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45"/>
  </p:notesMasterIdLst>
  <p:sldIdLst>
    <p:sldId id="256" r:id="rId2"/>
    <p:sldId id="298" r:id="rId3"/>
    <p:sldId id="389" r:id="rId4"/>
    <p:sldId id="300" r:id="rId5"/>
    <p:sldId id="407" r:id="rId6"/>
    <p:sldId id="408" r:id="rId7"/>
    <p:sldId id="409" r:id="rId8"/>
    <p:sldId id="410" r:id="rId9"/>
    <p:sldId id="411" r:id="rId10"/>
    <p:sldId id="412" r:id="rId11"/>
    <p:sldId id="413" r:id="rId12"/>
    <p:sldId id="414" r:id="rId13"/>
    <p:sldId id="365" r:id="rId14"/>
    <p:sldId id="370" r:id="rId15"/>
    <p:sldId id="371" r:id="rId16"/>
    <p:sldId id="367" r:id="rId17"/>
    <p:sldId id="374" r:id="rId18"/>
    <p:sldId id="368" r:id="rId19"/>
    <p:sldId id="380" r:id="rId20"/>
    <p:sldId id="381" r:id="rId21"/>
    <p:sldId id="382" r:id="rId22"/>
    <p:sldId id="373" r:id="rId23"/>
    <p:sldId id="324" r:id="rId24"/>
    <p:sldId id="385" r:id="rId25"/>
    <p:sldId id="383" r:id="rId26"/>
    <p:sldId id="387" r:id="rId27"/>
    <p:sldId id="388" r:id="rId28"/>
    <p:sldId id="325" r:id="rId29"/>
    <p:sldId id="392" r:id="rId30"/>
    <p:sldId id="391" r:id="rId31"/>
    <p:sldId id="395" r:id="rId32"/>
    <p:sldId id="396" r:id="rId33"/>
    <p:sldId id="393" r:id="rId34"/>
    <p:sldId id="397" r:id="rId35"/>
    <p:sldId id="415" r:id="rId36"/>
    <p:sldId id="398" r:id="rId37"/>
    <p:sldId id="399" r:id="rId38"/>
    <p:sldId id="401" r:id="rId39"/>
    <p:sldId id="402" r:id="rId40"/>
    <p:sldId id="404" r:id="rId41"/>
    <p:sldId id="403" r:id="rId42"/>
    <p:sldId id="405" r:id="rId43"/>
    <p:sldId id="406" r:id="rId4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ern="1200">
        <a:solidFill>
          <a:schemeClr val="tx1"/>
        </a:solidFill>
        <a:latin typeface="Tahoma" pitchFamily="34" charset="0"/>
        <a:ea typeface="宋体" pitchFamily="2" charset="-122"/>
        <a:cs typeface="+mn-cs"/>
      </a:defRPr>
    </a:lvl5pPr>
    <a:lvl6pPr marL="2286000" algn="l" defTabSz="914400" rtl="0" eaLnBrk="1" latinLnBrk="0" hangingPunct="1">
      <a:defRPr kern="1200">
        <a:solidFill>
          <a:schemeClr val="tx1"/>
        </a:solidFill>
        <a:latin typeface="Tahoma" pitchFamily="34" charset="0"/>
        <a:ea typeface="宋体" pitchFamily="2" charset="-122"/>
        <a:cs typeface="+mn-cs"/>
      </a:defRPr>
    </a:lvl6pPr>
    <a:lvl7pPr marL="2743200" algn="l" defTabSz="914400" rtl="0" eaLnBrk="1" latinLnBrk="0" hangingPunct="1">
      <a:defRPr kern="1200">
        <a:solidFill>
          <a:schemeClr val="tx1"/>
        </a:solidFill>
        <a:latin typeface="Tahoma" pitchFamily="34" charset="0"/>
        <a:ea typeface="宋体" pitchFamily="2" charset="-122"/>
        <a:cs typeface="+mn-cs"/>
      </a:defRPr>
    </a:lvl7pPr>
    <a:lvl8pPr marL="3200400" algn="l" defTabSz="914400" rtl="0" eaLnBrk="1" latinLnBrk="0" hangingPunct="1">
      <a:defRPr kern="1200">
        <a:solidFill>
          <a:schemeClr val="tx1"/>
        </a:solidFill>
        <a:latin typeface="Tahoma" pitchFamily="34" charset="0"/>
        <a:ea typeface="宋体" pitchFamily="2" charset="-122"/>
        <a:cs typeface="+mn-cs"/>
      </a:defRPr>
    </a:lvl8pPr>
    <a:lvl9pPr marL="3657600" algn="l" defTabSz="914400" rtl="0" eaLnBrk="1" latinLnBrk="0" hangingPunct="1">
      <a:defRPr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C0C0C0"/>
    <a:srgbClr val="EAEAEA"/>
    <a:srgbClr val="000000"/>
    <a:srgbClr val="CC0000"/>
    <a:srgbClr val="46ACAE"/>
    <a:srgbClr val="7EA5D0"/>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95" autoAdjust="0"/>
    <p:restoredTop sz="94660" autoAdjust="0"/>
  </p:normalViewPr>
  <p:slideViewPr>
    <p:cSldViewPr>
      <p:cViewPr varScale="1">
        <p:scale>
          <a:sx n="69" d="100"/>
          <a:sy n="69" d="100"/>
        </p:scale>
        <p:origin x="120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1126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1126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26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1126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694E97B4-AEF6-4F7C-9ECF-DB71A0AB1D0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853FA98A-F0A2-4809-891C-4D48611BC9D4}" type="slidenum">
              <a:rPr lang="zh-CN" altLang="en-US" smtClean="0"/>
              <a:pPr/>
              <a:t>2</a:t>
            </a:fld>
            <a:endParaRPr lang="en-US" altLang="zh-CN" smtClean="0"/>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D35CF623-0B23-4DF0-9DAF-C6CE6119AF09}" type="slidenum">
              <a:rPr lang="zh-CN" altLang="en-US" smtClean="0"/>
              <a:pPr/>
              <a:t>16</a:t>
            </a:fld>
            <a:endParaRPr lang="en-US" altLang="zh-CN" smtClean="0"/>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F67B62F-26ED-418B-A3E3-3957A136B638}" type="slidenum">
              <a:rPr lang="zh-CN" altLang="en-US" smtClean="0"/>
              <a:pPr/>
              <a:t>18</a:t>
            </a:fld>
            <a:endParaRPr lang="en-US" altLang="zh-CN" smtClean="0"/>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BA48FC9-14E7-42A8-BCA6-D96C2ED8AB39}" type="slidenum">
              <a:rPr lang="zh-CN" altLang="en-US" smtClean="0"/>
              <a:pPr/>
              <a:t>23</a:t>
            </a:fld>
            <a:endParaRPr lang="en-US" altLang="zh-CN" smtClean="0"/>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349DE187-20C0-4D46-82AD-4B270F090987}" type="slidenum">
              <a:rPr lang="zh-CN" altLang="en-US" smtClean="0"/>
              <a:pPr/>
              <a:t>28</a:t>
            </a:fld>
            <a:endParaRPr lang="en-US" altLang="zh-CN" smtClean="0"/>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004BF195-0ED4-4D99-A3D0-08DE5E6079FF}" type="slidenum">
              <a:rPr lang="zh-CN" altLang="en-US" smtClean="0"/>
              <a:pPr/>
              <a:t>4</a:t>
            </a:fld>
            <a:endParaRPr lang="en-US" altLang="zh-CN" smtClean="0"/>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F76DF3EC-6E08-4B0D-962C-6476238042D9}" type="slidenum">
              <a:rPr lang="zh-CN" altLang="en-US" smtClean="0"/>
              <a:pPr/>
              <a:t>5</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04373128-C147-4F38-ADCA-E32035A7C403}" type="slidenum">
              <a:rPr lang="zh-CN" altLang="en-US" smtClean="0"/>
              <a:pPr/>
              <a:t>6</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marL="228600" indent="-228600" eaLnBrk="1" hangingPunct="1"/>
            <a:endParaRPr lang="zh-CN"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D1BEBA5E-3886-4558-9F69-E0B08D9C0E3F}" type="slidenum">
              <a:rPr lang="zh-CN" altLang="en-US" smtClean="0"/>
              <a:pPr/>
              <a:t>7</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zh-CN" altLang="en-US" smtClean="0"/>
          </a:p>
          <a:p>
            <a:pPr eaLnBrk="1" hangingPunct="1"/>
            <a:endParaRPr lang="zh-CN" altLang="en-US" smtClean="0"/>
          </a:p>
          <a:p>
            <a:pPr eaLnBrk="1" hangingPunct="1"/>
            <a:endParaRPr lang="zh-CN"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0AFDD09D-BA2B-487B-9D3B-99CE97F04A85}" type="slidenum">
              <a:rPr lang="zh-CN" altLang="en-US" smtClean="0"/>
              <a:pPr/>
              <a:t>8</a:t>
            </a:fld>
            <a:endParaRPr lang="en-US" altLang="zh-CN" smtClean="0"/>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zh-CN" altLang="en-US" smtClean="0"/>
          </a:p>
          <a:p>
            <a:pPr eaLnBrk="1" hangingPunct="1"/>
            <a:endParaRPr lang="zh-CN"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0FF59B3-FB68-425B-9965-393D3795C655}" type="slidenum">
              <a:rPr lang="zh-CN" altLang="en-US" smtClean="0"/>
              <a:pPr/>
              <a:t>9</a:t>
            </a:fld>
            <a:endParaRPr lang="en-US" altLang="zh-CN" smtClean="0"/>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p>
            <a:fld id="{79EDF17A-9FE6-4CD1-87F0-B1A04EE6FB5D}" type="slidenum">
              <a:rPr lang="zh-CN" altLang="en-US" smtClean="0"/>
              <a:pPr/>
              <a:t>10</a:t>
            </a:fld>
            <a:endParaRPr lang="en-US" altLang="zh-CN" smtClean="0"/>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pPr eaLnBrk="1" hangingPunct="1"/>
            <a:endParaRPr lang="zh-CN"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5847AFF-5F62-437F-92E0-05F7778F7186}" type="slidenum">
              <a:rPr lang="zh-CN" altLang="en-US" smtClean="0"/>
              <a:pPr/>
              <a:t>13</a:t>
            </a:fld>
            <a:endParaRPr lang="en-US" altLang="zh-CN" smtClean="0"/>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pPr eaLnBrk="1" hangingPunct="1"/>
            <a:r>
              <a:rPr lang="en-US" altLang="zh-CN" smtClean="0"/>
              <a:t>As of 2005, sensor networking is a very active research area with well established hardware platforms, a growing body of software, and increasing commercial interest. Sensor networks are seeing broader research and commercial deployments in environment, military, scientific, and commercial applications including monitoring of biological habitats,agriculture, and industrial processes.</a:t>
            </a:r>
          </a:p>
          <a:p>
            <a:pPr eaLnBrk="1" hangingPunct="1"/>
            <a:endParaRPr lang="en-US" altLang="zh-CN"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p>
          </p:txBody>
        </p:sp>
      </p:grpSp>
      <p:sp>
        <p:nvSpPr>
          <p:cNvPr id="270348"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7034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77018AED-2C37-4EB2-A8A7-E486AF195F57}"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E808017A-F634-4978-A73B-0502F3AE92E8}"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C325FF5-ADC6-43AB-A15C-8D7F1EFC4D1C}"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03A313AD-A9C7-4998-8F44-EF61D5E6CF18}"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66E005AA-4AE0-4E33-B75B-115F6FC1C8BE}"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C12F79A4-7E44-4A50-8EEC-F1187E791F0F}"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E92E1A94-BAE4-4E76-A49F-40C252AB0F3F}"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18C9E741-91A4-48F3-B60B-BEBCFB6AB3BF}"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E2278F4B-961C-44B8-972C-6200BFDF42A7}"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3785206-8AF9-4E5B-94C1-5F0642D80E33}"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024CE91E-25A3-4000-A325-661E7CFBA7E9}"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931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defRPr/>
            </a:pPr>
            <a:endParaRPr kumimoji="1" lang="zh-CN" altLang="en-US" sz="2400"/>
          </a:p>
        </p:txBody>
      </p:sp>
      <p:sp>
        <p:nvSpPr>
          <p:cNvPr id="26931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26931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defRPr/>
            </a:pPr>
            <a:endParaRPr kumimoji="1" lang="zh-CN" altLang="en-US" sz="2400"/>
          </a:p>
        </p:txBody>
      </p:sp>
      <p:sp>
        <p:nvSpPr>
          <p:cNvPr id="26931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26931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zh-CN" altLang="en-US" sz="2400"/>
          </a:p>
        </p:txBody>
      </p:sp>
      <p:sp>
        <p:nvSpPr>
          <p:cNvPr id="26931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defRPr/>
            </a:pPr>
            <a:endParaRPr kumimoji="1" lang="zh-CN" altLang="en-US" sz="2400"/>
          </a:p>
        </p:txBody>
      </p:sp>
      <p:sp>
        <p:nvSpPr>
          <p:cNvPr id="26932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zh-CN" altLang="en-US" sz="2400"/>
          </a:p>
        </p:txBody>
      </p:sp>
      <p:sp>
        <p:nvSpPr>
          <p:cNvPr id="2057"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6932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ltLang="zh-CN"/>
          </a:p>
        </p:txBody>
      </p:sp>
      <p:sp>
        <p:nvSpPr>
          <p:cNvPr id="26932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ltLang="zh-CN"/>
          </a:p>
        </p:txBody>
      </p:sp>
      <p:sp>
        <p:nvSpPr>
          <p:cNvPr id="26932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06906989-CA25-4B8E-A8A7-9283C4B9506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14"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http://dsn.east.isi.edu/images/soldier_sm.jpg" TargetMode="External"/><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hyperlink" Target="http://www.google.com/imgres?imgurl=http://www.fenghuainn.com/images/full_size/Subway.jpg&amp;imgrefurl=http://www.fenghuainn.com/&amp;h=598&amp;w=800&amp;sz=100&amp;tbnid=0blBz0ozGC8J:&amp;tbnh=106&amp;tbnw=142&amp;hl=zh-CN&amp;start=20&amp;prev=/images?q=%E5%9C%B0%E9%93%81%E7%AB%99&amp;svnum=10&amp;hl=zh-CN&amp;lr=&amp;newwindow=1&amp;sa=G" TargetMode="Externa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30.jpeg"/><Relationship Id="rId5" Type="http://schemas.openxmlformats.org/officeDocument/2006/relationships/image" Target="../media/image29.jpeg"/><Relationship Id="rId4" Type="http://schemas.openxmlformats.org/officeDocument/2006/relationships/image" Target="../media/image28.jpe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5"/>
          <p:cNvSpPr txBox="1">
            <a:spLocks noChangeArrowheads="1"/>
          </p:cNvSpPr>
          <p:nvPr/>
        </p:nvSpPr>
        <p:spPr bwMode="gray">
          <a:xfrm>
            <a:off x="1692275" y="3860800"/>
            <a:ext cx="5472113" cy="1114425"/>
          </a:xfrm>
          <a:prstGeom prst="rect">
            <a:avLst/>
          </a:prstGeom>
          <a:noFill/>
          <a:ln w="9525">
            <a:noFill/>
            <a:miter lim="800000"/>
            <a:headEnd/>
            <a:tailEnd/>
          </a:ln>
        </p:spPr>
        <p:txBody>
          <a:bodyPr>
            <a:spAutoFit/>
          </a:bodyPr>
          <a:lstStyle/>
          <a:p>
            <a:pPr algn="ctr"/>
            <a:r>
              <a:rPr lang="zh-CN" altLang="en-US" sz="3200" b="1">
                <a:solidFill>
                  <a:schemeClr val="tx2"/>
                </a:solidFill>
                <a:latin typeface="宋体" pitchFamily="2" charset="-122"/>
              </a:rPr>
              <a:t>朱明华</a:t>
            </a:r>
            <a:r>
              <a:rPr lang="zh-CN" altLang="en-US" sz="3200" b="1">
                <a:solidFill>
                  <a:schemeClr val="tx2"/>
                </a:solidFill>
                <a:latin typeface="Times New Roman" pitchFamily="18" charset="0"/>
              </a:rPr>
              <a:t> </a:t>
            </a:r>
          </a:p>
          <a:p>
            <a:pPr algn="ctr">
              <a:spcBef>
                <a:spcPct val="5000"/>
              </a:spcBef>
              <a:spcAft>
                <a:spcPct val="5000"/>
              </a:spcAft>
            </a:pPr>
            <a:r>
              <a:rPr lang="en-US" altLang="zh-CN" sz="3200" b="1">
                <a:solidFill>
                  <a:schemeClr val="tx2"/>
                </a:solidFill>
                <a:latin typeface="Times New Roman" pitchFamily="18" charset="0"/>
              </a:rPr>
              <a:t>mhzhu@sei.ecnu.edu.cn</a:t>
            </a:r>
          </a:p>
        </p:txBody>
      </p:sp>
      <p:sp>
        <p:nvSpPr>
          <p:cNvPr id="2055" name="Rectangle 7"/>
          <p:cNvSpPr>
            <a:spLocks noChangeArrowheads="1"/>
          </p:cNvSpPr>
          <p:nvPr/>
        </p:nvSpPr>
        <p:spPr bwMode="auto">
          <a:xfrm>
            <a:off x="611188" y="1341438"/>
            <a:ext cx="8353425" cy="1727200"/>
          </a:xfrm>
          <a:prstGeom prst="rect">
            <a:avLst/>
          </a:prstGeom>
          <a:noFill/>
          <a:ln w="9525">
            <a:noFill/>
            <a:miter lim="800000"/>
            <a:headEnd/>
            <a:tailEnd/>
          </a:ln>
          <a:effectLst/>
        </p:spPr>
        <p:txBody>
          <a:bodyPr anchor="ctr"/>
          <a:lstStyle/>
          <a:p>
            <a:pPr algn="ctr">
              <a:defRPr/>
            </a:pPr>
            <a:r>
              <a:rPr lang="zh-CN" altLang="en-US" sz="6600" dirty="0" smtClean="0">
                <a:solidFill>
                  <a:srgbClr val="CC0000"/>
                </a:solidFill>
                <a:effectLst>
                  <a:outerShdw blurRad="38100" dist="38100" dir="2700000" algn="tl">
                    <a:srgbClr val="C0C0C0"/>
                  </a:outerShdw>
                </a:effectLst>
                <a:latin typeface="宋体" pitchFamily="2" charset="-122"/>
              </a:rPr>
              <a:t>传感器</a:t>
            </a:r>
            <a:r>
              <a:rPr lang="zh-CN" altLang="en-US" sz="6600" dirty="0">
                <a:solidFill>
                  <a:srgbClr val="CC0000"/>
                </a:solidFill>
                <a:effectLst>
                  <a:outerShdw blurRad="38100" dist="38100" dir="2700000" algn="tl">
                    <a:srgbClr val="C0C0C0"/>
                  </a:outerShdw>
                </a:effectLst>
                <a:latin typeface="宋体" pitchFamily="2" charset="-122"/>
              </a:rPr>
              <a:t>网络</a:t>
            </a:r>
            <a:r>
              <a:rPr lang="zh-CN" altLang="en-US" sz="6000" dirty="0">
                <a:solidFill>
                  <a:schemeClr val="tx2"/>
                </a:solidFill>
                <a:effectLst>
                  <a:outerShdw blurRad="38100" dist="38100" dir="2700000" algn="tl">
                    <a:srgbClr val="C0C0C0"/>
                  </a:outerShdw>
                </a:effectLst>
              </a:rPr>
              <a:t/>
            </a:r>
            <a:br>
              <a:rPr lang="zh-CN" altLang="en-US" sz="6000" dirty="0">
                <a:solidFill>
                  <a:schemeClr val="tx2"/>
                </a:solidFill>
                <a:effectLst>
                  <a:outerShdw blurRad="38100" dist="38100" dir="2700000" algn="tl">
                    <a:srgbClr val="C0C0C0"/>
                  </a:outerShdw>
                </a:effectLst>
              </a:rPr>
            </a:br>
            <a:endParaRPr lang="zh-CN" altLang="en-US" sz="4800" dirty="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58888" y="260350"/>
            <a:ext cx="7454900" cy="1462088"/>
          </a:xfrm>
        </p:spPr>
        <p:txBody>
          <a:bodyPr/>
          <a:lstStyle/>
          <a:p>
            <a:pPr eaLnBrk="1" hangingPunct="1"/>
            <a:r>
              <a:rPr lang="en-US" altLang="zh-CN" sz="3600" b="1" smtClean="0"/>
              <a:t>Application Scenarios_</a:t>
            </a:r>
            <a:r>
              <a:rPr lang="zh-CN" altLang="en-US" sz="3600" b="1" smtClean="0"/>
              <a:t>１</a:t>
            </a:r>
            <a:r>
              <a:rPr lang="zh-CN" altLang="en-US" sz="2400" b="1" smtClean="0"/>
              <a:t>－军事应用</a:t>
            </a:r>
            <a:endParaRPr lang="en-US" altLang="zh-CN" sz="2400" b="1" smtClean="0"/>
          </a:p>
        </p:txBody>
      </p:sp>
      <p:sp>
        <p:nvSpPr>
          <p:cNvPr id="18435" name="Rectangle 3"/>
          <p:cNvSpPr>
            <a:spLocks noGrp="1" noChangeArrowheads="1"/>
          </p:cNvSpPr>
          <p:nvPr>
            <p:ph type="body" idx="1"/>
          </p:nvPr>
        </p:nvSpPr>
        <p:spPr>
          <a:xfrm>
            <a:off x="1182688" y="2081213"/>
            <a:ext cx="6188075" cy="523875"/>
          </a:xfrm>
        </p:spPr>
        <p:txBody>
          <a:bodyPr/>
          <a:lstStyle/>
          <a:p>
            <a:pPr eaLnBrk="1" hangingPunct="1"/>
            <a:r>
              <a:rPr lang="en-US" altLang="zh-CN" sz="3600" b="1" smtClean="0">
                <a:latin typeface="Arial" charset="0"/>
              </a:rPr>
              <a:t>Military Affairs</a:t>
            </a:r>
          </a:p>
        </p:txBody>
      </p:sp>
      <p:pic>
        <p:nvPicPr>
          <p:cNvPr id="18436" name="Picture 4"/>
          <p:cNvPicPr>
            <a:picLocks noChangeAspect="1" noChangeArrowheads="1"/>
          </p:cNvPicPr>
          <p:nvPr/>
        </p:nvPicPr>
        <p:blipFill>
          <a:blip r:embed="rId3" cstate="print"/>
          <a:srcRect/>
          <a:stretch>
            <a:fillRect/>
          </a:stretch>
        </p:blipFill>
        <p:spPr bwMode="auto">
          <a:xfrm>
            <a:off x="609600" y="2286000"/>
            <a:ext cx="4667250" cy="2924175"/>
          </a:xfrm>
          <a:prstGeom prst="rect">
            <a:avLst/>
          </a:prstGeom>
          <a:noFill/>
          <a:ln w="9525">
            <a:noFill/>
            <a:miter lim="800000"/>
            <a:headEnd/>
            <a:tailEnd/>
          </a:ln>
        </p:spPr>
      </p:pic>
      <p:sp>
        <p:nvSpPr>
          <p:cNvPr id="18437" name="Rectangle 5"/>
          <p:cNvSpPr>
            <a:spLocks noChangeArrowheads="1"/>
          </p:cNvSpPr>
          <p:nvPr/>
        </p:nvSpPr>
        <p:spPr bwMode="auto">
          <a:xfrm>
            <a:off x="304800" y="5486400"/>
            <a:ext cx="5105400" cy="4572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lang="en-US" altLang="zh-CN" sz="2400" b="1"/>
              <a:t>Sensors for monitoring battlefield</a:t>
            </a:r>
          </a:p>
        </p:txBody>
      </p:sp>
      <p:pic>
        <p:nvPicPr>
          <p:cNvPr id="18438" name="Picture 6" descr="REMBASS"/>
          <p:cNvPicPr>
            <a:picLocks noChangeAspect="1" noChangeArrowheads="1"/>
          </p:cNvPicPr>
          <p:nvPr/>
        </p:nvPicPr>
        <p:blipFill>
          <a:blip r:embed="rId4" cstate="print"/>
          <a:srcRect/>
          <a:stretch>
            <a:fillRect/>
          </a:stretch>
        </p:blipFill>
        <p:spPr bwMode="auto">
          <a:xfrm>
            <a:off x="6732588" y="1916113"/>
            <a:ext cx="2160587" cy="1568450"/>
          </a:xfrm>
          <a:prstGeom prst="rect">
            <a:avLst/>
          </a:prstGeom>
          <a:noFill/>
          <a:ln w="9525">
            <a:noFill/>
            <a:miter lim="800000"/>
            <a:headEnd/>
            <a:tailEnd/>
          </a:ln>
        </p:spPr>
      </p:pic>
      <p:sp>
        <p:nvSpPr>
          <p:cNvPr id="18439" name="Text Box 7"/>
          <p:cNvSpPr txBox="1">
            <a:spLocks noChangeArrowheads="1"/>
          </p:cNvSpPr>
          <p:nvPr/>
        </p:nvSpPr>
        <p:spPr bwMode="auto">
          <a:xfrm>
            <a:off x="5219700" y="2565400"/>
            <a:ext cx="1587500" cy="366713"/>
          </a:xfrm>
          <a:prstGeom prst="rect">
            <a:avLst/>
          </a:prstGeom>
          <a:noFill/>
          <a:ln w="9525">
            <a:noFill/>
            <a:miter lim="800000"/>
            <a:headEnd/>
            <a:tailEnd/>
          </a:ln>
        </p:spPr>
        <p:txBody>
          <a:bodyPr wrap="none">
            <a:spAutoFit/>
          </a:bodyPr>
          <a:lstStyle/>
          <a:p>
            <a:r>
              <a:rPr lang="en-US" altLang="zh-CN">
                <a:solidFill>
                  <a:srgbClr val="003399"/>
                </a:solidFill>
                <a:latin typeface="Times New Roman" pitchFamily="18" charset="0"/>
              </a:rPr>
              <a:t>Sensor systems</a:t>
            </a:r>
          </a:p>
        </p:txBody>
      </p:sp>
      <p:pic>
        <p:nvPicPr>
          <p:cNvPr id="18440" name="Picture 8" descr="remempl"/>
          <p:cNvPicPr>
            <a:picLocks noChangeAspect="1" noChangeArrowheads="1"/>
          </p:cNvPicPr>
          <p:nvPr/>
        </p:nvPicPr>
        <p:blipFill>
          <a:blip r:embed="rId5" cstate="print"/>
          <a:srcRect/>
          <a:stretch>
            <a:fillRect/>
          </a:stretch>
        </p:blipFill>
        <p:spPr bwMode="auto">
          <a:xfrm>
            <a:off x="5219700" y="3860800"/>
            <a:ext cx="1368425" cy="1311275"/>
          </a:xfrm>
          <a:prstGeom prst="rect">
            <a:avLst/>
          </a:prstGeom>
          <a:noFill/>
          <a:ln w="9525">
            <a:noFill/>
            <a:miter lim="800000"/>
            <a:headEnd/>
            <a:tailEnd/>
          </a:ln>
        </p:spPr>
      </p:pic>
      <p:pic>
        <p:nvPicPr>
          <p:cNvPr id="18441" name="Picture 9" descr="amds"/>
          <p:cNvPicPr>
            <a:picLocks noChangeAspect="1" noChangeArrowheads="1"/>
          </p:cNvPicPr>
          <p:nvPr/>
        </p:nvPicPr>
        <p:blipFill>
          <a:blip r:embed="rId6" cstate="print"/>
          <a:srcRect/>
          <a:stretch>
            <a:fillRect/>
          </a:stretch>
        </p:blipFill>
        <p:spPr bwMode="auto">
          <a:xfrm>
            <a:off x="6948488" y="3573463"/>
            <a:ext cx="1944687" cy="1619250"/>
          </a:xfrm>
          <a:prstGeom prst="rect">
            <a:avLst/>
          </a:prstGeom>
          <a:noFill/>
          <a:ln w="9525">
            <a:noFill/>
            <a:miter lim="800000"/>
            <a:headEnd/>
            <a:tailEnd/>
          </a:ln>
        </p:spPr>
      </p:pic>
      <p:pic>
        <p:nvPicPr>
          <p:cNvPr id="18442" name="Picture 10" descr="p_mos_149"/>
          <p:cNvPicPr>
            <a:picLocks noChangeAspect="1" noChangeArrowheads="1"/>
          </p:cNvPicPr>
          <p:nvPr/>
        </p:nvPicPr>
        <p:blipFill>
          <a:blip r:embed="rId7" cstate="print"/>
          <a:srcRect/>
          <a:stretch>
            <a:fillRect/>
          </a:stretch>
        </p:blipFill>
        <p:spPr bwMode="auto">
          <a:xfrm>
            <a:off x="5867400" y="5637213"/>
            <a:ext cx="3006725" cy="1220787"/>
          </a:xfrm>
          <a:prstGeom prst="rect">
            <a:avLst/>
          </a:prstGeom>
          <a:noFill/>
          <a:ln w="9525">
            <a:noFill/>
            <a:miter lim="800000"/>
            <a:headEnd/>
            <a:tailEnd/>
          </a:ln>
        </p:spPr>
      </p:pic>
      <p:sp>
        <p:nvSpPr>
          <p:cNvPr id="18443" name="Text Box 11"/>
          <p:cNvSpPr txBox="1">
            <a:spLocks noChangeArrowheads="1"/>
          </p:cNvSpPr>
          <p:nvPr/>
        </p:nvSpPr>
        <p:spPr bwMode="auto">
          <a:xfrm>
            <a:off x="4067175" y="6308725"/>
            <a:ext cx="1727200" cy="366713"/>
          </a:xfrm>
          <a:prstGeom prst="rect">
            <a:avLst/>
          </a:prstGeom>
          <a:noFill/>
          <a:ln w="9525">
            <a:noFill/>
            <a:miter lim="800000"/>
            <a:headEnd/>
            <a:tailEnd/>
          </a:ln>
        </p:spPr>
        <p:txBody>
          <a:bodyPr wrap="none">
            <a:spAutoFit/>
          </a:bodyPr>
          <a:lstStyle/>
          <a:p>
            <a:r>
              <a:rPr lang="en-US" altLang="zh-CN">
                <a:latin typeface="Times New Roman" pitchFamily="18" charset="0"/>
              </a:rPr>
              <a:t>Enemy detection</a:t>
            </a:r>
          </a:p>
        </p:txBody>
      </p:sp>
      <p:sp>
        <p:nvSpPr>
          <p:cNvPr id="18444" name="Text Box 12"/>
          <p:cNvSpPr txBox="1">
            <a:spLocks noChangeArrowheads="1"/>
          </p:cNvSpPr>
          <p:nvPr/>
        </p:nvSpPr>
        <p:spPr bwMode="auto">
          <a:xfrm>
            <a:off x="5003800" y="3429000"/>
            <a:ext cx="1314450" cy="366713"/>
          </a:xfrm>
          <a:prstGeom prst="rect">
            <a:avLst/>
          </a:prstGeom>
          <a:noFill/>
          <a:ln w="9525">
            <a:noFill/>
            <a:miter lim="800000"/>
            <a:headEnd/>
            <a:tailEnd/>
          </a:ln>
        </p:spPr>
        <p:txBody>
          <a:bodyPr wrap="none">
            <a:spAutoFit/>
          </a:bodyPr>
          <a:lstStyle/>
          <a:p>
            <a:r>
              <a:rPr lang="en-US" altLang="zh-CN">
                <a:latin typeface="Times New Roman" pitchFamily="18" charset="0"/>
              </a:rPr>
              <a:t>Deployment</a:t>
            </a:r>
          </a:p>
        </p:txBody>
      </p:sp>
      <p:sp>
        <p:nvSpPr>
          <p:cNvPr id="18445" name="Text Box 13"/>
          <p:cNvSpPr txBox="1">
            <a:spLocks noChangeArrowheads="1"/>
          </p:cNvSpPr>
          <p:nvPr/>
        </p:nvSpPr>
        <p:spPr bwMode="auto">
          <a:xfrm>
            <a:off x="6732588" y="5229225"/>
            <a:ext cx="2254250" cy="366713"/>
          </a:xfrm>
          <a:prstGeom prst="rect">
            <a:avLst/>
          </a:prstGeom>
          <a:noFill/>
          <a:ln w="9525">
            <a:noFill/>
            <a:miter lim="800000"/>
            <a:headEnd/>
            <a:tailEnd/>
          </a:ln>
        </p:spPr>
        <p:txBody>
          <a:bodyPr wrap="none">
            <a:spAutoFit/>
          </a:bodyPr>
          <a:lstStyle/>
          <a:p>
            <a:r>
              <a:rPr lang="en-US" altLang="zh-CN">
                <a:latin typeface="Times New Roman" pitchFamily="18" charset="0"/>
              </a:rPr>
              <a:t>Information  gathering</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descr="Artist's conception of a solider interfacing with a sensor network."/>
          <p:cNvPicPr>
            <a:picLocks noChangeAspect="1" noChangeArrowheads="1"/>
          </p:cNvPicPr>
          <p:nvPr/>
        </p:nvPicPr>
        <p:blipFill>
          <a:blip r:embed="rId2" r:link="rId3" cstate="print"/>
          <a:srcRect/>
          <a:stretch>
            <a:fillRect/>
          </a:stretch>
        </p:blipFill>
        <p:spPr bwMode="auto">
          <a:xfrm>
            <a:off x="684213" y="1196975"/>
            <a:ext cx="7921625" cy="5184775"/>
          </a:xfrm>
          <a:prstGeom prst="rect">
            <a:avLst/>
          </a:prstGeom>
          <a:noFill/>
          <a:ln w="9525">
            <a:noFill/>
            <a:miter lim="800000"/>
            <a:headEnd/>
            <a:tailEnd/>
          </a:ln>
        </p:spPr>
      </p:pic>
      <p:sp>
        <p:nvSpPr>
          <p:cNvPr id="283652" name="Text Box 4"/>
          <p:cNvSpPr txBox="1">
            <a:spLocks noChangeArrowheads="1"/>
          </p:cNvSpPr>
          <p:nvPr/>
        </p:nvSpPr>
        <p:spPr bwMode="auto">
          <a:xfrm>
            <a:off x="900113" y="1484313"/>
            <a:ext cx="2470150" cy="595312"/>
          </a:xfrm>
          <a:prstGeom prst="rect">
            <a:avLst/>
          </a:prstGeom>
          <a:noFill/>
          <a:ln w="9525">
            <a:noFill/>
            <a:miter lim="800000"/>
            <a:headEnd/>
            <a:tailEnd/>
          </a:ln>
          <a:effectLst/>
        </p:spPr>
        <p:txBody>
          <a:bodyPr wrap="none">
            <a:spAutoFit/>
          </a:bodyPr>
          <a:lstStyle/>
          <a:p>
            <a:pPr marL="342900" indent="-342900" algn="ctr">
              <a:lnSpc>
                <a:spcPct val="110000"/>
              </a:lnSpc>
              <a:spcBef>
                <a:spcPct val="20000"/>
              </a:spcBef>
              <a:buClr>
                <a:schemeClr val="hlink"/>
              </a:buClr>
              <a:buSzPct val="50000"/>
              <a:buFont typeface="Monotype Sorts" pitchFamily="2" charset="2"/>
              <a:buNone/>
              <a:defRPr/>
            </a:pPr>
            <a:r>
              <a:rPr kumimoji="1" lang="zh-CN" altLang="en-US" sz="3000" b="1">
                <a:solidFill>
                  <a:srgbClr val="FF0000"/>
                </a:solidFill>
                <a:effectLst>
                  <a:outerShdw blurRad="38100" dist="38100" dir="2700000" algn="tl">
                    <a:srgbClr val="C0C0C0"/>
                  </a:outerShdw>
                </a:effectLst>
                <a:latin typeface="华文新魏" pitchFamily="2" charset="-122"/>
                <a:ea typeface="华文新魏" pitchFamily="2" charset="-122"/>
              </a:rPr>
              <a:t>作战环境侦查</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p:cNvPicPr>
            <a:picLocks noChangeAspect="1" noChangeArrowheads="1"/>
          </p:cNvPicPr>
          <p:nvPr/>
        </p:nvPicPr>
        <p:blipFill>
          <a:blip r:embed="rId2" cstate="print"/>
          <a:srcRect/>
          <a:stretch>
            <a:fillRect/>
          </a:stretch>
        </p:blipFill>
        <p:spPr bwMode="auto">
          <a:xfrm>
            <a:off x="684213" y="1196975"/>
            <a:ext cx="7837487" cy="5297488"/>
          </a:xfrm>
          <a:prstGeom prst="rect">
            <a:avLst/>
          </a:prstGeom>
          <a:solidFill>
            <a:srgbClr val="FFCC99"/>
          </a:solidFill>
          <a:ln w="9525">
            <a:noFill/>
            <a:miter lim="800000"/>
            <a:headEnd/>
            <a:tailEnd/>
          </a:ln>
        </p:spPr>
      </p:pic>
      <p:sp>
        <p:nvSpPr>
          <p:cNvPr id="284676" name="Text Box 4"/>
          <p:cNvSpPr txBox="1">
            <a:spLocks noChangeArrowheads="1"/>
          </p:cNvSpPr>
          <p:nvPr/>
        </p:nvSpPr>
        <p:spPr bwMode="auto">
          <a:xfrm>
            <a:off x="755650" y="1250950"/>
            <a:ext cx="2851150" cy="595313"/>
          </a:xfrm>
          <a:prstGeom prst="rect">
            <a:avLst/>
          </a:prstGeom>
          <a:noFill/>
          <a:ln w="9525">
            <a:noFill/>
            <a:miter lim="800000"/>
            <a:headEnd/>
            <a:tailEnd/>
          </a:ln>
          <a:effectLst/>
        </p:spPr>
        <p:txBody>
          <a:bodyPr wrap="none">
            <a:spAutoFit/>
          </a:bodyPr>
          <a:lstStyle/>
          <a:p>
            <a:pPr marL="342900" indent="-342900" algn="ctr">
              <a:lnSpc>
                <a:spcPct val="110000"/>
              </a:lnSpc>
              <a:spcBef>
                <a:spcPct val="20000"/>
              </a:spcBef>
              <a:buClr>
                <a:schemeClr val="hlink"/>
              </a:buClr>
              <a:buSzPct val="50000"/>
              <a:buFont typeface="Monotype Sorts" pitchFamily="2" charset="2"/>
              <a:buNone/>
              <a:defRPr/>
            </a:pPr>
            <a:r>
              <a:rPr kumimoji="1" lang="zh-CN" altLang="en-US" sz="3000" b="1">
                <a:solidFill>
                  <a:srgbClr val="FF0000"/>
                </a:solidFill>
                <a:effectLst>
                  <a:outerShdw blurRad="38100" dist="38100" dir="2700000" algn="tl">
                    <a:srgbClr val="C0C0C0"/>
                  </a:outerShdw>
                </a:effectLst>
                <a:latin typeface="华文新魏" pitchFamily="2" charset="-122"/>
                <a:ea typeface="华文新魏" pitchFamily="2" charset="-122"/>
              </a:rPr>
              <a:t>战场监测与指挥</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150938" y="836613"/>
            <a:ext cx="7793037" cy="839787"/>
          </a:xfrm>
        </p:spPr>
        <p:txBody>
          <a:bodyPr/>
          <a:lstStyle/>
          <a:p>
            <a:pPr eaLnBrk="1" hangingPunct="1"/>
            <a:r>
              <a:rPr lang="en-US" altLang="zh-CN" sz="3600" b="1" smtClean="0"/>
              <a:t>Application Scenarios_</a:t>
            </a:r>
            <a:r>
              <a:rPr lang="zh-CN" altLang="en-US" sz="3600" b="1" smtClean="0"/>
              <a:t>２</a:t>
            </a:r>
            <a:r>
              <a:rPr lang="zh-CN" altLang="en-US" sz="2800" b="1" smtClean="0"/>
              <a:t>－ </a:t>
            </a:r>
            <a:r>
              <a:rPr lang="zh-CN" altLang="en-US" sz="2800" b="1" smtClean="0">
                <a:latin typeface="Arial" charset="0"/>
              </a:rPr>
              <a:t>环境监测</a:t>
            </a:r>
          </a:p>
        </p:txBody>
      </p:sp>
      <p:pic>
        <p:nvPicPr>
          <p:cNvPr id="21507" name="Picture 3"/>
          <p:cNvPicPr>
            <a:picLocks noChangeAspect="1" noChangeArrowheads="1"/>
          </p:cNvPicPr>
          <p:nvPr/>
        </p:nvPicPr>
        <p:blipFill>
          <a:blip r:embed="rId3" cstate="print"/>
          <a:srcRect/>
          <a:stretch>
            <a:fillRect/>
          </a:stretch>
        </p:blipFill>
        <p:spPr bwMode="auto">
          <a:xfrm>
            <a:off x="4876800" y="2514600"/>
            <a:ext cx="3105150" cy="2487613"/>
          </a:xfrm>
          <a:prstGeom prst="rect">
            <a:avLst/>
          </a:prstGeom>
          <a:noFill/>
          <a:ln w="9525">
            <a:noFill/>
            <a:miter lim="800000"/>
            <a:headEnd/>
            <a:tailEnd/>
          </a:ln>
        </p:spPr>
      </p:pic>
      <p:sp>
        <p:nvSpPr>
          <p:cNvPr id="21508" name="Rectangle 4"/>
          <p:cNvSpPr>
            <a:spLocks noGrp="1" noChangeArrowheads="1"/>
          </p:cNvSpPr>
          <p:nvPr>
            <p:ph type="body" idx="1"/>
          </p:nvPr>
        </p:nvSpPr>
        <p:spPr>
          <a:xfrm>
            <a:off x="5716588" y="5478463"/>
            <a:ext cx="2735262" cy="415925"/>
          </a:xfrm>
          <a:noFill/>
        </p:spPr>
        <p:txBody>
          <a:bodyPr/>
          <a:lstStyle/>
          <a:p>
            <a:pPr eaLnBrk="1" hangingPunct="1">
              <a:lnSpc>
                <a:spcPct val="90000"/>
              </a:lnSpc>
              <a:buFont typeface="Wingdings" pitchFamily="2" charset="2"/>
              <a:buNone/>
            </a:pPr>
            <a:r>
              <a:rPr lang="en-US" altLang="zh-CN" sz="2400" smtClean="0"/>
              <a:t>Forest fire detection</a:t>
            </a:r>
          </a:p>
        </p:txBody>
      </p:sp>
      <p:sp>
        <p:nvSpPr>
          <p:cNvPr id="21509" name="Rectangle 5"/>
          <p:cNvSpPr>
            <a:spLocks noChangeArrowheads="1"/>
          </p:cNvSpPr>
          <p:nvPr/>
        </p:nvSpPr>
        <p:spPr bwMode="auto">
          <a:xfrm>
            <a:off x="1447800" y="5410200"/>
            <a:ext cx="1574800" cy="396875"/>
          </a:xfrm>
          <a:prstGeom prst="rect">
            <a:avLst/>
          </a:prstGeom>
          <a:noFill/>
          <a:ln w="9525">
            <a:noFill/>
            <a:miter lim="800000"/>
            <a:headEnd/>
            <a:tailEnd/>
          </a:ln>
        </p:spPr>
        <p:txBody>
          <a:bodyPr wrap="none">
            <a:spAutoFit/>
          </a:bodyPr>
          <a:lstStyle/>
          <a:p>
            <a:r>
              <a:rPr lang="en-US" altLang="zh-CN" sz="2000">
                <a:latin typeface="Verdana" pitchFamily="34" charset="0"/>
              </a:rPr>
              <a:t>Agriculture</a:t>
            </a:r>
          </a:p>
        </p:txBody>
      </p:sp>
      <p:sp>
        <p:nvSpPr>
          <p:cNvPr id="21510" name="Rectangle 6"/>
          <p:cNvSpPr>
            <a:spLocks noChangeArrowheads="1"/>
          </p:cNvSpPr>
          <p:nvPr/>
        </p:nvSpPr>
        <p:spPr bwMode="auto">
          <a:xfrm>
            <a:off x="323850" y="1844675"/>
            <a:ext cx="6553200" cy="6096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Char char="n"/>
            </a:pPr>
            <a:endParaRPr lang="en-US" altLang="zh-CN" sz="3600" b="1">
              <a:latin typeface="Arial" charset="0"/>
            </a:endParaRPr>
          </a:p>
        </p:txBody>
      </p:sp>
      <p:pic>
        <p:nvPicPr>
          <p:cNvPr id="21511" name="Picture 7"/>
          <p:cNvPicPr>
            <a:picLocks noChangeAspect="1" noChangeArrowheads="1"/>
          </p:cNvPicPr>
          <p:nvPr/>
        </p:nvPicPr>
        <p:blipFill>
          <a:blip r:embed="rId4" cstate="print"/>
          <a:srcRect/>
          <a:stretch>
            <a:fillRect/>
          </a:stretch>
        </p:blipFill>
        <p:spPr bwMode="auto">
          <a:xfrm>
            <a:off x="533400" y="2514600"/>
            <a:ext cx="3581400" cy="2430463"/>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600" b="1" smtClean="0"/>
              <a:t>Application Scenarios_</a:t>
            </a:r>
            <a:r>
              <a:rPr lang="zh-CN" altLang="en-US" sz="3600" b="1" smtClean="0"/>
              <a:t>２</a:t>
            </a:r>
            <a:r>
              <a:rPr lang="zh-CN" altLang="en-US" sz="2800" b="1" smtClean="0"/>
              <a:t>－ </a:t>
            </a:r>
            <a:r>
              <a:rPr lang="zh-CN" altLang="en-US" sz="2800" b="1" smtClean="0">
                <a:latin typeface="Arial" charset="0"/>
              </a:rPr>
              <a:t>环境监测</a:t>
            </a:r>
          </a:p>
        </p:txBody>
      </p:sp>
      <p:pic>
        <p:nvPicPr>
          <p:cNvPr id="22531" name="Picture 4"/>
          <p:cNvPicPr>
            <a:picLocks noChangeAspect="1" noChangeArrowheads="1"/>
          </p:cNvPicPr>
          <p:nvPr/>
        </p:nvPicPr>
        <p:blipFill>
          <a:blip r:embed="rId2" cstate="print"/>
          <a:srcRect/>
          <a:stretch>
            <a:fillRect/>
          </a:stretch>
        </p:blipFill>
        <p:spPr bwMode="auto">
          <a:xfrm>
            <a:off x="684213" y="1989138"/>
            <a:ext cx="7632700" cy="47625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p:cNvSpPr>
            <a:spLocks noGrp="1" noChangeArrowheads="1"/>
          </p:cNvSpPr>
          <p:nvPr>
            <p:ph type="title"/>
          </p:nvPr>
        </p:nvSpPr>
        <p:spPr/>
        <p:txBody>
          <a:bodyPr/>
          <a:lstStyle/>
          <a:p>
            <a:pPr eaLnBrk="1" hangingPunct="1"/>
            <a:r>
              <a:rPr lang="en-US" altLang="zh-CN" sz="3600" b="1" smtClean="0"/>
              <a:t>Application Scenarios_</a:t>
            </a:r>
            <a:r>
              <a:rPr lang="zh-CN" altLang="en-US" sz="3600" b="1" smtClean="0"/>
              <a:t>２</a:t>
            </a:r>
            <a:r>
              <a:rPr lang="zh-CN" altLang="en-US" sz="2800" b="1" smtClean="0"/>
              <a:t>－ </a:t>
            </a:r>
            <a:r>
              <a:rPr lang="zh-CN" altLang="en-US" sz="2800" b="1" smtClean="0">
                <a:latin typeface="Arial" charset="0"/>
              </a:rPr>
              <a:t>环境监测</a:t>
            </a:r>
          </a:p>
        </p:txBody>
      </p:sp>
      <p:graphicFrame>
        <p:nvGraphicFramePr>
          <p:cNvPr id="1026" name="Object 4"/>
          <p:cNvGraphicFramePr>
            <a:graphicFrameLocks noGrp="1" noChangeAspect="1"/>
          </p:cNvGraphicFramePr>
          <p:nvPr>
            <p:ph idx="1"/>
          </p:nvPr>
        </p:nvGraphicFramePr>
        <p:xfrm>
          <a:off x="1806575" y="2047875"/>
          <a:ext cx="6049963" cy="3694113"/>
        </p:xfrm>
        <a:graphic>
          <a:graphicData uri="http://schemas.openxmlformats.org/presentationml/2006/ole">
            <mc:AlternateContent xmlns:mc="http://schemas.openxmlformats.org/markup-compatibility/2006">
              <mc:Choice xmlns:v="urn:schemas-microsoft-com:vml" Requires="v">
                <p:oleObj spid="_x0000_s1027" name="Photo Editor 照片" r:id="rId3" imgW="2926334" imgH="1966130" progId="">
                  <p:embed/>
                </p:oleObj>
              </mc:Choice>
              <mc:Fallback>
                <p:oleObj name="Photo Editor 照片" r:id="rId3" imgW="2926334" imgH="196613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6575" y="2047875"/>
                        <a:ext cx="6049963" cy="3694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z="3600" b="1" smtClean="0"/>
              <a:t>Application Scenarios_</a:t>
            </a:r>
            <a:r>
              <a:rPr lang="zh-CN" altLang="en-US" sz="3600" b="1" smtClean="0"/>
              <a:t>３</a:t>
            </a:r>
            <a:r>
              <a:rPr lang="zh-CN" altLang="en-US" sz="2800" b="1" smtClean="0"/>
              <a:t>－ </a:t>
            </a:r>
            <a:r>
              <a:rPr lang="zh-CN" altLang="en-US" sz="2800" b="1" smtClean="0">
                <a:latin typeface="Arial" charset="0"/>
              </a:rPr>
              <a:t>医疗护理</a:t>
            </a:r>
            <a:endParaRPr lang="en-US" altLang="zh-CN" sz="2800" b="1" smtClean="0">
              <a:latin typeface="Arial" charset="0"/>
            </a:endParaRPr>
          </a:p>
        </p:txBody>
      </p:sp>
      <p:pic>
        <p:nvPicPr>
          <p:cNvPr id="23555" name="Picture 3" descr="continuum2"/>
          <p:cNvPicPr>
            <a:picLocks noGrp="1" noChangeAspect="1" noChangeArrowheads="1"/>
          </p:cNvPicPr>
          <p:nvPr>
            <p:ph type="body" idx="1"/>
          </p:nvPr>
        </p:nvPicPr>
        <p:blipFill>
          <a:blip r:embed="rId3" cstate="print"/>
          <a:srcRect/>
          <a:stretch>
            <a:fillRect/>
          </a:stretch>
        </p:blipFill>
        <p:spPr>
          <a:xfrm>
            <a:off x="1974850" y="2574925"/>
            <a:ext cx="6116638" cy="3525838"/>
          </a:xfr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endParaRPr lang="zh-CN" altLang="en-US" smtClean="0"/>
          </a:p>
        </p:txBody>
      </p:sp>
      <p:pic>
        <p:nvPicPr>
          <p:cNvPr id="24579" name="Picture 5"/>
          <p:cNvPicPr>
            <a:picLocks noChangeArrowheads="1"/>
          </p:cNvPicPr>
          <p:nvPr/>
        </p:nvPicPr>
        <p:blipFill>
          <a:blip r:embed="rId2" cstate="print"/>
          <a:srcRect/>
          <a:stretch>
            <a:fillRect/>
          </a:stretch>
        </p:blipFill>
        <p:spPr bwMode="auto">
          <a:xfrm>
            <a:off x="1763713" y="1628775"/>
            <a:ext cx="5834062" cy="4465638"/>
          </a:xfrm>
          <a:prstGeom prst="rect">
            <a:avLst/>
          </a:prstGeom>
          <a:noFill/>
          <a:ln w="9525">
            <a:noFill/>
            <a:miter lim="800000"/>
            <a:headEnd/>
            <a:tailEnd/>
          </a:ln>
        </p:spPr>
      </p:pic>
      <p:pic>
        <p:nvPicPr>
          <p:cNvPr id="24580" name="Picture 6"/>
          <p:cNvPicPr>
            <a:picLocks noChangeArrowheads="1"/>
          </p:cNvPicPr>
          <p:nvPr/>
        </p:nvPicPr>
        <p:blipFill>
          <a:blip r:embed="rId3" cstate="print"/>
          <a:srcRect/>
          <a:stretch>
            <a:fillRect/>
          </a:stretch>
        </p:blipFill>
        <p:spPr bwMode="auto">
          <a:xfrm>
            <a:off x="5307013" y="3068638"/>
            <a:ext cx="958850" cy="947737"/>
          </a:xfrm>
          <a:prstGeom prst="rect">
            <a:avLst/>
          </a:prstGeom>
          <a:noFill/>
          <a:ln w="9525">
            <a:noFill/>
            <a:miter lim="800000"/>
            <a:headEnd/>
            <a:tailEnd/>
          </a:ln>
        </p:spPr>
      </p:pic>
      <p:sp>
        <p:nvSpPr>
          <p:cNvPr id="24581" name="Oval 7"/>
          <p:cNvSpPr>
            <a:spLocks noChangeArrowheads="1"/>
          </p:cNvSpPr>
          <p:nvPr/>
        </p:nvSpPr>
        <p:spPr bwMode="auto">
          <a:xfrm>
            <a:off x="5287963" y="3551238"/>
            <a:ext cx="144462" cy="139700"/>
          </a:xfrm>
          <a:prstGeom prst="ellipse">
            <a:avLst/>
          </a:prstGeom>
          <a:gradFill rotWithShape="0">
            <a:gsLst>
              <a:gs pos="0">
                <a:schemeClr val="accent1"/>
              </a:gs>
              <a:gs pos="100000">
                <a:srgbClr val="66FF33"/>
              </a:gs>
            </a:gsLst>
            <a:path path="rect">
              <a:fillToRect r="100000" b="100000"/>
            </a:path>
          </a:gradFill>
          <a:ln w="12700">
            <a:solidFill>
              <a:schemeClr val="tx1"/>
            </a:solidFill>
            <a:round/>
            <a:headEnd/>
            <a:tailEnd/>
          </a:ln>
        </p:spPr>
        <p:txBody>
          <a:bodyPr wrap="none" anchor="ctr"/>
          <a:lstStyle/>
          <a:p>
            <a:endParaRPr lang="zh-CN" altLang="en-US"/>
          </a:p>
        </p:txBody>
      </p:sp>
      <p:sp>
        <p:nvSpPr>
          <p:cNvPr id="24582" name="Oval 8"/>
          <p:cNvSpPr>
            <a:spLocks noChangeArrowheads="1"/>
          </p:cNvSpPr>
          <p:nvPr/>
        </p:nvSpPr>
        <p:spPr bwMode="auto">
          <a:xfrm>
            <a:off x="5426075" y="4425950"/>
            <a:ext cx="142875" cy="142875"/>
          </a:xfrm>
          <a:prstGeom prst="ellipse">
            <a:avLst/>
          </a:prstGeom>
          <a:gradFill rotWithShape="0">
            <a:gsLst>
              <a:gs pos="0">
                <a:schemeClr val="accent1"/>
              </a:gs>
              <a:gs pos="100000">
                <a:srgbClr val="66FF33"/>
              </a:gs>
            </a:gsLst>
            <a:path path="rect">
              <a:fillToRect r="100000" b="100000"/>
            </a:path>
          </a:gradFill>
          <a:ln w="12700">
            <a:solidFill>
              <a:schemeClr val="tx1"/>
            </a:solidFill>
            <a:round/>
            <a:headEnd/>
            <a:tailEnd/>
          </a:ln>
        </p:spPr>
        <p:txBody>
          <a:bodyPr wrap="none" anchor="ctr"/>
          <a:lstStyle/>
          <a:p>
            <a:endParaRPr lang="zh-CN" altLang="en-US"/>
          </a:p>
        </p:txBody>
      </p:sp>
      <p:sp>
        <p:nvSpPr>
          <p:cNvPr id="24583" name="Oval 9"/>
          <p:cNvSpPr>
            <a:spLocks noChangeArrowheads="1"/>
          </p:cNvSpPr>
          <p:nvPr/>
        </p:nvSpPr>
        <p:spPr bwMode="auto">
          <a:xfrm>
            <a:off x="5287963" y="3863975"/>
            <a:ext cx="144462" cy="139700"/>
          </a:xfrm>
          <a:prstGeom prst="ellipse">
            <a:avLst/>
          </a:prstGeom>
          <a:gradFill rotWithShape="0">
            <a:gsLst>
              <a:gs pos="0">
                <a:schemeClr val="accent1"/>
              </a:gs>
              <a:gs pos="100000">
                <a:srgbClr val="66FF33"/>
              </a:gs>
            </a:gsLst>
            <a:path path="rect">
              <a:fillToRect r="100000" b="100000"/>
            </a:path>
          </a:gradFill>
          <a:ln w="12700">
            <a:solidFill>
              <a:schemeClr val="tx1"/>
            </a:solidFill>
            <a:round/>
            <a:headEnd/>
            <a:tailEnd/>
          </a:ln>
        </p:spPr>
        <p:txBody>
          <a:bodyPr wrap="none" anchor="ctr"/>
          <a:lstStyle/>
          <a:p>
            <a:endParaRPr lang="zh-CN" altLang="en-US"/>
          </a:p>
        </p:txBody>
      </p:sp>
      <p:sp>
        <p:nvSpPr>
          <p:cNvPr id="24584" name="Oval 10"/>
          <p:cNvSpPr>
            <a:spLocks noChangeArrowheads="1"/>
          </p:cNvSpPr>
          <p:nvPr/>
        </p:nvSpPr>
        <p:spPr bwMode="auto">
          <a:xfrm>
            <a:off x="5356225" y="4178300"/>
            <a:ext cx="144463" cy="139700"/>
          </a:xfrm>
          <a:prstGeom prst="ellipse">
            <a:avLst/>
          </a:prstGeom>
          <a:gradFill rotWithShape="0">
            <a:gsLst>
              <a:gs pos="0">
                <a:schemeClr val="accent1"/>
              </a:gs>
              <a:gs pos="100000">
                <a:srgbClr val="66FF33"/>
              </a:gs>
            </a:gsLst>
            <a:path path="rect">
              <a:fillToRect r="100000" b="100000"/>
            </a:path>
          </a:gradFill>
          <a:ln w="12700">
            <a:solidFill>
              <a:schemeClr val="tx1"/>
            </a:solidFill>
            <a:round/>
            <a:headEnd/>
            <a:tailEnd/>
          </a:ln>
        </p:spPr>
        <p:txBody>
          <a:bodyPr wrap="none" anchor="ctr"/>
          <a:lstStyle/>
          <a:p>
            <a:endParaRPr lang="zh-CN" altLang="en-US"/>
          </a:p>
        </p:txBody>
      </p:sp>
      <p:sp>
        <p:nvSpPr>
          <p:cNvPr id="24585" name="Oval 11"/>
          <p:cNvSpPr>
            <a:spLocks noChangeArrowheads="1"/>
          </p:cNvSpPr>
          <p:nvPr/>
        </p:nvSpPr>
        <p:spPr bwMode="auto">
          <a:xfrm>
            <a:off x="5219700" y="3362325"/>
            <a:ext cx="144463" cy="139700"/>
          </a:xfrm>
          <a:prstGeom prst="ellipse">
            <a:avLst/>
          </a:prstGeom>
          <a:gradFill rotWithShape="0">
            <a:gsLst>
              <a:gs pos="0">
                <a:schemeClr val="accent1"/>
              </a:gs>
              <a:gs pos="100000">
                <a:srgbClr val="66FF33"/>
              </a:gs>
            </a:gsLst>
            <a:path path="rect">
              <a:fillToRect r="100000" b="100000"/>
            </a:path>
          </a:gradFill>
          <a:ln w="12700">
            <a:solidFill>
              <a:schemeClr val="tx1"/>
            </a:solidFill>
            <a:round/>
            <a:headEnd/>
            <a:tailEnd/>
          </a:ln>
        </p:spPr>
        <p:txBody>
          <a:bodyPr wrap="none" anchor="ctr"/>
          <a:lstStyle/>
          <a:p>
            <a:endParaRPr lang="zh-CN" altLang="en-US"/>
          </a:p>
        </p:txBody>
      </p:sp>
      <p:sp>
        <p:nvSpPr>
          <p:cNvPr id="24586" name="Oval 12"/>
          <p:cNvSpPr>
            <a:spLocks noChangeArrowheads="1"/>
          </p:cNvSpPr>
          <p:nvPr/>
        </p:nvSpPr>
        <p:spPr bwMode="auto">
          <a:xfrm>
            <a:off x="5426075" y="3989388"/>
            <a:ext cx="142875" cy="139700"/>
          </a:xfrm>
          <a:prstGeom prst="ellipse">
            <a:avLst/>
          </a:prstGeom>
          <a:gradFill rotWithShape="0">
            <a:gsLst>
              <a:gs pos="0">
                <a:schemeClr val="accent1"/>
              </a:gs>
              <a:gs pos="100000">
                <a:srgbClr val="66FF33"/>
              </a:gs>
            </a:gsLst>
            <a:path path="rect">
              <a:fillToRect r="100000" b="100000"/>
            </a:path>
          </a:gradFill>
          <a:ln w="12700">
            <a:solidFill>
              <a:schemeClr val="tx1"/>
            </a:solidFill>
            <a:round/>
            <a:headEnd/>
            <a:tailEnd/>
          </a:ln>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600" b="1" smtClean="0"/>
              <a:t>Application Scenarios_</a:t>
            </a:r>
            <a:r>
              <a:rPr lang="zh-CN" altLang="en-US" sz="3600" b="1" smtClean="0"/>
              <a:t>４</a:t>
            </a:r>
            <a:r>
              <a:rPr lang="zh-CN" altLang="en-US" sz="2800" b="1" smtClean="0"/>
              <a:t>－其它应用</a:t>
            </a:r>
          </a:p>
        </p:txBody>
      </p:sp>
      <p:sp>
        <p:nvSpPr>
          <p:cNvPr id="25603" name="Rectangle 3"/>
          <p:cNvSpPr>
            <a:spLocks noGrp="1" noChangeArrowheads="1"/>
          </p:cNvSpPr>
          <p:nvPr>
            <p:ph type="body" idx="1"/>
          </p:nvPr>
        </p:nvSpPr>
        <p:spPr>
          <a:xfrm>
            <a:off x="1182688" y="2017713"/>
            <a:ext cx="7205662" cy="484187"/>
          </a:xfrm>
        </p:spPr>
        <p:txBody>
          <a:bodyPr/>
          <a:lstStyle/>
          <a:p>
            <a:pPr eaLnBrk="1" hangingPunct="1"/>
            <a:r>
              <a:rPr lang="en-US" altLang="zh-CN" sz="3600" b="1" dirty="0" smtClean="0">
                <a:latin typeface="Arial" charset="0"/>
              </a:rPr>
              <a:t>Security and Surveillance</a:t>
            </a:r>
          </a:p>
        </p:txBody>
      </p:sp>
      <p:pic>
        <p:nvPicPr>
          <p:cNvPr id="25604" name="Picture 4" descr="20040813092243335"/>
          <p:cNvPicPr>
            <a:picLocks noChangeAspect="1" noChangeArrowheads="1"/>
          </p:cNvPicPr>
          <p:nvPr/>
        </p:nvPicPr>
        <p:blipFill>
          <a:blip r:embed="rId3" cstate="print"/>
          <a:srcRect/>
          <a:stretch>
            <a:fillRect/>
          </a:stretch>
        </p:blipFill>
        <p:spPr bwMode="auto">
          <a:xfrm>
            <a:off x="1042988" y="3141663"/>
            <a:ext cx="3124200" cy="2344737"/>
          </a:xfrm>
          <a:prstGeom prst="rect">
            <a:avLst/>
          </a:prstGeom>
          <a:noFill/>
          <a:ln w="9525">
            <a:noFill/>
            <a:miter lim="800000"/>
            <a:headEnd/>
            <a:tailEnd/>
          </a:ln>
        </p:spPr>
      </p:pic>
      <p:grpSp>
        <p:nvGrpSpPr>
          <p:cNvPr id="25605" name="Group 5"/>
          <p:cNvGrpSpPr>
            <a:grpSpLocks/>
          </p:cNvGrpSpPr>
          <p:nvPr/>
        </p:nvGrpSpPr>
        <p:grpSpPr bwMode="auto">
          <a:xfrm>
            <a:off x="1676400" y="3932238"/>
            <a:ext cx="1873250" cy="792162"/>
            <a:chOff x="3606" y="2024"/>
            <a:chExt cx="1545" cy="530"/>
          </a:xfrm>
        </p:grpSpPr>
        <p:sp>
          <p:nvSpPr>
            <p:cNvPr id="25609" name="Oval 6"/>
            <p:cNvSpPr>
              <a:spLocks noChangeArrowheads="1"/>
            </p:cNvSpPr>
            <p:nvPr/>
          </p:nvSpPr>
          <p:spPr bwMode="auto">
            <a:xfrm>
              <a:off x="4874" y="2120"/>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0" name="Oval 7"/>
            <p:cNvSpPr>
              <a:spLocks noChangeArrowheads="1"/>
            </p:cNvSpPr>
            <p:nvPr/>
          </p:nvSpPr>
          <p:spPr bwMode="auto">
            <a:xfrm>
              <a:off x="4787" y="2265"/>
              <a:ext cx="15"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1" name="Oval 8"/>
            <p:cNvSpPr>
              <a:spLocks noChangeArrowheads="1"/>
            </p:cNvSpPr>
            <p:nvPr/>
          </p:nvSpPr>
          <p:spPr bwMode="auto">
            <a:xfrm>
              <a:off x="4643" y="2184"/>
              <a:ext cx="15"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2" name="Oval 9"/>
            <p:cNvSpPr>
              <a:spLocks noChangeArrowheads="1"/>
            </p:cNvSpPr>
            <p:nvPr/>
          </p:nvSpPr>
          <p:spPr bwMode="auto">
            <a:xfrm>
              <a:off x="4586" y="2297"/>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3" name="Oval 10"/>
            <p:cNvSpPr>
              <a:spLocks noChangeArrowheads="1"/>
            </p:cNvSpPr>
            <p:nvPr/>
          </p:nvSpPr>
          <p:spPr bwMode="auto">
            <a:xfrm>
              <a:off x="4528" y="2152"/>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4" name="Oval 11"/>
            <p:cNvSpPr>
              <a:spLocks noChangeArrowheads="1"/>
            </p:cNvSpPr>
            <p:nvPr/>
          </p:nvSpPr>
          <p:spPr bwMode="auto">
            <a:xfrm>
              <a:off x="4499" y="2072"/>
              <a:ext cx="15"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5" name="Oval 12"/>
            <p:cNvSpPr>
              <a:spLocks noChangeArrowheads="1"/>
            </p:cNvSpPr>
            <p:nvPr/>
          </p:nvSpPr>
          <p:spPr bwMode="auto">
            <a:xfrm>
              <a:off x="4442" y="2120"/>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6" name="Oval 13"/>
            <p:cNvSpPr>
              <a:spLocks noChangeArrowheads="1"/>
            </p:cNvSpPr>
            <p:nvPr/>
          </p:nvSpPr>
          <p:spPr bwMode="auto">
            <a:xfrm>
              <a:off x="4370" y="2200"/>
              <a:ext cx="14" cy="1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7" name="Oval 14"/>
            <p:cNvSpPr>
              <a:spLocks noChangeArrowheads="1"/>
            </p:cNvSpPr>
            <p:nvPr/>
          </p:nvSpPr>
          <p:spPr bwMode="auto">
            <a:xfrm>
              <a:off x="4254" y="2200"/>
              <a:ext cx="15" cy="1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8" name="Oval 15"/>
            <p:cNvSpPr>
              <a:spLocks noChangeArrowheads="1"/>
            </p:cNvSpPr>
            <p:nvPr/>
          </p:nvSpPr>
          <p:spPr bwMode="auto">
            <a:xfrm>
              <a:off x="4226" y="2136"/>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19" name="Oval 16"/>
            <p:cNvSpPr>
              <a:spLocks noChangeArrowheads="1"/>
            </p:cNvSpPr>
            <p:nvPr/>
          </p:nvSpPr>
          <p:spPr bwMode="auto">
            <a:xfrm>
              <a:off x="4082" y="2217"/>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0" name="Oval 17"/>
            <p:cNvSpPr>
              <a:spLocks noChangeArrowheads="1"/>
            </p:cNvSpPr>
            <p:nvPr/>
          </p:nvSpPr>
          <p:spPr bwMode="auto">
            <a:xfrm>
              <a:off x="4010" y="2265"/>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1" name="Oval 18"/>
            <p:cNvSpPr>
              <a:spLocks noChangeArrowheads="1"/>
            </p:cNvSpPr>
            <p:nvPr/>
          </p:nvSpPr>
          <p:spPr bwMode="auto">
            <a:xfrm>
              <a:off x="4010" y="2120"/>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2" name="Oval 19"/>
            <p:cNvSpPr>
              <a:spLocks noChangeArrowheads="1"/>
            </p:cNvSpPr>
            <p:nvPr/>
          </p:nvSpPr>
          <p:spPr bwMode="auto">
            <a:xfrm>
              <a:off x="3837" y="2297"/>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3" name="Oval 20"/>
            <p:cNvSpPr>
              <a:spLocks noChangeArrowheads="1"/>
            </p:cNvSpPr>
            <p:nvPr/>
          </p:nvSpPr>
          <p:spPr bwMode="auto">
            <a:xfrm>
              <a:off x="4038" y="2393"/>
              <a:ext cx="15"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4" name="Oval 21"/>
            <p:cNvSpPr>
              <a:spLocks noChangeArrowheads="1"/>
            </p:cNvSpPr>
            <p:nvPr/>
          </p:nvSpPr>
          <p:spPr bwMode="auto">
            <a:xfrm>
              <a:off x="3909" y="2489"/>
              <a:ext cx="14" cy="1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5" name="Oval 22"/>
            <p:cNvSpPr>
              <a:spLocks noChangeArrowheads="1"/>
            </p:cNvSpPr>
            <p:nvPr/>
          </p:nvSpPr>
          <p:spPr bwMode="auto">
            <a:xfrm>
              <a:off x="4053" y="2522"/>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6" name="Oval 23"/>
            <p:cNvSpPr>
              <a:spLocks noChangeArrowheads="1"/>
            </p:cNvSpPr>
            <p:nvPr/>
          </p:nvSpPr>
          <p:spPr bwMode="auto">
            <a:xfrm>
              <a:off x="4211" y="2522"/>
              <a:ext cx="15"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7" name="Oval 24"/>
            <p:cNvSpPr>
              <a:spLocks noChangeArrowheads="1"/>
            </p:cNvSpPr>
            <p:nvPr/>
          </p:nvSpPr>
          <p:spPr bwMode="auto">
            <a:xfrm>
              <a:off x="3707" y="2522"/>
              <a:ext cx="15"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8" name="Oval 25"/>
            <p:cNvSpPr>
              <a:spLocks noChangeArrowheads="1"/>
            </p:cNvSpPr>
            <p:nvPr/>
          </p:nvSpPr>
          <p:spPr bwMode="auto">
            <a:xfrm>
              <a:off x="3606" y="2441"/>
              <a:ext cx="15"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29" name="Oval 26"/>
            <p:cNvSpPr>
              <a:spLocks noChangeArrowheads="1"/>
            </p:cNvSpPr>
            <p:nvPr/>
          </p:nvSpPr>
          <p:spPr bwMode="auto">
            <a:xfrm>
              <a:off x="4902" y="2489"/>
              <a:ext cx="15" cy="17"/>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30" name="Oval 27"/>
            <p:cNvSpPr>
              <a:spLocks noChangeArrowheads="1"/>
            </p:cNvSpPr>
            <p:nvPr/>
          </p:nvSpPr>
          <p:spPr bwMode="auto">
            <a:xfrm>
              <a:off x="5075" y="2538"/>
              <a:ext cx="15" cy="16"/>
            </a:xfrm>
            <a:prstGeom prst="ellipse">
              <a:avLst/>
            </a:prstGeom>
            <a:solidFill>
              <a:schemeClr val="accent1"/>
            </a:solidFill>
            <a:ln w="9525">
              <a:solidFill>
                <a:schemeClr val="tx1"/>
              </a:solidFill>
              <a:round/>
              <a:headEnd/>
              <a:tailEnd/>
            </a:ln>
          </p:spPr>
          <p:txBody>
            <a:bodyPr wrap="none" anchor="ctr"/>
            <a:lstStyle/>
            <a:p>
              <a:endParaRPr lang="zh-CN" altLang="en-US"/>
            </a:p>
          </p:txBody>
        </p:sp>
        <p:sp>
          <p:nvSpPr>
            <p:cNvPr id="25631" name="Oval 28"/>
            <p:cNvSpPr>
              <a:spLocks noChangeArrowheads="1"/>
            </p:cNvSpPr>
            <p:nvPr/>
          </p:nvSpPr>
          <p:spPr bwMode="auto">
            <a:xfrm>
              <a:off x="5090" y="2345"/>
              <a:ext cx="14" cy="16"/>
            </a:xfrm>
            <a:prstGeom prst="ellipse">
              <a:avLst/>
            </a:prstGeom>
            <a:solidFill>
              <a:schemeClr val="accent1"/>
            </a:solidFill>
            <a:ln w="9525">
              <a:solidFill>
                <a:schemeClr val="tx1"/>
              </a:solidFill>
              <a:round/>
              <a:headEnd/>
              <a:tailEnd/>
            </a:ln>
          </p:spPr>
          <p:txBody>
            <a:bodyPr wrap="none" anchor="ctr"/>
            <a:lstStyle/>
            <a:p>
              <a:endParaRPr lang="zh-CN" altLang="en-US"/>
            </a:p>
          </p:txBody>
        </p:sp>
        <p:cxnSp>
          <p:nvCxnSpPr>
            <p:cNvPr id="25632" name="AutoShape 29"/>
            <p:cNvCxnSpPr>
              <a:cxnSpLocks noChangeShapeType="1"/>
              <a:stCxn id="25622" idx="5"/>
              <a:endCxn id="25624" idx="2"/>
            </p:cNvCxnSpPr>
            <p:nvPr/>
          </p:nvCxnSpPr>
          <p:spPr bwMode="auto">
            <a:xfrm>
              <a:off x="3849" y="2311"/>
              <a:ext cx="60" cy="187"/>
            </a:xfrm>
            <a:prstGeom prst="straightConnector1">
              <a:avLst/>
            </a:prstGeom>
            <a:noFill/>
            <a:ln w="9525">
              <a:solidFill>
                <a:schemeClr val="tx1"/>
              </a:solidFill>
              <a:prstDash val="dash"/>
              <a:round/>
              <a:headEnd/>
              <a:tailEnd/>
            </a:ln>
          </p:spPr>
        </p:cxnSp>
        <p:cxnSp>
          <p:nvCxnSpPr>
            <p:cNvPr id="25633" name="AutoShape 30"/>
            <p:cNvCxnSpPr>
              <a:cxnSpLocks noChangeShapeType="1"/>
              <a:stCxn id="25622" idx="7"/>
              <a:endCxn id="25620" idx="2"/>
            </p:cNvCxnSpPr>
            <p:nvPr/>
          </p:nvCxnSpPr>
          <p:spPr bwMode="auto">
            <a:xfrm flipV="1">
              <a:off x="3849" y="2273"/>
              <a:ext cx="161" cy="26"/>
            </a:xfrm>
            <a:prstGeom prst="straightConnector1">
              <a:avLst/>
            </a:prstGeom>
            <a:noFill/>
            <a:ln w="9525">
              <a:solidFill>
                <a:schemeClr val="tx1"/>
              </a:solidFill>
              <a:prstDash val="dash"/>
              <a:round/>
              <a:headEnd/>
              <a:tailEnd/>
            </a:ln>
          </p:spPr>
        </p:cxnSp>
        <p:cxnSp>
          <p:nvCxnSpPr>
            <p:cNvPr id="25634" name="AutoShape 31"/>
            <p:cNvCxnSpPr>
              <a:cxnSpLocks noChangeShapeType="1"/>
              <a:stCxn id="25618" idx="5"/>
              <a:endCxn id="25617" idx="0"/>
            </p:cNvCxnSpPr>
            <p:nvPr/>
          </p:nvCxnSpPr>
          <p:spPr bwMode="auto">
            <a:xfrm>
              <a:off x="4238" y="2150"/>
              <a:ext cx="24" cy="50"/>
            </a:xfrm>
            <a:prstGeom prst="straightConnector1">
              <a:avLst/>
            </a:prstGeom>
            <a:noFill/>
            <a:ln w="9525">
              <a:solidFill>
                <a:schemeClr val="tx1"/>
              </a:solidFill>
              <a:round/>
              <a:headEnd/>
              <a:tailEnd/>
            </a:ln>
          </p:spPr>
        </p:cxnSp>
        <p:cxnSp>
          <p:nvCxnSpPr>
            <p:cNvPr id="25635" name="AutoShape 32"/>
            <p:cNvCxnSpPr>
              <a:cxnSpLocks noChangeShapeType="1"/>
              <a:stCxn id="25610" idx="5"/>
              <a:endCxn id="25629" idx="1"/>
            </p:cNvCxnSpPr>
            <p:nvPr/>
          </p:nvCxnSpPr>
          <p:spPr bwMode="auto">
            <a:xfrm>
              <a:off x="4800" y="2279"/>
              <a:ext cx="104" cy="212"/>
            </a:xfrm>
            <a:prstGeom prst="straightConnector1">
              <a:avLst/>
            </a:prstGeom>
            <a:noFill/>
            <a:ln w="9525">
              <a:solidFill>
                <a:schemeClr val="tx1"/>
              </a:solidFill>
              <a:prstDash val="dash"/>
              <a:round/>
              <a:headEnd/>
              <a:tailEnd/>
            </a:ln>
          </p:spPr>
        </p:cxnSp>
        <p:grpSp>
          <p:nvGrpSpPr>
            <p:cNvPr id="25636" name="Group 33"/>
            <p:cNvGrpSpPr>
              <a:grpSpLocks/>
            </p:cNvGrpSpPr>
            <p:nvPr/>
          </p:nvGrpSpPr>
          <p:grpSpPr bwMode="auto">
            <a:xfrm>
              <a:off x="3619" y="2080"/>
              <a:ext cx="1483" cy="458"/>
              <a:chOff x="377" y="1992"/>
              <a:chExt cx="4944" cy="1368"/>
            </a:xfrm>
          </p:grpSpPr>
          <p:cxnSp>
            <p:nvCxnSpPr>
              <p:cNvPr id="25646" name="AutoShape 34"/>
              <p:cNvCxnSpPr>
                <a:cxnSpLocks noChangeShapeType="1"/>
                <a:stCxn id="25627" idx="0"/>
                <a:endCxn id="25622" idx="2"/>
              </p:cNvCxnSpPr>
              <p:nvPr/>
            </p:nvCxnSpPr>
            <p:spPr bwMode="auto">
              <a:xfrm flipV="1">
                <a:off x="696" y="2664"/>
                <a:ext cx="408" cy="648"/>
              </a:xfrm>
              <a:prstGeom prst="straightConnector1">
                <a:avLst/>
              </a:prstGeom>
              <a:noFill/>
              <a:ln w="9525">
                <a:solidFill>
                  <a:schemeClr val="tx1"/>
                </a:solidFill>
                <a:prstDash val="dash"/>
                <a:round/>
                <a:headEnd/>
                <a:tailEnd/>
              </a:ln>
            </p:spPr>
          </p:cxnSp>
          <p:cxnSp>
            <p:nvCxnSpPr>
              <p:cNvPr id="25647" name="AutoShape 35"/>
              <p:cNvCxnSpPr>
                <a:cxnSpLocks noChangeShapeType="1"/>
                <a:stCxn id="25627" idx="6"/>
                <a:endCxn id="25624" idx="4"/>
              </p:cNvCxnSpPr>
              <p:nvPr/>
            </p:nvCxnSpPr>
            <p:spPr bwMode="auto">
              <a:xfrm flipV="1">
                <a:off x="720" y="3264"/>
                <a:ext cx="648" cy="72"/>
              </a:xfrm>
              <a:prstGeom prst="straightConnector1">
                <a:avLst/>
              </a:prstGeom>
              <a:noFill/>
              <a:ln w="9525">
                <a:solidFill>
                  <a:schemeClr val="tx1"/>
                </a:solidFill>
                <a:prstDash val="dash"/>
                <a:round/>
                <a:headEnd/>
                <a:tailEnd/>
              </a:ln>
            </p:spPr>
          </p:cxnSp>
          <p:cxnSp>
            <p:nvCxnSpPr>
              <p:cNvPr id="25648" name="AutoShape 36"/>
              <p:cNvCxnSpPr>
                <a:cxnSpLocks noChangeShapeType="1"/>
                <a:stCxn id="25627" idx="1"/>
                <a:endCxn id="25628" idx="5"/>
              </p:cNvCxnSpPr>
              <p:nvPr/>
            </p:nvCxnSpPr>
            <p:spPr bwMode="auto">
              <a:xfrm flipH="1" flipV="1">
                <a:off x="377" y="3113"/>
                <a:ext cx="302" cy="206"/>
              </a:xfrm>
              <a:prstGeom prst="straightConnector1">
                <a:avLst/>
              </a:prstGeom>
              <a:noFill/>
              <a:ln w="9525">
                <a:solidFill>
                  <a:schemeClr val="tx1"/>
                </a:solidFill>
                <a:prstDash val="dash"/>
                <a:round/>
                <a:headEnd/>
                <a:tailEnd/>
              </a:ln>
            </p:spPr>
          </p:cxnSp>
          <p:cxnSp>
            <p:nvCxnSpPr>
              <p:cNvPr id="25649" name="AutoShape 37"/>
              <p:cNvCxnSpPr>
                <a:cxnSpLocks noChangeShapeType="1"/>
                <a:stCxn id="25624" idx="6"/>
                <a:endCxn id="25625" idx="1"/>
              </p:cNvCxnSpPr>
              <p:nvPr/>
            </p:nvCxnSpPr>
            <p:spPr bwMode="auto">
              <a:xfrm>
                <a:off x="1392" y="3240"/>
                <a:ext cx="439" cy="79"/>
              </a:xfrm>
              <a:prstGeom prst="straightConnector1">
                <a:avLst/>
              </a:prstGeom>
              <a:noFill/>
              <a:ln w="9525">
                <a:solidFill>
                  <a:schemeClr val="tx1"/>
                </a:solidFill>
                <a:prstDash val="dash"/>
                <a:round/>
                <a:headEnd/>
                <a:tailEnd/>
              </a:ln>
            </p:spPr>
          </p:cxnSp>
          <p:cxnSp>
            <p:nvCxnSpPr>
              <p:cNvPr id="25650" name="AutoShape 38"/>
              <p:cNvCxnSpPr>
                <a:cxnSpLocks noChangeShapeType="1"/>
                <a:stCxn id="25625" idx="6"/>
                <a:endCxn id="25626" idx="2"/>
              </p:cNvCxnSpPr>
              <p:nvPr/>
            </p:nvCxnSpPr>
            <p:spPr bwMode="auto">
              <a:xfrm>
                <a:off x="1872" y="3336"/>
                <a:ext cx="480" cy="0"/>
              </a:xfrm>
              <a:prstGeom prst="straightConnector1">
                <a:avLst/>
              </a:prstGeom>
              <a:noFill/>
              <a:ln w="9525">
                <a:solidFill>
                  <a:schemeClr val="tx1"/>
                </a:solidFill>
                <a:prstDash val="dash"/>
                <a:round/>
                <a:headEnd/>
                <a:tailEnd/>
              </a:ln>
            </p:spPr>
          </p:cxnSp>
          <p:cxnSp>
            <p:nvCxnSpPr>
              <p:cNvPr id="25651" name="AutoShape 39"/>
              <p:cNvCxnSpPr>
                <a:cxnSpLocks noChangeShapeType="1"/>
                <a:stCxn id="25620" idx="6"/>
                <a:endCxn id="25623" idx="0"/>
              </p:cNvCxnSpPr>
              <p:nvPr/>
            </p:nvCxnSpPr>
            <p:spPr bwMode="auto">
              <a:xfrm>
                <a:off x="1728" y="2568"/>
                <a:ext cx="72" cy="360"/>
              </a:xfrm>
              <a:prstGeom prst="straightConnector1">
                <a:avLst/>
              </a:prstGeom>
              <a:noFill/>
              <a:ln w="9525">
                <a:solidFill>
                  <a:schemeClr val="tx1"/>
                </a:solidFill>
                <a:prstDash val="dash"/>
                <a:round/>
                <a:headEnd/>
                <a:tailEnd/>
              </a:ln>
            </p:spPr>
          </p:cxnSp>
          <p:cxnSp>
            <p:nvCxnSpPr>
              <p:cNvPr id="25652" name="AutoShape 40"/>
              <p:cNvCxnSpPr>
                <a:cxnSpLocks noChangeShapeType="1"/>
                <a:stCxn id="25623" idx="5"/>
                <a:endCxn id="25626" idx="1"/>
              </p:cNvCxnSpPr>
              <p:nvPr/>
            </p:nvCxnSpPr>
            <p:spPr bwMode="auto">
              <a:xfrm>
                <a:off x="1817" y="2969"/>
                <a:ext cx="542" cy="350"/>
              </a:xfrm>
              <a:prstGeom prst="straightConnector1">
                <a:avLst/>
              </a:prstGeom>
              <a:noFill/>
              <a:ln w="9525">
                <a:solidFill>
                  <a:schemeClr val="tx1"/>
                </a:solidFill>
                <a:prstDash val="dash"/>
                <a:round/>
                <a:headEnd/>
                <a:tailEnd/>
              </a:ln>
            </p:spPr>
          </p:cxnSp>
          <p:cxnSp>
            <p:nvCxnSpPr>
              <p:cNvPr id="25653" name="AutoShape 41"/>
              <p:cNvCxnSpPr>
                <a:cxnSpLocks noChangeShapeType="1"/>
                <a:stCxn id="25625" idx="0"/>
                <a:endCxn id="25623" idx="4"/>
              </p:cNvCxnSpPr>
              <p:nvPr/>
            </p:nvCxnSpPr>
            <p:spPr bwMode="auto">
              <a:xfrm flipH="1" flipV="1">
                <a:off x="1800" y="2976"/>
                <a:ext cx="48" cy="336"/>
              </a:xfrm>
              <a:prstGeom prst="straightConnector1">
                <a:avLst/>
              </a:prstGeom>
              <a:noFill/>
              <a:ln w="9525">
                <a:solidFill>
                  <a:schemeClr val="tx1"/>
                </a:solidFill>
                <a:prstDash val="dash"/>
                <a:round/>
                <a:headEnd/>
                <a:tailEnd/>
              </a:ln>
            </p:spPr>
          </p:cxnSp>
          <p:cxnSp>
            <p:nvCxnSpPr>
              <p:cNvPr id="25654" name="AutoShape 42"/>
              <p:cNvCxnSpPr>
                <a:cxnSpLocks noChangeShapeType="1"/>
                <a:stCxn id="25620" idx="0"/>
                <a:endCxn id="25621" idx="3"/>
              </p:cNvCxnSpPr>
              <p:nvPr/>
            </p:nvCxnSpPr>
            <p:spPr bwMode="auto">
              <a:xfrm flipH="1" flipV="1">
                <a:off x="1687" y="2153"/>
                <a:ext cx="17" cy="391"/>
              </a:xfrm>
              <a:prstGeom prst="straightConnector1">
                <a:avLst/>
              </a:prstGeom>
              <a:noFill/>
              <a:ln w="9525">
                <a:solidFill>
                  <a:schemeClr val="tx1"/>
                </a:solidFill>
                <a:prstDash val="dash"/>
                <a:round/>
                <a:headEnd/>
                <a:tailEnd/>
              </a:ln>
            </p:spPr>
          </p:cxnSp>
          <p:cxnSp>
            <p:nvCxnSpPr>
              <p:cNvPr id="25655" name="AutoShape 43"/>
              <p:cNvCxnSpPr>
                <a:cxnSpLocks noChangeShapeType="1"/>
                <a:stCxn id="25620" idx="7"/>
                <a:endCxn id="25619" idx="2"/>
              </p:cNvCxnSpPr>
              <p:nvPr/>
            </p:nvCxnSpPr>
            <p:spPr bwMode="auto">
              <a:xfrm flipV="1">
                <a:off x="1721" y="2424"/>
                <a:ext cx="199" cy="127"/>
              </a:xfrm>
              <a:prstGeom prst="straightConnector1">
                <a:avLst/>
              </a:prstGeom>
              <a:noFill/>
              <a:ln w="9525">
                <a:solidFill>
                  <a:schemeClr val="tx1"/>
                </a:solidFill>
                <a:prstDash val="dash"/>
                <a:round/>
                <a:headEnd/>
                <a:tailEnd/>
              </a:ln>
            </p:spPr>
          </p:cxnSp>
          <p:cxnSp>
            <p:nvCxnSpPr>
              <p:cNvPr id="25656" name="AutoShape 44"/>
              <p:cNvCxnSpPr>
                <a:cxnSpLocks noChangeShapeType="1"/>
                <a:stCxn id="25619" idx="6"/>
                <a:endCxn id="25617" idx="2"/>
              </p:cNvCxnSpPr>
              <p:nvPr/>
            </p:nvCxnSpPr>
            <p:spPr bwMode="auto">
              <a:xfrm flipV="1">
                <a:off x="1968" y="2376"/>
                <a:ext cx="528" cy="48"/>
              </a:xfrm>
              <a:prstGeom prst="straightConnector1">
                <a:avLst/>
              </a:prstGeom>
              <a:noFill/>
              <a:ln w="9525">
                <a:solidFill>
                  <a:schemeClr val="tx1"/>
                </a:solidFill>
                <a:prstDash val="dash"/>
                <a:round/>
                <a:headEnd/>
                <a:tailEnd/>
              </a:ln>
            </p:spPr>
          </p:cxnSp>
          <p:cxnSp>
            <p:nvCxnSpPr>
              <p:cNvPr id="25657" name="AutoShape 45"/>
              <p:cNvCxnSpPr>
                <a:cxnSpLocks noChangeShapeType="1"/>
                <a:stCxn id="25621" idx="6"/>
                <a:endCxn id="25618" idx="1"/>
              </p:cNvCxnSpPr>
              <p:nvPr/>
            </p:nvCxnSpPr>
            <p:spPr bwMode="auto">
              <a:xfrm>
                <a:off x="1728" y="2136"/>
                <a:ext cx="679" cy="31"/>
              </a:xfrm>
              <a:prstGeom prst="straightConnector1">
                <a:avLst/>
              </a:prstGeom>
              <a:noFill/>
              <a:ln w="9525">
                <a:solidFill>
                  <a:schemeClr val="tx1"/>
                </a:solidFill>
                <a:prstDash val="dash"/>
                <a:round/>
                <a:headEnd/>
                <a:tailEnd/>
              </a:ln>
            </p:spPr>
          </p:cxnSp>
          <p:cxnSp>
            <p:nvCxnSpPr>
              <p:cNvPr id="25658" name="AutoShape 46"/>
              <p:cNvCxnSpPr>
                <a:cxnSpLocks noChangeShapeType="1"/>
                <a:stCxn id="25617" idx="6"/>
                <a:endCxn id="25616" idx="2"/>
              </p:cNvCxnSpPr>
              <p:nvPr/>
            </p:nvCxnSpPr>
            <p:spPr bwMode="auto">
              <a:xfrm>
                <a:off x="2544" y="2376"/>
                <a:ext cx="336" cy="0"/>
              </a:xfrm>
              <a:prstGeom prst="straightConnector1">
                <a:avLst/>
              </a:prstGeom>
              <a:noFill/>
              <a:ln w="9525">
                <a:solidFill>
                  <a:schemeClr val="tx1"/>
                </a:solidFill>
                <a:prstDash val="dash"/>
                <a:round/>
                <a:headEnd/>
                <a:tailEnd/>
              </a:ln>
            </p:spPr>
          </p:cxnSp>
          <p:cxnSp>
            <p:nvCxnSpPr>
              <p:cNvPr id="25659" name="AutoShape 47"/>
              <p:cNvCxnSpPr>
                <a:cxnSpLocks noChangeShapeType="1"/>
                <a:stCxn id="25618" idx="7"/>
                <a:endCxn id="25615" idx="5"/>
              </p:cNvCxnSpPr>
              <p:nvPr/>
            </p:nvCxnSpPr>
            <p:spPr bwMode="auto">
              <a:xfrm flipV="1">
                <a:off x="2441" y="2153"/>
                <a:ext cx="720" cy="14"/>
              </a:xfrm>
              <a:prstGeom prst="straightConnector1">
                <a:avLst/>
              </a:prstGeom>
              <a:noFill/>
              <a:ln w="9525">
                <a:solidFill>
                  <a:schemeClr val="tx1"/>
                </a:solidFill>
                <a:prstDash val="dash"/>
                <a:round/>
                <a:headEnd/>
                <a:tailEnd/>
              </a:ln>
            </p:spPr>
          </p:cxnSp>
          <p:cxnSp>
            <p:nvCxnSpPr>
              <p:cNvPr id="25660" name="AutoShape 48"/>
              <p:cNvCxnSpPr>
                <a:cxnSpLocks noChangeShapeType="1"/>
                <a:stCxn id="25616" idx="6"/>
                <a:endCxn id="25612" idx="1"/>
              </p:cNvCxnSpPr>
              <p:nvPr/>
            </p:nvCxnSpPr>
            <p:spPr bwMode="auto">
              <a:xfrm>
                <a:off x="2928" y="2376"/>
                <a:ext cx="679" cy="271"/>
              </a:xfrm>
              <a:prstGeom prst="straightConnector1">
                <a:avLst/>
              </a:prstGeom>
              <a:noFill/>
              <a:ln w="9525">
                <a:solidFill>
                  <a:schemeClr val="tx1"/>
                </a:solidFill>
                <a:prstDash val="dash"/>
                <a:round/>
                <a:headEnd/>
                <a:tailEnd/>
              </a:ln>
            </p:spPr>
          </p:cxnSp>
          <p:cxnSp>
            <p:nvCxnSpPr>
              <p:cNvPr id="25661" name="AutoShape 49"/>
              <p:cNvCxnSpPr>
                <a:cxnSpLocks noChangeShapeType="1"/>
                <a:stCxn id="25615" idx="5"/>
                <a:endCxn id="25613" idx="2"/>
              </p:cNvCxnSpPr>
              <p:nvPr/>
            </p:nvCxnSpPr>
            <p:spPr bwMode="auto">
              <a:xfrm>
                <a:off x="3161" y="2153"/>
                <a:ext cx="247" cy="79"/>
              </a:xfrm>
              <a:prstGeom prst="straightConnector1">
                <a:avLst/>
              </a:prstGeom>
              <a:noFill/>
              <a:ln w="9525">
                <a:solidFill>
                  <a:schemeClr val="tx1"/>
                </a:solidFill>
                <a:prstDash val="dash"/>
                <a:round/>
                <a:headEnd/>
                <a:tailEnd/>
              </a:ln>
            </p:spPr>
          </p:cxnSp>
          <p:cxnSp>
            <p:nvCxnSpPr>
              <p:cNvPr id="25662" name="AutoShape 50"/>
              <p:cNvCxnSpPr>
                <a:cxnSpLocks noChangeShapeType="1"/>
                <a:stCxn id="25615" idx="7"/>
                <a:endCxn id="25614" idx="3"/>
              </p:cNvCxnSpPr>
              <p:nvPr/>
            </p:nvCxnSpPr>
            <p:spPr bwMode="auto">
              <a:xfrm flipV="1">
                <a:off x="3161" y="2009"/>
                <a:ext cx="158" cy="110"/>
              </a:xfrm>
              <a:prstGeom prst="straightConnector1">
                <a:avLst/>
              </a:prstGeom>
              <a:noFill/>
              <a:ln w="9525">
                <a:solidFill>
                  <a:schemeClr val="tx1"/>
                </a:solidFill>
                <a:prstDash val="dash"/>
                <a:round/>
                <a:headEnd/>
                <a:tailEnd/>
              </a:ln>
            </p:spPr>
          </p:cxnSp>
          <p:cxnSp>
            <p:nvCxnSpPr>
              <p:cNvPr id="25663" name="AutoShape 51"/>
              <p:cNvCxnSpPr>
                <a:cxnSpLocks noChangeShapeType="1"/>
                <a:stCxn id="25614" idx="6"/>
                <a:endCxn id="25611" idx="0"/>
              </p:cNvCxnSpPr>
              <p:nvPr/>
            </p:nvCxnSpPr>
            <p:spPr bwMode="auto">
              <a:xfrm>
                <a:off x="3360" y="1992"/>
                <a:ext cx="456" cy="312"/>
              </a:xfrm>
              <a:prstGeom prst="straightConnector1">
                <a:avLst/>
              </a:prstGeom>
              <a:noFill/>
              <a:ln w="9525">
                <a:solidFill>
                  <a:schemeClr val="tx1"/>
                </a:solidFill>
                <a:prstDash val="dash"/>
                <a:round/>
                <a:headEnd/>
                <a:tailEnd/>
              </a:ln>
            </p:spPr>
          </p:cxnSp>
          <p:cxnSp>
            <p:nvCxnSpPr>
              <p:cNvPr id="25664" name="AutoShape 52"/>
              <p:cNvCxnSpPr>
                <a:cxnSpLocks noChangeShapeType="1"/>
                <a:stCxn id="25613" idx="6"/>
                <a:endCxn id="25611" idx="2"/>
              </p:cNvCxnSpPr>
              <p:nvPr/>
            </p:nvCxnSpPr>
            <p:spPr bwMode="auto">
              <a:xfrm>
                <a:off x="3456" y="2232"/>
                <a:ext cx="336" cy="96"/>
              </a:xfrm>
              <a:prstGeom prst="straightConnector1">
                <a:avLst/>
              </a:prstGeom>
              <a:noFill/>
              <a:ln w="9525">
                <a:solidFill>
                  <a:schemeClr val="tx1"/>
                </a:solidFill>
                <a:prstDash val="dash"/>
                <a:round/>
                <a:headEnd/>
                <a:tailEnd/>
              </a:ln>
            </p:spPr>
          </p:cxnSp>
          <p:cxnSp>
            <p:nvCxnSpPr>
              <p:cNvPr id="25665" name="AutoShape 53"/>
              <p:cNvCxnSpPr>
                <a:cxnSpLocks noChangeShapeType="1"/>
                <a:stCxn id="25612" idx="7"/>
                <a:endCxn id="25611" idx="2"/>
              </p:cNvCxnSpPr>
              <p:nvPr/>
            </p:nvCxnSpPr>
            <p:spPr bwMode="auto">
              <a:xfrm flipV="1">
                <a:off x="3641" y="2328"/>
                <a:ext cx="151" cy="319"/>
              </a:xfrm>
              <a:prstGeom prst="straightConnector1">
                <a:avLst/>
              </a:prstGeom>
              <a:noFill/>
              <a:ln w="9525">
                <a:solidFill>
                  <a:schemeClr val="tx1"/>
                </a:solidFill>
                <a:prstDash val="dash"/>
                <a:round/>
                <a:headEnd/>
                <a:tailEnd/>
              </a:ln>
            </p:spPr>
          </p:cxnSp>
          <p:cxnSp>
            <p:nvCxnSpPr>
              <p:cNvPr id="25666" name="AutoShape 54"/>
              <p:cNvCxnSpPr>
                <a:cxnSpLocks noChangeShapeType="1"/>
                <a:stCxn id="25611" idx="5"/>
                <a:endCxn id="25610" idx="1"/>
              </p:cNvCxnSpPr>
              <p:nvPr/>
            </p:nvCxnSpPr>
            <p:spPr bwMode="auto">
              <a:xfrm>
                <a:off x="3833" y="2345"/>
                <a:ext cx="446" cy="206"/>
              </a:xfrm>
              <a:prstGeom prst="straightConnector1">
                <a:avLst/>
              </a:prstGeom>
              <a:noFill/>
              <a:ln w="9525">
                <a:solidFill>
                  <a:schemeClr val="tx1"/>
                </a:solidFill>
                <a:prstDash val="dash"/>
                <a:round/>
                <a:headEnd/>
                <a:tailEnd/>
              </a:ln>
            </p:spPr>
          </p:cxnSp>
          <p:cxnSp>
            <p:nvCxnSpPr>
              <p:cNvPr id="25667" name="AutoShape 55"/>
              <p:cNvCxnSpPr>
                <a:cxnSpLocks noChangeShapeType="1"/>
                <a:stCxn id="25612" idx="6"/>
                <a:endCxn id="25610" idx="3"/>
              </p:cNvCxnSpPr>
              <p:nvPr/>
            </p:nvCxnSpPr>
            <p:spPr bwMode="auto">
              <a:xfrm flipV="1">
                <a:off x="3648" y="2585"/>
                <a:ext cx="631" cy="79"/>
              </a:xfrm>
              <a:prstGeom prst="straightConnector1">
                <a:avLst/>
              </a:prstGeom>
              <a:noFill/>
              <a:ln w="9525">
                <a:solidFill>
                  <a:schemeClr val="tx1"/>
                </a:solidFill>
                <a:prstDash val="dash"/>
                <a:round/>
                <a:headEnd/>
                <a:tailEnd/>
              </a:ln>
            </p:spPr>
          </p:cxnSp>
          <p:cxnSp>
            <p:nvCxnSpPr>
              <p:cNvPr id="25668" name="AutoShape 56"/>
              <p:cNvCxnSpPr>
                <a:cxnSpLocks noChangeShapeType="1"/>
                <a:stCxn id="25610" idx="7"/>
                <a:endCxn id="25609" idx="3"/>
              </p:cNvCxnSpPr>
              <p:nvPr/>
            </p:nvCxnSpPr>
            <p:spPr bwMode="auto">
              <a:xfrm flipV="1">
                <a:off x="4313" y="2153"/>
                <a:ext cx="254" cy="398"/>
              </a:xfrm>
              <a:prstGeom prst="straightConnector1">
                <a:avLst/>
              </a:prstGeom>
              <a:noFill/>
              <a:ln w="9525">
                <a:solidFill>
                  <a:schemeClr val="tx1"/>
                </a:solidFill>
                <a:prstDash val="dash"/>
                <a:round/>
                <a:headEnd/>
                <a:tailEnd/>
              </a:ln>
            </p:spPr>
          </p:cxnSp>
          <p:cxnSp>
            <p:nvCxnSpPr>
              <p:cNvPr id="25669" name="AutoShape 57"/>
              <p:cNvCxnSpPr>
                <a:cxnSpLocks noChangeShapeType="1"/>
                <a:stCxn id="25609" idx="5"/>
                <a:endCxn id="25631" idx="1"/>
              </p:cNvCxnSpPr>
              <p:nvPr/>
            </p:nvCxnSpPr>
            <p:spPr bwMode="auto">
              <a:xfrm>
                <a:off x="4601" y="2153"/>
                <a:ext cx="686" cy="638"/>
              </a:xfrm>
              <a:prstGeom prst="straightConnector1">
                <a:avLst/>
              </a:prstGeom>
              <a:noFill/>
              <a:ln w="9525">
                <a:solidFill>
                  <a:schemeClr val="tx1"/>
                </a:solidFill>
                <a:prstDash val="dash"/>
                <a:round/>
                <a:headEnd/>
                <a:tailEnd/>
              </a:ln>
            </p:spPr>
          </p:cxnSp>
          <p:cxnSp>
            <p:nvCxnSpPr>
              <p:cNvPr id="25670" name="AutoShape 58"/>
              <p:cNvCxnSpPr>
                <a:cxnSpLocks noChangeShapeType="1"/>
                <a:stCxn id="25629" idx="6"/>
                <a:endCxn id="25630" idx="0"/>
              </p:cNvCxnSpPr>
              <p:nvPr/>
            </p:nvCxnSpPr>
            <p:spPr bwMode="auto">
              <a:xfrm>
                <a:off x="4704" y="3240"/>
                <a:ext cx="552" cy="120"/>
              </a:xfrm>
              <a:prstGeom prst="straightConnector1">
                <a:avLst/>
              </a:prstGeom>
              <a:noFill/>
              <a:ln w="9525">
                <a:solidFill>
                  <a:schemeClr val="tx1"/>
                </a:solidFill>
                <a:prstDash val="dash"/>
                <a:round/>
                <a:headEnd/>
                <a:tailEnd/>
              </a:ln>
            </p:spPr>
          </p:cxnSp>
          <p:cxnSp>
            <p:nvCxnSpPr>
              <p:cNvPr id="25671" name="AutoShape 59"/>
              <p:cNvCxnSpPr>
                <a:cxnSpLocks noChangeShapeType="1"/>
                <a:stCxn id="25631" idx="5"/>
                <a:endCxn id="25630" idx="0"/>
              </p:cNvCxnSpPr>
              <p:nvPr/>
            </p:nvCxnSpPr>
            <p:spPr bwMode="auto">
              <a:xfrm flipH="1">
                <a:off x="5256" y="2825"/>
                <a:ext cx="65" cy="535"/>
              </a:xfrm>
              <a:prstGeom prst="straightConnector1">
                <a:avLst/>
              </a:prstGeom>
              <a:noFill/>
              <a:ln w="9525">
                <a:solidFill>
                  <a:schemeClr val="tx1"/>
                </a:solidFill>
                <a:prstDash val="dash"/>
                <a:round/>
                <a:headEnd/>
                <a:tailEnd/>
              </a:ln>
            </p:spPr>
          </p:cxnSp>
        </p:grpSp>
        <p:sp>
          <p:nvSpPr>
            <p:cNvPr id="25637" name="Oval 60"/>
            <p:cNvSpPr>
              <a:spLocks noChangeArrowheads="1"/>
            </p:cNvSpPr>
            <p:nvPr/>
          </p:nvSpPr>
          <p:spPr bwMode="auto">
            <a:xfrm>
              <a:off x="3678" y="2249"/>
              <a:ext cx="15" cy="16"/>
            </a:xfrm>
            <a:prstGeom prst="ellipse">
              <a:avLst/>
            </a:prstGeom>
            <a:solidFill>
              <a:schemeClr val="accent1"/>
            </a:solidFill>
            <a:ln w="9525">
              <a:solidFill>
                <a:schemeClr val="tx1"/>
              </a:solidFill>
              <a:round/>
              <a:headEnd/>
              <a:tailEnd/>
            </a:ln>
          </p:spPr>
          <p:txBody>
            <a:bodyPr wrap="none" anchor="ctr"/>
            <a:lstStyle/>
            <a:p>
              <a:endParaRPr lang="zh-CN" altLang="en-US"/>
            </a:p>
          </p:txBody>
        </p:sp>
        <p:cxnSp>
          <p:nvCxnSpPr>
            <p:cNvPr id="25638" name="AutoShape 61"/>
            <p:cNvCxnSpPr>
              <a:cxnSpLocks noChangeShapeType="1"/>
              <a:stCxn id="25637" idx="6"/>
              <a:endCxn id="25622" idx="1"/>
            </p:cNvCxnSpPr>
            <p:nvPr/>
          </p:nvCxnSpPr>
          <p:spPr bwMode="auto">
            <a:xfrm>
              <a:off x="3693" y="2257"/>
              <a:ext cx="146" cy="42"/>
            </a:xfrm>
            <a:prstGeom prst="straightConnector1">
              <a:avLst/>
            </a:prstGeom>
            <a:noFill/>
            <a:ln w="9525">
              <a:solidFill>
                <a:schemeClr val="tx1"/>
              </a:solidFill>
              <a:prstDash val="dash"/>
              <a:round/>
              <a:headEnd/>
              <a:tailEnd/>
            </a:ln>
          </p:spPr>
        </p:cxnSp>
        <p:cxnSp>
          <p:nvCxnSpPr>
            <p:cNvPr id="25639" name="AutoShape 62"/>
            <p:cNvCxnSpPr>
              <a:cxnSpLocks noChangeShapeType="1"/>
              <a:stCxn id="25609" idx="7"/>
            </p:cNvCxnSpPr>
            <p:nvPr/>
          </p:nvCxnSpPr>
          <p:spPr bwMode="auto">
            <a:xfrm>
              <a:off x="4886" y="2122"/>
              <a:ext cx="232" cy="39"/>
            </a:xfrm>
            <a:prstGeom prst="straightConnector1">
              <a:avLst/>
            </a:prstGeom>
            <a:noFill/>
            <a:ln w="9525">
              <a:solidFill>
                <a:schemeClr val="tx1"/>
              </a:solidFill>
              <a:prstDash val="dash"/>
              <a:round/>
              <a:headEnd/>
              <a:tailEnd/>
            </a:ln>
          </p:spPr>
        </p:cxnSp>
        <p:cxnSp>
          <p:nvCxnSpPr>
            <p:cNvPr id="25640" name="AutoShape 63"/>
            <p:cNvCxnSpPr>
              <a:cxnSpLocks noChangeShapeType="1"/>
              <a:stCxn id="25637" idx="2"/>
              <a:endCxn id="25628" idx="6"/>
            </p:cNvCxnSpPr>
            <p:nvPr/>
          </p:nvCxnSpPr>
          <p:spPr bwMode="auto">
            <a:xfrm flipH="1">
              <a:off x="3621" y="2257"/>
              <a:ext cx="57" cy="192"/>
            </a:xfrm>
            <a:prstGeom prst="straightConnector1">
              <a:avLst/>
            </a:prstGeom>
            <a:noFill/>
            <a:ln w="9525">
              <a:solidFill>
                <a:schemeClr val="tx1"/>
              </a:solidFill>
              <a:prstDash val="dash"/>
              <a:round/>
              <a:headEnd/>
              <a:tailEnd/>
            </a:ln>
          </p:spPr>
        </p:cxnSp>
        <p:cxnSp>
          <p:nvCxnSpPr>
            <p:cNvPr id="25641" name="AutoShape 64"/>
            <p:cNvCxnSpPr>
              <a:cxnSpLocks noChangeShapeType="1"/>
              <a:stCxn id="25620" idx="7"/>
              <a:endCxn id="25619" idx="7"/>
            </p:cNvCxnSpPr>
            <p:nvPr/>
          </p:nvCxnSpPr>
          <p:spPr bwMode="auto">
            <a:xfrm flipV="1">
              <a:off x="4022" y="2219"/>
              <a:ext cx="72" cy="48"/>
            </a:xfrm>
            <a:prstGeom prst="straightConnector1">
              <a:avLst/>
            </a:prstGeom>
            <a:noFill/>
            <a:ln w="9525">
              <a:solidFill>
                <a:schemeClr val="tx1"/>
              </a:solidFill>
              <a:prstDash val="dash"/>
              <a:round/>
              <a:headEnd/>
              <a:tailEnd/>
            </a:ln>
          </p:spPr>
        </p:cxnSp>
        <p:pic>
          <p:nvPicPr>
            <p:cNvPr id="25642" name="Picture 65"/>
            <p:cNvPicPr>
              <a:picLocks noChangeAspect="1" noChangeArrowheads="1"/>
            </p:cNvPicPr>
            <p:nvPr/>
          </p:nvPicPr>
          <p:blipFill>
            <a:blip r:embed="rId4" cstate="print">
              <a:clrChange>
                <a:clrFrom>
                  <a:srgbClr val="000000"/>
                </a:clrFrom>
                <a:clrTo>
                  <a:srgbClr val="000000">
                    <a:alpha val="0"/>
                  </a:srgbClr>
                </a:clrTo>
              </a:clrChange>
            </a:blip>
            <a:srcRect/>
            <a:stretch>
              <a:fillRect/>
            </a:stretch>
          </p:blipFill>
          <p:spPr bwMode="auto">
            <a:xfrm>
              <a:off x="5118" y="2104"/>
              <a:ext cx="33" cy="113"/>
            </a:xfrm>
            <a:prstGeom prst="rect">
              <a:avLst/>
            </a:prstGeom>
            <a:noFill/>
            <a:ln w="9525">
              <a:noFill/>
              <a:miter lim="800000"/>
              <a:headEnd/>
              <a:tailEnd/>
            </a:ln>
          </p:spPr>
        </p:pic>
        <p:sp>
          <p:nvSpPr>
            <p:cNvPr id="25643" name="Freeform 66"/>
            <p:cNvSpPr>
              <a:spLocks/>
            </p:cNvSpPr>
            <p:nvPr/>
          </p:nvSpPr>
          <p:spPr bwMode="auto">
            <a:xfrm>
              <a:off x="3693" y="2099"/>
              <a:ext cx="1411" cy="203"/>
            </a:xfrm>
            <a:custGeom>
              <a:avLst/>
              <a:gdLst>
                <a:gd name="T0" fmla="*/ 0 w 4704"/>
                <a:gd name="T1" fmla="*/ 17 h 608"/>
                <a:gd name="T2" fmla="*/ 13 w 4704"/>
                <a:gd name="T3" fmla="*/ 22 h 608"/>
                <a:gd name="T4" fmla="*/ 28 w 4704"/>
                <a:gd name="T5" fmla="*/ 20 h 608"/>
                <a:gd name="T6" fmla="*/ 35 w 4704"/>
                <a:gd name="T7" fmla="*/ 15 h 608"/>
                <a:gd name="T8" fmla="*/ 43 w 4704"/>
                <a:gd name="T9" fmla="*/ 13 h 608"/>
                <a:gd name="T10" fmla="*/ 52 w 4704"/>
                <a:gd name="T11" fmla="*/ 13 h 608"/>
                <a:gd name="T12" fmla="*/ 56 w 4704"/>
                <a:gd name="T13" fmla="*/ 11 h 608"/>
                <a:gd name="T14" fmla="*/ 62 w 4704"/>
                <a:gd name="T15" fmla="*/ 11 h 608"/>
                <a:gd name="T16" fmla="*/ 76 w 4704"/>
                <a:gd name="T17" fmla="*/ 20 h 608"/>
                <a:gd name="T18" fmla="*/ 82 w 4704"/>
                <a:gd name="T19" fmla="*/ 22 h 608"/>
                <a:gd name="T20" fmla="*/ 94 w 4704"/>
                <a:gd name="T21" fmla="*/ 20 h 608"/>
                <a:gd name="T22" fmla="*/ 100 w 4704"/>
                <a:gd name="T23" fmla="*/ 18 h 608"/>
                <a:gd name="T24" fmla="*/ 106 w 4704"/>
                <a:gd name="T25" fmla="*/ 2 h 608"/>
                <a:gd name="T26" fmla="*/ 111 w 4704"/>
                <a:gd name="T27" fmla="*/ 4 h 608"/>
                <a:gd name="T28" fmla="*/ 122 w 4704"/>
                <a:gd name="T29" fmla="*/ 4 h 608"/>
                <a:gd name="T30" fmla="*/ 127 w 4704"/>
                <a:gd name="T31" fmla="*/ 8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4704"/>
                <a:gd name="T49" fmla="*/ 0 h 608"/>
                <a:gd name="T50" fmla="*/ 4704 w 4704"/>
                <a:gd name="T51" fmla="*/ 608 h 60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4704" h="608">
                  <a:moveTo>
                    <a:pt x="0" y="448"/>
                  </a:moveTo>
                  <a:cubicBezTo>
                    <a:pt x="152" y="512"/>
                    <a:pt x="304" y="576"/>
                    <a:pt x="480" y="592"/>
                  </a:cubicBezTo>
                  <a:cubicBezTo>
                    <a:pt x="656" y="608"/>
                    <a:pt x="920" y="576"/>
                    <a:pt x="1056" y="544"/>
                  </a:cubicBezTo>
                  <a:cubicBezTo>
                    <a:pt x="1192" y="512"/>
                    <a:pt x="1208" y="432"/>
                    <a:pt x="1296" y="400"/>
                  </a:cubicBezTo>
                  <a:cubicBezTo>
                    <a:pt x="1384" y="368"/>
                    <a:pt x="1480" y="360"/>
                    <a:pt x="1584" y="352"/>
                  </a:cubicBezTo>
                  <a:cubicBezTo>
                    <a:pt x="1688" y="344"/>
                    <a:pt x="1840" y="360"/>
                    <a:pt x="1920" y="352"/>
                  </a:cubicBezTo>
                  <a:cubicBezTo>
                    <a:pt x="2000" y="344"/>
                    <a:pt x="2000" y="312"/>
                    <a:pt x="2064" y="304"/>
                  </a:cubicBezTo>
                  <a:cubicBezTo>
                    <a:pt x="2128" y="296"/>
                    <a:pt x="2176" y="264"/>
                    <a:pt x="2304" y="304"/>
                  </a:cubicBezTo>
                  <a:cubicBezTo>
                    <a:pt x="2432" y="344"/>
                    <a:pt x="2712" y="496"/>
                    <a:pt x="2832" y="544"/>
                  </a:cubicBezTo>
                  <a:cubicBezTo>
                    <a:pt x="2952" y="592"/>
                    <a:pt x="2912" y="592"/>
                    <a:pt x="3024" y="592"/>
                  </a:cubicBezTo>
                  <a:cubicBezTo>
                    <a:pt x="3136" y="592"/>
                    <a:pt x="3392" y="560"/>
                    <a:pt x="3504" y="544"/>
                  </a:cubicBezTo>
                  <a:cubicBezTo>
                    <a:pt x="3616" y="528"/>
                    <a:pt x="3624" y="576"/>
                    <a:pt x="3696" y="496"/>
                  </a:cubicBezTo>
                  <a:cubicBezTo>
                    <a:pt x="3768" y="416"/>
                    <a:pt x="3864" y="128"/>
                    <a:pt x="3936" y="64"/>
                  </a:cubicBezTo>
                  <a:cubicBezTo>
                    <a:pt x="4008" y="0"/>
                    <a:pt x="4032" y="104"/>
                    <a:pt x="4128" y="112"/>
                  </a:cubicBezTo>
                  <a:cubicBezTo>
                    <a:pt x="4224" y="120"/>
                    <a:pt x="4416" y="96"/>
                    <a:pt x="4512" y="112"/>
                  </a:cubicBezTo>
                  <a:cubicBezTo>
                    <a:pt x="4608" y="128"/>
                    <a:pt x="4656" y="168"/>
                    <a:pt x="4704" y="208"/>
                  </a:cubicBezTo>
                </a:path>
              </a:pathLst>
            </a:custGeom>
            <a:noFill/>
            <a:ln w="38100" cap="flat" cmpd="sng">
              <a:solidFill>
                <a:srgbClr val="FFFF00"/>
              </a:solidFill>
              <a:prstDash val="sysDot"/>
              <a:round/>
              <a:headEnd/>
              <a:tailEnd/>
            </a:ln>
          </p:spPr>
          <p:txBody>
            <a:bodyPr/>
            <a:lstStyle/>
            <a:p>
              <a:endParaRPr lang="zh-CN" altLang="en-US"/>
            </a:p>
          </p:txBody>
        </p:sp>
        <p:sp>
          <p:nvSpPr>
            <p:cNvPr id="25644" name="AutoShape 67"/>
            <p:cNvSpPr>
              <a:spLocks noChangeArrowheads="1"/>
            </p:cNvSpPr>
            <p:nvPr/>
          </p:nvSpPr>
          <p:spPr bwMode="auto">
            <a:xfrm>
              <a:off x="5090" y="2024"/>
              <a:ext cx="57" cy="80"/>
            </a:xfrm>
            <a:prstGeom prst="lightningBolt">
              <a:avLst/>
            </a:prstGeom>
            <a:solidFill>
              <a:srgbClr val="FFFF00"/>
            </a:solidFill>
            <a:ln w="9525">
              <a:solidFill>
                <a:schemeClr val="tx1"/>
              </a:solidFill>
              <a:miter lim="800000"/>
              <a:headEnd/>
              <a:tailEnd/>
            </a:ln>
          </p:spPr>
          <p:txBody>
            <a:bodyPr wrap="none" anchor="ctr"/>
            <a:lstStyle/>
            <a:p>
              <a:endParaRPr lang="zh-CN" altLang="en-US"/>
            </a:p>
          </p:txBody>
        </p:sp>
        <p:sp>
          <p:nvSpPr>
            <p:cNvPr id="25645" name="AutoShape 68"/>
            <p:cNvSpPr>
              <a:spLocks noChangeArrowheads="1"/>
            </p:cNvSpPr>
            <p:nvPr/>
          </p:nvSpPr>
          <p:spPr bwMode="auto">
            <a:xfrm>
              <a:off x="3650" y="2168"/>
              <a:ext cx="57" cy="81"/>
            </a:xfrm>
            <a:prstGeom prst="lightningBolt">
              <a:avLst/>
            </a:prstGeom>
            <a:solidFill>
              <a:srgbClr val="FFFF00"/>
            </a:solidFill>
            <a:ln w="9525">
              <a:solidFill>
                <a:schemeClr val="tx1"/>
              </a:solidFill>
              <a:miter lim="800000"/>
              <a:headEnd/>
              <a:tailEnd/>
            </a:ln>
          </p:spPr>
          <p:txBody>
            <a:bodyPr wrap="none" anchor="ctr"/>
            <a:lstStyle/>
            <a:p>
              <a:endParaRPr lang="zh-CN" altLang="en-US"/>
            </a:p>
          </p:txBody>
        </p:sp>
      </p:grpSp>
      <p:pic>
        <p:nvPicPr>
          <p:cNvPr id="25606" name="Picture 69" descr="Subway">
            <a:hlinkClick r:id="rId5"/>
          </p:cNvPr>
          <p:cNvPicPr>
            <a:picLocks noChangeAspect="1" noChangeArrowheads="1"/>
          </p:cNvPicPr>
          <p:nvPr/>
        </p:nvPicPr>
        <p:blipFill>
          <a:blip r:embed="rId6" cstate="print"/>
          <a:srcRect/>
          <a:stretch>
            <a:fillRect/>
          </a:stretch>
        </p:blipFill>
        <p:spPr bwMode="auto">
          <a:xfrm>
            <a:off x="5003800" y="3141663"/>
            <a:ext cx="3200400" cy="2389187"/>
          </a:xfrm>
          <a:prstGeom prst="rect">
            <a:avLst/>
          </a:prstGeom>
          <a:noFill/>
          <a:ln w="9525">
            <a:noFill/>
            <a:miter lim="800000"/>
            <a:headEnd/>
            <a:tailEnd/>
          </a:ln>
        </p:spPr>
      </p:pic>
      <p:sp>
        <p:nvSpPr>
          <p:cNvPr id="25607" name="Rectangle 70"/>
          <p:cNvSpPr>
            <a:spLocks noChangeArrowheads="1"/>
          </p:cNvSpPr>
          <p:nvPr/>
        </p:nvSpPr>
        <p:spPr bwMode="auto">
          <a:xfrm>
            <a:off x="1908175" y="5734050"/>
            <a:ext cx="1219200" cy="4572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lang="en-US" altLang="zh-CN" sz="2400"/>
              <a:t>Airport</a:t>
            </a:r>
          </a:p>
        </p:txBody>
      </p:sp>
      <p:sp>
        <p:nvSpPr>
          <p:cNvPr id="25608" name="Rectangle 71"/>
          <p:cNvSpPr>
            <a:spLocks noChangeArrowheads="1"/>
          </p:cNvSpPr>
          <p:nvPr/>
        </p:nvSpPr>
        <p:spPr bwMode="auto">
          <a:xfrm>
            <a:off x="6011863" y="5734050"/>
            <a:ext cx="1504950" cy="457200"/>
          </a:xfrm>
          <a:prstGeom prst="rect">
            <a:avLst/>
          </a:prstGeom>
          <a:noFill/>
          <a:ln w="9525">
            <a:noFill/>
            <a:miter lim="800000"/>
            <a:headEnd/>
            <a:tailEnd/>
          </a:ln>
        </p:spPr>
        <p:txBody>
          <a:bodyPr/>
          <a:lstStyle/>
          <a:p>
            <a:pPr marL="342900" indent="-342900">
              <a:lnSpc>
                <a:spcPct val="90000"/>
              </a:lnSpc>
              <a:spcBef>
                <a:spcPct val="20000"/>
              </a:spcBef>
              <a:buClr>
                <a:schemeClr val="folHlink"/>
              </a:buClr>
              <a:buSzPct val="60000"/>
              <a:buFont typeface="Wingdings" pitchFamily="2" charset="2"/>
              <a:buNone/>
            </a:pPr>
            <a:r>
              <a:rPr lang="en-US" altLang="zh-CN" sz="2400"/>
              <a:t>Subway</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258888" y="1125538"/>
            <a:ext cx="8291512" cy="563562"/>
          </a:xfrm>
        </p:spPr>
        <p:txBody>
          <a:bodyPr/>
          <a:lstStyle/>
          <a:p>
            <a:pPr eaLnBrk="1" hangingPunct="1"/>
            <a:r>
              <a:rPr lang="en-US" altLang="zh-CN" sz="3600" b="1" smtClean="0"/>
              <a:t>Application Scenarios_</a:t>
            </a:r>
            <a:r>
              <a:rPr lang="zh-CN" altLang="en-US" sz="3600" b="1" smtClean="0"/>
              <a:t>４</a:t>
            </a:r>
            <a:r>
              <a:rPr lang="zh-CN" altLang="en-US" sz="2800" b="1" smtClean="0"/>
              <a:t>－其它应用</a:t>
            </a:r>
            <a:endParaRPr lang="en-US" altLang="zh-CN" sz="2800" b="1" smtClean="0"/>
          </a:p>
        </p:txBody>
      </p:sp>
      <p:pic>
        <p:nvPicPr>
          <p:cNvPr id="26627" name="Picture 3" descr="S-1200%20Before%20%20the%20implosion_lrg"/>
          <p:cNvPicPr>
            <a:picLocks noChangeAspect="1" noChangeArrowheads="1"/>
          </p:cNvPicPr>
          <p:nvPr/>
        </p:nvPicPr>
        <p:blipFill>
          <a:blip r:embed="rId2" cstate="print"/>
          <a:srcRect/>
          <a:stretch>
            <a:fillRect/>
          </a:stretch>
        </p:blipFill>
        <p:spPr bwMode="auto">
          <a:xfrm>
            <a:off x="1846263" y="1851025"/>
            <a:ext cx="6038850" cy="4025900"/>
          </a:xfrm>
          <a:prstGeom prst="rect">
            <a:avLst/>
          </a:prstGeom>
          <a:noFill/>
          <a:ln w="9525">
            <a:noFill/>
            <a:miter lim="800000"/>
            <a:headEnd/>
            <a:tailEnd/>
          </a:ln>
        </p:spPr>
      </p:pic>
      <p:sp>
        <p:nvSpPr>
          <p:cNvPr id="26628" name="Oval 4"/>
          <p:cNvSpPr>
            <a:spLocks noChangeArrowheads="1"/>
          </p:cNvSpPr>
          <p:nvPr/>
        </p:nvSpPr>
        <p:spPr bwMode="auto">
          <a:xfrm>
            <a:off x="3559175" y="40338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29" name="Oval 5"/>
          <p:cNvSpPr>
            <a:spLocks noChangeArrowheads="1"/>
          </p:cNvSpPr>
          <p:nvPr/>
        </p:nvSpPr>
        <p:spPr bwMode="auto">
          <a:xfrm>
            <a:off x="3482975" y="44148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0" name="Oval 6"/>
          <p:cNvSpPr>
            <a:spLocks noChangeArrowheads="1"/>
          </p:cNvSpPr>
          <p:nvPr/>
        </p:nvSpPr>
        <p:spPr bwMode="auto">
          <a:xfrm>
            <a:off x="4016375" y="41862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1" name="Oval 7"/>
          <p:cNvSpPr>
            <a:spLocks noChangeArrowheads="1"/>
          </p:cNvSpPr>
          <p:nvPr/>
        </p:nvSpPr>
        <p:spPr bwMode="auto">
          <a:xfrm>
            <a:off x="3787775" y="47196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2" name="Oval 8"/>
          <p:cNvSpPr>
            <a:spLocks noChangeArrowheads="1"/>
          </p:cNvSpPr>
          <p:nvPr/>
        </p:nvSpPr>
        <p:spPr bwMode="auto">
          <a:xfrm>
            <a:off x="4473575" y="43386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3" name="Oval 9"/>
          <p:cNvSpPr>
            <a:spLocks noChangeArrowheads="1"/>
          </p:cNvSpPr>
          <p:nvPr/>
        </p:nvSpPr>
        <p:spPr bwMode="auto">
          <a:xfrm>
            <a:off x="4321175" y="46434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4" name="Oval 10"/>
          <p:cNvSpPr>
            <a:spLocks noChangeArrowheads="1"/>
          </p:cNvSpPr>
          <p:nvPr/>
        </p:nvSpPr>
        <p:spPr bwMode="auto">
          <a:xfrm>
            <a:off x="4625975" y="39576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5" name="Oval 11"/>
          <p:cNvSpPr>
            <a:spLocks noChangeArrowheads="1"/>
          </p:cNvSpPr>
          <p:nvPr/>
        </p:nvSpPr>
        <p:spPr bwMode="auto">
          <a:xfrm>
            <a:off x="5845175" y="41100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6" name="Oval 12"/>
          <p:cNvSpPr>
            <a:spLocks noChangeArrowheads="1"/>
          </p:cNvSpPr>
          <p:nvPr/>
        </p:nvSpPr>
        <p:spPr bwMode="auto">
          <a:xfrm>
            <a:off x="5006975" y="38052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7" name="Oval 13"/>
          <p:cNvSpPr>
            <a:spLocks noChangeArrowheads="1"/>
          </p:cNvSpPr>
          <p:nvPr/>
        </p:nvSpPr>
        <p:spPr bwMode="auto">
          <a:xfrm>
            <a:off x="5616575" y="37290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8" name="Oval 14"/>
          <p:cNvSpPr>
            <a:spLocks noChangeArrowheads="1"/>
          </p:cNvSpPr>
          <p:nvPr/>
        </p:nvSpPr>
        <p:spPr bwMode="auto">
          <a:xfrm>
            <a:off x="5006975" y="45672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39" name="Oval 15"/>
          <p:cNvSpPr>
            <a:spLocks noChangeArrowheads="1"/>
          </p:cNvSpPr>
          <p:nvPr/>
        </p:nvSpPr>
        <p:spPr bwMode="auto">
          <a:xfrm>
            <a:off x="6226175" y="38814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40" name="Oval 16"/>
          <p:cNvSpPr>
            <a:spLocks noChangeArrowheads="1"/>
          </p:cNvSpPr>
          <p:nvPr/>
        </p:nvSpPr>
        <p:spPr bwMode="auto">
          <a:xfrm>
            <a:off x="6378575" y="4262438"/>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41" name="Oval 17"/>
          <p:cNvSpPr>
            <a:spLocks noChangeArrowheads="1"/>
          </p:cNvSpPr>
          <p:nvPr/>
        </p:nvSpPr>
        <p:spPr bwMode="auto">
          <a:xfrm>
            <a:off x="684213" y="2924175"/>
            <a:ext cx="76200" cy="7620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6642" name="Text Box 18"/>
          <p:cNvSpPr txBox="1">
            <a:spLocks noChangeArrowheads="1"/>
          </p:cNvSpPr>
          <p:nvPr/>
        </p:nvSpPr>
        <p:spPr bwMode="auto">
          <a:xfrm>
            <a:off x="0" y="3357563"/>
            <a:ext cx="1905000" cy="336550"/>
          </a:xfrm>
          <a:prstGeom prst="rect">
            <a:avLst/>
          </a:prstGeom>
          <a:noFill/>
          <a:ln w="9525">
            <a:noFill/>
            <a:miter lim="800000"/>
            <a:headEnd/>
            <a:tailEnd/>
          </a:ln>
        </p:spPr>
        <p:txBody>
          <a:bodyPr>
            <a:spAutoFit/>
          </a:bodyPr>
          <a:lstStyle/>
          <a:p>
            <a:pPr>
              <a:spcBef>
                <a:spcPct val="50000"/>
              </a:spcBef>
            </a:pPr>
            <a:r>
              <a:rPr lang="en-US" altLang="zh-CN" sz="1600" b="1">
                <a:latin typeface="Arial" charset="0"/>
              </a:rPr>
              <a:t>Inactive Sensor</a:t>
            </a:r>
          </a:p>
        </p:txBody>
      </p:sp>
      <p:sp>
        <p:nvSpPr>
          <p:cNvPr id="26643" name="Rectangle 19"/>
          <p:cNvSpPr>
            <a:spLocks noChangeArrowheads="1"/>
          </p:cNvSpPr>
          <p:nvPr/>
        </p:nvSpPr>
        <p:spPr bwMode="auto">
          <a:xfrm>
            <a:off x="1908175" y="6092825"/>
            <a:ext cx="5832475" cy="457200"/>
          </a:xfrm>
          <a:prstGeom prst="rect">
            <a:avLst/>
          </a:prstGeom>
          <a:noFill/>
          <a:ln w="9525">
            <a:noFill/>
            <a:miter lim="800000"/>
            <a:headEnd/>
            <a:tailEnd/>
          </a:ln>
        </p:spPr>
        <p:txBody>
          <a:bodyPr>
            <a:spAutoFit/>
          </a:bodyPr>
          <a:lstStyle/>
          <a:p>
            <a:r>
              <a:rPr lang="en-US" altLang="zh-CN" sz="2400" b="1">
                <a:solidFill>
                  <a:schemeClr val="hlink"/>
                </a:solidFill>
              </a:rPr>
              <a:t>Sensor Nets for Search and Rescue</a:t>
            </a:r>
            <a:endParaRPr lang="zh-CN" altLang="en-US" sz="2400" b="1">
              <a:solidFill>
                <a:schemeClr val="hlink"/>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gray">
          <a:xfrm>
            <a:off x="1403350" y="765175"/>
            <a:ext cx="5308600" cy="1150938"/>
          </a:xfrm>
          <a:noFill/>
        </p:spPr>
        <p:txBody>
          <a:bodyPr anchor="ctr"/>
          <a:lstStyle/>
          <a:p>
            <a:pPr eaLnBrk="1" hangingPunct="1"/>
            <a:r>
              <a:rPr lang="zh-CN" altLang="en-US" b="1" smtClean="0">
                <a:solidFill>
                  <a:srgbClr val="000000"/>
                </a:solidFill>
                <a:latin typeface="Times New Roman" pitchFamily="18" charset="0"/>
              </a:rPr>
              <a:t>无线传感器网络简介</a:t>
            </a:r>
            <a:endParaRPr lang="en-US" altLang="zh-CN" b="1" smtClean="0">
              <a:solidFill>
                <a:srgbClr val="000000"/>
              </a:solidFill>
              <a:latin typeface="Times New Roman" pitchFamily="18" charset="0"/>
            </a:endParaRPr>
          </a:p>
        </p:txBody>
      </p:sp>
      <p:sp>
        <p:nvSpPr>
          <p:cNvPr id="10243" name="Rectangle 3"/>
          <p:cNvSpPr>
            <a:spLocks noGrp="1" noChangeArrowheads="1"/>
          </p:cNvSpPr>
          <p:nvPr>
            <p:ph type="body" idx="1"/>
          </p:nvPr>
        </p:nvSpPr>
        <p:spPr bwMode="gray">
          <a:xfrm>
            <a:off x="250825" y="2033588"/>
            <a:ext cx="8351838" cy="4824412"/>
          </a:xfrm>
          <a:noFill/>
        </p:spPr>
        <p:txBody>
          <a:bodyPr/>
          <a:lstStyle/>
          <a:p>
            <a:pPr eaLnBrk="1" hangingPunct="1">
              <a:buFont typeface="Wingdings" pitchFamily="2" charset="2"/>
              <a:buNone/>
            </a:pPr>
            <a:r>
              <a:rPr lang="zh-CN" altLang="en-US" sz="2800" smtClean="0"/>
              <a:t>   </a:t>
            </a:r>
            <a:r>
              <a:rPr lang="zh-CN" altLang="en-US" sz="2400" b="1" smtClean="0">
                <a:solidFill>
                  <a:srgbClr val="000000"/>
                </a:solidFill>
                <a:latin typeface="楷体_GB2312" pitchFamily="49" charset="-122"/>
                <a:ea typeface="楷体_GB2312" pitchFamily="49" charset="-122"/>
              </a:rPr>
              <a:t>无线传感器网络（</a:t>
            </a:r>
            <a:r>
              <a:rPr lang="en-US" altLang="zh-CN" sz="2400" b="1" smtClean="0">
                <a:solidFill>
                  <a:srgbClr val="000000"/>
                </a:solidFill>
                <a:latin typeface="楷体_GB2312" pitchFamily="49" charset="-122"/>
                <a:ea typeface="楷体_GB2312" pitchFamily="49" charset="-122"/>
              </a:rPr>
              <a:t>Wireless sensor network, WSN</a:t>
            </a:r>
            <a:r>
              <a:rPr lang="zh-CN" altLang="en-US" sz="2400" b="1" smtClean="0">
                <a:solidFill>
                  <a:srgbClr val="000000"/>
                </a:solidFill>
                <a:latin typeface="楷体_GB2312" pitchFamily="49" charset="-122"/>
                <a:ea typeface="楷体_GB2312" pitchFamily="49" charset="-122"/>
              </a:rPr>
              <a:t>）就是由部署在监测区域内</a:t>
            </a:r>
            <a:r>
              <a:rPr lang="zh-CN" altLang="en-US" sz="2400" b="1" smtClean="0">
                <a:solidFill>
                  <a:srgbClr val="CC0000"/>
                </a:solidFill>
                <a:latin typeface="楷体_GB2312" pitchFamily="49" charset="-122"/>
                <a:ea typeface="楷体_GB2312" pitchFamily="49" charset="-122"/>
              </a:rPr>
              <a:t>大量</a:t>
            </a:r>
            <a:r>
              <a:rPr lang="zh-CN" altLang="en-US" sz="2400" b="1" smtClean="0">
                <a:solidFill>
                  <a:srgbClr val="000000"/>
                </a:solidFill>
                <a:latin typeface="楷体_GB2312" pitchFamily="49" charset="-122"/>
                <a:ea typeface="楷体_GB2312" pitchFamily="49" charset="-122"/>
              </a:rPr>
              <a:t>的廉价微型传感器节点组成，通过无线通信方式形成的一个多跳的</a:t>
            </a:r>
            <a:r>
              <a:rPr lang="zh-CN" altLang="en-US" sz="2400" b="1" smtClean="0">
                <a:solidFill>
                  <a:srgbClr val="CC0000"/>
                </a:solidFill>
                <a:latin typeface="楷体_GB2312" pitchFamily="49" charset="-122"/>
                <a:ea typeface="楷体_GB2312" pitchFamily="49" charset="-122"/>
              </a:rPr>
              <a:t>自组织</a:t>
            </a:r>
            <a:r>
              <a:rPr lang="zh-CN" altLang="en-US" sz="2400" b="1" smtClean="0">
                <a:solidFill>
                  <a:srgbClr val="000000"/>
                </a:solidFill>
                <a:latin typeface="楷体_GB2312" pitchFamily="49" charset="-122"/>
                <a:ea typeface="楷体_GB2312" pitchFamily="49" charset="-122"/>
              </a:rPr>
              <a:t>的网络系统，其目的是</a:t>
            </a:r>
            <a:r>
              <a:rPr lang="zh-CN" altLang="en-US" sz="2400" b="1" smtClean="0">
                <a:solidFill>
                  <a:srgbClr val="CC0000"/>
                </a:solidFill>
                <a:latin typeface="楷体_GB2312" pitchFamily="49" charset="-122"/>
                <a:ea typeface="楷体_GB2312" pitchFamily="49" charset="-122"/>
              </a:rPr>
              <a:t>协作</a:t>
            </a:r>
            <a:r>
              <a:rPr lang="zh-CN" altLang="en-US" sz="2400" b="1" smtClean="0">
                <a:solidFill>
                  <a:srgbClr val="000000"/>
                </a:solidFill>
                <a:latin typeface="楷体_GB2312" pitchFamily="49" charset="-122"/>
                <a:ea typeface="楷体_GB2312" pitchFamily="49" charset="-122"/>
              </a:rPr>
              <a:t>地感知、采集和处理网络覆盖区域中感知对象的信息并发送给观察者。</a:t>
            </a:r>
          </a:p>
          <a:p>
            <a:pPr eaLnBrk="1" hangingPunct="1">
              <a:buFont typeface="Wingdings" pitchFamily="2" charset="2"/>
              <a:buNone/>
            </a:pPr>
            <a:r>
              <a:rPr lang="en-US" altLang="zh-CN" sz="2400" b="1" smtClean="0">
                <a:solidFill>
                  <a:srgbClr val="000000"/>
                </a:solidFill>
                <a:latin typeface="Times New Roman" pitchFamily="18" charset="0"/>
              </a:rPr>
              <a:t>    A </a:t>
            </a:r>
            <a:r>
              <a:rPr lang="en-US" altLang="zh-CN" sz="2400" b="1" smtClean="0">
                <a:solidFill>
                  <a:srgbClr val="CC0000"/>
                </a:solidFill>
                <a:latin typeface="Times New Roman" pitchFamily="18" charset="0"/>
              </a:rPr>
              <a:t>sensor network</a:t>
            </a:r>
            <a:r>
              <a:rPr lang="en-US" altLang="zh-CN" sz="2400" b="1" smtClean="0">
                <a:solidFill>
                  <a:srgbClr val="000000"/>
                </a:solidFill>
                <a:latin typeface="Times New Roman" pitchFamily="18" charset="0"/>
              </a:rPr>
              <a:t> is composed of a large number of sensor nodes, which are densely deployed either inside the phenomenon or very close to it.</a:t>
            </a:r>
            <a:endParaRPr lang="en-US" altLang="zh-CN" sz="2400" b="1" smtClean="0">
              <a:solidFill>
                <a:srgbClr val="000000"/>
              </a:solidFill>
              <a:latin typeface="Times New Roman" pitchFamily="18" charset="0"/>
              <a:ea typeface="楷体_GB2312" pitchFamily="49" charset="-122"/>
            </a:endParaRPr>
          </a:p>
          <a:p>
            <a:pPr lvl="1" eaLnBrk="1" hangingPunct="1">
              <a:lnSpc>
                <a:spcPct val="130000"/>
              </a:lnSpc>
              <a:spcBef>
                <a:spcPct val="25000"/>
              </a:spcBef>
              <a:buClr>
                <a:srgbClr val="5A6A4A"/>
              </a:buClr>
              <a:buFont typeface="Wingdings" pitchFamily="2" charset="2"/>
              <a:buChar char="Ø"/>
            </a:pPr>
            <a:r>
              <a:rPr lang="en-US" altLang="zh-CN" sz="2400" smtClean="0">
                <a:solidFill>
                  <a:srgbClr val="000000"/>
                </a:solidFill>
                <a:latin typeface="Times New Roman" pitchFamily="18" charset="0"/>
              </a:rPr>
              <a:t>Random deployment</a:t>
            </a:r>
            <a:endParaRPr lang="zh-CN" altLang="en-US" sz="2400" b="1" smtClean="0">
              <a:solidFill>
                <a:srgbClr val="000000"/>
              </a:solidFill>
              <a:latin typeface="Times New Roman" pitchFamily="18" charset="0"/>
              <a:ea typeface="楷体_GB2312" pitchFamily="49" charset="-122"/>
            </a:endParaRPr>
          </a:p>
          <a:p>
            <a:pPr lvl="1" eaLnBrk="1" hangingPunct="1">
              <a:lnSpc>
                <a:spcPct val="130000"/>
              </a:lnSpc>
              <a:spcBef>
                <a:spcPct val="25000"/>
              </a:spcBef>
              <a:buClr>
                <a:srgbClr val="5A6A4A"/>
              </a:buClr>
              <a:buFont typeface="Wingdings" pitchFamily="2" charset="2"/>
              <a:buChar char="Ø"/>
            </a:pPr>
            <a:r>
              <a:rPr lang="en-US" altLang="zh-CN" sz="2400" smtClean="0">
                <a:solidFill>
                  <a:srgbClr val="000000"/>
                </a:solidFill>
                <a:latin typeface="Times New Roman" pitchFamily="18" charset="0"/>
              </a:rPr>
              <a:t>Cooperative capabilities</a:t>
            </a:r>
            <a:endParaRPr lang="zh-CN" altLang="en-US" sz="2400"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3" descr="S-1204%20The%20Sorino%20buckles_lrg"/>
          <p:cNvPicPr>
            <a:picLocks noChangeAspect="1" noChangeArrowheads="1"/>
          </p:cNvPicPr>
          <p:nvPr/>
        </p:nvPicPr>
        <p:blipFill>
          <a:blip r:embed="rId2" cstate="print"/>
          <a:srcRect/>
          <a:stretch>
            <a:fillRect/>
          </a:stretch>
        </p:blipFill>
        <p:spPr bwMode="auto">
          <a:xfrm>
            <a:off x="1835150" y="2060575"/>
            <a:ext cx="5700713" cy="3968750"/>
          </a:xfrm>
          <a:prstGeom prst="rect">
            <a:avLst/>
          </a:prstGeom>
          <a:noFill/>
          <a:ln w="9525">
            <a:noFill/>
            <a:miter lim="800000"/>
            <a:headEnd/>
            <a:tailEnd/>
          </a:ln>
        </p:spPr>
      </p:pic>
      <p:sp>
        <p:nvSpPr>
          <p:cNvPr id="27651" name="Oval 4"/>
          <p:cNvSpPr>
            <a:spLocks noChangeArrowheads="1"/>
          </p:cNvSpPr>
          <p:nvPr/>
        </p:nvSpPr>
        <p:spPr bwMode="auto">
          <a:xfrm>
            <a:off x="3063875" y="40417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52" name="Oval 5"/>
          <p:cNvSpPr>
            <a:spLocks noChangeArrowheads="1"/>
          </p:cNvSpPr>
          <p:nvPr/>
        </p:nvSpPr>
        <p:spPr bwMode="auto">
          <a:xfrm>
            <a:off x="2987675" y="44227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53" name="Oval 6"/>
          <p:cNvSpPr>
            <a:spLocks noChangeArrowheads="1"/>
          </p:cNvSpPr>
          <p:nvPr/>
        </p:nvSpPr>
        <p:spPr bwMode="auto">
          <a:xfrm>
            <a:off x="3521075" y="41941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54" name="Oval 7"/>
          <p:cNvSpPr>
            <a:spLocks noChangeArrowheads="1"/>
          </p:cNvSpPr>
          <p:nvPr/>
        </p:nvSpPr>
        <p:spPr bwMode="auto">
          <a:xfrm>
            <a:off x="3292475" y="47275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55" name="Oval 8"/>
          <p:cNvSpPr>
            <a:spLocks noChangeArrowheads="1"/>
          </p:cNvSpPr>
          <p:nvPr/>
        </p:nvSpPr>
        <p:spPr bwMode="auto">
          <a:xfrm>
            <a:off x="3978275" y="43465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56" name="Oval 9"/>
          <p:cNvSpPr>
            <a:spLocks noChangeArrowheads="1"/>
          </p:cNvSpPr>
          <p:nvPr/>
        </p:nvSpPr>
        <p:spPr bwMode="auto">
          <a:xfrm>
            <a:off x="3825875" y="46513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57" name="Oval 10"/>
          <p:cNvSpPr>
            <a:spLocks noChangeArrowheads="1"/>
          </p:cNvSpPr>
          <p:nvPr/>
        </p:nvSpPr>
        <p:spPr bwMode="auto">
          <a:xfrm>
            <a:off x="4130675" y="39655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58" name="Oval 11"/>
          <p:cNvSpPr>
            <a:spLocks noChangeArrowheads="1"/>
          </p:cNvSpPr>
          <p:nvPr/>
        </p:nvSpPr>
        <p:spPr bwMode="auto">
          <a:xfrm>
            <a:off x="5349875" y="41179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59" name="Oval 12"/>
          <p:cNvSpPr>
            <a:spLocks noChangeArrowheads="1"/>
          </p:cNvSpPr>
          <p:nvPr/>
        </p:nvSpPr>
        <p:spPr bwMode="auto">
          <a:xfrm>
            <a:off x="5651500" y="393382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60" name="Oval 13"/>
          <p:cNvSpPr>
            <a:spLocks noChangeArrowheads="1"/>
          </p:cNvSpPr>
          <p:nvPr/>
        </p:nvSpPr>
        <p:spPr bwMode="auto">
          <a:xfrm>
            <a:off x="5121275" y="37369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61" name="Oval 14"/>
          <p:cNvSpPr>
            <a:spLocks noChangeArrowheads="1"/>
          </p:cNvSpPr>
          <p:nvPr/>
        </p:nvSpPr>
        <p:spPr bwMode="auto">
          <a:xfrm>
            <a:off x="4511675" y="45751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62" name="Oval 15"/>
          <p:cNvSpPr>
            <a:spLocks noChangeArrowheads="1"/>
          </p:cNvSpPr>
          <p:nvPr/>
        </p:nvSpPr>
        <p:spPr bwMode="auto">
          <a:xfrm>
            <a:off x="5730875" y="38893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63" name="Oval 16"/>
          <p:cNvSpPr>
            <a:spLocks noChangeArrowheads="1"/>
          </p:cNvSpPr>
          <p:nvPr/>
        </p:nvSpPr>
        <p:spPr bwMode="auto">
          <a:xfrm>
            <a:off x="5883275" y="4270375"/>
            <a:ext cx="69850" cy="69850"/>
          </a:xfrm>
          <a:prstGeom prst="ellipse">
            <a:avLst/>
          </a:prstGeom>
          <a:solidFill>
            <a:srgbClr val="FF9900"/>
          </a:solidFill>
          <a:ln w="9525">
            <a:solidFill>
              <a:schemeClr val="tx1"/>
            </a:solidFill>
            <a:round/>
            <a:headEnd/>
            <a:tailEnd/>
          </a:ln>
        </p:spPr>
        <p:txBody>
          <a:bodyPr wrap="none" anchor="ctr"/>
          <a:lstStyle/>
          <a:p>
            <a:endParaRPr lang="zh-CN" altLang="en-US"/>
          </a:p>
        </p:txBody>
      </p:sp>
      <p:sp>
        <p:nvSpPr>
          <p:cNvPr id="27664" name="Rectangle 18"/>
          <p:cNvSpPr>
            <a:spLocks noGrp="1" noChangeArrowheads="1"/>
          </p:cNvSpPr>
          <p:nvPr>
            <p:ph type="title"/>
          </p:nvPr>
        </p:nvSpPr>
        <p:spPr bwMode="gray">
          <a:xfrm>
            <a:off x="1258888" y="1268413"/>
            <a:ext cx="7993062" cy="373062"/>
          </a:xfrm>
          <a:noFill/>
        </p:spPr>
        <p:txBody>
          <a:bodyPr anchor="ctr"/>
          <a:lstStyle/>
          <a:p>
            <a:pPr eaLnBrk="1" hangingPunct="1"/>
            <a:r>
              <a:rPr lang="en-US" altLang="zh-CN" sz="3600" b="1" smtClean="0"/>
              <a:t>Application Scenarios_</a:t>
            </a:r>
            <a:r>
              <a:rPr lang="zh-CN" altLang="en-US" sz="3600" b="1" smtClean="0"/>
              <a:t>４</a:t>
            </a:r>
            <a:r>
              <a:rPr lang="zh-CN" altLang="en-US" sz="2800" b="1" smtClean="0"/>
              <a:t>－其它应用</a:t>
            </a:r>
            <a:endParaRPr lang="en-US" altLang="zh-CN" sz="2800" b="1" smtClean="0"/>
          </a:p>
        </p:txBody>
      </p:sp>
      <p:sp>
        <p:nvSpPr>
          <p:cNvPr id="27665" name="Rectangle 20"/>
          <p:cNvSpPr>
            <a:spLocks noChangeArrowheads="1"/>
          </p:cNvSpPr>
          <p:nvPr/>
        </p:nvSpPr>
        <p:spPr bwMode="auto">
          <a:xfrm>
            <a:off x="1908175" y="6092825"/>
            <a:ext cx="5832475" cy="457200"/>
          </a:xfrm>
          <a:prstGeom prst="rect">
            <a:avLst/>
          </a:prstGeom>
          <a:noFill/>
          <a:ln w="9525">
            <a:noFill/>
            <a:miter lim="800000"/>
            <a:headEnd/>
            <a:tailEnd/>
          </a:ln>
        </p:spPr>
        <p:txBody>
          <a:bodyPr>
            <a:spAutoFit/>
          </a:bodyPr>
          <a:lstStyle/>
          <a:p>
            <a:r>
              <a:rPr lang="en-US" altLang="zh-CN" sz="2400" b="1">
                <a:solidFill>
                  <a:schemeClr val="hlink"/>
                </a:solidFill>
              </a:rPr>
              <a:t>Sensor Nets for Search and Rescue</a:t>
            </a:r>
            <a:endParaRPr lang="zh-CN" altLang="en-US" sz="2400" b="1">
              <a:solidFill>
                <a:schemeClr val="hlink"/>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bwMode="gray">
          <a:xfrm>
            <a:off x="1116013" y="1125538"/>
            <a:ext cx="7696200" cy="563562"/>
          </a:xfrm>
          <a:noFill/>
        </p:spPr>
        <p:txBody>
          <a:bodyPr anchor="ctr"/>
          <a:lstStyle/>
          <a:p>
            <a:pPr eaLnBrk="1" hangingPunct="1"/>
            <a:r>
              <a:rPr lang="en-US" altLang="zh-CN" sz="3600" b="1" smtClean="0"/>
              <a:t>Application Scenarios_</a:t>
            </a:r>
            <a:r>
              <a:rPr lang="zh-CN" altLang="en-US" sz="3600" b="1" smtClean="0"/>
              <a:t>４</a:t>
            </a:r>
            <a:r>
              <a:rPr lang="zh-CN" altLang="en-US" sz="2800" b="1" smtClean="0"/>
              <a:t>－其它应用</a:t>
            </a:r>
            <a:endParaRPr lang="en-US" altLang="zh-CN" sz="2800" b="1" smtClean="0"/>
          </a:p>
        </p:txBody>
      </p:sp>
      <p:pic>
        <p:nvPicPr>
          <p:cNvPr id="28675" name="Picture 3" descr="S-1207%20Sorino%20in%20ruins_lrg"/>
          <p:cNvPicPr>
            <a:picLocks noChangeAspect="1" noChangeArrowheads="1"/>
          </p:cNvPicPr>
          <p:nvPr/>
        </p:nvPicPr>
        <p:blipFill>
          <a:blip r:embed="rId2" cstate="print"/>
          <a:srcRect/>
          <a:stretch>
            <a:fillRect/>
          </a:stretch>
        </p:blipFill>
        <p:spPr bwMode="auto">
          <a:xfrm>
            <a:off x="1476375" y="1844675"/>
            <a:ext cx="6583363" cy="4321175"/>
          </a:xfrm>
          <a:prstGeom prst="rect">
            <a:avLst/>
          </a:prstGeom>
          <a:noFill/>
          <a:ln w="9525">
            <a:noFill/>
            <a:miter lim="800000"/>
            <a:headEnd/>
            <a:tailEnd/>
          </a:ln>
        </p:spPr>
      </p:pic>
      <p:sp>
        <p:nvSpPr>
          <p:cNvPr id="28676" name="Oval 4"/>
          <p:cNvSpPr>
            <a:spLocks noChangeArrowheads="1"/>
          </p:cNvSpPr>
          <p:nvPr/>
        </p:nvSpPr>
        <p:spPr bwMode="auto">
          <a:xfrm>
            <a:off x="3381375" y="42830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77" name="Oval 5"/>
          <p:cNvSpPr>
            <a:spLocks noChangeArrowheads="1"/>
          </p:cNvSpPr>
          <p:nvPr/>
        </p:nvSpPr>
        <p:spPr bwMode="auto">
          <a:xfrm>
            <a:off x="3305175" y="46640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78" name="Oval 6"/>
          <p:cNvSpPr>
            <a:spLocks noChangeArrowheads="1"/>
          </p:cNvSpPr>
          <p:nvPr/>
        </p:nvSpPr>
        <p:spPr bwMode="auto">
          <a:xfrm>
            <a:off x="3838575" y="44354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79" name="Oval 7"/>
          <p:cNvSpPr>
            <a:spLocks noChangeArrowheads="1"/>
          </p:cNvSpPr>
          <p:nvPr/>
        </p:nvSpPr>
        <p:spPr bwMode="auto">
          <a:xfrm>
            <a:off x="3609975" y="49688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0" name="Oval 8"/>
          <p:cNvSpPr>
            <a:spLocks noChangeArrowheads="1"/>
          </p:cNvSpPr>
          <p:nvPr/>
        </p:nvSpPr>
        <p:spPr bwMode="auto">
          <a:xfrm>
            <a:off x="4295775" y="45878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1" name="Oval 9"/>
          <p:cNvSpPr>
            <a:spLocks noChangeArrowheads="1"/>
          </p:cNvSpPr>
          <p:nvPr/>
        </p:nvSpPr>
        <p:spPr bwMode="auto">
          <a:xfrm>
            <a:off x="4143375" y="48926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2" name="Oval 10"/>
          <p:cNvSpPr>
            <a:spLocks noChangeArrowheads="1"/>
          </p:cNvSpPr>
          <p:nvPr/>
        </p:nvSpPr>
        <p:spPr bwMode="auto">
          <a:xfrm>
            <a:off x="4448175" y="42068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3" name="Oval 11"/>
          <p:cNvSpPr>
            <a:spLocks noChangeArrowheads="1"/>
          </p:cNvSpPr>
          <p:nvPr/>
        </p:nvSpPr>
        <p:spPr bwMode="auto">
          <a:xfrm>
            <a:off x="5667375" y="43592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4" name="Oval 12"/>
          <p:cNvSpPr>
            <a:spLocks noChangeArrowheads="1"/>
          </p:cNvSpPr>
          <p:nvPr/>
        </p:nvSpPr>
        <p:spPr bwMode="auto">
          <a:xfrm>
            <a:off x="4829175" y="40544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5" name="Oval 13"/>
          <p:cNvSpPr>
            <a:spLocks noChangeArrowheads="1"/>
          </p:cNvSpPr>
          <p:nvPr/>
        </p:nvSpPr>
        <p:spPr bwMode="auto">
          <a:xfrm>
            <a:off x="5438775" y="39782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6" name="Oval 14"/>
          <p:cNvSpPr>
            <a:spLocks noChangeArrowheads="1"/>
          </p:cNvSpPr>
          <p:nvPr/>
        </p:nvSpPr>
        <p:spPr bwMode="auto">
          <a:xfrm>
            <a:off x="4829175" y="48164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7" name="Oval 15"/>
          <p:cNvSpPr>
            <a:spLocks noChangeArrowheads="1"/>
          </p:cNvSpPr>
          <p:nvPr/>
        </p:nvSpPr>
        <p:spPr bwMode="auto">
          <a:xfrm>
            <a:off x="6048375" y="41306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8" name="Oval 16"/>
          <p:cNvSpPr>
            <a:spLocks noChangeArrowheads="1"/>
          </p:cNvSpPr>
          <p:nvPr/>
        </p:nvSpPr>
        <p:spPr bwMode="auto">
          <a:xfrm>
            <a:off x="6200775" y="4511675"/>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89" name="Oval 17"/>
          <p:cNvSpPr>
            <a:spLocks noChangeArrowheads="1"/>
          </p:cNvSpPr>
          <p:nvPr/>
        </p:nvSpPr>
        <p:spPr bwMode="auto">
          <a:xfrm>
            <a:off x="684213" y="3068638"/>
            <a:ext cx="76200" cy="76200"/>
          </a:xfrm>
          <a:prstGeom prst="ellipse">
            <a:avLst/>
          </a:prstGeom>
          <a:solidFill>
            <a:srgbClr val="00FF00"/>
          </a:solidFill>
          <a:ln w="9525">
            <a:solidFill>
              <a:schemeClr val="tx1"/>
            </a:solidFill>
            <a:round/>
            <a:headEnd/>
            <a:tailEnd/>
          </a:ln>
        </p:spPr>
        <p:txBody>
          <a:bodyPr wrap="none" anchor="ctr"/>
          <a:lstStyle/>
          <a:p>
            <a:endParaRPr lang="zh-CN" altLang="en-US"/>
          </a:p>
        </p:txBody>
      </p:sp>
      <p:sp>
        <p:nvSpPr>
          <p:cNvPr id="28690" name="Text Box 18"/>
          <p:cNvSpPr txBox="1">
            <a:spLocks noChangeArrowheads="1"/>
          </p:cNvSpPr>
          <p:nvPr/>
        </p:nvSpPr>
        <p:spPr bwMode="auto">
          <a:xfrm>
            <a:off x="0" y="3284538"/>
            <a:ext cx="1905000" cy="336550"/>
          </a:xfrm>
          <a:prstGeom prst="rect">
            <a:avLst/>
          </a:prstGeom>
          <a:noFill/>
          <a:ln w="9525">
            <a:noFill/>
            <a:miter lim="800000"/>
            <a:headEnd/>
            <a:tailEnd/>
          </a:ln>
        </p:spPr>
        <p:txBody>
          <a:bodyPr>
            <a:spAutoFit/>
          </a:bodyPr>
          <a:lstStyle/>
          <a:p>
            <a:pPr>
              <a:spcBef>
                <a:spcPct val="50000"/>
              </a:spcBef>
            </a:pPr>
            <a:r>
              <a:rPr lang="en-US" altLang="zh-CN" sz="1600" b="1">
                <a:latin typeface="Arial" charset="0"/>
              </a:rPr>
              <a:t>Active Sensor</a:t>
            </a:r>
          </a:p>
        </p:txBody>
      </p:sp>
      <p:grpSp>
        <p:nvGrpSpPr>
          <p:cNvPr id="2" name="Group 19"/>
          <p:cNvGrpSpPr>
            <a:grpSpLocks/>
          </p:cNvGrpSpPr>
          <p:nvPr/>
        </p:nvGrpSpPr>
        <p:grpSpPr bwMode="auto">
          <a:xfrm>
            <a:off x="3305175" y="3978275"/>
            <a:ext cx="2971800" cy="990600"/>
            <a:chOff x="1968" y="2112"/>
            <a:chExt cx="1872" cy="624"/>
          </a:xfrm>
        </p:grpSpPr>
        <p:sp>
          <p:nvSpPr>
            <p:cNvPr id="28700" name="Line 20"/>
            <p:cNvSpPr>
              <a:spLocks noChangeShapeType="1"/>
            </p:cNvSpPr>
            <p:nvPr/>
          </p:nvSpPr>
          <p:spPr bwMode="auto">
            <a:xfrm>
              <a:off x="2064" y="2352"/>
              <a:ext cx="240" cy="48"/>
            </a:xfrm>
            <a:prstGeom prst="line">
              <a:avLst/>
            </a:prstGeom>
            <a:noFill/>
            <a:ln w="19050">
              <a:solidFill>
                <a:srgbClr val="FF0000"/>
              </a:solidFill>
              <a:round/>
              <a:headEnd/>
              <a:tailEnd/>
            </a:ln>
          </p:spPr>
          <p:txBody>
            <a:bodyPr/>
            <a:lstStyle/>
            <a:p>
              <a:endParaRPr lang="zh-CN" altLang="en-US"/>
            </a:p>
          </p:txBody>
        </p:sp>
        <p:sp>
          <p:nvSpPr>
            <p:cNvPr id="28701" name="Line 21"/>
            <p:cNvSpPr>
              <a:spLocks noChangeShapeType="1"/>
            </p:cNvSpPr>
            <p:nvPr/>
          </p:nvSpPr>
          <p:spPr bwMode="auto">
            <a:xfrm flipV="1">
              <a:off x="2016" y="2352"/>
              <a:ext cx="48" cy="192"/>
            </a:xfrm>
            <a:prstGeom prst="line">
              <a:avLst/>
            </a:prstGeom>
            <a:noFill/>
            <a:ln w="19050">
              <a:solidFill>
                <a:srgbClr val="FF0000"/>
              </a:solidFill>
              <a:round/>
              <a:headEnd/>
              <a:tailEnd/>
            </a:ln>
          </p:spPr>
          <p:txBody>
            <a:bodyPr/>
            <a:lstStyle/>
            <a:p>
              <a:endParaRPr lang="zh-CN" altLang="en-US"/>
            </a:p>
          </p:txBody>
        </p:sp>
        <p:sp>
          <p:nvSpPr>
            <p:cNvPr id="28702" name="Line 22"/>
            <p:cNvSpPr>
              <a:spLocks noChangeShapeType="1"/>
            </p:cNvSpPr>
            <p:nvPr/>
          </p:nvSpPr>
          <p:spPr bwMode="auto">
            <a:xfrm>
              <a:off x="1968" y="2592"/>
              <a:ext cx="192" cy="144"/>
            </a:xfrm>
            <a:prstGeom prst="line">
              <a:avLst/>
            </a:prstGeom>
            <a:noFill/>
            <a:ln w="19050">
              <a:solidFill>
                <a:srgbClr val="FF0000"/>
              </a:solidFill>
              <a:round/>
              <a:headEnd/>
              <a:tailEnd/>
            </a:ln>
          </p:spPr>
          <p:txBody>
            <a:bodyPr/>
            <a:lstStyle/>
            <a:p>
              <a:endParaRPr lang="zh-CN" altLang="en-US"/>
            </a:p>
          </p:txBody>
        </p:sp>
        <p:sp>
          <p:nvSpPr>
            <p:cNvPr id="28703" name="Line 23"/>
            <p:cNvSpPr>
              <a:spLocks noChangeShapeType="1"/>
            </p:cNvSpPr>
            <p:nvPr/>
          </p:nvSpPr>
          <p:spPr bwMode="auto">
            <a:xfrm flipV="1">
              <a:off x="2208" y="2688"/>
              <a:ext cx="288" cy="48"/>
            </a:xfrm>
            <a:prstGeom prst="line">
              <a:avLst/>
            </a:prstGeom>
            <a:noFill/>
            <a:ln w="19050">
              <a:solidFill>
                <a:srgbClr val="FF0000"/>
              </a:solidFill>
              <a:round/>
              <a:headEnd/>
              <a:tailEnd/>
            </a:ln>
          </p:spPr>
          <p:txBody>
            <a:bodyPr/>
            <a:lstStyle/>
            <a:p>
              <a:endParaRPr lang="zh-CN" altLang="en-US"/>
            </a:p>
          </p:txBody>
        </p:sp>
        <p:sp>
          <p:nvSpPr>
            <p:cNvPr id="28704" name="Line 24"/>
            <p:cNvSpPr>
              <a:spLocks noChangeShapeType="1"/>
            </p:cNvSpPr>
            <p:nvPr/>
          </p:nvSpPr>
          <p:spPr bwMode="auto">
            <a:xfrm flipV="1">
              <a:off x="2352" y="2304"/>
              <a:ext cx="336" cy="144"/>
            </a:xfrm>
            <a:prstGeom prst="line">
              <a:avLst/>
            </a:prstGeom>
            <a:noFill/>
            <a:ln w="19050">
              <a:solidFill>
                <a:srgbClr val="FF0000"/>
              </a:solidFill>
              <a:round/>
              <a:headEnd/>
              <a:tailEnd/>
            </a:ln>
          </p:spPr>
          <p:txBody>
            <a:bodyPr/>
            <a:lstStyle/>
            <a:p>
              <a:endParaRPr lang="zh-CN" altLang="en-US"/>
            </a:p>
          </p:txBody>
        </p:sp>
        <p:sp>
          <p:nvSpPr>
            <p:cNvPr id="28705" name="Line 25"/>
            <p:cNvSpPr>
              <a:spLocks noChangeShapeType="1"/>
            </p:cNvSpPr>
            <p:nvPr/>
          </p:nvSpPr>
          <p:spPr bwMode="auto">
            <a:xfrm flipV="1">
              <a:off x="2544" y="2544"/>
              <a:ext cx="48" cy="192"/>
            </a:xfrm>
            <a:prstGeom prst="line">
              <a:avLst/>
            </a:prstGeom>
            <a:noFill/>
            <a:ln w="19050">
              <a:solidFill>
                <a:srgbClr val="FF0000"/>
              </a:solidFill>
              <a:round/>
              <a:headEnd/>
              <a:tailEnd/>
            </a:ln>
          </p:spPr>
          <p:txBody>
            <a:bodyPr/>
            <a:lstStyle/>
            <a:p>
              <a:endParaRPr lang="zh-CN" altLang="en-US"/>
            </a:p>
          </p:txBody>
        </p:sp>
        <p:sp>
          <p:nvSpPr>
            <p:cNvPr id="28706" name="Line 26"/>
            <p:cNvSpPr>
              <a:spLocks noChangeShapeType="1"/>
            </p:cNvSpPr>
            <p:nvPr/>
          </p:nvSpPr>
          <p:spPr bwMode="auto">
            <a:xfrm>
              <a:off x="2352" y="2448"/>
              <a:ext cx="240" cy="48"/>
            </a:xfrm>
            <a:prstGeom prst="line">
              <a:avLst/>
            </a:prstGeom>
            <a:noFill/>
            <a:ln w="19050">
              <a:solidFill>
                <a:srgbClr val="FF0000"/>
              </a:solidFill>
              <a:round/>
              <a:headEnd/>
              <a:tailEnd/>
            </a:ln>
          </p:spPr>
          <p:txBody>
            <a:bodyPr/>
            <a:lstStyle/>
            <a:p>
              <a:endParaRPr lang="zh-CN" altLang="en-US"/>
            </a:p>
          </p:txBody>
        </p:sp>
        <p:sp>
          <p:nvSpPr>
            <p:cNvPr id="28707" name="Line 27"/>
            <p:cNvSpPr>
              <a:spLocks noChangeShapeType="1"/>
            </p:cNvSpPr>
            <p:nvPr/>
          </p:nvSpPr>
          <p:spPr bwMode="auto">
            <a:xfrm>
              <a:off x="2640" y="2544"/>
              <a:ext cx="288" cy="96"/>
            </a:xfrm>
            <a:prstGeom prst="line">
              <a:avLst/>
            </a:prstGeom>
            <a:noFill/>
            <a:ln w="19050">
              <a:solidFill>
                <a:srgbClr val="FF0000"/>
              </a:solidFill>
              <a:round/>
              <a:headEnd/>
              <a:tailEnd/>
            </a:ln>
          </p:spPr>
          <p:txBody>
            <a:bodyPr/>
            <a:lstStyle/>
            <a:p>
              <a:endParaRPr lang="zh-CN" altLang="en-US"/>
            </a:p>
          </p:txBody>
        </p:sp>
        <p:sp>
          <p:nvSpPr>
            <p:cNvPr id="28708" name="Line 28"/>
            <p:cNvSpPr>
              <a:spLocks noChangeShapeType="1"/>
            </p:cNvSpPr>
            <p:nvPr/>
          </p:nvSpPr>
          <p:spPr bwMode="auto">
            <a:xfrm flipV="1">
              <a:off x="2736" y="2208"/>
              <a:ext cx="192" cy="48"/>
            </a:xfrm>
            <a:prstGeom prst="line">
              <a:avLst/>
            </a:prstGeom>
            <a:noFill/>
            <a:ln w="19050">
              <a:solidFill>
                <a:srgbClr val="FF0000"/>
              </a:solidFill>
              <a:round/>
              <a:headEnd/>
              <a:tailEnd/>
            </a:ln>
          </p:spPr>
          <p:txBody>
            <a:bodyPr/>
            <a:lstStyle/>
            <a:p>
              <a:endParaRPr lang="zh-CN" altLang="en-US"/>
            </a:p>
          </p:txBody>
        </p:sp>
        <p:sp>
          <p:nvSpPr>
            <p:cNvPr id="28709" name="Line 29"/>
            <p:cNvSpPr>
              <a:spLocks noChangeShapeType="1"/>
            </p:cNvSpPr>
            <p:nvPr/>
          </p:nvSpPr>
          <p:spPr bwMode="auto">
            <a:xfrm flipV="1">
              <a:off x="2976" y="2400"/>
              <a:ext cx="480" cy="240"/>
            </a:xfrm>
            <a:prstGeom prst="line">
              <a:avLst/>
            </a:prstGeom>
            <a:noFill/>
            <a:ln w="19050">
              <a:solidFill>
                <a:srgbClr val="FF0000"/>
              </a:solidFill>
              <a:round/>
              <a:headEnd/>
              <a:tailEnd/>
            </a:ln>
          </p:spPr>
          <p:txBody>
            <a:bodyPr/>
            <a:lstStyle/>
            <a:p>
              <a:endParaRPr lang="zh-CN" altLang="en-US"/>
            </a:p>
          </p:txBody>
        </p:sp>
        <p:sp>
          <p:nvSpPr>
            <p:cNvPr id="28710" name="Line 30"/>
            <p:cNvSpPr>
              <a:spLocks noChangeShapeType="1"/>
            </p:cNvSpPr>
            <p:nvPr/>
          </p:nvSpPr>
          <p:spPr bwMode="auto">
            <a:xfrm flipV="1">
              <a:off x="2976" y="2112"/>
              <a:ext cx="336" cy="48"/>
            </a:xfrm>
            <a:prstGeom prst="line">
              <a:avLst/>
            </a:prstGeom>
            <a:noFill/>
            <a:ln w="19050">
              <a:solidFill>
                <a:srgbClr val="FF0000"/>
              </a:solidFill>
              <a:round/>
              <a:headEnd/>
              <a:tailEnd/>
            </a:ln>
          </p:spPr>
          <p:txBody>
            <a:bodyPr/>
            <a:lstStyle/>
            <a:p>
              <a:endParaRPr lang="zh-CN" altLang="en-US"/>
            </a:p>
          </p:txBody>
        </p:sp>
        <p:sp>
          <p:nvSpPr>
            <p:cNvPr id="28711" name="Line 31"/>
            <p:cNvSpPr>
              <a:spLocks noChangeShapeType="1"/>
            </p:cNvSpPr>
            <p:nvPr/>
          </p:nvSpPr>
          <p:spPr bwMode="auto">
            <a:xfrm>
              <a:off x="3360" y="2160"/>
              <a:ext cx="336" cy="48"/>
            </a:xfrm>
            <a:prstGeom prst="line">
              <a:avLst/>
            </a:prstGeom>
            <a:noFill/>
            <a:ln w="19050">
              <a:solidFill>
                <a:srgbClr val="FF0000"/>
              </a:solidFill>
              <a:round/>
              <a:headEnd/>
              <a:tailEnd/>
            </a:ln>
          </p:spPr>
          <p:txBody>
            <a:bodyPr/>
            <a:lstStyle/>
            <a:p>
              <a:endParaRPr lang="zh-CN" altLang="en-US"/>
            </a:p>
          </p:txBody>
        </p:sp>
        <p:sp>
          <p:nvSpPr>
            <p:cNvPr id="28712" name="Line 32"/>
            <p:cNvSpPr>
              <a:spLocks noChangeShapeType="1"/>
            </p:cNvSpPr>
            <p:nvPr/>
          </p:nvSpPr>
          <p:spPr bwMode="auto">
            <a:xfrm flipV="1">
              <a:off x="3504" y="2256"/>
              <a:ext cx="240" cy="96"/>
            </a:xfrm>
            <a:prstGeom prst="line">
              <a:avLst/>
            </a:prstGeom>
            <a:noFill/>
            <a:ln w="19050">
              <a:solidFill>
                <a:srgbClr val="FF0000"/>
              </a:solidFill>
              <a:round/>
              <a:headEnd/>
              <a:tailEnd/>
            </a:ln>
          </p:spPr>
          <p:txBody>
            <a:bodyPr/>
            <a:lstStyle/>
            <a:p>
              <a:endParaRPr lang="zh-CN" altLang="en-US"/>
            </a:p>
          </p:txBody>
        </p:sp>
        <p:sp>
          <p:nvSpPr>
            <p:cNvPr id="28713" name="Line 33"/>
            <p:cNvSpPr>
              <a:spLocks noChangeShapeType="1"/>
            </p:cNvSpPr>
            <p:nvPr/>
          </p:nvSpPr>
          <p:spPr bwMode="auto">
            <a:xfrm>
              <a:off x="3504" y="2400"/>
              <a:ext cx="288" cy="48"/>
            </a:xfrm>
            <a:prstGeom prst="line">
              <a:avLst/>
            </a:prstGeom>
            <a:noFill/>
            <a:ln w="19050">
              <a:solidFill>
                <a:srgbClr val="FF0000"/>
              </a:solidFill>
              <a:round/>
              <a:headEnd/>
              <a:tailEnd/>
            </a:ln>
          </p:spPr>
          <p:txBody>
            <a:bodyPr/>
            <a:lstStyle/>
            <a:p>
              <a:endParaRPr lang="zh-CN" altLang="en-US"/>
            </a:p>
          </p:txBody>
        </p:sp>
        <p:sp>
          <p:nvSpPr>
            <p:cNvPr id="28714" name="Line 34"/>
            <p:cNvSpPr>
              <a:spLocks noChangeShapeType="1"/>
            </p:cNvSpPr>
            <p:nvPr/>
          </p:nvSpPr>
          <p:spPr bwMode="auto">
            <a:xfrm>
              <a:off x="2976" y="2208"/>
              <a:ext cx="480" cy="144"/>
            </a:xfrm>
            <a:prstGeom prst="line">
              <a:avLst/>
            </a:prstGeom>
            <a:noFill/>
            <a:ln w="19050">
              <a:solidFill>
                <a:srgbClr val="FF0000"/>
              </a:solidFill>
              <a:round/>
              <a:headEnd/>
              <a:tailEnd/>
            </a:ln>
          </p:spPr>
          <p:txBody>
            <a:bodyPr/>
            <a:lstStyle/>
            <a:p>
              <a:endParaRPr lang="zh-CN" altLang="en-US"/>
            </a:p>
          </p:txBody>
        </p:sp>
        <p:sp>
          <p:nvSpPr>
            <p:cNvPr id="28715" name="Line 35"/>
            <p:cNvSpPr>
              <a:spLocks noChangeShapeType="1"/>
            </p:cNvSpPr>
            <p:nvPr/>
          </p:nvSpPr>
          <p:spPr bwMode="auto">
            <a:xfrm flipH="1" flipV="1">
              <a:off x="3744" y="2256"/>
              <a:ext cx="96" cy="192"/>
            </a:xfrm>
            <a:prstGeom prst="line">
              <a:avLst/>
            </a:prstGeom>
            <a:noFill/>
            <a:ln w="19050">
              <a:solidFill>
                <a:srgbClr val="FF0000"/>
              </a:solidFill>
              <a:round/>
              <a:headEnd/>
              <a:tailEnd/>
            </a:ln>
          </p:spPr>
          <p:txBody>
            <a:bodyPr/>
            <a:lstStyle/>
            <a:p>
              <a:endParaRPr lang="zh-CN" altLang="en-US"/>
            </a:p>
          </p:txBody>
        </p:sp>
      </p:grpSp>
      <p:grpSp>
        <p:nvGrpSpPr>
          <p:cNvPr id="3" name="Group 36"/>
          <p:cNvGrpSpPr>
            <a:grpSpLocks/>
          </p:cNvGrpSpPr>
          <p:nvPr/>
        </p:nvGrpSpPr>
        <p:grpSpPr bwMode="auto">
          <a:xfrm>
            <a:off x="6276975" y="4968875"/>
            <a:ext cx="1630363" cy="1003300"/>
            <a:chOff x="3840" y="2736"/>
            <a:chExt cx="1027" cy="632"/>
          </a:xfrm>
        </p:grpSpPr>
        <p:pic>
          <p:nvPicPr>
            <p:cNvPr id="28698" name="Picture 37" descr="fire%20truck"/>
            <p:cNvPicPr>
              <a:picLocks noChangeAspect="1" noChangeArrowheads="1"/>
            </p:cNvPicPr>
            <p:nvPr/>
          </p:nvPicPr>
          <p:blipFill>
            <a:blip r:embed="rId3" cstate="print"/>
            <a:srcRect/>
            <a:stretch>
              <a:fillRect/>
            </a:stretch>
          </p:blipFill>
          <p:spPr bwMode="auto">
            <a:xfrm>
              <a:off x="3840" y="2832"/>
              <a:ext cx="1027" cy="536"/>
            </a:xfrm>
            <a:prstGeom prst="rect">
              <a:avLst/>
            </a:prstGeom>
            <a:noFill/>
            <a:ln w="9525">
              <a:noFill/>
              <a:miter lim="800000"/>
              <a:headEnd/>
              <a:tailEnd/>
            </a:ln>
          </p:spPr>
        </p:pic>
        <p:sp>
          <p:nvSpPr>
            <p:cNvPr id="28699" name="Line 38"/>
            <p:cNvSpPr>
              <a:spLocks noChangeShapeType="1"/>
            </p:cNvSpPr>
            <p:nvPr/>
          </p:nvSpPr>
          <p:spPr bwMode="auto">
            <a:xfrm flipV="1">
              <a:off x="4128" y="2736"/>
              <a:ext cx="0" cy="144"/>
            </a:xfrm>
            <a:prstGeom prst="line">
              <a:avLst/>
            </a:prstGeom>
            <a:noFill/>
            <a:ln w="28575">
              <a:solidFill>
                <a:srgbClr val="CC0000"/>
              </a:solidFill>
              <a:round/>
              <a:headEnd/>
              <a:tailEnd/>
            </a:ln>
          </p:spPr>
          <p:txBody>
            <a:bodyPr/>
            <a:lstStyle/>
            <a:p>
              <a:endParaRPr lang="zh-CN" altLang="en-US"/>
            </a:p>
          </p:txBody>
        </p:sp>
      </p:grpSp>
      <p:grpSp>
        <p:nvGrpSpPr>
          <p:cNvPr id="4" name="Group 39"/>
          <p:cNvGrpSpPr>
            <a:grpSpLocks/>
          </p:cNvGrpSpPr>
          <p:nvPr/>
        </p:nvGrpSpPr>
        <p:grpSpPr bwMode="auto">
          <a:xfrm>
            <a:off x="5057775" y="4206875"/>
            <a:ext cx="1752600" cy="762000"/>
            <a:chOff x="3072" y="2256"/>
            <a:chExt cx="1104" cy="480"/>
          </a:xfrm>
        </p:grpSpPr>
        <p:sp>
          <p:nvSpPr>
            <p:cNvPr id="28695" name="Line 40"/>
            <p:cNvSpPr>
              <a:spLocks noChangeShapeType="1"/>
            </p:cNvSpPr>
            <p:nvPr/>
          </p:nvSpPr>
          <p:spPr bwMode="auto">
            <a:xfrm flipH="1" flipV="1">
              <a:off x="3072" y="2688"/>
              <a:ext cx="1008" cy="48"/>
            </a:xfrm>
            <a:prstGeom prst="line">
              <a:avLst/>
            </a:prstGeom>
            <a:noFill/>
            <a:ln w="19050">
              <a:solidFill>
                <a:srgbClr val="00FFFF"/>
              </a:solidFill>
              <a:round/>
              <a:headEnd type="triangle" w="med" len="med"/>
              <a:tailEnd type="triangle" w="med" len="med"/>
            </a:ln>
          </p:spPr>
          <p:txBody>
            <a:bodyPr/>
            <a:lstStyle/>
            <a:p>
              <a:endParaRPr lang="zh-CN" altLang="en-US"/>
            </a:p>
          </p:txBody>
        </p:sp>
        <p:sp>
          <p:nvSpPr>
            <p:cNvPr id="28696" name="Line 41"/>
            <p:cNvSpPr>
              <a:spLocks noChangeShapeType="1"/>
            </p:cNvSpPr>
            <p:nvPr/>
          </p:nvSpPr>
          <p:spPr bwMode="auto">
            <a:xfrm flipH="1" flipV="1">
              <a:off x="3504" y="2448"/>
              <a:ext cx="672" cy="288"/>
            </a:xfrm>
            <a:prstGeom prst="line">
              <a:avLst/>
            </a:prstGeom>
            <a:noFill/>
            <a:ln w="19050">
              <a:solidFill>
                <a:srgbClr val="00FFFF"/>
              </a:solidFill>
              <a:round/>
              <a:headEnd type="triangle" w="med" len="med"/>
              <a:tailEnd type="triangle" w="med" len="med"/>
            </a:ln>
          </p:spPr>
          <p:txBody>
            <a:bodyPr/>
            <a:lstStyle/>
            <a:p>
              <a:endParaRPr lang="zh-CN" altLang="en-US"/>
            </a:p>
          </p:txBody>
        </p:sp>
        <p:sp>
          <p:nvSpPr>
            <p:cNvPr id="28697" name="Line 42"/>
            <p:cNvSpPr>
              <a:spLocks noChangeShapeType="1"/>
            </p:cNvSpPr>
            <p:nvPr/>
          </p:nvSpPr>
          <p:spPr bwMode="auto">
            <a:xfrm flipH="1" flipV="1">
              <a:off x="3744" y="2256"/>
              <a:ext cx="384" cy="384"/>
            </a:xfrm>
            <a:prstGeom prst="line">
              <a:avLst/>
            </a:prstGeom>
            <a:noFill/>
            <a:ln w="19050">
              <a:solidFill>
                <a:srgbClr val="00FFFF"/>
              </a:solidFill>
              <a:round/>
              <a:headEnd type="triangle" w="med" len="med"/>
              <a:tailEnd type="triangle" w="med" len="med"/>
            </a:ln>
          </p:spPr>
          <p:txBody>
            <a:bodyPr/>
            <a:lstStyle/>
            <a:p>
              <a:endParaRPr lang="zh-CN" altLang="en-US"/>
            </a:p>
          </p:txBody>
        </p:sp>
      </p:grpSp>
      <p:sp>
        <p:nvSpPr>
          <p:cNvPr id="28694" name="Rectangle 43"/>
          <p:cNvSpPr>
            <a:spLocks noChangeArrowheads="1"/>
          </p:cNvSpPr>
          <p:nvPr/>
        </p:nvSpPr>
        <p:spPr bwMode="auto">
          <a:xfrm>
            <a:off x="1908175" y="6092825"/>
            <a:ext cx="5832475" cy="457200"/>
          </a:xfrm>
          <a:prstGeom prst="rect">
            <a:avLst/>
          </a:prstGeom>
          <a:noFill/>
          <a:ln w="9525">
            <a:noFill/>
            <a:miter lim="800000"/>
            <a:headEnd/>
            <a:tailEnd/>
          </a:ln>
        </p:spPr>
        <p:txBody>
          <a:bodyPr>
            <a:spAutoFit/>
          </a:bodyPr>
          <a:lstStyle/>
          <a:p>
            <a:r>
              <a:rPr lang="en-US" altLang="zh-CN" sz="2400" b="1">
                <a:solidFill>
                  <a:schemeClr val="hlink"/>
                </a:solidFill>
              </a:rPr>
              <a:t>Sensor Nets for Search and Rescue</a:t>
            </a:r>
            <a:endParaRPr lang="zh-CN" altLang="en-US" sz="2400" b="1">
              <a:solidFill>
                <a:schemeClr val="hlin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4"/>
          <p:cNvSpPr>
            <a:spLocks noChangeArrowheads="1"/>
          </p:cNvSpPr>
          <p:nvPr/>
        </p:nvSpPr>
        <p:spPr bwMode="auto">
          <a:xfrm>
            <a:off x="179388" y="1989138"/>
            <a:ext cx="2943225" cy="4325937"/>
          </a:xfrm>
          <a:prstGeom prst="rect">
            <a:avLst/>
          </a:prstGeom>
          <a:noFill/>
          <a:ln w="12700" cap="sq">
            <a:noFill/>
            <a:miter lim="800000"/>
            <a:headEnd type="none" w="sm" len="sm"/>
            <a:tailEnd type="none" w="sm" len="sm"/>
          </a:ln>
          <a:effectLst/>
        </p:spPr>
        <p:txBody>
          <a:bodyPr/>
          <a:lstStyle/>
          <a:p>
            <a:pPr>
              <a:defRPr/>
            </a:pPr>
            <a:r>
              <a:rPr kumimoji="1" lang="en-US" altLang="zh-CN" sz="2400" b="1">
                <a:solidFill>
                  <a:srgbClr val="0000FF"/>
                </a:solidFill>
                <a:effectLst>
                  <a:outerShdw blurRad="38100" dist="38100" dir="2700000" algn="tl">
                    <a:srgbClr val="C0C0C0"/>
                  </a:outerShdw>
                </a:effectLst>
                <a:latin typeface="Times New Roman" pitchFamily="18" charset="0"/>
              </a:rPr>
              <a:t>Sensor attached to every vehicle.</a:t>
            </a:r>
          </a:p>
          <a:p>
            <a:pPr>
              <a:defRPr/>
            </a:pPr>
            <a:r>
              <a:rPr kumimoji="1" lang="en-US" altLang="zh-CN" sz="2400" b="1">
                <a:solidFill>
                  <a:srgbClr val="0000FF"/>
                </a:solidFill>
                <a:effectLst>
                  <a:outerShdw blurRad="38100" dist="38100" dir="2700000" algn="tl">
                    <a:srgbClr val="C0C0C0"/>
                  </a:outerShdw>
                </a:effectLst>
                <a:latin typeface="Times New Roman" pitchFamily="18" charset="0"/>
              </a:rPr>
              <a:t>Capable of detecting their location, vehicle sizes, speeds and ; </a:t>
            </a:r>
          </a:p>
          <a:p>
            <a:pPr>
              <a:defRPr/>
            </a:pPr>
            <a:r>
              <a:rPr kumimoji="1" lang="en-US" altLang="zh-CN" sz="2400" b="1">
                <a:solidFill>
                  <a:srgbClr val="0000FF"/>
                </a:solidFill>
                <a:effectLst>
                  <a:outerShdw blurRad="38100" dist="38100" dir="2700000" algn="tl">
                    <a:srgbClr val="C0C0C0"/>
                  </a:outerShdw>
                </a:effectLst>
                <a:latin typeface="Times New Roman" pitchFamily="18" charset="0"/>
              </a:rPr>
              <a:t>    road conditions…</a:t>
            </a:r>
          </a:p>
          <a:p>
            <a:pPr>
              <a:defRPr/>
            </a:pPr>
            <a:r>
              <a:rPr kumimoji="1" lang="en-US" altLang="zh-CN" sz="2400" b="1">
                <a:solidFill>
                  <a:srgbClr val="0000FF"/>
                </a:solidFill>
                <a:effectLst>
                  <a:outerShdw blurRad="38100" dist="38100" dir="2700000" algn="tl">
                    <a:srgbClr val="C0C0C0"/>
                  </a:outerShdw>
                </a:effectLst>
                <a:latin typeface="Times New Roman" pitchFamily="18" charset="0"/>
              </a:rPr>
              <a:t>Alternate routes, estimate trip times…</a:t>
            </a:r>
          </a:p>
        </p:txBody>
      </p:sp>
      <p:pic>
        <p:nvPicPr>
          <p:cNvPr id="29699" name="Picture 5" descr="trafficjam"/>
          <p:cNvPicPr>
            <a:picLocks noChangeAspect="1" noChangeArrowheads="1"/>
          </p:cNvPicPr>
          <p:nvPr/>
        </p:nvPicPr>
        <p:blipFill>
          <a:blip r:embed="rId2" cstate="print"/>
          <a:srcRect/>
          <a:stretch>
            <a:fillRect/>
          </a:stretch>
        </p:blipFill>
        <p:spPr bwMode="auto">
          <a:xfrm>
            <a:off x="3276600" y="1997075"/>
            <a:ext cx="4535488" cy="4038600"/>
          </a:xfrm>
          <a:prstGeom prst="rect">
            <a:avLst/>
          </a:prstGeom>
          <a:noFill/>
          <a:ln w="12700" cap="sq">
            <a:noFill/>
            <a:miter lim="800000"/>
            <a:headEnd type="none" w="sm" len="sm"/>
            <a:tailEnd type="none" w="sm" len="sm"/>
          </a:ln>
        </p:spPr>
      </p:pic>
      <p:sp>
        <p:nvSpPr>
          <p:cNvPr id="222214" name="Rectangle 6"/>
          <p:cNvSpPr>
            <a:spLocks noChangeArrowheads="1"/>
          </p:cNvSpPr>
          <p:nvPr/>
        </p:nvSpPr>
        <p:spPr bwMode="auto">
          <a:xfrm>
            <a:off x="2339975" y="6165850"/>
            <a:ext cx="3384550" cy="498475"/>
          </a:xfrm>
          <a:prstGeom prst="rect">
            <a:avLst/>
          </a:prstGeom>
          <a:noFill/>
          <a:ln w="9525">
            <a:noFill/>
            <a:miter lim="800000"/>
            <a:headEnd/>
            <a:tailEnd/>
          </a:ln>
          <a:effectLst/>
        </p:spPr>
        <p:txBody>
          <a:bodyPr lIns="92075" tIns="46038" rIns="92075" bIns="46038" anchor="ctr"/>
          <a:lstStyle/>
          <a:p>
            <a:pPr>
              <a:defRPr/>
            </a:pPr>
            <a:r>
              <a:rPr kumimoji="1" lang="zh-CN" altLang="en-US" sz="4000" b="1">
                <a:latin typeface="Times New Roman" pitchFamily="18" charset="0"/>
              </a:rPr>
              <a:t> </a:t>
            </a:r>
            <a:endParaRPr kumimoji="1" lang="en-US" altLang="zh-CN" sz="3600">
              <a:solidFill>
                <a:srgbClr val="FF0000"/>
              </a:solidFill>
              <a:effectLst>
                <a:outerShdw blurRad="38100" dist="38100" dir="2700000" algn="tl">
                  <a:srgbClr val="C0C0C0"/>
                </a:outerShdw>
              </a:effectLst>
              <a:latin typeface="Times New Roman" pitchFamily="18" charset="0"/>
            </a:endParaRPr>
          </a:p>
        </p:txBody>
      </p:sp>
      <p:sp>
        <p:nvSpPr>
          <p:cNvPr id="29701" name="Rectangle 7"/>
          <p:cNvSpPr>
            <a:spLocks noChangeArrowheads="1"/>
          </p:cNvSpPr>
          <p:nvPr/>
        </p:nvSpPr>
        <p:spPr bwMode="auto">
          <a:xfrm>
            <a:off x="3348038" y="6165850"/>
            <a:ext cx="2386012" cy="457200"/>
          </a:xfrm>
          <a:prstGeom prst="rect">
            <a:avLst/>
          </a:prstGeom>
          <a:noFill/>
          <a:ln w="9525">
            <a:noFill/>
            <a:miter lim="800000"/>
            <a:headEnd/>
            <a:tailEnd/>
          </a:ln>
        </p:spPr>
        <p:txBody>
          <a:bodyPr wrap="none">
            <a:spAutoFit/>
          </a:bodyPr>
          <a:lstStyle/>
          <a:p>
            <a:r>
              <a:rPr lang="en-US" altLang="zh-CN" sz="2400" b="1">
                <a:solidFill>
                  <a:schemeClr val="hlink"/>
                </a:solidFill>
              </a:rPr>
              <a:t>Traffic Control</a:t>
            </a:r>
            <a:endParaRPr lang="zh-CN" altLang="en-US" sz="2400" b="1">
              <a:solidFill>
                <a:schemeClr val="hlink"/>
              </a:solidFill>
            </a:endParaRPr>
          </a:p>
        </p:txBody>
      </p:sp>
      <p:sp>
        <p:nvSpPr>
          <p:cNvPr id="29702" name="Rectangle 8"/>
          <p:cNvSpPr>
            <a:spLocks noGrp="1" noChangeArrowheads="1"/>
          </p:cNvSpPr>
          <p:nvPr>
            <p:ph type="title"/>
          </p:nvPr>
        </p:nvSpPr>
        <p:spPr bwMode="gray">
          <a:xfrm>
            <a:off x="1150938" y="836613"/>
            <a:ext cx="7793037" cy="839787"/>
          </a:xfrm>
          <a:noFill/>
        </p:spPr>
        <p:txBody>
          <a:bodyPr/>
          <a:lstStyle/>
          <a:p>
            <a:pPr eaLnBrk="1" hangingPunct="1"/>
            <a:r>
              <a:rPr lang="en-US" altLang="zh-CN" sz="3600" b="1" smtClean="0"/>
              <a:t>Application Scenarios_</a:t>
            </a:r>
            <a:r>
              <a:rPr lang="zh-CN" altLang="en-US" sz="3600" b="1" smtClean="0"/>
              <a:t>４</a:t>
            </a:r>
            <a:r>
              <a:rPr lang="zh-CN" altLang="en-US" sz="2800" b="1" smtClean="0"/>
              <a:t>－其它应用</a:t>
            </a:r>
            <a:endParaRPr lang="en-US" altLang="zh-CN" sz="2800" b="1"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gray">
          <a:xfrm>
            <a:off x="1258888" y="1125538"/>
            <a:ext cx="6481762" cy="563562"/>
          </a:xfrm>
          <a:noFill/>
        </p:spPr>
        <p:txBody>
          <a:bodyPr anchor="ctr"/>
          <a:lstStyle/>
          <a:p>
            <a:pPr eaLnBrk="1" hangingPunct="1"/>
            <a:r>
              <a:rPr lang="zh-CN" altLang="en-US" sz="4000" b="1" smtClean="0">
                <a:solidFill>
                  <a:srgbClr val="000000"/>
                </a:solidFill>
                <a:latin typeface="Times New Roman" pitchFamily="18" charset="0"/>
              </a:rPr>
              <a:t>无线传感器网络的体系结构</a:t>
            </a:r>
            <a:endParaRPr lang="en-US" altLang="zh-CN" sz="4000" b="1" smtClean="0">
              <a:solidFill>
                <a:srgbClr val="000000"/>
              </a:solidFill>
              <a:latin typeface="Times New Roman" pitchFamily="18" charset="0"/>
            </a:endParaRPr>
          </a:p>
        </p:txBody>
      </p:sp>
      <p:pic>
        <p:nvPicPr>
          <p:cNvPr id="30723" name="Picture 3"/>
          <p:cNvPicPr>
            <a:picLocks noChangeAspect="1" noChangeArrowheads="1"/>
          </p:cNvPicPr>
          <p:nvPr/>
        </p:nvPicPr>
        <p:blipFill>
          <a:blip r:embed="rId3"/>
          <a:srcRect/>
          <a:stretch>
            <a:fillRect/>
          </a:stretch>
        </p:blipFill>
        <p:spPr bwMode="auto">
          <a:xfrm>
            <a:off x="4519613" y="3424238"/>
            <a:ext cx="104775" cy="9525"/>
          </a:xfrm>
          <a:prstGeom prst="rect">
            <a:avLst/>
          </a:prstGeom>
          <a:noFill/>
          <a:ln w="9525">
            <a:noFill/>
            <a:miter lim="800000"/>
            <a:headEnd/>
            <a:tailEnd/>
          </a:ln>
        </p:spPr>
      </p:pic>
      <p:pic>
        <p:nvPicPr>
          <p:cNvPr id="30724" name="Picture 6"/>
          <p:cNvPicPr>
            <a:picLocks noChangeAspect="1" noChangeArrowheads="1"/>
          </p:cNvPicPr>
          <p:nvPr/>
        </p:nvPicPr>
        <p:blipFill>
          <a:blip r:embed="rId4" cstate="print"/>
          <a:srcRect/>
          <a:stretch>
            <a:fillRect/>
          </a:stretch>
        </p:blipFill>
        <p:spPr bwMode="auto">
          <a:xfrm>
            <a:off x="1476375" y="2781300"/>
            <a:ext cx="5903913" cy="2928938"/>
          </a:xfrm>
          <a:prstGeom prst="rect">
            <a:avLst/>
          </a:prstGeom>
          <a:noFill/>
          <a:ln w="9525">
            <a:noFill/>
            <a:miter lim="800000"/>
            <a:headEnd/>
            <a:tailEnd/>
          </a:ln>
        </p:spPr>
      </p:pic>
      <p:sp>
        <p:nvSpPr>
          <p:cNvPr id="30725" name="Rectangle 7"/>
          <p:cNvSpPr>
            <a:spLocks noGrp="1" noChangeArrowheads="1"/>
          </p:cNvSpPr>
          <p:nvPr>
            <p:ph type="body" idx="1"/>
          </p:nvPr>
        </p:nvSpPr>
        <p:spPr/>
        <p:txBody>
          <a:bodyPr/>
          <a:lstStyle/>
          <a:p>
            <a:pPr eaLnBrk="1" hangingPunct="1">
              <a:buFont typeface="Wingdings" pitchFamily="2" charset="2"/>
              <a:buNone/>
            </a:pPr>
            <a:r>
              <a:rPr lang="zh-CN" altLang="en-US" b="1" smtClean="0">
                <a:solidFill>
                  <a:srgbClr val="CC00FF"/>
                </a:solidFill>
              </a:rPr>
              <a:t>１．传感器网络结构</a:t>
            </a:r>
          </a:p>
          <a:p>
            <a:pPr eaLnBrk="1" hangingPunct="1">
              <a:buFont typeface="Wingdings" pitchFamily="2" charset="2"/>
              <a:buNone/>
            </a:pPr>
            <a:endParaRPr lang="zh-CN" altLang="en-US" b="1" smtClean="0">
              <a:solidFill>
                <a:srgbClr val="CC00FF"/>
              </a:solidFill>
            </a:endParaRPr>
          </a:p>
          <a:p>
            <a:pPr eaLnBrk="1" hangingPunct="1">
              <a:buFont typeface="Wingdings" pitchFamily="2" charset="2"/>
              <a:buNone/>
            </a:pPr>
            <a:endParaRPr lang="zh-CN" altLang="en-US" b="1" smtClean="0">
              <a:solidFill>
                <a:srgbClr val="CC00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3"/>
          <p:cNvSpPr>
            <a:spLocks noGrp="1" noChangeArrowheads="1"/>
          </p:cNvSpPr>
          <p:nvPr>
            <p:ph type="body" idx="1"/>
          </p:nvPr>
        </p:nvSpPr>
        <p:spPr>
          <a:xfrm>
            <a:off x="914400" y="1916113"/>
            <a:ext cx="8229600" cy="5327650"/>
          </a:xfrm>
        </p:spPr>
        <p:txBody>
          <a:bodyPr/>
          <a:lstStyle/>
          <a:p>
            <a:pPr eaLnBrk="1" hangingPunct="1">
              <a:spcBef>
                <a:spcPct val="25000"/>
              </a:spcBef>
              <a:spcAft>
                <a:spcPct val="10000"/>
              </a:spcAft>
            </a:pPr>
            <a:r>
              <a:rPr lang="zh-CN" altLang="en-US" sz="1800" b="1" smtClean="0">
                <a:solidFill>
                  <a:srgbClr val="000000"/>
                </a:solidFill>
                <a:latin typeface="Times New Roman" pitchFamily="18" charset="0"/>
                <a:ea typeface="仿宋_GB2312" pitchFamily="49" charset="-122"/>
              </a:rPr>
              <a:t>传感器网络系统通常包括传感器节点、汇聚节点和管理节点。</a:t>
            </a:r>
          </a:p>
          <a:p>
            <a:pPr eaLnBrk="1" hangingPunct="1">
              <a:spcBef>
                <a:spcPct val="25000"/>
              </a:spcBef>
              <a:spcAft>
                <a:spcPct val="10000"/>
              </a:spcAft>
            </a:pPr>
            <a:r>
              <a:rPr lang="zh-CN" altLang="en-US" sz="1800" b="1" smtClean="0">
                <a:solidFill>
                  <a:srgbClr val="000000"/>
                </a:solidFill>
                <a:latin typeface="Times New Roman" pitchFamily="18" charset="0"/>
                <a:ea typeface="仿宋_GB2312" pitchFamily="49" charset="-122"/>
              </a:rPr>
              <a:t>大量</a:t>
            </a:r>
            <a:r>
              <a:rPr lang="zh-CN" altLang="en-US" sz="1800" b="1" smtClean="0">
                <a:solidFill>
                  <a:srgbClr val="CC0000"/>
                </a:solidFill>
                <a:latin typeface="Times New Roman" pitchFamily="18" charset="0"/>
                <a:ea typeface="仿宋_GB2312" pitchFamily="49" charset="-122"/>
              </a:rPr>
              <a:t>传感器节点</a:t>
            </a:r>
            <a:r>
              <a:rPr lang="zh-CN" altLang="en-US" sz="1800" b="1" smtClean="0">
                <a:solidFill>
                  <a:srgbClr val="000000"/>
                </a:solidFill>
                <a:latin typeface="Times New Roman" pitchFamily="18" charset="0"/>
                <a:ea typeface="仿宋_GB2312" pitchFamily="49" charset="-122"/>
              </a:rPr>
              <a:t>（</a:t>
            </a:r>
            <a:r>
              <a:rPr lang="en-US" altLang="zh-CN" sz="1800" b="1" smtClean="0">
                <a:solidFill>
                  <a:srgbClr val="000000"/>
                </a:solidFill>
                <a:latin typeface="Times New Roman" pitchFamily="18" charset="0"/>
                <a:ea typeface="仿宋_GB2312" pitchFamily="49" charset="-122"/>
              </a:rPr>
              <a:t>sensor nodes</a:t>
            </a:r>
            <a:r>
              <a:rPr lang="zh-CN" altLang="en-US" sz="1800" b="1" smtClean="0">
                <a:solidFill>
                  <a:srgbClr val="000000"/>
                </a:solidFill>
                <a:latin typeface="Times New Roman" pitchFamily="18" charset="0"/>
                <a:ea typeface="仿宋_GB2312" pitchFamily="49" charset="-122"/>
              </a:rPr>
              <a:t>）都随机部署在</a:t>
            </a:r>
            <a:r>
              <a:rPr lang="zh-CN" altLang="en-US" sz="1800" b="1" smtClean="0">
                <a:solidFill>
                  <a:srgbClr val="CC0000"/>
                </a:solidFill>
                <a:latin typeface="Times New Roman" pitchFamily="18" charset="0"/>
                <a:ea typeface="仿宋_GB2312" pitchFamily="49" charset="-122"/>
              </a:rPr>
              <a:t>监测区域</a:t>
            </a:r>
            <a:r>
              <a:rPr lang="zh-CN" altLang="en-US" sz="1800" b="1" smtClean="0">
                <a:solidFill>
                  <a:srgbClr val="000000"/>
                </a:solidFill>
                <a:latin typeface="Times New Roman" pitchFamily="18" charset="0"/>
                <a:ea typeface="仿宋_GB2312" pitchFamily="49" charset="-122"/>
              </a:rPr>
              <a:t>（</a:t>
            </a:r>
            <a:r>
              <a:rPr lang="en-US" altLang="zh-CN" sz="1800" b="1" smtClean="0">
                <a:solidFill>
                  <a:srgbClr val="000000"/>
                </a:solidFill>
                <a:latin typeface="Times New Roman" pitchFamily="18" charset="0"/>
                <a:ea typeface="仿宋_GB2312" pitchFamily="49" charset="-122"/>
              </a:rPr>
              <a:t>sensor field</a:t>
            </a:r>
            <a:r>
              <a:rPr lang="zh-CN" altLang="en-US" sz="1800" b="1" smtClean="0">
                <a:solidFill>
                  <a:srgbClr val="000000"/>
                </a:solidFill>
                <a:latin typeface="Times New Roman" pitchFamily="18" charset="0"/>
                <a:ea typeface="仿宋_GB2312" pitchFamily="49" charset="-122"/>
              </a:rPr>
              <a:t>）内部或附近，能够通过自组织方式构成网络。传感器节点监测的</a:t>
            </a:r>
            <a:r>
              <a:rPr lang="zh-CN" altLang="en-US" sz="1800" b="1" smtClean="0">
                <a:solidFill>
                  <a:srgbClr val="CC0000"/>
                </a:solidFill>
                <a:latin typeface="Times New Roman" pitchFamily="18" charset="0"/>
                <a:ea typeface="仿宋_GB2312" pitchFamily="49" charset="-122"/>
              </a:rPr>
              <a:t>数据</a:t>
            </a:r>
            <a:r>
              <a:rPr lang="zh-CN" altLang="en-US" sz="1800" b="1" smtClean="0">
                <a:solidFill>
                  <a:srgbClr val="000000"/>
                </a:solidFill>
                <a:latin typeface="Times New Roman" pitchFamily="18" charset="0"/>
                <a:ea typeface="仿宋_GB2312" pitchFamily="49" charset="-122"/>
              </a:rPr>
              <a:t>沿着其他传感器节点逐跳地进行传输，在传输过程中监测数据可能被多个节点处理，经过多跳后路由到</a:t>
            </a:r>
            <a:r>
              <a:rPr lang="zh-CN" altLang="en-US" sz="1800" b="1" smtClean="0">
                <a:solidFill>
                  <a:srgbClr val="CC0000"/>
                </a:solidFill>
                <a:latin typeface="Times New Roman" pitchFamily="18" charset="0"/>
                <a:ea typeface="仿宋_GB2312" pitchFamily="49" charset="-122"/>
              </a:rPr>
              <a:t>汇聚节点</a:t>
            </a:r>
            <a:r>
              <a:rPr lang="zh-CN" altLang="en-US" sz="1800" b="1" smtClean="0">
                <a:solidFill>
                  <a:srgbClr val="000000"/>
                </a:solidFill>
                <a:latin typeface="Times New Roman" pitchFamily="18" charset="0"/>
                <a:ea typeface="仿宋_GB2312" pitchFamily="49" charset="-122"/>
              </a:rPr>
              <a:t>，最后通过互联网或卫星到达管理节点。用户通过</a:t>
            </a:r>
            <a:r>
              <a:rPr lang="zh-CN" altLang="en-US" sz="1800" b="1" smtClean="0">
                <a:solidFill>
                  <a:srgbClr val="CC0000"/>
                </a:solidFill>
                <a:latin typeface="Times New Roman" pitchFamily="18" charset="0"/>
                <a:ea typeface="仿宋_GB2312" pitchFamily="49" charset="-122"/>
              </a:rPr>
              <a:t>管理节点</a:t>
            </a:r>
            <a:r>
              <a:rPr lang="zh-CN" altLang="en-US" sz="1800" b="1" smtClean="0">
                <a:solidFill>
                  <a:srgbClr val="000000"/>
                </a:solidFill>
                <a:latin typeface="Times New Roman" pitchFamily="18" charset="0"/>
                <a:ea typeface="仿宋_GB2312" pitchFamily="49" charset="-122"/>
              </a:rPr>
              <a:t>对传感器网络进行配置和管理，发布监测任务以及收集监测数据。</a:t>
            </a:r>
          </a:p>
          <a:p>
            <a:pPr eaLnBrk="1" hangingPunct="1">
              <a:spcBef>
                <a:spcPct val="25000"/>
              </a:spcBef>
              <a:spcAft>
                <a:spcPct val="10000"/>
              </a:spcAft>
            </a:pPr>
            <a:r>
              <a:rPr lang="zh-CN" altLang="en-US" sz="1800" b="1" smtClean="0">
                <a:solidFill>
                  <a:srgbClr val="CC0000"/>
                </a:solidFill>
                <a:latin typeface="Times New Roman" pitchFamily="18" charset="0"/>
                <a:ea typeface="仿宋_GB2312" pitchFamily="49" charset="-122"/>
              </a:rPr>
              <a:t>传感器节点</a:t>
            </a:r>
            <a:r>
              <a:rPr lang="zh-CN" altLang="en-US" sz="1800" b="1" smtClean="0">
                <a:solidFill>
                  <a:srgbClr val="000000"/>
                </a:solidFill>
                <a:latin typeface="Times New Roman" pitchFamily="18" charset="0"/>
                <a:ea typeface="仿宋_GB2312" pitchFamily="49" charset="-122"/>
              </a:rPr>
              <a:t>是一个微型的嵌入式系统，处理能力、存储能力和通信能力相对较弱。每个传感器节点兼顾传统网络节点的终端和路由功能，除了进行信息收集和数据处理外，还要对其它传感器节点发出来的数据进行存储、管理和融合等处理，同时与其它节点协作完成一些特定的任务。</a:t>
            </a:r>
          </a:p>
          <a:p>
            <a:pPr eaLnBrk="1" hangingPunct="1">
              <a:spcBef>
                <a:spcPct val="25000"/>
              </a:spcBef>
              <a:spcAft>
                <a:spcPct val="10000"/>
              </a:spcAft>
            </a:pPr>
            <a:r>
              <a:rPr lang="zh-CN" altLang="en-US" sz="1800" b="1" smtClean="0">
                <a:solidFill>
                  <a:srgbClr val="CC0000"/>
                </a:solidFill>
                <a:latin typeface="Times New Roman" pitchFamily="18" charset="0"/>
                <a:ea typeface="仿宋_GB2312" pitchFamily="49" charset="-122"/>
              </a:rPr>
              <a:t>汇聚节点</a:t>
            </a:r>
            <a:r>
              <a:rPr lang="zh-CN" altLang="en-US" sz="1800" b="1" smtClean="0">
                <a:solidFill>
                  <a:srgbClr val="000000"/>
                </a:solidFill>
                <a:latin typeface="Times New Roman" pitchFamily="18" charset="0"/>
                <a:ea typeface="仿宋_GB2312" pitchFamily="49" charset="-122"/>
              </a:rPr>
              <a:t>（</a:t>
            </a:r>
            <a:r>
              <a:rPr lang="en-US" altLang="zh-CN" sz="1800" b="1" smtClean="0">
                <a:solidFill>
                  <a:srgbClr val="000000"/>
                </a:solidFill>
                <a:latin typeface="Times New Roman" pitchFamily="18" charset="0"/>
                <a:ea typeface="仿宋_GB2312" pitchFamily="49" charset="-122"/>
              </a:rPr>
              <a:t>sink node</a:t>
            </a:r>
            <a:r>
              <a:rPr lang="zh-CN" altLang="en-US" sz="1800" b="1" smtClean="0">
                <a:solidFill>
                  <a:srgbClr val="000000"/>
                </a:solidFill>
                <a:latin typeface="Times New Roman" pitchFamily="18" charset="0"/>
                <a:ea typeface="仿宋_GB2312" pitchFamily="49" charset="-122"/>
              </a:rPr>
              <a:t>）的处理能力、存储能力和通信能力相对较强，它连接无线传感器网络与</a:t>
            </a:r>
            <a:r>
              <a:rPr lang="en-US" altLang="zh-CN" sz="1800" b="1" smtClean="0">
                <a:solidFill>
                  <a:srgbClr val="000000"/>
                </a:solidFill>
                <a:latin typeface="Times New Roman" pitchFamily="18" charset="0"/>
                <a:ea typeface="仿宋_GB2312" pitchFamily="49" charset="-122"/>
              </a:rPr>
              <a:t>Internet</a:t>
            </a:r>
            <a:r>
              <a:rPr lang="zh-CN" altLang="en-US" sz="1800" b="1" smtClean="0">
                <a:solidFill>
                  <a:srgbClr val="000000"/>
                </a:solidFill>
                <a:latin typeface="Times New Roman" pitchFamily="18" charset="0"/>
                <a:ea typeface="仿宋_GB2312" pitchFamily="49" charset="-122"/>
              </a:rPr>
              <a:t>等外部网络，实现两种协议之间的通讯协议转换，同时发布管理节点的监测任务，并把收集到的信息数据转发到外部网络上。</a:t>
            </a:r>
          </a:p>
        </p:txBody>
      </p:sp>
      <p:sp>
        <p:nvSpPr>
          <p:cNvPr id="31747" name="Rectangle 4"/>
          <p:cNvSpPr>
            <a:spLocks noGrp="1" noChangeArrowheads="1"/>
          </p:cNvSpPr>
          <p:nvPr>
            <p:ph type="title"/>
          </p:nvPr>
        </p:nvSpPr>
        <p:spPr bwMode="gray">
          <a:xfrm>
            <a:off x="1258888" y="1125538"/>
            <a:ext cx="7058025" cy="563562"/>
          </a:xfrm>
          <a:noFill/>
        </p:spPr>
        <p:txBody>
          <a:bodyPr anchor="ctr"/>
          <a:lstStyle/>
          <a:p>
            <a:pPr eaLnBrk="1" hangingPunct="1"/>
            <a:r>
              <a:rPr lang="zh-CN" altLang="en-US" sz="4000" b="1" smtClean="0">
                <a:solidFill>
                  <a:srgbClr val="000000"/>
                </a:solidFill>
                <a:latin typeface="Times New Roman" pitchFamily="18" charset="0"/>
              </a:rPr>
              <a:t>无线传感器网络的体系结构</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4"/>
          <p:cNvPicPr>
            <a:picLocks noChangeAspect="1" noChangeArrowheads="1"/>
          </p:cNvPicPr>
          <p:nvPr/>
        </p:nvPicPr>
        <p:blipFill>
          <a:blip r:embed="rId2" cstate="print"/>
          <a:srcRect/>
          <a:stretch>
            <a:fillRect/>
          </a:stretch>
        </p:blipFill>
        <p:spPr bwMode="auto">
          <a:xfrm>
            <a:off x="539750" y="2781300"/>
            <a:ext cx="8424863" cy="2955925"/>
          </a:xfrm>
          <a:prstGeom prst="rect">
            <a:avLst/>
          </a:prstGeom>
          <a:noFill/>
          <a:ln w="9525">
            <a:noFill/>
            <a:miter lim="800000"/>
            <a:headEnd/>
            <a:tailEnd/>
          </a:ln>
        </p:spPr>
      </p:pic>
      <p:sp>
        <p:nvSpPr>
          <p:cNvPr id="32771" name="Rectangle 5"/>
          <p:cNvSpPr>
            <a:spLocks noGrp="1" noChangeArrowheads="1"/>
          </p:cNvSpPr>
          <p:nvPr>
            <p:ph type="body" idx="1"/>
          </p:nvPr>
        </p:nvSpPr>
        <p:spPr bwMode="gray">
          <a:xfrm>
            <a:off x="900113" y="2133600"/>
            <a:ext cx="5397500" cy="484188"/>
          </a:xfrm>
          <a:noFill/>
        </p:spPr>
        <p:txBody>
          <a:bodyPr/>
          <a:lstStyle/>
          <a:p>
            <a:pPr eaLnBrk="1" hangingPunct="1">
              <a:buFont typeface="Wingdings" pitchFamily="2" charset="2"/>
              <a:buNone/>
            </a:pPr>
            <a:r>
              <a:rPr lang="zh-CN" altLang="en-US" b="1" smtClean="0">
                <a:solidFill>
                  <a:srgbClr val="CC00FF"/>
                </a:solidFill>
              </a:rPr>
              <a:t>２．传感器节点结构</a:t>
            </a:r>
          </a:p>
        </p:txBody>
      </p:sp>
      <p:sp>
        <p:nvSpPr>
          <p:cNvPr id="32772" name="Rectangle 6"/>
          <p:cNvSpPr>
            <a:spLocks noGrp="1" noChangeArrowheads="1"/>
          </p:cNvSpPr>
          <p:nvPr>
            <p:ph type="title"/>
          </p:nvPr>
        </p:nvSpPr>
        <p:spPr bwMode="gray">
          <a:xfrm>
            <a:off x="1258888" y="1125538"/>
            <a:ext cx="7058025" cy="563562"/>
          </a:xfrm>
          <a:noFill/>
        </p:spPr>
        <p:txBody>
          <a:bodyPr anchor="ctr"/>
          <a:lstStyle/>
          <a:p>
            <a:pPr eaLnBrk="1" hangingPunct="1"/>
            <a:r>
              <a:rPr lang="zh-CN" altLang="en-US" sz="4000" b="1" smtClean="0">
                <a:solidFill>
                  <a:srgbClr val="000000"/>
                </a:solidFill>
                <a:latin typeface="Times New Roman" pitchFamily="18" charset="0"/>
              </a:rPr>
              <a:t>无线传感器网络的体系结构</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endParaRPr lang="zh-CN" altLang="en-US" smtClean="0"/>
          </a:p>
        </p:txBody>
      </p:sp>
      <p:sp>
        <p:nvSpPr>
          <p:cNvPr id="33795" name="Rectangle 3"/>
          <p:cNvSpPr>
            <a:spLocks noGrp="1" noChangeArrowheads="1"/>
          </p:cNvSpPr>
          <p:nvPr>
            <p:ph type="body" idx="1"/>
          </p:nvPr>
        </p:nvSpPr>
        <p:spPr>
          <a:xfrm>
            <a:off x="1187450" y="1916113"/>
            <a:ext cx="7772400" cy="4114800"/>
          </a:xfrm>
        </p:spPr>
        <p:txBody>
          <a:bodyPr/>
          <a:lstStyle/>
          <a:p>
            <a:pPr eaLnBrk="1" hangingPunct="1"/>
            <a:r>
              <a:rPr lang="zh-CN" altLang="en-US" sz="2800" b="1" smtClean="0">
                <a:solidFill>
                  <a:srgbClr val="CC0000"/>
                </a:solidFill>
                <a:latin typeface="Times New Roman" pitchFamily="18" charset="0"/>
              </a:rPr>
              <a:t>传感器模块</a:t>
            </a:r>
            <a:r>
              <a:rPr lang="zh-CN" altLang="en-US" sz="2800" b="1" smtClean="0">
                <a:solidFill>
                  <a:srgbClr val="000000"/>
                </a:solidFill>
                <a:latin typeface="Times New Roman" pitchFamily="18" charset="0"/>
              </a:rPr>
              <a:t>负责监测区域内信息的采集和数据转换；</a:t>
            </a:r>
          </a:p>
          <a:p>
            <a:pPr eaLnBrk="1" hangingPunct="1"/>
            <a:r>
              <a:rPr lang="zh-CN" altLang="en-US" sz="2800" b="1" smtClean="0">
                <a:solidFill>
                  <a:srgbClr val="CC0000"/>
                </a:solidFill>
                <a:latin typeface="Times New Roman" pitchFamily="18" charset="0"/>
              </a:rPr>
              <a:t>处理模块</a:t>
            </a:r>
            <a:r>
              <a:rPr lang="zh-CN" altLang="en-US" sz="2800" b="1" smtClean="0">
                <a:solidFill>
                  <a:srgbClr val="000000"/>
                </a:solidFill>
                <a:latin typeface="Times New Roman" pitchFamily="18" charset="0"/>
              </a:rPr>
              <a:t>负责控制整个传感器节点的操作，存储和处理本身采集的数据以及其他节点发来的数据；</a:t>
            </a:r>
          </a:p>
          <a:p>
            <a:pPr eaLnBrk="1" hangingPunct="1"/>
            <a:r>
              <a:rPr lang="zh-CN" altLang="en-US" sz="2800" b="1" smtClean="0">
                <a:solidFill>
                  <a:srgbClr val="CC0000"/>
                </a:solidFill>
                <a:latin typeface="Times New Roman" pitchFamily="18" charset="0"/>
              </a:rPr>
              <a:t>无线通信模块</a:t>
            </a:r>
            <a:r>
              <a:rPr lang="zh-CN" altLang="en-US" sz="2800" b="1" smtClean="0">
                <a:solidFill>
                  <a:srgbClr val="000000"/>
                </a:solidFill>
                <a:latin typeface="Times New Roman" pitchFamily="18" charset="0"/>
              </a:rPr>
              <a:t>负责与其他传感器节点进行无线通信，交换控制消息和收发采集数据；</a:t>
            </a:r>
          </a:p>
          <a:p>
            <a:pPr eaLnBrk="1" hangingPunct="1"/>
            <a:r>
              <a:rPr lang="zh-CN" altLang="en-US" sz="2800" b="1" smtClean="0">
                <a:solidFill>
                  <a:srgbClr val="CC0000"/>
                </a:solidFill>
                <a:latin typeface="Times New Roman" pitchFamily="18" charset="0"/>
              </a:rPr>
              <a:t>能量供应模块</a:t>
            </a:r>
            <a:r>
              <a:rPr lang="zh-CN" altLang="en-US" sz="2800" b="1" smtClean="0">
                <a:solidFill>
                  <a:srgbClr val="000000"/>
                </a:solidFill>
                <a:latin typeface="Times New Roman" pitchFamily="18" charset="0"/>
              </a:rPr>
              <a:t>为传感器节点提供运行所需的能量。</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endParaRPr lang="zh-CN" altLang="en-US" smtClean="0"/>
          </a:p>
        </p:txBody>
      </p:sp>
      <p:pic>
        <p:nvPicPr>
          <p:cNvPr id="34819" name="Picture 4"/>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242693" name="Picture 5" descr="DSCN1129"/>
          <p:cNvPicPr>
            <a:picLocks noChangeAspect="1" noChangeArrowheads="1"/>
          </p:cNvPicPr>
          <p:nvPr/>
        </p:nvPicPr>
        <p:blipFill>
          <a:blip r:embed="rId3" cstate="print"/>
          <a:srcRect b="15338"/>
          <a:stretch>
            <a:fillRect/>
          </a:stretch>
        </p:blipFill>
        <p:spPr bwMode="auto">
          <a:xfrm>
            <a:off x="323850" y="5373688"/>
            <a:ext cx="1905000" cy="1206500"/>
          </a:xfrm>
          <a:prstGeom prst="rect">
            <a:avLst/>
          </a:prstGeom>
          <a:noFill/>
          <a:ln w="9525">
            <a:noFill/>
            <a:miter lim="800000"/>
            <a:headEnd/>
            <a:tailEnd/>
          </a:ln>
        </p:spPr>
      </p:pic>
      <p:pic>
        <p:nvPicPr>
          <p:cNvPr id="242694" name="Picture 6" descr="mica2"/>
          <p:cNvPicPr>
            <a:picLocks noChangeAspect="1" noChangeArrowheads="1"/>
          </p:cNvPicPr>
          <p:nvPr/>
        </p:nvPicPr>
        <p:blipFill>
          <a:blip r:embed="rId4" cstate="print"/>
          <a:srcRect/>
          <a:stretch>
            <a:fillRect/>
          </a:stretch>
        </p:blipFill>
        <p:spPr bwMode="auto">
          <a:xfrm>
            <a:off x="2484438" y="4794250"/>
            <a:ext cx="1905000" cy="1371600"/>
          </a:xfrm>
          <a:prstGeom prst="rect">
            <a:avLst/>
          </a:prstGeom>
          <a:noFill/>
          <a:ln w="9525">
            <a:noFill/>
            <a:miter lim="800000"/>
            <a:headEnd/>
            <a:tailEnd/>
          </a:ln>
        </p:spPr>
      </p:pic>
      <p:pic>
        <p:nvPicPr>
          <p:cNvPr id="242695" name="Picture 7" descr="wec"/>
          <p:cNvPicPr>
            <a:picLocks noChangeAspect="1" noChangeArrowheads="1"/>
          </p:cNvPicPr>
          <p:nvPr/>
        </p:nvPicPr>
        <p:blipFill>
          <a:blip r:embed="rId5" cstate="print"/>
          <a:srcRect/>
          <a:stretch>
            <a:fillRect/>
          </a:stretch>
        </p:blipFill>
        <p:spPr bwMode="auto">
          <a:xfrm>
            <a:off x="4598988" y="4076700"/>
            <a:ext cx="2133600" cy="1298575"/>
          </a:xfrm>
          <a:prstGeom prst="rect">
            <a:avLst/>
          </a:prstGeom>
          <a:noFill/>
          <a:ln w="9525">
            <a:noFill/>
            <a:miter lim="800000"/>
            <a:headEnd/>
            <a:tailEnd/>
          </a:ln>
        </p:spPr>
      </p:pic>
      <p:pic>
        <p:nvPicPr>
          <p:cNvPr id="242696" name="Picture 8" descr="DSCN1438"/>
          <p:cNvPicPr>
            <a:picLocks noChangeAspect="1" noChangeArrowheads="1"/>
          </p:cNvPicPr>
          <p:nvPr/>
        </p:nvPicPr>
        <p:blipFill>
          <a:blip r:embed="rId6" cstate="print"/>
          <a:srcRect l="18750" t="20000" r="14999" b="20000"/>
          <a:stretch>
            <a:fillRect/>
          </a:stretch>
        </p:blipFill>
        <p:spPr bwMode="auto">
          <a:xfrm>
            <a:off x="6831013" y="3201988"/>
            <a:ext cx="2133600" cy="14509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2693"/>
                                        </p:tgtEl>
                                        <p:attrNameLst>
                                          <p:attrName>style.visibility</p:attrName>
                                        </p:attrNameLst>
                                      </p:cBhvr>
                                      <p:to>
                                        <p:strVal val="visible"/>
                                      </p:to>
                                    </p:set>
                                    <p:animEffect transition="in" filter="box(in)">
                                      <p:cBhvr>
                                        <p:cTn id="7" dur="500"/>
                                        <p:tgtEl>
                                          <p:spTgt spid="242693"/>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242694"/>
                                        </p:tgtEl>
                                        <p:attrNameLst>
                                          <p:attrName>style.visibility</p:attrName>
                                        </p:attrNameLst>
                                      </p:cBhvr>
                                      <p:to>
                                        <p:strVal val="visible"/>
                                      </p:to>
                                    </p:set>
                                    <p:animEffect transition="in" filter="box(in)">
                                      <p:cBhvr>
                                        <p:cTn id="11" dur="500"/>
                                        <p:tgtEl>
                                          <p:spTgt spid="242694"/>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242695"/>
                                        </p:tgtEl>
                                        <p:attrNameLst>
                                          <p:attrName>style.visibility</p:attrName>
                                        </p:attrNameLst>
                                      </p:cBhvr>
                                      <p:to>
                                        <p:strVal val="visible"/>
                                      </p:to>
                                    </p:set>
                                    <p:animEffect transition="in" filter="box(in)">
                                      <p:cBhvr>
                                        <p:cTn id="15" dur="500"/>
                                        <p:tgtEl>
                                          <p:spTgt spid="242695"/>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242696"/>
                                        </p:tgtEl>
                                        <p:attrNameLst>
                                          <p:attrName>style.visibility</p:attrName>
                                        </p:attrNameLst>
                                      </p:cBhvr>
                                      <p:to>
                                        <p:strVal val="visible"/>
                                      </p:to>
                                    </p:set>
                                    <p:animEffect transition="in" filter="box(in)">
                                      <p:cBhvr>
                                        <p:cTn id="19" dur="500"/>
                                        <p:tgtEl>
                                          <p:spTgt spid="2426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3"/>
          <p:cNvPicPr>
            <a:picLocks noChangeAspect="1" noChangeArrowheads="1"/>
          </p:cNvPicPr>
          <p:nvPr/>
        </p:nvPicPr>
        <p:blipFill>
          <a:blip r:embed="rId3" cstate="print"/>
          <a:srcRect/>
          <a:stretch>
            <a:fillRect/>
          </a:stretch>
        </p:blipFill>
        <p:spPr bwMode="auto">
          <a:xfrm>
            <a:off x="179388" y="2708275"/>
            <a:ext cx="3960812" cy="3613150"/>
          </a:xfrm>
          <a:prstGeom prst="rect">
            <a:avLst/>
          </a:prstGeom>
          <a:noFill/>
          <a:ln w="9525">
            <a:noFill/>
            <a:miter lim="800000"/>
            <a:headEnd/>
            <a:tailEnd/>
          </a:ln>
        </p:spPr>
      </p:pic>
      <p:sp>
        <p:nvSpPr>
          <p:cNvPr id="35843" name="Rectangle 4"/>
          <p:cNvSpPr>
            <a:spLocks noGrp="1" noChangeArrowheads="1"/>
          </p:cNvSpPr>
          <p:nvPr>
            <p:ph type="body" idx="1"/>
          </p:nvPr>
        </p:nvSpPr>
        <p:spPr bwMode="gray">
          <a:xfrm>
            <a:off x="1258888" y="1196975"/>
            <a:ext cx="4608512" cy="565150"/>
          </a:xfrm>
          <a:noFill/>
        </p:spPr>
        <p:txBody>
          <a:bodyPr/>
          <a:lstStyle/>
          <a:p>
            <a:pPr eaLnBrk="1" hangingPunct="1">
              <a:buFont typeface="Wingdings" pitchFamily="2" charset="2"/>
              <a:buNone/>
            </a:pPr>
            <a:r>
              <a:rPr lang="zh-CN" altLang="en-US" sz="2800" b="1" smtClean="0">
                <a:solidFill>
                  <a:srgbClr val="000000"/>
                </a:solidFill>
                <a:latin typeface="Times New Roman" pitchFamily="18" charset="0"/>
              </a:rPr>
              <a:t>无线传感器网络的体系结构</a:t>
            </a:r>
            <a:endParaRPr lang="en-US" altLang="zh-CN" sz="2800" b="1" smtClean="0">
              <a:solidFill>
                <a:srgbClr val="000000"/>
              </a:solidFill>
              <a:latin typeface="Times New Roman" pitchFamily="18" charset="0"/>
            </a:endParaRPr>
          </a:p>
        </p:txBody>
      </p:sp>
      <p:sp>
        <p:nvSpPr>
          <p:cNvPr id="35844" name="Rectangle 6"/>
          <p:cNvSpPr>
            <a:spLocks noChangeArrowheads="1"/>
          </p:cNvSpPr>
          <p:nvPr/>
        </p:nvSpPr>
        <p:spPr bwMode="auto">
          <a:xfrm>
            <a:off x="1042988" y="1884363"/>
            <a:ext cx="4383087" cy="579437"/>
          </a:xfrm>
          <a:prstGeom prst="rect">
            <a:avLst/>
          </a:prstGeom>
          <a:noFill/>
          <a:ln w="9525">
            <a:noFill/>
            <a:miter lim="800000"/>
            <a:headEnd/>
            <a:tailEnd/>
          </a:ln>
        </p:spPr>
        <p:txBody>
          <a:bodyPr wrap="none">
            <a:spAutoFit/>
          </a:bodyPr>
          <a:lstStyle/>
          <a:p>
            <a:r>
              <a:rPr lang="zh-CN" altLang="en-US" sz="3200" b="1">
                <a:solidFill>
                  <a:srgbClr val="CC00FF"/>
                </a:solidFill>
              </a:rPr>
              <a:t>３． 传感器网络协议栈</a:t>
            </a:r>
          </a:p>
        </p:txBody>
      </p:sp>
      <p:pic>
        <p:nvPicPr>
          <p:cNvPr id="35845" name="Picture 7"/>
          <p:cNvPicPr>
            <a:picLocks noChangeAspect="1" noChangeArrowheads="1"/>
          </p:cNvPicPr>
          <p:nvPr/>
        </p:nvPicPr>
        <p:blipFill>
          <a:blip r:embed="rId4" cstate="print"/>
          <a:srcRect/>
          <a:stretch>
            <a:fillRect/>
          </a:stretch>
        </p:blipFill>
        <p:spPr bwMode="auto">
          <a:xfrm>
            <a:off x="4572000" y="3429000"/>
            <a:ext cx="4392613" cy="2476500"/>
          </a:xfrm>
          <a:prstGeom prst="rect">
            <a:avLst/>
          </a:prstGeom>
          <a:noFill/>
          <a:ln w="9525">
            <a:noFill/>
            <a:miter lim="800000"/>
            <a:headEnd/>
            <a:tailEnd/>
          </a:ln>
        </p:spPr>
      </p:pic>
      <p:sp>
        <p:nvSpPr>
          <p:cNvPr id="35846" name="Text Box 8"/>
          <p:cNvSpPr txBox="1">
            <a:spLocks noChangeArrowheads="1"/>
          </p:cNvSpPr>
          <p:nvPr/>
        </p:nvSpPr>
        <p:spPr bwMode="auto">
          <a:xfrm>
            <a:off x="1023938" y="6164263"/>
            <a:ext cx="1098550" cy="457200"/>
          </a:xfrm>
          <a:prstGeom prst="rect">
            <a:avLst/>
          </a:prstGeom>
          <a:noFill/>
          <a:ln w="9525">
            <a:noFill/>
            <a:miter lim="800000"/>
            <a:headEnd/>
            <a:tailEnd/>
          </a:ln>
        </p:spPr>
        <p:txBody>
          <a:bodyPr wrap="none">
            <a:spAutoFit/>
          </a:bodyPr>
          <a:lstStyle/>
          <a:p>
            <a:r>
              <a:rPr lang="zh-CN" altLang="en-US" sz="2400"/>
              <a:t>（ａ）</a:t>
            </a:r>
          </a:p>
        </p:txBody>
      </p:sp>
      <p:sp>
        <p:nvSpPr>
          <p:cNvPr id="35847" name="Text Box 9"/>
          <p:cNvSpPr txBox="1">
            <a:spLocks noChangeArrowheads="1"/>
          </p:cNvSpPr>
          <p:nvPr/>
        </p:nvSpPr>
        <p:spPr bwMode="auto">
          <a:xfrm>
            <a:off x="6588125" y="6088063"/>
            <a:ext cx="1098550" cy="457200"/>
          </a:xfrm>
          <a:prstGeom prst="rect">
            <a:avLst/>
          </a:prstGeom>
          <a:noFill/>
          <a:ln w="9525">
            <a:noFill/>
            <a:miter lim="800000"/>
            <a:headEnd/>
            <a:tailEnd/>
          </a:ln>
        </p:spPr>
        <p:txBody>
          <a:bodyPr wrap="none">
            <a:spAutoFit/>
          </a:bodyPr>
          <a:lstStyle/>
          <a:p>
            <a:r>
              <a:rPr lang="zh-CN" altLang="en-US" sz="2400"/>
              <a:t>（ｂ）</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1187450" y="1916113"/>
            <a:ext cx="7772400" cy="3827462"/>
          </a:xfrm>
        </p:spPr>
        <p:txBody>
          <a:bodyPr/>
          <a:lstStyle/>
          <a:p>
            <a:pPr eaLnBrk="1" hangingPunct="1">
              <a:lnSpc>
                <a:spcPct val="90000"/>
              </a:lnSpc>
              <a:spcBef>
                <a:spcPct val="30000"/>
              </a:spcBef>
              <a:spcAft>
                <a:spcPct val="10000"/>
              </a:spcAft>
            </a:pPr>
            <a:r>
              <a:rPr lang="zh-CN" altLang="en-US" sz="2000" b="1" smtClean="0">
                <a:solidFill>
                  <a:srgbClr val="000000"/>
                </a:solidFill>
                <a:latin typeface="Times New Roman" pitchFamily="18" charset="0"/>
                <a:ea typeface="仿宋_GB2312" pitchFamily="49" charset="-122"/>
              </a:rPr>
              <a:t>物理层提供简单但健壮的信号调制和无线收发技术，主要解决编码调制、通信速率，通信频段的选取等问题 。</a:t>
            </a:r>
          </a:p>
          <a:p>
            <a:pPr eaLnBrk="1" hangingPunct="1">
              <a:lnSpc>
                <a:spcPct val="90000"/>
              </a:lnSpc>
              <a:spcBef>
                <a:spcPct val="30000"/>
              </a:spcBef>
              <a:spcAft>
                <a:spcPct val="10000"/>
              </a:spcAft>
            </a:pPr>
            <a:r>
              <a:rPr lang="zh-CN" altLang="en-US" sz="2000" b="1" smtClean="0">
                <a:solidFill>
                  <a:srgbClr val="000000"/>
                </a:solidFill>
                <a:latin typeface="Times New Roman" pitchFamily="18" charset="0"/>
                <a:ea typeface="仿宋_GB2312" pitchFamily="49" charset="-122"/>
              </a:rPr>
              <a:t>数据链路层负责数据成帧、多路复用、帧检测、媒体访问和差错控制，保证了传感器网络内点到点和点到多点的连接 。</a:t>
            </a:r>
          </a:p>
          <a:p>
            <a:pPr eaLnBrk="1" hangingPunct="1">
              <a:lnSpc>
                <a:spcPct val="90000"/>
              </a:lnSpc>
              <a:spcBef>
                <a:spcPct val="30000"/>
              </a:spcBef>
              <a:spcAft>
                <a:spcPct val="10000"/>
              </a:spcAft>
            </a:pPr>
            <a:r>
              <a:rPr lang="zh-CN" altLang="en-US" sz="2000" b="1" smtClean="0">
                <a:solidFill>
                  <a:srgbClr val="000000"/>
                </a:solidFill>
                <a:latin typeface="Times New Roman" pitchFamily="18" charset="0"/>
                <a:ea typeface="仿宋_GB2312" pitchFamily="49" charset="-122"/>
              </a:rPr>
              <a:t>网络层负责路由生成与路由选择。</a:t>
            </a:r>
          </a:p>
          <a:p>
            <a:pPr eaLnBrk="1" hangingPunct="1">
              <a:lnSpc>
                <a:spcPct val="90000"/>
              </a:lnSpc>
              <a:spcBef>
                <a:spcPct val="30000"/>
              </a:spcBef>
              <a:spcAft>
                <a:spcPct val="10000"/>
              </a:spcAft>
            </a:pPr>
            <a:r>
              <a:rPr lang="zh-CN" altLang="en-US" sz="2000" b="1" smtClean="0">
                <a:solidFill>
                  <a:srgbClr val="000000"/>
                </a:solidFill>
                <a:latin typeface="Times New Roman" pitchFamily="18" charset="0"/>
                <a:ea typeface="仿宋_GB2312" pitchFamily="49" charset="-122"/>
              </a:rPr>
              <a:t>传输层负责数据流的传输控制，是保证通信服务质量的重要部分。</a:t>
            </a:r>
          </a:p>
          <a:p>
            <a:pPr eaLnBrk="1" hangingPunct="1">
              <a:lnSpc>
                <a:spcPct val="90000"/>
              </a:lnSpc>
              <a:spcBef>
                <a:spcPct val="30000"/>
              </a:spcBef>
              <a:spcAft>
                <a:spcPct val="10000"/>
              </a:spcAft>
            </a:pPr>
            <a:r>
              <a:rPr lang="zh-CN" altLang="en-US" sz="2000" b="1" smtClean="0">
                <a:solidFill>
                  <a:srgbClr val="000000"/>
                </a:solidFill>
                <a:latin typeface="Times New Roman" pitchFamily="18" charset="0"/>
                <a:ea typeface="仿宋_GB2312" pitchFamily="49" charset="-122"/>
              </a:rPr>
              <a:t>应用层包括一系列基于监测任务的应用软件。</a:t>
            </a:r>
          </a:p>
          <a:p>
            <a:pPr eaLnBrk="1" hangingPunct="1">
              <a:lnSpc>
                <a:spcPct val="90000"/>
              </a:lnSpc>
              <a:spcBef>
                <a:spcPct val="30000"/>
              </a:spcBef>
              <a:spcAft>
                <a:spcPct val="10000"/>
              </a:spcAft>
            </a:pPr>
            <a:r>
              <a:rPr lang="zh-CN" altLang="en-US" sz="2000" b="1" smtClean="0">
                <a:solidFill>
                  <a:srgbClr val="000000"/>
                </a:solidFill>
                <a:latin typeface="Times New Roman" pitchFamily="18" charset="0"/>
                <a:ea typeface="仿宋_GB2312" pitchFamily="49" charset="-122"/>
              </a:rPr>
              <a:t>能量管理平台管理传感器节点如何使用能源，在各个协议层都需要考虑节省能量。</a:t>
            </a:r>
          </a:p>
          <a:p>
            <a:pPr eaLnBrk="1" hangingPunct="1">
              <a:lnSpc>
                <a:spcPct val="90000"/>
              </a:lnSpc>
              <a:spcBef>
                <a:spcPct val="30000"/>
              </a:spcBef>
              <a:spcAft>
                <a:spcPct val="10000"/>
              </a:spcAft>
            </a:pPr>
            <a:r>
              <a:rPr lang="zh-CN" altLang="en-US" sz="2000" b="1" smtClean="0">
                <a:solidFill>
                  <a:srgbClr val="000000"/>
                </a:solidFill>
                <a:latin typeface="Times New Roman" pitchFamily="18" charset="0"/>
                <a:ea typeface="仿宋_GB2312" pitchFamily="49" charset="-122"/>
              </a:rPr>
              <a:t>移动管理平台检测并注册传感器应用的移动，维护到汇聚节点的路由，使得传感器节点能够动态跟踪其邻居的位置。</a:t>
            </a:r>
          </a:p>
          <a:p>
            <a:pPr eaLnBrk="1" hangingPunct="1">
              <a:lnSpc>
                <a:spcPct val="90000"/>
              </a:lnSpc>
              <a:spcBef>
                <a:spcPct val="30000"/>
              </a:spcBef>
              <a:spcAft>
                <a:spcPct val="10000"/>
              </a:spcAft>
            </a:pPr>
            <a:r>
              <a:rPr lang="zh-CN" altLang="en-US" sz="2000" b="1" smtClean="0">
                <a:solidFill>
                  <a:srgbClr val="000000"/>
                </a:solidFill>
                <a:latin typeface="Times New Roman" pitchFamily="18" charset="0"/>
                <a:ea typeface="仿宋_GB2312" pitchFamily="49" charset="-122"/>
              </a:rPr>
              <a:t>任务管理平台在一个给定的区域内平衡和调度监测任务。</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idx="1"/>
          </p:nvPr>
        </p:nvSpPr>
        <p:spPr>
          <a:xfrm>
            <a:off x="755650" y="1889125"/>
            <a:ext cx="8229600" cy="4968875"/>
          </a:xfrm>
        </p:spPr>
        <p:txBody>
          <a:bodyPr/>
          <a:lstStyle/>
          <a:p>
            <a:pPr eaLnBrk="1" hangingPunct="1"/>
            <a:r>
              <a:rPr lang="zh-CN" altLang="en-US" sz="2000" b="1" smtClean="0">
                <a:solidFill>
                  <a:srgbClr val="000000"/>
                </a:solidFill>
                <a:latin typeface="Times New Roman" pitchFamily="18" charset="0"/>
                <a:ea typeface="仿宋_GB2312" pitchFamily="49" charset="-122"/>
              </a:rPr>
              <a:t>无线自组织网（</a:t>
            </a:r>
            <a:r>
              <a:rPr lang="en-US" altLang="zh-CN" sz="2000" b="1" smtClean="0">
                <a:solidFill>
                  <a:srgbClr val="000000"/>
                </a:solidFill>
                <a:latin typeface="Times New Roman" pitchFamily="18" charset="0"/>
                <a:ea typeface="仿宋_GB2312" pitchFamily="49" charset="-122"/>
              </a:rPr>
              <a:t>Ad-hoc</a:t>
            </a:r>
            <a:r>
              <a:rPr lang="zh-CN" altLang="en-US" sz="2000" b="1" smtClean="0">
                <a:solidFill>
                  <a:srgbClr val="000000"/>
                </a:solidFill>
                <a:latin typeface="Times New Roman" pitchFamily="18" charset="0"/>
                <a:ea typeface="仿宋_GB2312" pitchFamily="49" charset="-122"/>
              </a:rPr>
              <a:t>）是一个由几十个到上百个节点组成的、采用无线通信方式、动态组网的多跳的移动性对等网络。其目的是通过动态路由和移动管理技术传输具有服务质量要求的多媒体信息流。通常节点具有持续的能量供给。</a:t>
            </a:r>
          </a:p>
          <a:p>
            <a:pPr eaLnBrk="1" hangingPunct="1"/>
            <a:r>
              <a:rPr lang="zh-CN" altLang="en-US" sz="2000" b="1" smtClean="0">
                <a:solidFill>
                  <a:srgbClr val="000000"/>
                </a:solidFill>
                <a:latin typeface="Times New Roman" pitchFamily="18" charset="0"/>
                <a:ea typeface="仿宋_GB2312" pitchFamily="49" charset="-122"/>
              </a:rPr>
              <a:t>传感器网络是集成了监测，控制以及无线通信的网络系统</a:t>
            </a:r>
            <a:r>
              <a:rPr lang="zh-CN" altLang="en-US" sz="2000" b="1" smtClean="0">
                <a:solidFill>
                  <a:srgbClr val="CC0000"/>
                </a:solidFill>
                <a:latin typeface="Times New Roman" pitchFamily="18" charset="0"/>
                <a:ea typeface="仿宋_GB2312" pitchFamily="49" charset="-122"/>
              </a:rPr>
              <a:t>节点数据更为庞大，节点分布更为密集；由于环境影响和能量耗尽，节点更容易出现故障；环境干扰和节点故障易造成网络拓扑结构的变化；</a:t>
            </a:r>
            <a:r>
              <a:rPr lang="zh-CN" altLang="en-US" sz="2000" b="1" smtClean="0">
                <a:solidFill>
                  <a:srgbClr val="000000"/>
                </a:solidFill>
                <a:latin typeface="Times New Roman" pitchFamily="18" charset="0"/>
                <a:ea typeface="仿宋_GB2312" pitchFamily="49" charset="-122"/>
              </a:rPr>
              <a:t>通常情况下，</a:t>
            </a:r>
            <a:r>
              <a:rPr lang="zh-CN" altLang="en-US" sz="2000" b="1" smtClean="0">
                <a:solidFill>
                  <a:srgbClr val="CC0000"/>
                </a:solidFill>
                <a:latin typeface="Times New Roman" pitchFamily="18" charset="0"/>
                <a:ea typeface="仿宋_GB2312" pitchFamily="49" charset="-122"/>
              </a:rPr>
              <a:t>大多数传感器节点是固定不动的。另外，传感器节点具有的能量、处理能力、存储能力和通信能力都十分有限。</a:t>
            </a:r>
          </a:p>
          <a:p>
            <a:pPr eaLnBrk="1" hangingPunct="1"/>
            <a:r>
              <a:rPr lang="zh-CN" altLang="en-US" sz="2000" b="1" smtClean="0">
                <a:solidFill>
                  <a:srgbClr val="000000"/>
                </a:solidFill>
                <a:latin typeface="Times New Roman" pitchFamily="18" charset="0"/>
                <a:ea typeface="仿宋_GB2312" pitchFamily="49" charset="-122"/>
              </a:rPr>
              <a:t>传统无线网络的首要设计目标是提供高服务质量和高效带宽利用，其次才考虑节约能源；而传感器网络的</a:t>
            </a:r>
            <a:r>
              <a:rPr lang="zh-CN" altLang="en-US" sz="2000" b="1" smtClean="0">
                <a:solidFill>
                  <a:srgbClr val="CC0000"/>
                </a:solidFill>
                <a:latin typeface="Times New Roman" pitchFamily="18" charset="0"/>
                <a:ea typeface="仿宋_GB2312" pitchFamily="49" charset="-122"/>
              </a:rPr>
              <a:t>首要设计目标是能源的高效利用</a:t>
            </a:r>
            <a:r>
              <a:rPr lang="zh-CN" altLang="en-US" sz="2000" b="1" smtClean="0">
                <a:solidFill>
                  <a:srgbClr val="000000"/>
                </a:solidFill>
                <a:latin typeface="Times New Roman" pitchFamily="18" charset="0"/>
                <a:ea typeface="仿宋_GB2312" pitchFamily="49" charset="-122"/>
              </a:rPr>
              <a:t>，这也是传感器网络和传统网络最重要的区别之一</a:t>
            </a:r>
            <a:r>
              <a:rPr lang="zh-CN" altLang="en-US" sz="2000" smtClean="0"/>
              <a:t> 。</a:t>
            </a:r>
          </a:p>
        </p:txBody>
      </p:sp>
      <p:sp>
        <p:nvSpPr>
          <p:cNvPr id="11267" name="Rectangle 4"/>
          <p:cNvSpPr>
            <a:spLocks noGrp="1" noChangeArrowheads="1"/>
          </p:cNvSpPr>
          <p:nvPr>
            <p:ph type="title"/>
          </p:nvPr>
        </p:nvSpPr>
        <p:spPr bwMode="gray">
          <a:xfrm>
            <a:off x="1116013" y="692150"/>
            <a:ext cx="7850187" cy="901700"/>
          </a:xfrm>
          <a:noFill/>
        </p:spPr>
        <p:txBody>
          <a:bodyPr anchor="ctr"/>
          <a:lstStyle/>
          <a:p>
            <a:pPr eaLnBrk="1" hangingPunct="1"/>
            <a:r>
              <a:rPr lang="en-US" altLang="zh-CN" sz="4000" smtClean="0">
                <a:latin typeface="Times New Roman" pitchFamily="18" charset="0"/>
                <a:ea typeface="楷体_GB2312" pitchFamily="49" charset="-122"/>
              </a:rPr>
              <a:t>Sensor networks VS ad hoc networks</a:t>
            </a:r>
            <a:endParaRPr lang="zh-CN" altLang="en-US" sz="4000" smtClean="0">
              <a:latin typeface="Times New Roman" pitchFamily="18" charset="0"/>
              <a:ea typeface="楷体_GB2312"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539750" y="1989138"/>
            <a:ext cx="8229600" cy="5329237"/>
          </a:xfrm>
        </p:spPr>
        <p:txBody>
          <a:bodyPr/>
          <a:lstStyle/>
          <a:p>
            <a:pPr eaLnBrk="1" hangingPunct="1">
              <a:buFont typeface="Wingdings" pitchFamily="2" charset="2"/>
              <a:buNone/>
            </a:pPr>
            <a:r>
              <a:rPr lang="zh-CN" altLang="en-US" sz="2500" b="1" smtClean="0">
                <a:solidFill>
                  <a:srgbClr val="000000"/>
                </a:solidFill>
                <a:latin typeface="Times New Roman" pitchFamily="18" charset="0"/>
                <a:ea typeface="仿宋_GB2312" pitchFamily="49" charset="-122"/>
              </a:rPr>
              <a:t>     </a:t>
            </a:r>
            <a:r>
              <a:rPr lang="zh-CN" altLang="en-US" sz="2000" b="1" smtClean="0">
                <a:solidFill>
                  <a:srgbClr val="000000"/>
                </a:solidFill>
                <a:latin typeface="Times New Roman" pitchFamily="18" charset="0"/>
                <a:ea typeface="仿宋_GB2312" pitchFamily="49" charset="-122"/>
              </a:rPr>
              <a:t>协议栈</a:t>
            </a:r>
            <a:r>
              <a:rPr lang="en-US" altLang="zh-CN" sz="2000" b="1" smtClean="0">
                <a:solidFill>
                  <a:srgbClr val="000000"/>
                </a:solidFill>
                <a:latin typeface="Times New Roman" pitchFamily="18" charset="0"/>
                <a:ea typeface="仿宋_GB2312" pitchFamily="49" charset="-122"/>
              </a:rPr>
              <a:t>b</a:t>
            </a:r>
            <a:r>
              <a:rPr lang="zh-CN" altLang="en-US" sz="2000" b="1" smtClean="0">
                <a:solidFill>
                  <a:srgbClr val="000000"/>
                </a:solidFill>
                <a:latin typeface="Times New Roman" pitchFamily="18" charset="0"/>
                <a:ea typeface="仿宋_GB2312" pitchFamily="49" charset="-122"/>
              </a:rPr>
              <a:t>细化并改进了协议栈</a:t>
            </a:r>
            <a:r>
              <a:rPr lang="en-US" altLang="zh-CN" sz="2000" b="1" smtClean="0">
                <a:solidFill>
                  <a:srgbClr val="000000"/>
                </a:solidFill>
                <a:latin typeface="Times New Roman" pitchFamily="18" charset="0"/>
                <a:ea typeface="仿宋_GB2312" pitchFamily="49" charset="-122"/>
              </a:rPr>
              <a:t>a</a:t>
            </a:r>
            <a:r>
              <a:rPr lang="zh-CN" altLang="en-US" sz="2000" b="1" smtClean="0">
                <a:solidFill>
                  <a:srgbClr val="000000"/>
                </a:solidFill>
                <a:latin typeface="Times New Roman" pitchFamily="18" charset="0"/>
                <a:ea typeface="仿宋_GB2312" pitchFamily="49" charset="-122"/>
              </a:rPr>
              <a:t>。</a:t>
            </a:r>
          </a:p>
          <a:p>
            <a:pPr eaLnBrk="1" hangingPunct="1"/>
            <a:r>
              <a:rPr lang="zh-CN" altLang="en-US" sz="2000" b="1" smtClean="0">
                <a:solidFill>
                  <a:srgbClr val="000000"/>
                </a:solidFill>
                <a:latin typeface="Times New Roman" pitchFamily="18" charset="0"/>
                <a:ea typeface="仿宋_GB2312" pitchFamily="49" charset="-122"/>
              </a:rPr>
              <a:t>定位和时间同步子层，既要依赖于数据通道进行协作定位和时间同步协商，同时又要为网络协议各层提供信息支持，如基于时分复用的</a:t>
            </a:r>
            <a:r>
              <a:rPr lang="en-US" altLang="zh-CN" sz="2000" b="1" smtClean="0">
                <a:solidFill>
                  <a:srgbClr val="000000"/>
                </a:solidFill>
                <a:latin typeface="Times New Roman" pitchFamily="18" charset="0"/>
                <a:ea typeface="仿宋_GB2312" pitchFamily="49" charset="-122"/>
              </a:rPr>
              <a:t>MAC</a:t>
            </a:r>
            <a:r>
              <a:rPr lang="zh-CN" altLang="en-US" sz="2000" b="1" smtClean="0">
                <a:solidFill>
                  <a:srgbClr val="000000"/>
                </a:solidFill>
                <a:latin typeface="Times New Roman" pitchFamily="18" charset="0"/>
                <a:ea typeface="仿宋_GB2312" pitchFamily="49" charset="-122"/>
              </a:rPr>
              <a:t>协议，基于地理位置的路由协议等都需要定位和同步信息。</a:t>
            </a:r>
          </a:p>
          <a:p>
            <a:pPr eaLnBrk="1" hangingPunct="1"/>
            <a:r>
              <a:rPr lang="zh-CN" altLang="en-US" sz="2000" b="1" smtClean="0">
                <a:solidFill>
                  <a:srgbClr val="000000"/>
                </a:solidFill>
                <a:latin typeface="Times New Roman" pitchFamily="18" charset="0"/>
                <a:ea typeface="仿宋_GB2312" pitchFamily="49" charset="-122"/>
              </a:rPr>
              <a:t>右边的诸多机制一部份融合到各层协议中，用以优化和管理协议流程；另一部分独立在协议外层，通过各种收集和配置接口对相应机制进行配置和监控。</a:t>
            </a:r>
          </a:p>
          <a:p>
            <a:pPr eaLnBrk="1" hangingPunct="1"/>
            <a:r>
              <a:rPr lang="en-US" altLang="zh-CN" sz="2000" b="1" smtClean="0">
                <a:solidFill>
                  <a:srgbClr val="000000"/>
                </a:solidFill>
                <a:latin typeface="Times New Roman" pitchFamily="18" charset="0"/>
                <a:ea typeface="仿宋_GB2312" pitchFamily="49" charset="-122"/>
              </a:rPr>
              <a:t>QoS</a:t>
            </a:r>
            <a:r>
              <a:rPr lang="zh-CN" altLang="en-US" sz="2000" b="1" smtClean="0">
                <a:solidFill>
                  <a:srgbClr val="000000"/>
                </a:solidFill>
                <a:latin typeface="Times New Roman" pitchFamily="18" charset="0"/>
                <a:ea typeface="仿宋_GB2312" pitchFamily="49" charset="-122"/>
              </a:rPr>
              <a:t>管理在各协议层设计队列管理、优先级机制或带宽预留等机制，并对特定应用的数据给于特别处理。</a:t>
            </a:r>
          </a:p>
          <a:p>
            <a:pPr eaLnBrk="1" hangingPunct="1"/>
            <a:r>
              <a:rPr lang="zh-CN" altLang="en-US" sz="2000" b="1" smtClean="0">
                <a:solidFill>
                  <a:srgbClr val="000000"/>
                </a:solidFill>
                <a:latin typeface="Times New Roman" pitchFamily="18" charset="0"/>
                <a:ea typeface="仿宋_GB2312" pitchFamily="49" charset="-122"/>
              </a:rPr>
              <a:t>拓扑控制利用物理层、链路层或路由层完成拓扑生成，反过来又为它们提供基础信息支持，优化</a:t>
            </a:r>
            <a:r>
              <a:rPr lang="en-US" altLang="zh-CN" sz="2000" b="1" smtClean="0">
                <a:solidFill>
                  <a:srgbClr val="000000"/>
                </a:solidFill>
                <a:latin typeface="Times New Roman" pitchFamily="18" charset="0"/>
                <a:ea typeface="仿宋_GB2312" pitchFamily="49" charset="-122"/>
              </a:rPr>
              <a:t>MCA</a:t>
            </a:r>
            <a:r>
              <a:rPr lang="zh-CN" altLang="en-US" sz="2000" b="1" smtClean="0">
                <a:solidFill>
                  <a:srgbClr val="000000"/>
                </a:solidFill>
                <a:latin typeface="Times New Roman" pitchFamily="18" charset="0"/>
                <a:ea typeface="仿宋_GB2312" pitchFamily="49" charset="-122"/>
              </a:rPr>
              <a:t>层协议和路由协议的协议过程，减少网络能量消耗。</a:t>
            </a:r>
          </a:p>
          <a:p>
            <a:pPr eaLnBrk="1" hangingPunct="1"/>
            <a:r>
              <a:rPr lang="zh-CN" altLang="en-US" sz="2000" b="1" smtClean="0">
                <a:solidFill>
                  <a:srgbClr val="000000"/>
                </a:solidFill>
                <a:latin typeface="Times New Roman" pitchFamily="18" charset="0"/>
                <a:ea typeface="仿宋_GB2312" pitchFamily="49" charset="-122"/>
              </a:rPr>
              <a:t>网络管理则要求协议各层嵌入各种信息接口，并定时收集协议运行状态和流量信息，协调控制网络中各个协议组件的运行。</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gray">
          <a:xfrm>
            <a:off x="1350963" y="620713"/>
            <a:ext cx="7793037" cy="1462087"/>
          </a:xfrm>
          <a:noFill/>
        </p:spPr>
        <p:txBody>
          <a:bodyPr anchor="ctr"/>
          <a:lstStyle/>
          <a:p>
            <a:pPr eaLnBrk="1" hangingPunct="1"/>
            <a:r>
              <a:rPr lang="zh-CN" altLang="en-US" sz="4000" b="1" smtClean="0">
                <a:solidFill>
                  <a:srgbClr val="000000"/>
                </a:solidFill>
                <a:latin typeface="Times New Roman" pitchFamily="18" charset="0"/>
              </a:rPr>
              <a:t>无线传感器网络的特点</a:t>
            </a:r>
            <a:endParaRPr lang="en-US" altLang="zh-CN" sz="4000" b="1" smtClean="0">
              <a:solidFill>
                <a:srgbClr val="000000"/>
              </a:solidFill>
              <a:latin typeface="Times New Roman" pitchFamily="18" charset="0"/>
            </a:endParaRPr>
          </a:p>
        </p:txBody>
      </p:sp>
      <p:sp>
        <p:nvSpPr>
          <p:cNvPr id="38915" name="Rectangle 3"/>
          <p:cNvSpPr>
            <a:spLocks noGrp="1" noChangeArrowheads="1"/>
          </p:cNvSpPr>
          <p:nvPr>
            <p:ph type="body" idx="1"/>
          </p:nvPr>
        </p:nvSpPr>
        <p:spPr>
          <a:xfrm>
            <a:off x="539750" y="1989138"/>
            <a:ext cx="8229600" cy="5051425"/>
          </a:xfrm>
        </p:spPr>
        <p:txBody>
          <a:bodyPr/>
          <a:lstStyle/>
          <a:p>
            <a:pPr marL="381000" indent="-381000" eaLnBrk="1" hangingPunct="1">
              <a:lnSpc>
                <a:spcPct val="80000"/>
              </a:lnSpc>
              <a:buClr>
                <a:srgbClr val="000000"/>
              </a:buClr>
              <a:buFont typeface="Wingdings" pitchFamily="2" charset="2"/>
              <a:buAutoNum type="arabicPeriod"/>
            </a:pPr>
            <a:r>
              <a:rPr lang="zh-CN" altLang="en-US" sz="2000" b="1" smtClean="0">
                <a:solidFill>
                  <a:srgbClr val="CC0000"/>
                </a:solidFill>
                <a:latin typeface="仿宋_GB2312" pitchFamily="49" charset="-122"/>
                <a:ea typeface="仿宋_GB2312" pitchFamily="49" charset="-122"/>
              </a:rPr>
              <a:t>大规模网络：</a:t>
            </a:r>
            <a:r>
              <a:rPr lang="zh-CN" altLang="en-US" sz="2000" b="1" smtClean="0">
                <a:solidFill>
                  <a:srgbClr val="000000"/>
                </a:solidFill>
                <a:latin typeface="仿宋_GB2312" pitchFamily="49" charset="-122"/>
                <a:ea typeface="仿宋_GB2312" pitchFamily="49" charset="-122"/>
              </a:rPr>
              <a:t>为了获取精确信息，在监测区域通常部署大量传感器节点，传感器节点数量可能达到成千上万，甚至更多。传感器网络的大规模性包括两方面的含义：一方面是传感器节点分布在很大的地理区域内，如在原始大森林采用传感器网络进行森林防火和环境监测，需要部署大量的传感器节点；另一方面，传感器节点部署很密集，在一个面积不是很大的空间内，密集部署了大量的传感器节点。</a:t>
            </a:r>
          </a:p>
          <a:p>
            <a:pPr marL="381000" indent="-381000" eaLnBrk="1" hangingPunct="1">
              <a:lnSpc>
                <a:spcPct val="80000"/>
              </a:lnSpc>
              <a:buClr>
                <a:srgbClr val="000000"/>
              </a:buClr>
              <a:buFont typeface="Wingdings" pitchFamily="2" charset="2"/>
              <a:buAutoNum type="arabicPeriod"/>
            </a:pPr>
            <a:r>
              <a:rPr lang="zh-CN" altLang="en-US" sz="2000" b="1" smtClean="0">
                <a:solidFill>
                  <a:srgbClr val="CC0000"/>
                </a:solidFill>
                <a:latin typeface="仿宋_GB2312" pitchFamily="49" charset="-122"/>
                <a:ea typeface="仿宋_GB2312" pitchFamily="49" charset="-122"/>
              </a:rPr>
              <a:t>自组织网络：</a:t>
            </a:r>
            <a:r>
              <a:rPr lang="zh-CN" altLang="en-US" sz="2000" b="1" smtClean="0">
                <a:solidFill>
                  <a:srgbClr val="000000"/>
                </a:solidFill>
                <a:latin typeface="仿宋_GB2312" pitchFamily="49" charset="-122"/>
                <a:ea typeface="仿宋_GB2312" pitchFamily="49" charset="-122"/>
              </a:rPr>
              <a:t>在传感器网络应用中，通常情况下传感器节点被放置在没有基础结构的地方。传感器节点的位置不能预先精确设定，节点之间的相互邻居关系预先也不知道，这些都要求传感器节点具有自组织能力，能够自动进行配置和管理，通过拓扑控制机制和网络协议自动形成转发监测数据的多跳无线网络系统。</a:t>
            </a:r>
          </a:p>
          <a:p>
            <a:pPr marL="381000" indent="-381000" eaLnBrk="1" hangingPunct="1">
              <a:lnSpc>
                <a:spcPct val="80000"/>
              </a:lnSpc>
              <a:buClr>
                <a:srgbClr val="000000"/>
              </a:buClr>
              <a:buFont typeface="Wingdings" pitchFamily="2" charset="2"/>
              <a:buAutoNum type="arabicPeriod"/>
            </a:pPr>
            <a:r>
              <a:rPr lang="zh-CN" altLang="en-US" sz="2000" b="1" smtClean="0">
                <a:solidFill>
                  <a:srgbClr val="CC0000"/>
                </a:solidFill>
                <a:latin typeface="仿宋_GB2312" pitchFamily="49" charset="-122"/>
                <a:ea typeface="仿宋_GB2312" pitchFamily="49" charset="-122"/>
              </a:rPr>
              <a:t>动态性网络：</a:t>
            </a:r>
            <a:r>
              <a:rPr lang="zh-CN" altLang="en-US" sz="2000" b="1" smtClean="0">
                <a:solidFill>
                  <a:srgbClr val="000000"/>
                </a:solidFill>
                <a:latin typeface="仿宋_GB2312" pitchFamily="49" charset="-122"/>
                <a:ea typeface="仿宋_GB2312" pitchFamily="49" charset="-122"/>
              </a:rPr>
              <a:t>传感器网络的拓扑结构可能因为下列因素而改变：①环境因素或电能耗尽造成的传感器节点出现故障或失败；②环境条件变化可能造成无线通信链路带宽变化，甚至时断时通；③传感器网络的传感器、感知对象和观察者这三要素都可能具有移动性；④新节点的加入。这就要求传感器网络系统要能够适应这种变化，具有动态的系统可重构性。</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bwMode="gray">
          <a:xfrm>
            <a:off x="539750" y="2060575"/>
            <a:ext cx="8229600" cy="5051425"/>
          </a:xfrm>
          <a:noFill/>
        </p:spPr>
        <p:txBody>
          <a:bodyPr/>
          <a:lstStyle/>
          <a:p>
            <a:pPr marL="381000" indent="-381000" eaLnBrk="1" hangingPunct="1">
              <a:lnSpc>
                <a:spcPct val="80000"/>
              </a:lnSpc>
              <a:buClr>
                <a:srgbClr val="000000"/>
              </a:buClr>
              <a:buFont typeface="Wingdings" pitchFamily="2" charset="2"/>
              <a:buAutoNum type="arabicPeriod" startAt="4"/>
            </a:pPr>
            <a:r>
              <a:rPr lang="zh-CN" altLang="en-US" sz="2000" b="1" smtClean="0">
                <a:solidFill>
                  <a:srgbClr val="CC0000"/>
                </a:solidFill>
                <a:latin typeface="仿宋_GB2312" pitchFamily="49" charset="-122"/>
                <a:ea typeface="仿宋_GB2312" pitchFamily="49" charset="-122"/>
              </a:rPr>
              <a:t>可靠的网络：</a:t>
            </a:r>
            <a:r>
              <a:rPr lang="zh-CN" altLang="en-US" sz="2000" b="1" smtClean="0">
                <a:solidFill>
                  <a:srgbClr val="000000"/>
                </a:solidFill>
                <a:latin typeface="仿宋_GB2312" pitchFamily="49" charset="-122"/>
                <a:ea typeface="仿宋_GB2312" pitchFamily="49" charset="-122"/>
              </a:rPr>
              <a:t>传感器网络特别适合部署在恶劣环境或人类不宜到达的区域，传感器节点可能工作在露天环境中，遭受太阳的暴晒或风吹雨淋，甚至遭到无关人员或动物的破坏。传感器节点往往采用随机部署，这些都要求传感器节点非常坚固，不易损坏，适应各种恶劣环境条件。</a:t>
            </a:r>
          </a:p>
          <a:p>
            <a:pPr marL="381000" indent="-381000" eaLnBrk="1" hangingPunct="1">
              <a:lnSpc>
                <a:spcPct val="80000"/>
              </a:lnSpc>
              <a:buClr>
                <a:srgbClr val="000000"/>
              </a:buClr>
              <a:buFont typeface="Wingdings" pitchFamily="2" charset="2"/>
              <a:buAutoNum type="arabicPeriod" startAt="4"/>
            </a:pPr>
            <a:r>
              <a:rPr lang="zh-CN" altLang="en-US" sz="2000" b="1" smtClean="0">
                <a:solidFill>
                  <a:srgbClr val="CC0000"/>
                </a:solidFill>
                <a:latin typeface="仿宋_GB2312" pitchFamily="49" charset="-122"/>
                <a:ea typeface="仿宋_GB2312" pitchFamily="49" charset="-122"/>
              </a:rPr>
              <a:t>应用相关的网络：</a:t>
            </a:r>
            <a:r>
              <a:rPr lang="zh-CN" altLang="en-US" sz="2000" b="1" smtClean="0">
                <a:solidFill>
                  <a:srgbClr val="000000"/>
                </a:solidFill>
                <a:latin typeface="仿宋_GB2312" pitchFamily="49" charset="-122"/>
                <a:ea typeface="仿宋_GB2312" pitchFamily="49" charset="-122"/>
              </a:rPr>
              <a:t>不同的应用背景对传感器网络的要求不同，其硬件平台、软件系统和网络协议必然会有很大差别。所以传感器网络不能像</a:t>
            </a:r>
            <a:r>
              <a:rPr lang="en-US" altLang="zh-CN" sz="2000" b="1" smtClean="0">
                <a:solidFill>
                  <a:srgbClr val="000000"/>
                </a:solidFill>
                <a:latin typeface="仿宋_GB2312" pitchFamily="49" charset="-122"/>
                <a:ea typeface="仿宋_GB2312" pitchFamily="49" charset="-122"/>
              </a:rPr>
              <a:t>Internet</a:t>
            </a:r>
            <a:r>
              <a:rPr lang="zh-CN" altLang="en-US" sz="2000" b="1" smtClean="0">
                <a:solidFill>
                  <a:srgbClr val="000000"/>
                </a:solidFill>
                <a:latin typeface="仿宋_GB2312" pitchFamily="49" charset="-122"/>
                <a:ea typeface="仿宋_GB2312" pitchFamily="49" charset="-122"/>
              </a:rPr>
              <a:t>一样，有统一的通信协议平台。对于不同的传感器网络应用虽然存在一些共性问题，但在开发传感器网络应用中，更关心传感器网络差异。</a:t>
            </a:r>
          </a:p>
          <a:p>
            <a:pPr marL="381000" indent="-381000" eaLnBrk="1" hangingPunct="1">
              <a:lnSpc>
                <a:spcPct val="80000"/>
              </a:lnSpc>
              <a:buClr>
                <a:srgbClr val="000000"/>
              </a:buClr>
              <a:buFont typeface="Wingdings" pitchFamily="2" charset="2"/>
              <a:buAutoNum type="arabicPeriod" startAt="4"/>
            </a:pPr>
            <a:r>
              <a:rPr lang="zh-CN" altLang="en-US" sz="2000" b="1" smtClean="0">
                <a:solidFill>
                  <a:srgbClr val="CC0000"/>
                </a:solidFill>
                <a:latin typeface="仿宋_GB2312" pitchFamily="49" charset="-122"/>
                <a:ea typeface="仿宋_GB2312" pitchFamily="49" charset="-122"/>
              </a:rPr>
              <a:t>以数据为中心的网络：</a:t>
            </a:r>
            <a:r>
              <a:rPr lang="zh-CN" altLang="en-US" sz="2000" b="1" smtClean="0">
                <a:solidFill>
                  <a:srgbClr val="000000"/>
                </a:solidFill>
                <a:latin typeface="仿宋_GB2312" pitchFamily="49" charset="-122"/>
                <a:ea typeface="仿宋_GB2312" pitchFamily="49" charset="-122"/>
              </a:rPr>
              <a:t>传感器网络是任务型的网络，脱离传感器网络谈论传感器节点没有任何意义。传感器网络中的节点采用节点编号标识，节点编号是否需要全网惟一取决于网络通信协议的涉及。网络在获得指定事件的信息后汇报给用户。这种以数据本身作为查询或传输线索的思想更接近于自然语言交流的习惯。所以通常说传感器网络是一个以数据为中心的网络。</a:t>
            </a:r>
          </a:p>
        </p:txBody>
      </p:sp>
      <p:sp>
        <p:nvSpPr>
          <p:cNvPr id="39939" name="Rectangle 4"/>
          <p:cNvSpPr>
            <a:spLocks noGrp="1" noChangeArrowheads="1"/>
          </p:cNvSpPr>
          <p:nvPr>
            <p:ph type="title"/>
          </p:nvPr>
        </p:nvSpPr>
        <p:spPr/>
        <p:txBody>
          <a:bodyPr/>
          <a:lstStyle/>
          <a:p>
            <a:pPr eaLnBrk="1" hangingPunct="1"/>
            <a:endParaRPr lang="zh-CN" altLang="en-US"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bwMode="gray">
          <a:xfrm>
            <a:off x="1187450" y="765175"/>
            <a:ext cx="7793038"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
        <p:nvSpPr>
          <p:cNvPr id="40963" name="Rectangle 3"/>
          <p:cNvSpPr>
            <a:spLocks noGrp="1" noChangeArrowheads="1"/>
          </p:cNvSpPr>
          <p:nvPr>
            <p:ph type="body" idx="1"/>
          </p:nvPr>
        </p:nvSpPr>
        <p:spPr>
          <a:xfrm>
            <a:off x="179388" y="2636838"/>
            <a:ext cx="8229600" cy="2520950"/>
          </a:xfrm>
        </p:spPr>
        <p:txBody>
          <a:bodyPr/>
          <a:lstStyle/>
          <a:p>
            <a:pPr eaLnBrk="1" hangingPunct="1"/>
            <a:r>
              <a:rPr lang="zh-CN" altLang="en-US" sz="2000" b="1" smtClean="0">
                <a:solidFill>
                  <a:srgbClr val="000000"/>
                </a:solidFill>
                <a:latin typeface="仿宋_GB2312" pitchFamily="49" charset="-122"/>
                <a:ea typeface="仿宋_GB2312" pitchFamily="49" charset="-122"/>
              </a:rPr>
              <a:t>传感器体积微小，只能携带能量十分有限的电池。</a:t>
            </a:r>
          </a:p>
          <a:p>
            <a:pPr eaLnBrk="1" hangingPunct="1"/>
            <a:r>
              <a:rPr lang="zh-CN" altLang="en-US" sz="2000" b="1" smtClean="0">
                <a:solidFill>
                  <a:srgbClr val="000000"/>
                </a:solidFill>
                <a:latin typeface="仿宋_GB2312" pitchFamily="49" charset="-122"/>
                <a:ea typeface="仿宋_GB2312" pitchFamily="49" charset="-122"/>
              </a:rPr>
              <a:t>由于电源能量的原因经常失效或废弃。</a:t>
            </a:r>
          </a:p>
          <a:p>
            <a:pPr eaLnBrk="1" hangingPunct="1"/>
            <a:r>
              <a:rPr lang="zh-CN" altLang="en-US" sz="2000" b="1" smtClean="0">
                <a:solidFill>
                  <a:srgbClr val="000000"/>
                </a:solidFill>
                <a:latin typeface="仿宋_GB2312" pitchFamily="49" charset="-122"/>
                <a:ea typeface="仿宋_GB2312" pitchFamily="49" charset="-122"/>
              </a:rPr>
              <a:t>电池能源约束是传感器网络应用的障碍。</a:t>
            </a:r>
          </a:p>
          <a:p>
            <a:pPr eaLnBrk="1" hangingPunct="1"/>
            <a:r>
              <a:rPr lang="zh-CN" altLang="en-US" sz="2000" b="1" smtClean="0">
                <a:solidFill>
                  <a:srgbClr val="000000"/>
                </a:solidFill>
                <a:latin typeface="仿宋_GB2312" pitchFamily="49" charset="-122"/>
                <a:ea typeface="仿宋_GB2312" pitchFamily="49" charset="-122"/>
              </a:rPr>
              <a:t>处理器和传感器模块的功耗低，绝大部分能量消耗在无线通信模块上，传感器节点传输信息是要比执行计算时更消耗电能。</a:t>
            </a:r>
          </a:p>
          <a:p>
            <a:pPr eaLnBrk="1" hangingPunct="1">
              <a:buFont typeface="Wingdings" pitchFamily="2" charset="2"/>
              <a:buNone/>
            </a:pPr>
            <a:r>
              <a:rPr kumimoji="1" lang="zh-CN" altLang="en-US" sz="2000" b="1" smtClean="0">
                <a:solidFill>
                  <a:srgbClr val="663300"/>
                </a:solidFill>
                <a:latin typeface="Times New Roman" pitchFamily="18" charset="0"/>
                <a:ea typeface="仿宋_GB2312" pitchFamily="49" charset="-122"/>
              </a:rPr>
              <a:t>	传感器传输</a:t>
            </a:r>
            <a:r>
              <a:rPr kumimoji="1" lang="en-US" altLang="zh-CN" sz="2000" b="1" smtClean="0">
                <a:solidFill>
                  <a:srgbClr val="663300"/>
                </a:solidFill>
                <a:latin typeface="Times New Roman" pitchFamily="18" charset="0"/>
                <a:ea typeface="仿宋_GB2312" pitchFamily="49" charset="-122"/>
              </a:rPr>
              <a:t>1</a:t>
            </a:r>
            <a:r>
              <a:rPr kumimoji="1" lang="zh-CN" altLang="en-US" sz="2000" b="1" smtClean="0">
                <a:solidFill>
                  <a:srgbClr val="663300"/>
                </a:solidFill>
                <a:latin typeface="Times New Roman" pitchFamily="18" charset="0"/>
                <a:ea typeface="仿宋_GB2312" pitchFamily="49" charset="-122"/>
              </a:rPr>
              <a:t>位信息需要的电能足以执行</a:t>
            </a:r>
            <a:r>
              <a:rPr kumimoji="1" lang="en-US" altLang="zh-CN" sz="2000" b="1" smtClean="0">
                <a:solidFill>
                  <a:srgbClr val="663300"/>
                </a:solidFill>
                <a:latin typeface="Times New Roman" pitchFamily="18" charset="0"/>
                <a:ea typeface="仿宋_GB2312" pitchFamily="49" charset="-122"/>
              </a:rPr>
              <a:t>3000</a:t>
            </a:r>
            <a:r>
              <a:rPr kumimoji="1" lang="zh-CN" altLang="en-US" sz="2000" b="1" smtClean="0">
                <a:solidFill>
                  <a:srgbClr val="663300"/>
                </a:solidFill>
                <a:latin typeface="Times New Roman" pitchFamily="18" charset="0"/>
                <a:ea typeface="仿宋_GB2312" pitchFamily="49" charset="-122"/>
              </a:rPr>
              <a:t>条计算指令。</a:t>
            </a:r>
          </a:p>
        </p:txBody>
      </p:sp>
      <p:sp>
        <p:nvSpPr>
          <p:cNvPr id="40964" name="Rectangle 4"/>
          <p:cNvSpPr>
            <a:spLocks noChangeArrowheads="1"/>
          </p:cNvSpPr>
          <p:nvPr/>
        </p:nvSpPr>
        <p:spPr bwMode="gray">
          <a:xfrm>
            <a:off x="179388" y="1989138"/>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000" b="1">
                <a:solidFill>
                  <a:srgbClr val="CC00FF"/>
                </a:solidFill>
              </a:rPr>
              <a:t>1. </a:t>
            </a:r>
            <a:r>
              <a:rPr lang="zh-CN" altLang="en-US" sz="3000" b="1">
                <a:solidFill>
                  <a:srgbClr val="CC00FF"/>
                </a:solidFill>
              </a:rPr>
              <a:t>电源能量有限</a:t>
            </a:r>
            <a:endParaRPr lang="en-US" altLang="zh-CN" sz="3000" b="1">
              <a:solidFill>
                <a:srgbClr val="CC00FF"/>
              </a:solidFill>
            </a:endParaRPr>
          </a:p>
        </p:txBody>
      </p:sp>
      <p:sp>
        <p:nvSpPr>
          <p:cNvPr id="40965" name="Rectangle 5"/>
          <p:cNvSpPr>
            <a:spLocks noChangeArrowheads="1"/>
          </p:cNvSpPr>
          <p:nvPr/>
        </p:nvSpPr>
        <p:spPr bwMode="gray">
          <a:xfrm>
            <a:off x="395288" y="5373688"/>
            <a:ext cx="8424862" cy="12954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600" b="1">
                <a:solidFill>
                  <a:srgbClr val="CC0000"/>
                </a:solidFill>
                <a:latin typeface="Times New Roman" pitchFamily="18" charset="0"/>
                <a:ea typeface="仿宋_GB2312" pitchFamily="49" charset="-122"/>
              </a:rPr>
              <a:t>	</a:t>
            </a:r>
            <a:endParaRPr kumimoji="1" lang="en-US" altLang="zh-CN" sz="2600" b="1">
              <a:solidFill>
                <a:srgbClr val="CC0000"/>
              </a:solidFill>
              <a:latin typeface="Times New Roman" pitchFamily="18" charset="0"/>
              <a:ea typeface="仿宋_GB2312" pitchFamily="49" charset="-122"/>
            </a:endParaRPr>
          </a:p>
        </p:txBody>
      </p:sp>
      <p:sp>
        <p:nvSpPr>
          <p:cNvPr id="40966" name="Rectangle 6"/>
          <p:cNvSpPr>
            <a:spLocks noChangeArrowheads="1"/>
          </p:cNvSpPr>
          <p:nvPr/>
        </p:nvSpPr>
        <p:spPr bwMode="gray">
          <a:xfrm>
            <a:off x="0" y="4797425"/>
            <a:ext cx="7885113" cy="206057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挑战之一：</a:t>
            </a:r>
            <a:r>
              <a:rPr kumimoji="1" lang="zh-CN" altLang="en-US" sz="2600" b="1">
                <a:solidFill>
                  <a:srgbClr val="CC0000"/>
                </a:solidFill>
                <a:latin typeface="Times New Roman" pitchFamily="18" charset="0"/>
                <a:ea typeface="仿宋_GB2312" pitchFamily="49" charset="-122"/>
              </a:rPr>
              <a:t>如何高效使用能量来最大化网络生命周期是传感器网络面临的首要挑战。</a:t>
            </a:r>
          </a:p>
          <a:p>
            <a:pPr marL="342900" indent="-342900">
              <a:spcBef>
                <a:spcPct val="20000"/>
              </a:spcBef>
              <a:buClr>
                <a:schemeClr val="folHlink"/>
              </a:buClr>
              <a:buSzPct val="60000"/>
              <a:buFont typeface="Wingdings" pitchFamily="2" charset="2"/>
              <a:buNone/>
            </a:pPr>
            <a:r>
              <a:rPr kumimoji="1" lang="zh-CN" altLang="en-US" sz="2600" b="1">
                <a:solidFill>
                  <a:srgbClr val="CC0000"/>
                </a:solidFill>
                <a:latin typeface="Times New Roman" pitchFamily="18" charset="0"/>
                <a:ea typeface="仿宋_GB2312" pitchFamily="49" charset="-122"/>
              </a:rPr>
              <a:t>	</a:t>
            </a:r>
            <a:r>
              <a:rPr kumimoji="1" lang="zh-CN" altLang="en-US" sz="2400" b="1">
                <a:solidFill>
                  <a:srgbClr val="000000"/>
                </a:solidFill>
                <a:latin typeface="Times New Roman" pitchFamily="18" charset="0"/>
                <a:ea typeface="仿宋_GB2312" pitchFamily="49" charset="-122"/>
              </a:rPr>
              <a:t>如何让网络通信更有效率，减少不必要的转发和接收，不需要通信时尽快进入睡眠状态，是传感器网络协议设计需要考虑 的问题。</a:t>
            </a:r>
            <a:endParaRPr kumimoji="1" lang="en-US" altLang="zh-CN" sz="2400" b="1">
              <a:solidFill>
                <a:srgbClr val="CC0000"/>
              </a:solidFill>
              <a:latin typeface="Times New Roman" pitchFamily="18" charset="0"/>
              <a:ea typeface="仿宋_GB2312" pitchFamily="49" charset="-122"/>
            </a:endParaRPr>
          </a:p>
          <a:p>
            <a:pPr marL="342900" indent="-342900">
              <a:spcBef>
                <a:spcPct val="20000"/>
              </a:spcBef>
              <a:buClr>
                <a:schemeClr val="folHlink"/>
              </a:buClr>
              <a:buSzPct val="60000"/>
              <a:buFont typeface="Wingdings" pitchFamily="2" charset="2"/>
              <a:buNone/>
            </a:pPr>
            <a:endParaRPr kumimoji="1" lang="en-US" altLang="zh-CN" sz="2400" b="1">
              <a:solidFill>
                <a:srgbClr val="CC0000"/>
              </a:solidFill>
              <a:latin typeface="Times New Roman" pitchFamily="18" charset="0"/>
              <a:ea typeface="仿宋_GB2312" pitchFamily="49"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body" idx="1"/>
          </p:nvPr>
        </p:nvSpPr>
        <p:spPr>
          <a:xfrm>
            <a:off x="323850" y="2708275"/>
            <a:ext cx="8229600" cy="1800225"/>
          </a:xfrm>
        </p:spPr>
        <p:txBody>
          <a:bodyPr/>
          <a:lstStyle/>
          <a:p>
            <a:pPr eaLnBrk="1" hangingPunct="1"/>
            <a:r>
              <a:rPr lang="zh-CN" altLang="en-US" sz="2800" b="1" smtClean="0">
                <a:solidFill>
                  <a:srgbClr val="000000"/>
                </a:solidFill>
                <a:latin typeface="仿宋_GB2312" pitchFamily="49" charset="-122"/>
                <a:ea typeface="仿宋_GB2312" pitchFamily="49" charset="-122"/>
              </a:rPr>
              <a:t>无线通信能耗与通信据距离的关系为：</a:t>
            </a:r>
            <a:r>
              <a:rPr lang="en-US" altLang="zh-CN" sz="2800" b="1" smtClean="0">
                <a:solidFill>
                  <a:srgbClr val="000000"/>
                </a:solidFill>
                <a:latin typeface="仿宋_GB2312" pitchFamily="49" charset="-122"/>
                <a:ea typeface="仿宋_GB2312" pitchFamily="49" charset="-122"/>
              </a:rPr>
              <a:t>E=kd</a:t>
            </a:r>
            <a:r>
              <a:rPr lang="en-US" altLang="zh-CN" sz="2800" b="1" baseline="30000" smtClean="0">
                <a:solidFill>
                  <a:srgbClr val="000000"/>
                </a:solidFill>
                <a:latin typeface="仿宋_GB2312" pitchFamily="49" charset="-122"/>
                <a:ea typeface="仿宋_GB2312" pitchFamily="49" charset="-122"/>
              </a:rPr>
              <a:t>n</a:t>
            </a:r>
            <a:r>
              <a:rPr lang="en-US" altLang="zh-CN" sz="2800" b="1" smtClean="0">
                <a:solidFill>
                  <a:srgbClr val="000000"/>
                </a:solidFill>
                <a:latin typeface="仿宋_GB2312" pitchFamily="49" charset="-122"/>
                <a:ea typeface="仿宋_GB2312" pitchFamily="49" charset="-122"/>
              </a:rPr>
              <a:t> (2&lt;n&lt;4)</a:t>
            </a:r>
            <a:r>
              <a:rPr lang="zh-CN" altLang="en-US" sz="2800" b="1" smtClean="0">
                <a:solidFill>
                  <a:srgbClr val="000000"/>
                </a:solidFill>
                <a:latin typeface="仿宋_GB2312" pitchFamily="49" charset="-122"/>
                <a:ea typeface="仿宋_GB2312" pitchFamily="49" charset="-122"/>
              </a:rPr>
              <a:t>。因此，在满足通信联通度的前提下应尽量减少单跳通信距离。</a:t>
            </a:r>
          </a:p>
          <a:p>
            <a:pPr eaLnBrk="1" hangingPunct="1"/>
            <a:r>
              <a:rPr lang="zh-CN" altLang="en-US" sz="2800" b="1" smtClean="0">
                <a:solidFill>
                  <a:srgbClr val="000000"/>
                </a:solidFill>
                <a:latin typeface="仿宋_GB2312" pitchFamily="49" charset="-122"/>
                <a:ea typeface="仿宋_GB2312" pitchFamily="49" charset="-122"/>
              </a:rPr>
              <a:t>节点带宽有限，而且经常变化。</a:t>
            </a:r>
          </a:p>
          <a:p>
            <a:pPr eaLnBrk="1" hangingPunct="1"/>
            <a:r>
              <a:rPr lang="zh-CN" altLang="en-US" sz="2800" b="1" smtClean="0">
                <a:solidFill>
                  <a:srgbClr val="000000"/>
                </a:solidFill>
                <a:latin typeface="仿宋_GB2312" pitchFamily="49" charset="-122"/>
                <a:ea typeface="仿宋_GB2312" pitchFamily="49" charset="-122"/>
              </a:rPr>
              <a:t>节点通信覆盖范围只有几十至几百米，而且经常变化。</a:t>
            </a:r>
            <a:endParaRPr kumimoji="1" lang="zh-CN" altLang="en-US" sz="2800" b="1" smtClean="0">
              <a:solidFill>
                <a:srgbClr val="663300"/>
              </a:solidFill>
              <a:latin typeface="Times New Roman" pitchFamily="18" charset="0"/>
              <a:ea typeface="仿宋_GB2312" pitchFamily="49" charset="-122"/>
            </a:endParaRPr>
          </a:p>
        </p:txBody>
      </p:sp>
      <p:sp>
        <p:nvSpPr>
          <p:cNvPr id="41987" name="Rectangle 4"/>
          <p:cNvSpPr>
            <a:spLocks noChangeArrowheads="1"/>
          </p:cNvSpPr>
          <p:nvPr/>
        </p:nvSpPr>
        <p:spPr bwMode="gray">
          <a:xfrm>
            <a:off x="250825" y="2060575"/>
            <a:ext cx="338455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200" b="1">
                <a:solidFill>
                  <a:srgbClr val="CC00FF"/>
                </a:solidFill>
              </a:rPr>
              <a:t>2. </a:t>
            </a:r>
            <a:r>
              <a:rPr lang="zh-CN" altLang="en-US" sz="3200" b="1">
                <a:solidFill>
                  <a:srgbClr val="CC00FF"/>
                </a:solidFill>
              </a:rPr>
              <a:t>通信能力有限</a:t>
            </a:r>
            <a:endParaRPr lang="en-US" altLang="zh-CN" sz="3200" b="1">
              <a:solidFill>
                <a:srgbClr val="CC00FF"/>
              </a:solidFill>
            </a:endParaRPr>
          </a:p>
        </p:txBody>
      </p:sp>
      <p:sp>
        <p:nvSpPr>
          <p:cNvPr id="41988" name="Rectangle 5"/>
          <p:cNvSpPr>
            <a:spLocks noChangeArrowheads="1"/>
          </p:cNvSpPr>
          <p:nvPr/>
        </p:nvSpPr>
        <p:spPr bwMode="gray">
          <a:xfrm>
            <a:off x="900113" y="3213100"/>
            <a:ext cx="8424862" cy="12954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a:t>
            </a:r>
            <a:endParaRPr kumimoji="1" lang="en-US" altLang="zh-CN" sz="2800" b="1">
              <a:solidFill>
                <a:srgbClr val="000000"/>
              </a:solidFill>
              <a:latin typeface="Times New Roman" pitchFamily="18" charset="0"/>
              <a:ea typeface="仿宋_GB2312" pitchFamily="49" charset="-122"/>
            </a:endParaRPr>
          </a:p>
        </p:txBody>
      </p:sp>
      <p:sp>
        <p:nvSpPr>
          <p:cNvPr id="41989" name="Rectangle 6"/>
          <p:cNvSpPr>
            <a:spLocks noChangeArrowheads="1"/>
          </p:cNvSpPr>
          <p:nvPr/>
        </p:nvSpPr>
        <p:spPr bwMode="gray">
          <a:xfrm>
            <a:off x="323850" y="5589588"/>
            <a:ext cx="8280400" cy="5048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挑战之二：如何设计网络通信机制以满足传感器网络的通信需求是传感器网络面临的挑战之一。</a:t>
            </a:r>
            <a:endParaRPr kumimoji="1" lang="en-US" altLang="zh-CN" sz="2800" b="1">
              <a:solidFill>
                <a:srgbClr val="CC0000"/>
              </a:solidFill>
              <a:latin typeface="Times New Roman" pitchFamily="18" charset="0"/>
              <a:ea typeface="仿宋_GB2312" pitchFamily="49" charset="-122"/>
            </a:endParaRPr>
          </a:p>
        </p:txBody>
      </p:sp>
      <p:sp>
        <p:nvSpPr>
          <p:cNvPr id="41990" name="Rectangle 8"/>
          <p:cNvSpPr>
            <a:spLocks noGrp="1" noChangeArrowheads="1"/>
          </p:cNvSpPr>
          <p:nvPr>
            <p:ph type="title"/>
          </p:nvPr>
        </p:nvSpPr>
        <p:spPr bwMode="gray">
          <a:xfrm>
            <a:off x="1187450" y="765175"/>
            <a:ext cx="7793038"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xfrm>
            <a:off x="468313" y="2708275"/>
            <a:ext cx="7480300" cy="1419225"/>
          </a:xfrm>
        </p:spPr>
        <p:txBody>
          <a:bodyPr/>
          <a:lstStyle/>
          <a:p>
            <a:pPr eaLnBrk="1" hangingPunct="1"/>
            <a:r>
              <a:rPr lang="zh-CN" altLang="en-US" sz="2800" b="1" smtClean="0">
                <a:solidFill>
                  <a:srgbClr val="000000"/>
                </a:solidFill>
                <a:latin typeface="仿宋_GB2312" pitchFamily="49" charset="-122"/>
                <a:ea typeface="仿宋_GB2312" pitchFamily="49" charset="-122"/>
              </a:rPr>
              <a:t>传感器网络中传感器通常都具有嵌入式处理器和存储器，具有计算能力。</a:t>
            </a:r>
          </a:p>
          <a:p>
            <a:pPr eaLnBrk="1" hangingPunct="1"/>
            <a:r>
              <a:rPr lang="zh-CN" altLang="en-US" sz="2800" b="1" smtClean="0">
                <a:solidFill>
                  <a:srgbClr val="000000"/>
                </a:solidFill>
                <a:latin typeface="仿宋_GB2312" pitchFamily="49" charset="-122"/>
                <a:ea typeface="仿宋_GB2312" pitchFamily="49" charset="-122"/>
              </a:rPr>
              <a:t>但是，处理器性能、存储器容量和能源都很有限，导致传感器的计算能力十分有限。</a:t>
            </a:r>
            <a:endParaRPr lang="zh-CN" altLang="en-US" sz="2800" smtClean="0">
              <a:solidFill>
                <a:srgbClr val="000000"/>
              </a:solidFill>
              <a:latin typeface="仿宋_GB2312" pitchFamily="49" charset="-122"/>
              <a:ea typeface="仿宋_GB2312" pitchFamily="49" charset="-122"/>
            </a:endParaRPr>
          </a:p>
        </p:txBody>
      </p:sp>
      <p:sp>
        <p:nvSpPr>
          <p:cNvPr id="43011" name="Rectangle 3"/>
          <p:cNvSpPr>
            <a:spLocks noChangeArrowheads="1"/>
          </p:cNvSpPr>
          <p:nvPr/>
        </p:nvSpPr>
        <p:spPr bwMode="gray">
          <a:xfrm>
            <a:off x="323850" y="2060575"/>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200" b="1">
                <a:solidFill>
                  <a:srgbClr val="CC00FF"/>
                </a:solidFill>
              </a:rPr>
              <a:t>3. </a:t>
            </a:r>
            <a:r>
              <a:rPr lang="zh-CN" altLang="en-US" sz="3200" b="1">
                <a:solidFill>
                  <a:srgbClr val="CC00FF"/>
                </a:solidFill>
              </a:rPr>
              <a:t>计算和存储能力有限</a:t>
            </a:r>
          </a:p>
        </p:txBody>
      </p:sp>
      <p:sp>
        <p:nvSpPr>
          <p:cNvPr id="285700" name="Rectangle 4"/>
          <p:cNvSpPr>
            <a:spLocks noChangeArrowheads="1"/>
          </p:cNvSpPr>
          <p:nvPr/>
        </p:nvSpPr>
        <p:spPr bwMode="gray">
          <a:xfrm>
            <a:off x="395288" y="4510088"/>
            <a:ext cx="8748712" cy="12954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defRPr/>
            </a:pPr>
            <a:r>
              <a:rPr kumimoji="1" lang="zh-CN" altLang="en-US" sz="2800" b="1">
                <a:solidFill>
                  <a:srgbClr val="CC0000"/>
                </a:solidFill>
                <a:latin typeface="Times New Roman" pitchFamily="18" charset="0"/>
                <a:ea typeface="仿宋_GB2312" pitchFamily="49" charset="-122"/>
              </a:rPr>
              <a:t>	</a:t>
            </a:r>
            <a:endParaRPr kumimoji="1" lang="zh-CN" altLang="en-US" sz="3200">
              <a:solidFill>
                <a:srgbClr val="663300"/>
              </a:solidFill>
              <a:effectLst>
                <a:outerShdw blurRad="38100" dist="38100" dir="2700000" algn="tl">
                  <a:srgbClr val="C0C0C0"/>
                </a:outerShdw>
              </a:effectLst>
            </a:endParaRPr>
          </a:p>
        </p:txBody>
      </p:sp>
      <p:sp>
        <p:nvSpPr>
          <p:cNvPr id="285701" name="Rectangle 5"/>
          <p:cNvSpPr>
            <a:spLocks noChangeArrowheads="1"/>
          </p:cNvSpPr>
          <p:nvPr/>
        </p:nvSpPr>
        <p:spPr bwMode="gray">
          <a:xfrm>
            <a:off x="179388" y="4724400"/>
            <a:ext cx="8280400" cy="504825"/>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defRPr/>
            </a:pPr>
            <a:r>
              <a:rPr kumimoji="1" lang="zh-CN" altLang="en-US" sz="2800" b="1">
                <a:solidFill>
                  <a:srgbClr val="CC0000"/>
                </a:solidFill>
                <a:latin typeface="Times New Roman" pitchFamily="18" charset="0"/>
                <a:ea typeface="仿宋_GB2312" pitchFamily="49" charset="-122"/>
              </a:rPr>
              <a:t>	挑战之三：如何设计同时最小化能源、时间、空间和通信复杂性的分布式算法，以利用有限的技术和存储资源完成诸多协调任务。</a:t>
            </a:r>
            <a:endParaRPr kumimoji="1" lang="zh-CN" altLang="en-US" sz="3200">
              <a:solidFill>
                <a:srgbClr val="663300"/>
              </a:solidFill>
              <a:effectLst>
                <a:outerShdw blurRad="38100" dist="38100" dir="2700000" algn="tl">
                  <a:srgbClr val="C0C0C0"/>
                </a:outerShdw>
              </a:effectLst>
            </a:endParaRPr>
          </a:p>
          <a:p>
            <a:pPr marL="342900" indent="-342900">
              <a:spcBef>
                <a:spcPct val="20000"/>
              </a:spcBef>
              <a:buClr>
                <a:schemeClr val="folHlink"/>
              </a:buClr>
              <a:buSzPct val="60000"/>
              <a:buFont typeface="Wingdings" pitchFamily="2" charset="2"/>
              <a:buNone/>
              <a:defRPr/>
            </a:pPr>
            <a:endParaRPr kumimoji="1" lang="en-US" altLang="zh-CN" sz="2800" b="1">
              <a:solidFill>
                <a:srgbClr val="CC0000"/>
              </a:solidFill>
              <a:latin typeface="Times New Roman" pitchFamily="18" charset="0"/>
              <a:ea typeface="仿宋_GB2312" pitchFamily="49" charset="-122"/>
            </a:endParaRPr>
          </a:p>
        </p:txBody>
      </p:sp>
      <p:sp>
        <p:nvSpPr>
          <p:cNvPr id="43014" name="Rectangle 6"/>
          <p:cNvSpPr>
            <a:spLocks noGrp="1" noChangeArrowheads="1"/>
          </p:cNvSpPr>
          <p:nvPr>
            <p:ph type="title"/>
          </p:nvPr>
        </p:nvSpPr>
        <p:spPr bwMode="gray">
          <a:xfrm>
            <a:off x="1187450" y="765175"/>
            <a:ext cx="7793038"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xfrm>
            <a:off x="539750" y="2852738"/>
            <a:ext cx="8229600" cy="1800225"/>
          </a:xfrm>
        </p:spPr>
        <p:txBody>
          <a:bodyPr/>
          <a:lstStyle/>
          <a:p>
            <a:pPr eaLnBrk="1" hangingPunct="1"/>
            <a:r>
              <a:rPr lang="zh-CN" altLang="en-US" sz="2800" b="1" smtClean="0">
                <a:solidFill>
                  <a:srgbClr val="000000"/>
                </a:solidFill>
                <a:latin typeface="仿宋_GB2312" pitchFamily="49" charset="-122"/>
                <a:ea typeface="仿宋_GB2312" pitchFamily="49" charset="-122"/>
              </a:rPr>
              <a:t>节点可能移动，某些节点甚至频繁移动。</a:t>
            </a:r>
          </a:p>
          <a:p>
            <a:pPr eaLnBrk="1" hangingPunct="1"/>
            <a:r>
              <a:rPr lang="zh-CN" altLang="en-US" sz="2800" b="1" smtClean="0">
                <a:solidFill>
                  <a:srgbClr val="000000"/>
                </a:solidFill>
                <a:latin typeface="仿宋_GB2312" pitchFamily="49" charset="-122"/>
                <a:ea typeface="仿宋_GB2312" pitchFamily="49" charset="-122"/>
              </a:rPr>
              <a:t>节点间通信的断接频繁，导致通信失败。</a:t>
            </a:r>
          </a:p>
          <a:p>
            <a:pPr eaLnBrk="1" hangingPunct="1"/>
            <a:r>
              <a:rPr lang="zh-CN" altLang="en-US" sz="2800" b="1" smtClean="0">
                <a:solidFill>
                  <a:srgbClr val="000000"/>
                </a:solidFill>
                <a:latin typeface="仿宋_GB2312" pitchFamily="49" charset="-122"/>
                <a:ea typeface="仿宋_GB2312" pitchFamily="49" charset="-122"/>
              </a:rPr>
              <a:t>经常受到高山、建筑物、障碍物等地形地貌以及风雨雷电等自然环境的影响，因此传感器可能会长时间脱离网络、离线工作。</a:t>
            </a:r>
            <a:endParaRPr kumimoji="1" lang="zh-CN" altLang="en-US" sz="2800" b="1" smtClean="0">
              <a:solidFill>
                <a:srgbClr val="663300"/>
              </a:solidFill>
              <a:latin typeface="Times New Roman" pitchFamily="18" charset="0"/>
              <a:ea typeface="仿宋_GB2312" pitchFamily="49" charset="-122"/>
            </a:endParaRPr>
          </a:p>
        </p:txBody>
      </p:sp>
      <p:sp>
        <p:nvSpPr>
          <p:cNvPr id="44035" name="Rectangle 3"/>
          <p:cNvSpPr>
            <a:spLocks noChangeArrowheads="1"/>
          </p:cNvSpPr>
          <p:nvPr/>
        </p:nvSpPr>
        <p:spPr bwMode="gray">
          <a:xfrm>
            <a:off x="323850" y="1989138"/>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200" b="1">
                <a:solidFill>
                  <a:srgbClr val="CC00FF"/>
                </a:solidFill>
              </a:rPr>
              <a:t>4. </a:t>
            </a:r>
            <a:r>
              <a:rPr lang="zh-CN" altLang="en-US" sz="3200" b="1">
                <a:solidFill>
                  <a:srgbClr val="CC00FF"/>
                </a:solidFill>
              </a:rPr>
              <a:t>节点移动、断接频繁</a:t>
            </a:r>
          </a:p>
        </p:txBody>
      </p:sp>
      <p:sp>
        <p:nvSpPr>
          <p:cNvPr id="44036" name="Rectangle 4"/>
          <p:cNvSpPr>
            <a:spLocks noChangeArrowheads="1"/>
          </p:cNvSpPr>
          <p:nvPr/>
        </p:nvSpPr>
        <p:spPr bwMode="gray">
          <a:xfrm>
            <a:off x="395288" y="4797425"/>
            <a:ext cx="8424862" cy="129540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a:t>
            </a:r>
          </a:p>
          <a:p>
            <a:pPr marL="342900" indent="-342900">
              <a:spcBef>
                <a:spcPct val="20000"/>
              </a:spcBef>
              <a:buClr>
                <a:schemeClr val="folHlink"/>
              </a:buClr>
              <a:buSzPct val="60000"/>
              <a:buFont typeface="Wingdings" pitchFamily="2" charset="2"/>
              <a:buNone/>
            </a:pPr>
            <a:endParaRPr kumimoji="1" lang="zh-CN" altLang="en-US" sz="2800" b="1">
              <a:solidFill>
                <a:srgbClr val="CC0000"/>
              </a:solidFill>
              <a:latin typeface="Times New Roman" pitchFamily="18" charset="0"/>
              <a:ea typeface="仿宋_GB2312" pitchFamily="49" charset="-122"/>
            </a:endParaRPr>
          </a:p>
        </p:txBody>
      </p:sp>
      <p:sp>
        <p:nvSpPr>
          <p:cNvPr id="44037" name="Rectangle 5"/>
          <p:cNvSpPr>
            <a:spLocks noChangeArrowheads="1"/>
          </p:cNvSpPr>
          <p:nvPr/>
        </p:nvSpPr>
        <p:spPr bwMode="gray">
          <a:xfrm>
            <a:off x="107950" y="5300663"/>
            <a:ext cx="8569325" cy="5048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挑战之四：通信路径重构成为突出问题，路由算法必须具有自适应性。</a:t>
            </a:r>
            <a:endParaRPr kumimoji="1" lang="en-US" altLang="zh-CN" sz="2800" b="1">
              <a:solidFill>
                <a:srgbClr val="CC0000"/>
              </a:solidFill>
              <a:latin typeface="Times New Roman" pitchFamily="18" charset="0"/>
              <a:ea typeface="仿宋_GB2312" pitchFamily="49" charset="-122"/>
            </a:endParaRPr>
          </a:p>
        </p:txBody>
      </p:sp>
      <p:sp>
        <p:nvSpPr>
          <p:cNvPr id="44038" name="Rectangle 6"/>
          <p:cNvSpPr>
            <a:spLocks noGrp="1" noChangeArrowheads="1"/>
          </p:cNvSpPr>
          <p:nvPr>
            <p:ph type="title"/>
          </p:nvPr>
        </p:nvSpPr>
        <p:spPr bwMode="gray">
          <a:xfrm>
            <a:off x="1187450" y="765175"/>
            <a:ext cx="7793038"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684213" y="2781300"/>
            <a:ext cx="7480300" cy="1047750"/>
          </a:xfrm>
        </p:spPr>
        <p:txBody>
          <a:bodyPr/>
          <a:lstStyle/>
          <a:p>
            <a:pPr eaLnBrk="1" hangingPunct="1"/>
            <a:r>
              <a:rPr lang="zh-CN" altLang="en-US" sz="2800" b="1" smtClean="0">
                <a:solidFill>
                  <a:srgbClr val="000000"/>
                </a:solidFill>
                <a:latin typeface="仿宋_GB2312" pitchFamily="49" charset="-122"/>
                <a:ea typeface="仿宋_GB2312" pitchFamily="49" charset="-122"/>
              </a:rPr>
              <a:t>多个传感器节点向一个目标传送信息。</a:t>
            </a:r>
          </a:p>
          <a:p>
            <a:pPr eaLnBrk="1" hangingPunct="1"/>
            <a:r>
              <a:rPr lang="zh-CN" altLang="en-US" sz="2800" b="1" smtClean="0">
                <a:solidFill>
                  <a:srgbClr val="000000"/>
                </a:solidFill>
                <a:latin typeface="仿宋_GB2312" pitchFamily="49" charset="-122"/>
                <a:ea typeface="仿宋_GB2312" pitchFamily="49" charset="-122"/>
              </a:rPr>
              <a:t>一次多源信息传输需要多条由多个传感器节点组成的路径。</a:t>
            </a:r>
            <a:endParaRPr lang="zh-CN" altLang="en-US" sz="2800" smtClean="0">
              <a:solidFill>
                <a:srgbClr val="000000"/>
              </a:solidFill>
              <a:latin typeface="仿宋_GB2312" pitchFamily="49" charset="-122"/>
              <a:ea typeface="仿宋_GB2312" pitchFamily="49" charset="-122"/>
            </a:endParaRPr>
          </a:p>
        </p:txBody>
      </p:sp>
      <p:sp>
        <p:nvSpPr>
          <p:cNvPr id="45059" name="Rectangle 3"/>
          <p:cNvSpPr>
            <a:spLocks noChangeArrowheads="1"/>
          </p:cNvSpPr>
          <p:nvPr/>
        </p:nvSpPr>
        <p:spPr bwMode="gray">
          <a:xfrm>
            <a:off x="468313" y="2205038"/>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200" b="1">
                <a:solidFill>
                  <a:srgbClr val="CC00FF"/>
                </a:solidFill>
              </a:rPr>
              <a:t>5. </a:t>
            </a:r>
            <a:r>
              <a:rPr lang="zh-CN" altLang="en-US" sz="3200" b="1">
                <a:solidFill>
                  <a:srgbClr val="CC00FF"/>
                </a:solidFill>
              </a:rPr>
              <a:t>多源、多跳是主要通信方式</a:t>
            </a:r>
          </a:p>
        </p:txBody>
      </p:sp>
      <p:sp>
        <p:nvSpPr>
          <p:cNvPr id="253956" name="Rectangle 4"/>
          <p:cNvSpPr>
            <a:spLocks noChangeArrowheads="1"/>
          </p:cNvSpPr>
          <p:nvPr/>
        </p:nvSpPr>
        <p:spPr bwMode="gray">
          <a:xfrm>
            <a:off x="395288" y="4365625"/>
            <a:ext cx="8424862" cy="12954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None/>
              <a:defRPr/>
            </a:pPr>
            <a:r>
              <a:rPr kumimoji="1" lang="zh-CN" altLang="en-US" sz="2800" b="1">
                <a:solidFill>
                  <a:srgbClr val="CC0000"/>
                </a:solidFill>
                <a:latin typeface="Times New Roman" pitchFamily="18" charset="0"/>
                <a:ea typeface="仿宋_GB2312" pitchFamily="49" charset="-122"/>
              </a:rPr>
              <a:t>	</a:t>
            </a:r>
            <a:endParaRPr kumimoji="1" lang="zh-CN" altLang="en-US" sz="3200">
              <a:solidFill>
                <a:srgbClr val="663300"/>
              </a:solidFill>
              <a:effectLst>
                <a:outerShdw blurRad="38100" dist="38100" dir="2700000" algn="tl">
                  <a:srgbClr val="C0C0C0"/>
                </a:outerShdw>
              </a:effectLst>
            </a:endParaRPr>
          </a:p>
        </p:txBody>
      </p:sp>
      <p:sp>
        <p:nvSpPr>
          <p:cNvPr id="45061" name="Rectangle 5"/>
          <p:cNvSpPr>
            <a:spLocks noChangeArrowheads="1"/>
          </p:cNvSpPr>
          <p:nvPr/>
        </p:nvSpPr>
        <p:spPr bwMode="gray">
          <a:xfrm>
            <a:off x="179388" y="4292600"/>
            <a:ext cx="7704137" cy="5048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挑战之五：如何为多源信息传输选择优化通信路径。</a:t>
            </a:r>
            <a:endParaRPr kumimoji="1" lang="en-US" altLang="zh-CN" sz="2800" b="1">
              <a:solidFill>
                <a:srgbClr val="CC0000"/>
              </a:solidFill>
              <a:latin typeface="Times New Roman" pitchFamily="18" charset="0"/>
              <a:ea typeface="仿宋_GB2312" pitchFamily="49" charset="-122"/>
            </a:endParaRPr>
          </a:p>
        </p:txBody>
      </p:sp>
      <p:sp>
        <p:nvSpPr>
          <p:cNvPr id="45062" name="Rectangle 6"/>
          <p:cNvSpPr>
            <a:spLocks noGrp="1" noChangeArrowheads="1"/>
          </p:cNvSpPr>
          <p:nvPr>
            <p:ph type="title"/>
          </p:nvPr>
        </p:nvSpPr>
        <p:spPr bwMode="gray">
          <a:xfrm>
            <a:off x="1187450" y="765175"/>
            <a:ext cx="7793038"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755650" y="2636838"/>
            <a:ext cx="7480300" cy="1419225"/>
          </a:xfrm>
        </p:spPr>
        <p:txBody>
          <a:bodyPr/>
          <a:lstStyle/>
          <a:p>
            <a:pPr eaLnBrk="1" hangingPunct="1"/>
            <a:r>
              <a:rPr lang="zh-CN" altLang="en-US" sz="2800" b="1" smtClean="0">
                <a:solidFill>
                  <a:srgbClr val="000000"/>
                </a:solidFill>
                <a:latin typeface="仿宋_GB2312" pitchFamily="49" charset="-122"/>
                <a:ea typeface="仿宋_GB2312" pitchFamily="49" charset="-122"/>
              </a:rPr>
              <a:t>传感器网络中传感器节点密集，数量巨大，可能达到几百、几千万，甚至更多。</a:t>
            </a:r>
          </a:p>
          <a:p>
            <a:pPr eaLnBrk="1" hangingPunct="1"/>
            <a:r>
              <a:rPr lang="zh-CN" altLang="en-US" sz="2800" b="1" smtClean="0">
                <a:solidFill>
                  <a:srgbClr val="000000"/>
                </a:solidFill>
                <a:latin typeface="仿宋_GB2312" pitchFamily="49" charset="-122"/>
                <a:ea typeface="仿宋_GB2312" pitchFamily="49" charset="-122"/>
              </a:rPr>
              <a:t>传感器网络可以分布在很大区域，也可以分布在险恶环境下。</a:t>
            </a:r>
          </a:p>
          <a:p>
            <a:pPr eaLnBrk="1" hangingPunct="1"/>
            <a:r>
              <a:rPr lang="zh-CN" altLang="en-US" sz="2800" b="1" smtClean="0">
                <a:solidFill>
                  <a:srgbClr val="000000"/>
                </a:solidFill>
                <a:latin typeface="仿宋_GB2312" pitchFamily="49" charset="-122"/>
                <a:ea typeface="仿宋_GB2312" pitchFamily="49" charset="-122"/>
              </a:rPr>
              <a:t>传感器数量大、分布广的特点使得网络的维护十分困难甚至不可维护。</a:t>
            </a:r>
            <a:endParaRPr lang="zh-CN" altLang="en-US" sz="2800" smtClean="0">
              <a:solidFill>
                <a:srgbClr val="000000"/>
              </a:solidFill>
              <a:latin typeface="仿宋_GB2312" pitchFamily="49" charset="-122"/>
              <a:ea typeface="仿宋_GB2312" pitchFamily="49" charset="-122"/>
            </a:endParaRPr>
          </a:p>
        </p:txBody>
      </p:sp>
      <p:sp>
        <p:nvSpPr>
          <p:cNvPr id="46083" name="Rectangle 3"/>
          <p:cNvSpPr>
            <a:spLocks noChangeArrowheads="1"/>
          </p:cNvSpPr>
          <p:nvPr/>
        </p:nvSpPr>
        <p:spPr bwMode="gray">
          <a:xfrm>
            <a:off x="395288" y="2060575"/>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200" b="1">
                <a:solidFill>
                  <a:srgbClr val="CC00FF"/>
                </a:solidFill>
              </a:rPr>
              <a:t>6. </a:t>
            </a:r>
            <a:r>
              <a:rPr lang="zh-CN" altLang="en-US" sz="3200" b="1">
                <a:solidFill>
                  <a:srgbClr val="CC00FF"/>
                </a:solidFill>
              </a:rPr>
              <a:t>传感器数量大、分布范围广</a:t>
            </a:r>
          </a:p>
        </p:txBody>
      </p:sp>
      <p:sp>
        <p:nvSpPr>
          <p:cNvPr id="46084" name="Rectangle 4"/>
          <p:cNvSpPr>
            <a:spLocks noChangeArrowheads="1"/>
          </p:cNvSpPr>
          <p:nvPr/>
        </p:nvSpPr>
        <p:spPr bwMode="gray">
          <a:xfrm>
            <a:off x="395288" y="5157788"/>
            <a:ext cx="8424862" cy="576262"/>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a:t>
            </a:r>
          </a:p>
        </p:txBody>
      </p:sp>
      <p:sp>
        <p:nvSpPr>
          <p:cNvPr id="46085" name="Rectangle 5"/>
          <p:cNvSpPr>
            <a:spLocks noChangeArrowheads="1"/>
          </p:cNvSpPr>
          <p:nvPr/>
        </p:nvSpPr>
        <p:spPr bwMode="gray">
          <a:xfrm>
            <a:off x="323850" y="5661025"/>
            <a:ext cx="7993063" cy="5048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挑战之六：如何使传感器网络软硬件具有高强壮性和容错性。</a:t>
            </a:r>
            <a:endParaRPr kumimoji="1" lang="en-US" altLang="zh-CN" sz="2800" b="1">
              <a:solidFill>
                <a:srgbClr val="CC0000"/>
              </a:solidFill>
              <a:latin typeface="Times New Roman" pitchFamily="18" charset="0"/>
              <a:ea typeface="仿宋_GB2312" pitchFamily="49" charset="-122"/>
            </a:endParaRPr>
          </a:p>
        </p:txBody>
      </p:sp>
      <p:sp>
        <p:nvSpPr>
          <p:cNvPr id="46086" name="Rectangle 6"/>
          <p:cNvSpPr>
            <a:spLocks noGrp="1" noChangeArrowheads="1"/>
          </p:cNvSpPr>
          <p:nvPr>
            <p:ph type="title"/>
          </p:nvPr>
        </p:nvSpPr>
        <p:spPr bwMode="gray">
          <a:xfrm>
            <a:off x="1187450" y="765175"/>
            <a:ext cx="7793038"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755650" y="2781300"/>
            <a:ext cx="7345363" cy="1419225"/>
          </a:xfrm>
        </p:spPr>
        <p:txBody>
          <a:bodyPr/>
          <a:lstStyle/>
          <a:p>
            <a:pPr eaLnBrk="1" hangingPunct="1"/>
            <a:r>
              <a:rPr lang="zh-CN" altLang="en-US" sz="2800" b="1" smtClean="0">
                <a:solidFill>
                  <a:srgbClr val="000000"/>
                </a:solidFill>
                <a:latin typeface="仿宋_GB2312" pitchFamily="49" charset="-122"/>
                <a:ea typeface="仿宋_GB2312" pitchFamily="49" charset="-122"/>
              </a:rPr>
              <a:t>很多传感器网络需要对感知对象进行控制（如温度控制）。</a:t>
            </a:r>
          </a:p>
          <a:p>
            <a:pPr eaLnBrk="1" hangingPunct="1"/>
            <a:r>
              <a:rPr lang="zh-CN" altLang="en-US" sz="2800" b="1" smtClean="0">
                <a:solidFill>
                  <a:srgbClr val="000000"/>
                </a:solidFill>
                <a:latin typeface="仿宋_GB2312" pitchFamily="49" charset="-122"/>
                <a:ea typeface="仿宋_GB2312" pitchFamily="49" charset="-122"/>
              </a:rPr>
              <a:t>传感器需要配备回控装置和控制软件。</a:t>
            </a:r>
          </a:p>
        </p:txBody>
      </p:sp>
      <p:sp>
        <p:nvSpPr>
          <p:cNvPr id="47107" name="Rectangle 3"/>
          <p:cNvSpPr>
            <a:spLocks noChangeArrowheads="1"/>
          </p:cNvSpPr>
          <p:nvPr/>
        </p:nvSpPr>
        <p:spPr bwMode="gray">
          <a:xfrm>
            <a:off x="323850" y="2133600"/>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200" b="1">
                <a:solidFill>
                  <a:srgbClr val="CC00FF"/>
                </a:solidFill>
              </a:rPr>
              <a:t>7. </a:t>
            </a:r>
            <a:r>
              <a:rPr lang="zh-CN" altLang="en-US" sz="3200" b="1">
                <a:solidFill>
                  <a:srgbClr val="CC00FF"/>
                </a:solidFill>
              </a:rPr>
              <a:t>大规模分布式控制器</a:t>
            </a:r>
          </a:p>
        </p:txBody>
      </p:sp>
      <p:sp>
        <p:nvSpPr>
          <p:cNvPr id="47108" name="Rectangle 5"/>
          <p:cNvSpPr>
            <a:spLocks noChangeArrowheads="1"/>
          </p:cNvSpPr>
          <p:nvPr/>
        </p:nvSpPr>
        <p:spPr bwMode="gray">
          <a:xfrm>
            <a:off x="323850" y="4508500"/>
            <a:ext cx="7777163" cy="5048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挑战之七：如何管理成千上万分布式控制器。</a:t>
            </a:r>
          </a:p>
          <a:p>
            <a:pPr marL="342900" indent="-342900">
              <a:spcBef>
                <a:spcPct val="20000"/>
              </a:spcBef>
              <a:buClr>
                <a:schemeClr val="folHlink"/>
              </a:buClr>
              <a:buSzPct val="60000"/>
              <a:buFont typeface="Wingdings" pitchFamily="2" charset="2"/>
              <a:buNone/>
            </a:pPr>
            <a:endParaRPr kumimoji="1" lang="en-US" altLang="zh-CN" sz="2800" b="1">
              <a:solidFill>
                <a:srgbClr val="CC0000"/>
              </a:solidFill>
              <a:latin typeface="Times New Roman" pitchFamily="18" charset="0"/>
              <a:ea typeface="仿宋_GB2312" pitchFamily="49" charset="-122"/>
            </a:endParaRPr>
          </a:p>
        </p:txBody>
      </p:sp>
      <p:sp>
        <p:nvSpPr>
          <p:cNvPr id="47109" name="Rectangle 6"/>
          <p:cNvSpPr>
            <a:spLocks noGrp="1" noChangeArrowheads="1"/>
          </p:cNvSpPr>
          <p:nvPr>
            <p:ph type="title"/>
          </p:nvPr>
        </p:nvSpPr>
        <p:spPr bwMode="gray">
          <a:xfrm>
            <a:off x="1187450" y="765175"/>
            <a:ext cx="7793038"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gray">
          <a:xfrm>
            <a:off x="1403350" y="765175"/>
            <a:ext cx="5868988" cy="984250"/>
          </a:xfrm>
          <a:noFill/>
        </p:spPr>
        <p:txBody>
          <a:bodyPr anchor="ctr"/>
          <a:lstStyle/>
          <a:p>
            <a:pPr eaLnBrk="1" hangingPunct="1"/>
            <a:r>
              <a:rPr lang="zh-CN" altLang="en-US" sz="4000" b="1" smtClean="0">
                <a:solidFill>
                  <a:srgbClr val="000000"/>
                </a:solidFill>
                <a:latin typeface="Times New Roman" pitchFamily="18" charset="0"/>
              </a:rPr>
              <a:t>无线传感器网络的应用</a:t>
            </a:r>
            <a:endParaRPr lang="en-US" altLang="zh-CN" sz="4000" b="1" smtClean="0">
              <a:solidFill>
                <a:srgbClr val="000000"/>
              </a:solidFill>
              <a:latin typeface="Times New Roman" pitchFamily="18" charset="0"/>
            </a:endParaRPr>
          </a:p>
        </p:txBody>
      </p:sp>
      <p:sp>
        <p:nvSpPr>
          <p:cNvPr id="12291" name="Rectangle 3"/>
          <p:cNvSpPr>
            <a:spLocks noGrp="1" noChangeArrowheads="1"/>
          </p:cNvSpPr>
          <p:nvPr>
            <p:ph type="body" idx="1"/>
          </p:nvPr>
        </p:nvSpPr>
        <p:spPr/>
        <p:txBody>
          <a:bodyPr/>
          <a:lstStyle/>
          <a:p>
            <a:pPr eaLnBrk="1" hangingPunct="1">
              <a:lnSpc>
                <a:spcPct val="80000"/>
              </a:lnSpc>
              <a:spcAft>
                <a:spcPct val="5000"/>
              </a:spcAft>
            </a:pPr>
            <a:r>
              <a:rPr lang="en-US" altLang="zh-CN" sz="2400" b="1" smtClean="0">
                <a:solidFill>
                  <a:srgbClr val="000000"/>
                </a:solidFill>
                <a:latin typeface="Times New Roman" pitchFamily="18" charset="0"/>
                <a:ea typeface="仿宋_GB2312" pitchFamily="49" charset="-122"/>
              </a:rPr>
              <a:t>temperature</a:t>
            </a:r>
          </a:p>
          <a:p>
            <a:pPr eaLnBrk="1" hangingPunct="1">
              <a:lnSpc>
                <a:spcPct val="80000"/>
              </a:lnSpc>
              <a:spcAft>
                <a:spcPct val="5000"/>
              </a:spcAft>
            </a:pPr>
            <a:r>
              <a:rPr lang="en-US" altLang="zh-CN" sz="2400" b="1" smtClean="0">
                <a:solidFill>
                  <a:srgbClr val="000000"/>
                </a:solidFill>
                <a:latin typeface="Times New Roman" pitchFamily="18" charset="0"/>
                <a:ea typeface="仿宋_GB2312" pitchFamily="49" charset="-122"/>
              </a:rPr>
              <a:t>humidity</a:t>
            </a:r>
          </a:p>
          <a:p>
            <a:pPr eaLnBrk="1" hangingPunct="1">
              <a:lnSpc>
                <a:spcPct val="80000"/>
              </a:lnSpc>
              <a:spcAft>
                <a:spcPct val="5000"/>
              </a:spcAft>
            </a:pPr>
            <a:r>
              <a:rPr lang="en-US" altLang="zh-CN" sz="2400" b="1" smtClean="0">
                <a:solidFill>
                  <a:srgbClr val="000000"/>
                </a:solidFill>
                <a:latin typeface="Times New Roman" pitchFamily="18" charset="0"/>
                <a:ea typeface="仿宋_GB2312" pitchFamily="49" charset="-122"/>
              </a:rPr>
              <a:t>vehicular movement</a:t>
            </a:r>
          </a:p>
          <a:p>
            <a:pPr eaLnBrk="1" hangingPunct="1">
              <a:lnSpc>
                <a:spcPct val="80000"/>
              </a:lnSpc>
              <a:spcAft>
                <a:spcPct val="5000"/>
              </a:spcAft>
            </a:pPr>
            <a:r>
              <a:rPr lang="en-US" altLang="zh-CN" sz="2400" b="1" smtClean="0">
                <a:solidFill>
                  <a:srgbClr val="000000"/>
                </a:solidFill>
                <a:latin typeface="Times New Roman" pitchFamily="18" charset="0"/>
                <a:ea typeface="仿宋_GB2312" pitchFamily="49" charset="-122"/>
              </a:rPr>
              <a:t>lightning condition</a:t>
            </a:r>
          </a:p>
          <a:p>
            <a:pPr eaLnBrk="1" hangingPunct="1">
              <a:lnSpc>
                <a:spcPct val="80000"/>
              </a:lnSpc>
              <a:spcAft>
                <a:spcPct val="5000"/>
              </a:spcAft>
            </a:pPr>
            <a:r>
              <a:rPr lang="en-US" altLang="zh-CN" sz="2400" b="1" smtClean="0">
                <a:solidFill>
                  <a:srgbClr val="000000"/>
                </a:solidFill>
                <a:latin typeface="Times New Roman" pitchFamily="18" charset="0"/>
                <a:ea typeface="仿宋_GB2312" pitchFamily="49" charset="-122"/>
              </a:rPr>
              <a:t>pressure</a:t>
            </a:r>
          </a:p>
          <a:p>
            <a:pPr eaLnBrk="1" hangingPunct="1">
              <a:lnSpc>
                <a:spcPct val="80000"/>
              </a:lnSpc>
              <a:spcAft>
                <a:spcPct val="5000"/>
              </a:spcAft>
            </a:pPr>
            <a:r>
              <a:rPr lang="en-US" altLang="zh-CN" sz="2400" b="1" smtClean="0">
                <a:solidFill>
                  <a:srgbClr val="000000"/>
                </a:solidFill>
                <a:latin typeface="Times New Roman" pitchFamily="18" charset="0"/>
                <a:ea typeface="仿宋_GB2312" pitchFamily="49" charset="-122"/>
              </a:rPr>
              <a:t>soil makeup</a:t>
            </a:r>
          </a:p>
          <a:p>
            <a:pPr eaLnBrk="1" hangingPunct="1">
              <a:lnSpc>
                <a:spcPct val="80000"/>
              </a:lnSpc>
              <a:spcAft>
                <a:spcPct val="5000"/>
              </a:spcAft>
            </a:pPr>
            <a:r>
              <a:rPr lang="en-US" altLang="zh-CN" sz="2400" b="1" smtClean="0">
                <a:solidFill>
                  <a:srgbClr val="000000"/>
                </a:solidFill>
                <a:latin typeface="Times New Roman" pitchFamily="18" charset="0"/>
                <a:ea typeface="仿宋_GB2312" pitchFamily="49" charset="-122"/>
              </a:rPr>
              <a:t>noise levels</a:t>
            </a:r>
          </a:p>
          <a:p>
            <a:pPr eaLnBrk="1" hangingPunct="1">
              <a:lnSpc>
                <a:spcPct val="80000"/>
              </a:lnSpc>
              <a:spcAft>
                <a:spcPct val="5000"/>
              </a:spcAft>
            </a:pPr>
            <a:r>
              <a:rPr lang="en-US" altLang="zh-CN" sz="2400" b="1" smtClean="0">
                <a:solidFill>
                  <a:srgbClr val="000000"/>
                </a:solidFill>
                <a:latin typeface="Times New Roman" pitchFamily="18" charset="0"/>
                <a:ea typeface="仿宋_GB2312" pitchFamily="49" charset="-122"/>
              </a:rPr>
              <a:t>mechanical stress levels on attached objects</a:t>
            </a:r>
          </a:p>
          <a:p>
            <a:pPr eaLnBrk="1" hangingPunct="1">
              <a:lnSpc>
                <a:spcPct val="80000"/>
              </a:lnSpc>
              <a:spcAft>
                <a:spcPct val="5000"/>
              </a:spcAft>
            </a:pPr>
            <a:r>
              <a:rPr lang="en-US" altLang="zh-CN" sz="2400" b="1" smtClean="0">
                <a:solidFill>
                  <a:srgbClr val="000000"/>
                </a:solidFill>
                <a:latin typeface="Times New Roman" pitchFamily="18" charset="0"/>
                <a:ea typeface="仿宋_GB2312" pitchFamily="49" charset="-122"/>
              </a:rPr>
              <a:t>the current characteristics such as speed, direction, and size of an object</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xfrm>
            <a:off x="684213" y="2708275"/>
            <a:ext cx="7480300" cy="1419225"/>
          </a:xfrm>
        </p:spPr>
        <p:txBody>
          <a:bodyPr/>
          <a:lstStyle/>
          <a:p>
            <a:pPr eaLnBrk="1" hangingPunct="1"/>
            <a:r>
              <a:rPr lang="zh-CN" altLang="en-US" sz="2800" b="1" smtClean="0">
                <a:solidFill>
                  <a:srgbClr val="000000"/>
                </a:solidFill>
                <a:latin typeface="仿宋_GB2312" pitchFamily="49" charset="-122"/>
                <a:ea typeface="仿宋_GB2312" pitchFamily="49" charset="-122"/>
              </a:rPr>
              <a:t>传感器网络每个传感器都产生无限的流式数据，并具有实时性。</a:t>
            </a:r>
          </a:p>
          <a:p>
            <a:pPr eaLnBrk="1" hangingPunct="1"/>
            <a:r>
              <a:rPr lang="zh-CN" altLang="en-US" sz="2800" b="1" smtClean="0">
                <a:solidFill>
                  <a:srgbClr val="000000"/>
                </a:solidFill>
                <a:latin typeface="仿宋_GB2312" pitchFamily="49" charset="-122"/>
                <a:ea typeface="仿宋_GB2312" pitchFamily="49" charset="-122"/>
              </a:rPr>
              <a:t>每个传感器仅具有有限的存储器和计算资源，难以处理巨大的实时数据流。</a:t>
            </a:r>
          </a:p>
        </p:txBody>
      </p:sp>
      <p:sp>
        <p:nvSpPr>
          <p:cNvPr id="48131" name="Rectangle 3"/>
          <p:cNvSpPr>
            <a:spLocks noChangeArrowheads="1"/>
          </p:cNvSpPr>
          <p:nvPr/>
        </p:nvSpPr>
        <p:spPr bwMode="gray">
          <a:xfrm>
            <a:off x="395288" y="2060575"/>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200" b="1">
                <a:solidFill>
                  <a:srgbClr val="CC00FF"/>
                </a:solidFill>
              </a:rPr>
              <a:t>8. </a:t>
            </a:r>
            <a:r>
              <a:rPr lang="zh-CN" altLang="en-US" sz="3200" b="1">
                <a:solidFill>
                  <a:srgbClr val="CC00FF"/>
                </a:solidFill>
              </a:rPr>
              <a:t>感知数据流无限</a:t>
            </a:r>
          </a:p>
        </p:txBody>
      </p:sp>
      <p:sp>
        <p:nvSpPr>
          <p:cNvPr id="48132" name="Rectangle 5"/>
          <p:cNvSpPr>
            <a:spLocks noChangeArrowheads="1"/>
          </p:cNvSpPr>
          <p:nvPr/>
        </p:nvSpPr>
        <p:spPr bwMode="gray">
          <a:xfrm>
            <a:off x="323850" y="4724400"/>
            <a:ext cx="8135938" cy="5048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挑战之八：如何设计高效率、能源有效、实时的海量感知数据流的查询、分析和挖掘的分布式算法。</a:t>
            </a:r>
          </a:p>
          <a:p>
            <a:pPr marL="342900" indent="-342900">
              <a:spcBef>
                <a:spcPct val="20000"/>
              </a:spcBef>
              <a:buClr>
                <a:schemeClr val="folHlink"/>
              </a:buClr>
              <a:buSzPct val="60000"/>
              <a:buFont typeface="Wingdings" pitchFamily="2" charset="2"/>
              <a:buNone/>
            </a:pPr>
            <a:endParaRPr kumimoji="1" lang="en-US" altLang="zh-CN" sz="2800" b="1">
              <a:solidFill>
                <a:srgbClr val="CC0000"/>
              </a:solidFill>
              <a:latin typeface="Times New Roman" pitchFamily="18" charset="0"/>
              <a:ea typeface="仿宋_GB2312" pitchFamily="49" charset="-122"/>
            </a:endParaRPr>
          </a:p>
        </p:txBody>
      </p:sp>
      <p:sp>
        <p:nvSpPr>
          <p:cNvPr id="48133" name="Rectangle 6"/>
          <p:cNvSpPr>
            <a:spLocks noGrp="1" noChangeArrowheads="1"/>
          </p:cNvSpPr>
          <p:nvPr>
            <p:ph type="title"/>
          </p:nvPr>
        </p:nvSpPr>
        <p:spPr bwMode="gray">
          <a:xfrm>
            <a:off x="1187450" y="765175"/>
            <a:ext cx="7793038"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xfrm>
            <a:off x="684213" y="2492375"/>
            <a:ext cx="7480300" cy="1419225"/>
          </a:xfrm>
        </p:spPr>
        <p:txBody>
          <a:bodyPr/>
          <a:lstStyle/>
          <a:p>
            <a:pPr eaLnBrk="1" hangingPunct="1"/>
            <a:r>
              <a:rPr lang="zh-CN" altLang="en-US" sz="2800" b="1" smtClean="0">
                <a:solidFill>
                  <a:srgbClr val="000000"/>
                </a:solidFill>
                <a:latin typeface="仿宋_GB2312" pitchFamily="49" charset="-122"/>
                <a:ea typeface="仿宋_GB2312" pitchFamily="49" charset="-122"/>
              </a:rPr>
              <a:t>以感知数据管理和处理为中心。</a:t>
            </a:r>
          </a:p>
          <a:p>
            <a:pPr eaLnBrk="1" hangingPunct="1"/>
            <a:r>
              <a:rPr lang="zh-CN" altLang="en-US" sz="2800" b="1" smtClean="0">
                <a:solidFill>
                  <a:srgbClr val="000000"/>
                </a:solidFill>
                <a:latin typeface="仿宋_GB2312" pitchFamily="49" charset="-122"/>
                <a:ea typeface="仿宋_GB2312" pitchFamily="49" charset="-122"/>
              </a:rPr>
              <a:t>把数据管理和处理技术与网络技术融为一体。</a:t>
            </a:r>
          </a:p>
          <a:p>
            <a:pPr eaLnBrk="1" hangingPunct="1"/>
            <a:r>
              <a:rPr lang="zh-CN" altLang="en-US" sz="2800" b="1" smtClean="0">
                <a:solidFill>
                  <a:srgbClr val="000000"/>
                </a:solidFill>
                <a:latin typeface="仿宋_GB2312" pitchFamily="49" charset="-122"/>
                <a:ea typeface="仿宋_GB2312" pitchFamily="49" charset="-122"/>
              </a:rPr>
              <a:t>为用户提供有效的感知数据空间或感知数据库。</a:t>
            </a:r>
          </a:p>
          <a:p>
            <a:pPr eaLnBrk="1" hangingPunct="1"/>
            <a:r>
              <a:rPr lang="zh-CN" altLang="en-US" sz="2800" b="1" smtClean="0">
                <a:solidFill>
                  <a:srgbClr val="000000"/>
                </a:solidFill>
                <a:latin typeface="仿宋_GB2312" pitchFamily="49" charset="-122"/>
                <a:ea typeface="仿宋_GB2312" pitchFamily="49" charset="-122"/>
              </a:rPr>
              <a:t>使用户如同使用通常的数据库系统和数据处理系统一样自如地使用感知数据。</a:t>
            </a:r>
          </a:p>
        </p:txBody>
      </p:sp>
      <p:sp>
        <p:nvSpPr>
          <p:cNvPr id="49155" name="Rectangle 3"/>
          <p:cNvSpPr>
            <a:spLocks noChangeArrowheads="1"/>
          </p:cNvSpPr>
          <p:nvPr/>
        </p:nvSpPr>
        <p:spPr bwMode="gray">
          <a:xfrm>
            <a:off x="468313" y="1989138"/>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200" b="1">
                <a:solidFill>
                  <a:srgbClr val="CC00FF"/>
                </a:solidFill>
              </a:rPr>
              <a:t>9. </a:t>
            </a:r>
            <a:r>
              <a:rPr lang="zh-CN" altLang="en-US" sz="3200" b="1">
                <a:solidFill>
                  <a:srgbClr val="CC00FF"/>
                </a:solidFill>
              </a:rPr>
              <a:t>以数据为中心</a:t>
            </a:r>
          </a:p>
        </p:txBody>
      </p:sp>
      <p:sp>
        <p:nvSpPr>
          <p:cNvPr id="49156" name="Rectangle 5"/>
          <p:cNvSpPr>
            <a:spLocks noChangeArrowheads="1"/>
          </p:cNvSpPr>
          <p:nvPr/>
        </p:nvSpPr>
        <p:spPr bwMode="gray">
          <a:xfrm>
            <a:off x="250825" y="5876925"/>
            <a:ext cx="7920038" cy="5048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挑战之九：如何向用户和应用提供感知数据。</a:t>
            </a:r>
            <a:endParaRPr kumimoji="1" lang="en-US" altLang="zh-CN" sz="2800" b="1">
              <a:solidFill>
                <a:srgbClr val="CC0000"/>
              </a:solidFill>
              <a:latin typeface="Times New Roman" pitchFamily="18" charset="0"/>
              <a:ea typeface="仿宋_GB2312" pitchFamily="49" charset="-122"/>
            </a:endParaRPr>
          </a:p>
        </p:txBody>
      </p:sp>
      <p:sp>
        <p:nvSpPr>
          <p:cNvPr id="49157" name="Rectangle 6"/>
          <p:cNvSpPr>
            <a:spLocks noGrp="1" noChangeArrowheads="1"/>
          </p:cNvSpPr>
          <p:nvPr>
            <p:ph type="title"/>
          </p:nvPr>
        </p:nvSpPr>
        <p:spPr bwMode="gray">
          <a:xfrm>
            <a:off x="1116013" y="765175"/>
            <a:ext cx="7793037"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body" idx="1"/>
          </p:nvPr>
        </p:nvSpPr>
        <p:spPr>
          <a:xfrm>
            <a:off x="827088" y="2636838"/>
            <a:ext cx="4894262" cy="1419225"/>
          </a:xfrm>
        </p:spPr>
        <p:txBody>
          <a:bodyPr/>
          <a:lstStyle/>
          <a:p>
            <a:pPr eaLnBrk="1" hangingPunct="1"/>
            <a:r>
              <a:rPr lang="zh-CN" altLang="en-US" sz="2800" b="1" smtClean="0">
                <a:solidFill>
                  <a:srgbClr val="000000"/>
                </a:solidFill>
                <a:latin typeface="仿宋_GB2312" pitchFamily="49" charset="-122"/>
                <a:ea typeface="仿宋_GB2312" pitchFamily="49" charset="-122"/>
              </a:rPr>
              <a:t>物理传感器</a:t>
            </a:r>
          </a:p>
          <a:p>
            <a:pPr eaLnBrk="1" hangingPunct="1"/>
            <a:r>
              <a:rPr lang="zh-CN" altLang="en-US" sz="2800" b="1" smtClean="0">
                <a:solidFill>
                  <a:srgbClr val="000000"/>
                </a:solidFill>
                <a:latin typeface="仿宋_GB2312" pitchFamily="49" charset="-122"/>
                <a:ea typeface="仿宋_GB2312" pitchFamily="49" charset="-122"/>
              </a:rPr>
              <a:t>生物传感器</a:t>
            </a:r>
          </a:p>
          <a:p>
            <a:pPr eaLnBrk="1" hangingPunct="1"/>
            <a:r>
              <a:rPr lang="zh-CN" altLang="en-US" sz="2800" b="1" smtClean="0">
                <a:solidFill>
                  <a:srgbClr val="000000"/>
                </a:solidFill>
                <a:latin typeface="仿宋_GB2312" pitchFamily="49" charset="-122"/>
                <a:ea typeface="仿宋_GB2312" pitchFamily="49" charset="-122"/>
              </a:rPr>
              <a:t>化学传感器</a:t>
            </a:r>
          </a:p>
          <a:p>
            <a:pPr eaLnBrk="1" hangingPunct="1"/>
            <a:r>
              <a:rPr lang="en-US" altLang="zh-CN" sz="2800" b="1" smtClean="0">
                <a:solidFill>
                  <a:srgbClr val="000000"/>
                </a:solidFill>
                <a:latin typeface="Arial" charset="0"/>
                <a:ea typeface="仿宋_GB2312" pitchFamily="49" charset="-122"/>
              </a:rPr>
              <a:t>……</a:t>
            </a:r>
            <a:endParaRPr lang="zh-CN" altLang="en-US" sz="2800" b="1" smtClean="0">
              <a:solidFill>
                <a:srgbClr val="000000"/>
              </a:solidFill>
              <a:latin typeface="仿宋_GB2312" pitchFamily="49" charset="-122"/>
              <a:ea typeface="仿宋_GB2312" pitchFamily="49" charset="-122"/>
            </a:endParaRPr>
          </a:p>
        </p:txBody>
      </p:sp>
      <p:sp>
        <p:nvSpPr>
          <p:cNvPr id="50179" name="Rectangle 3"/>
          <p:cNvSpPr>
            <a:spLocks noChangeArrowheads="1"/>
          </p:cNvSpPr>
          <p:nvPr/>
        </p:nvSpPr>
        <p:spPr bwMode="gray">
          <a:xfrm>
            <a:off x="395288" y="1989138"/>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en-US" altLang="zh-CN" sz="3200" b="1">
                <a:solidFill>
                  <a:srgbClr val="CC00FF"/>
                </a:solidFill>
              </a:rPr>
              <a:t>10. </a:t>
            </a:r>
            <a:r>
              <a:rPr lang="zh-CN" altLang="en-US" sz="3200" b="1">
                <a:solidFill>
                  <a:srgbClr val="CC00FF"/>
                </a:solidFill>
              </a:rPr>
              <a:t>多种多样的传感器</a:t>
            </a:r>
          </a:p>
        </p:txBody>
      </p:sp>
      <p:sp>
        <p:nvSpPr>
          <p:cNvPr id="50180" name="Rectangle 5"/>
          <p:cNvSpPr>
            <a:spLocks noChangeArrowheads="1"/>
          </p:cNvSpPr>
          <p:nvPr/>
        </p:nvSpPr>
        <p:spPr bwMode="gray">
          <a:xfrm>
            <a:off x="179388" y="4724400"/>
            <a:ext cx="7848600" cy="504825"/>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kumimoji="1" lang="zh-CN" altLang="en-US" sz="2800" b="1">
                <a:solidFill>
                  <a:srgbClr val="CC0000"/>
                </a:solidFill>
                <a:latin typeface="Times New Roman" pitchFamily="18" charset="0"/>
                <a:ea typeface="仿宋_GB2312" pitchFamily="49" charset="-122"/>
              </a:rPr>
              <a:t>	挑战之十：如何建立新型传感器概念、理论、技术来正确感知对象，使用什么样的传感器网络协议、技术和算法满足特定传感器类型和应用场景的需要。</a:t>
            </a:r>
            <a:endParaRPr kumimoji="1" lang="en-US" altLang="zh-CN" sz="2800" b="1">
              <a:solidFill>
                <a:srgbClr val="CC0000"/>
              </a:solidFill>
              <a:latin typeface="Times New Roman" pitchFamily="18" charset="0"/>
              <a:ea typeface="仿宋_GB2312" pitchFamily="49" charset="-122"/>
            </a:endParaRPr>
          </a:p>
        </p:txBody>
      </p:sp>
      <p:sp>
        <p:nvSpPr>
          <p:cNvPr id="50181" name="Rectangle 6"/>
          <p:cNvSpPr>
            <a:spLocks noGrp="1" noChangeArrowheads="1"/>
          </p:cNvSpPr>
          <p:nvPr>
            <p:ph type="title"/>
          </p:nvPr>
        </p:nvSpPr>
        <p:spPr bwMode="gray">
          <a:xfrm>
            <a:off x="1116013" y="765175"/>
            <a:ext cx="7793037"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xfrm>
            <a:off x="827088" y="2781300"/>
            <a:ext cx="6734175" cy="2468563"/>
          </a:xfrm>
        </p:spPr>
        <p:txBody>
          <a:bodyPr/>
          <a:lstStyle/>
          <a:p>
            <a:pPr eaLnBrk="1" hangingPunct="1">
              <a:spcBef>
                <a:spcPct val="30000"/>
              </a:spcBef>
              <a:spcAft>
                <a:spcPct val="10000"/>
              </a:spcAft>
            </a:pPr>
            <a:r>
              <a:rPr lang="zh-CN" altLang="en-US" sz="2800" b="1" smtClean="0">
                <a:solidFill>
                  <a:srgbClr val="000000"/>
                </a:solidFill>
                <a:latin typeface="仿宋_GB2312" pitchFamily="49" charset="-122"/>
                <a:ea typeface="仿宋_GB2312" pitchFamily="49" charset="-122"/>
              </a:rPr>
              <a:t>传感器的投放或撒播理论与技术</a:t>
            </a:r>
          </a:p>
          <a:p>
            <a:pPr eaLnBrk="1" hangingPunct="1">
              <a:spcBef>
                <a:spcPct val="30000"/>
              </a:spcBef>
              <a:spcAft>
                <a:spcPct val="10000"/>
              </a:spcAft>
            </a:pPr>
            <a:r>
              <a:rPr lang="zh-CN" altLang="en-US" sz="2800" b="1" smtClean="0">
                <a:solidFill>
                  <a:srgbClr val="000000"/>
                </a:solidFill>
                <a:latin typeface="仿宋_GB2312" pitchFamily="49" charset="-122"/>
                <a:ea typeface="仿宋_GB2312" pitchFamily="49" charset="-122"/>
              </a:rPr>
              <a:t>传感器的定位问题</a:t>
            </a:r>
          </a:p>
          <a:p>
            <a:pPr eaLnBrk="1" hangingPunct="1">
              <a:spcBef>
                <a:spcPct val="30000"/>
              </a:spcBef>
              <a:spcAft>
                <a:spcPct val="10000"/>
              </a:spcAft>
            </a:pPr>
            <a:r>
              <a:rPr lang="zh-CN" altLang="en-US" sz="2800" b="1" smtClean="0">
                <a:solidFill>
                  <a:srgbClr val="000000"/>
                </a:solidFill>
                <a:latin typeface="仿宋_GB2312" pitchFamily="49" charset="-122"/>
                <a:ea typeface="仿宋_GB2312" pitchFamily="49" charset="-122"/>
              </a:rPr>
              <a:t>时钟同步问题</a:t>
            </a:r>
          </a:p>
          <a:p>
            <a:pPr eaLnBrk="1" hangingPunct="1">
              <a:spcBef>
                <a:spcPct val="30000"/>
              </a:spcBef>
              <a:spcAft>
                <a:spcPct val="10000"/>
              </a:spcAft>
            </a:pPr>
            <a:r>
              <a:rPr lang="zh-CN" altLang="en-US" sz="2800" b="1" smtClean="0">
                <a:solidFill>
                  <a:srgbClr val="000000"/>
                </a:solidFill>
                <a:latin typeface="仿宋_GB2312" pitchFamily="49" charset="-122"/>
                <a:ea typeface="仿宋_GB2312" pitchFamily="49" charset="-122"/>
              </a:rPr>
              <a:t>组网连通可靠性研究和探测覆盖率研究</a:t>
            </a:r>
          </a:p>
          <a:p>
            <a:pPr eaLnBrk="1" hangingPunct="1">
              <a:spcBef>
                <a:spcPct val="30000"/>
              </a:spcBef>
              <a:spcAft>
                <a:spcPct val="10000"/>
              </a:spcAft>
            </a:pPr>
            <a:r>
              <a:rPr lang="zh-CN" altLang="en-US" sz="2800" b="1" smtClean="0">
                <a:solidFill>
                  <a:srgbClr val="000000"/>
                </a:solidFill>
                <a:latin typeface="仿宋_GB2312" pitchFamily="49" charset="-122"/>
                <a:ea typeface="仿宋_GB2312" pitchFamily="49" charset="-122"/>
              </a:rPr>
              <a:t>传感器网络安全性问题和抗干扰问题</a:t>
            </a:r>
          </a:p>
          <a:p>
            <a:pPr eaLnBrk="1" hangingPunct="1">
              <a:spcBef>
                <a:spcPct val="30000"/>
              </a:spcBef>
              <a:spcAft>
                <a:spcPct val="10000"/>
              </a:spcAft>
            </a:pPr>
            <a:r>
              <a:rPr lang="zh-CN" altLang="en-GB" sz="2800" b="1" smtClean="0">
                <a:solidFill>
                  <a:srgbClr val="000000"/>
                </a:solidFill>
                <a:latin typeface="仿宋_GB2312" pitchFamily="49" charset="-122"/>
                <a:ea typeface="仿宋_GB2312" pitchFamily="49" charset="-122"/>
              </a:rPr>
              <a:t>信号的协作处理</a:t>
            </a:r>
            <a:endParaRPr lang="zh-CN" altLang="en-US" sz="2800" b="1" smtClean="0">
              <a:solidFill>
                <a:srgbClr val="000000"/>
              </a:solidFill>
              <a:latin typeface="仿宋_GB2312" pitchFamily="49" charset="-122"/>
              <a:ea typeface="仿宋_GB2312" pitchFamily="49" charset="-122"/>
            </a:endParaRPr>
          </a:p>
        </p:txBody>
      </p:sp>
      <p:sp>
        <p:nvSpPr>
          <p:cNvPr id="51203" name="Rectangle 3"/>
          <p:cNvSpPr>
            <a:spLocks noChangeArrowheads="1"/>
          </p:cNvSpPr>
          <p:nvPr/>
        </p:nvSpPr>
        <p:spPr bwMode="gray">
          <a:xfrm>
            <a:off x="468313" y="2060575"/>
            <a:ext cx="5715000" cy="565150"/>
          </a:xfrm>
          <a:prstGeom prst="rect">
            <a:avLst/>
          </a:prstGeom>
          <a:noFill/>
          <a:ln w="9525">
            <a:noFill/>
            <a:miter lim="800000"/>
            <a:headEnd/>
            <a:tailEnd/>
          </a:ln>
        </p:spPr>
        <p:txBody>
          <a:bodyPr/>
          <a:lstStyle/>
          <a:p>
            <a:pPr marL="342900" indent="-342900">
              <a:spcBef>
                <a:spcPct val="20000"/>
              </a:spcBef>
              <a:buClr>
                <a:schemeClr val="folHlink"/>
              </a:buClr>
              <a:buSzPct val="60000"/>
              <a:buFont typeface="Wingdings" pitchFamily="2" charset="2"/>
              <a:buNone/>
            </a:pPr>
            <a:r>
              <a:rPr lang="zh-CN" altLang="en-US" sz="3200" b="1">
                <a:solidFill>
                  <a:srgbClr val="CC00FF"/>
                </a:solidFill>
              </a:rPr>
              <a:t>其它挑战</a:t>
            </a:r>
          </a:p>
        </p:txBody>
      </p:sp>
      <p:sp>
        <p:nvSpPr>
          <p:cNvPr id="51204" name="Rectangle 6"/>
          <p:cNvSpPr>
            <a:spLocks noGrp="1" noChangeArrowheads="1"/>
          </p:cNvSpPr>
          <p:nvPr>
            <p:ph type="title"/>
          </p:nvPr>
        </p:nvSpPr>
        <p:spPr bwMode="gray">
          <a:xfrm>
            <a:off x="1116013" y="765175"/>
            <a:ext cx="7793037" cy="1173163"/>
          </a:xfrm>
          <a:noFill/>
        </p:spPr>
        <p:txBody>
          <a:bodyPr anchor="ctr"/>
          <a:lstStyle/>
          <a:p>
            <a:pPr eaLnBrk="1" hangingPunct="1"/>
            <a:r>
              <a:rPr lang="zh-CN" altLang="en-US" sz="4000" b="1" smtClean="0">
                <a:solidFill>
                  <a:srgbClr val="000000"/>
                </a:solidFill>
                <a:latin typeface="Times New Roman" pitchFamily="18" charset="0"/>
              </a:rPr>
              <a:t>无线传感器网络面临的挑战</a:t>
            </a:r>
            <a:endParaRPr lang="en-US" altLang="zh-CN" sz="4000" b="1" smtClean="0">
              <a:solidFill>
                <a:srgbClr val="000000"/>
              </a:solidFill>
              <a:latin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350963" y="1052513"/>
            <a:ext cx="6173787" cy="768350"/>
          </a:xfrm>
        </p:spPr>
        <p:txBody>
          <a:bodyPr/>
          <a:lstStyle/>
          <a:p>
            <a:pPr eaLnBrk="1" hangingPunct="1"/>
            <a:r>
              <a:rPr lang="zh-CN" altLang="en-US" sz="4000" b="1" smtClean="0">
                <a:solidFill>
                  <a:srgbClr val="000000"/>
                </a:solidFill>
                <a:latin typeface="Times New Roman" pitchFamily="18" charset="0"/>
              </a:rPr>
              <a:t>无线传感器网络的应用</a:t>
            </a:r>
            <a:endParaRPr lang="en-US" altLang="zh-CN" sz="4000" b="1" smtClean="0">
              <a:solidFill>
                <a:srgbClr val="000000"/>
              </a:solidFill>
              <a:latin typeface="Times New Roman" pitchFamily="18" charset="0"/>
            </a:endParaRPr>
          </a:p>
        </p:txBody>
      </p:sp>
      <p:sp>
        <p:nvSpPr>
          <p:cNvPr id="13315" name="Rectangle 3"/>
          <p:cNvSpPr>
            <a:spLocks noGrp="1" noChangeArrowheads="1"/>
          </p:cNvSpPr>
          <p:nvPr>
            <p:ph type="body" idx="1"/>
          </p:nvPr>
        </p:nvSpPr>
        <p:spPr/>
        <p:txBody>
          <a:bodyPr/>
          <a:lstStyle/>
          <a:p>
            <a:pPr eaLnBrk="1" hangingPunct="1">
              <a:lnSpc>
                <a:spcPct val="90000"/>
              </a:lnSpc>
              <a:buFont typeface="Wingdings" pitchFamily="2" charset="2"/>
              <a:buNone/>
            </a:pPr>
            <a:r>
              <a:rPr lang="zh-CN" altLang="en-US" sz="2800" b="1" dirty="0" smtClean="0">
                <a:solidFill>
                  <a:srgbClr val="CC00FF"/>
                </a:solidFill>
              </a:rPr>
              <a:t>军事应用</a:t>
            </a:r>
          </a:p>
          <a:p>
            <a:pPr eaLnBrk="1" hangingPunct="1">
              <a:lnSpc>
                <a:spcPct val="90000"/>
              </a:lnSpc>
            </a:pPr>
            <a:r>
              <a:rPr lang="en-US" altLang="zh-CN" sz="2800" dirty="0" smtClean="0"/>
              <a:t>Monitoring friendly forces, equipment and ammunition</a:t>
            </a:r>
          </a:p>
          <a:p>
            <a:pPr eaLnBrk="1" hangingPunct="1">
              <a:lnSpc>
                <a:spcPct val="90000"/>
              </a:lnSpc>
            </a:pPr>
            <a:r>
              <a:rPr lang="en-US" altLang="zh-CN" sz="2800" dirty="0" smtClean="0"/>
              <a:t>Battlefield surveillance</a:t>
            </a:r>
          </a:p>
          <a:p>
            <a:pPr eaLnBrk="1" hangingPunct="1">
              <a:lnSpc>
                <a:spcPct val="90000"/>
              </a:lnSpc>
            </a:pPr>
            <a:r>
              <a:rPr lang="en-US" altLang="zh-CN" sz="2800" dirty="0" smtClean="0"/>
              <a:t>Reconnaissance of opposing forces and terrain</a:t>
            </a:r>
          </a:p>
          <a:p>
            <a:pPr eaLnBrk="1" hangingPunct="1">
              <a:lnSpc>
                <a:spcPct val="90000"/>
              </a:lnSpc>
            </a:pPr>
            <a:r>
              <a:rPr lang="en-US" altLang="zh-CN" sz="2800" dirty="0" smtClean="0"/>
              <a:t>Battle damage assessment</a:t>
            </a:r>
          </a:p>
          <a:p>
            <a:pPr eaLnBrk="1" hangingPunct="1">
              <a:lnSpc>
                <a:spcPct val="90000"/>
              </a:lnSpc>
            </a:pPr>
            <a:r>
              <a:rPr lang="en-US" altLang="zh-CN" sz="2800" dirty="0" smtClean="0"/>
              <a:t>Nuclear, biological and chemical attack detection and reconnaissance</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1403350" y="908050"/>
            <a:ext cx="5616575" cy="768350"/>
          </a:xfrm>
        </p:spPr>
        <p:txBody>
          <a:bodyPr/>
          <a:lstStyle/>
          <a:p>
            <a:pPr eaLnBrk="1" hangingPunct="1"/>
            <a:r>
              <a:rPr lang="zh-CN" altLang="en-US" sz="4000" b="1" smtClean="0">
                <a:solidFill>
                  <a:srgbClr val="000000"/>
                </a:solidFill>
                <a:latin typeface="Times New Roman" pitchFamily="18" charset="0"/>
              </a:rPr>
              <a:t>无线传感器网络的应用</a:t>
            </a:r>
            <a:endParaRPr lang="en-US" altLang="zh-CN" sz="4000" b="1" smtClean="0">
              <a:solidFill>
                <a:srgbClr val="000000"/>
              </a:solidFill>
              <a:latin typeface="Times New Roman" pitchFamily="18" charset="0"/>
            </a:endParaRPr>
          </a:p>
        </p:txBody>
      </p:sp>
      <p:sp>
        <p:nvSpPr>
          <p:cNvPr id="14339" name="Rectangle 3"/>
          <p:cNvSpPr>
            <a:spLocks noGrp="1" noChangeArrowheads="1"/>
          </p:cNvSpPr>
          <p:nvPr>
            <p:ph type="body" idx="1"/>
          </p:nvPr>
        </p:nvSpPr>
        <p:spPr/>
        <p:txBody>
          <a:bodyPr/>
          <a:lstStyle/>
          <a:p>
            <a:pPr eaLnBrk="1" hangingPunct="1">
              <a:buFont typeface="Wingdings" pitchFamily="2" charset="2"/>
              <a:buNone/>
            </a:pPr>
            <a:r>
              <a:rPr lang="zh-CN" altLang="en-US" smtClean="0">
                <a:solidFill>
                  <a:srgbClr val="CC00FF"/>
                </a:solidFill>
              </a:rPr>
              <a:t>环境监测和预报</a:t>
            </a:r>
          </a:p>
          <a:p>
            <a:pPr eaLnBrk="1" hangingPunct="1"/>
            <a:r>
              <a:rPr lang="en-US" altLang="zh-CN" smtClean="0"/>
              <a:t>Forest fire detection</a:t>
            </a:r>
          </a:p>
          <a:p>
            <a:pPr eaLnBrk="1" hangingPunct="1"/>
            <a:r>
              <a:rPr lang="en-US" altLang="zh-CN" smtClean="0"/>
              <a:t>Flood detection</a:t>
            </a:r>
          </a:p>
          <a:p>
            <a:pPr eaLnBrk="1" hangingPunct="1"/>
            <a:r>
              <a:rPr lang="en-US" altLang="zh-CN" smtClean="0"/>
              <a:t>Precision agriculture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403350" y="908050"/>
            <a:ext cx="5689600" cy="839788"/>
          </a:xfrm>
        </p:spPr>
        <p:txBody>
          <a:bodyPr/>
          <a:lstStyle/>
          <a:p>
            <a:pPr eaLnBrk="1" hangingPunct="1"/>
            <a:r>
              <a:rPr lang="zh-CN" altLang="en-US" sz="4000" b="1" smtClean="0">
                <a:solidFill>
                  <a:srgbClr val="000000"/>
                </a:solidFill>
                <a:latin typeface="Times New Roman" pitchFamily="18" charset="0"/>
              </a:rPr>
              <a:t>无线传感器网络的应用</a:t>
            </a:r>
            <a:endParaRPr lang="en-US" altLang="zh-CN" sz="4000" b="1" smtClean="0">
              <a:solidFill>
                <a:srgbClr val="000000"/>
              </a:solidFill>
              <a:latin typeface="Times New Roman" pitchFamily="18" charset="0"/>
            </a:endParaRPr>
          </a:p>
        </p:txBody>
      </p:sp>
      <p:sp>
        <p:nvSpPr>
          <p:cNvPr id="15363" name="Rectangle 3"/>
          <p:cNvSpPr>
            <a:spLocks noGrp="1" noChangeArrowheads="1"/>
          </p:cNvSpPr>
          <p:nvPr>
            <p:ph type="body" idx="1"/>
          </p:nvPr>
        </p:nvSpPr>
        <p:spPr/>
        <p:txBody>
          <a:bodyPr/>
          <a:lstStyle/>
          <a:p>
            <a:pPr eaLnBrk="1" hangingPunct="1">
              <a:buFont typeface="Wingdings" pitchFamily="2" charset="2"/>
              <a:buNone/>
            </a:pPr>
            <a:r>
              <a:rPr lang="zh-CN" altLang="en-US" smtClean="0">
                <a:solidFill>
                  <a:srgbClr val="CC00FF"/>
                </a:solidFill>
              </a:rPr>
              <a:t>医疗护理</a:t>
            </a:r>
          </a:p>
          <a:p>
            <a:pPr eaLnBrk="1" hangingPunct="1"/>
            <a:r>
              <a:rPr lang="en-US" altLang="zh-CN" smtClean="0"/>
              <a:t>Telemonitoring of human physiological data</a:t>
            </a:r>
          </a:p>
          <a:p>
            <a:pPr eaLnBrk="1" hangingPunct="1"/>
            <a:r>
              <a:rPr lang="en-US" altLang="zh-CN" smtClean="0"/>
              <a:t>Tracking and monitoring patients inside a hospital</a:t>
            </a:r>
          </a:p>
          <a:p>
            <a:pPr eaLnBrk="1" hangingPunct="1"/>
            <a:r>
              <a:rPr lang="en-US" altLang="zh-CN" smtClean="0"/>
              <a:t>Drug administration in hospitals</a:t>
            </a:r>
          </a:p>
          <a:p>
            <a:pPr eaLnBrk="1" hangingPunct="1"/>
            <a:endParaRPr lang="zh-CN" alt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258888" y="981075"/>
            <a:ext cx="5437187" cy="695325"/>
          </a:xfrm>
        </p:spPr>
        <p:txBody>
          <a:bodyPr/>
          <a:lstStyle/>
          <a:p>
            <a:pPr eaLnBrk="1" hangingPunct="1"/>
            <a:r>
              <a:rPr lang="zh-CN" altLang="en-US" sz="4000" b="1" smtClean="0">
                <a:solidFill>
                  <a:srgbClr val="000000"/>
                </a:solidFill>
                <a:latin typeface="Times New Roman" pitchFamily="18" charset="0"/>
              </a:rPr>
              <a:t>无线传感器网络的应用</a:t>
            </a:r>
            <a:endParaRPr lang="en-US" altLang="zh-CN" sz="4000" b="1" smtClean="0">
              <a:solidFill>
                <a:srgbClr val="000000"/>
              </a:solidFill>
              <a:latin typeface="Times New Roman" pitchFamily="18" charset="0"/>
            </a:endParaRPr>
          </a:p>
        </p:txBody>
      </p:sp>
      <p:sp>
        <p:nvSpPr>
          <p:cNvPr id="16387" name="Rectangle 3"/>
          <p:cNvSpPr>
            <a:spLocks noGrp="1" noChangeArrowheads="1"/>
          </p:cNvSpPr>
          <p:nvPr>
            <p:ph type="body" idx="1"/>
          </p:nvPr>
        </p:nvSpPr>
        <p:spPr/>
        <p:txBody>
          <a:bodyPr/>
          <a:lstStyle/>
          <a:p>
            <a:pPr eaLnBrk="1" hangingPunct="1">
              <a:buFont typeface="Wingdings" pitchFamily="2" charset="2"/>
              <a:buNone/>
            </a:pPr>
            <a:r>
              <a:rPr lang="zh-CN" altLang="en-US" smtClean="0">
                <a:solidFill>
                  <a:srgbClr val="CC00FF"/>
                </a:solidFill>
              </a:rPr>
              <a:t>智能家居</a:t>
            </a:r>
          </a:p>
          <a:p>
            <a:pPr eaLnBrk="1" hangingPunct="1"/>
            <a:r>
              <a:rPr lang="en-US" altLang="zh-CN" smtClean="0"/>
              <a:t>Home automation</a:t>
            </a:r>
          </a:p>
          <a:p>
            <a:pPr eaLnBrk="1" hangingPunct="1"/>
            <a:r>
              <a:rPr lang="en-US" altLang="zh-CN" smtClean="0"/>
              <a:t>Smart environment</a:t>
            </a:r>
          </a:p>
          <a:p>
            <a:pPr eaLnBrk="1" hangingPunct="1"/>
            <a:endParaRPr lang="zh-CN" altLang="en-US"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331913" y="981075"/>
            <a:ext cx="5545137" cy="695325"/>
          </a:xfrm>
        </p:spPr>
        <p:txBody>
          <a:bodyPr/>
          <a:lstStyle/>
          <a:p>
            <a:pPr eaLnBrk="1" hangingPunct="1"/>
            <a:r>
              <a:rPr lang="zh-CN" altLang="en-US" sz="4000" b="1" smtClean="0">
                <a:solidFill>
                  <a:srgbClr val="000000"/>
                </a:solidFill>
                <a:latin typeface="Times New Roman" pitchFamily="18" charset="0"/>
              </a:rPr>
              <a:t>无线传感器网络的应用</a:t>
            </a:r>
            <a:endParaRPr lang="en-US" altLang="zh-CN" sz="4000" b="1" smtClean="0">
              <a:solidFill>
                <a:srgbClr val="000000"/>
              </a:solidFill>
              <a:latin typeface="Times New Roman" pitchFamily="18" charset="0"/>
            </a:endParaRPr>
          </a:p>
        </p:txBody>
      </p:sp>
      <p:sp>
        <p:nvSpPr>
          <p:cNvPr id="17411"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solidFill>
                  <a:srgbClr val="CC00FF"/>
                </a:solidFill>
              </a:rPr>
              <a:t>其它方面的应用</a:t>
            </a:r>
          </a:p>
          <a:p>
            <a:pPr eaLnBrk="1" hangingPunct="1"/>
            <a:r>
              <a:rPr lang="en-US" altLang="zh-CN" dirty="0" smtClean="0"/>
              <a:t>Environmental control in office buildings</a:t>
            </a:r>
          </a:p>
          <a:p>
            <a:pPr eaLnBrk="1" hangingPunct="1"/>
            <a:r>
              <a:rPr lang="en-US" altLang="zh-CN" dirty="0" smtClean="0"/>
              <a:t>Managing inventory control</a:t>
            </a:r>
          </a:p>
          <a:p>
            <a:pPr eaLnBrk="1" hangingPunct="1"/>
            <a:r>
              <a:rPr lang="en-US" altLang="zh-CN" dirty="0" smtClean="0"/>
              <a:t>Vehicle tracking and detection</a:t>
            </a:r>
          </a:p>
          <a:p>
            <a:pPr eaLnBrk="1" hangingPunct="1"/>
            <a:r>
              <a:rPr lang="en-US" altLang="zh-CN" dirty="0" smtClean="0"/>
              <a:t>Detecting and monitoring car thefts</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2864</TotalTime>
  <Words>2412</Words>
  <Application>Microsoft Office PowerPoint</Application>
  <PresentationFormat>全屏显示(4:3)</PresentationFormat>
  <Paragraphs>211</Paragraphs>
  <Slides>43</Slides>
  <Notes>13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43</vt:i4>
      </vt:variant>
    </vt:vector>
  </HeadingPairs>
  <TitlesOfParts>
    <vt:vector size="55" baseType="lpstr">
      <vt:lpstr>Monotype Sorts</vt:lpstr>
      <vt:lpstr>仿宋_GB2312</vt:lpstr>
      <vt:lpstr>华文新魏</vt:lpstr>
      <vt:lpstr>楷体_GB2312</vt:lpstr>
      <vt:lpstr>宋体</vt:lpstr>
      <vt:lpstr>Arial</vt:lpstr>
      <vt:lpstr>Tahoma</vt:lpstr>
      <vt:lpstr>Times New Roman</vt:lpstr>
      <vt:lpstr>Verdana</vt:lpstr>
      <vt:lpstr>Wingdings</vt:lpstr>
      <vt:lpstr>Blends</vt:lpstr>
      <vt:lpstr>Photo Editor 照片</vt:lpstr>
      <vt:lpstr>PowerPoint 演示文稿</vt:lpstr>
      <vt:lpstr>无线传感器网络简介</vt:lpstr>
      <vt:lpstr>Sensor networks VS ad hoc networks</vt:lpstr>
      <vt:lpstr>无线传感器网络的应用</vt:lpstr>
      <vt:lpstr>无线传感器网络的应用</vt:lpstr>
      <vt:lpstr>无线传感器网络的应用</vt:lpstr>
      <vt:lpstr>无线传感器网络的应用</vt:lpstr>
      <vt:lpstr>无线传感器网络的应用</vt:lpstr>
      <vt:lpstr>无线传感器网络的应用</vt:lpstr>
      <vt:lpstr>Application Scenarios_１－军事应用</vt:lpstr>
      <vt:lpstr>PowerPoint 演示文稿</vt:lpstr>
      <vt:lpstr>PowerPoint 演示文稿</vt:lpstr>
      <vt:lpstr>Application Scenarios_２－ 环境监测</vt:lpstr>
      <vt:lpstr>Application Scenarios_２－ 环境监测</vt:lpstr>
      <vt:lpstr>Application Scenarios_２－ 环境监测</vt:lpstr>
      <vt:lpstr>Application Scenarios_３－ 医疗护理</vt:lpstr>
      <vt:lpstr>PowerPoint 演示文稿</vt:lpstr>
      <vt:lpstr>Application Scenarios_４－其它应用</vt:lpstr>
      <vt:lpstr>Application Scenarios_４－其它应用</vt:lpstr>
      <vt:lpstr>Application Scenarios_４－其它应用</vt:lpstr>
      <vt:lpstr>Application Scenarios_４－其它应用</vt:lpstr>
      <vt:lpstr>Application Scenarios_４－其它应用</vt:lpstr>
      <vt:lpstr>无线传感器网络的体系结构</vt:lpstr>
      <vt:lpstr>无线传感器网络的体系结构</vt:lpstr>
      <vt:lpstr>无线传感器网络的体系结构</vt:lpstr>
      <vt:lpstr>PowerPoint 演示文稿</vt:lpstr>
      <vt:lpstr>PowerPoint 演示文稿</vt:lpstr>
      <vt:lpstr>PowerPoint 演示文稿</vt:lpstr>
      <vt:lpstr>PowerPoint 演示文稿</vt:lpstr>
      <vt:lpstr>PowerPoint 演示文稿</vt:lpstr>
      <vt:lpstr>无线传感器网络的特点</vt:lpstr>
      <vt:lpstr>PowerPoint 演示文稿</vt:lpstr>
      <vt:lpstr>无线传感器网络面临的挑战</vt:lpstr>
      <vt:lpstr>无线传感器网络面临的挑战</vt:lpstr>
      <vt:lpstr>无线传感器网络面临的挑战</vt:lpstr>
      <vt:lpstr>无线传感器网络面临的挑战</vt:lpstr>
      <vt:lpstr>无线传感器网络面临的挑战</vt:lpstr>
      <vt:lpstr>无线传感器网络面临的挑战</vt:lpstr>
      <vt:lpstr>无线传感器网络面临的挑战</vt:lpstr>
      <vt:lpstr>无线传感器网络面临的挑战</vt:lpstr>
      <vt:lpstr>无线传感器网络面临的挑战</vt:lpstr>
      <vt:lpstr>无线传感器网络面临的挑战</vt:lpstr>
      <vt:lpstr>无线传感器网络面临的挑战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Dingdang</dc:creator>
  <cp:lastModifiedBy>DELL</cp:lastModifiedBy>
  <cp:revision>105</cp:revision>
  <dcterms:created xsi:type="dcterms:W3CDTF">2007-01-10T07:04:38Z</dcterms:created>
  <dcterms:modified xsi:type="dcterms:W3CDTF">2019-09-20T04:09:22Z</dcterms:modified>
</cp:coreProperties>
</file>