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36"/>
  </p:notesMasterIdLst>
  <p:sldIdLst>
    <p:sldId id="256" r:id="rId2"/>
    <p:sldId id="286" r:id="rId3"/>
    <p:sldId id="257" r:id="rId4"/>
    <p:sldId id="262" r:id="rId5"/>
    <p:sldId id="307" r:id="rId6"/>
    <p:sldId id="306" r:id="rId7"/>
    <p:sldId id="309" r:id="rId8"/>
    <p:sldId id="323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24" r:id="rId21"/>
    <p:sldId id="310" r:id="rId22"/>
    <p:sldId id="311" r:id="rId23"/>
    <p:sldId id="325" r:id="rId24"/>
    <p:sldId id="313" r:id="rId25"/>
    <p:sldId id="326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aykumar Bhat" initials="VB" lastIdx="0" clrIdx="0">
    <p:extLst>
      <p:ext uri="{19B8F6BF-5375-455C-9EA6-DF929625EA0E}">
        <p15:presenceInfo xmlns:p15="http://schemas.microsoft.com/office/powerpoint/2012/main" userId="S-1-5-21-484763869-963894560-842925246-2722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3BFA-8D0C-4EAF-8D6E-4A60647997EE}" type="datetimeFigureOut">
              <a:rPr lang="zh-CN" altLang="en-US" smtClean="0"/>
              <a:t>2016/3/31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10E52-0F9A-452F-8B77-E046E2820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49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Use * when mentioning address in break</a:t>
            </a:r>
          </a:p>
          <a:p>
            <a:r>
              <a:rPr lang="en-IN" dirty="0" smtClean="0"/>
              <a:t>Delete – delete all breakpoints</a:t>
            </a:r>
          </a:p>
          <a:p>
            <a:r>
              <a:rPr lang="en-IN" dirty="0" smtClean="0"/>
              <a:t>Delete 1 – delete breakpoint 1</a:t>
            </a:r>
          </a:p>
          <a:p>
            <a:r>
              <a:rPr lang="en-IN" dirty="0" err="1" smtClean="0"/>
              <a:t>Disas</a:t>
            </a:r>
            <a:r>
              <a:rPr lang="en-IN" dirty="0" smtClean="0"/>
              <a:t> address (no * required).</a:t>
            </a:r>
          </a:p>
          <a:p>
            <a:r>
              <a:rPr lang="en-IN" dirty="0" err="1" smtClean="0"/>
              <a:t>Stepi</a:t>
            </a:r>
            <a:r>
              <a:rPr lang="en-IN" baseline="0" dirty="0" smtClean="0"/>
              <a:t> 4 – Execute 4 instructions at a time.</a:t>
            </a:r>
          </a:p>
          <a:p>
            <a:r>
              <a:rPr lang="en-IN" baseline="0" dirty="0" smtClean="0"/>
              <a:t>Step – Execute 1 C line at a time.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A002B-5FCC-4312-925C-FF9203F691BB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518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Little endian – least</a:t>
            </a:r>
            <a:r>
              <a:rPr lang="en-IN" baseline="0" dirty="0" smtClean="0"/>
              <a:t> sig bits in least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A002B-5FCC-4312-925C-FF9203F691BB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547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7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5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9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7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2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4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7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4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0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4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0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FBAED-4906-4B99-A878-9B8D2741E568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8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csapp.cs.cmu.edu/2e/docs/gdbnotes-x86-64.pdf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lab2-</a:t>
            </a:r>
            <a:r>
              <a:rPr lang="en-US" altLang="zh-CN" dirty="0"/>
              <a:t>Defusing a Binary Bomb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S</a:t>
            </a:r>
            <a:r>
              <a:rPr lang="en-US" altLang="zh-CN" sz="4400" dirty="0" smtClean="0"/>
              <a:t>pring</a:t>
            </a:r>
            <a:r>
              <a:rPr lang="en-US" sz="4400" dirty="0" smtClean="0"/>
              <a:t> 201</a:t>
            </a:r>
            <a:r>
              <a:rPr lang="en-US" altLang="zh-CN" sz="4400" dirty="0" smtClean="0"/>
              <a:t>6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76160" y="122400"/>
            <a:ext cx="1012176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altLang="zh-CN" sz="4400" dirty="0"/>
              <a:t>Assembly </a:t>
            </a:r>
            <a:r>
              <a:rPr lang="en-US" altLang="zh-CN" sz="4400" dirty="0" smtClean="0"/>
              <a:t>Refresher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x64 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Assembly: 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Operands)</a:t>
            </a:r>
            <a:endParaRPr sz="2800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graphicFrame>
        <p:nvGraphicFramePr>
          <p:cNvPr id="212" name="Table 2"/>
          <p:cNvGraphicFramePr/>
          <p:nvPr>
            <p:extLst>
              <p:ext uri="{D42A27DB-BD31-4B8C-83A1-F6EECF244321}">
                <p14:modId xmlns:p14="http://schemas.microsoft.com/office/powerpoint/2010/main" val="949350157"/>
              </p:ext>
            </p:extLst>
          </p:nvPr>
        </p:nvGraphicFramePr>
        <p:xfrm>
          <a:off x="644236" y="1448821"/>
          <a:ext cx="9621982" cy="4692779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514811"/>
                <a:gridCol w="1720145"/>
                <a:gridCol w="2822203"/>
                <a:gridCol w="3564823"/>
              </a:tblGrid>
              <a:tr h="780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 dirty="0"/>
                        <a:t>Type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 dirty="0"/>
                        <a:t>Syntax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Example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Notes</a:t>
                      </a:r>
                      <a:endParaRPr sz="2400"/>
                    </a:p>
                  </a:txBody>
                  <a:tcPr marL="121920" marR="121920" marT="60960" marB="60960"/>
                </a:tc>
              </a:tr>
              <a:tr h="12937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strike="noStrike" dirty="0"/>
                        <a:t>Constants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 dirty="0"/>
                        <a:t>Start with $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strike="noStrike"/>
                        <a:t>$-42</a:t>
                      </a:r>
                      <a:endParaRPr sz="240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strike="noStrike"/>
                        <a:t>$0x15213b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 dirty="0"/>
                        <a:t>Don’t mix up decimal and hex</a:t>
                      </a:r>
                      <a:endParaRPr sz="2400" dirty="0"/>
                    </a:p>
                  </a:txBody>
                  <a:tcPr marL="121920" marR="121920" marT="60960" marB="60960"/>
                </a:tc>
              </a:tr>
              <a:tr h="10487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strike="noStrike"/>
                        <a:t>Registers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Start with %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strike="noStrike" dirty="0"/>
                        <a:t>%</a:t>
                      </a:r>
                      <a:r>
                        <a:rPr lang="en-US" sz="2400" strike="noStrike" dirty="0" err="1"/>
                        <a:t>esi</a:t>
                      </a:r>
                      <a:endParaRPr sz="2400"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strike="noStrike" dirty="0"/>
                        <a:t>%</a:t>
                      </a:r>
                      <a:r>
                        <a:rPr lang="en-US" sz="2400" strike="noStrike" dirty="0" err="1"/>
                        <a:t>rax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Can store values or addresses</a:t>
                      </a:r>
                      <a:endParaRPr sz="2400"/>
                    </a:p>
                  </a:txBody>
                  <a:tcPr marL="121920" marR="121920" marT="60960" marB="60960"/>
                </a:tc>
              </a:tr>
              <a:tr h="15075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strike="noStrike"/>
                        <a:t>Memory Locations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Parentheses around a register or an addressing mode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 dirty="0"/>
                        <a:t>(%</a:t>
                      </a:r>
                      <a:r>
                        <a:rPr lang="en-US" sz="1900" strike="noStrike" dirty="0" err="1"/>
                        <a:t>rbx</a:t>
                      </a:r>
                      <a:r>
                        <a:rPr lang="en-US" sz="1900" strike="noStrike" dirty="0"/>
                        <a:t>)</a:t>
                      </a:r>
                      <a:endParaRPr sz="2400"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 dirty="0"/>
                        <a:t>0x1c(%</a:t>
                      </a:r>
                      <a:r>
                        <a:rPr lang="en-US" sz="1900" strike="noStrike" dirty="0" err="1"/>
                        <a:t>rax</a:t>
                      </a:r>
                      <a:r>
                        <a:rPr lang="en-US" sz="1900" strike="noStrike" dirty="0"/>
                        <a:t>)</a:t>
                      </a:r>
                      <a:endParaRPr sz="2400"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 dirty="0"/>
                        <a:t>0x4(%</a:t>
                      </a:r>
                      <a:r>
                        <a:rPr lang="en-US" sz="1900" strike="noStrike" dirty="0" err="1"/>
                        <a:t>rcx</a:t>
                      </a:r>
                      <a:r>
                        <a:rPr lang="en-US" sz="1900" strike="noStrike" dirty="0"/>
                        <a:t>, %</a:t>
                      </a:r>
                      <a:r>
                        <a:rPr lang="en-US" sz="1900" strike="noStrike" dirty="0" err="1"/>
                        <a:t>rdi</a:t>
                      </a:r>
                      <a:r>
                        <a:rPr lang="en-US" sz="1900" strike="noStrike" dirty="0"/>
                        <a:t>, 0x1)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 dirty="0"/>
                        <a:t>Parentheses dereference. Equivalent to “*” in C. Look up different addressing modes! </a:t>
                      </a:r>
                      <a:endParaRPr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4314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579360" y="12192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ctr"/>
          <a:lstStyle/>
          <a:p>
            <a:pPr>
              <a:lnSpc>
                <a:spcPct val="90000"/>
              </a:lnSpc>
            </a:pPr>
            <a:r>
              <a:rPr lang="en-US" altLang="zh-CN" sz="4000" dirty="0"/>
              <a:t>Assembly </a:t>
            </a:r>
            <a:r>
              <a:rPr lang="en-US" altLang="zh-CN" sz="4000" dirty="0" smtClean="0"/>
              <a:t>Refresher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Representing Addresses)</a:t>
            </a:r>
            <a:endParaRPr sz="2800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487680" y="1463039"/>
            <a:ext cx="10232640" cy="52694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orbel"/>
              </a:rPr>
              <a:t>Parenthesis Usage:</a:t>
            </a:r>
            <a:endParaRPr sz="2400"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b="1" u="sng" dirty="0">
                <a:solidFill>
                  <a:srgbClr val="FF3333"/>
                </a:solidFill>
                <a:latin typeface="Corbel"/>
              </a:rPr>
              <a:t>Most of the time</a:t>
            </a:r>
            <a:r>
              <a:rPr lang="en-US" sz="2400" dirty="0">
                <a:solidFill>
                  <a:srgbClr val="000000"/>
                </a:solidFill>
                <a:latin typeface="Corbel"/>
              </a:rPr>
              <a:t> parenthesis means </a:t>
            </a:r>
            <a:r>
              <a:rPr lang="en-US" sz="2400" dirty="0" smtClean="0">
                <a:solidFill>
                  <a:srgbClr val="000000"/>
                </a:solidFill>
                <a:latin typeface="Corbel"/>
              </a:rPr>
              <a:t>dereference.</a:t>
            </a:r>
            <a:endParaRPr sz="2400" dirty="0" smtClean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orbel"/>
              </a:rPr>
              <a:t>Example </a:t>
            </a:r>
            <a:r>
              <a:rPr lang="en-US" sz="2800" dirty="0">
                <a:solidFill>
                  <a:srgbClr val="000000"/>
                </a:solidFill>
                <a:latin typeface="Corbel"/>
              </a:rPr>
              <a:t>of usage</a:t>
            </a:r>
            <a:r>
              <a:rPr lang="en-US" sz="2800" dirty="0" smtClean="0">
                <a:solidFill>
                  <a:srgbClr val="000000"/>
                </a:solidFill>
                <a:latin typeface="Corbel"/>
              </a:rPr>
              <a:t>:</a:t>
            </a:r>
            <a:endParaRPr sz="2400"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orbel"/>
              </a:rPr>
              <a:t>(%</a:t>
            </a:r>
            <a:r>
              <a:rPr lang="en-US" sz="2400" dirty="0" err="1">
                <a:solidFill>
                  <a:srgbClr val="000000"/>
                </a:solidFill>
                <a:latin typeface="Corbel"/>
              </a:rPr>
              <a:t>eax</a:t>
            </a:r>
            <a:r>
              <a:rPr lang="en-US" sz="2400" dirty="0">
                <a:solidFill>
                  <a:srgbClr val="000000"/>
                </a:solidFill>
                <a:latin typeface="Corbel"/>
              </a:rPr>
              <a:t>) - contents of memory at address stored in %</a:t>
            </a:r>
            <a:r>
              <a:rPr lang="en-US" sz="2400" dirty="0" err="1" smtClean="0">
                <a:solidFill>
                  <a:srgbClr val="000000"/>
                </a:solidFill>
                <a:latin typeface="Corbel"/>
              </a:rPr>
              <a:t>eax</a:t>
            </a:r>
            <a:endParaRPr sz="2400" dirty="0" smtClean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orbel"/>
              </a:rPr>
              <a:t>(%</a:t>
            </a:r>
            <a:r>
              <a:rPr lang="en-US" sz="2400" dirty="0" err="1">
                <a:solidFill>
                  <a:srgbClr val="000000"/>
                </a:solidFill>
                <a:latin typeface="Corbel"/>
              </a:rPr>
              <a:t>ebx</a:t>
            </a:r>
            <a:r>
              <a:rPr lang="en-US" sz="2400" dirty="0">
                <a:solidFill>
                  <a:srgbClr val="000000"/>
                </a:solidFill>
                <a:latin typeface="Corbel"/>
              </a:rPr>
              <a:t>, %</a:t>
            </a:r>
            <a:r>
              <a:rPr lang="en-US" sz="2400" dirty="0" err="1">
                <a:solidFill>
                  <a:srgbClr val="000000"/>
                </a:solidFill>
                <a:latin typeface="Corbel"/>
              </a:rPr>
              <a:t>ecx</a:t>
            </a:r>
            <a:r>
              <a:rPr lang="en-US" sz="2400" dirty="0">
                <a:solidFill>
                  <a:srgbClr val="000000"/>
                </a:solidFill>
                <a:latin typeface="Corbel"/>
              </a:rPr>
              <a:t>) – contents of memory stored at address obtained after addition of %</a:t>
            </a:r>
            <a:r>
              <a:rPr lang="en-US" sz="2400" dirty="0" err="1">
                <a:solidFill>
                  <a:srgbClr val="000000"/>
                </a:solidFill>
                <a:latin typeface="Corbel"/>
              </a:rPr>
              <a:t>ebx</a:t>
            </a:r>
            <a:r>
              <a:rPr lang="en-US" sz="2400" dirty="0">
                <a:solidFill>
                  <a:srgbClr val="000000"/>
                </a:solidFill>
                <a:latin typeface="Corbel"/>
              </a:rPr>
              <a:t> + %</a:t>
            </a:r>
            <a:r>
              <a:rPr lang="en-US" sz="2400" dirty="0" err="1">
                <a:solidFill>
                  <a:srgbClr val="000000"/>
                </a:solidFill>
                <a:latin typeface="Corbel"/>
              </a:rPr>
              <a:t>ecx</a:t>
            </a:r>
            <a:r>
              <a:rPr lang="en-US" sz="2400" dirty="0" smtClean="0">
                <a:solidFill>
                  <a:srgbClr val="000000"/>
                </a:solidFill>
                <a:latin typeface="Corbel"/>
              </a:rPr>
              <a:t>.</a:t>
            </a:r>
            <a:endParaRPr sz="2400"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orbel"/>
              </a:rPr>
              <a:t>(%</a:t>
            </a:r>
            <a:r>
              <a:rPr lang="en-US" sz="2400" dirty="0" err="1">
                <a:solidFill>
                  <a:srgbClr val="000000"/>
                </a:solidFill>
                <a:latin typeface="Corbel"/>
              </a:rPr>
              <a:t>ebx</a:t>
            </a:r>
            <a:r>
              <a:rPr lang="en-US" sz="2400" dirty="0">
                <a:solidFill>
                  <a:srgbClr val="000000"/>
                </a:solidFill>
                <a:latin typeface="Corbel"/>
              </a:rPr>
              <a:t>, %</a:t>
            </a:r>
            <a:r>
              <a:rPr lang="en-US" sz="2400" dirty="0" err="1">
                <a:solidFill>
                  <a:srgbClr val="000000"/>
                </a:solidFill>
                <a:latin typeface="Corbel"/>
              </a:rPr>
              <a:t>ecx</a:t>
            </a:r>
            <a:r>
              <a:rPr lang="en-US" sz="2400" dirty="0">
                <a:solidFill>
                  <a:srgbClr val="000000"/>
                </a:solidFill>
                <a:latin typeface="Corbel"/>
              </a:rPr>
              <a:t>, 8) – contents of memory at address = %ebx+8*%</a:t>
            </a:r>
            <a:r>
              <a:rPr lang="en-US" sz="2400" dirty="0" err="1" smtClean="0">
                <a:solidFill>
                  <a:srgbClr val="000000"/>
                </a:solidFill>
                <a:latin typeface="Corbel"/>
              </a:rPr>
              <a:t>ecx</a:t>
            </a:r>
            <a:endParaRPr sz="2400"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orbel"/>
              </a:rPr>
              <a:t>4(%</a:t>
            </a:r>
            <a:r>
              <a:rPr lang="en-US" sz="2400" dirty="0" err="1">
                <a:solidFill>
                  <a:srgbClr val="000000"/>
                </a:solidFill>
                <a:latin typeface="Corbel"/>
              </a:rPr>
              <a:t>ebx</a:t>
            </a:r>
            <a:r>
              <a:rPr lang="en-US" sz="2400" dirty="0">
                <a:solidFill>
                  <a:srgbClr val="000000"/>
                </a:solidFill>
                <a:latin typeface="Corbel"/>
              </a:rPr>
              <a:t>, %</a:t>
            </a:r>
            <a:r>
              <a:rPr lang="en-US" sz="2400" dirty="0" err="1">
                <a:solidFill>
                  <a:srgbClr val="000000"/>
                </a:solidFill>
                <a:latin typeface="Corbel"/>
              </a:rPr>
              <a:t>ecx</a:t>
            </a:r>
            <a:r>
              <a:rPr lang="en-US" sz="2400" dirty="0">
                <a:solidFill>
                  <a:srgbClr val="000000"/>
                </a:solidFill>
                <a:latin typeface="Corbel"/>
              </a:rPr>
              <a:t>, 8) – Contents of memory stored at address = %</a:t>
            </a:r>
            <a:r>
              <a:rPr lang="en-US" sz="2400" dirty="0" err="1">
                <a:solidFill>
                  <a:srgbClr val="000000"/>
                </a:solidFill>
                <a:latin typeface="Corbel"/>
              </a:rPr>
              <a:t>ebx</a:t>
            </a:r>
            <a:r>
              <a:rPr lang="en-US" sz="2400" dirty="0">
                <a:solidFill>
                  <a:srgbClr val="000000"/>
                </a:solidFill>
                <a:latin typeface="Corbel"/>
              </a:rPr>
              <a:t> + 8*%</a:t>
            </a:r>
            <a:r>
              <a:rPr lang="en-US" sz="2400" dirty="0" err="1">
                <a:solidFill>
                  <a:srgbClr val="000000"/>
                </a:solidFill>
                <a:latin typeface="Corbel"/>
              </a:rPr>
              <a:t>ecx</a:t>
            </a:r>
            <a:r>
              <a:rPr lang="en-US" sz="2400" dirty="0">
                <a:solidFill>
                  <a:srgbClr val="000000"/>
                </a:solidFill>
                <a:latin typeface="Corbel"/>
              </a:rPr>
              <a:t> + 4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15305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609600" y="151680"/>
            <a:ext cx="1097184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altLang="zh-CN" sz="4400" dirty="0"/>
              <a:t>Assembly </a:t>
            </a:r>
            <a:r>
              <a:rPr lang="en-US" altLang="zh-CN" sz="4400" dirty="0" smtClean="0"/>
              <a:t>Refresher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x64 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Assembly: Arithmetic 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Operations)</a:t>
            </a:r>
            <a:endParaRPr sz="2800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609600" y="-1927200"/>
            <a:ext cx="5385600" cy="410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b"/>
          <a:lstStyle/>
          <a:p>
            <a:pPr algn="r">
              <a:lnSpc>
                <a:spcPct val="100000"/>
              </a:lnSpc>
            </a:pPr>
            <a:r>
              <a:rPr lang="en-US" sz="3200" b="1" dirty="0">
                <a:solidFill>
                  <a:srgbClr val="000000"/>
                </a:solidFill>
                <a:latin typeface="Arial"/>
                <a:ea typeface="Arial"/>
              </a:rPr>
              <a:t>Instruction</a:t>
            </a:r>
            <a:endParaRPr sz="2400" dirty="0"/>
          </a:p>
        </p:txBody>
      </p:sp>
      <p:sp>
        <p:nvSpPr>
          <p:cNvPr id="217" name="CustomShape 3"/>
          <p:cNvSpPr/>
          <p:nvPr/>
        </p:nvSpPr>
        <p:spPr>
          <a:xfrm>
            <a:off x="-122880" y="2174880"/>
            <a:ext cx="6118560" cy="414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 algn="r"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mov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 %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rbx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, %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rdx</a:t>
            </a:r>
            <a:endParaRPr sz="2400" dirty="0"/>
          </a:p>
          <a:p>
            <a:pPr algn="r"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add (%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rdx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), %r8</a:t>
            </a:r>
            <a:endParaRPr sz="2400" dirty="0"/>
          </a:p>
          <a:p>
            <a:pPr algn="r"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mul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 $3, %r8</a:t>
            </a:r>
            <a:endParaRPr sz="2400" dirty="0"/>
          </a:p>
          <a:p>
            <a:pPr algn="r"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sub $1, %r8</a:t>
            </a:r>
            <a:endParaRPr sz="2400" dirty="0"/>
          </a:p>
          <a:p>
            <a:pPr algn="r"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lea (%rdx,%rbx,2), %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rdx</a:t>
            </a:r>
            <a:endParaRPr sz="2400" dirty="0"/>
          </a:p>
          <a:p>
            <a:pPr algn="r"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 algn="r">
              <a:lnSpc>
                <a:spcPct val="100000"/>
              </a:lnSpc>
            </a:pPr>
            <a:endParaRPr sz="2400" dirty="0"/>
          </a:p>
        </p:txBody>
      </p:sp>
      <p:sp>
        <p:nvSpPr>
          <p:cNvPr id="218" name="CustomShape 4"/>
          <p:cNvSpPr/>
          <p:nvPr/>
        </p:nvSpPr>
        <p:spPr>
          <a:xfrm>
            <a:off x="6193440" y="-1927200"/>
            <a:ext cx="5388480" cy="410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b"/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0000"/>
                </a:solidFill>
                <a:latin typeface="Arial"/>
                <a:ea typeface="Arial"/>
              </a:rPr>
              <a:t>Effect</a:t>
            </a:r>
            <a:endParaRPr sz="2400" dirty="0"/>
          </a:p>
        </p:txBody>
      </p:sp>
      <p:sp>
        <p:nvSpPr>
          <p:cNvPr id="219" name="CustomShape 5"/>
          <p:cNvSpPr/>
          <p:nvPr/>
        </p:nvSpPr>
        <p:spPr>
          <a:xfrm>
            <a:off x="6193440" y="2174880"/>
            <a:ext cx="5388480" cy="410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Arial"/>
                <a:ea typeface="Arial"/>
              </a:rPr>
              <a:t>rdx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 = </a:t>
            </a:r>
            <a:r>
              <a:rPr lang="en-US" sz="3200" dirty="0" err="1">
                <a:solidFill>
                  <a:srgbClr val="000000"/>
                </a:solidFill>
                <a:latin typeface="Arial"/>
                <a:ea typeface="Arial"/>
              </a:rPr>
              <a:t>rbx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r8 += value 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at address </a:t>
            </a:r>
            <a:r>
              <a:rPr lang="en-US" sz="3200" dirty="0" err="1">
                <a:solidFill>
                  <a:srgbClr val="000000"/>
                </a:solidFill>
                <a:latin typeface="Arial"/>
                <a:ea typeface="Arial"/>
              </a:rPr>
              <a:t>rdx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r8 *= 3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r8--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Arial"/>
                <a:ea typeface="Arial"/>
              </a:rPr>
              <a:t>rdx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 = </a:t>
            </a:r>
            <a:r>
              <a:rPr lang="en-US" sz="3200" dirty="0" err="1">
                <a:solidFill>
                  <a:srgbClr val="000000"/>
                </a:solidFill>
                <a:latin typeface="Arial"/>
                <a:ea typeface="Arial"/>
              </a:rPr>
              <a:t>rdx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 + </a:t>
            </a:r>
            <a:r>
              <a:rPr lang="en-US" sz="3200" dirty="0" err="1">
                <a:solidFill>
                  <a:srgbClr val="000000"/>
                </a:solidFill>
                <a:latin typeface="Arial"/>
                <a:ea typeface="Arial"/>
              </a:rPr>
              <a:t>rbx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*2</a:t>
            </a:r>
            <a:endParaRPr sz="2400" dirty="0"/>
          </a:p>
          <a:p>
            <a:pPr>
              <a:lnSpc>
                <a:spcPct val="100000"/>
              </a:lnSpc>
              <a:buSzPct val="75000"/>
              <a:buFont typeface="Calibri"/>
              <a:buChar char="■"/>
            </a:pPr>
            <a:r>
              <a:rPr lang="en-US" sz="3200" i="1" dirty="0">
                <a:solidFill>
                  <a:srgbClr val="000000"/>
                </a:solidFill>
                <a:latin typeface="Arial"/>
                <a:ea typeface="Arial"/>
              </a:rPr>
              <a:t>Doesn’t dereference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242576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609600" y="151680"/>
            <a:ext cx="1097184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altLang="zh-CN" sz="4400" dirty="0"/>
              <a:t>Assembly </a:t>
            </a:r>
            <a:r>
              <a:rPr lang="en-US" altLang="zh-CN" sz="4400" dirty="0" smtClean="0"/>
              <a:t>Refresher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x64 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Assembly: Calling 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Convention)</a:t>
            </a:r>
            <a:endParaRPr sz="2800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-2142720" y="-1927200"/>
            <a:ext cx="5385600" cy="410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b"/>
          <a:lstStyle/>
          <a:p>
            <a:pPr algn="r"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Arial"/>
                <a:ea typeface="Arial"/>
              </a:rPr>
              <a:t>Instruction</a:t>
            </a:r>
            <a:endParaRPr sz="2400"/>
          </a:p>
        </p:txBody>
      </p:sp>
      <p:sp>
        <p:nvSpPr>
          <p:cNvPr id="222" name="CustomShape 3"/>
          <p:cNvSpPr/>
          <p:nvPr/>
        </p:nvSpPr>
        <p:spPr>
          <a:xfrm>
            <a:off x="-2875200" y="2174880"/>
            <a:ext cx="6118560" cy="410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 algn="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call foo</a:t>
            </a:r>
            <a:endParaRPr sz="2400"/>
          </a:p>
          <a:p>
            <a:pPr algn="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push %eax</a:t>
            </a:r>
            <a:endParaRPr sz="2400"/>
          </a:p>
          <a:p>
            <a:pPr algn="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pop %eax</a:t>
            </a:r>
            <a:endParaRPr sz="2400"/>
          </a:p>
          <a:p>
            <a:pPr algn="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ret</a:t>
            </a:r>
            <a:endParaRPr sz="2400"/>
          </a:p>
          <a:p>
            <a:pPr algn="r">
              <a:lnSpc>
                <a:spcPct val="100000"/>
              </a:lnSpc>
            </a:pPr>
            <a:endParaRPr sz="2400"/>
          </a:p>
          <a:p>
            <a:pPr algn="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nop</a:t>
            </a:r>
            <a:endParaRPr sz="2400"/>
          </a:p>
        </p:txBody>
      </p:sp>
      <p:sp>
        <p:nvSpPr>
          <p:cNvPr id="223" name="CustomShape 4"/>
          <p:cNvSpPr/>
          <p:nvPr/>
        </p:nvSpPr>
        <p:spPr>
          <a:xfrm>
            <a:off x="3444480" y="-1927200"/>
            <a:ext cx="8136960" cy="410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b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Arial"/>
                <a:ea typeface="Arial"/>
              </a:rPr>
              <a:t>Effect</a:t>
            </a:r>
            <a:endParaRPr sz="2400"/>
          </a:p>
        </p:txBody>
      </p:sp>
      <p:sp>
        <p:nvSpPr>
          <p:cNvPr id="224" name="CustomShape 5"/>
          <p:cNvSpPr/>
          <p:nvPr/>
        </p:nvSpPr>
        <p:spPr>
          <a:xfrm>
            <a:off x="3444480" y="2174880"/>
            <a:ext cx="8136960" cy="410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Push return address, jump to label </a:t>
            </a: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foo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Push value in </a:t>
            </a: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%eax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 onto stack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Pop value off of stack into </a:t>
            </a: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%eax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Pop value off of stack into instruction pointer, return value stored in </a:t>
            </a: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%eax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Does absolutely </a:t>
            </a:r>
            <a:r>
              <a:rPr lang="en-US" sz="3200" b="1">
                <a:solidFill>
                  <a:srgbClr val="000000"/>
                </a:solidFill>
                <a:latin typeface="Arial"/>
                <a:ea typeface="Arial"/>
              </a:rPr>
              <a:t>nothing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. 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760962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76160" y="122400"/>
            <a:ext cx="1012176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altLang="zh-CN" sz="4400" dirty="0"/>
              <a:t>Assembly </a:t>
            </a:r>
            <a:r>
              <a:rPr lang="en-US" altLang="zh-CN" sz="4400" dirty="0" smtClean="0"/>
              <a:t>Refresher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x64 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Assembly: 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Comparisons)</a:t>
            </a:r>
            <a:endParaRPr sz="2800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528960" y="1362240"/>
            <a:ext cx="10817760" cy="410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  <a:buSzPct val="58000"/>
              <a:buFont typeface="Calibri"/>
              <a:buChar char="■"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Comparison, 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cmp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, compares two values</a:t>
            </a:r>
            <a:endParaRPr sz="2400" dirty="0"/>
          </a:p>
          <a:p>
            <a:pPr lvl="1">
              <a:lnSpc>
                <a:spcPct val="100000"/>
              </a:lnSpc>
              <a:buSzPct val="50000"/>
              <a:buFont typeface="Calibri"/>
              <a:buChar char="■"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Result determines next conditional jump instruction</a:t>
            </a:r>
            <a:endParaRPr sz="2400" dirty="0"/>
          </a:p>
          <a:p>
            <a:pPr>
              <a:lnSpc>
                <a:spcPct val="100000"/>
              </a:lnSpc>
              <a:buSzPct val="58000"/>
              <a:buFont typeface="Calibri"/>
              <a:buChar char="■"/>
            </a:pP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cmp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b,a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 computes 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a-b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sz="2400" dirty="0"/>
          </a:p>
          <a:p>
            <a:pPr>
              <a:lnSpc>
                <a:spcPct val="100000"/>
              </a:lnSpc>
              <a:buSzPct val="58000"/>
              <a:buFont typeface="Calibri"/>
              <a:buChar char="■"/>
            </a:pP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test 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b,a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 computes 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a&amp;b</a:t>
            </a:r>
            <a:endParaRPr sz="2400" dirty="0"/>
          </a:p>
          <a:p>
            <a:pPr>
              <a:lnSpc>
                <a:spcPct val="100000"/>
              </a:lnSpc>
              <a:buSzPct val="58000"/>
              <a:buFont typeface="Calibri"/>
              <a:buChar char="■"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Pay attention to </a:t>
            </a:r>
            <a:r>
              <a:rPr lang="en-US" sz="3200" b="1" dirty="0">
                <a:solidFill>
                  <a:srgbClr val="000000"/>
                </a:solidFill>
                <a:latin typeface="Arial"/>
                <a:ea typeface="Arial"/>
              </a:rPr>
              <a:t>operand order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27" name="CustomShape 3"/>
          <p:cNvSpPr/>
          <p:nvPr/>
        </p:nvSpPr>
        <p:spPr>
          <a:xfrm>
            <a:off x="1414560" y="4520640"/>
            <a:ext cx="4550400" cy="121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cmpl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 %r9, %r10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jg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0x8675309</a:t>
            </a:r>
            <a:endParaRPr sz="2400" dirty="0"/>
          </a:p>
        </p:txBody>
      </p:sp>
      <p:sp>
        <p:nvSpPr>
          <p:cNvPr id="228" name="CustomShape 4"/>
          <p:cNvSpPr/>
          <p:nvPr/>
        </p:nvSpPr>
        <p:spPr>
          <a:xfrm>
            <a:off x="5161920" y="4859040"/>
            <a:ext cx="1552320" cy="53712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80">
            <a:solidFill>
              <a:srgbClr val="CC412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CustomShape 5"/>
          <p:cNvSpPr/>
          <p:nvPr/>
        </p:nvSpPr>
        <p:spPr>
          <a:xfrm>
            <a:off x="7042560" y="4313280"/>
            <a:ext cx="3382080" cy="17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If 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%r10 &gt; %r9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</a:rPr>
              <a:t>, then jump to 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0x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8675309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9682078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76160" y="122400"/>
            <a:ext cx="1012176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altLang="zh-CN" sz="4400" dirty="0"/>
              <a:t>Assembly </a:t>
            </a:r>
            <a:r>
              <a:rPr lang="en-US" altLang="zh-CN" sz="4400" dirty="0" smtClean="0"/>
              <a:t>Refresher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x64 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Assembly: 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Jumps)</a:t>
            </a:r>
            <a:endParaRPr sz="2800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graphicFrame>
        <p:nvGraphicFramePr>
          <p:cNvPr id="231" name="Table 2"/>
          <p:cNvGraphicFramePr/>
          <p:nvPr>
            <p:extLst/>
          </p:nvPr>
        </p:nvGraphicFramePr>
        <p:xfrm>
          <a:off x="790560" y="1534560"/>
          <a:ext cx="10548000" cy="48048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90560"/>
                <a:gridCol w="3377633"/>
                <a:gridCol w="2034988"/>
                <a:gridCol w="3144819"/>
              </a:tblGrid>
              <a:tr h="4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 dirty="0"/>
                        <a:t>Instruction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 dirty="0"/>
                        <a:t>Effect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Instruction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Effect</a:t>
                      </a:r>
                      <a:endParaRPr sz="2400"/>
                    </a:p>
                  </a:txBody>
                  <a:tcPr marL="121920" marR="121920" marT="60960" marB="60960"/>
                </a:tc>
              </a:tr>
              <a:tr h="42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 dirty="0" err="1"/>
                        <a:t>jmp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Always jump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 dirty="0"/>
                        <a:t>ja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 dirty="0"/>
                        <a:t>Jump if above (unsigned &gt;)</a:t>
                      </a:r>
                      <a:endParaRPr sz="2400" dirty="0"/>
                    </a:p>
                  </a:txBody>
                  <a:tcPr marL="121920" marR="121920" marT="60960" marB="60960"/>
                </a:tc>
              </a:tr>
              <a:tr h="694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je/jz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Jump if eq / zero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jae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Jump if above / equal</a:t>
                      </a:r>
                      <a:endParaRPr sz="2400"/>
                    </a:p>
                  </a:txBody>
                  <a:tcPr marL="121920" marR="121920" marT="60960" marB="60960"/>
                </a:tc>
              </a:tr>
              <a:tr h="694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jne/jnz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Jump if !eq / !zero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jb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Jump if below (unsigned &lt;)</a:t>
                      </a:r>
                      <a:endParaRPr sz="2400"/>
                    </a:p>
                  </a:txBody>
                  <a:tcPr marL="121920" marR="121920" marT="60960" marB="60960"/>
                </a:tc>
              </a:tr>
              <a:tr h="694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jg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 dirty="0"/>
                        <a:t>Jump if </a:t>
                      </a:r>
                      <a:r>
                        <a:rPr lang="en-US" sz="1900" strike="noStrike" dirty="0" smtClean="0"/>
                        <a:t>greater (signed &gt;)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jbe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Jump if below / equal</a:t>
                      </a:r>
                      <a:endParaRPr sz="2400"/>
                    </a:p>
                  </a:txBody>
                  <a:tcPr marL="121920" marR="121920" marT="60960" marB="60960"/>
                </a:tc>
              </a:tr>
              <a:tr h="694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jge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 dirty="0"/>
                        <a:t>Jump if greater / </a:t>
                      </a:r>
                      <a:r>
                        <a:rPr lang="en-US" sz="1900" strike="noStrike" dirty="0" err="1"/>
                        <a:t>eq</a:t>
                      </a:r>
                      <a:endParaRPr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js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Jump if sign bit is 1 (neg)</a:t>
                      </a:r>
                      <a:endParaRPr sz="2400"/>
                    </a:p>
                  </a:txBody>
                  <a:tcPr marL="121920" marR="121920" marT="60960" marB="60960"/>
                </a:tc>
              </a:tr>
              <a:tr h="42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jl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Jump if less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jns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Jump if sign bit is 0 (pos)</a:t>
                      </a:r>
                      <a:endParaRPr sz="2400"/>
                    </a:p>
                  </a:txBody>
                  <a:tcPr marL="121920" marR="121920" marT="60960" marB="60960"/>
                </a:tc>
              </a:tr>
              <a:tr h="69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jle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strike="noStrike"/>
                        <a:t>Jump if less / eq</a:t>
                      </a:r>
                      <a:endParaRPr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7456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76160" y="122400"/>
            <a:ext cx="1012176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r>
              <a:rPr lang="en-US" altLang="zh-CN" sz="4400" dirty="0"/>
              <a:t>Assembly </a:t>
            </a:r>
            <a:r>
              <a:rPr lang="en-US" altLang="zh-CN" sz="4400" dirty="0"/>
              <a:t>Refresher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x64 Assembly: A Quick Drill)</a:t>
            </a:r>
            <a:endParaRPr sz="2800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528960" y="1362240"/>
            <a:ext cx="5220480" cy="414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cmp $0x15213, %r12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jge deadbeef</a:t>
            </a: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cmp %rax, %rdi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jae 15213b</a:t>
            </a: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test %r8, %r8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jnz (%rsi)</a:t>
            </a:r>
            <a:endParaRPr sz="2400"/>
          </a:p>
        </p:txBody>
      </p:sp>
      <p:sp>
        <p:nvSpPr>
          <p:cNvPr id="234" name="CustomShape 3"/>
          <p:cNvSpPr/>
          <p:nvPr/>
        </p:nvSpPr>
        <p:spPr>
          <a:xfrm>
            <a:off x="5827680" y="1361760"/>
            <a:ext cx="4996800" cy="438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If </a:t>
            </a:r>
            <a:r>
              <a:rPr lang="en-US" sz="3200" u="sng">
                <a:solidFill>
                  <a:srgbClr val="000000"/>
                </a:solidFill>
                <a:latin typeface="Arial"/>
                <a:ea typeface="Arial"/>
              </a:rPr>
              <a:t>            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, jump to addr </a:t>
            </a: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0xdeadbeef</a:t>
            </a: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If </a:t>
            </a:r>
            <a:r>
              <a:rPr lang="en-US" sz="3200" u="sng">
                <a:solidFill>
                  <a:srgbClr val="000000"/>
                </a:solidFill>
                <a:latin typeface="Arial"/>
                <a:ea typeface="Arial"/>
              </a:rPr>
              <a:t>            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, jump to addr </a:t>
            </a: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0x15213b</a:t>
            </a: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If </a:t>
            </a:r>
            <a:r>
              <a:rPr lang="en-US" sz="3200" u="sng">
                <a:solidFill>
                  <a:srgbClr val="000000"/>
                </a:solidFill>
                <a:latin typeface="Arial"/>
                <a:ea typeface="Arial"/>
              </a:rPr>
              <a:t>            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, jump to </a:t>
            </a:r>
            <a:r>
              <a:rPr lang="en-US" sz="3200" u="sng">
                <a:solidFill>
                  <a:srgbClr val="000000"/>
                </a:solidFill>
                <a:latin typeface="Arial"/>
                <a:ea typeface="Arial"/>
              </a:rPr>
              <a:t>          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93143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76160" y="122400"/>
            <a:ext cx="1012176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altLang="zh-CN" sz="4400" dirty="0"/>
              <a:t>Assembly </a:t>
            </a:r>
            <a:r>
              <a:rPr lang="en-US" altLang="zh-CN" sz="4400" dirty="0" smtClean="0"/>
              <a:t>Refresher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x64 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Assembly: A Quick 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Drill)</a:t>
            </a:r>
            <a:endParaRPr sz="2800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528960" y="1362240"/>
            <a:ext cx="5220480" cy="414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</a:pPr>
            <a:r>
              <a:rPr lang="en-US" sz="3200" b="1" dirty="0" err="1">
                <a:solidFill>
                  <a:srgbClr val="000000"/>
                </a:solidFill>
                <a:latin typeface="Courier New"/>
                <a:ea typeface="Courier New"/>
              </a:rPr>
              <a:t>cmp</a:t>
            </a:r>
            <a:r>
              <a:rPr lang="en-US" sz="3200" b="1" dirty="0">
                <a:solidFill>
                  <a:srgbClr val="000000"/>
                </a:solidFill>
                <a:latin typeface="Courier New"/>
                <a:ea typeface="Courier New"/>
              </a:rPr>
              <a:t> $0x15213, %r12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3200" b="1" dirty="0" err="1">
                <a:solidFill>
                  <a:srgbClr val="000000"/>
                </a:solidFill>
                <a:latin typeface="Courier New"/>
                <a:ea typeface="Courier New"/>
              </a:rPr>
              <a:t>jge</a:t>
            </a:r>
            <a:r>
              <a:rPr lang="en-US" sz="3200" b="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ea typeface="Courier New"/>
              </a:rPr>
              <a:t>deadbeef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cmp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 %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rax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, %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rdi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jae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 15213b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test %r8, %r8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jnz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 (%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rsi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sz="2400" dirty="0"/>
          </a:p>
        </p:txBody>
      </p:sp>
      <p:sp>
        <p:nvSpPr>
          <p:cNvPr id="237" name="CustomShape 3"/>
          <p:cNvSpPr/>
          <p:nvPr/>
        </p:nvSpPr>
        <p:spPr>
          <a:xfrm>
            <a:off x="5827680" y="1361760"/>
            <a:ext cx="4996800" cy="121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If </a:t>
            </a: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%r12 &gt;= 0x15213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, jump to </a:t>
            </a: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0xdeadbeef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797417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76160" y="122400"/>
            <a:ext cx="1012176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altLang="zh-CN" sz="4400" dirty="0"/>
              <a:t>Assembly </a:t>
            </a:r>
            <a:r>
              <a:rPr lang="en-US" altLang="zh-CN" sz="4400" dirty="0"/>
              <a:t>Refresher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x64 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Assembly: A Quick 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Drill)</a:t>
            </a:r>
            <a:endParaRPr sz="2800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528960" y="1362240"/>
            <a:ext cx="5220480" cy="414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cmp $0x15213, %r12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jge deadbeef</a:t>
            </a: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ourier New"/>
                <a:ea typeface="Courier New"/>
              </a:rPr>
              <a:t>cmp %rax, %rdi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ourier New"/>
                <a:ea typeface="Courier New"/>
              </a:rPr>
              <a:t>jae 15213b</a:t>
            </a: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test %r8, %r8</a:t>
            </a: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jnz (%rsi)</a:t>
            </a:r>
            <a:endParaRPr sz="2400"/>
          </a:p>
        </p:txBody>
      </p:sp>
      <p:sp>
        <p:nvSpPr>
          <p:cNvPr id="240" name="CustomShape 3"/>
          <p:cNvSpPr/>
          <p:nvPr/>
        </p:nvSpPr>
        <p:spPr>
          <a:xfrm>
            <a:off x="5827680" y="1361760"/>
            <a:ext cx="4996800" cy="365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If the unsigned value of </a:t>
            </a: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%rdi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 is at or above the unsigned value of </a:t>
            </a: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%rax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, jump to </a:t>
            </a: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0x15213b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770010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76160" y="122400"/>
            <a:ext cx="1012176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altLang="zh-CN" sz="4400" dirty="0"/>
              <a:t>Assembly </a:t>
            </a:r>
            <a:r>
              <a:rPr lang="en-US" altLang="zh-CN" sz="4400" dirty="0" smtClean="0"/>
              <a:t>Refresher</a:t>
            </a:r>
            <a:r>
              <a:rPr lang="en-US" altLang="zh-CN" sz="2800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x64 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Assembly: A Quick 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Drill)</a:t>
            </a:r>
            <a:endParaRPr sz="2800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528960" y="1362240"/>
            <a:ext cx="5220480" cy="414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cmp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 $0x15213, %r12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jge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deadbeef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cmp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 %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rax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, %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rdi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jae</a:t>
            </a: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 15213b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0000"/>
                </a:solidFill>
                <a:latin typeface="Courier New"/>
                <a:ea typeface="Courier New"/>
              </a:rPr>
              <a:t>test %r8, %r8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3200" b="1" dirty="0" err="1">
                <a:solidFill>
                  <a:srgbClr val="000000"/>
                </a:solidFill>
                <a:latin typeface="Courier New"/>
                <a:ea typeface="Courier New"/>
              </a:rPr>
              <a:t>jnz</a:t>
            </a:r>
            <a:r>
              <a:rPr lang="en-US" sz="3200" b="1" dirty="0">
                <a:solidFill>
                  <a:srgbClr val="000000"/>
                </a:solidFill>
                <a:latin typeface="Courier New"/>
                <a:ea typeface="Courier New"/>
              </a:rPr>
              <a:t> (%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ea typeface="Courier New"/>
              </a:rPr>
              <a:t>rsi</a:t>
            </a:r>
            <a:r>
              <a:rPr lang="en-US" sz="3200" b="1" dirty="0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sz="2400" dirty="0"/>
          </a:p>
        </p:txBody>
      </p:sp>
      <p:sp>
        <p:nvSpPr>
          <p:cNvPr id="243" name="CustomShape 3"/>
          <p:cNvSpPr/>
          <p:nvPr/>
        </p:nvSpPr>
        <p:spPr>
          <a:xfrm>
            <a:off x="5827680" y="1361760"/>
            <a:ext cx="4996800" cy="511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If </a:t>
            </a: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%r8 &amp; %r8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 is not zero, jump to the address stored in </a:t>
            </a: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%rsi</a:t>
            </a:r>
            <a:r>
              <a:rPr lang="en-US" sz="3200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018715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5838" y="126490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400" dirty="0" smtClean="0">
                <a:solidFill>
                  <a:srgbClr val="FFC000"/>
                </a:solidFill>
              </a:rPr>
              <a:t>1  Bomb </a:t>
            </a:r>
            <a:r>
              <a:rPr lang="en-US" altLang="zh-CN" sz="4400" dirty="0">
                <a:solidFill>
                  <a:srgbClr val="FFC000"/>
                </a:solidFill>
              </a:rPr>
              <a:t>Lab </a:t>
            </a:r>
            <a:r>
              <a:rPr lang="en-US" altLang="zh-CN" sz="4400" dirty="0">
                <a:solidFill>
                  <a:srgbClr val="FFC000"/>
                </a:solidFill>
              </a:rPr>
              <a:t>Overview</a:t>
            </a:r>
          </a:p>
          <a:p>
            <a:pPr marL="0" indent="0">
              <a:buNone/>
            </a:pPr>
            <a:r>
              <a:rPr lang="en-US" altLang="zh-CN" sz="4400" dirty="0"/>
              <a:t>2 </a:t>
            </a:r>
            <a:r>
              <a:rPr lang="en-US" altLang="zh-CN" sz="4400" dirty="0" smtClean="0"/>
              <a:t> Assembly </a:t>
            </a:r>
            <a:r>
              <a:rPr lang="en-US" altLang="zh-CN" sz="4400" dirty="0"/>
              <a:t>Refresher</a:t>
            </a:r>
          </a:p>
          <a:p>
            <a:pPr marL="0" indent="0">
              <a:buNone/>
            </a:pPr>
            <a:r>
              <a:rPr lang="en-US" altLang="zh-CN" sz="4400" dirty="0"/>
              <a:t>3 </a:t>
            </a:r>
            <a:r>
              <a:rPr lang="en-US" altLang="zh-CN" sz="4400" dirty="0" smtClean="0"/>
              <a:t> Introduction </a:t>
            </a:r>
            <a:r>
              <a:rPr lang="en-US" altLang="zh-CN" sz="4400" dirty="0"/>
              <a:t>to </a:t>
            </a:r>
            <a:r>
              <a:rPr lang="en-US" altLang="zh-CN" sz="4400" dirty="0"/>
              <a:t>GDB</a:t>
            </a:r>
          </a:p>
          <a:p>
            <a:pPr marL="0" indent="0">
              <a:buNone/>
            </a:pPr>
            <a:r>
              <a:rPr lang="en-US" altLang="zh-CN" sz="4400" dirty="0"/>
              <a:t>4 </a:t>
            </a:r>
            <a:r>
              <a:rPr lang="en-US" altLang="zh-CN" sz="4400" dirty="0" smtClean="0"/>
              <a:t> Unix </a:t>
            </a:r>
            <a:r>
              <a:rPr lang="en-US" altLang="zh-CN" sz="4400" dirty="0"/>
              <a:t>Refresher</a:t>
            </a:r>
          </a:p>
          <a:p>
            <a:pPr marL="0" indent="0">
              <a:buNone/>
            </a:pPr>
            <a:r>
              <a:rPr lang="en-US" altLang="zh-CN" sz="4400" dirty="0"/>
              <a:t>5 </a:t>
            </a:r>
            <a:r>
              <a:rPr lang="en-US" altLang="zh-CN" sz="4400" dirty="0" smtClean="0"/>
              <a:t> Bomb </a:t>
            </a:r>
            <a:r>
              <a:rPr lang="en-US" altLang="zh-CN" sz="4400" dirty="0"/>
              <a:t>Lab Demo</a:t>
            </a:r>
          </a:p>
          <a:p>
            <a:pPr marL="0" indent="0">
              <a:buNone/>
            </a:pPr>
            <a:endParaRPr lang="en-US" altLang="zh-CN" sz="4400" dirty="0"/>
          </a:p>
          <a:p>
            <a:pPr marL="0" indent="0">
              <a:buNone/>
            </a:pP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46940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5838" y="126490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400" dirty="0" smtClean="0"/>
              <a:t>1  Bomb </a:t>
            </a:r>
            <a:r>
              <a:rPr lang="en-US" altLang="zh-CN" sz="4400" dirty="0"/>
              <a:t>Lab </a:t>
            </a:r>
            <a:r>
              <a:rPr lang="en-US" altLang="zh-CN" sz="4400" dirty="0"/>
              <a:t>Overview</a:t>
            </a:r>
          </a:p>
          <a:p>
            <a:pPr marL="0" indent="0">
              <a:buNone/>
            </a:pPr>
            <a:r>
              <a:rPr lang="en-US" altLang="zh-CN" sz="4400" dirty="0"/>
              <a:t>2 </a:t>
            </a:r>
            <a:r>
              <a:rPr lang="en-US" altLang="zh-CN" sz="4400" dirty="0" smtClean="0"/>
              <a:t> Assembly </a:t>
            </a:r>
            <a:r>
              <a:rPr lang="en-US" altLang="zh-CN" sz="4400" dirty="0"/>
              <a:t>Refresher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FFC000"/>
                </a:solidFill>
              </a:rPr>
              <a:t>3 </a:t>
            </a:r>
            <a:r>
              <a:rPr lang="en-US" altLang="zh-CN" sz="4400" dirty="0" smtClean="0">
                <a:solidFill>
                  <a:srgbClr val="FFC000"/>
                </a:solidFill>
              </a:rPr>
              <a:t> Introduction </a:t>
            </a:r>
            <a:r>
              <a:rPr lang="en-US" altLang="zh-CN" sz="4400" dirty="0">
                <a:solidFill>
                  <a:srgbClr val="FFC000"/>
                </a:solidFill>
              </a:rPr>
              <a:t>to </a:t>
            </a:r>
            <a:r>
              <a:rPr lang="en-US" altLang="zh-CN" sz="4400" dirty="0">
                <a:solidFill>
                  <a:srgbClr val="FFC000"/>
                </a:solidFill>
              </a:rPr>
              <a:t>GDB</a:t>
            </a:r>
          </a:p>
          <a:p>
            <a:pPr marL="0" indent="0">
              <a:buNone/>
            </a:pPr>
            <a:r>
              <a:rPr lang="en-US" altLang="zh-CN" sz="4400" dirty="0"/>
              <a:t>4 </a:t>
            </a:r>
            <a:r>
              <a:rPr lang="en-US" altLang="zh-CN" sz="4400" dirty="0" smtClean="0"/>
              <a:t> Unix </a:t>
            </a:r>
            <a:r>
              <a:rPr lang="en-US" altLang="zh-CN" sz="4400" dirty="0"/>
              <a:t>Refresher</a:t>
            </a:r>
          </a:p>
          <a:p>
            <a:pPr marL="0" indent="0">
              <a:buNone/>
            </a:pPr>
            <a:r>
              <a:rPr lang="en-US" altLang="zh-CN" sz="4400" dirty="0"/>
              <a:t>5 </a:t>
            </a:r>
            <a:r>
              <a:rPr lang="en-US" altLang="zh-CN" sz="4400" dirty="0" smtClean="0"/>
              <a:t> Bomb </a:t>
            </a:r>
            <a:r>
              <a:rPr lang="en-US" altLang="zh-CN" sz="4400" dirty="0"/>
              <a:t>Lab Demo</a:t>
            </a:r>
          </a:p>
          <a:p>
            <a:pPr marL="0" indent="0">
              <a:buNone/>
            </a:pPr>
            <a:endParaRPr lang="en-US" altLang="zh-CN" sz="4400" dirty="0"/>
          </a:p>
          <a:p>
            <a:pPr marL="0" indent="0">
              <a:buNone/>
            </a:pP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108379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76160" y="122400"/>
            <a:ext cx="1012176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r>
              <a:rPr lang="en-US" altLang="zh-CN" sz="4400" dirty="0"/>
              <a:t>Introduction to GDB</a:t>
            </a:r>
            <a:endParaRPr lang="en-US" altLang="zh-CN" sz="4400" dirty="0"/>
          </a:p>
        </p:txBody>
      </p:sp>
      <p:sp>
        <p:nvSpPr>
          <p:cNvPr id="247" name="CustomShape 2"/>
          <p:cNvSpPr/>
          <p:nvPr/>
        </p:nvSpPr>
        <p:spPr>
          <a:xfrm>
            <a:off x="476160" y="1000289"/>
            <a:ext cx="11340480" cy="463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  <a:buSzPct val="58000"/>
              <a:buFont typeface="Courier New"/>
              <a:buChar char="■"/>
            </a:pPr>
            <a:r>
              <a:rPr lang="en-US" sz="2800" dirty="0"/>
              <a:t>break &lt;location&gt;</a:t>
            </a:r>
            <a:endParaRPr sz="2800" dirty="0"/>
          </a:p>
          <a:p>
            <a:pPr lvl="1">
              <a:lnSpc>
                <a:spcPct val="100000"/>
              </a:lnSpc>
              <a:buSzPct val="50000"/>
              <a:buFont typeface="Calibri"/>
              <a:buChar char="■"/>
            </a:pPr>
            <a:r>
              <a:rPr lang="en-US" sz="2800" dirty="0"/>
              <a:t>Stop execution at function name or address</a:t>
            </a:r>
            <a:endParaRPr sz="2800" dirty="0"/>
          </a:p>
          <a:p>
            <a:pPr lvl="1">
              <a:lnSpc>
                <a:spcPct val="100000"/>
              </a:lnSpc>
              <a:buSzPct val="50000"/>
              <a:buFont typeface="Calibri"/>
              <a:buChar char="■"/>
            </a:pPr>
            <a:r>
              <a:rPr lang="en-US" sz="2800" dirty="0"/>
              <a:t>Reset breakpoints when restarting </a:t>
            </a:r>
            <a:r>
              <a:rPr lang="en-US" sz="2800" dirty="0" err="1"/>
              <a:t>gdb</a:t>
            </a:r>
            <a:endParaRPr sz="2800" dirty="0"/>
          </a:p>
          <a:p>
            <a:pPr>
              <a:lnSpc>
                <a:spcPct val="100000"/>
              </a:lnSpc>
              <a:buSzPct val="58000"/>
              <a:buFont typeface="Courier New"/>
              <a:buChar char="■"/>
            </a:pPr>
            <a:r>
              <a:rPr lang="en-US" sz="2800" dirty="0"/>
              <a:t>run &lt;</a:t>
            </a:r>
            <a:r>
              <a:rPr lang="en-US" sz="2800" dirty="0" err="1"/>
              <a:t>args</a:t>
            </a:r>
            <a:r>
              <a:rPr lang="en-US" sz="2800" dirty="0"/>
              <a:t>&gt;</a:t>
            </a:r>
            <a:endParaRPr sz="2800" dirty="0"/>
          </a:p>
          <a:p>
            <a:pPr lvl="1">
              <a:lnSpc>
                <a:spcPct val="100000"/>
              </a:lnSpc>
              <a:buSzPct val="50000"/>
              <a:buFont typeface="Courier New"/>
              <a:buChar char="■"/>
            </a:pPr>
            <a:r>
              <a:rPr lang="en-US" sz="2800" dirty="0"/>
              <a:t>Run program with </a:t>
            </a:r>
            <a:r>
              <a:rPr lang="en-US" sz="2800" dirty="0" err="1"/>
              <a:t>args</a:t>
            </a:r>
            <a:r>
              <a:rPr lang="en-US" sz="2800" dirty="0"/>
              <a:t> &lt;</a:t>
            </a:r>
            <a:r>
              <a:rPr lang="en-US" sz="2800" dirty="0" err="1"/>
              <a:t>args</a:t>
            </a:r>
            <a:r>
              <a:rPr lang="en-US" sz="2800" dirty="0"/>
              <a:t>&gt;</a:t>
            </a:r>
            <a:endParaRPr sz="2800" dirty="0"/>
          </a:p>
          <a:p>
            <a:pPr lvl="1">
              <a:lnSpc>
                <a:spcPct val="100000"/>
              </a:lnSpc>
              <a:buSzPct val="50000"/>
              <a:buFont typeface="Calibri"/>
              <a:buChar char="■"/>
            </a:pPr>
            <a:r>
              <a:rPr lang="en-US" sz="2800" dirty="0"/>
              <a:t>Convenient for specifying text file with answers</a:t>
            </a:r>
            <a:endParaRPr sz="2800" dirty="0"/>
          </a:p>
          <a:p>
            <a:pPr>
              <a:lnSpc>
                <a:spcPct val="100000"/>
              </a:lnSpc>
              <a:buSzPct val="58000"/>
              <a:buFont typeface="Courier New"/>
              <a:buChar char="■"/>
            </a:pPr>
            <a:r>
              <a:rPr lang="en-US" sz="2800" dirty="0" err="1"/>
              <a:t>disas</a:t>
            </a:r>
            <a:r>
              <a:rPr lang="en-US" sz="2800" dirty="0"/>
              <a:t> &lt;fun&gt;, but not dis</a:t>
            </a:r>
            <a:endParaRPr sz="2800" dirty="0"/>
          </a:p>
          <a:p>
            <a:pPr>
              <a:lnSpc>
                <a:spcPct val="100000"/>
              </a:lnSpc>
              <a:buSzPct val="58000"/>
              <a:buFont typeface="Courier New"/>
              <a:buChar char="■"/>
            </a:pPr>
            <a:r>
              <a:rPr lang="en-US" sz="2800" dirty="0" err="1"/>
              <a:t>stepi</a:t>
            </a:r>
            <a:r>
              <a:rPr lang="en-US" sz="2800" dirty="0"/>
              <a:t> / </a:t>
            </a:r>
            <a:r>
              <a:rPr lang="en-US" sz="2800" dirty="0" err="1"/>
              <a:t>nexti</a:t>
            </a:r>
            <a:endParaRPr sz="2800" dirty="0"/>
          </a:p>
          <a:p>
            <a:pPr lvl="1">
              <a:lnSpc>
                <a:spcPct val="100000"/>
              </a:lnSpc>
              <a:buSzPct val="50000"/>
              <a:buFont typeface="Arial"/>
              <a:buChar char="■"/>
            </a:pPr>
            <a:r>
              <a:rPr lang="en-US" sz="2800" dirty="0"/>
              <a:t>Step through instructions.</a:t>
            </a:r>
          </a:p>
          <a:p>
            <a:pPr marL="0" lvl="1">
              <a:buSzPct val="50000"/>
            </a:pPr>
            <a:endParaRPr lang="en-US" sz="3200" dirty="0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45589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76160" y="122400"/>
            <a:ext cx="1012176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r>
              <a:rPr lang="en-US" altLang="zh-CN" sz="4400" dirty="0"/>
              <a:t>Introduction to GDB</a:t>
            </a:r>
            <a:endParaRPr lang="en-US" altLang="zh-CN" sz="4400" dirty="0"/>
          </a:p>
        </p:txBody>
      </p:sp>
      <p:sp>
        <p:nvSpPr>
          <p:cNvPr id="249" name="CustomShape 2"/>
          <p:cNvSpPr/>
          <p:nvPr/>
        </p:nvSpPr>
        <p:spPr>
          <a:xfrm>
            <a:off x="476160" y="1007280"/>
            <a:ext cx="11340480" cy="58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  <a:buSzPct val="58000"/>
              <a:buFont typeface="Courier New"/>
              <a:buChar char="■"/>
            </a:pPr>
            <a:r>
              <a:rPr lang="en-US" sz="2800" dirty="0"/>
              <a:t>info registers</a:t>
            </a:r>
            <a:endParaRPr sz="2800" dirty="0"/>
          </a:p>
          <a:p>
            <a:pPr lvl="1">
              <a:lnSpc>
                <a:spcPct val="100000"/>
              </a:lnSpc>
              <a:buSzPct val="50000"/>
              <a:buFont typeface="Calibri"/>
              <a:buChar char="■"/>
            </a:pPr>
            <a:r>
              <a:rPr lang="en-US" sz="2800" dirty="0"/>
              <a:t>Print hex values in every register</a:t>
            </a:r>
            <a:endParaRPr sz="2800" dirty="0"/>
          </a:p>
          <a:p>
            <a:pPr>
              <a:lnSpc>
                <a:spcPct val="100000"/>
              </a:lnSpc>
              <a:buSzPct val="58000"/>
              <a:buFont typeface="Courier New"/>
              <a:buChar char="■"/>
            </a:pPr>
            <a:r>
              <a:rPr lang="en-US" sz="2800" dirty="0"/>
              <a:t>print (/x or /d) $</a:t>
            </a:r>
            <a:r>
              <a:rPr lang="en-US" sz="2800" dirty="0" err="1"/>
              <a:t>eax</a:t>
            </a:r>
            <a:r>
              <a:rPr lang="en-US" sz="2800" dirty="0"/>
              <a:t> - Yes, use $</a:t>
            </a:r>
            <a:endParaRPr sz="2800" dirty="0"/>
          </a:p>
          <a:p>
            <a:pPr lvl="1">
              <a:lnSpc>
                <a:spcPct val="100000"/>
              </a:lnSpc>
              <a:buSzPct val="50000"/>
              <a:buFont typeface="Calibri"/>
              <a:buChar char="■"/>
            </a:pPr>
            <a:r>
              <a:rPr lang="en-US" sz="2800" dirty="0"/>
              <a:t>Print hex or decimal contents of %</a:t>
            </a:r>
            <a:r>
              <a:rPr lang="en-US" sz="2800" dirty="0" err="1"/>
              <a:t>eax</a:t>
            </a:r>
            <a:endParaRPr sz="2800" dirty="0"/>
          </a:p>
          <a:p>
            <a:pPr>
              <a:lnSpc>
                <a:spcPct val="100000"/>
              </a:lnSpc>
              <a:buSzPct val="58000"/>
              <a:buFont typeface="Courier New"/>
              <a:buChar char="■"/>
            </a:pPr>
            <a:r>
              <a:rPr lang="en-US" sz="2800" dirty="0"/>
              <a:t>x $register, x 0xaddress</a:t>
            </a:r>
            <a:endParaRPr sz="2800" dirty="0"/>
          </a:p>
          <a:p>
            <a:pPr lvl="1">
              <a:lnSpc>
                <a:spcPct val="100000"/>
              </a:lnSpc>
              <a:buSzPct val="50000"/>
              <a:buFont typeface="Calibri"/>
              <a:buChar char="■"/>
            </a:pPr>
            <a:r>
              <a:rPr lang="en-US" sz="2800" dirty="0"/>
              <a:t>Prints what’s in the register / at the given address</a:t>
            </a:r>
            <a:endParaRPr sz="2800" dirty="0"/>
          </a:p>
          <a:p>
            <a:pPr lvl="1">
              <a:lnSpc>
                <a:spcPct val="100000"/>
              </a:lnSpc>
              <a:buSzPct val="50000"/>
              <a:buFont typeface="Calibri"/>
              <a:buChar char="■"/>
            </a:pPr>
            <a:r>
              <a:rPr lang="en-US" sz="2800" dirty="0"/>
              <a:t>By default, prints one word (4 bytes)</a:t>
            </a:r>
            <a:endParaRPr sz="2800" dirty="0"/>
          </a:p>
          <a:p>
            <a:pPr lvl="1">
              <a:lnSpc>
                <a:spcPct val="100000"/>
              </a:lnSpc>
              <a:buSzPct val="50000"/>
              <a:buFont typeface="Calibri"/>
              <a:buChar char="■"/>
            </a:pPr>
            <a:r>
              <a:rPr lang="en-US" sz="2800" dirty="0"/>
              <a:t>Specify format: /s, /[</a:t>
            </a:r>
            <a:r>
              <a:rPr lang="en-US" sz="2800" dirty="0" err="1"/>
              <a:t>num</a:t>
            </a:r>
            <a:r>
              <a:rPr lang="en-US" sz="2800" dirty="0"/>
              <a:t>][size][format]</a:t>
            </a:r>
            <a:endParaRPr sz="2800" dirty="0"/>
          </a:p>
          <a:p>
            <a:pPr lvl="2">
              <a:lnSpc>
                <a:spcPct val="100000"/>
              </a:lnSpc>
              <a:buSzPct val="45000"/>
              <a:buFont typeface="Courier New"/>
              <a:buChar char="▪"/>
            </a:pPr>
            <a:r>
              <a:rPr lang="en-US" sz="2800" dirty="0"/>
              <a:t>x/4wd 0xdeadbeef</a:t>
            </a:r>
          </a:p>
          <a:p>
            <a:pPr lvl="2">
              <a:lnSpc>
                <a:spcPct val="100000"/>
              </a:lnSpc>
              <a:buSzPct val="45000"/>
              <a:buFont typeface="Courier New"/>
              <a:buChar char="▪"/>
            </a:pPr>
            <a:r>
              <a:rPr lang="en-US" sz="2800" dirty="0"/>
              <a:t>x/s   0xdeadbeef</a:t>
            </a:r>
          </a:p>
          <a:p>
            <a:pPr marL="0" lvl="2">
              <a:buSzPct val="45000"/>
            </a:pPr>
            <a:r>
              <a:rPr lang="en-US" sz="2800" dirty="0"/>
              <a:t>Download </a:t>
            </a:r>
            <a:r>
              <a:rPr lang="en-US" sz="2800" dirty="0" err="1"/>
              <a:t>gdbnotes</a:t>
            </a:r>
            <a:r>
              <a:rPr lang="en-US" sz="2800" dirty="0"/>
              <a:t> </a:t>
            </a:r>
            <a:r>
              <a:rPr lang="en-US" sz="2800" dirty="0" smtClean="0"/>
              <a:t>from</a:t>
            </a:r>
          </a:p>
          <a:p>
            <a:pPr marL="0" lvl="2">
              <a:buSzPct val="45000"/>
            </a:pPr>
            <a:r>
              <a:rPr lang="en-US" sz="2800" dirty="0" smtClean="0"/>
              <a:t> </a:t>
            </a:r>
            <a:r>
              <a:rPr lang="en-US" sz="2800" dirty="0">
                <a:hlinkClick r:id="rId2"/>
              </a:rPr>
              <a:t>http://csapp.cs.cmu.edu/2e/docs/gdbnotes-x86-64.pdf</a:t>
            </a:r>
            <a:endParaRPr lang="en-US" sz="2800" dirty="0"/>
          </a:p>
          <a:p>
            <a:pPr marL="0" lvl="2">
              <a:buSzPct val="45000"/>
            </a:pPr>
            <a:endParaRPr lang="en-US" sz="2933" dirty="0">
              <a:solidFill>
                <a:srgbClr val="000000"/>
              </a:solidFill>
              <a:latin typeface="Courier New"/>
              <a:ea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511957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5838" y="126490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400" dirty="0" smtClean="0"/>
              <a:t>1  Bomb </a:t>
            </a:r>
            <a:r>
              <a:rPr lang="en-US" altLang="zh-CN" sz="4400" dirty="0"/>
              <a:t>Lab </a:t>
            </a:r>
            <a:r>
              <a:rPr lang="en-US" altLang="zh-CN" sz="4400" dirty="0"/>
              <a:t>Overview</a:t>
            </a:r>
          </a:p>
          <a:p>
            <a:pPr marL="0" indent="0">
              <a:buNone/>
            </a:pPr>
            <a:r>
              <a:rPr lang="en-US" altLang="zh-CN" sz="4400" dirty="0"/>
              <a:t>2 </a:t>
            </a:r>
            <a:r>
              <a:rPr lang="en-US" altLang="zh-CN" sz="4400" dirty="0" smtClean="0"/>
              <a:t> Assembly </a:t>
            </a:r>
            <a:r>
              <a:rPr lang="en-US" altLang="zh-CN" sz="4400" dirty="0"/>
              <a:t>Refresher</a:t>
            </a:r>
          </a:p>
          <a:p>
            <a:pPr marL="0" indent="0">
              <a:buNone/>
            </a:pPr>
            <a:r>
              <a:rPr lang="en-US" altLang="zh-CN" sz="4400" dirty="0"/>
              <a:t>3 </a:t>
            </a:r>
            <a:r>
              <a:rPr lang="en-US" altLang="zh-CN" sz="4400" dirty="0" smtClean="0"/>
              <a:t> Introduction </a:t>
            </a:r>
            <a:r>
              <a:rPr lang="en-US" altLang="zh-CN" sz="4400" dirty="0"/>
              <a:t>to </a:t>
            </a:r>
            <a:r>
              <a:rPr lang="en-US" altLang="zh-CN" sz="4400" dirty="0"/>
              <a:t>GDB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FFC000"/>
                </a:solidFill>
              </a:rPr>
              <a:t>4 </a:t>
            </a:r>
            <a:r>
              <a:rPr lang="en-US" altLang="zh-CN" sz="4400" dirty="0" smtClean="0">
                <a:solidFill>
                  <a:srgbClr val="FFC000"/>
                </a:solidFill>
              </a:rPr>
              <a:t> Unix </a:t>
            </a:r>
            <a:r>
              <a:rPr lang="en-US" altLang="zh-CN" sz="4400" dirty="0">
                <a:solidFill>
                  <a:srgbClr val="FFC000"/>
                </a:solidFill>
              </a:rPr>
              <a:t>Refresher</a:t>
            </a:r>
          </a:p>
          <a:p>
            <a:pPr marL="0" indent="0">
              <a:buNone/>
            </a:pPr>
            <a:r>
              <a:rPr lang="en-US" altLang="zh-CN" sz="4400" dirty="0"/>
              <a:t>5 </a:t>
            </a:r>
            <a:r>
              <a:rPr lang="en-US" altLang="zh-CN" sz="4400" dirty="0" smtClean="0"/>
              <a:t> Bomb </a:t>
            </a:r>
            <a:r>
              <a:rPr lang="en-US" altLang="zh-CN" sz="4400" dirty="0"/>
              <a:t>Lab Demo</a:t>
            </a:r>
          </a:p>
          <a:p>
            <a:pPr marL="0" indent="0">
              <a:buNone/>
            </a:pPr>
            <a:endParaRPr lang="en-US" altLang="zh-CN" sz="4400" dirty="0"/>
          </a:p>
          <a:p>
            <a:pPr marL="0" indent="0">
              <a:buNone/>
            </a:pP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288656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476160" y="122400"/>
            <a:ext cx="1012176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Arial"/>
                <a:ea typeface="Arial"/>
              </a:rPr>
              <a:t>Unix Refresher</a:t>
            </a:r>
            <a:endParaRPr sz="4400" dirty="0"/>
          </a:p>
        </p:txBody>
      </p:sp>
      <p:sp>
        <p:nvSpPr>
          <p:cNvPr id="255" name="CustomShape 2"/>
          <p:cNvSpPr/>
          <p:nvPr/>
        </p:nvSpPr>
        <p:spPr>
          <a:xfrm>
            <a:off x="528960" y="1362240"/>
            <a:ext cx="10527360" cy="410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You should know 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Courier New"/>
              </a:rPr>
              <a:t>cd, 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Courier New"/>
              </a:rPr>
              <a:t>ls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Courier New"/>
              </a:rPr>
              <a:t>scp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Courier New"/>
              </a:rPr>
              <a:t>ssh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Courier New"/>
              </a:rPr>
              <a:t>, tar, 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and </a:t>
            </a:r>
            <a:r>
              <a:rPr lang="en-US" sz="2800" dirty="0" err="1">
                <a:solidFill>
                  <a:srgbClr val="000000"/>
                </a:solidFill>
                <a:latin typeface="Courier New"/>
                <a:ea typeface="Courier New"/>
              </a:rPr>
              <a:t>chmod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 by now. Use </a:t>
            </a:r>
            <a:r>
              <a:rPr lang="en-US" sz="2800" dirty="0">
                <a:solidFill>
                  <a:srgbClr val="000000"/>
                </a:solidFill>
                <a:latin typeface="Courier New"/>
                <a:ea typeface="Courier New"/>
              </a:rPr>
              <a:t>man &lt;command&gt;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 for help.</a:t>
            </a:r>
            <a:endParaRPr sz="2800"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ourier New"/>
                <a:ea typeface="Courier New"/>
              </a:rPr>
              <a:t>&lt;Control-C&gt;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 exits your current program.</a:t>
            </a:r>
            <a:endParaRPr sz="28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pic>
        <p:nvPicPr>
          <p:cNvPr id="256" name="Shape 237"/>
          <p:cNvPicPr/>
          <p:nvPr/>
        </p:nvPicPr>
        <p:blipFill>
          <a:blip r:embed="rId2"/>
          <a:stretch/>
        </p:blipFill>
        <p:spPr>
          <a:xfrm>
            <a:off x="1568640" y="3497280"/>
            <a:ext cx="9054240" cy="29073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15990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5838" y="126490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400" dirty="0" smtClean="0"/>
              <a:t>1  Bomb </a:t>
            </a:r>
            <a:r>
              <a:rPr lang="en-US" altLang="zh-CN" sz="4400" dirty="0"/>
              <a:t>Lab </a:t>
            </a:r>
            <a:r>
              <a:rPr lang="en-US" altLang="zh-CN" sz="4400" dirty="0"/>
              <a:t>Overview</a:t>
            </a:r>
          </a:p>
          <a:p>
            <a:pPr marL="0" indent="0">
              <a:buNone/>
            </a:pPr>
            <a:r>
              <a:rPr lang="en-US" altLang="zh-CN" sz="4400" dirty="0"/>
              <a:t>2 </a:t>
            </a:r>
            <a:r>
              <a:rPr lang="en-US" altLang="zh-CN" sz="4400" dirty="0" smtClean="0"/>
              <a:t> Assembly </a:t>
            </a:r>
            <a:r>
              <a:rPr lang="en-US" altLang="zh-CN" sz="4400" dirty="0"/>
              <a:t>Refresher</a:t>
            </a:r>
          </a:p>
          <a:p>
            <a:pPr marL="0" indent="0">
              <a:buNone/>
            </a:pPr>
            <a:r>
              <a:rPr lang="en-US" altLang="zh-CN" sz="4400" dirty="0"/>
              <a:t>3 </a:t>
            </a:r>
            <a:r>
              <a:rPr lang="en-US" altLang="zh-CN" sz="4400" dirty="0" smtClean="0"/>
              <a:t> Introduction </a:t>
            </a:r>
            <a:r>
              <a:rPr lang="en-US" altLang="zh-CN" sz="4400" dirty="0"/>
              <a:t>to </a:t>
            </a:r>
            <a:r>
              <a:rPr lang="en-US" altLang="zh-CN" sz="4400" dirty="0"/>
              <a:t>GDB</a:t>
            </a:r>
          </a:p>
          <a:p>
            <a:pPr marL="0" indent="0">
              <a:buNone/>
            </a:pPr>
            <a:r>
              <a:rPr lang="en-US" altLang="zh-CN" sz="4400" dirty="0"/>
              <a:t>4 </a:t>
            </a:r>
            <a:r>
              <a:rPr lang="en-US" altLang="zh-CN" sz="4400" dirty="0" smtClean="0"/>
              <a:t> Unix </a:t>
            </a:r>
            <a:r>
              <a:rPr lang="en-US" altLang="zh-CN" sz="4400" dirty="0"/>
              <a:t>Refresher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FFC000"/>
                </a:solidFill>
              </a:rPr>
              <a:t>5 </a:t>
            </a:r>
            <a:r>
              <a:rPr lang="en-US" altLang="zh-CN" sz="4400" dirty="0" smtClean="0">
                <a:solidFill>
                  <a:srgbClr val="FFC000"/>
                </a:solidFill>
              </a:rPr>
              <a:t> Bomb </a:t>
            </a:r>
            <a:r>
              <a:rPr lang="en-US" altLang="zh-CN" sz="4400" dirty="0">
                <a:solidFill>
                  <a:srgbClr val="FFC000"/>
                </a:solidFill>
              </a:rPr>
              <a:t>Lab Demo</a:t>
            </a:r>
          </a:p>
          <a:p>
            <a:pPr marL="0" indent="0">
              <a:buNone/>
            </a:pPr>
            <a:endParaRPr lang="en-US" altLang="zh-CN" sz="4400" dirty="0"/>
          </a:p>
          <a:p>
            <a:pPr marL="0" indent="0">
              <a:buNone/>
            </a:pP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174844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693120" y="2734560"/>
            <a:ext cx="480480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rgbClr val="000000"/>
                </a:solidFill>
                <a:latin typeface="Arial"/>
                <a:ea typeface="Arial"/>
              </a:rPr>
              <a:t>Bomb Lab </a:t>
            </a:r>
            <a:r>
              <a:rPr lang="en-US" sz="4400" b="1" dirty="0" smtClean="0">
                <a:solidFill>
                  <a:srgbClr val="000000"/>
                </a:solidFill>
                <a:latin typeface="Arial"/>
                <a:ea typeface="Arial"/>
              </a:rPr>
              <a:t>Demo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32202744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7508" y="1484998"/>
            <a:ext cx="6096000" cy="505882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secret: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.byte 0x34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.byte 0x35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phase_1: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callq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cmpl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$0x8,%eax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.L1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4(%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cmpl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(%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.L1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movw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$secret,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cmpw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.L1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.L2</a:t>
            </a:r>
            <a:r>
              <a:rPr lang="en-IN" sz="2400" dirty="0">
                <a:solidFill>
                  <a:srgbClr val="63F828"/>
                </a:solidFill>
              </a:rPr>
              <a:t/>
            </a:r>
            <a:br>
              <a:rPr lang="en-IN" sz="2400" dirty="0">
                <a:solidFill>
                  <a:srgbClr val="63F828"/>
                </a:solidFill>
              </a:rPr>
            </a:br>
            <a:endParaRPr lang="en-IN" sz="2400" dirty="0">
              <a:solidFill>
                <a:srgbClr val="63F828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1913" y="1641761"/>
            <a:ext cx="3171595" cy="12416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.L1: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callq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explode_bomb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.L2: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endParaRPr lang="en-IN" sz="1867" b="1" dirty="0">
              <a:solidFill>
                <a:srgbClr val="63F82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6141" y="645459"/>
            <a:ext cx="45624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/>
              <a:t>Phase 1 Solution !!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316168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7508" y="1484998"/>
            <a:ext cx="6096000" cy="505882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secret: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.byte 0x34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.byte 0x35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phase_1: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callq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cmpl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$0x8,%eax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.L1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4(%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cmpl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(%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.L1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movw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secret,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cmpw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.L1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.L2</a:t>
            </a:r>
            <a:r>
              <a:rPr lang="en-IN" sz="2400" dirty="0">
                <a:solidFill>
                  <a:srgbClr val="63F828"/>
                </a:solidFill>
              </a:rPr>
              <a:t/>
            </a:r>
            <a:br>
              <a:rPr lang="en-IN" sz="2400" dirty="0">
                <a:solidFill>
                  <a:srgbClr val="63F828"/>
                </a:solidFill>
              </a:rPr>
            </a:br>
            <a:endParaRPr lang="en-IN" sz="2400" dirty="0">
              <a:solidFill>
                <a:srgbClr val="63F828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1913" y="1641761"/>
            <a:ext cx="3171595" cy="12416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.L1: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callq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explode_bomb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.L2: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endParaRPr lang="en-IN" sz="1867" b="1" dirty="0">
              <a:solidFill>
                <a:srgbClr val="63F82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6142" y="645459"/>
            <a:ext cx="1923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/>
              <a:t>Step 1 :</a:t>
            </a:r>
            <a:endParaRPr lang="en-IN" sz="4400" b="1" dirty="0"/>
          </a:p>
        </p:txBody>
      </p:sp>
      <p:sp>
        <p:nvSpPr>
          <p:cNvPr id="7" name="Rectangle 6"/>
          <p:cNvSpPr/>
          <p:nvPr/>
        </p:nvSpPr>
        <p:spPr>
          <a:xfrm>
            <a:off x="7106677" y="1484997"/>
            <a:ext cx="4520328" cy="748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gdb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&gt;break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explode_bomb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63F828"/>
                </a:solidFill>
              </a:rPr>
              <a:t/>
            </a:r>
            <a:br>
              <a:rPr lang="en-IN" sz="2400" dirty="0">
                <a:solidFill>
                  <a:srgbClr val="63F828"/>
                </a:solidFill>
              </a:rPr>
            </a:br>
            <a:endParaRPr lang="en-IN" sz="2400" dirty="0">
              <a:solidFill>
                <a:srgbClr val="63F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59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7508" y="1484998"/>
            <a:ext cx="6096000" cy="505882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secret: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.byte 0x34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.byte 0x35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phase_1: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callq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cmpl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$0x8,%eax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.L1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4(%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cmpl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(%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.L1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movw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secret,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cmpw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.L1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.L2</a:t>
            </a:r>
            <a:r>
              <a:rPr lang="en-IN" sz="2400" dirty="0">
                <a:solidFill>
                  <a:srgbClr val="63F828"/>
                </a:solidFill>
              </a:rPr>
              <a:t/>
            </a:r>
            <a:br>
              <a:rPr lang="en-IN" sz="2400" dirty="0">
                <a:solidFill>
                  <a:srgbClr val="63F828"/>
                </a:solidFill>
              </a:rPr>
            </a:br>
            <a:endParaRPr lang="en-IN" sz="2400" dirty="0">
              <a:solidFill>
                <a:srgbClr val="63F828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1913" y="1641761"/>
            <a:ext cx="3171595" cy="12416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.L1: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callq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explode_bomb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.L2: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endParaRPr lang="en-IN" sz="1867" b="1" dirty="0">
              <a:solidFill>
                <a:srgbClr val="63F82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6142" y="645459"/>
            <a:ext cx="1923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/>
              <a:t>Step 2 :</a:t>
            </a:r>
            <a:endParaRPr lang="en-IN" sz="4400" b="1" dirty="0"/>
          </a:p>
        </p:txBody>
      </p:sp>
      <p:sp>
        <p:nvSpPr>
          <p:cNvPr id="7" name="Rectangle 6"/>
          <p:cNvSpPr/>
          <p:nvPr/>
        </p:nvSpPr>
        <p:spPr>
          <a:xfrm>
            <a:off x="7106677" y="1484997"/>
            <a:ext cx="4520328" cy="748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gdb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&gt;break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explode_bomb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63F828"/>
                </a:solidFill>
              </a:rPr>
              <a:t/>
            </a:r>
            <a:br>
              <a:rPr lang="en-IN" sz="2400" dirty="0">
                <a:solidFill>
                  <a:srgbClr val="63F828"/>
                </a:solidFill>
              </a:rPr>
            </a:br>
            <a:endParaRPr lang="en-IN" sz="2400" dirty="0">
              <a:solidFill>
                <a:srgbClr val="63F828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310674" y="3429622"/>
            <a:ext cx="4569521" cy="99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00899" y="3193311"/>
            <a:ext cx="4384534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133" dirty="0">
                <a:latin typeface="Comic Sans MS" panose="030F0702030302020204" pitchFamily="66" charset="0"/>
              </a:rPr>
              <a:t>Size of string entered must be 8</a:t>
            </a:r>
            <a:endParaRPr lang="en-IN" sz="2133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19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Bomb </a:t>
            </a:r>
            <a:r>
              <a:rPr lang="en-US" altLang="zh-CN" dirty="0"/>
              <a:t>Lab </a:t>
            </a:r>
            <a:r>
              <a:rPr lang="en-US" altLang="zh-CN" dirty="0" smtClean="0"/>
              <a:t>Overview</a:t>
            </a:r>
            <a:r>
              <a:rPr lang="en-US" altLang="zh-CN" sz="2800" dirty="0" smtClean="0"/>
              <a:t>(what)</a:t>
            </a:r>
            <a:endParaRPr lang="en-US" altLang="zh-C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4480"/>
            <a:ext cx="84697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A </a:t>
            </a:r>
            <a:r>
              <a:rPr lang="en-US" altLang="zh-CN" dirty="0"/>
              <a:t>binary bomb is </a:t>
            </a:r>
            <a:r>
              <a:rPr lang="en-US" altLang="zh-CN" dirty="0" smtClean="0"/>
              <a:t>a program </a:t>
            </a:r>
            <a:r>
              <a:rPr lang="en-US" altLang="zh-CN" dirty="0"/>
              <a:t>that consists of a sequence of </a:t>
            </a:r>
            <a:r>
              <a:rPr lang="en-US" altLang="zh-CN" dirty="0"/>
              <a:t>phases(</a:t>
            </a:r>
            <a:r>
              <a:rPr lang="en-US" altLang="zh-CN" u="sng" dirty="0"/>
              <a:t>six </a:t>
            </a:r>
            <a:r>
              <a:rPr lang="en-US" altLang="zh-CN" u="sng" dirty="0"/>
              <a:t>phases</a:t>
            </a:r>
            <a:r>
              <a:rPr lang="en-US" altLang="zh-CN" dirty="0"/>
              <a:t>). </a:t>
            </a:r>
            <a:r>
              <a:rPr lang="en-US" altLang="zh-CN" dirty="0"/>
              <a:t>Each </a:t>
            </a:r>
            <a:r>
              <a:rPr lang="en-US" altLang="zh-CN" dirty="0"/>
              <a:t>phase expects you to type a particular string on </a:t>
            </a:r>
            <a:r>
              <a:rPr lang="en-US" altLang="zh-CN" dirty="0" err="1" smtClean="0"/>
              <a:t>stdin.If</a:t>
            </a:r>
            <a:r>
              <a:rPr lang="en-US" altLang="zh-CN" dirty="0" smtClean="0"/>
              <a:t> </a:t>
            </a:r>
            <a:r>
              <a:rPr lang="en-US" altLang="zh-CN" dirty="0"/>
              <a:t>you </a:t>
            </a:r>
            <a:r>
              <a:rPr lang="en-US" altLang="zh-CN" u="sng" dirty="0"/>
              <a:t>type the correct string</a:t>
            </a:r>
            <a:r>
              <a:rPr lang="en-US" altLang="zh-CN" dirty="0"/>
              <a:t>, then the phase is </a:t>
            </a:r>
            <a:r>
              <a:rPr lang="en-US" altLang="zh-CN" i="1" dirty="0"/>
              <a:t>defused </a:t>
            </a:r>
            <a:r>
              <a:rPr lang="en-US" altLang="zh-CN" dirty="0"/>
              <a:t>and the bomb proceeds to the next phase. </a:t>
            </a:r>
            <a:r>
              <a:rPr lang="en-US" altLang="zh-CN" dirty="0" err="1" smtClean="0"/>
              <a:t>Otherwise,the</a:t>
            </a:r>
            <a:r>
              <a:rPr lang="en-US" altLang="zh-CN" dirty="0" smtClean="0"/>
              <a:t> </a:t>
            </a:r>
            <a:r>
              <a:rPr lang="en-US" altLang="zh-CN" dirty="0"/>
              <a:t>bomb </a:t>
            </a:r>
            <a:r>
              <a:rPr lang="en-US" altLang="zh-CN" i="1" dirty="0"/>
              <a:t>explodes </a:t>
            </a:r>
            <a:r>
              <a:rPr lang="en-US" altLang="zh-CN" dirty="0"/>
              <a:t>by printing "BOOM!!!" and then terminating. The bomb is defused when every </a:t>
            </a:r>
            <a:r>
              <a:rPr lang="en-US" altLang="zh-CN" dirty="0" smtClean="0"/>
              <a:t>phase has </a:t>
            </a:r>
            <a:r>
              <a:rPr lang="en-US" altLang="zh-CN" dirty="0"/>
              <a:t>been defused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u="sng" dirty="0"/>
              <a:t>Your job for this lab is to defuse your bomb.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646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7508" y="1484998"/>
            <a:ext cx="6096000" cy="505882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secret: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.byte 0x34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.byte 0x35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phase_1: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callq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cmpl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$0x8,%eax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.L1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4(%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cmpl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(%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.L1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movw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secret,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cmpw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.L1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.L2</a:t>
            </a:r>
            <a:r>
              <a:rPr lang="en-IN" sz="2400" dirty="0">
                <a:solidFill>
                  <a:srgbClr val="63F828"/>
                </a:solidFill>
              </a:rPr>
              <a:t/>
            </a:r>
            <a:br>
              <a:rPr lang="en-IN" sz="2400" dirty="0">
                <a:solidFill>
                  <a:srgbClr val="63F828"/>
                </a:solidFill>
              </a:rPr>
            </a:br>
            <a:endParaRPr lang="en-IN" sz="2400" dirty="0">
              <a:solidFill>
                <a:srgbClr val="63F828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1913" y="1641761"/>
            <a:ext cx="3171595" cy="12416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.L1: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callq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explode_bomb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.L2: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endParaRPr lang="en-IN" sz="1867" b="1" dirty="0">
              <a:solidFill>
                <a:srgbClr val="63F82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6142" y="645459"/>
            <a:ext cx="1923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/>
              <a:t>Step 3 :</a:t>
            </a:r>
            <a:endParaRPr lang="en-IN" sz="4400" b="1" dirty="0"/>
          </a:p>
        </p:txBody>
      </p:sp>
      <p:sp>
        <p:nvSpPr>
          <p:cNvPr id="7" name="Rectangle 6"/>
          <p:cNvSpPr/>
          <p:nvPr/>
        </p:nvSpPr>
        <p:spPr>
          <a:xfrm>
            <a:off x="7106677" y="1484997"/>
            <a:ext cx="4520328" cy="748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gdb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&gt;break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explode_bomb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63F828"/>
                </a:solidFill>
              </a:rPr>
              <a:t/>
            </a:r>
            <a:br>
              <a:rPr lang="en-IN" sz="2400" dirty="0">
                <a:solidFill>
                  <a:srgbClr val="63F828"/>
                </a:solidFill>
              </a:rPr>
            </a:br>
            <a:endParaRPr lang="en-IN" sz="2400" dirty="0">
              <a:solidFill>
                <a:srgbClr val="63F828"/>
              </a:solidFill>
            </a:endParaRPr>
          </a:p>
        </p:txBody>
      </p:sp>
      <p:cxnSp>
        <p:nvCxnSpPr>
          <p:cNvPr id="3" name="Straight Arrow Connector 2"/>
          <p:cNvCxnSpPr>
            <a:endCxn id="10" idx="1"/>
          </p:cNvCxnSpPr>
          <p:nvPr/>
        </p:nvCxnSpPr>
        <p:spPr>
          <a:xfrm>
            <a:off x="4391103" y="4150932"/>
            <a:ext cx="2666380" cy="1486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57483" y="3925229"/>
            <a:ext cx="4579435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33" dirty="0">
                <a:latin typeface="Comic Sans MS" panose="030F0702030302020204" pitchFamily="66" charset="0"/>
              </a:rPr>
              <a:t>First 4 letters of the string must be equal to last 4 letters.</a:t>
            </a:r>
            <a:endParaRPr lang="en-IN" sz="2133" dirty="0">
              <a:latin typeface="Comic Sans MS" panose="030F0702030302020204" pitchFamily="66" charset="0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3945054" y="3699527"/>
            <a:ext cx="327103" cy="91955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76374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7508" y="1484998"/>
            <a:ext cx="6096000" cy="505882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secret: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.byte 0x34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.byte 0x35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phase_1: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callq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cmpl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$0x8,%eax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.L1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4(%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cmpl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(%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.L1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movw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secret,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cmpw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.L1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.L2</a:t>
            </a:r>
            <a:r>
              <a:rPr lang="en-IN" sz="2400" dirty="0">
                <a:solidFill>
                  <a:srgbClr val="63F828"/>
                </a:solidFill>
              </a:rPr>
              <a:t/>
            </a:r>
            <a:br>
              <a:rPr lang="en-IN" sz="2400" dirty="0">
                <a:solidFill>
                  <a:srgbClr val="63F828"/>
                </a:solidFill>
              </a:rPr>
            </a:br>
            <a:endParaRPr lang="en-IN" sz="2400" dirty="0">
              <a:solidFill>
                <a:srgbClr val="63F828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1913" y="1641761"/>
            <a:ext cx="3171595" cy="12416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.L1: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callq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explode_bomb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.L2: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endParaRPr lang="en-IN" sz="1867" b="1" dirty="0">
              <a:solidFill>
                <a:srgbClr val="63F82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6142" y="645459"/>
            <a:ext cx="1923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/>
              <a:t>Step 3 :</a:t>
            </a:r>
            <a:endParaRPr lang="en-IN" sz="4400" b="1" dirty="0"/>
          </a:p>
        </p:txBody>
      </p:sp>
      <p:sp>
        <p:nvSpPr>
          <p:cNvPr id="7" name="Rectangle 6"/>
          <p:cNvSpPr/>
          <p:nvPr/>
        </p:nvSpPr>
        <p:spPr>
          <a:xfrm>
            <a:off x="7106677" y="1484997"/>
            <a:ext cx="4520328" cy="748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gdb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&gt;break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explode_bomb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63F828"/>
                </a:solidFill>
              </a:rPr>
              <a:t/>
            </a:r>
            <a:br>
              <a:rPr lang="en-IN" sz="2400" dirty="0">
                <a:solidFill>
                  <a:srgbClr val="63F828"/>
                </a:solidFill>
              </a:rPr>
            </a:br>
            <a:endParaRPr lang="en-IN" sz="2400" dirty="0">
              <a:solidFill>
                <a:srgbClr val="63F828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208094" y="5053537"/>
            <a:ext cx="319631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13444" y="4663687"/>
            <a:ext cx="4579435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33" dirty="0">
                <a:latin typeface="Comic Sans MS" panose="030F0702030302020204" pitchFamily="66" charset="0"/>
              </a:rPr>
              <a:t>Testing if first 2 bytes of input string is equal to value stored in secret which is 0x3534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3771957" y="4704930"/>
            <a:ext cx="327103" cy="69721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18337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7508" y="1484998"/>
            <a:ext cx="6096000" cy="505882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secret: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.byte 0x34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.byte 0x35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phase_1: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callq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cmpl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$0x8,%eax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.L1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4(%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cmpl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(%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.L1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movw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secret,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cmpw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jne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.L1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.L2</a:t>
            </a:r>
            <a:r>
              <a:rPr lang="en-IN" sz="2400" dirty="0">
                <a:solidFill>
                  <a:srgbClr val="63F828"/>
                </a:solidFill>
              </a:rPr>
              <a:t/>
            </a:r>
            <a:br>
              <a:rPr lang="en-IN" sz="2400" dirty="0">
                <a:solidFill>
                  <a:srgbClr val="63F828"/>
                </a:solidFill>
              </a:rPr>
            </a:br>
            <a:endParaRPr lang="en-IN" sz="2400" dirty="0">
              <a:solidFill>
                <a:srgbClr val="63F828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1913" y="1641761"/>
            <a:ext cx="3171595" cy="12416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.L1: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callq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explode_bomb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.L2:</a:t>
            </a:r>
            <a:b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retq</a:t>
            </a:r>
            <a:endParaRPr lang="en-IN" sz="1867" b="1" dirty="0">
              <a:solidFill>
                <a:srgbClr val="63F82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6142" y="645459"/>
            <a:ext cx="1923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/>
              <a:t>Step 4 :</a:t>
            </a:r>
            <a:endParaRPr lang="en-IN" sz="4400" b="1" dirty="0"/>
          </a:p>
        </p:txBody>
      </p:sp>
      <p:sp>
        <p:nvSpPr>
          <p:cNvPr id="7" name="Rectangle 6"/>
          <p:cNvSpPr/>
          <p:nvPr/>
        </p:nvSpPr>
        <p:spPr>
          <a:xfrm>
            <a:off x="7106677" y="1484997"/>
            <a:ext cx="4520328" cy="748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gdb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&gt;break </a:t>
            </a:r>
            <a:r>
              <a:rPr lang="en-IN" sz="1867" b="1" dirty="0" err="1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explode_bomb</a:t>
            </a:r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63F828"/>
                </a:solidFill>
              </a:rPr>
              <a:t/>
            </a:r>
            <a:br>
              <a:rPr lang="en-IN" sz="2400" dirty="0">
                <a:solidFill>
                  <a:srgbClr val="63F828"/>
                </a:solidFill>
              </a:rPr>
            </a:br>
            <a:endParaRPr lang="en-IN" sz="2400" dirty="0">
              <a:solidFill>
                <a:srgbClr val="63F82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06677" y="2532565"/>
            <a:ext cx="5006025" cy="325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7" dirty="0">
                <a:latin typeface="Comic Sans MS" panose="030F0702030302020204" pitchFamily="66" charset="0"/>
              </a:rPr>
              <a:t>To sum up :-</a:t>
            </a:r>
          </a:p>
          <a:p>
            <a:endParaRPr lang="en-IN" sz="1867" dirty="0">
              <a:latin typeface="Comic Sans MS" panose="030F0702030302020204" pitchFamily="66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1867" dirty="0">
                <a:latin typeface="Comic Sans MS" panose="030F0702030302020204" pitchFamily="66" charset="0"/>
              </a:rPr>
              <a:t>Length of entered string must be = 8.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1867" dirty="0">
                <a:latin typeface="Comic Sans MS" panose="030F0702030302020204" pitchFamily="66" charset="0"/>
              </a:rPr>
              <a:t>First 4 letters must be = last 4 letters.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1867" dirty="0">
                <a:latin typeface="Comic Sans MS" panose="030F0702030302020204" pitchFamily="66" charset="0"/>
              </a:rPr>
              <a:t>First 2 bytes of input string is equal to value stored in “secret” which is 0x3534. So, in ASCII the value would be “45” (</a:t>
            </a:r>
            <a:r>
              <a:rPr lang="en-IN" sz="1867">
                <a:latin typeface="Comic Sans MS" panose="030F0702030302020204" pitchFamily="66" charset="0"/>
              </a:rPr>
              <a:t>small endian).</a:t>
            </a:r>
            <a:endParaRPr lang="en-IN" sz="1867" dirty="0">
              <a:latin typeface="Comic Sans MS" panose="030F0702030302020204" pitchFamily="66" charset="0"/>
            </a:endParaRPr>
          </a:p>
          <a:p>
            <a:endParaRPr lang="en-IN" sz="1867" dirty="0">
              <a:latin typeface="Comic Sans MS" panose="030F0702030302020204" pitchFamily="66" charset="0"/>
            </a:endParaRPr>
          </a:p>
          <a:p>
            <a:r>
              <a:rPr lang="en-IN" sz="1867" dirty="0">
                <a:latin typeface="Comic Sans MS" panose="030F0702030302020204" pitchFamily="66" charset="0"/>
              </a:rPr>
              <a:t>Answer :- </a:t>
            </a:r>
            <a:r>
              <a:rPr lang="en-IN" sz="1867" b="1" dirty="0">
                <a:latin typeface="Comic Sans MS" panose="030F0702030302020204" pitchFamily="66" charset="0"/>
              </a:rPr>
              <a:t>45xy45xy</a:t>
            </a:r>
            <a:r>
              <a:rPr lang="en-IN" sz="1867" dirty="0">
                <a:latin typeface="Comic Sans MS" panose="030F0702030302020204" pitchFamily="66" charset="0"/>
              </a:rPr>
              <a:t> </a:t>
            </a:r>
          </a:p>
          <a:p>
            <a:r>
              <a:rPr lang="en-IN" sz="1867" dirty="0">
                <a:latin typeface="Comic Sans MS" panose="030F0702030302020204" pitchFamily="66" charset="0"/>
              </a:rPr>
              <a:t>where x and y can be any character.</a:t>
            </a:r>
          </a:p>
        </p:txBody>
      </p:sp>
    </p:spTree>
    <p:extLst>
      <p:ext uri="{BB962C8B-B14F-4D97-AF65-F5344CB8AC3E}">
        <p14:creationId xmlns:p14="http://schemas.microsoft.com/office/powerpoint/2010/main" val="87866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6142" y="645459"/>
            <a:ext cx="1923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/>
              <a:t>Step 5 :</a:t>
            </a:r>
            <a:endParaRPr lang="en-IN" sz="4400" b="1" dirty="0"/>
          </a:p>
        </p:txBody>
      </p:sp>
      <p:sp>
        <p:nvSpPr>
          <p:cNvPr id="7" name="Rectangle 6"/>
          <p:cNvSpPr/>
          <p:nvPr/>
        </p:nvSpPr>
        <p:spPr>
          <a:xfrm>
            <a:off x="726141" y="1613855"/>
            <a:ext cx="9463595" cy="13236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$ 45ab45ab</a:t>
            </a:r>
          </a:p>
          <a:p>
            <a:endParaRPr lang="en-IN" sz="1867" b="1" dirty="0">
              <a:solidFill>
                <a:srgbClr val="63F82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867" b="1" dirty="0">
                <a:solidFill>
                  <a:srgbClr val="63F8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Phase 1 defused. How about the next one? </a:t>
            </a:r>
            <a:r>
              <a:rPr lang="en-IN" sz="2400" dirty="0">
                <a:solidFill>
                  <a:srgbClr val="63F828"/>
                </a:solidFill>
              </a:rPr>
              <a:t/>
            </a:r>
            <a:br>
              <a:rPr lang="en-IN" sz="2400" dirty="0">
                <a:solidFill>
                  <a:srgbClr val="63F828"/>
                </a:solidFill>
              </a:rPr>
            </a:br>
            <a:endParaRPr lang="en-IN" sz="2400" dirty="0">
              <a:solidFill>
                <a:srgbClr val="63F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2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65672" y="2766670"/>
            <a:ext cx="42696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Questions ?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404204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Bomb Lab </a:t>
            </a:r>
            <a:r>
              <a:rPr lang="en-US" altLang="zh-CN" dirty="0" smtClean="0"/>
              <a:t>Overview</a:t>
            </a:r>
            <a:r>
              <a:rPr lang="en-US" altLang="zh-CN" sz="2800" dirty="0" smtClean="0"/>
              <a:t>(material)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</a:t>
            </a:r>
            <a:r>
              <a:rPr lang="en-US" dirty="0" smtClean="0"/>
              <a:t>will get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altLang="zh-CN" dirty="0"/>
              <a:t>• README: Identifies the bomb and its owners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• bomb: The executable binary bomb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• </a:t>
            </a:r>
            <a:r>
              <a:rPr lang="en-US" altLang="zh-CN" dirty="0" err="1"/>
              <a:t>bomb.c</a:t>
            </a:r>
            <a:r>
              <a:rPr lang="en-US" altLang="zh-CN" dirty="0"/>
              <a:t>: Source file with the bomb’s main </a:t>
            </a:r>
            <a:r>
              <a:rPr lang="en-US" altLang="zh-CN" dirty="0" smtClean="0"/>
              <a:t>routine.</a:t>
            </a:r>
          </a:p>
          <a:p>
            <a:pPr marL="0" indent="0">
              <a:buNone/>
            </a:pPr>
            <a:r>
              <a:rPr lang="en-US" altLang="zh-CN" dirty="0" smtClean="0"/>
              <a:t>• </a:t>
            </a:r>
            <a:r>
              <a:rPr lang="en-US" altLang="zh-CN" dirty="0" err="1" smtClean="0"/>
              <a:t>writeup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54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Bomb Lab </a:t>
            </a:r>
            <a:r>
              <a:rPr lang="en-US" altLang="zh-CN" dirty="0" smtClean="0"/>
              <a:t>Overview</a:t>
            </a:r>
            <a:r>
              <a:rPr lang="en-US" altLang="zh-CN" sz="2800" dirty="0" smtClean="0"/>
              <a:t>(skill)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You can </a:t>
            </a:r>
            <a:r>
              <a:rPr lang="en-US" altLang="zh-CN" dirty="0"/>
              <a:t>run it under a </a:t>
            </a:r>
            <a:r>
              <a:rPr lang="en-US" altLang="zh-CN" u="sng" dirty="0"/>
              <a:t>debugger</a:t>
            </a:r>
            <a:r>
              <a:rPr lang="en-US" altLang="zh-CN" dirty="0"/>
              <a:t>, watch what it does step by step, and use this information to defuse it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To </a:t>
            </a:r>
            <a:r>
              <a:rPr lang="en-US" altLang="zh-CN" dirty="0"/>
              <a:t>avoid accidentally detonating the bomb, you will need to learn how to </a:t>
            </a:r>
            <a:r>
              <a:rPr lang="en-US" altLang="zh-CN" u="sng" dirty="0"/>
              <a:t>single-step</a:t>
            </a:r>
            <a:r>
              <a:rPr lang="en-US" altLang="zh-CN" dirty="0"/>
              <a:t> through the </a:t>
            </a:r>
            <a:r>
              <a:rPr lang="en-US" altLang="zh-CN" dirty="0" smtClean="0"/>
              <a:t>assembly code </a:t>
            </a:r>
            <a:r>
              <a:rPr lang="en-US" altLang="zh-CN" dirty="0"/>
              <a:t>and how to </a:t>
            </a:r>
            <a:r>
              <a:rPr lang="en-US" altLang="zh-CN" u="sng" dirty="0"/>
              <a:t>set breakpoints</a:t>
            </a:r>
            <a:r>
              <a:rPr lang="en-US" altLang="zh-CN" dirty="0"/>
              <a:t>. You will also need to learn how to </a:t>
            </a:r>
            <a:r>
              <a:rPr lang="en-US" altLang="zh-CN" u="sng" dirty="0"/>
              <a:t>inspect both the registers and </a:t>
            </a:r>
            <a:r>
              <a:rPr lang="en-US" altLang="zh-CN" u="sng" dirty="0" smtClean="0"/>
              <a:t>the memory </a:t>
            </a:r>
            <a:r>
              <a:rPr lang="en-US" altLang="zh-CN" u="sng" dirty="0"/>
              <a:t>states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One </a:t>
            </a:r>
            <a:r>
              <a:rPr lang="en-US" altLang="zh-CN" dirty="0"/>
              <a:t>of the nice side-effects of doing the lab is that you will get very good at using </a:t>
            </a:r>
            <a:r>
              <a:rPr lang="en-US" altLang="zh-CN" dirty="0" smtClean="0"/>
              <a:t>a debugger</a:t>
            </a:r>
            <a:r>
              <a:rPr lang="en-US" altLang="zh-CN" dirty="0"/>
              <a:t>. This is a crucial skill that will pay big dividends the rest of your career.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651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789088" y="267872"/>
            <a:ext cx="1012176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altLang="zh-CN" sz="4400" dirty="0">
                <a:latin typeface="+mj-lt"/>
                <a:ea typeface="+mj-ea"/>
                <a:cs typeface="+mj-cs"/>
              </a:rPr>
              <a:t>Bomb Lab </a:t>
            </a:r>
            <a:r>
              <a:rPr lang="en-US" altLang="zh-CN" sz="4400" dirty="0" smtClean="0">
                <a:latin typeface="+mj-lt"/>
                <a:ea typeface="+mj-ea"/>
                <a:cs typeface="+mj-cs"/>
              </a:rPr>
              <a:t>Overview</a:t>
            </a:r>
            <a:r>
              <a:rPr lang="en-US" altLang="zh-CN" sz="2800" dirty="0" smtClean="0">
                <a:latin typeface="+mj-lt"/>
                <a:ea typeface="+mj-ea"/>
                <a:cs typeface="+mj-cs"/>
              </a:rPr>
              <a:t>(skill)</a:t>
            </a:r>
            <a:endParaRPr sz="2800" dirty="0">
              <a:latin typeface="+mj-lt"/>
              <a:ea typeface="+mj-ea"/>
              <a:cs typeface="+mj-cs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789088" y="1656512"/>
            <a:ext cx="10527360" cy="463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pPr>
              <a:lnSpc>
                <a:spcPct val="100000"/>
              </a:lnSpc>
              <a:buSzPct val="58000"/>
              <a:buFont typeface="Calibri"/>
              <a:buChar char="■"/>
            </a:pPr>
            <a:r>
              <a:rPr lang="en-US" sz="2800" dirty="0" err="1">
                <a:latin typeface="+mj-lt"/>
                <a:ea typeface="+mj-ea"/>
                <a:cs typeface="+mj-cs"/>
              </a:rPr>
              <a:t>objdump</a:t>
            </a:r>
            <a:r>
              <a:rPr lang="en-US" sz="2800" dirty="0">
                <a:latin typeface="+mj-lt"/>
                <a:ea typeface="+mj-ea"/>
                <a:cs typeface="+mj-cs"/>
              </a:rPr>
              <a:t> -t bomb examines the symbol table</a:t>
            </a:r>
            <a:endParaRPr sz="2800" dirty="0">
              <a:latin typeface="+mj-lt"/>
              <a:ea typeface="+mj-ea"/>
              <a:cs typeface="+mj-cs"/>
            </a:endParaRPr>
          </a:p>
          <a:p>
            <a:pPr>
              <a:lnSpc>
                <a:spcPct val="100000"/>
              </a:lnSpc>
              <a:buSzPct val="58000"/>
              <a:buFont typeface="Calibri"/>
              <a:buChar char="■"/>
            </a:pPr>
            <a:r>
              <a:rPr lang="en-US" sz="2800" dirty="0" err="1">
                <a:latin typeface="+mj-lt"/>
                <a:ea typeface="+mj-ea"/>
                <a:cs typeface="+mj-cs"/>
              </a:rPr>
              <a:t>objdump</a:t>
            </a:r>
            <a:r>
              <a:rPr lang="en-US" sz="2800" dirty="0">
                <a:latin typeface="+mj-lt"/>
                <a:ea typeface="+mj-ea"/>
                <a:cs typeface="+mj-cs"/>
              </a:rPr>
              <a:t> </a:t>
            </a:r>
            <a:r>
              <a:rPr lang="en-US" sz="2800" dirty="0">
                <a:latin typeface="+mj-lt"/>
                <a:ea typeface="+mj-ea"/>
                <a:cs typeface="+mj-cs"/>
              </a:rPr>
              <a:t>-d bomb disassembles all bomb code</a:t>
            </a:r>
            <a:endParaRPr sz="2800" dirty="0">
              <a:latin typeface="+mj-lt"/>
              <a:ea typeface="+mj-ea"/>
              <a:cs typeface="+mj-cs"/>
            </a:endParaRPr>
          </a:p>
          <a:p>
            <a:pPr>
              <a:lnSpc>
                <a:spcPct val="100000"/>
              </a:lnSpc>
              <a:buSzPct val="58000"/>
              <a:buFont typeface="Calibri"/>
              <a:buChar char="■"/>
            </a:pPr>
            <a:r>
              <a:rPr lang="en-US" sz="2800" dirty="0">
                <a:latin typeface="+mj-lt"/>
                <a:ea typeface="+mj-ea"/>
                <a:cs typeface="+mj-cs"/>
              </a:rPr>
              <a:t>strings bomb prints all printable strings</a:t>
            </a:r>
            <a:endParaRPr sz="2800" dirty="0">
              <a:latin typeface="+mj-lt"/>
              <a:ea typeface="+mj-ea"/>
              <a:cs typeface="+mj-cs"/>
            </a:endParaRPr>
          </a:p>
          <a:p>
            <a:pPr>
              <a:lnSpc>
                <a:spcPct val="100000"/>
              </a:lnSpc>
              <a:buSzPct val="58000"/>
              <a:buFont typeface="Calibri"/>
              <a:buChar char="■"/>
            </a:pPr>
            <a:r>
              <a:rPr lang="en-US" sz="2800" dirty="0" err="1">
                <a:latin typeface="+mj-lt"/>
                <a:ea typeface="+mj-ea"/>
                <a:cs typeface="+mj-cs"/>
              </a:rPr>
              <a:t>gdb</a:t>
            </a:r>
            <a:r>
              <a:rPr lang="en-US" sz="2800" dirty="0">
                <a:latin typeface="+mj-lt"/>
                <a:ea typeface="+mj-ea"/>
                <a:cs typeface="+mj-cs"/>
              </a:rPr>
              <a:t> bomb will open up the GNU Debugger</a:t>
            </a:r>
            <a:endParaRPr sz="2800" dirty="0">
              <a:latin typeface="+mj-lt"/>
              <a:ea typeface="+mj-ea"/>
              <a:cs typeface="+mj-cs"/>
            </a:endParaRPr>
          </a:p>
          <a:p>
            <a:pPr lvl="1">
              <a:lnSpc>
                <a:spcPct val="100000"/>
              </a:lnSpc>
              <a:buSzPct val="50000"/>
              <a:buFont typeface="Calibri"/>
              <a:buChar char="■"/>
            </a:pPr>
            <a:r>
              <a:rPr lang="en-US" sz="2800" dirty="0">
                <a:latin typeface="+mj-lt"/>
                <a:ea typeface="+mj-ea"/>
                <a:cs typeface="+mj-cs"/>
              </a:rPr>
              <a:t>Examine while stepping through your program</a:t>
            </a:r>
            <a:endParaRPr sz="2800" dirty="0">
              <a:latin typeface="+mj-lt"/>
              <a:ea typeface="+mj-ea"/>
              <a:cs typeface="+mj-cs"/>
            </a:endParaRPr>
          </a:p>
          <a:p>
            <a:pPr lvl="2">
              <a:lnSpc>
                <a:spcPct val="100000"/>
              </a:lnSpc>
              <a:buSzPct val="45000"/>
              <a:buFont typeface="Calibri"/>
              <a:buChar char="▪"/>
            </a:pPr>
            <a:r>
              <a:rPr lang="en-US" sz="2800" dirty="0">
                <a:latin typeface="+mj-lt"/>
                <a:ea typeface="+mj-ea"/>
                <a:cs typeface="+mj-cs"/>
              </a:rPr>
              <a:t>registers</a:t>
            </a:r>
            <a:endParaRPr sz="2800" dirty="0">
              <a:latin typeface="+mj-lt"/>
              <a:ea typeface="+mj-ea"/>
              <a:cs typeface="+mj-cs"/>
            </a:endParaRPr>
          </a:p>
          <a:p>
            <a:pPr lvl="2">
              <a:lnSpc>
                <a:spcPct val="100000"/>
              </a:lnSpc>
              <a:buSzPct val="45000"/>
              <a:buFont typeface="Calibri"/>
              <a:buChar char="▪"/>
            </a:pPr>
            <a:r>
              <a:rPr lang="en-US" sz="2800" dirty="0">
                <a:latin typeface="+mj-lt"/>
                <a:ea typeface="+mj-ea"/>
                <a:cs typeface="+mj-cs"/>
              </a:rPr>
              <a:t>the stack</a:t>
            </a:r>
            <a:endParaRPr sz="2800" dirty="0">
              <a:latin typeface="+mj-lt"/>
              <a:ea typeface="+mj-ea"/>
              <a:cs typeface="+mj-cs"/>
            </a:endParaRPr>
          </a:p>
          <a:p>
            <a:pPr lvl="2">
              <a:lnSpc>
                <a:spcPct val="100000"/>
              </a:lnSpc>
              <a:buSzPct val="45000"/>
              <a:buFont typeface="Calibri"/>
              <a:buChar char="▪"/>
            </a:pPr>
            <a:r>
              <a:rPr lang="en-US" sz="2800" dirty="0">
                <a:latin typeface="+mj-lt"/>
                <a:ea typeface="+mj-ea"/>
                <a:cs typeface="+mj-cs"/>
              </a:rPr>
              <a:t>contents </a:t>
            </a:r>
            <a:r>
              <a:rPr lang="en-US" sz="2800" dirty="0">
                <a:latin typeface="+mj-lt"/>
                <a:ea typeface="+mj-ea"/>
                <a:cs typeface="+mj-cs"/>
              </a:rPr>
              <a:t>of program memory</a:t>
            </a:r>
            <a:endParaRPr sz="2800" dirty="0">
              <a:latin typeface="+mj-lt"/>
              <a:ea typeface="+mj-ea"/>
              <a:cs typeface="+mj-cs"/>
            </a:endParaRPr>
          </a:p>
          <a:p>
            <a:pPr lvl="2">
              <a:lnSpc>
                <a:spcPct val="100000"/>
              </a:lnSpc>
              <a:buSzPct val="45000"/>
              <a:buFont typeface="Calibri"/>
              <a:buChar char="▪"/>
            </a:pPr>
            <a:r>
              <a:rPr lang="en-US" sz="2800" dirty="0">
                <a:latin typeface="+mj-lt"/>
                <a:ea typeface="+mj-ea"/>
                <a:cs typeface="+mj-cs"/>
              </a:rPr>
              <a:t>instruction stream</a:t>
            </a:r>
            <a:endParaRPr sz="2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223605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642414" y="465300"/>
            <a:ext cx="1012176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altLang="zh-CN" sz="4400" dirty="0">
                <a:latin typeface="+mj-lt"/>
                <a:ea typeface="+mj-ea"/>
                <a:cs typeface="+mj-cs"/>
              </a:rPr>
              <a:t>Bomb Lab </a:t>
            </a:r>
            <a:r>
              <a:rPr lang="en-US" altLang="zh-CN" sz="4400" dirty="0" smtClean="0">
                <a:latin typeface="+mj-lt"/>
                <a:ea typeface="+mj-ea"/>
                <a:cs typeface="+mj-cs"/>
              </a:rPr>
              <a:t>Overview</a:t>
            </a:r>
            <a:r>
              <a:rPr lang="en-US" altLang="zh-CN" sz="2800" dirty="0" smtClean="0">
                <a:latin typeface="+mj-lt"/>
                <a:ea typeface="+mj-ea"/>
                <a:cs typeface="+mj-cs"/>
              </a:rPr>
              <a:t>(skill)</a:t>
            </a:r>
            <a:endParaRPr sz="28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5933" y="1978631"/>
            <a:ext cx="75756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SzPct val="58000"/>
              <a:buFont typeface="Calibri"/>
              <a:buChar char="■"/>
            </a:pPr>
            <a:r>
              <a:rPr lang="en-US" altLang="zh-CN" sz="2800" dirty="0">
                <a:latin typeface="+mj-lt"/>
                <a:ea typeface="+mj-ea"/>
                <a:cs typeface="+mj-cs"/>
              </a:rPr>
              <a:t>Bomb uses 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sscanf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 for reading strings</a:t>
            </a:r>
          </a:p>
          <a:p>
            <a:pPr>
              <a:lnSpc>
                <a:spcPct val="100000"/>
              </a:lnSpc>
              <a:buSzPct val="58000"/>
              <a:buFont typeface="Calibri"/>
              <a:buChar char="■"/>
            </a:pPr>
            <a:r>
              <a:rPr lang="en-US" altLang="zh-CN" sz="2800" dirty="0">
                <a:latin typeface="+mj-lt"/>
                <a:ea typeface="+mj-ea"/>
                <a:cs typeface="+mj-cs"/>
              </a:rPr>
              <a:t>Figure out what phase expects for input</a:t>
            </a:r>
          </a:p>
          <a:p>
            <a:pPr>
              <a:lnSpc>
                <a:spcPct val="100000"/>
              </a:lnSpc>
              <a:buSzPct val="58000"/>
              <a:buFont typeface="Calibri"/>
              <a:buChar char="■"/>
            </a:pPr>
            <a:r>
              <a:rPr lang="en-US" altLang="zh-CN" sz="2800" dirty="0">
                <a:latin typeface="+mj-lt"/>
                <a:ea typeface="+mj-ea"/>
                <a:cs typeface="+mj-cs"/>
              </a:rPr>
              <a:t>Check out man 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sscanf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 for formatting string details</a:t>
            </a:r>
          </a:p>
        </p:txBody>
      </p:sp>
    </p:spTree>
    <p:extLst>
      <p:ext uri="{BB962C8B-B14F-4D97-AF65-F5344CB8AC3E}">
        <p14:creationId xmlns:p14="http://schemas.microsoft.com/office/powerpoint/2010/main" val="127765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5838" y="126490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400" dirty="0" smtClean="0"/>
              <a:t>1  Bomb </a:t>
            </a:r>
            <a:r>
              <a:rPr lang="en-US" altLang="zh-CN" sz="4400" dirty="0"/>
              <a:t>Lab </a:t>
            </a:r>
            <a:r>
              <a:rPr lang="en-US" altLang="zh-CN" sz="4400" dirty="0"/>
              <a:t>Overview</a:t>
            </a:r>
          </a:p>
          <a:p>
            <a:pPr marL="0" indent="0">
              <a:buNone/>
            </a:pPr>
            <a:r>
              <a:rPr lang="en-US" altLang="zh-CN" sz="4400" dirty="0">
                <a:solidFill>
                  <a:srgbClr val="FFC000"/>
                </a:solidFill>
              </a:rPr>
              <a:t>2 </a:t>
            </a:r>
            <a:r>
              <a:rPr lang="en-US" altLang="zh-CN" sz="4400" dirty="0" smtClean="0">
                <a:solidFill>
                  <a:srgbClr val="FFC000"/>
                </a:solidFill>
              </a:rPr>
              <a:t> Assembly </a:t>
            </a:r>
            <a:r>
              <a:rPr lang="en-US" altLang="zh-CN" sz="4400" dirty="0">
                <a:solidFill>
                  <a:srgbClr val="FFC000"/>
                </a:solidFill>
              </a:rPr>
              <a:t>Refresher</a:t>
            </a:r>
          </a:p>
          <a:p>
            <a:pPr marL="0" indent="0">
              <a:buNone/>
            </a:pPr>
            <a:r>
              <a:rPr lang="en-US" altLang="zh-CN" sz="4400" dirty="0"/>
              <a:t>3 </a:t>
            </a:r>
            <a:r>
              <a:rPr lang="en-US" altLang="zh-CN" sz="4400" dirty="0" smtClean="0"/>
              <a:t> Introduction </a:t>
            </a:r>
            <a:r>
              <a:rPr lang="en-US" altLang="zh-CN" sz="4400" dirty="0"/>
              <a:t>to </a:t>
            </a:r>
            <a:r>
              <a:rPr lang="en-US" altLang="zh-CN" sz="4400" dirty="0"/>
              <a:t>GDB</a:t>
            </a:r>
          </a:p>
          <a:p>
            <a:pPr marL="0" indent="0">
              <a:buNone/>
            </a:pPr>
            <a:r>
              <a:rPr lang="en-US" altLang="zh-CN" sz="4400" dirty="0"/>
              <a:t>4 </a:t>
            </a:r>
            <a:r>
              <a:rPr lang="en-US" altLang="zh-CN" sz="4400" dirty="0" smtClean="0"/>
              <a:t> Unix </a:t>
            </a:r>
            <a:r>
              <a:rPr lang="en-US" altLang="zh-CN" sz="4400" dirty="0"/>
              <a:t>Refresher</a:t>
            </a:r>
          </a:p>
          <a:p>
            <a:pPr marL="0" indent="0">
              <a:buNone/>
            </a:pPr>
            <a:r>
              <a:rPr lang="en-US" altLang="zh-CN" sz="4400" dirty="0"/>
              <a:t>5 </a:t>
            </a:r>
            <a:r>
              <a:rPr lang="en-US" altLang="zh-CN" sz="4400" dirty="0" smtClean="0"/>
              <a:t> Bomb </a:t>
            </a:r>
            <a:r>
              <a:rPr lang="en-US" altLang="zh-CN" sz="4400" dirty="0"/>
              <a:t>Lab Demo</a:t>
            </a:r>
          </a:p>
          <a:p>
            <a:pPr marL="0" indent="0">
              <a:buNone/>
            </a:pPr>
            <a:endParaRPr lang="en-US" altLang="zh-CN" sz="4400" dirty="0"/>
          </a:p>
          <a:p>
            <a:pPr marL="0" indent="0">
              <a:buNone/>
            </a:pP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40289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76160" y="122400"/>
            <a:ext cx="1012176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altLang="zh-CN" sz="4400" dirty="0"/>
              <a:t>Assembly </a:t>
            </a:r>
            <a:r>
              <a:rPr lang="en-US" altLang="zh-CN" sz="4400" dirty="0"/>
              <a:t>Refresher</a:t>
            </a:r>
            <a:r>
              <a:rPr lang="en-US" altLang="zh-CN" sz="2800" dirty="0" smtClean="0"/>
              <a:t>(</a:t>
            </a:r>
            <a:r>
              <a:rPr lang="en-US" sz="2800" dirty="0" smtClean="0">
                <a:solidFill>
                  <a:srgbClr val="000000"/>
                </a:solidFill>
                <a:latin typeface="Arial"/>
                <a:ea typeface="Arial"/>
              </a:rPr>
              <a:t>x64 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</a:rPr>
              <a:t>Assembly: </a:t>
            </a:r>
            <a:r>
              <a:rPr lang="en-US" sz="2800" dirty="0" smtClean="0">
                <a:solidFill>
                  <a:srgbClr val="000000"/>
                </a:solidFill>
                <a:latin typeface="Arial"/>
                <a:ea typeface="Arial"/>
              </a:rPr>
              <a:t>Registers)</a:t>
            </a:r>
            <a:endParaRPr sz="2800" dirty="0"/>
          </a:p>
        </p:txBody>
      </p:sp>
      <p:sp>
        <p:nvSpPr>
          <p:cNvPr id="171" name="CustomShape 2"/>
          <p:cNvSpPr/>
          <p:nvPr/>
        </p:nvSpPr>
        <p:spPr>
          <a:xfrm>
            <a:off x="1999680" y="1405440"/>
            <a:ext cx="3443520" cy="730080"/>
          </a:xfrm>
          <a:prstGeom prst="rect">
            <a:avLst/>
          </a:prstGeom>
          <a:solidFill>
            <a:srgbClr val="F3F3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ourier New"/>
                <a:ea typeface="Courier New"/>
              </a:rPr>
              <a:t>%</a:t>
            </a:r>
            <a:r>
              <a:rPr lang="en-US" sz="3200" dirty="0" err="1">
                <a:solidFill>
                  <a:srgbClr val="000000"/>
                </a:solidFill>
                <a:latin typeface="Courier New"/>
                <a:ea typeface="Courier New"/>
              </a:rPr>
              <a:t>rax</a:t>
            </a:r>
            <a:endParaRPr sz="2400" dirty="0"/>
          </a:p>
        </p:txBody>
      </p:sp>
      <p:sp>
        <p:nvSpPr>
          <p:cNvPr id="172" name="CustomShape 3"/>
          <p:cNvSpPr/>
          <p:nvPr/>
        </p:nvSpPr>
        <p:spPr>
          <a:xfrm>
            <a:off x="3607200" y="1437600"/>
            <a:ext cx="1836000" cy="665280"/>
          </a:xfrm>
          <a:prstGeom prst="roundRect">
            <a:avLst>
              <a:gd name="adj" fmla="val 13910"/>
            </a:avLst>
          </a:prstGeom>
          <a:solidFill>
            <a:srgbClr val="CFE2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</a:rPr>
              <a:t>%eax</a:t>
            </a:r>
            <a:endParaRPr sz="2400"/>
          </a:p>
        </p:txBody>
      </p:sp>
      <p:sp>
        <p:nvSpPr>
          <p:cNvPr id="173" name="CustomShape 4"/>
          <p:cNvSpPr/>
          <p:nvPr/>
        </p:nvSpPr>
        <p:spPr>
          <a:xfrm>
            <a:off x="1999680" y="2023680"/>
            <a:ext cx="3443520" cy="730080"/>
          </a:xfrm>
          <a:prstGeom prst="rect">
            <a:avLst/>
          </a:prstGeom>
          <a:solidFill>
            <a:srgbClr val="F3F3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%rbx</a:t>
            </a:r>
            <a:endParaRPr sz="2400"/>
          </a:p>
        </p:txBody>
      </p:sp>
      <p:sp>
        <p:nvSpPr>
          <p:cNvPr id="174" name="CustomShape 5"/>
          <p:cNvSpPr/>
          <p:nvPr/>
        </p:nvSpPr>
        <p:spPr>
          <a:xfrm>
            <a:off x="3607200" y="2055840"/>
            <a:ext cx="1836000" cy="665280"/>
          </a:xfrm>
          <a:prstGeom prst="roundRect">
            <a:avLst>
              <a:gd name="adj" fmla="val 13910"/>
            </a:avLst>
          </a:prstGeom>
          <a:solidFill>
            <a:srgbClr val="CFE2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</a:rPr>
              <a:t>%ebx</a:t>
            </a:r>
            <a:endParaRPr sz="2400"/>
          </a:p>
        </p:txBody>
      </p:sp>
      <p:sp>
        <p:nvSpPr>
          <p:cNvPr id="175" name="CustomShape 6"/>
          <p:cNvSpPr/>
          <p:nvPr/>
        </p:nvSpPr>
        <p:spPr>
          <a:xfrm>
            <a:off x="1999680" y="3259680"/>
            <a:ext cx="3443520" cy="730080"/>
          </a:xfrm>
          <a:prstGeom prst="rect">
            <a:avLst/>
          </a:prstGeom>
          <a:solidFill>
            <a:srgbClr val="F3F3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%rdx</a:t>
            </a:r>
            <a:endParaRPr sz="2400"/>
          </a:p>
        </p:txBody>
      </p:sp>
      <p:sp>
        <p:nvSpPr>
          <p:cNvPr id="176" name="CustomShape 7"/>
          <p:cNvSpPr/>
          <p:nvPr/>
        </p:nvSpPr>
        <p:spPr>
          <a:xfrm>
            <a:off x="3607200" y="3291840"/>
            <a:ext cx="1836000" cy="665280"/>
          </a:xfrm>
          <a:prstGeom prst="roundRect">
            <a:avLst>
              <a:gd name="adj" fmla="val 13910"/>
            </a:avLst>
          </a:prstGeom>
          <a:solidFill>
            <a:srgbClr val="CFE2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</a:rPr>
              <a:t>%edx</a:t>
            </a:r>
            <a:endParaRPr sz="2400"/>
          </a:p>
        </p:txBody>
      </p:sp>
      <p:sp>
        <p:nvSpPr>
          <p:cNvPr id="177" name="CustomShape 8"/>
          <p:cNvSpPr/>
          <p:nvPr/>
        </p:nvSpPr>
        <p:spPr>
          <a:xfrm>
            <a:off x="1999680" y="2641440"/>
            <a:ext cx="3443520" cy="730080"/>
          </a:xfrm>
          <a:prstGeom prst="rect">
            <a:avLst/>
          </a:prstGeom>
          <a:solidFill>
            <a:srgbClr val="F3F3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%rcx</a:t>
            </a:r>
            <a:endParaRPr sz="2400"/>
          </a:p>
        </p:txBody>
      </p:sp>
      <p:sp>
        <p:nvSpPr>
          <p:cNvPr id="178" name="CustomShape 9"/>
          <p:cNvSpPr/>
          <p:nvPr/>
        </p:nvSpPr>
        <p:spPr>
          <a:xfrm>
            <a:off x="3607200" y="2673600"/>
            <a:ext cx="1836000" cy="665280"/>
          </a:xfrm>
          <a:prstGeom prst="roundRect">
            <a:avLst>
              <a:gd name="adj" fmla="val 13910"/>
            </a:avLst>
          </a:prstGeom>
          <a:solidFill>
            <a:srgbClr val="CFE2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</a:rPr>
              <a:t>%ecx</a:t>
            </a:r>
            <a:endParaRPr sz="2400"/>
          </a:p>
        </p:txBody>
      </p:sp>
      <p:sp>
        <p:nvSpPr>
          <p:cNvPr id="179" name="CustomShape 10"/>
          <p:cNvSpPr/>
          <p:nvPr/>
        </p:nvSpPr>
        <p:spPr>
          <a:xfrm>
            <a:off x="1999680" y="3877440"/>
            <a:ext cx="3443520" cy="730080"/>
          </a:xfrm>
          <a:prstGeom prst="rect">
            <a:avLst/>
          </a:prstGeom>
          <a:solidFill>
            <a:srgbClr val="F3F3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%rsi</a:t>
            </a:r>
            <a:endParaRPr sz="2400"/>
          </a:p>
        </p:txBody>
      </p:sp>
      <p:sp>
        <p:nvSpPr>
          <p:cNvPr id="180" name="CustomShape 11"/>
          <p:cNvSpPr/>
          <p:nvPr/>
        </p:nvSpPr>
        <p:spPr>
          <a:xfrm>
            <a:off x="3607200" y="3909600"/>
            <a:ext cx="1836000" cy="665280"/>
          </a:xfrm>
          <a:prstGeom prst="roundRect">
            <a:avLst>
              <a:gd name="adj" fmla="val 13910"/>
            </a:avLst>
          </a:prstGeom>
          <a:solidFill>
            <a:srgbClr val="CFE2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</a:rPr>
              <a:t>%esi</a:t>
            </a:r>
            <a:endParaRPr sz="2400"/>
          </a:p>
        </p:txBody>
      </p:sp>
      <p:sp>
        <p:nvSpPr>
          <p:cNvPr id="181" name="CustomShape 12"/>
          <p:cNvSpPr/>
          <p:nvPr/>
        </p:nvSpPr>
        <p:spPr>
          <a:xfrm>
            <a:off x="1999680" y="4495200"/>
            <a:ext cx="3443520" cy="730080"/>
          </a:xfrm>
          <a:prstGeom prst="rect">
            <a:avLst/>
          </a:prstGeom>
          <a:solidFill>
            <a:srgbClr val="F3F3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%rdi</a:t>
            </a:r>
            <a:endParaRPr sz="2400"/>
          </a:p>
        </p:txBody>
      </p:sp>
      <p:sp>
        <p:nvSpPr>
          <p:cNvPr id="182" name="CustomShape 13"/>
          <p:cNvSpPr/>
          <p:nvPr/>
        </p:nvSpPr>
        <p:spPr>
          <a:xfrm>
            <a:off x="3607200" y="4527360"/>
            <a:ext cx="1836000" cy="665280"/>
          </a:xfrm>
          <a:prstGeom prst="roundRect">
            <a:avLst>
              <a:gd name="adj" fmla="val 13910"/>
            </a:avLst>
          </a:prstGeom>
          <a:solidFill>
            <a:srgbClr val="CFE2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</a:rPr>
              <a:t>%edi</a:t>
            </a:r>
            <a:endParaRPr sz="2400"/>
          </a:p>
        </p:txBody>
      </p:sp>
      <p:sp>
        <p:nvSpPr>
          <p:cNvPr id="183" name="CustomShape 14"/>
          <p:cNvSpPr/>
          <p:nvPr/>
        </p:nvSpPr>
        <p:spPr>
          <a:xfrm>
            <a:off x="1999680" y="5731200"/>
            <a:ext cx="3443520" cy="730080"/>
          </a:xfrm>
          <a:prstGeom prst="rect">
            <a:avLst/>
          </a:prstGeom>
          <a:solidFill>
            <a:srgbClr val="F3F3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%rbp</a:t>
            </a:r>
            <a:endParaRPr sz="2400"/>
          </a:p>
        </p:txBody>
      </p:sp>
      <p:sp>
        <p:nvSpPr>
          <p:cNvPr id="184" name="CustomShape 15"/>
          <p:cNvSpPr/>
          <p:nvPr/>
        </p:nvSpPr>
        <p:spPr>
          <a:xfrm>
            <a:off x="3607200" y="5763360"/>
            <a:ext cx="1836000" cy="665280"/>
          </a:xfrm>
          <a:prstGeom prst="roundRect">
            <a:avLst>
              <a:gd name="adj" fmla="val 13910"/>
            </a:avLst>
          </a:prstGeom>
          <a:solidFill>
            <a:srgbClr val="CFE2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</a:rPr>
              <a:t>%ebp</a:t>
            </a:r>
            <a:endParaRPr sz="2400"/>
          </a:p>
        </p:txBody>
      </p:sp>
      <p:sp>
        <p:nvSpPr>
          <p:cNvPr id="185" name="CustomShape 16"/>
          <p:cNvSpPr/>
          <p:nvPr/>
        </p:nvSpPr>
        <p:spPr>
          <a:xfrm>
            <a:off x="1999680" y="5113440"/>
            <a:ext cx="3443520" cy="730080"/>
          </a:xfrm>
          <a:prstGeom prst="rect">
            <a:avLst/>
          </a:prstGeom>
          <a:solidFill>
            <a:srgbClr val="EA9999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%rsp</a:t>
            </a:r>
            <a:endParaRPr sz="2400"/>
          </a:p>
        </p:txBody>
      </p:sp>
      <p:sp>
        <p:nvSpPr>
          <p:cNvPr id="186" name="CustomShape 17"/>
          <p:cNvSpPr/>
          <p:nvPr/>
        </p:nvSpPr>
        <p:spPr>
          <a:xfrm>
            <a:off x="3607200" y="5146080"/>
            <a:ext cx="1836000" cy="664320"/>
          </a:xfrm>
          <a:prstGeom prst="roundRect">
            <a:avLst>
              <a:gd name="adj" fmla="val 13910"/>
            </a:avLst>
          </a:prstGeom>
          <a:solidFill>
            <a:srgbClr val="F4CCCC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</a:rPr>
              <a:t>%esp</a:t>
            </a:r>
            <a:endParaRPr sz="2400"/>
          </a:p>
        </p:txBody>
      </p:sp>
      <p:sp>
        <p:nvSpPr>
          <p:cNvPr id="187" name="CustomShape 18"/>
          <p:cNvSpPr/>
          <p:nvPr/>
        </p:nvSpPr>
        <p:spPr>
          <a:xfrm>
            <a:off x="5846880" y="1405440"/>
            <a:ext cx="3443520" cy="730080"/>
          </a:xfrm>
          <a:prstGeom prst="rect">
            <a:avLst/>
          </a:prstGeom>
          <a:solidFill>
            <a:srgbClr val="F3F3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%r8</a:t>
            </a:r>
            <a:endParaRPr sz="2400"/>
          </a:p>
        </p:txBody>
      </p:sp>
      <p:sp>
        <p:nvSpPr>
          <p:cNvPr id="188" name="CustomShape 19"/>
          <p:cNvSpPr/>
          <p:nvPr/>
        </p:nvSpPr>
        <p:spPr>
          <a:xfrm>
            <a:off x="7454400" y="1438080"/>
            <a:ext cx="1836000" cy="664320"/>
          </a:xfrm>
          <a:prstGeom prst="roundRect">
            <a:avLst>
              <a:gd name="adj" fmla="val 13910"/>
            </a:avLst>
          </a:prstGeom>
          <a:solidFill>
            <a:srgbClr val="CFE2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ourier New"/>
                <a:ea typeface="Courier New"/>
              </a:rPr>
              <a:t>%r8d</a:t>
            </a:r>
            <a:endParaRPr sz="2400" dirty="0"/>
          </a:p>
        </p:txBody>
      </p:sp>
      <p:sp>
        <p:nvSpPr>
          <p:cNvPr id="189" name="CustomShape 20"/>
          <p:cNvSpPr/>
          <p:nvPr/>
        </p:nvSpPr>
        <p:spPr>
          <a:xfrm>
            <a:off x="5846880" y="2023680"/>
            <a:ext cx="3443520" cy="730080"/>
          </a:xfrm>
          <a:prstGeom prst="rect">
            <a:avLst/>
          </a:prstGeom>
          <a:solidFill>
            <a:srgbClr val="F3F3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%r9</a:t>
            </a:r>
            <a:endParaRPr sz="2400"/>
          </a:p>
        </p:txBody>
      </p:sp>
      <p:sp>
        <p:nvSpPr>
          <p:cNvPr id="190" name="CustomShape 21"/>
          <p:cNvSpPr/>
          <p:nvPr/>
        </p:nvSpPr>
        <p:spPr>
          <a:xfrm>
            <a:off x="7454400" y="2056320"/>
            <a:ext cx="1836000" cy="664320"/>
          </a:xfrm>
          <a:prstGeom prst="roundRect">
            <a:avLst>
              <a:gd name="adj" fmla="val 13910"/>
            </a:avLst>
          </a:prstGeom>
          <a:solidFill>
            <a:srgbClr val="CFE2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</a:rPr>
              <a:t>%r9d</a:t>
            </a:r>
            <a:endParaRPr sz="2400"/>
          </a:p>
        </p:txBody>
      </p:sp>
      <p:sp>
        <p:nvSpPr>
          <p:cNvPr id="191" name="CustomShape 22"/>
          <p:cNvSpPr/>
          <p:nvPr/>
        </p:nvSpPr>
        <p:spPr>
          <a:xfrm>
            <a:off x="5846880" y="3259680"/>
            <a:ext cx="3443520" cy="730080"/>
          </a:xfrm>
          <a:prstGeom prst="rect">
            <a:avLst/>
          </a:prstGeom>
          <a:solidFill>
            <a:srgbClr val="F3F3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%r11</a:t>
            </a:r>
            <a:endParaRPr sz="2400"/>
          </a:p>
        </p:txBody>
      </p:sp>
      <p:sp>
        <p:nvSpPr>
          <p:cNvPr id="192" name="CustomShape 23"/>
          <p:cNvSpPr/>
          <p:nvPr/>
        </p:nvSpPr>
        <p:spPr>
          <a:xfrm>
            <a:off x="7454400" y="3292320"/>
            <a:ext cx="1836000" cy="664320"/>
          </a:xfrm>
          <a:prstGeom prst="roundRect">
            <a:avLst>
              <a:gd name="adj" fmla="val 13910"/>
            </a:avLst>
          </a:prstGeom>
          <a:solidFill>
            <a:srgbClr val="CFE2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</a:rPr>
              <a:t>%r11d</a:t>
            </a:r>
            <a:endParaRPr sz="2400"/>
          </a:p>
        </p:txBody>
      </p:sp>
      <p:sp>
        <p:nvSpPr>
          <p:cNvPr id="193" name="CustomShape 24"/>
          <p:cNvSpPr/>
          <p:nvPr/>
        </p:nvSpPr>
        <p:spPr>
          <a:xfrm>
            <a:off x="5846880" y="2641440"/>
            <a:ext cx="3443520" cy="730080"/>
          </a:xfrm>
          <a:prstGeom prst="rect">
            <a:avLst/>
          </a:prstGeom>
          <a:solidFill>
            <a:srgbClr val="F3F3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%r10</a:t>
            </a:r>
            <a:endParaRPr sz="2400"/>
          </a:p>
        </p:txBody>
      </p:sp>
      <p:sp>
        <p:nvSpPr>
          <p:cNvPr id="194" name="CustomShape 25"/>
          <p:cNvSpPr/>
          <p:nvPr/>
        </p:nvSpPr>
        <p:spPr>
          <a:xfrm>
            <a:off x="7454400" y="2674080"/>
            <a:ext cx="1836000" cy="664320"/>
          </a:xfrm>
          <a:prstGeom prst="roundRect">
            <a:avLst>
              <a:gd name="adj" fmla="val 13910"/>
            </a:avLst>
          </a:prstGeom>
          <a:solidFill>
            <a:srgbClr val="CFE2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</a:rPr>
              <a:t>%r10d</a:t>
            </a:r>
            <a:endParaRPr sz="2400"/>
          </a:p>
        </p:txBody>
      </p:sp>
      <p:sp>
        <p:nvSpPr>
          <p:cNvPr id="195" name="CustomShape 26"/>
          <p:cNvSpPr/>
          <p:nvPr/>
        </p:nvSpPr>
        <p:spPr>
          <a:xfrm>
            <a:off x="5846880" y="3877440"/>
            <a:ext cx="3443520" cy="730080"/>
          </a:xfrm>
          <a:prstGeom prst="rect">
            <a:avLst/>
          </a:prstGeom>
          <a:solidFill>
            <a:srgbClr val="F3F3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%r12</a:t>
            </a:r>
            <a:endParaRPr sz="2400"/>
          </a:p>
        </p:txBody>
      </p:sp>
      <p:sp>
        <p:nvSpPr>
          <p:cNvPr id="196" name="CustomShape 27"/>
          <p:cNvSpPr/>
          <p:nvPr/>
        </p:nvSpPr>
        <p:spPr>
          <a:xfrm>
            <a:off x="7454400" y="3910080"/>
            <a:ext cx="1836000" cy="664320"/>
          </a:xfrm>
          <a:prstGeom prst="roundRect">
            <a:avLst>
              <a:gd name="adj" fmla="val 13910"/>
            </a:avLst>
          </a:prstGeom>
          <a:solidFill>
            <a:srgbClr val="CFE2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</a:rPr>
              <a:t>%r12d</a:t>
            </a:r>
            <a:endParaRPr sz="2400"/>
          </a:p>
        </p:txBody>
      </p:sp>
      <p:sp>
        <p:nvSpPr>
          <p:cNvPr id="197" name="CustomShape 28"/>
          <p:cNvSpPr/>
          <p:nvPr/>
        </p:nvSpPr>
        <p:spPr>
          <a:xfrm>
            <a:off x="5846880" y="4495200"/>
            <a:ext cx="3443520" cy="730080"/>
          </a:xfrm>
          <a:prstGeom prst="rect">
            <a:avLst/>
          </a:prstGeom>
          <a:solidFill>
            <a:srgbClr val="F3F3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%r13</a:t>
            </a:r>
            <a:endParaRPr sz="2400"/>
          </a:p>
        </p:txBody>
      </p:sp>
      <p:sp>
        <p:nvSpPr>
          <p:cNvPr id="198" name="CustomShape 29"/>
          <p:cNvSpPr/>
          <p:nvPr/>
        </p:nvSpPr>
        <p:spPr>
          <a:xfrm>
            <a:off x="7454400" y="4527840"/>
            <a:ext cx="1836000" cy="664320"/>
          </a:xfrm>
          <a:prstGeom prst="roundRect">
            <a:avLst>
              <a:gd name="adj" fmla="val 13910"/>
            </a:avLst>
          </a:prstGeom>
          <a:solidFill>
            <a:srgbClr val="CFE2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</a:rPr>
              <a:t>%r13d</a:t>
            </a:r>
            <a:endParaRPr sz="2400"/>
          </a:p>
        </p:txBody>
      </p:sp>
      <p:sp>
        <p:nvSpPr>
          <p:cNvPr id="199" name="CustomShape 30"/>
          <p:cNvSpPr/>
          <p:nvPr/>
        </p:nvSpPr>
        <p:spPr>
          <a:xfrm>
            <a:off x="5846880" y="5731200"/>
            <a:ext cx="3443520" cy="730080"/>
          </a:xfrm>
          <a:prstGeom prst="rect">
            <a:avLst/>
          </a:prstGeom>
          <a:solidFill>
            <a:srgbClr val="F3F3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%r15</a:t>
            </a:r>
            <a:endParaRPr sz="2400"/>
          </a:p>
        </p:txBody>
      </p:sp>
      <p:sp>
        <p:nvSpPr>
          <p:cNvPr id="200" name="CustomShape 31"/>
          <p:cNvSpPr/>
          <p:nvPr/>
        </p:nvSpPr>
        <p:spPr>
          <a:xfrm>
            <a:off x="7454400" y="5763840"/>
            <a:ext cx="1836000" cy="664320"/>
          </a:xfrm>
          <a:prstGeom prst="roundRect">
            <a:avLst>
              <a:gd name="adj" fmla="val 13910"/>
            </a:avLst>
          </a:prstGeom>
          <a:solidFill>
            <a:srgbClr val="CFE2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</a:rPr>
              <a:t>%r15d</a:t>
            </a:r>
            <a:endParaRPr sz="2400"/>
          </a:p>
        </p:txBody>
      </p:sp>
      <p:sp>
        <p:nvSpPr>
          <p:cNvPr id="201" name="CustomShape 32"/>
          <p:cNvSpPr/>
          <p:nvPr/>
        </p:nvSpPr>
        <p:spPr>
          <a:xfrm>
            <a:off x="5846880" y="5113440"/>
            <a:ext cx="3443520" cy="730080"/>
          </a:xfrm>
          <a:prstGeom prst="rect">
            <a:avLst/>
          </a:prstGeom>
          <a:solidFill>
            <a:srgbClr val="F3F3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urier New"/>
                <a:ea typeface="Courier New"/>
              </a:rPr>
              <a:t>%r14</a:t>
            </a:r>
            <a:endParaRPr sz="2400"/>
          </a:p>
        </p:txBody>
      </p:sp>
      <p:sp>
        <p:nvSpPr>
          <p:cNvPr id="202" name="CustomShape 33"/>
          <p:cNvSpPr/>
          <p:nvPr/>
        </p:nvSpPr>
        <p:spPr>
          <a:xfrm>
            <a:off x="7454400" y="5146080"/>
            <a:ext cx="1836000" cy="664320"/>
          </a:xfrm>
          <a:prstGeom prst="roundRect">
            <a:avLst>
              <a:gd name="adj" fmla="val 13910"/>
            </a:avLst>
          </a:prstGeom>
          <a:solidFill>
            <a:srgbClr val="CFE2F3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</a:rPr>
              <a:t>%r14d</a:t>
            </a:r>
            <a:endParaRPr sz="2400"/>
          </a:p>
        </p:txBody>
      </p:sp>
      <p:sp>
        <p:nvSpPr>
          <p:cNvPr id="203" name="CustomShape 34"/>
          <p:cNvSpPr/>
          <p:nvPr/>
        </p:nvSpPr>
        <p:spPr>
          <a:xfrm>
            <a:off x="800160" y="1440960"/>
            <a:ext cx="1198560" cy="658560"/>
          </a:xfrm>
          <a:prstGeom prst="flowChartPunchedCard">
            <a:avLst/>
          </a:prstGeom>
          <a:solidFill>
            <a:srgbClr val="E06666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 algn="r">
              <a:lnSpc>
                <a:spcPct val="100000"/>
              </a:lnSpc>
            </a:pPr>
            <a:r>
              <a:rPr lang="en-US" sz="1867" b="1">
                <a:solidFill>
                  <a:srgbClr val="F3F3F3"/>
                </a:solidFill>
                <a:latin typeface="Arial"/>
                <a:ea typeface="Arial"/>
              </a:rPr>
              <a:t>Return</a:t>
            </a:r>
            <a:endParaRPr sz="2400"/>
          </a:p>
        </p:txBody>
      </p:sp>
      <p:sp>
        <p:nvSpPr>
          <p:cNvPr id="204" name="CustomShape 35"/>
          <p:cNvSpPr/>
          <p:nvPr/>
        </p:nvSpPr>
        <p:spPr>
          <a:xfrm>
            <a:off x="800160" y="2676960"/>
            <a:ext cx="1198560" cy="659040"/>
          </a:xfrm>
          <a:prstGeom prst="flowChartPunchedCard">
            <a:avLst/>
          </a:prstGeom>
          <a:solidFill>
            <a:srgbClr val="E06666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 algn="r">
              <a:lnSpc>
                <a:spcPct val="100000"/>
              </a:lnSpc>
            </a:pPr>
            <a:r>
              <a:rPr lang="en-US" sz="1867" b="1">
                <a:solidFill>
                  <a:srgbClr val="F3F3F3"/>
                </a:solidFill>
                <a:latin typeface="Arial"/>
                <a:ea typeface="Arial"/>
              </a:rPr>
              <a:t>Arg 4</a:t>
            </a:r>
            <a:endParaRPr sz="2400"/>
          </a:p>
        </p:txBody>
      </p:sp>
      <p:sp>
        <p:nvSpPr>
          <p:cNvPr id="205" name="CustomShape 36"/>
          <p:cNvSpPr/>
          <p:nvPr/>
        </p:nvSpPr>
        <p:spPr>
          <a:xfrm>
            <a:off x="800160" y="3295200"/>
            <a:ext cx="1198560" cy="659040"/>
          </a:xfrm>
          <a:prstGeom prst="flowChartPunchedCard">
            <a:avLst/>
          </a:prstGeom>
          <a:solidFill>
            <a:srgbClr val="E06666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 algn="r">
              <a:lnSpc>
                <a:spcPct val="100000"/>
              </a:lnSpc>
            </a:pPr>
            <a:r>
              <a:rPr lang="en-US" sz="1867" b="1">
                <a:solidFill>
                  <a:srgbClr val="F3F3F3"/>
                </a:solidFill>
                <a:latin typeface="Arial"/>
                <a:ea typeface="Arial"/>
              </a:rPr>
              <a:t>Arg 3</a:t>
            </a:r>
            <a:endParaRPr sz="2400"/>
          </a:p>
        </p:txBody>
      </p:sp>
      <p:sp>
        <p:nvSpPr>
          <p:cNvPr id="206" name="CustomShape 37"/>
          <p:cNvSpPr/>
          <p:nvPr/>
        </p:nvSpPr>
        <p:spPr>
          <a:xfrm>
            <a:off x="800160" y="3912960"/>
            <a:ext cx="1198560" cy="659040"/>
          </a:xfrm>
          <a:prstGeom prst="flowChartPunchedCard">
            <a:avLst/>
          </a:prstGeom>
          <a:solidFill>
            <a:srgbClr val="E06666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 algn="r">
              <a:lnSpc>
                <a:spcPct val="100000"/>
              </a:lnSpc>
            </a:pPr>
            <a:r>
              <a:rPr lang="en-US" sz="1867" b="1">
                <a:solidFill>
                  <a:srgbClr val="F3F3F3"/>
                </a:solidFill>
                <a:latin typeface="Arial"/>
                <a:ea typeface="Arial"/>
              </a:rPr>
              <a:t>Arg 2</a:t>
            </a:r>
            <a:endParaRPr sz="2400"/>
          </a:p>
        </p:txBody>
      </p:sp>
      <p:sp>
        <p:nvSpPr>
          <p:cNvPr id="207" name="CustomShape 38"/>
          <p:cNvSpPr/>
          <p:nvPr/>
        </p:nvSpPr>
        <p:spPr>
          <a:xfrm>
            <a:off x="800160" y="4530720"/>
            <a:ext cx="1198560" cy="659040"/>
          </a:xfrm>
          <a:prstGeom prst="flowChartPunchedCard">
            <a:avLst/>
          </a:prstGeom>
          <a:solidFill>
            <a:srgbClr val="E06666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 algn="r">
              <a:lnSpc>
                <a:spcPct val="100000"/>
              </a:lnSpc>
            </a:pPr>
            <a:r>
              <a:rPr lang="en-US" sz="1867" b="1">
                <a:solidFill>
                  <a:srgbClr val="F3F3F3"/>
                </a:solidFill>
                <a:latin typeface="Arial"/>
                <a:ea typeface="Arial"/>
              </a:rPr>
              <a:t>Arg 1</a:t>
            </a:r>
            <a:endParaRPr sz="2400"/>
          </a:p>
        </p:txBody>
      </p:sp>
      <p:sp>
        <p:nvSpPr>
          <p:cNvPr id="208" name="CustomShape 39"/>
          <p:cNvSpPr/>
          <p:nvPr/>
        </p:nvSpPr>
        <p:spPr>
          <a:xfrm>
            <a:off x="584160" y="5148960"/>
            <a:ext cx="1414560" cy="659040"/>
          </a:xfrm>
          <a:prstGeom prst="flowChartPunchedCard">
            <a:avLst/>
          </a:prstGeom>
          <a:solidFill>
            <a:srgbClr val="E06666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 algn="r">
              <a:lnSpc>
                <a:spcPct val="100000"/>
              </a:lnSpc>
            </a:pPr>
            <a:r>
              <a:rPr lang="en-US" sz="1867" b="1">
                <a:solidFill>
                  <a:srgbClr val="F3F3F3"/>
                </a:solidFill>
                <a:latin typeface="Arial"/>
                <a:ea typeface="Arial"/>
              </a:rPr>
              <a:t>Stack ptr</a:t>
            </a:r>
            <a:endParaRPr sz="2400"/>
          </a:p>
        </p:txBody>
      </p:sp>
      <p:sp>
        <p:nvSpPr>
          <p:cNvPr id="209" name="CustomShape 40"/>
          <p:cNvSpPr/>
          <p:nvPr/>
        </p:nvSpPr>
        <p:spPr>
          <a:xfrm flipH="1">
            <a:off x="9290400" y="1506240"/>
            <a:ext cx="1198560" cy="528000"/>
          </a:xfrm>
          <a:prstGeom prst="flowChartPunchedCard">
            <a:avLst/>
          </a:prstGeom>
          <a:solidFill>
            <a:srgbClr val="E06666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1867" b="1">
                <a:solidFill>
                  <a:srgbClr val="F3F3F3"/>
                </a:solidFill>
                <a:latin typeface="Arial"/>
                <a:ea typeface="Arial"/>
              </a:rPr>
              <a:t>Arg 5</a:t>
            </a:r>
            <a:endParaRPr sz="2400"/>
          </a:p>
        </p:txBody>
      </p:sp>
      <p:sp>
        <p:nvSpPr>
          <p:cNvPr id="210" name="CustomShape 41"/>
          <p:cNvSpPr/>
          <p:nvPr/>
        </p:nvSpPr>
        <p:spPr>
          <a:xfrm flipH="1">
            <a:off x="9290400" y="2124480"/>
            <a:ext cx="1198560" cy="528000"/>
          </a:xfrm>
          <a:prstGeom prst="flowChartPunchedCard">
            <a:avLst/>
          </a:prstGeom>
          <a:solidFill>
            <a:srgbClr val="E06666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sz="1867" b="1">
                <a:solidFill>
                  <a:srgbClr val="F3F3F3"/>
                </a:solidFill>
                <a:latin typeface="Arial"/>
                <a:ea typeface="Arial"/>
              </a:rPr>
              <a:t>Arg 6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729477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</TotalTime>
  <Words>1548</Words>
  <Application>Microsoft Office PowerPoint</Application>
  <PresentationFormat>宽屏</PresentationFormat>
  <Paragraphs>324</Paragraphs>
  <Slides>34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宋体</vt:lpstr>
      <vt:lpstr>Arial</vt:lpstr>
      <vt:lpstr>Calibri</vt:lpstr>
      <vt:lpstr>Calibri Light</vt:lpstr>
      <vt:lpstr>Comic Sans MS</vt:lpstr>
      <vt:lpstr>Consolas</vt:lpstr>
      <vt:lpstr>Corbel</vt:lpstr>
      <vt:lpstr>Courier New</vt:lpstr>
      <vt:lpstr>Office Theme</vt:lpstr>
      <vt:lpstr>lab2-Defusing a Binary Bomb  Spring 2016</vt:lpstr>
      <vt:lpstr>PowerPoint 演示文稿</vt:lpstr>
      <vt:lpstr>Bomb Lab Overview(what)</vt:lpstr>
      <vt:lpstr>Bomb Lab Overview(material)</vt:lpstr>
      <vt:lpstr>Bomb Lab Overview(skill)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Carnegie Mellon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15213 Recitation</dc:title>
  <dc:creator>Vinaykumar Bhat</dc:creator>
  <cp:lastModifiedBy>高岸深谷</cp:lastModifiedBy>
  <cp:revision>102</cp:revision>
  <dcterms:created xsi:type="dcterms:W3CDTF">2014-09-05T20:28:47Z</dcterms:created>
  <dcterms:modified xsi:type="dcterms:W3CDTF">2016-03-31T09:08:11Z</dcterms:modified>
</cp:coreProperties>
</file>