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86" r:id="rId2"/>
    <p:sldMasterId id="2147483698" r:id="rId3"/>
  </p:sldMasterIdLst>
  <p:notesMasterIdLst>
    <p:notesMasterId r:id="rId78"/>
  </p:notesMasterIdLst>
  <p:sldIdLst>
    <p:sldId id="259" r:id="rId4"/>
    <p:sldId id="527" r:id="rId5"/>
    <p:sldId id="394" r:id="rId6"/>
    <p:sldId id="293" r:id="rId7"/>
    <p:sldId id="528" r:id="rId8"/>
    <p:sldId id="504" r:id="rId9"/>
    <p:sldId id="530" r:id="rId10"/>
    <p:sldId id="531" r:id="rId11"/>
    <p:sldId id="532" r:id="rId12"/>
    <p:sldId id="533" r:id="rId13"/>
    <p:sldId id="534" r:id="rId14"/>
    <p:sldId id="535" r:id="rId15"/>
    <p:sldId id="536" r:id="rId16"/>
    <p:sldId id="537" r:id="rId17"/>
    <p:sldId id="538" r:id="rId18"/>
    <p:sldId id="539" r:id="rId19"/>
    <p:sldId id="540" r:id="rId20"/>
    <p:sldId id="541" r:id="rId21"/>
    <p:sldId id="510" r:id="rId22"/>
    <p:sldId id="511" r:id="rId23"/>
    <p:sldId id="512" r:id="rId24"/>
    <p:sldId id="513" r:id="rId25"/>
    <p:sldId id="514" r:id="rId26"/>
    <p:sldId id="588" r:id="rId27"/>
    <p:sldId id="542" r:id="rId28"/>
    <p:sldId id="543" r:id="rId29"/>
    <p:sldId id="545" r:id="rId30"/>
    <p:sldId id="547" r:id="rId31"/>
    <p:sldId id="549" r:id="rId32"/>
    <p:sldId id="550" r:id="rId33"/>
    <p:sldId id="551" r:id="rId34"/>
    <p:sldId id="587" r:id="rId35"/>
    <p:sldId id="554" r:id="rId36"/>
    <p:sldId id="586" r:id="rId37"/>
    <p:sldId id="558" r:id="rId38"/>
    <p:sldId id="582" r:id="rId39"/>
    <p:sldId id="589" r:id="rId40"/>
    <p:sldId id="563" r:id="rId41"/>
    <p:sldId id="583" r:id="rId42"/>
    <p:sldId id="567" r:id="rId43"/>
    <p:sldId id="568" r:id="rId44"/>
    <p:sldId id="590" r:id="rId45"/>
    <p:sldId id="569" r:id="rId46"/>
    <p:sldId id="576" r:id="rId47"/>
    <p:sldId id="521" r:id="rId48"/>
    <p:sldId id="522" r:id="rId49"/>
    <p:sldId id="523" r:id="rId50"/>
    <p:sldId id="591" r:id="rId51"/>
    <p:sldId id="592" r:id="rId52"/>
    <p:sldId id="524" r:id="rId53"/>
    <p:sldId id="525" r:id="rId54"/>
    <p:sldId id="593" r:id="rId55"/>
    <p:sldId id="595" r:id="rId56"/>
    <p:sldId id="598" r:id="rId57"/>
    <p:sldId id="442" r:id="rId58"/>
    <p:sldId id="600" r:id="rId59"/>
    <p:sldId id="601" r:id="rId60"/>
    <p:sldId id="602" r:id="rId61"/>
    <p:sldId id="606" r:id="rId62"/>
    <p:sldId id="607" r:id="rId63"/>
    <p:sldId id="279" r:id="rId64"/>
    <p:sldId id="280" r:id="rId65"/>
    <p:sldId id="281" r:id="rId66"/>
    <p:sldId id="282" r:id="rId67"/>
    <p:sldId id="283" r:id="rId68"/>
    <p:sldId id="284" r:id="rId69"/>
    <p:sldId id="273" r:id="rId70"/>
    <p:sldId id="274" r:id="rId71"/>
    <p:sldId id="276" r:id="rId72"/>
    <p:sldId id="275" r:id="rId73"/>
    <p:sldId id="278" r:id="rId74"/>
    <p:sldId id="277" r:id="rId75"/>
    <p:sldId id="529" r:id="rId76"/>
    <p:sldId id="272" r:id="rId77"/>
  </p:sldIdLst>
  <p:sldSz cx="9144000" cy="6858000" type="screen4x3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6" orient="horz" pos="3471">
          <p15:clr>
            <a:srgbClr val="A4A3A4"/>
          </p15:clr>
        </p15:guide>
        <p15:guide id="7" orient="horz" pos="3916">
          <p15:clr>
            <a:srgbClr val="A4A3A4"/>
          </p15:clr>
        </p15:guide>
        <p15:guide id="8" orient="horz" pos="4107">
          <p15:clr>
            <a:srgbClr val="A4A3A4"/>
          </p15:clr>
        </p15:guide>
        <p15:guide id="9" pos="2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5010" autoAdjust="0"/>
  </p:normalViewPr>
  <p:slideViewPr>
    <p:cSldViewPr snapToGrid="0" snapToObjects="1">
      <p:cViewPr varScale="1">
        <p:scale>
          <a:sx n="82" d="100"/>
          <a:sy n="82" d="100"/>
        </p:scale>
        <p:origin x="739" y="62"/>
      </p:cViewPr>
      <p:guideLst>
        <p:guide pos="3840"/>
        <p:guide orient="horz" pos="2160"/>
        <p:guide orient="horz" pos="232"/>
        <p:guide orient="horz" pos="4088"/>
        <p:guide pos="574"/>
        <p:guide orient="horz" pos="3471"/>
        <p:guide orient="horz" pos="3916"/>
        <p:guide orient="horz" pos="4107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3548A7-98DD-40EB-AD9C-4D8220841E34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zh-CN" altLang="en-US"/>
        </a:p>
      </dgm:t>
    </dgm:pt>
    <dgm:pt modelId="{2683E2DE-05E1-4151-80DC-929A45C0B471}">
      <dgm:prSet/>
      <dgm:spPr/>
      <dgm:t>
        <a:bodyPr/>
        <a:lstStyle/>
        <a:p>
          <a:pPr rtl="0"/>
          <a:r>
            <a:rPr lang="zh-CN" b="1" dirty="0">
              <a:latin typeface="黑体" pitchFamily="49" charset="-122"/>
              <a:ea typeface="黑体" pitchFamily="49" charset="-122"/>
            </a:rPr>
            <a:t>制定变更处理的规则</a:t>
          </a:r>
          <a:endParaRPr lang="zh-CN" dirty="0">
            <a:latin typeface="黑体" pitchFamily="49" charset="-122"/>
            <a:ea typeface="黑体" pitchFamily="49" charset="-122"/>
          </a:endParaRPr>
        </a:p>
      </dgm:t>
    </dgm:pt>
    <dgm:pt modelId="{8F6B88BC-42A0-4814-83F1-E5B2CCD5512E}" type="parTrans" cxnId="{1DFEB01B-CD0E-4ED8-8A0F-F3F6ADF71C54}">
      <dgm:prSet/>
      <dgm:spPr/>
      <dgm:t>
        <a:bodyPr/>
        <a:lstStyle/>
        <a:p>
          <a:endParaRPr lang="zh-CN" altLang="en-US"/>
        </a:p>
      </dgm:t>
    </dgm:pt>
    <dgm:pt modelId="{93100A03-FE7C-49CC-972A-F1A037969D47}" type="sibTrans" cxnId="{1DFEB01B-CD0E-4ED8-8A0F-F3F6ADF71C54}">
      <dgm:prSet/>
      <dgm:spPr/>
      <dgm:t>
        <a:bodyPr/>
        <a:lstStyle/>
        <a:p>
          <a:endParaRPr lang="zh-CN" altLang="en-US"/>
        </a:p>
      </dgm:t>
    </dgm:pt>
    <dgm:pt modelId="{50542B64-4B45-487E-B372-51CAB97A6158}">
      <dgm:prSet custT="1"/>
      <dgm:spPr/>
      <dgm:t>
        <a:bodyPr/>
        <a:lstStyle/>
        <a:p>
          <a:pPr rtl="0"/>
          <a:r>
            <a:rPr lang="zh-CN" altLang="en-US" sz="2200" dirty="0">
              <a:latin typeface="黑体" pitchFamily="49" charset="-122"/>
              <a:ea typeface="黑体" pitchFamily="49" charset="-122"/>
            </a:rPr>
            <a:t>决策方式，时间节点，成本控制等</a:t>
          </a:r>
        </a:p>
      </dgm:t>
    </dgm:pt>
    <dgm:pt modelId="{2740D08D-18B3-4B14-AF4D-108A7CCAC909}" type="parTrans" cxnId="{F2FA0AC9-1B86-4842-8A73-D54DBA86B064}">
      <dgm:prSet/>
      <dgm:spPr/>
      <dgm:t>
        <a:bodyPr/>
        <a:lstStyle/>
        <a:p>
          <a:endParaRPr lang="zh-CN" altLang="en-US"/>
        </a:p>
      </dgm:t>
    </dgm:pt>
    <dgm:pt modelId="{69B93286-55C7-4C3A-9225-EA1719D37DAA}" type="sibTrans" cxnId="{F2FA0AC9-1B86-4842-8A73-D54DBA86B064}">
      <dgm:prSet/>
      <dgm:spPr/>
      <dgm:t>
        <a:bodyPr/>
        <a:lstStyle/>
        <a:p>
          <a:endParaRPr lang="zh-CN" altLang="en-US"/>
        </a:p>
      </dgm:t>
    </dgm:pt>
    <dgm:pt modelId="{6B4ED3EC-EDD2-4D6F-9246-F29801072BEC}">
      <dgm:prSet/>
      <dgm:spPr/>
      <dgm:t>
        <a:bodyPr/>
        <a:lstStyle/>
        <a:p>
          <a:pPr rtl="0"/>
          <a:r>
            <a:rPr lang="zh-CN" b="1">
              <a:latin typeface="黑体" pitchFamily="49" charset="-122"/>
              <a:ea typeface="黑体" pitchFamily="49" charset="-122"/>
            </a:rPr>
            <a:t>分析变更的影响</a:t>
          </a:r>
          <a:endParaRPr lang="zh-CN">
            <a:latin typeface="黑体" pitchFamily="49" charset="-122"/>
            <a:ea typeface="黑体" pitchFamily="49" charset="-122"/>
          </a:endParaRPr>
        </a:p>
      </dgm:t>
    </dgm:pt>
    <dgm:pt modelId="{4E71C22D-30A1-4336-B90D-14EAEF66170A}" type="parTrans" cxnId="{7F0B32E2-5876-4EF9-AA2B-53A7F2AE87FE}">
      <dgm:prSet/>
      <dgm:spPr/>
      <dgm:t>
        <a:bodyPr/>
        <a:lstStyle/>
        <a:p>
          <a:endParaRPr lang="zh-CN" altLang="en-US"/>
        </a:p>
      </dgm:t>
    </dgm:pt>
    <dgm:pt modelId="{863091FE-531E-45BF-9CC8-416A8B4AD60C}" type="sibTrans" cxnId="{7F0B32E2-5876-4EF9-AA2B-53A7F2AE87FE}">
      <dgm:prSet/>
      <dgm:spPr/>
      <dgm:t>
        <a:bodyPr/>
        <a:lstStyle/>
        <a:p>
          <a:endParaRPr lang="zh-CN" altLang="en-US"/>
        </a:p>
      </dgm:t>
    </dgm:pt>
    <dgm:pt modelId="{491AD21A-75CE-4C0A-9E26-E890B4C8B9A2}">
      <dgm:prSet custT="1"/>
      <dgm:spPr/>
      <dgm:t>
        <a:bodyPr/>
        <a:lstStyle/>
        <a:p>
          <a:pPr rtl="0"/>
          <a:r>
            <a:rPr lang="zh-CN" sz="2100" dirty="0">
              <a:latin typeface="黑体" pitchFamily="49" charset="-122"/>
              <a:ea typeface="黑体" pitchFamily="49" charset="-122"/>
            </a:rPr>
            <a:t>合理性，风险，难度，成本承受力等</a:t>
          </a:r>
          <a:endParaRPr lang="zh-CN" altLang="en-US" sz="2100" dirty="0">
            <a:latin typeface="黑体" pitchFamily="49" charset="-122"/>
            <a:ea typeface="黑体" pitchFamily="49" charset="-122"/>
          </a:endParaRPr>
        </a:p>
      </dgm:t>
    </dgm:pt>
    <dgm:pt modelId="{FBB4ACFD-FD78-456C-B4E1-039400781318}" type="parTrans" cxnId="{DFD837ED-F506-428B-8C22-BCA7C66FCB30}">
      <dgm:prSet/>
      <dgm:spPr/>
      <dgm:t>
        <a:bodyPr/>
        <a:lstStyle/>
        <a:p>
          <a:endParaRPr lang="zh-CN" altLang="en-US"/>
        </a:p>
      </dgm:t>
    </dgm:pt>
    <dgm:pt modelId="{061DD82A-4AB6-4915-8E3F-228E5C1AF5FD}" type="sibTrans" cxnId="{DFD837ED-F506-428B-8C22-BCA7C66FCB30}">
      <dgm:prSet/>
      <dgm:spPr/>
      <dgm:t>
        <a:bodyPr/>
        <a:lstStyle/>
        <a:p>
          <a:endParaRPr lang="zh-CN" altLang="en-US"/>
        </a:p>
      </dgm:t>
    </dgm:pt>
    <dgm:pt modelId="{B74C86A5-ABC9-475C-9D0E-8D0D42F99743}">
      <dgm:prSet/>
      <dgm:spPr/>
      <dgm:t>
        <a:bodyPr/>
        <a:lstStyle/>
        <a:p>
          <a:pPr rtl="0"/>
          <a:r>
            <a:rPr lang="zh-CN" b="1">
              <a:latin typeface="黑体" pitchFamily="49" charset="-122"/>
              <a:ea typeface="黑体" pitchFamily="49" charset="-122"/>
            </a:rPr>
            <a:t>实施与验证</a:t>
          </a:r>
          <a:endParaRPr lang="zh-CN">
            <a:latin typeface="黑体" pitchFamily="49" charset="-122"/>
            <a:ea typeface="黑体" pitchFamily="49" charset="-122"/>
          </a:endParaRPr>
        </a:p>
      </dgm:t>
    </dgm:pt>
    <dgm:pt modelId="{FFCF7A96-7E0E-4E8F-A0AF-CE911289C92B}" type="parTrans" cxnId="{6E3A7304-4B61-446A-A6FB-DA93B20A2FA1}">
      <dgm:prSet/>
      <dgm:spPr/>
      <dgm:t>
        <a:bodyPr/>
        <a:lstStyle/>
        <a:p>
          <a:endParaRPr lang="zh-CN" altLang="en-US"/>
        </a:p>
      </dgm:t>
    </dgm:pt>
    <dgm:pt modelId="{6DCE1590-2DD2-4A6B-A644-7CEB0D2B5343}" type="sibTrans" cxnId="{6E3A7304-4B61-446A-A6FB-DA93B20A2FA1}">
      <dgm:prSet/>
      <dgm:spPr/>
      <dgm:t>
        <a:bodyPr/>
        <a:lstStyle/>
        <a:p>
          <a:endParaRPr lang="zh-CN" altLang="en-US"/>
        </a:p>
      </dgm:t>
    </dgm:pt>
    <dgm:pt modelId="{4AA7EFB2-2BAF-44BB-9215-9585D16B9904}">
      <dgm:prSet custT="1"/>
      <dgm:spPr/>
      <dgm:t>
        <a:bodyPr/>
        <a:lstStyle/>
        <a:p>
          <a:pPr rtl="0"/>
          <a:r>
            <a:rPr lang="zh-CN" sz="2200" dirty="0">
              <a:latin typeface="黑体" pitchFamily="49" charset="-122"/>
              <a:ea typeface="黑体" pitchFamily="49" charset="-122"/>
            </a:rPr>
            <a:t>迭代</a:t>
          </a:r>
          <a:endParaRPr lang="zh-CN" altLang="en-US" sz="2200" dirty="0">
            <a:latin typeface="黑体" pitchFamily="49" charset="-122"/>
            <a:ea typeface="黑体" pitchFamily="49" charset="-122"/>
          </a:endParaRPr>
        </a:p>
      </dgm:t>
    </dgm:pt>
    <dgm:pt modelId="{007371E1-52FA-4BFD-A864-08CBCB8C5721}" type="parTrans" cxnId="{5F70B516-3E57-446B-AEAC-1181F7C2BFA9}">
      <dgm:prSet/>
      <dgm:spPr/>
      <dgm:t>
        <a:bodyPr/>
        <a:lstStyle/>
        <a:p>
          <a:endParaRPr lang="zh-CN" altLang="en-US"/>
        </a:p>
      </dgm:t>
    </dgm:pt>
    <dgm:pt modelId="{9D4345EB-F6F6-4C7D-9F7D-5F7C06EA6DA9}" type="sibTrans" cxnId="{5F70B516-3E57-446B-AEAC-1181F7C2BFA9}">
      <dgm:prSet/>
      <dgm:spPr/>
      <dgm:t>
        <a:bodyPr/>
        <a:lstStyle/>
        <a:p>
          <a:endParaRPr lang="zh-CN" altLang="en-US"/>
        </a:p>
      </dgm:t>
    </dgm:pt>
    <dgm:pt modelId="{81973CA9-3E33-49F4-A7BE-0C7D59561EFA}">
      <dgm:prSet/>
      <dgm:spPr/>
      <dgm:t>
        <a:bodyPr/>
        <a:lstStyle/>
        <a:p>
          <a:pPr rtl="0"/>
          <a:r>
            <a:rPr lang="zh-CN" b="1" dirty="0">
              <a:latin typeface="黑体" pitchFamily="49" charset="-122"/>
              <a:ea typeface="黑体" pitchFamily="49" charset="-122"/>
            </a:rPr>
            <a:t>管理需求状态与版本</a:t>
          </a:r>
          <a:endParaRPr lang="zh-CN" dirty="0">
            <a:latin typeface="黑体" pitchFamily="49" charset="-122"/>
            <a:ea typeface="黑体" pitchFamily="49" charset="-122"/>
          </a:endParaRPr>
        </a:p>
      </dgm:t>
    </dgm:pt>
    <dgm:pt modelId="{DC5B2F0D-E6D3-4BBA-9571-9FC026D6A829}" type="parTrans" cxnId="{1B42BFB9-8738-403D-B17D-780D4C5ED576}">
      <dgm:prSet/>
      <dgm:spPr/>
      <dgm:t>
        <a:bodyPr/>
        <a:lstStyle/>
        <a:p>
          <a:endParaRPr lang="zh-CN" altLang="en-US"/>
        </a:p>
      </dgm:t>
    </dgm:pt>
    <dgm:pt modelId="{15E8A804-C282-4B20-AB57-9395E960E0F3}" type="sibTrans" cxnId="{1B42BFB9-8738-403D-B17D-780D4C5ED576}">
      <dgm:prSet/>
      <dgm:spPr/>
      <dgm:t>
        <a:bodyPr/>
        <a:lstStyle/>
        <a:p>
          <a:endParaRPr lang="zh-CN" altLang="en-US"/>
        </a:p>
      </dgm:t>
    </dgm:pt>
    <dgm:pt modelId="{E6FC66E4-B06D-48EB-B77A-77E71998E1CD}">
      <dgm:prSet custT="1"/>
      <dgm:spPr/>
      <dgm:t>
        <a:bodyPr/>
        <a:lstStyle/>
        <a:p>
          <a:pPr rtl="0"/>
          <a:r>
            <a:rPr lang="zh-CN" sz="2200" dirty="0">
              <a:latin typeface="黑体" pitchFamily="49" charset="-122"/>
              <a:ea typeface="黑体" pitchFamily="49" charset="-122"/>
            </a:rPr>
            <a:t>需求的变化，版本的确定</a:t>
          </a:r>
          <a:endParaRPr lang="zh-CN" altLang="en-US" sz="2200" dirty="0">
            <a:latin typeface="黑体" pitchFamily="49" charset="-122"/>
            <a:ea typeface="黑体" pitchFamily="49" charset="-122"/>
          </a:endParaRPr>
        </a:p>
      </dgm:t>
    </dgm:pt>
    <dgm:pt modelId="{1AB0BFD1-D6C6-4D05-AFB8-436CFBBFC50D}" type="parTrans" cxnId="{7DFDEB80-A2B3-4821-B3D4-D48B331B5BC0}">
      <dgm:prSet/>
      <dgm:spPr/>
      <dgm:t>
        <a:bodyPr/>
        <a:lstStyle/>
        <a:p>
          <a:endParaRPr lang="zh-CN" altLang="en-US"/>
        </a:p>
      </dgm:t>
    </dgm:pt>
    <dgm:pt modelId="{CDEE0F04-69D0-4F83-8B29-AB5C59CFB86A}" type="sibTrans" cxnId="{7DFDEB80-A2B3-4821-B3D4-D48B331B5BC0}">
      <dgm:prSet/>
      <dgm:spPr/>
      <dgm:t>
        <a:bodyPr/>
        <a:lstStyle/>
        <a:p>
          <a:endParaRPr lang="zh-CN" altLang="en-US"/>
        </a:p>
      </dgm:t>
    </dgm:pt>
    <dgm:pt modelId="{7659933D-6C10-45AA-9A32-692D1D2BA663}" type="pres">
      <dgm:prSet presAssocID="{8D3548A7-98DD-40EB-AD9C-4D8220841E34}" presName="Name0" presStyleCnt="0">
        <dgm:presLayoutVars>
          <dgm:dir/>
          <dgm:animLvl val="lvl"/>
          <dgm:resizeHandles val="exact"/>
        </dgm:presLayoutVars>
      </dgm:prSet>
      <dgm:spPr/>
    </dgm:pt>
    <dgm:pt modelId="{BC07EF67-4A24-4F8A-8583-3736EEB69084}" type="pres">
      <dgm:prSet presAssocID="{2683E2DE-05E1-4151-80DC-929A45C0B471}" presName="linNode" presStyleCnt="0"/>
      <dgm:spPr/>
    </dgm:pt>
    <dgm:pt modelId="{FACDA6B4-DD5C-4E41-B2D3-134220601712}" type="pres">
      <dgm:prSet presAssocID="{2683E2DE-05E1-4151-80DC-929A45C0B47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262D841-C855-410B-87CD-9773616C23D2}" type="pres">
      <dgm:prSet presAssocID="{2683E2DE-05E1-4151-80DC-929A45C0B471}" presName="descendantText" presStyleLbl="alignAccFollowNode1" presStyleIdx="0" presStyleCnt="4">
        <dgm:presLayoutVars>
          <dgm:bulletEnabled val="1"/>
        </dgm:presLayoutVars>
      </dgm:prSet>
      <dgm:spPr/>
    </dgm:pt>
    <dgm:pt modelId="{4F891A09-27ED-46A7-AB85-635E02A596DF}" type="pres">
      <dgm:prSet presAssocID="{93100A03-FE7C-49CC-972A-F1A037969D47}" presName="sp" presStyleCnt="0"/>
      <dgm:spPr/>
    </dgm:pt>
    <dgm:pt modelId="{121D8498-E96C-4267-9F07-ED60D917276A}" type="pres">
      <dgm:prSet presAssocID="{6B4ED3EC-EDD2-4D6F-9246-F29801072BEC}" presName="linNode" presStyleCnt="0"/>
      <dgm:spPr/>
    </dgm:pt>
    <dgm:pt modelId="{530151E6-28FC-4E2B-998A-9732687E3CF4}" type="pres">
      <dgm:prSet presAssocID="{6B4ED3EC-EDD2-4D6F-9246-F29801072BE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2DABCC4-09B4-4C1F-9FD8-16A210BBEEA5}" type="pres">
      <dgm:prSet presAssocID="{6B4ED3EC-EDD2-4D6F-9246-F29801072BEC}" presName="descendantText" presStyleLbl="alignAccFollowNode1" presStyleIdx="1" presStyleCnt="4">
        <dgm:presLayoutVars>
          <dgm:bulletEnabled val="1"/>
        </dgm:presLayoutVars>
      </dgm:prSet>
      <dgm:spPr/>
    </dgm:pt>
    <dgm:pt modelId="{1595F4C5-0C52-4105-A9F8-642491F4CF69}" type="pres">
      <dgm:prSet presAssocID="{863091FE-531E-45BF-9CC8-416A8B4AD60C}" presName="sp" presStyleCnt="0"/>
      <dgm:spPr/>
    </dgm:pt>
    <dgm:pt modelId="{7361FD88-5982-4FC0-A96B-DDFA4DF13D01}" type="pres">
      <dgm:prSet presAssocID="{B74C86A5-ABC9-475C-9D0E-8D0D42F99743}" presName="linNode" presStyleCnt="0"/>
      <dgm:spPr/>
    </dgm:pt>
    <dgm:pt modelId="{2C243003-4C7D-4A85-BC2E-EC33AB6899DD}" type="pres">
      <dgm:prSet presAssocID="{B74C86A5-ABC9-475C-9D0E-8D0D42F9974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45FEA2D-D32D-4C2D-B6B1-0B08E86E34C8}" type="pres">
      <dgm:prSet presAssocID="{B74C86A5-ABC9-475C-9D0E-8D0D42F99743}" presName="descendantText" presStyleLbl="alignAccFollowNode1" presStyleIdx="2" presStyleCnt="4">
        <dgm:presLayoutVars>
          <dgm:bulletEnabled val="1"/>
        </dgm:presLayoutVars>
      </dgm:prSet>
      <dgm:spPr/>
    </dgm:pt>
    <dgm:pt modelId="{80DFD347-1BEB-4879-B2E4-F90534F70A3C}" type="pres">
      <dgm:prSet presAssocID="{6DCE1590-2DD2-4A6B-A644-7CEB0D2B5343}" presName="sp" presStyleCnt="0"/>
      <dgm:spPr/>
    </dgm:pt>
    <dgm:pt modelId="{E1781605-1769-41DB-82CD-677FC9D3189E}" type="pres">
      <dgm:prSet presAssocID="{81973CA9-3E33-49F4-A7BE-0C7D59561EFA}" presName="linNode" presStyleCnt="0"/>
      <dgm:spPr/>
    </dgm:pt>
    <dgm:pt modelId="{DD861890-8B9A-49BA-8276-C2EB3B6AE0CB}" type="pres">
      <dgm:prSet presAssocID="{81973CA9-3E33-49F4-A7BE-0C7D59561EFA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D7D61B4B-CF1E-437C-9834-3C602AF24489}" type="pres">
      <dgm:prSet presAssocID="{81973CA9-3E33-49F4-A7BE-0C7D59561EFA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E3A7304-4B61-446A-A6FB-DA93B20A2FA1}" srcId="{8D3548A7-98DD-40EB-AD9C-4D8220841E34}" destId="{B74C86A5-ABC9-475C-9D0E-8D0D42F99743}" srcOrd="2" destOrd="0" parTransId="{FFCF7A96-7E0E-4E8F-A0AF-CE911289C92B}" sibTransId="{6DCE1590-2DD2-4A6B-A644-7CEB0D2B5343}"/>
    <dgm:cxn modelId="{5F70B516-3E57-446B-AEAC-1181F7C2BFA9}" srcId="{B74C86A5-ABC9-475C-9D0E-8D0D42F99743}" destId="{4AA7EFB2-2BAF-44BB-9215-9585D16B9904}" srcOrd="0" destOrd="0" parTransId="{007371E1-52FA-4BFD-A864-08CBCB8C5721}" sibTransId="{9D4345EB-F6F6-4C7D-9F7D-5F7C06EA6DA9}"/>
    <dgm:cxn modelId="{1DFEB01B-CD0E-4ED8-8A0F-F3F6ADF71C54}" srcId="{8D3548A7-98DD-40EB-AD9C-4D8220841E34}" destId="{2683E2DE-05E1-4151-80DC-929A45C0B471}" srcOrd="0" destOrd="0" parTransId="{8F6B88BC-42A0-4814-83F1-E5B2CCD5512E}" sibTransId="{93100A03-FE7C-49CC-972A-F1A037969D47}"/>
    <dgm:cxn modelId="{19064029-C8BA-4E61-8E82-68F34B234D85}" type="presOf" srcId="{6B4ED3EC-EDD2-4D6F-9246-F29801072BEC}" destId="{530151E6-28FC-4E2B-998A-9732687E3CF4}" srcOrd="0" destOrd="0" presId="urn:microsoft.com/office/officeart/2005/8/layout/vList5"/>
    <dgm:cxn modelId="{EE857C3C-87AE-491C-92E6-2AC9ED2EFF4A}" type="presOf" srcId="{2683E2DE-05E1-4151-80DC-929A45C0B471}" destId="{FACDA6B4-DD5C-4E41-B2D3-134220601712}" srcOrd="0" destOrd="0" presId="urn:microsoft.com/office/officeart/2005/8/layout/vList5"/>
    <dgm:cxn modelId="{4F57BE4A-881C-46E1-8217-E070D5DD8E3F}" type="presOf" srcId="{491AD21A-75CE-4C0A-9E26-E890B4C8B9A2}" destId="{82DABCC4-09B4-4C1F-9FD8-16A210BBEEA5}" srcOrd="0" destOrd="0" presId="urn:microsoft.com/office/officeart/2005/8/layout/vList5"/>
    <dgm:cxn modelId="{32CA9F7C-C854-4798-A308-B81ECC23C7DB}" type="presOf" srcId="{8D3548A7-98DD-40EB-AD9C-4D8220841E34}" destId="{7659933D-6C10-45AA-9A32-692D1D2BA663}" srcOrd="0" destOrd="0" presId="urn:microsoft.com/office/officeart/2005/8/layout/vList5"/>
    <dgm:cxn modelId="{46BE777F-8057-4145-918D-20380EF717A2}" type="presOf" srcId="{B74C86A5-ABC9-475C-9D0E-8D0D42F99743}" destId="{2C243003-4C7D-4A85-BC2E-EC33AB6899DD}" srcOrd="0" destOrd="0" presId="urn:microsoft.com/office/officeart/2005/8/layout/vList5"/>
    <dgm:cxn modelId="{7DFDEB80-A2B3-4821-B3D4-D48B331B5BC0}" srcId="{81973CA9-3E33-49F4-A7BE-0C7D59561EFA}" destId="{E6FC66E4-B06D-48EB-B77A-77E71998E1CD}" srcOrd="0" destOrd="0" parTransId="{1AB0BFD1-D6C6-4D05-AFB8-436CFBBFC50D}" sibTransId="{CDEE0F04-69D0-4F83-8B29-AB5C59CFB86A}"/>
    <dgm:cxn modelId="{E7AF9FAD-CCE1-4314-8B94-4903BF982130}" type="presOf" srcId="{50542B64-4B45-487E-B372-51CAB97A6158}" destId="{5262D841-C855-410B-87CD-9773616C23D2}" srcOrd="0" destOrd="0" presId="urn:microsoft.com/office/officeart/2005/8/layout/vList5"/>
    <dgm:cxn modelId="{661173AE-B123-4281-BC8C-B761ECB983E9}" type="presOf" srcId="{81973CA9-3E33-49F4-A7BE-0C7D59561EFA}" destId="{DD861890-8B9A-49BA-8276-C2EB3B6AE0CB}" srcOrd="0" destOrd="0" presId="urn:microsoft.com/office/officeart/2005/8/layout/vList5"/>
    <dgm:cxn modelId="{1B42BFB9-8738-403D-B17D-780D4C5ED576}" srcId="{8D3548A7-98DD-40EB-AD9C-4D8220841E34}" destId="{81973CA9-3E33-49F4-A7BE-0C7D59561EFA}" srcOrd="3" destOrd="0" parTransId="{DC5B2F0D-E6D3-4BBA-9571-9FC026D6A829}" sibTransId="{15E8A804-C282-4B20-AB57-9395E960E0F3}"/>
    <dgm:cxn modelId="{F2FA0AC9-1B86-4842-8A73-D54DBA86B064}" srcId="{2683E2DE-05E1-4151-80DC-929A45C0B471}" destId="{50542B64-4B45-487E-B372-51CAB97A6158}" srcOrd="0" destOrd="0" parTransId="{2740D08D-18B3-4B14-AF4D-108A7CCAC909}" sibTransId="{69B93286-55C7-4C3A-9225-EA1719D37DAA}"/>
    <dgm:cxn modelId="{A3162BCD-A5D0-434C-A396-6E9F3E364683}" type="presOf" srcId="{4AA7EFB2-2BAF-44BB-9215-9585D16B9904}" destId="{F45FEA2D-D32D-4C2D-B6B1-0B08E86E34C8}" srcOrd="0" destOrd="0" presId="urn:microsoft.com/office/officeart/2005/8/layout/vList5"/>
    <dgm:cxn modelId="{7F0B32E2-5876-4EF9-AA2B-53A7F2AE87FE}" srcId="{8D3548A7-98DD-40EB-AD9C-4D8220841E34}" destId="{6B4ED3EC-EDD2-4D6F-9246-F29801072BEC}" srcOrd="1" destOrd="0" parTransId="{4E71C22D-30A1-4336-B90D-14EAEF66170A}" sibTransId="{863091FE-531E-45BF-9CC8-416A8B4AD60C}"/>
    <dgm:cxn modelId="{DFD837ED-F506-428B-8C22-BCA7C66FCB30}" srcId="{6B4ED3EC-EDD2-4D6F-9246-F29801072BEC}" destId="{491AD21A-75CE-4C0A-9E26-E890B4C8B9A2}" srcOrd="0" destOrd="0" parTransId="{FBB4ACFD-FD78-456C-B4E1-039400781318}" sibTransId="{061DD82A-4AB6-4915-8E3F-228E5C1AF5FD}"/>
    <dgm:cxn modelId="{80B0A5F2-F494-4167-B157-23A734EBBC6F}" type="presOf" srcId="{E6FC66E4-B06D-48EB-B77A-77E71998E1CD}" destId="{D7D61B4B-CF1E-437C-9834-3C602AF24489}" srcOrd="0" destOrd="0" presId="urn:microsoft.com/office/officeart/2005/8/layout/vList5"/>
    <dgm:cxn modelId="{132B2D01-29C8-41EF-95B8-80C48012C070}" type="presParOf" srcId="{7659933D-6C10-45AA-9A32-692D1D2BA663}" destId="{BC07EF67-4A24-4F8A-8583-3736EEB69084}" srcOrd="0" destOrd="0" presId="urn:microsoft.com/office/officeart/2005/8/layout/vList5"/>
    <dgm:cxn modelId="{5F0174BE-36BA-41AB-933E-DE44070D3101}" type="presParOf" srcId="{BC07EF67-4A24-4F8A-8583-3736EEB69084}" destId="{FACDA6B4-DD5C-4E41-B2D3-134220601712}" srcOrd="0" destOrd="0" presId="urn:microsoft.com/office/officeart/2005/8/layout/vList5"/>
    <dgm:cxn modelId="{9FAECC61-F556-433F-9009-CA438B111410}" type="presParOf" srcId="{BC07EF67-4A24-4F8A-8583-3736EEB69084}" destId="{5262D841-C855-410B-87CD-9773616C23D2}" srcOrd="1" destOrd="0" presId="urn:microsoft.com/office/officeart/2005/8/layout/vList5"/>
    <dgm:cxn modelId="{D9032B73-9C04-4DDC-B841-D31047D1DD17}" type="presParOf" srcId="{7659933D-6C10-45AA-9A32-692D1D2BA663}" destId="{4F891A09-27ED-46A7-AB85-635E02A596DF}" srcOrd="1" destOrd="0" presId="urn:microsoft.com/office/officeart/2005/8/layout/vList5"/>
    <dgm:cxn modelId="{5E0BF672-D4B4-4563-8AFD-3156BB278869}" type="presParOf" srcId="{7659933D-6C10-45AA-9A32-692D1D2BA663}" destId="{121D8498-E96C-4267-9F07-ED60D917276A}" srcOrd="2" destOrd="0" presId="urn:microsoft.com/office/officeart/2005/8/layout/vList5"/>
    <dgm:cxn modelId="{26C600FB-EC73-4FED-8004-BD12647E65BD}" type="presParOf" srcId="{121D8498-E96C-4267-9F07-ED60D917276A}" destId="{530151E6-28FC-4E2B-998A-9732687E3CF4}" srcOrd="0" destOrd="0" presId="urn:microsoft.com/office/officeart/2005/8/layout/vList5"/>
    <dgm:cxn modelId="{610E5243-B60B-4575-AD9C-9D8FB9E4AA45}" type="presParOf" srcId="{121D8498-E96C-4267-9F07-ED60D917276A}" destId="{82DABCC4-09B4-4C1F-9FD8-16A210BBEEA5}" srcOrd="1" destOrd="0" presId="urn:microsoft.com/office/officeart/2005/8/layout/vList5"/>
    <dgm:cxn modelId="{0091A8D9-4B76-4252-985D-68A5E580507A}" type="presParOf" srcId="{7659933D-6C10-45AA-9A32-692D1D2BA663}" destId="{1595F4C5-0C52-4105-A9F8-642491F4CF69}" srcOrd="3" destOrd="0" presId="urn:microsoft.com/office/officeart/2005/8/layout/vList5"/>
    <dgm:cxn modelId="{089B063F-976B-40F0-923B-7170287F42F1}" type="presParOf" srcId="{7659933D-6C10-45AA-9A32-692D1D2BA663}" destId="{7361FD88-5982-4FC0-A96B-DDFA4DF13D01}" srcOrd="4" destOrd="0" presId="urn:microsoft.com/office/officeart/2005/8/layout/vList5"/>
    <dgm:cxn modelId="{E4332B67-6056-44C0-8E93-D172E20614D5}" type="presParOf" srcId="{7361FD88-5982-4FC0-A96B-DDFA4DF13D01}" destId="{2C243003-4C7D-4A85-BC2E-EC33AB6899DD}" srcOrd="0" destOrd="0" presId="urn:microsoft.com/office/officeart/2005/8/layout/vList5"/>
    <dgm:cxn modelId="{E4E6A9B0-44D1-48BF-A9C9-8AF0F5AE546A}" type="presParOf" srcId="{7361FD88-5982-4FC0-A96B-DDFA4DF13D01}" destId="{F45FEA2D-D32D-4C2D-B6B1-0B08E86E34C8}" srcOrd="1" destOrd="0" presId="urn:microsoft.com/office/officeart/2005/8/layout/vList5"/>
    <dgm:cxn modelId="{1E2F98BC-CD92-45F3-BA03-6B1983593887}" type="presParOf" srcId="{7659933D-6C10-45AA-9A32-692D1D2BA663}" destId="{80DFD347-1BEB-4879-B2E4-F90534F70A3C}" srcOrd="5" destOrd="0" presId="urn:microsoft.com/office/officeart/2005/8/layout/vList5"/>
    <dgm:cxn modelId="{D0ED041E-07B6-4049-AA42-2A35479A3780}" type="presParOf" srcId="{7659933D-6C10-45AA-9A32-692D1D2BA663}" destId="{E1781605-1769-41DB-82CD-677FC9D3189E}" srcOrd="6" destOrd="0" presId="urn:microsoft.com/office/officeart/2005/8/layout/vList5"/>
    <dgm:cxn modelId="{8F468420-800F-4D28-8038-C22F90DBE04A}" type="presParOf" srcId="{E1781605-1769-41DB-82CD-677FC9D3189E}" destId="{DD861890-8B9A-49BA-8276-C2EB3B6AE0CB}" srcOrd="0" destOrd="0" presId="urn:microsoft.com/office/officeart/2005/8/layout/vList5"/>
    <dgm:cxn modelId="{EE07CE2A-CAD5-4E36-8091-2713CB4BB338}" type="presParOf" srcId="{E1781605-1769-41DB-82CD-677FC9D3189E}" destId="{D7D61B4B-CF1E-437C-9834-3C602AF2448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2D841-C855-410B-87CD-9773616C23D2}">
      <dsp:nvSpPr>
        <dsp:cNvPr id="0" name=""/>
        <dsp:cNvSpPr/>
      </dsp:nvSpPr>
      <dsp:spPr>
        <a:xfrm rot="5400000">
          <a:off x="5123137" y="-2162441"/>
          <a:ext cx="633298" cy="511979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>
              <a:latin typeface="黑体" pitchFamily="49" charset="-122"/>
              <a:ea typeface="黑体" pitchFamily="49" charset="-122"/>
            </a:rPr>
            <a:t>决策方式，时间节点，成本控制等</a:t>
          </a:r>
        </a:p>
      </dsp:txBody>
      <dsp:txXfrm rot="-5400000">
        <a:off x="2879887" y="111724"/>
        <a:ext cx="5088884" cy="571468"/>
      </dsp:txXfrm>
    </dsp:sp>
    <dsp:sp modelId="{FACDA6B4-DD5C-4E41-B2D3-134220601712}">
      <dsp:nvSpPr>
        <dsp:cNvPr id="0" name=""/>
        <dsp:cNvSpPr/>
      </dsp:nvSpPr>
      <dsp:spPr>
        <a:xfrm>
          <a:off x="0" y="1645"/>
          <a:ext cx="2879886" cy="79162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b="1" kern="1200" dirty="0">
              <a:latin typeface="黑体" pitchFamily="49" charset="-122"/>
              <a:ea typeface="黑体" pitchFamily="49" charset="-122"/>
            </a:rPr>
            <a:t>制定变更处理的规则</a:t>
          </a:r>
          <a:endParaRPr lang="zh-CN" sz="2200" kern="1200" dirty="0">
            <a:latin typeface="黑体" pitchFamily="49" charset="-122"/>
            <a:ea typeface="黑体" pitchFamily="49" charset="-122"/>
          </a:endParaRPr>
        </a:p>
      </dsp:txBody>
      <dsp:txXfrm>
        <a:off x="38644" y="40289"/>
        <a:ext cx="2802598" cy="714335"/>
      </dsp:txXfrm>
    </dsp:sp>
    <dsp:sp modelId="{82DABCC4-09B4-4C1F-9FD8-16A210BBEEA5}">
      <dsp:nvSpPr>
        <dsp:cNvPr id="0" name=""/>
        <dsp:cNvSpPr/>
      </dsp:nvSpPr>
      <dsp:spPr>
        <a:xfrm rot="5400000">
          <a:off x="5123137" y="-1331237"/>
          <a:ext cx="633298" cy="511979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100" kern="1200" dirty="0">
              <a:latin typeface="黑体" pitchFamily="49" charset="-122"/>
              <a:ea typeface="黑体" pitchFamily="49" charset="-122"/>
            </a:rPr>
            <a:t>合理性，风险，难度，成本承受力等</a:t>
          </a:r>
          <a:endParaRPr lang="zh-CN" altLang="en-US" sz="2100" kern="1200" dirty="0">
            <a:latin typeface="黑体" pitchFamily="49" charset="-122"/>
            <a:ea typeface="黑体" pitchFamily="49" charset="-122"/>
          </a:endParaRPr>
        </a:p>
      </dsp:txBody>
      <dsp:txXfrm rot="-5400000">
        <a:off x="2879887" y="942928"/>
        <a:ext cx="5088884" cy="571468"/>
      </dsp:txXfrm>
    </dsp:sp>
    <dsp:sp modelId="{530151E6-28FC-4E2B-998A-9732687E3CF4}">
      <dsp:nvSpPr>
        <dsp:cNvPr id="0" name=""/>
        <dsp:cNvSpPr/>
      </dsp:nvSpPr>
      <dsp:spPr>
        <a:xfrm>
          <a:off x="0" y="832850"/>
          <a:ext cx="2879886" cy="79162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b="1" kern="1200">
              <a:latin typeface="黑体" pitchFamily="49" charset="-122"/>
              <a:ea typeface="黑体" pitchFamily="49" charset="-122"/>
            </a:rPr>
            <a:t>分析变更的影响</a:t>
          </a:r>
          <a:endParaRPr lang="zh-CN" sz="2200" kern="1200">
            <a:latin typeface="黑体" pitchFamily="49" charset="-122"/>
            <a:ea typeface="黑体" pitchFamily="49" charset="-122"/>
          </a:endParaRPr>
        </a:p>
      </dsp:txBody>
      <dsp:txXfrm>
        <a:off x="38644" y="871494"/>
        <a:ext cx="2802598" cy="714335"/>
      </dsp:txXfrm>
    </dsp:sp>
    <dsp:sp modelId="{F45FEA2D-D32D-4C2D-B6B1-0B08E86E34C8}">
      <dsp:nvSpPr>
        <dsp:cNvPr id="0" name=""/>
        <dsp:cNvSpPr/>
      </dsp:nvSpPr>
      <dsp:spPr>
        <a:xfrm rot="5400000">
          <a:off x="5123137" y="-500032"/>
          <a:ext cx="633298" cy="511979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200" kern="1200" dirty="0">
              <a:latin typeface="黑体" pitchFamily="49" charset="-122"/>
              <a:ea typeface="黑体" pitchFamily="49" charset="-122"/>
            </a:rPr>
            <a:t>迭代</a:t>
          </a:r>
          <a:endParaRPr lang="zh-CN" altLang="en-US" sz="2200" kern="1200" dirty="0">
            <a:latin typeface="黑体" pitchFamily="49" charset="-122"/>
            <a:ea typeface="黑体" pitchFamily="49" charset="-122"/>
          </a:endParaRPr>
        </a:p>
      </dsp:txBody>
      <dsp:txXfrm rot="-5400000">
        <a:off x="2879887" y="1774133"/>
        <a:ext cx="5088884" cy="571468"/>
      </dsp:txXfrm>
    </dsp:sp>
    <dsp:sp modelId="{2C243003-4C7D-4A85-BC2E-EC33AB6899DD}">
      <dsp:nvSpPr>
        <dsp:cNvPr id="0" name=""/>
        <dsp:cNvSpPr/>
      </dsp:nvSpPr>
      <dsp:spPr>
        <a:xfrm>
          <a:off x="0" y="1664055"/>
          <a:ext cx="2879886" cy="79162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b="1" kern="1200">
              <a:latin typeface="黑体" pitchFamily="49" charset="-122"/>
              <a:ea typeface="黑体" pitchFamily="49" charset="-122"/>
            </a:rPr>
            <a:t>实施与验证</a:t>
          </a:r>
          <a:endParaRPr lang="zh-CN" sz="2200" kern="1200">
            <a:latin typeface="黑体" pitchFamily="49" charset="-122"/>
            <a:ea typeface="黑体" pitchFamily="49" charset="-122"/>
          </a:endParaRPr>
        </a:p>
      </dsp:txBody>
      <dsp:txXfrm>
        <a:off x="38644" y="1702699"/>
        <a:ext cx="2802598" cy="714335"/>
      </dsp:txXfrm>
    </dsp:sp>
    <dsp:sp modelId="{D7D61B4B-CF1E-437C-9834-3C602AF24489}">
      <dsp:nvSpPr>
        <dsp:cNvPr id="0" name=""/>
        <dsp:cNvSpPr/>
      </dsp:nvSpPr>
      <dsp:spPr>
        <a:xfrm rot="5400000">
          <a:off x="5123137" y="331171"/>
          <a:ext cx="633298" cy="511979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200" kern="1200" dirty="0">
              <a:latin typeface="黑体" pitchFamily="49" charset="-122"/>
              <a:ea typeface="黑体" pitchFamily="49" charset="-122"/>
            </a:rPr>
            <a:t>需求的变化，版本的确定</a:t>
          </a:r>
          <a:endParaRPr lang="zh-CN" altLang="en-US" sz="2200" kern="1200" dirty="0">
            <a:latin typeface="黑体" pitchFamily="49" charset="-122"/>
            <a:ea typeface="黑体" pitchFamily="49" charset="-122"/>
          </a:endParaRPr>
        </a:p>
      </dsp:txBody>
      <dsp:txXfrm rot="-5400000">
        <a:off x="2879887" y="2605337"/>
        <a:ext cx="5088884" cy="571468"/>
      </dsp:txXfrm>
    </dsp:sp>
    <dsp:sp modelId="{DD861890-8B9A-49BA-8276-C2EB3B6AE0CB}">
      <dsp:nvSpPr>
        <dsp:cNvPr id="0" name=""/>
        <dsp:cNvSpPr/>
      </dsp:nvSpPr>
      <dsp:spPr>
        <a:xfrm>
          <a:off x="0" y="2495259"/>
          <a:ext cx="2879886" cy="79162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b="1" kern="1200" dirty="0">
              <a:latin typeface="黑体" pitchFamily="49" charset="-122"/>
              <a:ea typeface="黑体" pitchFamily="49" charset="-122"/>
            </a:rPr>
            <a:t>管理需求状态与版本</a:t>
          </a:r>
          <a:endParaRPr lang="zh-CN" sz="2200" kern="1200" dirty="0">
            <a:latin typeface="黑体" pitchFamily="49" charset="-122"/>
            <a:ea typeface="黑体" pitchFamily="49" charset="-122"/>
          </a:endParaRPr>
        </a:p>
      </dsp:txBody>
      <dsp:txXfrm>
        <a:off x="38644" y="2533903"/>
        <a:ext cx="2802598" cy="714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F9853-F423-439B-BCBF-36F625D3DBE7}" type="datetimeFigureOut">
              <a:rPr lang="zh-CN" altLang="en-US" smtClean="0"/>
              <a:t>2021-05-18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E6206-BDE5-4065-9057-FBCEE5A2C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24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/>
              <a:t>使用符号执行分析一个程序时，该程序会使用符号值作为输入，分析器可以得到相应的路径约束，然后通过约束求解器来得到可以触发目标代码的具体值，即测试用例。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符号执行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考虑到了程序中赋值语句的影响，</a:t>
            </a:r>
            <a:r>
              <a:rPr lang="zh-CN" altLang="en-US" sz="1800" dirty="0"/>
              <a:t>在左边的例子中，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在分析第一个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语句中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a&gt;0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的条件时，实际上得到的约束为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a+1&gt;0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；在分析第二个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c==3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的条件时，实际上得到的约束为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3==3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92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/>
              <a:t>使用符号执行分析一个程序时，该程序会使用符号值作为输入，分析器可以得到相应的路径约束，然后通过约束求解器来得到可以触发目标代码的具体值，即测试用例。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符号执行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考虑到了程序中赋值语句的影响，</a:t>
            </a:r>
            <a:r>
              <a:rPr lang="zh-CN" altLang="en-US" sz="1800" dirty="0"/>
              <a:t>在左边的例子中，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在分析第一个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语句中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a&gt;0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的条件时，实际上得到的约束为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a+1&gt;0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；在分析第二个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c==3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的条件时，实际上得到的约束为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3==3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8052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/>
              <a:t>使用符号执行分析一个程序时，该程序会使用符号值作为输入，分析器可以得到相应的路径约束，然后通过约束求解器来得到可以触发目标代码的具体值，即测试用例。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符号执行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考虑到了程序中赋值语句的影响，</a:t>
            </a:r>
            <a:r>
              <a:rPr lang="zh-CN" altLang="en-US" sz="1800" dirty="0"/>
              <a:t>在左边的例子中，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在分析第一个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语句中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a&gt;0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的条件时，实际上得到的约束为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a+1&gt;0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；在分析第二个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c==3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的条件时，实际上得到的约束为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3==3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5397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/>
              <a:t>使用符号执行分析一个程序时，该程序会使用符号值作为输入，分析器可以得到相应的路径约束，然后通过约束求解器来得到可以触发目标代码的具体值，即测试用例。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符号执行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考虑到了程序中赋值语句的影响，</a:t>
            </a:r>
            <a:r>
              <a:rPr lang="zh-CN" altLang="en-US" sz="1800" dirty="0"/>
              <a:t>在左边的例子中，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在分析第一个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语句中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a&gt;0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的条件时，实际上得到的约束为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a+1&gt;0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；在分析第二个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c==3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的条件时，实际上得到的约束为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3==3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67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/>
              <a:t>使用符号执行分析一个程序时，该程序会使用符号值作为输入，分析器可以得到相应的路径约束，然后通过约束求解器来得到可以触发目标代码的具体值，即测试用例。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符号执行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考虑到了程序中赋值语句的影响，</a:t>
            </a:r>
            <a:r>
              <a:rPr lang="zh-CN" altLang="en-US" sz="1800" dirty="0"/>
              <a:t>在左边的例子中，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在分析第一个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语句中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a&gt;0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的条件时，实际上得到的约束为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a+1&gt;0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；在分析第二个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c==3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的条件时，实际上得到的约束为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3==3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422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/>
              <a:t>使用符号执行分析一个程序时，该程序会使用符号值作为输入，分析器可以得到相应的路径约束，然后通过约束求解器来得到可以触发目标代码的具体值，即测试用例。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符号执行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考虑到了程序中赋值语句的影响，</a:t>
            </a:r>
            <a:r>
              <a:rPr lang="zh-CN" altLang="en-US" sz="1800" dirty="0"/>
              <a:t>在左边的例子中，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在分析第一个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语句中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a&gt;0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的条件时，实际上得到的约束为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a+1&gt;0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；在分析第二个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c==3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的条件时，实际上得到的约束为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3==3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463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在程序开始的地方，我们就知道了函数块的输入是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，于是建立一个新的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state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加入到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states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列表中：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128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执行到函数第一行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a=a+1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时，首先，查找内存模型，发现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a=A,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经过计算，等式右边的值为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，然后更新内存模型中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871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执行到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 ( a&gt;0 &amp;&amp; c==1)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时，原来的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state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一分为二，一个用于执行真分支，一个用于执行假分支。条件中的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也被内存模型中的值替换，真分支直接在原来的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state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上进行修改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696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 ( a&gt;0 &amp;&amp; c==1)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的真分支内容接着在其对应的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state[0]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上进行运行。首先，遇到了赋值语句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c=3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，于是更新内存模型中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034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然后遇到了一个分支语句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if(c==3)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，此时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state[0]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再次一分为二，分别加入约束为真或假的情况，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此约束中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的值被替换为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程序分析完毕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，生成测试用例的方法为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每一个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state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所有约束相与，求出符号值的一组取值，然后根据变量值和符号值的对应关系，得到变量取值。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66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/>
              <a:t>使用符号执行分析一个程序时，该程序会使用符号值作为输入，分析器可以得到相应的路径约束，然后通过约束求解器来得到可以触发目标代码的具体值，即测试用例。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符号执行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考虑到了程序中赋值语句的影响，</a:t>
            </a:r>
            <a:r>
              <a:rPr lang="zh-CN" altLang="en-US" sz="1800" dirty="0"/>
              <a:t>在左边的例子中，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在分析第一个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语句中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a&gt;0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的条件时，实际上得到的约束为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a+1&gt;0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；在分析第二个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c==3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的条件时，实际上得到的约束为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3==3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463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/>
              <a:t>使用符号执行分析一个程序时，该程序会使用符号值作为输入，分析器可以得到相应的路径约束，然后通过约束求解器来得到可以触发目标代码的具体值，即测试用例。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符号执行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考虑到了程序中赋值语句的影响，</a:t>
            </a:r>
            <a:r>
              <a:rPr lang="zh-CN" altLang="en-US" sz="1800" dirty="0"/>
              <a:t>在左边的例子中，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在分析第一个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语句中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a&gt;0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的条件时，实际上得到的约束为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a+1&gt;0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；在分析第二个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c==3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的条件时，实际上得到的约束为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3==3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74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2923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227832"/>
            <a:ext cx="2286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440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88326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67822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056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2588" y="1676400"/>
            <a:ext cx="4129087" cy="413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4075" y="1676400"/>
            <a:ext cx="4130675" cy="413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38741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531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9376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281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924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2374490" y="1181451"/>
            <a:ext cx="4454013" cy="44951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476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47892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263525"/>
            <a:ext cx="2103437" cy="5543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63525"/>
            <a:ext cx="6157913" cy="55435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8629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821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114459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516577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2588" y="1676400"/>
            <a:ext cx="4129087" cy="413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4075" y="1676400"/>
            <a:ext cx="4130675" cy="413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50600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01880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222969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70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714341" y="-12700"/>
            <a:ext cx="786973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21523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36413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926732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263525"/>
            <a:ext cx="2103437" cy="5543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63525"/>
            <a:ext cx="6157913" cy="55435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956247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31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6011443" y="-12700"/>
            <a:ext cx="3142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3142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5804409" y="1"/>
            <a:ext cx="3339591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94253" y="258234"/>
            <a:ext cx="3651088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8539944" y="171547"/>
            <a:ext cx="604056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282576" y="5989475"/>
            <a:ext cx="1470025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330452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30453" y="182446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30453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1929442" y="759874"/>
            <a:ext cx="1051501" cy="373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114758" y="759874"/>
            <a:ext cx="5305759" cy="4506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lang="zh-CN" altLang="en-US" sz="1400" dirty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330453" y="182446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79" r:id="rId3"/>
    <p:sldLayoutId id="2147483680" r:id="rId4"/>
    <p:sldLayoutId id="2147483681" r:id="rId5"/>
    <p:sldLayoutId id="2147483682" r:id="rId6"/>
    <p:sldLayoutId id="2147483662" r:id="rId7"/>
    <p:sldLayoutId id="2147483664" r:id="rId8"/>
    <p:sldLayoutId id="2147483663" r:id="rId9"/>
    <p:sldLayoutId id="2147483665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400" y="1371600"/>
            <a:ext cx="79756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797" tIns="45898" rIns="91797" bIns="45898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3525"/>
            <a:ext cx="83677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40" tIns="44623" rIns="90840" bIns="446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676400"/>
            <a:ext cx="8412162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40" tIns="44623" rIns="90840" bIns="44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568325" y="6523038"/>
            <a:ext cx="8269288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en-US" sz="1200">
                <a:solidFill>
                  <a:schemeClr val="tx2"/>
                </a:solidFill>
              </a:rPr>
              <a:t>		                                        SEI@ECNU.      		 Slide  </a:t>
            </a:r>
            <a:fld id="{68817629-27A2-472B-A26F-1FA57A78D769}" type="slidenum">
              <a:rPr lang="en-GB" altLang="en-US" sz="1200">
                <a:solidFill>
                  <a:schemeClr val="tx2"/>
                </a:solidFill>
              </a:rPr>
              <a:pPr eaLnBrk="1" hangingPunct="1"/>
              <a:t>‹#›</a:t>
            </a:fld>
            <a:endParaRPr lang="en-GB" alt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00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9pPr>
    </p:titleStyle>
    <p:bodyStyle>
      <a:lvl1pPr marL="466725" indent="-46672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Zapf Dingbats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038225" indent="-4572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Zapf Dingbats"/>
        <a:buChar char="•"/>
        <a:defRPr sz="2000">
          <a:solidFill>
            <a:schemeClr val="tx1"/>
          </a:solidFill>
          <a:latin typeface="+mn-lt"/>
        </a:defRPr>
      </a:lvl2pPr>
      <a:lvl3pPr marL="138271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Zapf Dingbats"/>
        <a:buChar char="•"/>
        <a:defRPr sz="2400">
          <a:solidFill>
            <a:schemeClr val="tx1"/>
          </a:solidFill>
          <a:latin typeface="+mn-lt"/>
        </a:defRPr>
      </a:lvl3pPr>
      <a:lvl4pPr marL="1727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/>
        <a:buChar char=""/>
        <a:defRPr sz="2000">
          <a:solidFill>
            <a:schemeClr val="tx1"/>
          </a:solidFill>
          <a:latin typeface="+mn-lt"/>
        </a:defRPr>
      </a:lvl4pPr>
      <a:lvl5pPr marL="2071688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Monotype Sorts"/>
        <a:buChar char="•"/>
        <a:defRPr sz="2000">
          <a:solidFill>
            <a:schemeClr val="tx1"/>
          </a:solidFill>
          <a:latin typeface="+mn-lt"/>
        </a:defRPr>
      </a:lvl5pPr>
      <a:lvl6pPr marL="2528888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Monotype Sorts"/>
        <a:buChar char="•"/>
        <a:defRPr sz="2000">
          <a:solidFill>
            <a:schemeClr val="tx1"/>
          </a:solidFill>
          <a:latin typeface="+mn-lt"/>
        </a:defRPr>
      </a:lvl6pPr>
      <a:lvl7pPr marL="2986088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Monotype Sorts"/>
        <a:buChar char="•"/>
        <a:defRPr sz="2000">
          <a:solidFill>
            <a:schemeClr val="tx1"/>
          </a:solidFill>
          <a:latin typeface="+mn-lt"/>
        </a:defRPr>
      </a:lvl7pPr>
      <a:lvl8pPr marL="3443288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Monotype Sorts"/>
        <a:buChar char="•"/>
        <a:defRPr sz="2000">
          <a:solidFill>
            <a:schemeClr val="tx1"/>
          </a:solidFill>
          <a:latin typeface="+mn-lt"/>
        </a:defRPr>
      </a:lvl8pPr>
      <a:lvl9pPr marL="3900488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Monotype Sorts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400" y="1371600"/>
            <a:ext cx="79756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</p:spPr>
        <p:txBody>
          <a:bodyPr wrap="none" lIns="91797" tIns="45898" rIns="91797" bIns="4589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3525"/>
            <a:ext cx="83677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40" tIns="44623" rIns="90840" bIns="446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676400"/>
            <a:ext cx="8412162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40" tIns="44623" rIns="90840" bIns="44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568325" y="6523038"/>
            <a:ext cx="8269288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840" tIns="44623" rIns="90840" bIns="446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en-US" sz="1200">
                <a:solidFill>
                  <a:schemeClr val="tx2"/>
                </a:solidFill>
              </a:rPr>
              <a:t>		                                        SEI@ECNU.      		 Slide  </a:t>
            </a:r>
            <a:fld id="{57711FE9-6841-47CA-9FC9-6DF36207A635}" type="slidenum">
              <a:rPr lang="en-GB" altLang="en-US" sz="1200">
                <a:solidFill>
                  <a:schemeClr val="tx2"/>
                </a:solidFill>
              </a:rPr>
              <a:pPr eaLnBrk="1" hangingPunct="1"/>
              <a:t>‹#›</a:t>
            </a:fld>
            <a:endParaRPr lang="en-GB" alt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60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9pPr>
    </p:titleStyle>
    <p:bodyStyle>
      <a:lvl1pPr marL="466725" indent="-46672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Zapf Dingbats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038225" indent="-4572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Zapf Dingbats"/>
        <a:buChar char="•"/>
        <a:defRPr sz="2000">
          <a:solidFill>
            <a:schemeClr val="tx1"/>
          </a:solidFill>
          <a:latin typeface="+mn-lt"/>
        </a:defRPr>
      </a:lvl2pPr>
      <a:lvl3pPr marL="138271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Zapf Dingbats"/>
        <a:buChar char="•"/>
        <a:defRPr sz="2400">
          <a:solidFill>
            <a:schemeClr val="tx1"/>
          </a:solidFill>
          <a:latin typeface="+mn-lt"/>
        </a:defRPr>
      </a:lvl3pPr>
      <a:lvl4pPr marL="1727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/>
        <a:buChar char=""/>
        <a:defRPr sz="2000">
          <a:solidFill>
            <a:schemeClr val="tx1"/>
          </a:solidFill>
          <a:latin typeface="+mn-lt"/>
        </a:defRPr>
      </a:lvl4pPr>
      <a:lvl5pPr marL="2071688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Monotype Sorts"/>
        <a:buChar char="•"/>
        <a:defRPr sz="2000">
          <a:solidFill>
            <a:schemeClr val="tx1"/>
          </a:solidFill>
          <a:latin typeface="+mn-lt"/>
        </a:defRPr>
      </a:lvl5pPr>
      <a:lvl6pPr marL="2528888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Monotype Sorts"/>
        <a:buChar char="•"/>
        <a:defRPr sz="2000">
          <a:solidFill>
            <a:schemeClr val="tx1"/>
          </a:solidFill>
          <a:latin typeface="+mn-lt"/>
        </a:defRPr>
      </a:lvl6pPr>
      <a:lvl7pPr marL="2986088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Monotype Sorts"/>
        <a:buChar char="•"/>
        <a:defRPr sz="2000">
          <a:solidFill>
            <a:schemeClr val="tx1"/>
          </a:solidFill>
          <a:latin typeface="+mn-lt"/>
        </a:defRPr>
      </a:lvl7pPr>
      <a:lvl8pPr marL="3443288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Monotype Sorts"/>
        <a:buChar char="•"/>
        <a:defRPr sz="2000">
          <a:solidFill>
            <a:schemeClr val="tx1"/>
          </a:solidFill>
          <a:latin typeface="+mn-lt"/>
        </a:defRPr>
      </a:lvl8pPr>
      <a:lvl9pPr marL="3900488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Monotype Sorts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42238" y="2868363"/>
            <a:ext cx="7272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软件需求的</a:t>
            </a:r>
            <a:r>
              <a:rPr lang="zh-CN" altLang="en-US" sz="5400" b="1" dirty="0">
                <a:solidFill>
                  <a:schemeClr val="accent2"/>
                </a:solidFill>
              </a:rPr>
              <a:t>管理</a:t>
            </a:r>
            <a:endParaRPr lang="zh-CN" altLang="en-US" sz="4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 bwMode="auto">
          <a:xfrm>
            <a:off x="179388" y="1676400"/>
            <a:ext cx="8856662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>
            <a:lvl1pPr marL="466725" indent="-466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8225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Zapf Dingbats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3827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Zapf Dingbats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27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+mn-lt"/>
              </a:defRPr>
            </a:lvl4pPr>
            <a:lvl5pPr marL="20716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28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86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432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9004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厨房：“你知不知道腐竹要提前泡发，这会儿才说！”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“啊，你怎么不早说，我也不知道啊。”</a:t>
            </a: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虽然很不高兴，但是厨师还是去泡腐竹了。</a:t>
            </a: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-----</a:t>
            </a:r>
            <a:r>
              <a:rPr lang="zh-CN" altLang="en-US" sz="2800" b="1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新的需求带来了时间和经济成本的巨大变化</a:t>
            </a:r>
            <a:endParaRPr lang="en-US" altLang="zh-CN" sz="2800" b="1" dirty="0">
              <a:solidFill>
                <a:srgbClr val="FF9900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zh-CN" sz="28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 sz="2800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2565400"/>
            <a:ext cx="1752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BFC7DAB-3ACA-47A5-AA18-F00AA563FCC1}"/>
              </a:ext>
            </a:extLst>
          </p:cNvPr>
          <p:cNvSpPr/>
          <p:nvPr/>
        </p:nvSpPr>
        <p:spPr>
          <a:xfrm>
            <a:off x="247637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BAA86A-852C-4976-9313-AD6C143C2FF9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360666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 bwMode="auto">
          <a:xfrm>
            <a:off x="179388" y="1676400"/>
            <a:ext cx="8856662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>
            <a:lvl1pPr marL="466725" indent="-466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Zapf Dingbats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“服务员，菜里还是放肉吧，我一个朋友过来要吃有肉的。谢谢！”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b="1" dirty="0">
                <a:latin typeface="Times New Roman" panose="02020603050405020304" pitchFamily="18" charset="0"/>
              </a:rPr>
              <a:t>您刚才不是不要吗？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呃呃，我现在又想要了。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Zapf Dingbats"/>
              <a:buNone/>
            </a:pP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-----</a:t>
            </a:r>
            <a:r>
              <a:rPr lang="zh-CN" altLang="en-US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某功能点摇摆不定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4F8E2C-058C-4BF2-9623-30B5C6FEDB1C}"/>
              </a:ext>
            </a:extLst>
          </p:cNvPr>
          <p:cNvSpPr/>
          <p:nvPr/>
        </p:nvSpPr>
        <p:spPr>
          <a:xfrm>
            <a:off x="247637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DCC130-BB73-4963-B73A-3E1FBA744FAB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316252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 bwMode="auto">
          <a:xfrm>
            <a:off x="179388" y="1676400"/>
            <a:ext cx="8856662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>
            <a:lvl1pPr marL="466725" indent="-466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8225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Zapf Dingbats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3827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Zapf Dingbats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27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+mn-lt"/>
              </a:defRPr>
            </a:lvl4pPr>
            <a:lvl5pPr marL="20716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28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86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432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9004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  <a:buFont typeface="Zapf Dingbats"/>
              <a:buNone/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厨房：“都要炒好了，你又说放肉，还好没把挑出来的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Zapf Dingbats"/>
              <a:buNone/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肉倒掉。你有病啊！”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“客户提要求，你凶我干什么！”</a:t>
            </a: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Zapf Dingbats"/>
              <a:buNone/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厨房：“你不能拒绝他吗？！”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Zapf Dingbats"/>
              <a:buNone/>
              <a:defRPr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“人家是客户啊。”</a:t>
            </a: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-----</a:t>
            </a:r>
            <a:r>
              <a:rPr lang="zh-CN" altLang="en-US" sz="2800" b="1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盲目把甲方当成了大爷</a:t>
            </a:r>
            <a:endParaRPr lang="en-US" altLang="zh-CN" sz="2800" b="1" dirty="0">
              <a:solidFill>
                <a:srgbClr val="FF9900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 sz="2800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500438"/>
            <a:ext cx="2867025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37D9A1-2404-49CC-A247-F4201A3E7A7B}"/>
              </a:ext>
            </a:extLst>
          </p:cNvPr>
          <p:cNvSpPr/>
          <p:nvPr/>
        </p:nvSpPr>
        <p:spPr>
          <a:xfrm>
            <a:off x="247637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3C0A03-0BE5-46A9-826B-2DEE305F93D6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175942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 bwMode="auto">
          <a:xfrm>
            <a:off x="179388" y="1676400"/>
            <a:ext cx="8856662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>
            <a:lvl1pPr marL="466725" indent="-466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Zapf Dingbats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“服务员，怎么还没好啊？”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b="1" dirty="0">
                <a:latin typeface="Times New Roman" panose="02020603050405020304" pitchFamily="18" charset="0"/>
              </a:rPr>
              <a:t>稍等啊，我帮你催一下。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Zapf Dingbats"/>
              <a:buNone/>
            </a:pP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-----</a:t>
            </a:r>
            <a:r>
              <a:rPr lang="zh-CN" altLang="en-US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改动导致工期延误</a:t>
            </a:r>
            <a:endParaRPr lang="en-US" altLang="zh-CN" sz="2800" b="1" dirty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BCA888-711E-4003-AF32-C0C8C7E80578}"/>
              </a:ext>
            </a:extLst>
          </p:cNvPr>
          <p:cNvSpPr/>
          <p:nvPr/>
        </p:nvSpPr>
        <p:spPr>
          <a:xfrm>
            <a:off x="247637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2CCBF5-FB6D-4877-BBF8-D68B5FBB35E6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383074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 bwMode="auto">
          <a:xfrm>
            <a:off x="179388" y="1676400"/>
            <a:ext cx="8856662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>
            <a:lvl1pPr marL="466725" indent="-466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8225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Zapf Dingbats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3827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Zapf Dingbats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27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+mn-lt"/>
              </a:defRPr>
            </a:lvl4pPr>
            <a:lvl5pPr marL="20716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28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86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432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9004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  <a:buFont typeface="Zapf Dingbats"/>
              <a:buNone/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厨房：“好意思催！腐竹没泡开呢，还得重新起油锅，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Zapf Dingbats"/>
              <a:buNone/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他要吃老的也行，没法保证口味啊。”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-----</a:t>
            </a:r>
            <a:r>
              <a:rPr lang="zh-CN" altLang="en-US" sz="2800" b="1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开发者要求重新计算工期</a:t>
            </a:r>
            <a:endParaRPr lang="en-US" altLang="zh-CN" sz="2800" b="1" dirty="0">
              <a:solidFill>
                <a:srgbClr val="FF9900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zh-CN" sz="28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Zapf Dingbats"/>
              <a:buNone/>
              <a:defRPr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“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抱歉，腐竹需要多等一会儿。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”</a:t>
            </a:r>
            <a:endParaRPr lang="en-US" altLang="zh-CN" sz="28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Zapf Dingbats"/>
              <a:buNone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“还没好啊，能快点吗？”</a:t>
            </a:r>
            <a:endParaRPr lang="en-US" altLang="zh-CN" sz="28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“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行，稍等啊，我再帮你催一下。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”</a:t>
            </a:r>
            <a:endParaRPr lang="en-US" altLang="zh-CN" sz="28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Zapf Dingbats"/>
              <a:buNone/>
              <a:defRPr/>
            </a:pPr>
            <a:r>
              <a:rPr lang="en-US" altLang="zh-CN" sz="2800" b="1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-----</a:t>
            </a:r>
            <a:r>
              <a:rPr lang="zh-CN" altLang="en-US" sz="2800" b="1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甲方渐渐失去耐心</a:t>
            </a:r>
            <a:endParaRPr lang="en-US" altLang="zh-CN" sz="2800" b="1" dirty="0">
              <a:solidFill>
                <a:srgbClr val="FF9900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 sz="2800" b="1" dirty="0">
              <a:solidFill>
                <a:srgbClr val="FF99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91AB34-1997-4FD4-A556-6F82661CFA38}"/>
              </a:ext>
            </a:extLst>
          </p:cNvPr>
          <p:cNvSpPr/>
          <p:nvPr/>
        </p:nvSpPr>
        <p:spPr>
          <a:xfrm>
            <a:off x="247637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FA9899-36D6-4CF3-81C5-19E4D0292514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43470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 bwMode="auto">
          <a:xfrm>
            <a:off x="179388" y="2205038"/>
            <a:ext cx="8856662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>
            <a:lvl1pPr marL="466725" indent="-466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Zapf Dingbats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“服务员这样吧，腐竹不要了，换成蒜薹能快点吗？对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Zapf Dingbats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了顺便加点番茄酱。”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Zapf Dingbats"/>
              <a:buNone/>
            </a:pP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-----</a:t>
            </a:r>
            <a:r>
              <a:rPr lang="zh-CN" altLang="en-US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开发者因为计算工期过长，再次改动需求</a:t>
            </a:r>
            <a:endParaRPr lang="en-US" altLang="zh-CN" sz="2800" b="1" dirty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11D141-7739-4BE2-AA4D-54C28343BAFB}"/>
              </a:ext>
            </a:extLst>
          </p:cNvPr>
          <p:cNvSpPr/>
          <p:nvPr/>
        </p:nvSpPr>
        <p:spPr>
          <a:xfrm>
            <a:off x="247637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E549C-D917-49A5-8A8E-6C61B1813D98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38880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 bwMode="auto">
          <a:xfrm>
            <a:off x="179388" y="1676400"/>
            <a:ext cx="8856662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>
            <a:lvl1pPr marL="466725" indent="-466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8225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Zapf Dingbats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3827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Zapf Dingbats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27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+mn-lt"/>
              </a:defRPr>
            </a:lvl4pPr>
            <a:lvl5pPr marL="20716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28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86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432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9004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  <a:buFont typeface="Zapf Dingbats"/>
              <a:buNone/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厨房：“我还活不活啊，蒜薹要焯水啊，而且这玩意怎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Zapf Dingbats"/>
              <a:buNone/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么配番茄酱啊！”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“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你管他呢，都丢进去算了。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”</a:t>
            </a:r>
            <a:endParaRPr lang="en-US" altLang="zh-CN" sz="28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“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这样，我腐竹还是泡着，万一这家伙又要了呢。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”</a:t>
            </a:r>
            <a:endParaRPr lang="en-US" altLang="zh-CN" sz="28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zh-CN" sz="28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Zapf Dingbats"/>
              <a:buNone/>
              <a:defRPr/>
            </a:pPr>
            <a:r>
              <a:rPr lang="en-US" altLang="zh-CN" sz="2800" b="1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-----</a:t>
            </a:r>
            <a:r>
              <a:rPr lang="zh-CN" altLang="en-US" sz="2800" b="1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频繁改动导致需求大量冗余</a:t>
            </a:r>
            <a:endParaRPr lang="en-US" altLang="zh-CN" sz="2800" b="1" dirty="0">
              <a:solidFill>
                <a:srgbClr val="FF9900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 sz="2800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789363"/>
            <a:ext cx="225742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0FA9C36-A6D5-4A3F-B1CA-F7371A77704F}"/>
              </a:ext>
            </a:extLst>
          </p:cNvPr>
          <p:cNvSpPr/>
          <p:nvPr/>
        </p:nvSpPr>
        <p:spPr>
          <a:xfrm>
            <a:off x="247637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CB6A3B-4327-49B6-AC44-04EA9B7DA72C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82942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 bwMode="auto">
          <a:xfrm>
            <a:off x="179388" y="1676400"/>
            <a:ext cx="8856662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>
            <a:lvl1pPr marL="466725" indent="-466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Zapf Dingbats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“服务员，菜里有茄子丁吗，我去其他饭店都有的。”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Zapf Dingbats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800" b="1" dirty="0">
                <a:latin typeface="Times New Roman" panose="02020603050405020304" pitchFamily="18" charset="0"/>
              </a:rPr>
              <a:t>好好好，您稍等，我问问。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”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Zapf Dingbats"/>
              <a:buNone/>
            </a:pP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-----</a:t>
            </a:r>
            <a:r>
              <a:rPr lang="zh-CN" altLang="en-US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特殊需求奇葩需求在等待中产生</a:t>
            </a:r>
            <a:endParaRPr lang="en-US" altLang="zh-CN" sz="2800" b="1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20C1B7-5625-4A42-8606-2B032F911E51}"/>
              </a:ext>
            </a:extLst>
          </p:cNvPr>
          <p:cNvSpPr/>
          <p:nvPr/>
        </p:nvSpPr>
        <p:spPr>
          <a:xfrm>
            <a:off x="247637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DF76D3-F2F0-494E-955A-E35E07CEED30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296336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 bwMode="auto">
          <a:xfrm>
            <a:off x="179388" y="1676400"/>
            <a:ext cx="8856662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>
            <a:lvl1pPr marL="466725" indent="-466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8225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Zapf Dingbats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3827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Zapf Dingbats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27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+mn-lt"/>
              </a:defRPr>
            </a:lvl4pPr>
            <a:lvl5pPr marL="20716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28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86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432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9004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zh-CN" sz="28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Zapf Dingbats"/>
              <a:buNone/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厨房：“这是哪个国家的宫保鸡丁，怎么会有茄丁。”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“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你管他呢，都丢进去算了。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”</a:t>
            </a:r>
            <a:endParaRPr lang="en-US" altLang="zh-CN" sz="28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zh-CN" sz="28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-----</a:t>
            </a:r>
            <a:r>
              <a:rPr lang="zh-CN" altLang="en-US" sz="2800" b="1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不合理需求被接受</a:t>
            </a:r>
            <a:endParaRPr lang="en-US" altLang="zh-CN" sz="2800" b="1" dirty="0">
              <a:solidFill>
                <a:srgbClr val="FF9900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 sz="28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8857D6-199D-4352-8E9E-5F6F4CDF9EB4}"/>
              </a:ext>
            </a:extLst>
          </p:cNvPr>
          <p:cNvSpPr/>
          <p:nvPr/>
        </p:nvSpPr>
        <p:spPr>
          <a:xfrm>
            <a:off x="247637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740837-AC35-407B-AD2D-AB41EB68E0A5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75880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4477399"/>
            <a:ext cx="5837327" cy="1471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57713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2042" y="1420524"/>
            <a:ext cx="315983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SzPct val="50000"/>
              <a:buFont typeface="Wingdings" pitchFamily="2" charset="2"/>
              <a:buChar char="l"/>
              <a:defRPr/>
            </a:pPr>
            <a:r>
              <a:rPr lang="zh-CN" altLang="en-US" sz="2800" b="1" dirty="0">
                <a:latin typeface="+mn-ea"/>
              </a:rPr>
              <a:t>终于，吃上了：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679114" y="2107118"/>
            <a:ext cx="5158213" cy="469916"/>
          </a:xfrm>
          <a:prstGeom prst="wedgeRoundRectCallout">
            <a:avLst>
              <a:gd name="adj1" fmla="val -22509"/>
              <a:gd name="adj2" fmla="val 89176"/>
              <a:gd name="adj3" fmla="val 16667"/>
            </a:avLst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66725" indent="-466725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服务员，我上次吃的不是这个味啊。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5486411" y="2805964"/>
            <a:ext cx="2640260" cy="469916"/>
          </a:xfrm>
          <a:prstGeom prst="wedgeRoundRectCallout">
            <a:avLst>
              <a:gd name="adj1" fmla="val -83732"/>
              <a:gd name="adj2" fmla="val -26134"/>
              <a:gd name="adj3" fmla="val 16667"/>
            </a:avLst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66725" indent="-466725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None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都是你提的啊！</a:t>
            </a:r>
          </a:p>
        </p:txBody>
      </p:sp>
      <p:sp>
        <p:nvSpPr>
          <p:cNvPr id="19" name="圆角矩形标注 18"/>
          <p:cNvSpPr/>
          <p:nvPr/>
        </p:nvSpPr>
        <p:spPr>
          <a:xfrm>
            <a:off x="3957154" y="3482725"/>
            <a:ext cx="4169517" cy="469916"/>
          </a:xfrm>
          <a:prstGeom prst="wedgeRoundRectCallout">
            <a:avLst>
              <a:gd name="adj1" fmla="val -61275"/>
              <a:gd name="adj2" fmla="val -36199"/>
              <a:gd name="adj3" fmla="val 16667"/>
            </a:avLst>
          </a:prstGeom>
          <a:ln w="1905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66725" indent="-466725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就是啊，你自己要求的啊！</a:t>
            </a:r>
          </a:p>
        </p:txBody>
      </p:sp>
      <p:sp>
        <p:nvSpPr>
          <p:cNvPr id="10" name="矩形 9"/>
          <p:cNvSpPr/>
          <p:nvPr/>
        </p:nvSpPr>
        <p:spPr>
          <a:xfrm>
            <a:off x="265740" y="4752419"/>
            <a:ext cx="4749967" cy="93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buClr>
                <a:srgbClr val="FF0000"/>
              </a:buClr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随意变更需求，最终导致所有人都无法满意，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项目失败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93" y="4277843"/>
            <a:ext cx="2372194" cy="2306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137585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1006" y="16864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回顾：软件需求工程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9613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3227680" y="1306710"/>
            <a:ext cx="3167063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3339598" y="1365678"/>
            <a:ext cx="3024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软件需求工程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067092" y="2403678"/>
            <a:ext cx="3168650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138530" y="2475115"/>
            <a:ext cx="3024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Zapf Dingbat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需求研发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5747042" y="2403678"/>
            <a:ext cx="3168650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820067" y="2475115"/>
            <a:ext cx="302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Zapf Dingbat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需求管理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203492" y="4492828"/>
            <a:ext cx="1295400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74930" y="4564265"/>
            <a:ext cx="1223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需求获取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1714792" y="4492828"/>
            <a:ext cx="1296988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 sz="2400">
              <a:latin typeface="Times" pitchFamily="18" charset="0"/>
            </a:endParaRPr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1787817" y="4564265"/>
            <a:ext cx="122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  <a:buClrTx/>
              <a:buSzTx/>
              <a:buFont typeface="Zapf Dingbats" charset="0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需求分析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3227680" y="4492828"/>
            <a:ext cx="1511300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3227680" y="4564265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Zapf Dingbats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需求文档化</a:t>
            </a:r>
          </a:p>
        </p:txBody>
      </p:sp>
      <p:cxnSp>
        <p:nvCxnSpPr>
          <p:cNvPr id="22" name="直接连接符 23"/>
          <p:cNvCxnSpPr>
            <a:cxnSpLocks noChangeShapeType="1"/>
            <a:endCxn id="11" idx="0"/>
          </p:cNvCxnSpPr>
          <p:nvPr/>
        </p:nvCxnSpPr>
        <p:spPr bwMode="auto">
          <a:xfrm flipH="1">
            <a:off x="2651417" y="1871866"/>
            <a:ext cx="1584325" cy="531812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26"/>
          <p:cNvCxnSpPr>
            <a:cxnSpLocks noChangeShapeType="1"/>
            <a:stCxn id="11" idx="2"/>
          </p:cNvCxnSpPr>
          <p:nvPr/>
        </p:nvCxnSpPr>
        <p:spPr bwMode="auto">
          <a:xfrm flipH="1">
            <a:off x="779755" y="2908503"/>
            <a:ext cx="1871662" cy="1584325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28"/>
          <p:cNvCxnSpPr>
            <a:cxnSpLocks noChangeShapeType="1"/>
            <a:stCxn id="11" idx="2"/>
            <a:endCxn id="18" idx="0"/>
          </p:cNvCxnSpPr>
          <p:nvPr/>
        </p:nvCxnSpPr>
        <p:spPr bwMode="auto">
          <a:xfrm flipH="1">
            <a:off x="2364080" y="2908503"/>
            <a:ext cx="287337" cy="1584325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31"/>
          <p:cNvCxnSpPr>
            <a:cxnSpLocks noChangeShapeType="1"/>
            <a:stCxn id="11" idx="2"/>
            <a:endCxn id="20" idx="0"/>
          </p:cNvCxnSpPr>
          <p:nvPr/>
        </p:nvCxnSpPr>
        <p:spPr bwMode="auto">
          <a:xfrm>
            <a:off x="2651417" y="2908503"/>
            <a:ext cx="1331913" cy="1584325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34"/>
          <p:cNvCxnSpPr>
            <a:cxnSpLocks noChangeShapeType="1"/>
            <a:endCxn id="11" idx="2"/>
          </p:cNvCxnSpPr>
          <p:nvPr/>
        </p:nvCxnSpPr>
        <p:spPr bwMode="auto">
          <a:xfrm flipH="1" flipV="1">
            <a:off x="2651417" y="2908503"/>
            <a:ext cx="3024188" cy="1584325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37"/>
          <p:cNvCxnSpPr>
            <a:cxnSpLocks noChangeShapeType="1"/>
            <a:endCxn id="13" idx="0"/>
          </p:cNvCxnSpPr>
          <p:nvPr/>
        </p:nvCxnSpPr>
        <p:spPr bwMode="auto">
          <a:xfrm>
            <a:off x="5172367" y="1840116"/>
            <a:ext cx="2159000" cy="563562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矩形 27"/>
          <p:cNvSpPr/>
          <p:nvPr/>
        </p:nvSpPr>
        <p:spPr bwMode="auto">
          <a:xfrm>
            <a:off x="4851692" y="4492828"/>
            <a:ext cx="1295400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29" name="TextBox 15"/>
          <p:cNvSpPr txBox="1">
            <a:spLocks noChangeArrowheads="1"/>
          </p:cNvSpPr>
          <p:nvPr/>
        </p:nvSpPr>
        <p:spPr bwMode="auto">
          <a:xfrm>
            <a:off x="4923130" y="4564265"/>
            <a:ext cx="1223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Zapf Dingbat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需求确认</a:t>
            </a:r>
          </a:p>
        </p:txBody>
      </p:sp>
      <p:cxnSp>
        <p:nvCxnSpPr>
          <p:cNvPr id="30" name="直接连接符 26"/>
          <p:cNvCxnSpPr>
            <a:cxnSpLocks noChangeShapeType="1"/>
          </p:cNvCxnSpPr>
          <p:nvPr/>
        </p:nvCxnSpPr>
        <p:spPr bwMode="auto">
          <a:xfrm flipH="1">
            <a:off x="5820067" y="2908503"/>
            <a:ext cx="1479550" cy="792162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连接符 28"/>
          <p:cNvCxnSpPr>
            <a:cxnSpLocks noChangeShapeType="1"/>
          </p:cNvCxnSpPr>
          <p:nvPr/>
        </p:nvCxnSpPr>
        <p:spPr bwMode="auto">
          <a:xfrm flipH="1">
            <a:off x="7156742" y="2908503"/>
            <a:ext cx="142875" cy="792162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连接符 31"/>
          <p:cNvCxnSpPr>
            <a:cxnSpLocks noChangeShapeType="1"/>
          </p:cNvCxnSpPr>
          <p:nvPr/>
        </p:nvCxnSpPr>
        <p:spPr bwMode="auto">
          <a:xfrm>
            <a:off x="7299617" y="2908503"/>
            <a:ext cx="752475" cy="935037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连接符 34"/>
          <p:cNvCxnSpPr>
            <a:cxnSpLocks noChangeShapeType="1"/>
          </p:cNvCxnSpPr>
          <p:nvPr/>
        </p:nvCxnSpPr>
        <p:spPr bwMode="auto">
          <a:xfrm flipH="1" flipV="1">
            <a:off x="7299617" y="2908503"/>
            <a:ext cx="1616075" cy="792162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19"/>
          <p:cNvSpPr txBox="1">
            <a:spLocks noChangeArrowheads="1"/>
          </p:cNvSpPr>
          <p:nvPr/>
        </p:nvSpPr>
        <p:spPr bwMode="auto">
          <a:xfrm>
            <a:off x="5774030" y="3699078"/>
            <a:ext cx="909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/>
              <a:t>……</a:t>
            </a:r>
            <a:endParaRPr lang="zh-CN" altLang="en-US" b="1"/>
          </a:p>
        </p:txBody>
      </p:sp>
      <p:sp>
        <p:nvSpPr>
          <p:cNvPr id="35" name="TextBox 19"/>
          <p:cNvSpPr txBox="1">
            <a:spLocks noChangeArrowheads="1"/>
          </p:cNvSpPr>
          <p:nvPr/>
        </p:nvSpPr>
        <p:spPr bwMode="auto">
          <a:xfrm>
            <a:off x="6947192" y="3843540"/>
            <a:ext cx="145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/>
              <a:t>……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692389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4074406"/>
            <a:ext cx="9144001" cy="1471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57713" y="225117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6766" y="2010053"/>
            <a:ext cx="2390666" cy="1267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buClr>
                <a:schemeClr val="accent1"/>
              </a:buClr>
              <a:buSzPct val="100000"/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软件开发的现实情况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36882" y="2078809"/>
            <a:ext cx="5391807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725" indent="-466725">
              <a:lnSpc>
                <a:spcPct val="125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用户常常</a:t>
            </a:r>
            <a:r>
              <a:rPr lang="zh-CN" altLang="en-US" sz="24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变更需求</a:t>
            </a:r>
            <a:endParaRPr lang="en-US" altLang="zh-CN" sz="2400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marL="466725" indent="-466725">
              <a:lnSpc>
                <a:spcPct val="125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开发方常常</a:t>
            </a:r>
            <a:r>
              <a:rPr lang="zh-CN" altLang="en-US" sz="24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盲目承诺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接受需求变更</a:t>
            </a:r>
          </a:p>
        </p:txBody>
      </p:sp>
      <p:sp>
        <p:nvSpPr>
          <p:cNvPr id="7" name="矩形 6"/>
          <p:cNvSpPr/>
          <p:nvPr/>
        </p:nvSpPr>
        <p:spPr>
          <a:xfrm>
            <a:off x="1551777" y="4331835"/>
            <a:ext cx="6378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buClr>
                <a:srgbClr val="FF0000"/>
              </a:buClr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随意变更需求，最终导致所有人都无法满意，大量的软件项目因此不得不追加成本甚至失败</a:t>
            </a:r>
          </a:p>
        </p:txBody>
      </p:sp>
      <p:sp>
        <p:nvSpPr>
          <p:cNvPr id="8" name="矩形 7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712774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9358" y="3637931"/>
            <a:ext cx="1939154" cy="19170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61826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15254" y="1765826"/>
            <a:ext cx="4572000" cy="16634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20000"/>
              </a:lnSpc>
              <a:buSzPct val="100000"/>
              <a:buFont typeface="Arial" pitchFamily="34" charset="0"/>
              <a:buChar char="•"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用户需要的功能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marL="285750" indent="-285750" algn="just">
              <a:lnSpc>
                <a:spcPct val="120000"/>
              </a:lnSpc>
              <a:buSzPct val="100000"/>
              <a:buFont typeface="Arial" pitchFamily="34" charset="0"/>
              <a:buChar char="•"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用户需要的性能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marL="285750" indent="-285750" algn="just">
              <a:lnSpc>
                <a:spcPct val="120000"/>
              </a:lnSpc>
              <a:buSzPct val="100000"/>
              <a:buFont typeface="Arial" pitchFamily="34" charset="0"/>
              <a:buChar char="•"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用户对目标的理解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marL="285750" indent="-285750" algn="just">
              <a:lnSpc>
                <a:spcPct val="120000"/>
              </a:lnSpc>
              <a:buSzPct val="100000"/>
              <a:buFont typeface="Arial" pitchFamily="34" charset="0"/>
              <a:buChar char="•"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用户和开发方之间的合约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091" y="1976286"/>
            <a:ext cx="294815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chemeClr val="accent1"/>
              </a:buClr>
              <a:buSzPct val="100000"/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重新审视软件需求文档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3641" y="4345808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  <a:buClr>
                <a:schemeClr val="accent1"/>
              </a:buClr>
              <a:buSzPct val="100000"/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矛盾</a:t>
            </a:r>
            <a:endParaRPr lang="en-US" altLang="zh-CN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45055" y="4009619"/>
            <a:ext cx="5109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F0000"/>
              </a:buClr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既然是合约，当然应该不能随便变化</a:t>
            </a:r>
          </a:p>
        </p:txBody>
      </p:sp>
      <p:sp>
        <p:nvSpPr>
          <p:cNvPr id="12" name="矩形 11"/>
          <p:cNvSpPr/>
          <p:nvPr/>
        </p:nvSpPr>
        <p:spPr>
          <a:xfrm>
            <a:off x="2056810" y="4748559"/>
            <a:ext cx="6853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F0000"/>
              </a:buClr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但是软件需求的构建，本身又是个从模糊到清晰的演化过程</a:t>
            </a:r>
          </a:p>
        </p:txBody>
      </p:sp>
      <p:sp>
        <p:nvSpPr>
          <p:cNvPr id="13" name="上下箭头 12"/>
          <p:cNvSpPr/>
          <p:nvPr/>
        </p:nvSpPr>
        <p:spPr>
          <a:xfrm>
            <a:off x="4913544" y="4461587"/>
            <a:ext cx="186011" cy="353219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2539493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46483" y="201694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3"/>
          <p:cNvSpPr>
            <a:spLocks noChangeArrowheads="1"/>
          </p:cNvSpPr>
          <p:nvPr/>
        </p:nvSpPr>
        <p:spPr bwMode="auto">
          <a:xfrm>
            <a:off x="2609087" y="2573941"/>
            <a:ext cx="2449513" cy="585788"/>
          </a:xfrm>
          <a:prstGeom prst="ellipse">
            <a:avLst/>
          </a:prstGeom>
          <a:solidFill>
            <a:schemeClr val="tx2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软件需求</a:t>
            </a: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1612541" y="1530209"/>
            <a:ext cx="54094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2600" b="1" dirty="0">
                <a:latin typeface="黑体" pitchFamily="49" charset="-122"/>
                <a:ea typeface="黑体" pitchFamily="49" charset="-122"/>
              </a:rPr>
              <a:t>市场数据</a:t>
            </a:r>
            <a:r>
              <a:rPr lang="en-US" altLang="zh-CN" sz="2600" b="1" dirty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600" b="1" dirty="0">
                <a:latin typeface="黑体" pitchFamily="49" charset="-122"/>
                <a:ea typeface="黑体" pitchFamily="49" charset="-122"/>
              </a:rPr>
              <a:t>用户期望，政策法规</a:t>
            </a:r>
            <a:r>
              <a:rPr lang="en-US" altLang="zh-CN" sz="2600" b="1" dirty="0">
                <a:latin typeface="黑体" pitchFamily="49" charset="-122"/>
                <a:ea typeface="黑体" pitchFamily="49" charset="-122"/>
              </a:rPr>
              <a:t>…</a:t>
            </a:r>
            <a:endParaRPr lang="zh-CN" altLang="en-US" sz="2600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6" name="直接箭头连接符 6"/>
          <p:cNvCxnSpPr>
            <a:cxnSpLocks noChangeShapeType="1"/>
            <a:endCxn id="14" idx="1"/>
          </p:cNvCxnSpPr>
          <p:nvPr/>
        </p:nvCxnSpPr>
        <p:spPr bwMode="auto">
          <a:xfrm>
            <a:off x="2529712" y="2070704"/>
            <a:ext cx="438150" cy="588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箭头连接符 8"/>
          <p:cNvCxnSpPr>
            <a:cxnSpLocks noChangeShapeType="1"/>
            <a:endCxn id="14" idx="0"/>
          </p:cNvCxnSpPr>
          <p:nvPr/>
        </p:nvCxnSpPr>
        <p:spPr bwMode="auto">
          <a:xfrm flipH="1">
            <a:off x="3833050" y="2070704"/>
            <a:ext cx="3175" cy="50323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箭头连接符 10"/>
          <p:cNvCxnSpPr>
            <a:cxnSpLocks noChangeShapeType="1"/>
            <a:endCxn id="14" idx="7"/>
          </p:cNvCxnSpPr>
          <p:nvPr/>
        </p:nvCxnSpPr>
        <p:spPr bwMode="auto">
          <a:xfrm flipH="1">
            <a:off x="4699825" y="2070704"/>
            <a:ext cx="285750" cy="588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连接符 18"/>
          <p:cNvCxnSpPr>
            <a:cxnSpLocks noChangeShapeType="1"/>
          </p:cNvCxnSpPr>
          <p:nvPr/>
        </p:nvCxnSpPr>
        <p:spPr bwMode="auto">
          <a:xfrm>
            <a:off x="737425" y="3750279"/>
            <a:ext cx="6192837" cy="7937"/>
          </a:xfrm>
          <a:prstGeom prst="line">
            <a:avLst/>
          </a:prstGeom>
          <a:noFill/>
          <a:ln w="571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矩形 16"/>
          <p:cNvSpPr>
            <a:spLocks noChangeArrowheads="1"/>
          </p:cNvSpPr>
          <p:nvPr/>
        </p:nvSpPr>
        <p:spPr bwMode="auto">
          <a:xfrm>
            <a:off x="2250312" y="3526441"/>
            <a:ext cx="3024188" cy="43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基线版本</a:t>
            </a:r>
          </a:p>
        </p:txBody>
      </p:sp>
      <p:cxnSp>
        <p:nvCxnSpPr>
          <p:cNvPr id="21" name="直接箭头连接符 22"/>
          <p:cNvCxnSpPr>
            <a:cxnSpLocks noChangeShapeType="1"/>
          </p:cNvCxnSpPr>
          <p:nvPr/>
        </p:nvCxnSpPr>
        <p:spPr bwMode="auto">
          <a:xfrm>
            <a:off x="3836225" y="3199416"/>
            <a:ext cx="0" cy="28733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4"/>
          <p:cNvSpPr txBox="1">
            <a:spLocks noChangeArrowheads="1"/>
          </p:cNvSpPr>
          <p:nvPr/>
        </p:nvSpPr>
        <p:spPr bwMode="auto">
          <a:xfrm>
            <a:off x="405637" y="2973991"/>
            <a:ext cx="1800225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需求的研发</a:t>
            </a: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421512" y="4031266"/>
            <a:ext cx="1800225" cy="40011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buFont typeface="Arial" pitchFamily="34" charset="0"/>
              <a:buNone/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itchFamily="34" charset="0"/>
              </a:defRPr>
            </a:lvl2pPr>
            <a:lvl3pPr marL="1143000">
              <a:defRPr sz="2400">
                <a:latin typeface="Arial" pitchFamily="34" charset="0"/>
              </a:defRPr>
            </a:lvl3pPr>
            <a:lvl4pPr marL="1600200">
              <a:defRPr sz="2000">
                <a:latin typeface="Arial" pitchFamily="34" charset="0"/>
              </a:defRPr>
            </a:lvl4pPr>
            <a:lvl5pPr marL="2057400">
              <a:defRPr sz="2000">
                <a:latin typeface="Arial" pitchFamily="34" charset="0"/>
              </a:defRPr>
            </a:lvl5pPr>
            <a:lvl6pPr marL="2514600">
              <a:defRPr sz="2000">
                <a:latin typeface="Arial" pitchFamily="34" charset="0"/>
              </a:defRPr>
            </a:lvl6pPr>
            <a:lvl7pPr marL="2971800">
              <a:defRPr sz="2000">
                <a:latin typeface="Arial" pitchFamily="34" charset="0"/>
              </a:defRPr>
            </a:lvl7pPr>
            <a:lvl8pPr marL="3429000">
              <a:defRPr sz="2000">
                <a:latin typeface="Arial" pitchFamily="34" charset="0"/>
              </a:defRPr>
            </a:lvl8pPr>
            <a:lvl9pPr marL="3886200">
              <a:defRPr sz="2000">
                <a:latin typeface="Arial" pitchFamily="34" charset="0"/>
              </a:defRPr>
            </a:lvl9pPr>
          </a:lstStyle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需求的管理</a:t>
            </a:r>
          </a:p>
        </p:txBody>
      </p:sp>
      <p:sp>
        <p:nvSpPr>
          <p:cNvPr id="24" name="椭圆 23"/>
          <p:cNvSpPr>
            <a:spLocks noChangeArrowheads="1"/>
          </p:cNvSpPr>
          <p:nvPr/>
        </p:nvSpPr>
        <p:spPr bwMode="auto">
          <a:xfrm>
            <a:off x="2609087" y="4796442"/>
            <a:ext cx="2665413" cy="548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需求变更过程</a:t>
            </a:r>
          </a:p>
        </p:txBody>
      </p:sp>
      <p:cxnSp>
        <p:nvCxnSpPr>
          <p:cNvPr id="25" name="直接箭头连接符 33"/>
          <p:cNvCxnSpPr>
            <a:cxnSpLocks noChangeShapeType="1"/>
          </p:cNvCxnSpPr>
          <p:nvPr/>
        </p:nvCxnSpPr>
        <p:spPr bwMode="auto">
          <a:xfrm flipV="1">
            <a:off x="3798125" y="5537804"/>
            <a:ext cx="0" cy="10128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34"/>
          <p:cNvSpPr txBox="1">
            <a:spLocks noChangeArrowheads="1"/>
          </p:cNvSpPr>
          <p:nvPr/>
        </p:nvSpPr>
        <p:spPr bwMode="auto">
          <a:xfrm>
            <a:off x="1466194" y="5742898"/>
            <a:ext cx="2475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需求变化的请求</a:t>
            </a:r>
          </a:p>
        </p:txBody>
      </p:sp>
      <p:cxnSp>
        <p:nvCxnSpPr>
          <p:cNvPr id="27" name="直接箭头连接符 40"/>
          <p:cNvCxnSpPr>
            <a:cxnSpLocks noChangeShapeType="1"/>
          </p:cNvCxnSpPr>
          <p:nvPr/>
        </p:nvCxnSpPr>
        <p:spPr bwMode="auto">
          <a:xfrm flipV="1">
            <a:off x="3829875" y="3969354"/>
            <a:ext cx="0" cy="7921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41"/>
          <p:cNvSpPr txBox="1">
            <a:spLocks noChangeArrowheads="1"/>
          </p:cNvSpPr>
          <p:nvPr/>
        </p:nvSpPr>
        <p:spPr bwMode="auto">
          <a:xfrm>
            <a:off x="3833049" y="4270979"/>
            <a:ext cx="16691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版本的变更</a:t>
            </a:r>
          </a:p>
        </p:txBody>
      </p:sp>
      <p:sp>
        <p:nvSpPr>
          <p:cNvPr id="29" name="矩形标注 28"/>
          <p:cNvSpPr/>
          <p:nvPr/>
        </p:nvSpPr>
        <p:spPr bwMode="auto">
          <a:xfrm>
            <a:off x="6162560" y="3318479"/>
            <a:ext cx="2823780" cy="1477962"/>
          </a:xfrm>
          <a:prstGeom prst="wedgeRectCallout">
            <a:avLst>
              <a:gd name="adj1" fmla="val -80117"/>
              <a:gd name="adj2" fmla="val 3353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文本框 17"/>
          <p:cNvSpPr txBox="1"/>
          <p:nvPr/>
        </p:nvSpPr>
        <p:spPr>
          <a:xfrm>
            <a:off x="6232247" y="3484979"/>
            <a:ext cx="2801391" cy="1532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功能、性能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285750" indent="-285750"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经过确认与审核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285750" indent="-285750"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用户与开发者有共识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197810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921062" y="1575670"/>
            <a:ext cx="2222938" cy="19669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1575670"/>
            <a:ext cx="2222938" cy="19669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76374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999" y="1575670"/>
            <a:ext cx="3707607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141890" y="2312904"/>
            <a:ext cx="19431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26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需求的研发</a:t>
            </a: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7130287" y="2347135"/>
            <a:ext cx="20161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z="26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需求的管理</a:t>
            </a: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4213225" y="4149724"/>
            <a:ext cx="503238" cy="1511300"/>
          </a:xfrm>
          <a:prstGeom prst="downArrow">
            <a:avLst>
              <a:gd name="adj1" fmla="val 50000"/>
              <a:gd name="adj2" fmla="val 75079"/>
            </a:avLst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eaVert" anchor="ctr"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3363119" y="5718021"/>
            <a:ext cx="23733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新版本的需求</a:t>
            </a: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203575" y="3594971"/>
            <a:ext cx="26654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需求的基线版本</a:t>
            </a: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?</a:t>
            </a:r>
          </a:p>
        </p:txBody>
      </p:sp>
      <p:sp>
        <p:nvSpPr>
          <p:cNvPr id="37" name="文本框 10"/>
          <p:cNvSpPr txBox="1">
            <a:spLocks noChangeArrowheads="1"/>
          </p:cNvSpPr>
          <p:nvPr/>
        </p:nvSpPr>
        <p:spPr bwMode="auto">
          <a:xfrm>
            <a:off x="3181350" y="4611687"/>
            <a:ext cx="2736850" cy="461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FF0000"/>
              </a:buClr>
              <a:buFont typeface="Arial" pitchFamily="34" charset="0"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变更处理过程</a:t>
            </a:r>
          </a:p>
        </p:txBody>
      </p:sp>
      <p:sp>
        <p:nvSpPr>
          <p:cNvPr id="13" name="矩形 12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3823786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715492"/>
            <a:ext cx="9144000" cy="11914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51019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83724" y="870682"/>
            <a:ext cx="4572000" cy="11264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需求变更是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不可避免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的</a:t>
            </a:r>
          </a:p>
          <a:p>
            <a:pPr marL="285750" marR="0" lvl="0" indent="-285750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需求变更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并非是负面的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6817" y="119303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ct val="100000"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软件需求的变更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75575" y="3110618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需求管理的控制是关键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软件需求的管理</a:t>
            </a:r>
          </a:p>
        </p:txBody>
      </p:sp>
      <p:sp>
        <p:nvSpPr>
          <p:cNvPr id="10" name="矩形 9"/>
          <p:cNvSpPr/>
          <p:nvPr/>
        </p:nvSpPr>
        <p:spPr>
          <a:xfrm>
            <a:off x="861432" y="4062101"/>
            <a:ext cx="75713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人员组织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285750" marR="0" lvl="0" indent="-285750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过程管理</a:t>
            </a:r>
            <a:endParaRPr lang="en-US" altLang="zh-CN" sz="240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285750" marR="0" lvl="0" indent="-285750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需求变更的实施技术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285750" marR="0" lvl="0" indent="-285750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各种追溯关系</a:t>
            </a:r>
            <a:endParaRPr lang="en-US" altLang="zh-CN" sz="2800" dirty="0">
              <a:solidFill>
                <a:srgbClr val="ED7D3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7791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内容占位符 3" descr="1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707303"/>
            <a:ext cx="9051611" cy="4705205"/>
          </a:xfrm>
        </p:spPr>
      </p:pic>
      <p:sp>
        <p:nvSpPr>
          <p:cNvPr id="22531" name="矩形 4"/>
          <p:cNvSpPr>
            <a:spLocks noChangeArrowheads="1"/>
          </p:cNvSpPr>
          <p:nvPr/>
        </p:nvSpPr>
        <p:spPr bwMode="auto">
          <a:xfrm>
            <a:off x="1042988" y="5589588"/>
            <a:ext cx="6769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需求变更管理的主要活动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E37D6F-D8E7-4C10-A3C9-E4035A9396F4}"/>
              </a:ext>
            </a:extLst>
          </p:cNvPr>
          <p:cNvSpPr/>
          <p:nvPr/>
        </p:nvSpPr>
        <p:spPr>
          <a:xfrm>
            <a:off x="2551019" y="231389"/>
            <a:ext cx="83229" cy="336174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3E6581-3EFA-44C3-8B36-E3FDC9FA52A9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865387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 idx="4294967295"/>
          </p:nvPr>
        </p:nvSpPr>
        <p:spPr>
          <a:xfrm>
            <a:off x="111968" y="1388284"/>
            <a:ext cx="8367713" cy="470485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集中关注的问题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619870" y="1974981"/>
            <a:ext cx="8412162" cy="3082212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根据基线版本实施变更的控制流程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追踪项目本身的当前状态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宏观和微观层面的版本控制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追踪每条需求的状态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追踪需求之间、版本之间和不同阶段产物之间的关系</a:t>
            </a:r>
            <a:endParaRPr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F69BA8-8122-4242-96F2-6852EE43AA8B}"/>
              </a:ext>
            </a:extLst>
          </p:cNvPr>
          <p:cNvSpPr/>
          <p:nvPr/>
        </p:nvSpPr>
        <p:spPr>
          <a:xfrm>
            <a:off x="2467790" y="231389"/>
            <a:ext cx="83229" cy="336174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35D7C1-C98C-429B-AD61-29A5C63C2645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120634615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 idx="4294967295"/>
          </p:nvPr>
        </p:nvSpPr>
        <p:spPr>
          <a:xfrm>
            <a:off x="102637" y="1000644"/>
            <a:ext cx="8367713" cy="1108075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具体关注对象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4294967295"/>
          </p:nvPr>
        </p:nvSpPr>
        <p:spPr>
          <a:xfrm>
            <a:off x="0" y="1625600"/>
            <a:ext cx="9144000" cy="4395788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如何控制需求条目和版本的变化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需求有哪些存续的状态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如何观察追踪需求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需求的变更如何具体实施处理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如何分析或把握需求的影响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6FF367-6F91-4ED0-9F3C-B52D1424E675}"/>
              </a:ext>
            </a:extLst>
          </p:cNvPr>
          <p:cNvSpPr/>
          <p:nvPr/>
        </p:nvSpPr>
        <p:spPr>
          <a:xfrm>
            <a:off x="2447852" y="231389"/>
            <a:ext cx="83229" cy="336174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EBB98B-E4FB-4EC1-B6DF-C150F89DE0E0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2437157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 idx="4294967295"/>
          </p:nvPr>
        </p:nvSpPr>
        <p:spPr>
          <a:xfrm>
            <a:off x="141890" y="1439181"/>
            <a:ext cx="8367713" cy="1108075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不控制需求变更会怎样？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4294967295"/>
          </p:nvPr>
        </p:nvSpPr>
        <p:spPr>
          <a:xfrm>
            <a:off x="761760" y="2142930"/>
            <a:ext cx="8412162" cy="413067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风险很大: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在已经被废弃的需求上投入时间和成本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错误需求持续传递到后续软件工程活动中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在错误需求基础上修订项目方案 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…..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心理破坏，资源破坏，产品破坏,...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F49659-273F-4097-9F07-E229FE5B3F88}"/>
              </a:ext>
            </a:extLst>
          </p:cNvPr>
          <p:cNvSpPr/>
          <p:nvPr/>
        </p:nvSpPr>
        <p:spPr>
          <a:xfrm>
            <a:off x="2551019" y="231389"/>
            <a:ext cx="83229" cy="336174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FC7808-EA04-48BF-BC44-7333991FEC3C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261067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"/>
          <p:cNvSpPr>
            <a:spLocks noGrp="1"/>
          </p:cNvSpPr>
          <p:nvPr>
            <p:ph idx="4294967295"/>
          </p:nvPr>
        </p:nvSpPr>
        <p:spPr>
          <a:xfrm>
            <a:off x="401216" y="1427585"/>
            <a:ext cx="8742784" cy="327300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5000"/>
              </a:lnSpc>
              <a:buClr>
                <a:schemeClr val="accent1"/>
              </a:buClr>
              <a:buSzPct val="10000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版本控制的总体设想：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版本的变化，肯定来自于具体的需求条目的变化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所以宏观层面上，我们看到的是版本控制，而微观层面上则是需求的变化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所以，在微观层面肯定要有对需求条目的控制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buClr>
                <a:schemeClr val="accent1"/>
              </a:buClr>
              <a:buSzPct val="10000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0264" y="4247099"/>
            <a:ext cx="543891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考虑单条需求条目的变更怎样处理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C12EB0-2A76-4D22-B0A8-ABB248431D6F}"/>
              </a:ext>
            </a:extLst>
          </p:cNvPr>
          <p:cNvSpPr/>
          <p:nvPr/>
        </p:nvSpPr>
        <p:spPr>
          <a:xfrm>
            <a:off x="2509404" y="231389"/>
            <a:ext cx="83229" cy="336174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206123-369F-4D48-AB39-AFF38454D011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107975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  <p:sp>
        <p:nvSpPr>
          <p:cNvPr id="4" name="矩形 3"/>
          <p:cNvSpPr/>
          <p:nvPr/>
        </p:nvSpPr>
        <p:spPr>
          <a:xfrm>
            <a:off x="2457713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 bwMode="auto">
          <a:xfrm>
            <a:off x="3000205" y="1482119"/>
            <a:ext cx="3167062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3071642" y="1555144"/>
            <a:ext cx="302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zh-CN" altLang="en-US" sz="2000" b="1"/>
              <a:t>软件需求工程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479255" y="2850544"/>
            <a:ext cx="3168650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50692" y="2921981"/>
            <a:ext cx="302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zh-CN" altLang="en-US" sz="2000" b="1"/>
              <a:t>软件需求的研发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5159205" y="2850544"/>
            <a:ext cx="3168650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5232230" y="2921981"/>
            <a:ext cx="3024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zh-CN" altLang="en-US" sz="2000" b="1"/>
              <a:t>软件需求的管理</a:t>
            </a:r>
          </a:p>
        </p:txBody>
      </p:sp>
      <p:cxnSp>
        <p:nvCxnSpPr>
          <p:cNvPr id="22" name="直接连接符 23"/>
          <p:cNvCxnSpPr>
            <a:cxnSpLocks noChangeShapeType="1"/>
            <a:stCxn id="15" idx="2"/>
            <a:endCxn id="18" idx="0"/>
          </p:cNvCxnSpPr>
          <p:nvPr/>
        </p:nvCxnSpPr>
        <p:spPr bwMode="auto">
          <a:xfrm flipH="1">
            <a:off x="2063580" y="1986944"/>
            <a:ext cx="2520950" cy="863600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37"/>
          <p:cNvCxnSpPr>
            <a:cxnSpLocks noChangeShapeType="1"/>
            <a:stCxn id="15" idx="2"/>
            <a:endCxn id="20" idx="0"/>
          </p:cNvCxnSpPr>
          <p:nvPr/>
        </p:nvCxnSpPr>
        <p:spPr bwMode="auto">
          <a:xfrm>
            <a:off x="4584530" y="1986944"/>
            <a:ext cx="2159000" cy="863600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爆炸形 1 1"/>
          <p:cNvSpPr>
            <a:spLocks noChangeArrowheads="1"/>
          </p:cNvSpPr>
          <p:nvPr/>
        </p:nvSpPr>
        <p:spPr bwMode="auto">
          <a:xfrm>
            <a:off x="555625" y="3308616"/>
            <a:ext cx="3240088" cy="1800225"/>
          </a:xfrm>
          <a:prstGeom prst="irregularSeal1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5" name="文本框 2"/>
          <p:cNvSpPr txBox="1">
            <a:spLocks noChangeArrowheads="1"/>
          </p:cNvSpPr>
          <p:nvPr/>
        </p:nvSpPr>
        <p:spPr bwMode="auto">
          <a:xfrm>
            <a:off x="933997" y="3530749"/>
            <a:ext cx="286171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26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技术方法保障</a:t>
            </a:r>
          </a:p>
        </p:txBody>
      </p:sp>
      <p:sp>
        <p:nvSpPr>
          <p:cNvPr id="27" name="文本框 32"/>
          <p:cNvSpPr txBox="1">
            <a:spLocks noChangeArrowheads="1"/>
          </p:cNvSpPr>
          <p:nvPr/>
        </p:nvSpPr>
        <p:spPr bwMode="auto">
          <a:xfrm>
            <a:off x="5664030" y="3502203"/>
            <a:ext cx="29197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过程与制度保障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0572" y="4120856"/>
            <a:ext cx="3506015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黑体" pitchFamily="49" charset="-122"/>
                <a:ea typeface="黑体" pitchFamily="49" charset="-122"/>
              </a:rPr>
              <a:t>精确充分地描述软件功能与性能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23559" y="4088590"/>
            <a:ext cx="3506015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过程可控而有效</a:t>
            </a:r>
          </a:p>
        </p:txBody>
      </p:sp>
    </p:spTree>
    <p:extLst>
      <p:ext uri="{BB962C8B-B14F-4D97-AF65-F5344CB8AC3E}">
        <p14:creationId xmlns:p14="http://schemas.microsoft.com/office/powerpoint/2010/main" val="3591839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 idx="4294967295"/>
          </p:nvPr>
        </p:nvSpPr>
        <p:spPr>
          <a:xfrm>
            <a:off x="0" y="1205917"/>
            <a:ext cx="8367713" cy="1108075"/>
          </a:xfrm>
          <a:prstGeom prst="rect">
            <a:avLst/>
          </a:prstGeom>
        </p:spPr>
        <p:txBody>
          <a:bodyPr/>
          <a:lstStyle/>
          <a:p>
            <a:pPr marL="457200" indent="-457200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需求属性标注：准备工作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4294967295"/>
          </p:nvPr>
        </p:nvSpPr>
        <p:spPr>
          <a:xfrm>
            <a:off x="141890" y="1775505"/>
            <a:ext cx="8810625" cy="4130675"/>
          </a:xfrm>
          <a:prstGeom prst="rect">
            <a:avLst/>
          </a:prstGeom>
        </p:spPr>
        <p:txBody>
          <a:bodyPr/>
          <a:lstStyle/>
          <a:p>
            <a:pPr marL="0" indent="0" algn="just">
              <a:buClr>
                <a:srgbClr val="FF9900"/>
              </a:buClr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以“对象”的视角看待单条需求:</a:t>
            </a:r>
          </a:p>
          <a:p>
            <a:pPr algn="just"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</a:t>
            </a:r>
          </a:p>
          <a:p>
            <a:pPr algn="just"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风险等级</a:t>
            </a:r>
          </a:p>
          <a:p>
            <a:pPr algn="just"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安全等级</a:t>
            </a:r>
          </a:p>
          <a:p>
            <a:pPr algn="just"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 ...</a:t>
            </a:r>
          </a:p>
          <a:p>
            <a:pPr marL="0" indent="0" algn="just">
              <a:buClr>
                <a:srgbClr val="FF9900"/>
              </a:buClr>
              <a:buSzPct val="100000"/>
              <a:buNone/>
            </a:pP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buClr>
                <a:srgbClr val="FF9900"/>
              </a:buClr>
              <a:buSzPct val="100000"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标注的目的是用于追溯与引用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0FF6CB-B823-43BB-ACF3-3E8D04F132FC}"/>
              </a:ext>
            </a:extLst>
          </p:cNvPr>
          <p:cNvSpPr/>
          <p:nvPr/>
        </p:nvSpPr>
        <p:spPr>
          <a:xfrm>
            <a:off x="2509404" y="231389"/>
            <a:ext cx="83229" cy="336174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759816-253B-488D-A7D6-C33F18D08889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284920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内容占位符 2"/>
          <p:cNvSpPr>
            <a:spLocks noGrp="1"/>
          </p:cNvSpPr>
          <p:nvPr>
            <p:ph idx="4294967295"/>
          </p:nvPr>
        </p:nvSpPr>
        <p:spPr>
          <a:xfrm>
            <a:off x="147359" y="1132985"/>
            <a:ext cx="8854751" cy="4130675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时间标记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版本编号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需求撰写者信息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需求评审者信息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需求当前状态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需求来源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需求特性标注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产品版本号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评审标准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  <a:buNone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根据实际需要选择标签，特别是要考虑产品特征</a:t>
            </a:r>
          </a:p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9C83EC-1987-4042-A94E-57714E5CE61E}"/>
              </a:ext>
            </a:extLst>
          </p:cNvPr>
          <p:cNvSpPr/>
          <p:nvPr/>
        </p:nvSpPr>
        <p:spPr>
          <a:xfrm>
            <a:off x="2509404" y="231389"/>
            <a:ext cx="83229" cy="336174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362A4C-11B8-4C2B-AA83-EB55A93ED276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761E1F6-8C01-492F-9CD6-042AF85B52AD}"/>
              </a:ext>
            </a:extLst>
          </p:cNvPr>
          <p:cNvSpPr txBox="1">
            <a:spLocks/>
          </p:cNvSpPr>
          <p:nvPr/>
        </p:nvSpPr>
        <p:spPr>
          <a:xfrm>
            <a:off x="141890" y="702813"/>
            <a:ext cx="8367713" cy="1108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需求属性</a:t>
            </a:r>
          </a:p>
        </p:txBody>
      </p:sp>
    </p:spTree>
    <p:extLst>
      <p:ext uri="{BB962C8B-B14F-4D97-AF65-F5344CB8AC3E}">
        <p14:creationId xmlns:p14="http://schemas.microsoft.com/office/powerpoint/2010/main" val="293257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2"/>
          <p:cNvSpPr>
            <a:spLocks noGrp="1"/>
          </p:cNvSpPr>
          <p:nvPr>
            <p:ph idx="4294967295"/>
          </p:nvPr>
        </p:nvSpPr>
        <p:spPr>
          <a:xfrm>
            <a:off x="98944" y="1440367"/>
            <a:ext cx="8410575" cy="424973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：列车控制软件的需求属性标注</a:t>
            </a:r>
            <a:endParaRPr lang="zh-CN" altLang="en-US" sz="2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7" y="2170545"/>
            <a:ext cx="8495723" cy="35005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 bwMode="auto">
          <a:xfrm>
            <a:off x="273339" y="3565236"/>
            <a:ext cx="3624407" cy="2041236"/>
          </a:xfrm>
          <a:prstGeom prst="rect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D0CE31-5155-4154-9F8E-3393524BF2C2}"/>
              </a:ext>
            </a:extLst>
          </p:cNvPr>
          <p:cNvSpPr/>
          <p:nvPr/>
        </p:nvSpPr>
        <p:spPr>
          <a:xfrm>
            <a:off x="2509404" y="231389"/>
            <a:ext cx="83229" cy="336174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651DA4-6D92-4D4E-A945-8A3B3830E14D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155023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>
          <a:xfrm>
            <a:off x="0" y="817562"/>
            <a:ext cx="8367713" cy="1108075"/>
          </a:xfrm>
          <a:prstGeom prst="rect">
            <a:avLst/>
          </a:prstGeom>
        </p:spPr>
        <p:txBody>
          <a:bodyPr/>
          <a:lstStyle/>
          <a:p>
            <a:pPr marL="342900" indent="-342900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需求条目可能的存在状态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ph idx="4294967295"/>
          </p:nvPr>
        </p:nvGraphicFramePr>
        <p:xfrm>
          <a:off x="0" y="1484313"/>
          <a:ext cx="8856663" cy="5122862"/>
        </p:xfrm>
        <a:graphic>
          <a:graphicData uri="http://schemas.openxmlformats.org/drawingml/2006/table">
            <a:tbl>
              <a:tblPr/>
              <a:tblGrid>
                <a:gridCol w="1859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976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Status</a:t>
                      </a:r>
                    </a:p>
                  </a:txBody>
                  <a:tcPr marL="46938" marR="46938" marT="23470" marB="2347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Definition</a:t>
                      </a:r>
                    </a:p>
                  </a:txBody>
                  <a:tcPr marL="46938" marR="46938" marT="23470" marB="2347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184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Proposed</a:t>
                      </a:r>
                    </a:p>
                  </a:txBody>
                  <a:tcPr marL="46938" marR="46938" marT="23470" marB="2347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requirement has been requested by an authorized source.</a:t>
                      </a:r>
                    </a:p>
                  </a:txBody>
                  <a:tcPr marL="46938" marR="46938" marT="23470" marB="2347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4741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Approved</a:t>
                      </a:r>
                    </a:p>
                  </a:txBody>
                  <a:tcPr marL="46938" marR="46938" marT="23470" marB="2347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requirement has been analyzed, its impact on the project has been estimated, and it has been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allocated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to the baseline for a specific release. The key stakeholders have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agreed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to incorporate the requirement, and the software development group has committed to implement it.</a:t>
                      </a:r>
                    </a:p>
                  </a:txBody>
                  <a:tcPr marL="46938" marR="46938" marT="23470" marB="2347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612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Implemented</a:t>
                      </a:r>
                    </a:p>
                  </a:txBody>
                  <a:tcPr marL="46938" marR="46938" marT="23470" marB="2347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code that implements the requirement has been designed, written,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and unit tested.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requirement has been traced to the pertinent design and code elements.</a:t>
                      </a:r>
                    </a:p>
                  </a:txBody>
                  <a:tcPr marL="46938" marR="46938" marT="23470" marB="2347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740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Verified</a:t>
                      </a:r>
                    </a:p>
                  </a:txBody>
                  <a:tcPr marL="46938" marR="46938" marT="23470" marB="2347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implemented requirement has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been confirmed in the integrated product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. The requirement has been traced to pertinent test cases. The requirement is now considered complete.</a:t>
                      </a:r>
                    </a:p>
                  </a:txBody>
                  <a:tcPr marL="46938" marR="46938" marT="23470" marB="2347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3997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Deleted</a:t>
                      </a:r>
                    </a:p>
                  </a:txBody>
                  <a:tcPr marL="46938" marR="46938" marT="23470" marB="2347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An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approved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requirement has been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removed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from the baseline. Include an explanation of why and by whom the decision was made to delete it.</a:t>
                      </a:r>
                    </a:p>
                  </a:txBody>
                  <a:tcPr marL="46938" marR="46938" marT="23470" marB="2347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8612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Rejected</a:t>
                      </a:r>
                    </a:p>
                  </a:txBody>
                  <a:tcPr marL="46938" marR="46938" marT="23470" marB="2347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requirement was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proposed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but is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not planned for implementation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in any upcoming release. Include an explanation of why and by whom the decision was made to reject it.</a:t>
                      </a:r>
                    </a:p>
                  </a:txBody>
                  <a:tcPr marL="46938" marR="46938" marT="23470" marB="2347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AB871CE7-1651-45A4-9133-3C970ECE34A2}"/>
              </a:ext>
            </a:extLst>
          </p:cNvPr>
          <p:cNvSpPr/>
          <p:nvPr/>
        </p:nvSpPr>
        <p:spPr>
          <a:xfrm>
            <a:off x="2509404" y="231389"/>
            <a:ext cx="83229" cy="336174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76163D-615A-4E35-BC33-4258D290161F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60176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4020207"/>
            <a:ext cx="9144000" cy="1490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05560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78203" y="161465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Clr>
                <a:schemeClr val="accent1"/>
              </a:buClr>
              <a:buSzPct val="100000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需求状态变化和版本控制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9045" y="2243709"/>
            <a:ext cx="4572000" cy="13630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20000"/>
              </a:lnSpc>
              <a:buSzPct val="100000"/>
              <a:buFont typeface="Arial" pitchFamily="34" charset="0"/>
              <a:buChar char="•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需求的变更记录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indent="-342900" algn="just">
              <a:lnSpc>
                <a:spcPct val="120000"/>
              </a:lnSpc>
              <a:buSzPct val="100000"/>
              <a:buFont typeface="Arial" pitchFamily="34" charset="0"/>
              <a:buChar char="•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变更的理由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indent="-342900" algn="just">
              <a:lnSpc>
                <a:spcPct val="120000"/>
              </a:lnSpc>
              <a:buSzPct val="100000"/>
              <a:buFont typeface="Arial" pitchFamily="34" charset="0"/>
              <a:buChar char="•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时间与人员信息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1426" y="2679876"/>
            <a:ext cx="210826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schemeClr val="accent1"/>
              </a:buClr>
              <a:buSzPct val="100000"/>
            </a:pPr>
            <a:r>
              <a:rPr lang="zh-CN" altLang="en-US" sz="3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版本的控制</a:t>
            </a:r>
            <a:endParaRPr lang="en-US" altLang="zh-CN" sz="3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34213" y="4225092"/>
            <a:ext cx="550216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FF0000"/>
              </a:buClr>
            </a:pPr>
            <a:r>
              <a:rPr lang="zh-CN" altLang="en-US" sz="2400" b="1" dirty="0">
                <a:solidFill>
                  <a:schemeClr val="bg1"/>
                </a:solidFill>
                <a:latin typeface="Times New Roman" pitchFamily="18" charset="0"/>
              </a:rPr>
              <a:t>变更控制过程复杂，版本众多</a:t>
            </a:r>
            <a:endParaRPr lang="en-US" altLang="zh-CN" sz="2400" b="1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>
              <a:lnSpc>
                <a:spcPct val="120000"/>
              </a:lnSpc>
              <a:buClr>
                <a:srgbClr val="FF0000"/>
              </a:buClr>
            </a:pPr>
            <a:r>
              <a:rPr lang="zh-CN" altLang="en-US" sz="2400" b="1" dirty="0">
                <a:solidFill>
                  <a:schemeClr val="bg1"/>
                </a:solidFill>
                <a:latin typeface="Times New Roman" pitchFamily="18" charset="0"/>
              </a:rPr>
              <a:t>流程和人员及工具因素都很重要</a:t>
            </a:r>
            <a:endParaRPr lang="en-US" altLang="zh-CN" sz="24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2435257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 idx="4294967295"/>
          </p:nvPr>
        </p:nvSpPr>
        <p:spPr>
          <a:xfrm>
            <a:off x="0" y="1146175"/>
            <a:ext cx="8367713" cy="1108075"/>
          </a:xfrm>
          <a:prstGeom prst="rect">
            <a:avLst/>
          </a:prstGeom>
        </p:spPr>
        <p:txBody>
          <a:bodyPr/>
          <a:lstStyle/>
          <a:p>
            <a:pPr marL="466725" indent="-466725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需求变更的保障: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4294967295"/>
          </p:nvPr>
        </p:nvSpPr>
        <p:spPr>
          <a:xfrm>
            <a:off x="323785" y="1711584"/>
            <a:ext cx="8213725" cy="4130675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变更有依据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合理的人员与决策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评估与变更同步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产物的一致性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0105D8-BFA8-48C9-94A9-F353C78851EC}"/>
              </a:ext>
            </a:extLst>
          </p:cNvPr>
          <p:cNvSpPr/>
          <p:nvPr/>
        </p:nvSpPr>
        <p:spPr>
          <a:xfrm>
            <a:off x="2509404" y="231389"/>
            <a:ext cx="83229" cy="336174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873188-3E34-49B7-BF6A-A99B43CB7C4B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1719313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1117" y="222030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3885" y="1286054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ct val="100000"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变更管理的人员组织因素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4783" y="2001237"/>
            <a:ext cx="4572000" cy="39975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变更控制管理委员会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just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项目管理方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457200" marR="0" lvl="0" indent="-457200" algn="just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分析员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457200" marR="0" lvl="0" indent="-457200" algn="just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开发者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457200" marR="0" lvl="0" indent="-457200" algn="just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软件测试人员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just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just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制定处理变更的规则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457200" marR="0" lvl="0" indent="-457200" algn="just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分析变更的影响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457200" marR="0" lvl="0" indent="-457200" algn="just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决定和实施变更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457200" marR="0" lvl="0" indent="-457200" algn="just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管理需求的状态和版本</a:t>
            </a:r>
          </a:p>
        </p:txBody>
      </p:sp>
      <p:sp>
        <p:nvSpPr>
          <p:cNvPr id="31" name="文本框 5"/>
          <p:cNvSpPr txBox="1">
            <a:spLocks noChangeArrowheads="1"/>
          </p:cNvSpPr>
          <p:nvPr/>
        </p:nvSpPr>
        <p:spPr bwMode="auto">
          <a:xfrm>
            <a:off x="4638567" y="2512955"/>
            <a:ext cx="1588936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变更请求</a:t>
            </a:r>
          </a:p>
        </p:txBody>
      </p:sp>
      <p:sp>
        <p:nvSpPr>
          <p:cNvPr id="33" name="文本框 7"/>
          <p:cNvSpPr txBox="1">
            <a:spLocks noChangeArrowheads="1"/>
          </p:cNvSpPr>
          <p:nvPr/>
        </p:nvSpPr>
        <p:spPr bwMode="auto">
          <a:xfrm>
            <a:off x="4600576" y="3562136"/>
            <a:ext cx="1588936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影响分析</a:t>
            </a:r>
          </a:p>
        </p:txBody>
      </p:sp>
      <p:cxnSp>
        <p:nvCxnSpPr>
          <p:cNvPr id="34" name="直接箭头连接符 29"/>
          <p:cNvCxnSpPr>
            <a:cxnSpLocks noChangeShapeType="1"/>
            <a:endCxn id="33" idx="0"/>
          </p:cNvCxnSpPr>
          <p:nvPr/>
        </p:nvCxnSpPr>
        <p:spPr bwMode="auto">
          <a:xfrm>
            <a:off x="5395044" y="3048000"/>
            <a:ext cx="0" cy="514136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29"/>
          <p:cNvCxnSpPr>
            <a:cxnSpLocks noChangeShapeType="1"/>
            <a:stCxn id="33" idx="2"/>
            <a:endCxn id="47" idx="0"/>
          </p:cNvCxnSpPr>
          <p:nvPr/>
        </p:nvCxnSpPr>
        <p:spPr bwMode="auto">
          <a:xfrm>
            <a:off x="5395044" y="4023801"/>
            <a:ext cx="9307" cy="61248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文本框 11"/>
          <p:cNvSpPr txBox="1">
            <a:spLocks noChangeArrowheads="1"/>
          </p:cNvSpPr>
          <p:nvPr/>
        </p:nvSpPr>
        <p:spPr bwMode="auto">
          <a:xfrm>
            <a:off x="7182317" y="3577902"/>
            <a:ext cx="1588936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否决变更</a:t>
            </a:r>
          </a:p>
        </p:txBody>
      </p:sp>
      <p:cxnSp>
        <p:nvCxnSpPr>
          <p:cNvPr id="39" name="直接箭头连接符 29"/>
          <p:cNvCxnSpPr>
            <a:cxnSpLocks noChangeShapeType="1"/>
            <a:stCxn id="33" idx="3"/>
            <a:endCxn id="37" idx="1"/>
          </p:cNvCxnSpPr>
          <p:nvPr/>
        </p:nvCxnSpPr>
        <p:spPr bwMode="auto">
          <a:xfrm>
            <a:off x="6189512" y="3792969"/>
            <a:ext cx="992805" cy="15766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本框 13"/>
          <p:cNvSpPr txBox="1">
            <a:spLocks noChangeArrowheads="1"/>
          </p:cNvSpPr>
          <p:nvPr/>
        </p:nvSpPr>
        <p:spPr bwMode="auto">
          <a:xfrm>
            <a:off x="5821483" y="3235438"/>
            <a:ext cx="1948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变更不合理</a:t>
            </a:r>
          </a:p>
        </p:txBody>
      </p:sp>
      <p:sp>
        <p:nvSpPr>
          <p:cNvPr id="43" name="文本框 14"/>
          <p:cNvSpPr txBox="1">
            <a:spLocks noChangeArrowheads="1"/>
          </p:cNvSpPr>
          <p:nvPr/>
        </p:nvSpPr>
        <p:spPr bwMode="auto">
          <a:xfrm>
            <a:off x="5364866" y="4096034"/>
            <a:ext cx="13810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变更合理</a:t>
            </a:r>
          </a:p>
        </p:txBody>
      </p:sp>
      <p:sp>
        <p:nvSpPr>
          <p:cNvPr id="47" name="文本框 16"/>
          <p:cNvSpPr txBox="1">
            <a:spLocks noChangeArrowheads="1"/>
          </p:cNvSpPr>
          <p:nvPr/>
        </p:nvSpPr>
        <p:spPr bwMode="auto">
          <a:xfrm>
            <a:off x="4609883" y="4636281"/>
            <a:ext cx="1588936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同意变更</a:t>
            </a:r>
          </a:p>
        </p:txBody>
      </p:sp>
      <p:sp>
        <p:nvSpPr>
          <p:cNvPr id="15" name="矩形 14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110369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1" grpId="0" animBg="1"/>
      <p:bldP spid="33" grpId="0" animBg="1"/>
      <p:bldP spid="37" grpId="0" animBg="1"/>
      <p:bldP spid="41" grpId="0"/>
      <p:bldP spid="43" grpId="0"/>
      <p:bldP spid="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4366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graphicFrame>
        <p:nvGraphicFramePr>
          <p:cNvPr id="8" name="图示 7"/>
          <p:cNvGraphicFramePr/>
          <p:nvPr>
            <p:extLst/>
          </p:nvPr>
        </p:nvGraphicFramePr>
        <p:xfrm>
          <a:off x="781707" y="2066771"/>
          <a:ext cx="7999686" cy="3288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/>
          <p:cNvSpPr/>
          <p:nvPr/>
        </p:nvSpPr>
        <p:spPr>
          <a:xfrm>
            <a:off x="647627" y="1212869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ct val="100000"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变更管理的过程控制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3567759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Group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65778742"/>
              </p:ext>
            </p:extLst>
          </p:nvPr>
        </p:nvGraphicFramePr>
        <p:xfrm>
          <a:off x="3270217" y="828902"/>
          <a:ext cx="5184775" cy="5866304"/>
        </p:xfrm>
        <a:graphic>
          <a:graphicData uri="http://schemas.openxmlformats.org/drawingml/2006/table">
            <a:tbl>
              <a:tblPr/>
              <a:tblGrid>
                <a:gridCol w="518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7796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AutoNum type="arabicPeriod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Introduction 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1.1 Purpose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1.2 Scope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1.3 Definitions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Roles and Responsibilities 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3.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Change-Request Status 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4.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Entry Criteria 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5.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Tasks 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5.1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Evaluate Request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5.2 Make Decision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5.3 Make Change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5.4 Notify All Affected Parties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6.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Verification 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6.1 Verify Change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6.2 Install Product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7.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Exit Criteria 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8.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Change-Control Status Reporting 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Appendix: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Data Items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Stored for Each Request </a:t>
                      </a:r>
                    </a:p>
                  </a:txBody>
                  <a:tcPr marL="75103" marR="75103" marT="37552" marB="37552" horzOverflow="overflow">
                    <a:lnL w="9525" cap="flat" cmpd="sng" algn="ctr">
                      <a:solidFill>
                        <a:srgbClr val="0039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39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9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9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016" name="矩形 3"/>
          <p:cNvSpPr>
            <a:spLocks noChangeArrowheads="1"/>
          </p:cNvSpPr>
          <p:nvPr/>
        </p:nvSpPr>
        <p:spPr bwMode="auto">
          <a:xfrm>
            <a:off x="449654" y="766156"/>
            <a:ext cx="29093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变更控制的模板</a:t>
            </a:r>
          </a:p>
        </p:txBody>
      </p:sp>
      <p:sp>
        <p:nvSpPr>
          <p:cNvPr id="4301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br>
              <a:rPr lang="zh-CN" altLang="en-US"/>
            </a:b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3CF651-1A65-498C-BE9E-475A16E6036B}"/>
              </a:ext>
            </a:extLst>
          </p:cNvPr>
          <p:cNvSpPr/>
          <p:nvPr/>
        </p:nvSpPr>
        <p:spPr>
          <a:xfrm>
            <a:off x="2509404" y="231389"/>
            <a:ext cx="83229" cy="336174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492BAC-38A8-43BC-8513-44D57E6BEDA8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3942233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62410" y="222380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2" name="五边形 1"/>
          <p:cNvSpPr/>
          <p:nvPr/>
        </p:nvSpPr>
        <p:spPr>
          <a:xfrm flipH="1">
            <a:off x="6046526" y="1137404"/>
            <a:ext cx="3097474" cy="461665"/>
          </a:xfrm>
          <a:prstGeom prst="homePlate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ct val="10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需求变更管理流程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78815" y="1477231"/>
            <a:ext cx="6046542" cy="4897204"/>
            <a:chOff x="471147" y="1564482"/>
            <a:chExt cx="5607804" cy="4275532"/>
          </a:xfrm>
        </p:grpSpPr>
        <p:sp>
          <p:nvSpPr>
            <p:cNvPr id="38" name="文本框 2"/>
            <p:cNvSpPr txBox="1">
              <a:spLocks noChangeArrowheads="1"/>
            </p:cNvSpPr>
            <p:nvPr/>
          </p:nvSpPr>
          <p:spPr bwMode="auto">
            <a:xfrm>
              <a:off x="2199682" y="1564482"/>
              <a:ext cx="1263069" cy="3493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变更请求</a:t>
              </a:r>
            </a:p>
          </p:txBody>
        </p:sp>
        <p:sp>
          <p:nvSpPr>
            <p:cNvPr id="40" name="文本框 9"/>
            <p:cNvSpPr txBox="1">
              <a:spLocks noChangeArrowheads="1"/>
            </p:cNvSpPr>
            <p:nvPr/>
          </p:nvSpPr>
          <p:spPr bwMode="auto">
            <a:xfrm>
              <a:off x="2175870" y="2361407"/>
              <a:ext cx="1263070" cy="3493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buFont typeface="Arial" pitchFamily="34" charset="0"/>
                <a:buNone/>
                <a:defRPr sz="2000"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影响分析</a:t>
              </a:r>
            </a:p>
          </p:txBody>
        </p:sp>
        <p:sp>
          <p:nvSpPr>
            <p:cNvPr id="42" name="文本框 11"/>
            <p:cNvSpPr txBox="1">
              <a:spLocks noChangeArrowheads="1"/>
            </p:cNvSpPr>
            <p:nvPr/>
          </p:nvSpPr>
          <p:spPr bwMode="auto">
            <a:xfrm>
              <a:off x="2199682" y="3113882"/>
              <a:ext cx="1263069" cy="3493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buFont typeface="Arial" pitchFamily="34" charset="0"/>
                <a:buNone/>
                <a:defRPr sz="2000"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同意变更</a:t>
              </a:r>
            </a:p>
          </p:txBody>
        </p:sp>
        <p:sp>
          <p:nvSpPr>
            <p:cNvPr id="44" name="文本框 13"/>
            <p:cNvSpPr txBox="1">
              <a:spLocks noChangeArrowheads="1"/>
            </p:cNvSpPr>
            <p:nvPr/>
          </p:nvSpPr>
          <p:spPr bwMode="auto">
            <a:xfrm>
              <a:off x="2199682" y="3910807"/>
              <a:ext cx="1263069" cy="3493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buFont typeface="Arial" pitchFamily="34" charset="0"/>
                <a:buNone/>
                <a:defRPr sz="2000"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变更实施</a:t>
              </a:r>
            </a:p>
          </p:txBody>
        </p:sp>
        <p:sp>
          <p:nvSpPr>
            <p:cNvPr id="46" name="文本框 15"/>
            <p:cNvSpPr txBox="1">
              <a:spLocks noChangeArrowheads="1"/>
            </p:cNvSpPr>
            <p:nvPr/>
          </p:nvSpPr>
          <p:spPr bwMode="auto">
            <a:xfrm>
              <a:off x="2199682" y="4733132"/>
              <a:ext cx="1263069" cy="3493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buFont typeface="Arial" pitchFamily="34" charset="0"/>
                <a:buNone/>
                <a:defRPr sz="2000"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验证变更</a:t>
              </a:r>
            </a:p>
          </p:txBody>
        </p:sp>
        <p:sp>
          <p:nvSpPr>
            <p:cNvPr id="48" name="文本框 17"/>
            <p:cNvSpPr txBox="1">
              <a:spLocks noChangeArrowheads="1"/>
            </p:cNvSpPr>
            <p:nvPr/>
          </p:nvSpPr>
          <p:spPr bwMode="auto">
            <a:xfrm>
              <a:off x="2163170" y="5490696"/>
              <a:ext cx="1263070" cy="3493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buFont typeface="Arial" pitchFamily="34" charset="0"/>
                <a:buNone/>
                <a:defRPr sz="2000"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变更关闭</a:t>
              </a:r>
            </a:p>
          </p:txBody>
        </p:sp>
        <p:cxnSp>
          <p:nvCxnSpPr>
            <p:cNvPr id="49" name="肘形连接符 23"/>
            <p:cNvCxnSpPr>
              <a:cxnSpLocks noChangeShapeType="1"/>
              <a:stCxn id="46" idx="1"/>
              <a:endCxn id="42" idx="1"/>
            </p:cNvCxnSpPr>
            <p:nvPr/>
          </p:nvCxnSpPr>
          <p:spPr bwMode="auto">
            <a:xfrm rot="10800000">
              <a:off x="2199682" y="3288542"/>
              <a:ext cx="11350" cy="1619250"/>
            </a:xfrm>
            <a:prstGeom prst="bentConnector3">
              <a:avLst>
                <a:gd name="adj1" fmla="val 9372409"/>
              </a:avLst>
            </a:prstGeom>
            <a:noFill/>
            <a:ln w="38100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接箭头连接符 29"/>
            <p:cNvCxnSpPr>
              <a:cxnSpLocks noChangeShapeType="1"/>
            </p:cNvCxnSpPr>
            <p:nvPr/>
          </p:nvCxnSpPr>
          <p:spPr bwMode="auto">
            <a:xfrm>
              <a:off x="2720383" y="1935957"/>
              <a:ext cx="0" cy="434975"/>
            </a:xfrm>
            <a:prstGeom prst="straightConnector1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箭头连接符 29"/>
            <p:cNvCxnSpPr>
              <a:cxnSpLocks noChangeShapeType="1"/>
            </p:cNvCxnSpPr>
            <p:nvPr/>
          </p:nvCxnSpPr>
          <p:spPr bwMode="auto">
            <a:xfrm>
              <a:off x="2720383" y="2677319"/>
              <a:ext cx="0" cy="434975"/>
            </a:xfrm>
            <a:prstGeom prst="straightConnector1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接箭头连接符 29"/>
            <p:cNvCxnSpPr>
              <a:cxnSpLocks noChangeShapeType="1"/>
            </p:cNvCxnSpPr>
            <p:nvPr/>
          </p:nvCxnSpPr>
          <p:spPr bwMode="auto">
            <a:xfrm>
              <a:off x="2720383" y="3466307"/>
              <a:ext cx="0" cy="436562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接箭头连接符 29"/>
            <p:cNvCxnSpPr>
              <a:cxnSpLocks noChangeShapeType="1"/>
            </p:cNvCxnSpPr>
            <p:nvPr/>
          </p:nvCxnSpPr>
          <p:spPr bwMode="auto">
            <a:xfrm>
              <a:off x="2712445" y="4285457"/>
              <a:ext cx="0" cy="436562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接箭头连接符 29"/>
            <p:cNvCxnSpPr>
              <a:cxnSpLocks noChangeShapeType="1"/>
            </p:cNvCxnSpPr>
            <p:nvPr/>
          </p:nvCxnSpPr>
          <p:spPr bwMode="auto">
            <a:xfrm>
              <a:off x="2720383" y="5098257"/>
              <a:ext cx="0" cy="434975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文本框 30"/>
            <p:cNvSpPr txBox="1">
              <a:spLocks noChangeArrowheads="1"/>
            </p:cNvSpPr>
            <p:nvPr/>
          </p:nvSpPr>
          <p:spPr bwMode="auto">
            <a:xfrm>
              <a:off x="4815882" y="3918635"/>
              <a:ext cx="1263069" cy="3493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buFont typeface="Arial" pitchFamily="34" charset="0"/>
                <a:buNone/>
                <a:defRPr sz="2000"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取消变更</a:t>
              </a:r>
            </a:p>
          </p:txBody>
        </p:sp>
        <p:sp>
          <p:nvSpPr>
            <p:cNvPr id="58" name="文本框 32"/>
            <p:cNvSpPr txBox="1">
              <a:spLocks noChangeArrowheads="1"/>
            </p:cNvSpPr>
            <p:nvPr/>
          </p:nvSpPr>
          <p:spPr bwMode="auto">
            <a:xfrm>
              <a:off x="4815882" y="2359819"/>
              <a:ext cx="1263069" cy="3493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buFont typeface="Arial" pitchFamily="34" charset="0"/>
                <a:buNone/>
                <a:defRPr sz="2000"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否决变更</a:t>
              </a:r>
            </a:p>
          </p:txBody>
        </p:sp>
        <p:cxnSp>
          <p:nvCxnSpPr>
            <p:cNvPr id="59" name="直接箭头连接符 29"/>
            <p:cNvCxnSpPr>
              <a:cxnSpLocks noChangeShapeType="1"/>
              <a:stCxn id="40" idx="3"/>
              <a:endCxn id="58" idx="1"/>
            </p:cNvCxnSpPr>
            <p:nvPr/>
          </p:nvCxnSpPr>
          <p:spPr bwMode="auto">
            <a:xfrm flipV="1">
              <a:off x="3438940" y="2534478"/>
              <a:ext cx="1376942" cy="1588"/>
            </a:xfrm>
            <a:prstGeom prst="straightConnector1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直接箭头连接符 29"/>
            <p:cNvCxnSpPr>
              <a:cxnSpLocks noChangeShapeType="1"/>
              <a:stCxn id="44" idx="3"/>
              <a:endCxn id="56" idx="1"/>
            </p:cNvCxnSpPr>
            <p:nvPr/>
          </p:nvCxnSpPr>
          <p:spPr bwMode="auto">
            <a:xfrm>
              <a:off x="3462750" y="4085466"/>
              <a:ext cx="1353132" cy="7828"/>
            </a:xfrm>
            <a:prstGeom prst="straightConnector1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肘形连接符 23"/>
            <p:cNvCxnSpPr>
              <a:cxnSpLocks noChangeShapeType="1"/>
              <a:stCxn id="46" idx="3"/>
              <a:endCxn id="56" idx="2"/>
            </p:cNvCxnSpPr>
            <p:nvPr/>
          </p:nvCxnSpPr>
          <p:spPr bwMode="auto">
            <a:xfrm flipV="1">
              <a:off x="3462750" y="4267953"/>
              <a:ext cx="1984667" cy="639838"/>
            </a:xfrm>
            <a:prstGeom prst="bentConnector2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肘形连接符 23"/>
            <p:cNvCxnSpPr>
              <a:cxnSpLocks noChangeShapeType="1"/>
              <a:stCxn id="42" idx="3"/>
              <a:endCxn id="56" idx="0"/>
            </p:cNvCxnSpPr>
            <p:nvPr/>
          </p:nvCxnSpPr>
          <p:spPr bwMode="auto">
            <a:xfrm>
              <a:off x="3462750" y="3288541"/>
              <a:ext cx="1984667" cy="630094"/>
            </a:xfrm>
            <a:prstGeom prst="bentConnector2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文本框 56"/>
            <p:cNvSpPr txBox="1">
              <a:spLocks noChangeArrowheads="1"/>
            </p:cNvSpPr>
            <p:nvPr/>
          </p:nvSpPr>
          <p:spPr bwMode="auto">
            <a:xfrm>
              <a:off x="471147" y="3825082"/>
              <a:ext cx="1547226" cy="3761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验证未通过</a:t>
              </a:r>
            </a:p>
          </p:txBody>
        </p:sp>
        <p:sp>
          <p:nvSpPr>
            <p:cNvPr id="64" name="文本框 57"/>
            <p:cNvSpPr txBox="1">
              <a:spLocks noChangeArrowheads="1"/>
            </p:cNvSpPr>
            <p:nvPr/>
          </p:nvSpPr>
          <p:spPr bwMode="auto">
            <a:xfrm>
              <a:off x="3380783" y="2082007"/>
              <a:ext cx="1548742" cy="3761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变更不合理</a:t>
              </a:r>
            </a:p>
          </p:txBody>
        </p:sp>
        <p:sp>
          <p:nvSpPr>
            <p:cNvPr id="65" name="文本框 58"/>
            <p:cNvSpPr txBox="1">
              <a:spLocks noChangeArrowheads="1"/>
            </p:cNvSpPr>
            <p:nvPr/>
          </p:nvSpPr>
          <p:spPr bwMode="auto">
            <a:xfrm>
              <a:off x="1047733" y="2721551"/>
              <a:ext cx="1358294" cy="3761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变更合理</a:t>
              </a:r>
            </a:p>
          </p:txBody>
        </p:sp>
      </p:grpSp>
      <p:sp>
        <p:nvSpPr>
          <p:cNvPr id="78" name="矩形 77"/>
          <p:cNvSpPr/>
          <p:nvPr/>
        </p:nvSpPr>
        <p:spPr>
          <a:xfrm>
            <a:off x="6046528" y="2887894"/>
            <a:ext cx="2874900" cy="1716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注意三大关键因素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r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人员组织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r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过程控制</a:t>
            </a:r>
          </a:p>
          <a:p>
            <a:pPr marL="342900" marR="0" lvl="0" indent="-342900" algn="r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需求的状态变化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201076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03855" y="1071139"/>
            <a:ext cx="8362076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dirty="0">
                <a:latin typeface="+mn-ea"/>
              </a:rPr>
              <a:t>从软件质量角度看管理与技术的关系：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90" y="1825180"/>
            <a:ext cx="8599441" cy="255522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4193" y="4567304"/>
            <a:ext cx="8291738" cy="16312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+mn-ea"/>
              </a:rPr>
              <a:t>方法与技术：</a:t>
            </a:r>
            <a:r>
              <a:rPr lang="zh-CN" altLang="en-US" sz="2000" dirty="0">
                <a:latin typeface="+mn-ea"/>
              </a:rPr>
              <a:t>需求分析、软件开发、测试验证等具体技术</a:t>
            </a:r>
            <a:endParaRPr lang="en-US" altLang="zh-CN" sz="2000" dirty="0">
              <a:latin typeface="+mn-ea"/>
            </a:endParaRPr>
          </a:p>
          <a:p>
            <a:pPr marL="457200" indent="-45720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+mn-ea"/>
              </a:rPr>
              <a:t>工具：</a:t>
            </a:r>
            <a:r>
              <a:rPr lang="zh-CN" altLang="en-US" sz="2000" dirty="0">
                <a:latin typeface="+mn-ea"/>
              </a:rPr>
              <a:t>软件需求分析工具、测试工具、验证工具、管理配置工具</a:t>
            </a:r>
            <a:r>
              <a:rPr lang="en-US" altLang="zh-CN" sz="2000" dirty="0">
                <a:latin typeface="+mn-ea"/>
              </a:rPr>
              <a:t>…</a:t>
            </a:r>
          </a:p>
          <a:p>
            <a:pPr marL="457200" indent="-45720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+mn-ea"/>
              </a:rPr>
              <a:t>过程：</a:t>
            </a:r>
            <a:r>
              <a:rPr lang="zh-CN" altLang="en-US" sz="2000" dirty="0">
                <a:latin typeface="+mn-ea"/>
              </a:rPr>
              <a:t>项目管理、需求管理、人员组织管理</a:t>
            </a:r>
            <a:r>
              <a:rPr lang="en-US" altLang="zh-CN" sz="2000" dirty="0">
                <a:latin typeface="+mn-ea"/>
              </a:rPr>
              <a:t>…</a:t>
            </a:r>
          </a:p>
          <a:p>
            <a:pPr marL="457200" indent="-45720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+mn-ea"/>
              </a:rPr>
              <a:t>规范</a:t>
            </a:r>
            <a:r>
              <a:rPr lang="en-US" altLang="zh-CN" sz="2000" b="1" dirty="0">
                <a:latin typeface="+mn-ea"/>
              </a:rPr>
              <a:t>:  </a:t>
            </a:r>
            <a:r>
              <a:rPr lang="en-US" altLang="zh-CN" sz="2000" dirty="0">
                <a:latin typeface="+mn-ea"/>
              </a:rPr>
              <a:t>EN50128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DO-178b/c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DO-333…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96C25-D4CD-41F7-9E3B-12B0C54F140B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804AC1-33C1-426E-8E50-A809231BF481}"/>
              </a:ext>
            </a:extLst>
          </p:cNvPr>
          <p:cNvSpPr/>
          <p:nvPr/>
        </p:nvSpPr>
        <p:spPr>
          <a:xfrm>
            <a:off x="2457713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976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 idx="4294967295"/>
          </p:nvPr>
        </p:nvSpPr>
        <p:spPr>
          <a:xfrm>
            <a:off x="44449" y="1122362"/>
            <a:ext cx="8367713" cy="1108075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进入条件：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4294967295"/>
          </p:nvPr>
        </p:nvSpPr>
        <p:spPr>
          <a:xfrm>
            <a:off x="225960" y="1691951"/>
            <a:ext cx="8412162" cy="413067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基本条件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chemeClr val="accent2"/>
              </a:buClr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任何需求变更请求都经过合规评审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BD011E"/>
              </a:buClr>
              <a:buFont typeface="Wingdings" panose="05000000000000000000" pitchFamily="2" charset="2"/>
              <a:buNone/>
            </a:pPr>
            <a:endParaRPr lang="en-US" altLang="zh-CN" sz="2400" i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Clr>
                <a:srgbClr val="BD011E"/>
              </a:buClr>
              <a:buFont typeface="Wingdings" panose="05000000000000000000" pitchFamily="2" charset="2"/>
              <a:buNone/>
            </a:pPr>
            <a:r>
              <a:rPr lang="zh-CN" altLang="en-US" sz="2400" i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可自行增加其他条件.</a:t>
            </a:r>
          </a:p>
          <a:p>
            <a:pPr lvl="1">
              <a:buClr>
                <a:srgbClr val="BD011E"/>
              </a:buClr>
              <a:buFont typeface="Wingdings" panose="05000000000000000000" pitchFamily="2" charset="2"/>
              <a:buChar char="Ø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Clr>
                <a:srgbClr val="BD011E"/>
              </a:buClr>
              <a:buFont typeface="Wingdings" panose="05000000000000000000" pitchFamily="2" charset="2"/>
              <a:buNone/>
            </a:pPr>
            <a:endParaRPr lang="zh-CN" altLang="en-US" sz="2400" i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endParaRPr lang="zh-CN" altLang="en-US" b="1" i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B89081-14C9-4DB8-9364-15DA68AF6A67}"/>
              </a:ext>
            </a:extLst>
          </p:cNvPr>
          <p:cNvSpPr/>
          <p:nvPr/>
        </p:nvSpPr>
        <p:spPr>
          <a:xfrm>
            <a:off x="2509404" y="231389"/>
            <a:ext cx="83229" cy="336174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F2DB8C-C4B1-487F-A304-2E2F3698AE85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2023076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 idx="4294967295"/>
          </p:nvPr>
        </p:nvSpPr>
        <p:spPr>
          <a:xfrm>
            <a:off x="0" y="1053193"/>
            <a:ext cx="8367713" cy="1108075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4294967295"/>
          </p:nvPr>
        </p:nvSpPr>
        <p:spPr>
          <a:xfrm>
            <a:off x="365919" y="1622781"/>
            <a:ext cx="8412162" cy="41306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从可行性、成本和项目资源目标约束等因素进行分析，判断变更的合理性</a:t>
            </a:r>
          </a:p>
          <a:p>
            <a:pPr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影响关系分析</a:t>
            </a:r>
          </a:p>
          <a:p>
            <a:pPr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风险分析</a:t>
            </a:r>
          </a:p>
          <a:p>
            <a:pPr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故障模式分析</a:t>
            </a:r>
          </a:p>
          <a:p>
            <a:pPr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  <a:p>
            <a:pPr>
              <a:lnSpc>
                <a:spcPct val="125000"/>
              </a:lnSpc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</a:t>
            </a:r>
            <a:endParaRPr lang="zh-CN" altLang="en-US" sz="2000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Clr>
                <a:srgbClr val="BD011E"/>
              </a:buClr>
              <a:buFont typeface="Wingdings" panose="05000000000000000000" pitchFamily="2" charset="2"/>
              <a:buNone/>
            </a:pPr>
            <a:endParaRPr lang="zh-CN" altLang="en-US" sz="2400" i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endParaRPr lang="zh-CN" altLang="en-US" b="1" i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9F3B58-45F1-4FFF-AFDB-93F3524455C3}"/>
              </a:ext>
            </a:extLst>
          </p:cNvPr>
          <p:cNvSpPr/>
          <p:nvPr/>
        </p:nvSpPr>
        <p:spPr>
          <a:xfrm>
            <a:off x="2509404" y="231389"/>
            <a:ext cx="83229" cy="336174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EE5F58-B1B1-40B0-9FF8-7B34C3D6DE48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309162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21255" y="195852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8203" y="161465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ct val="100000"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需求状态变化和版本控制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5118" y="2256371"/>
            <a:ext cx="676340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新版本需求文档的产生来源于需求内容的变化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just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需求内容的变化本质是需求状态变化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1728897" y="3701349"/>
            <a:ext cx="1441450" cy="9350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0" name="文本框 18"/>
          <p:cNvSpPr txBox="1">
            <a:spLocks noChangeArrowheads="1"/>
          </p:cNvSpPr>
          <p:nvPr/>
        </p:nvSpPr>
        <p:spPr bwMode="auto">
          <a:xfrm>
            <a:off x="2033753" y="3898587"/>
            <a:ext cx="956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请求</a:t>
            </a:r>
          </a:p>
        </p:txBody>
      </p: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7283559" y="5290436"/>
            <a:ext cx="1600200" cy="9350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2" name="文本框 20"/>
          <p:cNvSpPr txBox="1">
            <a:spLocks noChangeArrowheads="1"/>
          </p:cNvSpPr>
          <p:nvPr/>
        </p:nvSpPr>
        <p:spPr bwMode="auto">
          <a:xfrm>
            <a:off x="7381984" y="5526974"/>
            <a:ext cx="1600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变更成功</a:t>
            </a:r>
          </a:p>
        </p:txBody>
      </p:sp>
      <p:cxnSp>
        <p:nvCxnSpPr>
          <p:cNvPr id="13" name="直接箭头连接符 12"/>
          <p:cNvCxnSpPr>
            <a:cxnSpLocks noChangeShapeType="1"/>
            <a:stCxn id="29" idx="4"/>
            <a:endCxn id="11" idx="0"/>
          </p:cNvCxnSpPr>
          <p:nvPr/>
        </p:nvCxnSpPr>
        <p:spPr bwMode="auto">
          <a:xfrm flipH="1">
            <a:off x="8083659" y="4650674"/>
            <a:ext cx="1588" cy="6397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文本框 23"/>
          <p:cNvSpPr txBox="1">
            <a:spLocks noChangeArrowheads="1"/>
          </p:cNvSpPr>
          <p:nvPr/>
        </p:nvSpPr>
        <p:spPr bwMode="auto">
          <a:xfrm>
            <a:off x="6947009" y="4839586"/>
            <a:ext cx="1260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验证通过</a:t>
            </a:r>
          </a:p>
        </p:txBody>
      </p:sp>
      <p:sp>
        <p:nvSpPr>
          <p:cNvPr id="15" name="文本框 24"/>
          <p:cNvSpPr txBox="1">
            <a:spLocks noChangeArrowheads="1"/>
          </p:cNvSpPr>
          <p:nvPr/>
        </p:nvSpPr>
        <p:spPr bwMode="auto">
          <a:xfrm>
            <a:off x="4403834" y="5080886"/>
            <a:ext cx="172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验证未通过</a:t>
            </a:r>
          </a:p>
        </p:txBody>
      </p:sp>
      <p:sp>
        <p:nvSpPr>
          <p:cNvPr id="16" name="椭圆 10"/>
          <p:cNvSpPr>
            <a:spLocks noChangeArrowheads="1"/>
          </p:cNvSpPr>
          <p:nvPr/>
        </p:nvSpPr>
        <p:spPr bwMode="auto">
          <a:xfrm>
            <a:off x="366822" y="4058536"/>
            <a:ext cx="288925" cy="250825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cxnSp>
        <p:nvCxnSpPr>
          <p:cNvPr id="17" name="直接箭头连接符 16"/>
          <p:cNvCxnSpPr>
            <a:cxnSpLocks noChangeShapeType="1"/>
            <a:stCxn id="16" idx="6"/>
          </p:cNvCxnSpPr>
          <p:nvPr/>
        </p:nvCxnSpPr>
        <p:spPr bwMode="auto">
          <a:xfrm>
            <a:off x="655747" y="4183949"/>
            <a:ext cx="107315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文本框 27"/>
          <p:cNvSpPr txBox="1">
            <a:spLocks noChangeArrowheads="1"/>
          </p:cNvSpPr>
          <p:nvPr/>
        </p:nvSpPr>
        <p:spPr bwMode="auto">
          <a:xfrm>
            <a:off x="523984" y="3701349"/>
            <a:ext cx="1241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提出请求</a:t>
            </a:r>
          </a:p>
        </p:txBody>
      </p:sp>
      <p:sp>
        <p:nvSpPr>
          <p:cNvPr id="19" name="椭圆 18"/>
          <p:cNvSpPr>
            <a:spLocks noChangeArrowheads="1"/>
          </p:cNvSpPr>
          <p:nvPr/>
        </p:nvSpPr>
        <p:spPr bwMode="auto">
          <a:xfrm>
            <a:off x="4554647" y="3679124"/>
            <a:ext cx="1441450" cy="9350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0" name="文本框 29"/>
          <p:cNvSpPr txBox="1">
            <a:spLocks noChangeArrowheads="1"/>
          </p:cNvSpPr>
          <p:nvPr/>
        </p:nvSpPr>
        <p:spPr bwMode="auto">
          <a:xfrm>
            <a:off x="4905484" y="3914074"/>
            <a:ext cx="847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获批</a:t>
            </a:r>
          </a:p>
        </p:txBody>
      </p:sp>
      <p:cxnSp>
        <p:nvCxnSpPr>
          <p:cNvPr id="21" name="直接箭头连接符 20"/>
          <p:cNvCxnSpPr>
            <a:cxnSpLocks noChangeShapeType="1"/>
            <a:stCxn id="9" idx="6"/>
          </p:cNvCxnSpPr>
          <p:nvPr/>
        </p:nvCxnSpPr>
        <p:spPr bwMode="auto">
          <a:xfrm>
            <a:off x="3170347" y="4168074"/>
            <a:ext cx="1384300" cy="158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文本框 31"/>
          <p:cNvSpPr txBox="1">
            <a:spLocks noChangeArrowheads="1"/>
          </p:cNvSpPr>
          <p:nvPr/>
        </p:nvSpPr>
        <p:spPr bwMode="auto">
          <a:xfrm>
            <a:off x="3043347" y="3644199"/>
            <a:ext cx="1800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通过分析评估</a:t>
            </a:r>
          </a:p>
        </p:txBody>
      </p:sp>
      <p:sp>
        <p:nvSpPr>
          <p:cNvPr id="23" name="椭圆 22"/>
          <p:cNvSpPr>
            <a:spLocks noChangeArrowheads="1"/>
          </p:cNvSpPr>
          <p:nvPr/>
        </p:nvSpPr>
        <p:spPr bwMode="auto">
          <a:xfrm>
            <a:off x="1719372" y="5290436"/>
            <a:ext cx="1441450" cy="9350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4" name="文本框 33"/>
          <p:cNvSpPr txBox="1">
            <a:spLocks noChangeArrowheads="1"/>
          </p:cNvSpPr>
          <p:nvPr/>
        </p:nvSpPr>
        <p:spPr bwMode="auto">
          <a:xfrm>
            <a:off x="2017989" y="5520794"/>
            <a:ext cx="823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否决</a:t>
            </a:r>
          </a:p>
        </p:txBody>
      </p:sp>
      <p:cxnSp>
        <p:nvCxnSpPr>
          <p:cNvPr id="25" name="直接箭头连接符 24"/>
          <p:cNvCxnSpPr>
            <a:cxnSpLocks noChangeShapeType="1"/>
            <a:stCxn id="9" idx="4"/>
            <a:endCxn id="23" idx="0"/>
          </p:cNvCxnSpPr>
          <p:nvPr/>
        </p:nvCxnSpPr>
        <p:spPr bwMode="auto">
          <a:xfrm flipH="1">
            <a:off x="2440097" y="4636386"/>
            <a:ext cx="9525" cy="6540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文本框 35"/>
          <p:cNvSpPr txBox="1">
            <a:spLocks noChangeArrowheads="1"/>
          </p:cNvSpPr>
          <p:nvPr/>
        </p:nvSpPr>
        <p:spPr bwMode="auto">
          <a:xfrm>
            <a:off x="947847" y="4763386"/>
            <a:ext cx="1557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评估未通过</a:t>
            </a:r>
          </a:p>
        </p:txBody>
      </p:sp>
      <p:cxnSp>
        <p:nvCxnSpPr>
          <p:cNvPr id="27" name="直接箭头连接符 26"/>
          <p:cNvCxnSpPr>
            <a:cxnSpLocks noChangeShapeType="1"/>
            <a:endCxn id="29" idx="2"/>
          </p:cNvCxnSpPr>
          <p:nvPr/>
        </p:nvCxnSpPr>
        <p:spPr bwMode="auto">
          <a:xfrm>
            <a:off x="6023084" y="4176011"/>
            <a:ext cx="1343025" cy="793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文本框 44"/>
          <p:cNvSpPr txBox="1">
            <a:spLocks noChangeArrowheads="1"/>
          </p:cNvSpPr>
          <p:nvPr/>
        </p:nvSpPr>
        <p:spPr bwMode="auto">
          <a:xfrm>
            <a:off x="6013559" y="3731511"/>
            <a:ext cx="1262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实施修改</a:t>
            </a:r>
          </a:p>
        </p:txBody>
      </p:sp>
      <p:sp>
        <p:nvSpPr>
          <p:cNvPr id="29" name="椭圆 28"/>
          <p:cNvSpPr>
            <a:spLocks noChangeArrowheads="1"/>
          </p:cNvSpPr>
          <p:nvPr/>
        </p:nvSpPr>
        <p:spPr bwMode="auto">
          <a:xfrm>
            <a:off x="7366109" y="3715636"/>
            <a:ext cx="1439863" cy="9350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0" name="文本框 46"/>
          <p:cNvSpPr txBox="1">
            <a:spLocks noChangeArrowheads="1"/>
          </p:cNvSpPr>
          <p:nvPr/>
        </p:nvSpPr>
        <p:spPr bwMode="auto">
          <a:xfrm>
            <a:off x="7524859" y="3952174"/>
            <a:ext cx="1119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新需求</a:t>
            </a:r>
          </a:p>
        </p:txBody>
      </p:sp>
      <p:cxnSp>
        <p:nvCxnSpPr>
          <p:cNvPr id="31" name="曲线连接符 56"/>
          <p:cNvCxnSpPr>
            <a:cxnSpLocks noChangeShapeType="1"/>
            <a:stCxn id="9" idx="5"/>
            <a:endCxn id="29" idx="3"/>
          </p:cNvCxnSpPr>
          <p:nvPr/>
        </p:nvCxnSpPr>
        <p:spPr bwMode="auto">
          <a:xfrm rot="16200000" flipH="1">
            <a:off x="5261084" y="2197986"/>
            <a:ext cx="14288" cy="4618038"/>
          </a:xfrm>
          <a:prstGeom prst="curvedConnector3">
            <a:avLst>
              <a:gd name="adj1" fmla="val 3626213"/>
            </a:avLst>
          </a:prstGeom>
          <a:noFill/>
          <a:ln w="31750" algn="ctr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矩形 31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127510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4" grpId="0"/>
      <p:bldP spid="15" grpId="0"/>
      <p:bldP spid="16" grpId="0" animBg="1"/>
      <p:bldP spid="18" grpId="0"/>
      <p:bldP spid="19" grpId="0" animBg="1"/>
      <p:bldP spid="20" grpId="0"/>
      <p:bldP spid="22" grpId="0"/>
      <p:bldP spid="23" grpId="0" animBg="1"/>
      <p:bldP spid="24" grpId="0"/>
      <p:bldP spid="26" grpId="0"/>
      <p:bldP spid="28" grpId="0"/>
      <p:bldP spid="29" grpId="0" animBg="1"/>
      <p:bldP spid="3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 idx="4294967295"/>
          </p:nvPr>
        </p:nvSpPr>
        <p:spPr>
          <a:xfrm>
            <a:off x="268384" y="879345"/>
            <a:ext cx="8367713" cy="1108075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4294967295"/>
          </p:nvPr>
        </p:nvSpPr>
        <p:spPr>
          <a:xfrm>
            <a:off x="487217" y="1340498"/>
            <a:ext cx="8412162" cy="41306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确保变更体现了预期</a:t>
            </a:r>
          </a:p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根据影响关系分析，变更相关需求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整个需求文档的一致性分析                         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b="1" i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b="1" i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795C43-79C6-4EC2-8D3D-2A2FD1294788}"/>
              </a:ext>
            </a:extLst>
          </p:cNvPr>
          <p:cNvSpPr/>
          <p:nvPr/>
        </p:nvSpPr>
        <p:spPr>
          <a:xfrm>
            <a:off x="2509404" y="231389"/>
            <a:ext cx="83229" cy="336174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FB5BA7-2763-4D27-BAB8-84B4C9B5B402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5C08222-B9DF-4404-873C-238F5A583BBB}"/>
              </a:ext>
            </a:extLst>
          </p:cNvPr>
          <p:cNvSpPr txBox="1">
            <a:spLocks/>
          </p:cNvSpPr>
          <p:nvPr/>
        </p:nvSpPr>
        <p:spPr>
          <a:xfrm>
            <a:off x="268384" y="3105830"/>
            <a:ext cx="8367713" cy="1108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结束条件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BBFAD91-0C22-4FAE-92D9-7C31F7F526B2}"/>
              </a:ext>
            </a:extLst>
          </p:cNvPr>
          <p:cNvSpPr/>
          <p:nvPr/>
        </p:nvSpPr>
        <p:spPr>
          <a:xfrm>
            <a:off x="487217" y="3609365"/>
            <a:ext cx="8488832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允许的需求状态：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rejected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or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canceled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变更后的产物经过验证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所有参与者均认可了变更过程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需求追溯矩阵完成更新</a:t>
            </a:r>
          </a:p>
        </p:txBody>
      </p:sp>
    </p:spTree>
    <p:extLst>
      <p:ext uri="{BB962C8B-B14F-4D97-AF65-F5344CB8AC3E}">
        <p14:creationId xmlns:p14="http://schemas.microsoft.com/office/powerpoint/2010/main" val="246834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5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08193553"/>
              </p:ext>
            </p:extLst>
          </p:nvPr>
        </p:nvGraphicFramePr>
        <p:xfrm>
          <a:off x="233265" y="1761024"/>
          <a:ext cx="8321963" cy="4394200"/>
        </p:xfrm>
        <a:graphic>
          <a:graphicData uri="http://schemas.openxmlformats.org/drawingml/2006/table">
            <a:tbl>
              <a:tblPr/>
              <a:tblGrid>
                <a:gridCol w="832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200">
                <a:tc>
                  <a:txBody>
                    <a:bodyPr/>
                    <a:lstStyle/>
                    <a:p>
                      <a:pPr marL="0" marR="0" lvl="0" indent="0" algn="just" defTabSz="917575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Do any existing requirements in the baseline conflict with the proposed change?</a:t>
                      </a:r>
                    </a:p>
                    <a:p>
                      <a:pPr marL="0" marR="0" lvl="0" indent="0" algn="just" defTabSz="917575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Do any other pending requirements changes conflict with the proposed change?</a:t>
                      </a:r>
                    </a:p>
                    <a:p>
                      <a:pPr marL="0" marR="0" lvl="0" indent="0" algn="just" defTabSz="917575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What are the business or technical consequences of not making the change?</a:t>
                      </a:r>
                    </a:p>
                    <a:p>
                      <a:pPr marL="0" marR="0" lvl="0" indent="0" algn="just" defTabSz="917575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What are possible adverse side effects or other risks of making the proposed change?</a:t>
                      </a:r>
                    </a:p>
                    <a:p>
                      <a:pPr marL="0" marR="0" lvl="0" indent="0" algn="just" defTabSz="917575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Will the proposed change adversely affect performance requirements or other quality attributes?</a:t>
                      </a:r>
                    </a:p>
                  </a:txBody>
                  <a:tcPr marL="46939" marR="46939" marT="23470" marB="234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330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br>
              <a:rPr lang="zh-CN" altLang="en-US"/>
            </a:b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150CFC-6253-4FF7-8D0B-FB2CB2A3CF15}"/>
              </a:ext>
            </a:extLst>
          </p:cNvPr>
          <p:cNvSpPr/>
          <p:nvPr/>
        </p:nvSpPr>
        <p:spPr>
          <a:xfrm>
            <a:off x="2367514" y="378955"/>
            <a:ext cx="83229" cy="336174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F170EC-7BA6-4C55-BDB7-CFCA63046603}"/>
              </a:ext>
            </a:extLst>
          </p:cNvPr>
          <p:cNvSpPr/>
          <p:nvPr/>
        </p:nvSpPr>
        <p:spPr>
          <a:xfrm>
            <a:off x="0" y="316210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A9EE8F1-EE85-45E6-B96C-1427CD06918B}"/>
              </a:ext>
            </a:extLst>
          </p:cNvPr>
          <p:cNvSpPr txBox="1">
            <a:spLocks/>
          </p:cNvSpPr>
          <p:nvPr/>
        </p:nvSpPr>
        <p:spPr>
          <a:xfrm>
            <a:off x="233265" y="1105682"/>
            <a:ext cx="8367713" cy="1108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影响关系分析的检查条件</a:t>
            </a:r>
          </a:p>
        </p:txBody>
      </p:sp>
    </p:spTree>
    <p:extLst>
      <p:ext uri="{BB962C8B-B14F-4D97-AF65-F5344CB8AC3E}">
        <p14:creationId xmlns:p14="http://schemas.microsoft.com/office/powerpoint/2010/main" val="4065145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95035" y="216506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09774" y="1824225"/>
            <a:ext cx="6682431" cy="2407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chemeClr val="accent1"/>
              </a:buClr>
              <a:buSzPct val="100000"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真实投产的地铁列车控制软件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120000"/>
              </a:lnSpc>
              <a:buClr>
                <a:schemeClr val="accent1"/>
              </a:buClr>
              <a:buSzPct val="100000"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软件需求文档变更概况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800089" lvl="1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2011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月启动需求分析，完成需求文档初稿；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800089" lvl="1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2011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月，第一轮评审和讨论结束，修改；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800089" lvl="1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2011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月第一版正式需求文档；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800089" lvl="1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2014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月确定需求，已经改了超过</a:t>
            </a:r>
            <a:r>
              <a:rPr lang="en-US" altLang="zh-CN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60</a:t>
            </a:r>
            <a:r>
              <a: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版本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4780" y="1150867"/>
            <a:ext cx="45191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schemeClr val="accent1"/>
              </a:buClr>
              <a:buSzPct val="100000"/>
            </a:pPr>
            <a:r>
              <a:rPr lang="zh-CN" altLang="en-US" sz="2600" b="1" dirty="0">
                <a:latin typeface="微软雅黑" pitchFamily="34" charset="-122"/>
                <a:ea typeface="微软雅黑" pitchFamily="34" charset="-122"/>
              </a:rPr>
              <a:t>列车控制软件的变更控制实例</a:t>
            </a:r>
            <a:endParaRPr lang="en-US" altLang="zh-CN" sz="2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2182" y="2534869"/>
            <a:ext cx="10054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schemeClr val="accent1"/>
              </a:buClr>
              <a:buSzPct val="100000"/>
            </a:pPr>
            <a:r>
              <a:rPr lang="zh-CN" altLang="en-US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endParaRPr lang="en-US" altLang="zh-CN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buClr>
                <a:schemeClr val="accent1"/>
              </a:buClr>
              <a:buSzPct val="100000"/>
            </a:pPr>
            <a:r>
              <a:rPr lang="zh-CN" altLang="en-US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32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0" y="4328536"/>
            <a:ext cx="3247697" cy="2047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80" y="4328536"/>
            <a:ext cx="2656440" cy="204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38690293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48383" y="208801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4780" y="1150867"/>
            <a:ext cx="45191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schemeClr val="accent1"/>
              </a:buClr>
              <a:buSzPct val="100000"/>
            </a:pPr>
            <a:r>
              <a:rPr lang="zh-CN" altLang="en-US" sz="2600" b="1" dirty="0">
                <a:latin typeface="微软雅黑" pitchFamily="34" charset="-122"/>
                <a:ea typeface="微软雅黑" pitchFamily="34" charset="-122"/>
              </a:rPr>
              <a:t>列车控制软件的变更控制实例</a:t>
            </a:r>
            <a:endParaRPr lang="en-US" altLang="zh-CN" sz="2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808816"/>
            <a:ext cx="615632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椭圆 5"/>
          <p:cNvSpPr>
            <a:spLocks noChangeArrowheads="1"/>
          </p:cNvSpPr>
          <p:nvPr/>
        </p:nvSpPr>
        <p:spPr bwMode="auto">
          <a:xfrm>
            <a:off x="688975" y="3256616"/>
            <a:ext cx="1008063" cy="527050"/>
          </a:xfrm>
          <a:prstGeom prst="ellipse">
            <a:avLst/>
          </a:prstGeom>
          <a:noFill/>
          <a:ln w="317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5" name="椭圆 8"/>
          <p:cNvSpPr>
            <a:spLocks noChangeArrowheads="1"/>
          </p:cNvSpPr>
          <p:nvPr/>
        </p:nvSpPr>
        <p:spPr bwMode="auto">
          <a:xfrm>
            <a:off x="2247573" y="3288148"/>
            <a:ext cx="1008063" cy="527050"/>
          </a:xfrm>
          <a:prstGeom prst="ellipse">
            <a:avLst/>
          </a:prstGeom>
          <a:noFill/>
          <a:ln w="317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6" name="椭圆 9"/>
          <p:cNvSpPr>
            <a:spLocks noChangeArrowheads="1"/>
          </p:cNvSpPr>
          <p:nvPr/>
        </p:nvSpPr>
        <p:spPr bwMode="auto">
          <a:xfrm>
            <a:off x="3125243" y="3745566"/>
            <a:ext cx="1730539" cy="454025"/>
          </a:xfrm>
          <a:prstGeom prst="ellipse">
            <a:avLst/>
          </a:prstGeom>
          <a:noFill/>
          <a:ln w="317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7" name="椭圆 10"/>
          <p:cNvSpPr>
            <a:spLocks noChangeArrowheads="1"/>
          </p:cNvSpPr>
          <p:nvPr/>
        </p:nvSpPr>
        <p:spPr bwMode="auto">
          <a:xfrm>
            <a:off x="1439754" y="4231123"/>
            <a:ext cx="3081337" cy="527050"/>
          </a:xfrm>
          <a:prstGeom prst="ellipse">
            <a:avLst/>
          </a:prstGeom>
          <a:noFill/>
          <a:ln w="317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8" name="线形标注 1 6"/>
          <p:cNvSpPr>
            <a:spLocks/>
          </p:cNvSpPr>
          <p:nvPr/>
        </p:nvSpPr>
        <p:spPr bwMode="auto">
          <a:xfrm>
            <a:off x="6413500" y="3783666"/>
            <a:ext cx="2509783" cy="534988"/>
          </a:xfrm>
          <a:prstGeom prst="borderCallout1">
            <a:avLst>
              <a:gd name="adj1" fmla="val 48859"/>
              <a:gd name="adj2" fmla="val -3004"/>
              <a:gd name="adj3" fmla="val 116273"/>
              <a:gd name="adj4" fmla="val -61398"/>
            </a:avLst>
          </a:prstGeom>
          <a:noFill/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9" name="线形标注 1 13"/>
          <p:cNvSpPr>
            <a:spLocks/>
          </p:cNvSpPr>
          <p:nvPr/>
        </p:nvSpPr>
        <p:spPr bwMode="auto">
          <a:xfrm>
            <a:off x="6436597" y="4644091"/>
            <a:ext cx="2238375" cy="533400"/>
          </a:xfrm>
          <a:prstGeom prst="borderCallout1">
            <a:avLst>
              <a:gd name="adj1" fmla="val 45912"/>
              <a:gd name="adj2" fmla="val -644"/>
              <a:gd name="adj3" fmla="val 116273"/>
              <a:gd name="adj4" fmla="val -61398"/>
            </a:avLst>
          </a:prstGeom>
          <a:noFill/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413500" y="3866494"/>
            <a:ext cx="2621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编号为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1.0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的基线版本</a:t>
            </a:r>
          </a:p>
        </p:txBody>
      </p:sp>
      <p:sp>
        <p:nvSpPr>
          <p:cNvPr id="6" name="矩形 5"/>
          <p:cNvSpPr/>
          <p:nvPr/>
        </p:nvSpPr>
        <p:spPr>
          <a:xfrm>
            <a:off x="6562725" y="4726641"/>
            <a:ext cx="2019433" cy="369332"/>
          </a:xfrm>
          <a:prstGeom prst="rect">
            <a:avLst/>
          </a:prstGeom>
          <a:noFill/>
          <a:ln w="15875" algn="ctr">
            <a:noFill/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需求变更的记录</a:t>
            </a:r>
          </a:p>
        </p:txBody>
      </p:sp>
      <p:sp>
        <p:nvSpPr>
          <p:cNvPr id="20" name="矩形 19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21143994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11060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4780" y="1150867"/>
            <a:ext cx="45191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schemeClr val="accent1"/>
              </a:buClr>
              <a:buSzPct val="100000"/>
            </a:pPr>
            <a:r>
              <a:rPr lang="zh-CN" altLang="en-US" sz="2600" b="1" dirty="0">
                <a:latin typeface="微软雅黑" pitchFamily="34" charset="-122"/>
                <a:ea typeface="微软雅黑" pitchFamily="34" charset="-122"/>
              </a:rPr>
              <a:t>列车控制软件的变更控制实例</a:t>
            </a:r>
            <a:endParaRPr lang="en-US" altLang="zh-CN" sz="2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54" y="1999753"/>
            <a:ext cx="8679346" cy="4213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线形标注 1 15"/>
          <p:cNvSpPr>
            <a:spLocks/>
          </p:cNvSpPr>
          <p:nvPr/>
        </p:nvSpPr>
        <p:spPr bwMode="auto">
          <a:xfrm>
            <a:off x="5975132" y="5503365"/>
            <a:ext cx="2916620" cy="534988"/>
          </a:xfrm>
          <a:prstGeom prst="borderCallout1">
            <a:avLst>
              <a:gd name="adj1" fmla="val 54546"/>
              <a:gd name="adj2" fmla="val -111"/>
              <a:gd name="adj3" fmla="val 55824"/>
              <a:gd name="adj4" fmla="val -37315"/>
            </a:avLst>
          </a:prstGeom>
          <a:solidFill>
            <a:schemeClr val="accent2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2" name="文本框 16"/>
          <p:cNvSpPr txBox="1">
            <a:spLocks noChangeArrowheads="1"/>
          </p:cNvSpPr>
          <p:nvPr/>
        </p:nvSpPr>
        <p:spPr bwMode="auto">
          <a:xfrm>
            <a:off x="6015910" y="5601681"/>
            <a:ext cx="2967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dirty="0">
                <a:latin typeface="黑体" pitchFamily="49" charset="-122"/>
                <a:ea typeface="黑体" pitchFamily="49" charset="-122"/>
              </a:rPr>
              <a:t>需求变更的理由和内容记录</a:t>
            </a:r>
          </a:p>
        </p:txBody>
      </p:sp>
      <p:sp>
        <p:nvSpPr>
          <p:cNvPr id="23" name="线形标注 1 17"/>
          <p:cNvSpPr>
            <a:spLocks/>
          </p:cNvSpPr>
          <p:nvPr/>
        </p:nvSpPr>
        <p:spPr bwMode="auto">
          <a:xfrm>
            <a:off x="5975132" y="4023815"/>
            <a:ext cx="2806258" cy="534988"/>
          </a:xfrm>
          <a:prstGeom prst="borderCallout1">
            <a:avLst>
              <a:gd name="adj1" fmla="val 54546"/>
              <a:gd name="adj2" fmla="val -111"/>
              <a:gd name="adj3" fmla="val 138727"/>
              <a:gd name="adj4" fmla="val -24801"/>
            </a:avLst>
          </a:prstGeom>
          <a:solidFill>
            <a:schemeClr val="accent2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4" name="文本框 18"/>
          <p:cNvSpPr txBox="1">
            <a:spLocks noChangeArrowheads="1"/>
          </p:cNvSpPr>
          <p:nvPr/>
        </p:nvSpPr>
        <p:spPr bwMode="auto">
          <a:xfrm>
            <a:off x="5907462" y="4122131"/>
            <a:ext cx="2967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需求变更的理由和内容记录</a:t>
            </a:r>
          </a:p>
        </p:txBody>
      </p:sp>
      <p:sp>
        <p:nvSpPr>
          <p:cNvPr id="11" name="矩形 10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22141877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248" y="904645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schemeClr val="accent1"/>
              </a:buClr>
              <a:buSzPct val="100000"/>
            </a:pPr>
            <a:r>
              <a:rPr lang="zh-CN" altLang="en-US" sz="2600" b="1" dirty="0">
                <a:latin typeface="微软雅黑" pitchFamily="34" charset="-122"/>
                <a:ea typeface="微软雅黑" pitchFamily="34" charset="-122"/>
              </a:rPr>
              <a:t>需求变更的影响分析</a:t>
            </a:r>
            <a:endParaRPr lang="en-US" altLang="zh-CN" sz="2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92" y="1625598"/>
            <a:ext cx="6765925" cy="27924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92" y="4558001"/>
            <a:ext cx="6867526" cy="19907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9C0AE7A-C391-457E-BCE7-30A2F37F8E69}"/>
              </a:ext>
            </a:extLst>
          </p:cNvPr>
          <p:cNvSpPr/>
          <p:nvPr/>
        </p:nvSpPr>
        <p:spPr>
          <a:xfrm>
            <a:off x="2411060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AE8033-3CC9-43E6-8137-9D7E5222D97A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26961354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39" y="101081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schemeClr val="accent1"/>
              </a:buClr>
              <a:buSzPct val="100000"/>
            </a:pPr>
            <a:r>
              <a:rPr lang="zh-CN" altLang="en-US" sz="2600" b="1" dirty="0">
                <a:latin typeface="微软雅黑" pitchFamily="34" charset="-122"/>
                <a:ea typeface="微软雅黑" pitchFamily="34" charset="-122"/>
              </a:rPr>
              <a:t>需求变更的影响分析</a:t>
            </a:r>
            <a:endParaRPr lang="en-US" altLang="zh-CN" sz="2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27" y="593524"/>
            <a:ext cx="6973455" cy="6264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344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7637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 bwMode="auto">
          <a:xfrm>
            <a:off x="3000205" y="1482119"/>
            <a:ext cx="3167062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3071642" y="1555144"/>
            <a:ext cx="302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zh-CN" altLang="en-US" sz="2000" b="1"/>
              <a:t>软件需求工程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479255" y="2850544"/>
            <a:ext cx="3168650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50692" y="2921981"/>
            <a:ext cx="302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zh-CN" altLang="en-US" sz="2000" b="1"/>
              <a:t>软件需求的研发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5159205" y="2850544"/>
            <a:ext cx="3168650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5232230" y="2921981"/>
            <a:ext cx="3024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zh-CN" altLang="en-US" sz="2000" b="1"/>
              <a:t>软件需求的管理</a:t>
            </a:r>
          </a:p>
        </p:txBody>
      </p:sp>
      <p:cxnSp>
        <p:nvCxnSpPr>
          <p:cNvPr id="22" name="直接连接符 23"/>
          <p:cNvCxnSpPr>
            <a:cxnSpLocks noChangeShapeType="1"/>
            <a:stCxn id="15" idx="2"/>
            <a:endCxn id="18" idx="0"/>
          </p:cNvCxnSpPr>
          <p:nvPr/>
        </p:nvCxnSpPr>
        <p:spPr bwMode="auto">
          <a:xfrm flipH="1">
            <a:off x="2063580" y="1986944"/>
            <a:ext cx="2520950" cy="863600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37"/>
          <p:cNvCxnSpPr>
            <a:cxnSpLocks noChangeShapeType="1"/>
            <a:stCxn id="15" idx="2"/>
            <a:endCxn id="20" idx="0"/>
          </p:cNvCxnSpPr>
          <p:nvPr/>
        </p:nvCxnSpPr>
        <p:spPr bwMode="auto">
          <a:xfrm>
            <a:off x="4584530" y="1986944"/>
            <a:ext cx="2159000" cy="863600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爆炸形 1 1"/>
          <p:cNvSpPr>
            <a:spLocks noChangeArrowheads="1"/>
          </p:cNvSpPr>
          <p:nvPr/>
        </p:nvSpPr>
        <p:spPr bwMode="auto">
          <a:xfrm>
            <a:off x="555625" y="3308616"/>
            <a:ext cx="3240088" cy="1800225"/>
          </a:xfrm>
          <a:prstGeom prst="irregularSeal1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5" name="文本框 2"/>
          <p:cNvSpPr txBox="1">
            <a:spLocks noChangeArrowheads="1"/>
          </p:cNvSpPr>
          <p:nvPr/>
        </p:nvSpPr>
        <p:spPr bwMode="auto">
          <a:xfrm>
            <a:off x="933997" y="3530749"/>
            <a:ext cx="286171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26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技术方法保障</a:t>
            </a:r>
          </a:p>
        </p:txBody>
      </p:sp>
      <p:sp>
        <p:nvSpPr>
          <p:cNvPr id="27" name="文本框 32"/>
          <p:cNvSpPr txBox="1">
            <a:spLocks noChangeArrowheads="1"/>
          </p:cNvSpPr>
          <p:nvPr/>
        </p:nvSpPr>
        <p:spPr bwMode="auto">
          <a:xfrm>
            <a:off x="5664030" y="3502203"/>
            <a:ext cx="29197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过程与制度保障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0572" y="4120856"/>
            <a:ext cx="3506015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黑体" pitchFamily="49" charset="-122"/>
                <a:ea typeface="黑体" pitchFamily="49" charset="-122"/>
              </a:rPr>
              <a:t>精确充分地描述软件功能与性能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23559" y="4088590"/>
            <a:ext cx="3506015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过程可控而有效</a:t>
            </a:r>
          </a:p>
        </p:txBody>
      </p:sp>
      <p:sp>
        <p:nvSpPr>
          <p:cNvPr id="28" name="矩形 27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29192371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29721" y="213874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4780" y="1150867"/>
            <a:ext cx="45191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schemeClr val="accent1"/>
              </a:buClr>
              <a:buSzPct val="100000"/>
            </a:pPr>
            <a:r>
              <a:rPr lang="zh-CN" altLang="en-US" sz="2600" b="1" dirty="0">
                <a:latin typeface="微软雅黑" pitchFamily="34" charset="-122"/>
                <a:ea typeface="微软雅黑" pitchFamily="34" charset="-122"/>
              </a:rPr>
              <a:t>列车控制软件的变更控制实例</a:t>
            </a:r>
            <a:endParaRPr lang="en-US" altLang="zh-CN" sz="2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03" y="1954649"/>
            <a:ext cx="7764663" cy="2506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线形标注 1 17"/>
          <p:cNvSpPr>
            <a:spLocks/>
          </p:cNvSpPr>
          <p:nvPr/>
        </p:nvSpPr>
        <p:spPr bwMode="auto">
          <a:xfrm>
            <a:off x="3463067" y="5230547"/>
            <a:ext cx="2952750" cy="791052"/>
          </a:xfrm>
          <a:prstGeom prst="borderCallout1">
            <a:avLst>
              <a:gd name="adj1" fmla="val -1880"/>
              <a:gd name="adj2" fmla="val 51146"/>
              <a:gd name="adj3" fmla="val -144856"/>
              <a:gd name="adj4" fmla="val -1338"/>
            </a:avLst>
          </a:prstGeom>
          <a:solidFill>
            <a:schemeClr val="accent2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1" name="文本框 18"/>
          <p:cNvSpPr txBox="1">
            <a:spLocks noChangeArrowheads="1"/>
          </p:cNvSpPr>
          <p:nvPr/>
        </p:nvSpPr>
        <p:spPr bwMode="auto">
          <a:xfrm>
            <a:off x="3472483" y="5309219"/>
            <a:ext cx="29654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需求里面变量名是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TopLocValid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300221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56914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4780" y="1150867"/>
            <a:ext cx="45191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schemeClr val="accent1"/>
              </a:buClr>
              <a:buSzPct val="100000"/>
            </a:pPr>
            <a:r>
              <a:rPr lang="zh-CN" altLang="en-US" sz="2600" b="1" dirty="0">
                <a:latin typeface="微软雅黑" pitchFamily="34" charset="-122"/>
                <a:ea typeface="微软雅黑" pitchFamily="34" charset="-122"/>
              </a:rPr>
              <a:t>列车控制软件的变更控制实例</a:t>
            </a:r>
            <a:endParaRPr lang="en-US" altLang="zh-CN" sz="2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47" y="1912875"/>
            <a:ext cx="7198695" cy="4528157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764613" y="4531407"/>
            <a:ext cx="2249488" cy="430887"/>
          </a:xfrm>
          <a:prstGeom prst="borderCallout2">
            <a:avLst>
              <a:gd name="adj1" fmla="val 18750"/>
              <a:gd name="adj2" fmla="val -8333"/>
              <a:gd name="adj3" fmla="val 23031"/>
              <a:gd name="adj4" fmla="val -39795"/>
              <a:gd name="adj5" fmla="val 365057"/>
              <a:gd name="adj6" fmla="val -84513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最终发布的版本</a:t>
            </a:r>
          </a:p>
        </p:txBody>
      </p:sp>
      <p:sp>
        <p:nvSpPr>
          <p:cNvPr id="7" name="矩形 6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28625780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内容占位符 5" descr="1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71751" y="191634"/>
            <a:ext cx="3167063" cy="5464175"/>
          </a:xfrm>
          <a:prstGeom prst="rect">
            <a:avLst/>
          </a:prstGeom>
        </p:spPr>
      </p:pic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279269" y="1230283"/>
            <a:ext cx="2195643" cy="40005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变更的追溯问题</a:t>
            </a:r>
          </a:p>
        </p:txBody>
      </p:sp>
      <p:sp>
        <p:nvSpPr>
          <p:cNvPr id="3076" name="AutoShape 2" descr="mk:@MSITStore:C:\Users\ahong\Desktop\MS.Press.Software.Requirements.2nd.Edition.chm::/6818final/images/fig20_01.jpg"/>
          <p:cNvSpPr>
            <a:spLocks noChangeAspect="1" noChangeArrowheads="1"/>
          </p:cNvSpPr>
          <p:nvPr/>
        </p:nvSpPr>
        <p:spPr bwMode="auto">
          <a:xfrm>
            <a:off x="155575" y="-1730375"/>
            <a:ext cx="2105025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形标注 4"/>
          <p:cNvSpPr/>
          <p:nvPr/>
        </p:nvSpPr>
        <p:spPr bwMode="auto">
          <a:xfrm>
            <a:off x="5643563" y="4143375"/>
            <a:ext cx="2714625" cy="1928813"/>
          </a:xfrm>
          <a:prstGeom prst="wedgeEllipseCallout">
            <a:avLst>
              <a:gd name="adj1" fmla="val -64368"/>
              <a:gd name="adj2" fmla="val -30525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形标注 6"/>
          <p:cNvSpPr/>
          <p:nvPr/>
        </p:nvSpPr>
        <p:spPr bwMode="auto">
          <a:xfrm>
            <a:off x="5857875" y="357188"/>
            <a:ext cx="2714625" cy="1928812"/>
          </a:xfrm>
          <a:prstGeom prst="wedgeEllipseCallout">
            <a:avLst>
              <a:gd name="adj1" fmla="val -64368"/>
              <a:gd name="adj2" fmla="val -30525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215063" y="571500"/>
            <a:ext cx="192881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business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performance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rules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interface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……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72188" y="4429125"/>
            <a:ext cx="1928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design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code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test cases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……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2643188" y="2214563"/>
            <a:ext cx="3143250" cy="1143000"/>
          </a:xfrm>
          <a:prstGeom prst="ellips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91AB15-37BF-442C-A045-897F72857494}"/>
              </a:ext>
            </a:extLst>
          </p:cNvPr>
          <p:cNvSpPr/>
          <p:nvPr/>
        </p:nvSpPr>
        <p:spPr>
          <a:xfrm>
            <a:off x="2556914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BC2E09-6E7B-4145-AD87-D7587AB9489A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128948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内容占位符 4" descr="1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8457" y="-24607"/>
            <a:ext cx="4859338" cy="6907213"/>
          </a:xfrm>
          <a:prstGeom prst="rect">
            <a:avLst/>
          </a:prstGeom>
        </p:spPr>
      </p:pic>
      <p:sp>
        <p:nvSpPr>
          <p:cNvPr id="4100" name="矩形 3"/>
          <p:cNvSpPr>
            <a:spLocks noChangeArrowheads="1"/>
          </p:cNvSpPr>
          <p:nvPr/>
        </p:nvSpPr>
        <p:spPr bwMode="auto">
          <a:xfrm>
            <a:off x="6509917" y="2754340"/>
            <a:ext cx="2083578" cy="36933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潜在的追溯关系</a:t>
            </a:r>
          </a:p>
        </p:txBody>
      </p:sp>
    </p:spTree>
    <p:extLst>
      <p:ext uri="{BB962C8B-B14F-4D97-AF65-F5344CB8AC3E}">
        <p14:creationId xmlns:p14="http://schemas.microsoft.com/office/powerpoint/2010/main" val="13382397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107950" y="263525"/>
            <a:ext cx="9036050" cy="1108075"/>
          </a:xfrm>
        </p:spPr>
        <p:txBody>
          <a:bodyPr/>
          <a:lstStyle/>
          <a:p>
            <a:r>
              <a:rPr lang="zh-CN" altLang="en-US" sz="3600">
                <a:ea typeface="宋体" panose="02010600030101010101" pitchFamily="2" charset="-122"/>
              </a:rPr>
              <a:t>工业实例：航空领域</a:t>
            </a:r>
            <a:r>
              <a:rPr lang="en-US" altLang="zh-CN" sz="3600">
                <a:ea typeface="宋体" panose="02010600030101010101" pitchFamily="2" charset="-122"/>
              </a:rPr>
              <a:t>DO-333</a:t>
            </a:r>
            <a:r>
              <a:rPr lang="zh-CN" altLang="en-US" sz="3600">
                <a:ea typeface="宋体" panose="02010600030101010101" pitchFamily="2" charset="-122"/>
              </a:rPr>
              <a:t>标准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4294967295"/>
          </p:nvPr>
        </p:nvSpPr>
        <p:spPr>
          <a:xfrm>
            <a:off x="142875" y="1571625"/>
            <a:ext cx="8794750" cy="4130675"/>
          </a:xfrm>
        </p:spPr>
        <p:txBody>
          <a:bodyPr/>
          <a:lstStyle/>
          <a:p>
            <a:pPr marL="517525" indent="-457200">
              <a:lnSpc>
                <a:spcPct val="80000"/>
              </a:lnSpc>
              <a:spcBef>
                <a:spcPts val="575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随着航空工业的发展，软件在航空器控制系统中的重要性日益增强。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 marL="517525" indent="-457200">
              <a:lnSpc>
                <a:spcPct val="80000"/>
              </a:lnSpc>
              <a:spcBef>
                <a:spcPts val="575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标准中强调了软件需求和其他阶段性产物之间的可追溯性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 marL="517525" indent="-457200">
              <a:buClr>
                <a:schemeClr val="accent2"/>
              </a:buClr>
              <a:buFont typeface="Zapf Dingbats"/>
              <a:buNone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17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3071813"/>
            <a:ext cx="2698750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爆炸形 1 5"/>
          <p:cNvSpPr>
            <a:spLocks noChangeArrowheads="1"/>
          </p:cNvSpPr>
          <p:nvPr/>
        </p:nvSpPr>
        <p:spPr bwMode="auto">
          <a:xfrm>
            <a:off x="3273425" y="3357563"/>
            <a:ext cx="5727700" cy="2233612"/>
          </a:xfrm>
          <a:prstGeom prst="irregularSeal1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4987925" y="4121150"/>
            <a:ext cx="2517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机载软件需求分析质量直接影响软件质量。</a:t>
            </a:r>
          </a:p>
        </p:txBody>
      </p:sp>
    </p:spTree>
    <p:extLst>
      <p:ext uri="{BB962C8B-B14F-4D97-AF65-F5344CB8AC3E}">
        <p14:creationId xmlns:p14="http://schemas.microsoft.com/office/powerpoint/2010/main" val="10948377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6998" y="722958"/>
            <a:ext cx="7899572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DO-333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标准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defRPr/>
            </a:pP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33" y="1222130"/>
            <a:ext cx="7496337" cy="552845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F29E506-945F-47A1-8DAB-0A6C819504BB}"/>
              </a:ext>
            </a:extLst>
          </p:cNvPr>
          <p:cNvSpPr/>
          <p:nvPr/>
        </p:nvSpPr>
        <p:spPr>
          <a:xfrm>
            <a:off x="2556914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C64FC8-D6C0-4C36-8610-F010714A5EBC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35526359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107950" y="263525"/>
            <a:ext cx="9036050" cy="1108075"/>
          </a:xfrm>
        </p:spPr>
        <p:txBody>
          <a:bodyPr/>
          <a:lstStyle/>
          <a:p>
            <a:r>
              <a:rPr lang="zh-CN" altLang="en-US" sz="3600">
                <a:ea typeface="宋体" panose="02010600030101010101" pitchFamily="2" charset="-122"/>
              </a:rPr>
              <a:t>工业实例：航空领域</a:t>
            </a:r>
            <a:r>
              <a:rPr lang="en-US" altLang="zh-CN" sz="3600">
                <a:ea typeface="宋体" panose="02010600030101010101" pitchFamily="2" charset="-122"/>
              </a:rPr>
              <a:t>DO-333</a:t>
            </a:r>
            <a:r>
              <a:rPr lang="zh-CN" altLang="en-US" sz="3600">
                <a:ea typeface="宋体" panose="02010600030101010101" pitchFamily="2" charset="-122"/>
              </a:rPr>
              <a:t>标准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4294967295"/>
          </p:nvPr>
        </p:nvSpPr>
        <p:spPr>
          <a:xfrm>
            <a:off x="142875" y="1571625"/>
            <a:ext cx="8927234" cy="4786313"/>
          </a:xfrm>
        </p:spPr>
        <p:txBody>
          <a:bodyPr/>
          <a:lstStyle/>
          <a:p>
            <a:pPr marL="517525" indent="-457200">
              <a:lnSpc>
                <a:spcPct val="125000"/>
              </a:lnSpc>
              <a:spcBef>
                <a:spcPts val="575"/>
              </a:spcBef>
              <a:buClr>
                <a:srgbClr val="FF0000"/>
              </a:buClr>
              <a:buSzPct val="100000"/>
              <a:buFont typeface="Zapf Dingbats"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例如：高层需求中一项需求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 marL="517525" indent="-457200">
              <a:lnSpc>
                <a:spcPct val="125000"/>
              </a:lnSpc>
              <a:spcBef>
                <a:spcPts val="575"/>
              </a:spcBef>
              <a:buClr>
                <a:srgbClr val="FF0000"/>
              </a:buClr>
              <a:buSzPct val="100000"/>
              <a:buFont typeface="Zapf Dingbats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“</a:t>
            </a:r>
            <a:r>
              <a:rPr lang="zh-CN" altLang="en-US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发动机控制软件应能明确划分为地面运行和空中飞行模式。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 marL="517525" indent="-457200">
              <a:lnSpc>
                <a:spcPct val="125000"/>
              </a:lnSpc>
              <a:spcBef>
                <a:spcPts val="575"/>
              </a:spcBef>
              <a:buClr>
                <a:srgbClr val="FF0000"/>
              </a:buClr>
              <a:buSzPct val="100000"/>
              <a:buFont typeface="Zapf Dingbats"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 marL="517525" indent="-457200">
              <a:lnSpc>
                <a:spcPct val="125000"/>
              </a:lnSpc>
              <a:spcBef>
                <a:spcPts val="575"/>
              </a:spcBef>
              <a:buClr>
                <a:srgbClr val="FF0000"/>
              </a:buClr>
              <a:buSzPct val="100000"/>
              <a:buFont typeface="Zapf Dingbats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则进一步演化得到的详细需求或称低层需求中，有对应的需求：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 marL="517525" indent="-457200">
              <a:lnSpc>
                <a:spcPct val="125000"/>
              </a:lnSpc>
              <a:spcBef>
                <a:spcPts val="575"/>
              </a:spcBef>
              <a:buClr>
                <a:srgbClr val="FF0000"/>
              </a:buClr>
              <a:buSzPct val="100000"/>
              <a:buFont typeface="Zapf Dingbats"/>
              <a:buNone/>
            </a:pP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L1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：地面模式中，发动机转速不得大于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N ……</a:t>
            </a:r>
          </a:p>
          <a:p>
            <a:pPr marL="517525" indent="-457200">
              <a:lnSpc>
                <a:spcPct val="125000"/>
              </a:lnSpc>
              <a:spcBef>
                <a:spcPts val="575"/>
              </a:spcBef>
              <a:buClr>
                <a:srgbClr val="FF0000"/>
              </a:buClr>
              <a:buSzPct val="100000"/>
              <a:buFont typeface="Zapf Dingbats"/>
              <a:buNone/>
            </a:pP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L2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：空中飞行模式中发动机转速不得低于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H……</a:t>
            </a:r>
          </a:p>
          <a:p>
            <a:pPr marL="517525" indent="-457200">
              <a:lnSpc>
                <a:spcPct val="125000"/>
              </a:lnSpc>
              <a:spcBef>
                <a:spcPts val="575"/>
              </a:spcBef>
              <a:buClr>
                <a:srgbClr val="FF0000"/>
              </a:buClr>
              <a:buSzPct val="100000"/>
              <a:buFont typeface="Zapf Dingbats"/>
              <a:buNone/>
            </a:pPr>
            <a:endParaRPr lang="en-US" altLang="zh-CN" b="1" i="1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 marL="517525" indent="-457200">
              <a:lnSpc>
                <a:spcPct val="125000"/>
              </a:lnSpc>
              <a:spcBef>
                <a:spcPts val="575"/>
              </a:spcBef>
              <a:buClr>
                <a:srgbClr val="FF0000"/>
              </a:buClr>
              <a:buSzPct val="100000"/>
              <a:buFont typeface="Zapf Dingbats"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条目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，是对高层需求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的进一步细化，在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L1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L2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之间存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 marL="517525" indent="-457200">
              <a:lnSpc>
                <a:spcPct val="125000"/>
              </a:lnSpc>
              <a:spcBef>
                <a:spcPts val="575"/>
              </a:spcBef>
              <a:buClr>
                <a:srgbClr val="FF0000"/>
              </a:buClr>
              <a:buSzPct val="100000"/>
              <a:buFont typeface="Zapf Dingbats"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在着追溯关系。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7525" indent="-457200">
              <a:buClr>
                <a:schemeClr val="accent2"/>
              </a:buClr>
              <a:buFont typeface="Zapf Dingbats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76143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107950" y="263525"/>
            <a:ext cx="9036050" cy="1108075"/>
          </a:xfrm>
        </p:spPr>
        <p:txBody>
          <a:bodyPr/>
          <a:lstStyle/>
          <a:p>
            <a:r>
              <a:rPr lang="zh-CN" altLang="en-US" sz="3600">
                <a:ea typeface="宋体" panose="02010600030101010101" pitchFamily="2" charset="-122"/>
              </a:rPr>
              <a:t>工业实例：航空领域</a:t>
            </a:r>
            <a:r>
              <a:rPr lang="en-US" altLang="zh-CN" sz="3600">
                <a:ea typeface="宋体" panose="02010600030101010101" pitchFamily="2" charset="-122"/>
              </a:rPr>
              <a:t>DO-333</a:t>
            </a:r>
            <a:r>
              <a:rPr lang="zh-CN" altLang="en-US" sz="3600">
                <a:ea typeface="宋体" panose="02010600030101010101" pitchFamily="2" charset="-122"/>
              </a:rPr>
              <a:t>标准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4294967295"/>
          </p:nvPr>
        </p:nvSpPr>
        <p:spPr>
          <a:xfrm>
            <a:off x="142875" y="1571625"/>
            <a:ext cx="9001125" cy="4786313"/>
          </a:xfrm>
        </p:spPr>
        <p:txBody>
          <a:bodyPr/>
          <a:lstStyle/>
          <a:p>
            <a:pPr>
              <a:buClr>
                <a:schemeClr val="accent1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问题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1"/>
              </a:buClr>
              <a:buSzPct val="100000"/>
              <a:buFont typeface="Wingdings" panose="05000000000000000000" pitchFamily="2" charset="2"/>
              <a:buChar char="n"/>
            </a:pP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1"/>
              </a:buClr>
              <a:buSzPct val="100000"/>
              <a:buFont typeface="Zapf Dingbats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如果后继产物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中，某项条目没有对应的项目在其前驱产物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1"/>
              </a:buClr>
              <a:buSzPct val="100000"/>
              <a:buFont typeface="Zapf Dingbats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这种情况该怎么理解？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是一种错误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是一种需求的衍生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</a:pP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1"/>
              </a:buClr>
              <a:buSzPct val="100000"/>
              <a:buFont typeface="Zapf Dingbats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实践中，这个判断过程相对主观，需求分析者应提供足够的证据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1"/>
              </a:buClr>
              <a:buSzPct val="100000"/>
              <a:buFont typeface="Zapf Dingbats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来证明是何种情况。</a:t>
            </a:r>
          </a:p>
        </p:txBody>
      </p:sp>
    </p:spTree>
    <p:extLst>
      <p:ext uri="{BB962C8B-B14F-4D97-AF65-F5344CB8AC3E}">
        <p14:creationId xmlns:p14="http://schemas.microsoft.com/office/powerpoint/2010/main" val="265843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>
          <a:xfrm>
            <a:off x="0" y="196770"/>
            <a:ext cx="8367713" cy="1108075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需求追溯矩阵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4294967295"/>
          </p:nvPr>
        </p:nvSpPr>
        <p:spPr>
          <a:xfrm>
            <a:off x="107950" y="1676400"/>
            <a:ext cx="8928100" cy="4130675"/>
          </a:xfrm>
        </p:spPr>
        <p:txBody>
          <a:bodyPr/>
          <a:lstStyle/>
          <a:p>
            <a:pPr algn="just">
              <a:buClr>
                <a:schemeClr val="accent1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requirements traceability matrix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42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039552"/>
              </p:ext>
            </p:extLst>
          </p:nvPr>
        </p:nvGraphicFramePr>
        <p:xfrm>
          <a:off x="107950" y="2573792"/>
          <a:ext cx="8785225" cy="2195552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994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需求条目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功能需求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设计条目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代码条目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测试用例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94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UC-28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catalog.query.sort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Class catalog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catalog.sort()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search.7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search.8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5524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UC-29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catalog.query.import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Class catalog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catalog.import()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catalog.validate()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search.12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search.13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search.14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35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1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07285649"/>
              </p:ext>
            </p:extLst>
          </p:nvPr>
        </p:nvGraphicFramePr>
        <p:xfrm>
          <a:off x="285750" y="1989138"/>
          <a:ext cx="8640763" cy="3962620"/>
        </p:xfrm>
        <a:graphic>
          <a:graphicData uri="http://schemas.openxmlformats.org/drawingml/2006/table">
            <a:tbl>
              <a:tblPr/>
              <a:tblGrid>
                <a:gridCol w="2088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67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856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功能需求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用例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44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UC-1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UC-2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UC-3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UC-4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FR-1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√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FR-2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√</a:t>
                      </a: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 </a:t>
                      </a: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FR-3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√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FR-4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√</a:t>
                      </a: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FR-5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√</a:t>
                      </a: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√</a:t>
                      </a: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FR-6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√</a:t>
                      </a: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标题 1">
            <a:extLst>
              <a:ext uri="{FF2B5EF4-FFF2-40B4-BE49-F238E27FC236}">
                <a16:creationId xmlns:a16="http://schemas.microsoft.com/office/drawing/2014/main" id="{1C1FE019-CBD2-4316-B981-A589BAE6A665}"/>
              </a:ext>
            </a:extLst>
          </p:cNvPr>
          <p:cNvSpPr txBox="1">
            <a:spLocks/>
          </p:cNvSpPr>
          <p:nvPr/>
        </p:nvSpPr>
        <p:spPr bwMode="auto">
          <a:xfrm>
            <a:off x="0" y="196770"/>
            <a:ext cx="83677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40" tIns="44623" rIns="90840" bIns="44623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defTabSz="914400"/>
            <a:r>
              <a:rPr lang="zh-CN" altLang="en-US" sz="3200" kern="0">
                <a:latin typeface="微软雅黑" panose="020B0503020204020204" pitchFamily="34" charset="-122"/>
                <a:ea typeface="微软雅黑" panose="020B0503020204020204" pitchFamily="34" charset="-122"/>
              </a:rPr>
              <a:t>需求追溯矩阵</a:t>
            </a:r>
            <a:endParaRPr lang="zh-CN" altLang="en-US" sz="3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523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321665" y="4486518"/>
            <a:ext cx="6221029" cy="8909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13697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77459" y="1839782"/>
            <a:ext cx="36733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需求管理“管” 什么？</a:t>
            </a:r>
            <a:endParaRPr lang="en-US" altLang="zh-CN" sz="24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应对需求的变化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变化体现在两个层次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9117" y="3445064"/>
            <a:ext cx="4572000" cy="8371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用户需求由模糊到清晰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需求文档发生了更新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2153" y="4748065"/>
            <a:ext cx="52629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F0000"/>
              </a:buClr>
            </a:pPr>
            <a:r>
              <a: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如何使得这种必然发生的变化足够可控？</a:t>
            </a:r>
          </a:p>
        </p:txBody>
      </p:sp>
      <p:sp>
        <p:nvSpPr>
          <p:cNvPr id="9" name="矩形 8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21084297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>
            <a:extLst>
              <a:ext uri="{FF2B5EF4-FFF2-40B4-BE49-F238E27FC236}">
                <a16:creationId xmlns:a16="http://schemas.microsoft.com/office/drawing/2014/main" id="{50F299EB-B046-42E7-8E24-B676D1B3690D}"/>
              </a:ext>
            </a:extLst>
          </p:cNvPr>
          <p:cNvSpPr txBox="1"/>
          <p:nvPr/>
        </p:nvSpPr>
        <p:spPr>
          <a:xfrm>
            <a:off x="1212979" y="2793808"/>
            <a:ext cx="7240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影响关系的分析技术</a:t>
            </a:r>
          </a:p>
        </p:txBody>
      </p:sp>
    </p:spTree>
    <p:extLst>
      <p:ext uri="{BB962C8B-B14F-4D97-AF65-F5344CB8AC3E}">
        <p14:creationId xmlns:p14="http://schemas.microsoft.com/office/powerpoint/2010/main" val="252830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9" y="1035093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</a:rPr>
              <a:t>符号执行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6" y="1014541"/>
            <a:ext cx="581159" cy="501585"/>
          </a:xfrm>
          <a:prstGeom prst="triangle">
            <a:avLst>
              <a:gd name="adj" fmla="val 50000"/>
            </a:avLst>
          </a:prstGeom>
          <a:solidFill>
            <a:srgbClr val="A41C34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685800">
              <a:spcBef>
                <a:spcPct val="0"/>
              </a:spcBef>
              <a:buNone/>
              <a:defRPr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3C7F9E-B799-46EE-A772-89EF785F0D15}"/>
              </a:ext>
            </a:extLst>
          </p:cNvPr>
          <p:cNvSpPr txBox="1"/>
          <p:nvPr/>
        </p:nvSpPr>
        <p:spPr>
          <a:xfrm>
            <a:off x="476188" y="1559669"/>
            <a:ext cx="373065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func(a, c){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a=a+1;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if(a&gt;0&amp;&amp;c==1){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c=3;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if(c==3){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	……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1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E112AF90-E911-45AD-9D68-06A5D06790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12562" y="1542734"/>
          <a:ext cx="1338573" cy="220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73">
                  <a:extLst>
                    <a:ext uri="{9D8B030D-6E8A-4147-A177-3AD203B41FA5}">
                      <a16:colId xmlns:a16="http://schemas.microsoft.com/office/drawing/2014/main" val="98830578"/>
                    </a:ext>
                  </a:extLst>
                </a:gridCol>
              </a:tblGrid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4467232"/>
                  </a:ext>
                </a:extLst>
              </a:tr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26589382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25081358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78040733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7340997"/>
                  </a:ext>
                </a:extLst>
              </a:tr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……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97917904"/>
                  </a:ext>
                </a:extLst>
              </a:tr>
            </a:tbl>
          </a:graphicData>
        </a:graphic>
      </p:graphicFrame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23891D55-4A09-413F-8F76-4635BB504A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41517" y="4156769"/>
          <a:ext cx="6161606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281">
                  <a:extLst>
                    <a:ext uri="{9D8B030D-6E8A-4147-A177-3AD203B41FA5}">
                      <a16:colId xmlns:a16="http://schemas.microsoft.com/office/drawing/2014/main" val="3796736746"/>
                    </a:ext>
                  </a:extLst>
                </a:gridCol>
                <a:gridCol w="4781325">
                  <a:extLst>
                    <a:ext uri="{9D8B030D-6E8A-4147-A177-3AD203B41FA5}">
                      <a16:colId xmlns:a16="http://schemas.microsoft.com/office/drawing/2014/main" val="3934477020"/>
                    </a:ext>
                  </a:extLst>
                </a:gridCol>
              </a:tblGrid>
              <a:tr h="29718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State</a:t>
                      </a:r>
                      <a:r>
                        <a:rPr lang="zh-CN" altLang="en-US" sz="15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的组成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47254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Constraints</a:t>
                      </a:r>
                      <a:endParaRPr lang="zh-CN" altLang="en-US" sz="15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约束收集，</a:t>
                      </a:r>
                      <a:r>
                        <a:rPr lang="zh-CN" altLang="en-US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收集了路径的判断条件</a:t>
                      </a:r>
                      <a:endParaRPr lang="zh-CN" altLang="en-US" sz="15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1256951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Memory model</a:t>
                      </a:r>
                      <a:endParaRPr lang="zh-CN" altLang="en-US" sz="15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内存模型，保存了全局变量和局部变量的名称和对应值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81372272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Symbolic table</a:t>
                      </a:r>
                      <a:endParaRPr lang="zh-CN" altLang="en-US" sz="15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函数输入变量及其对应的符号值，还可以保存一些其他的信息，比如变量类型等。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2995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50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9" y="1035093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</a:rPr>
              <a:t>符号执行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6" y="1014541"/>
            <a:ext cx="581159" cy="501585"/>
          </a:xfrm>
          <a:prstGeom prst="triangle">
            <a:avLst>
              <a:gd name="adj" fmla="val 50000"/>
            </a:avLst>
          </a:prstGeom>
          <a:solidFill>
            <a:srgbClr val="A41C34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685800">
              <a:spcBef>
                <a:spcPct val="0"/>
              </a:spcBef>
              <a:buNone/>
              <a:defRPr/>
            </a:pPr>
            <a:endParaRPr lang="zh-CN" altLang="zh-CN" sz="1800">
              <a:solidFill>
                <a:srgbClr val="A41C34"/>
              </a:solidFill>
              <a:sym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3C7F9E-B799-46EE-A772-89EF785F0D15}"/>
              </a:ext>
            </a:extLst>
          </p:cNvPr>
          <p:cNvSpPr txBox="1"/>
          <p:nvPr/>
        </p:nvSpPr>
        <p:spPr>
          <a:xfrm>
            <a:off x="476188" y="1559669"/>
            <a:ext cx="373065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2100" dirty="0">
                <a:solidFill>
                  <a:srgbClr val="A41C3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func(a, c)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a=a+1;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if(a&gt;0&amp;&amp;c==1){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c=3;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if(c==3){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	……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1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E112AF90-E911-45AD-9D68-06A5D06790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12562" y="1542734"/>
          <a:ext cx="1338573" cy="220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73">
                  <a:extLst>
                    <a:ext uri="{9D8B030D-6E8A-4147-A177-3AD203B41FA5}">
                      <a16:colId xmlns:a16="http://schemas.microsoft.com/office/drawing/2014/main" val="98830578"/>
                    </a:ext>
                  </a:extLst>
                </a:gridCol>
              </a:tblGrid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4467232"/>
                  </a:ext>
                </a:extLst>
              </a:tr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26589382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25081358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78040733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7340997"/>
                  </a:ext>
                </a:extLst>
              </a:tr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……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97917904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3B196A26-344F-4D18-894A-90691BD837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41518" y="4036028"/>
          <a:ext cx="6095999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95129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1180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71031765"/>
                    </a:ext>
                  </a:extLst>
                </a:gridCol>
              </a:tblGrid>
              <a:tr h="29718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state0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88053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66144"/>
                  </a:ext>
                </a:extLst>
              </a:tr>
              <a:tr h="2971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model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84928443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55174353"/>
                  </a:ext>
                </a:extLst>
              </a:tr>
              <a:tr h="2971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Symbolic table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70067056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4830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81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9" y="1035093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</a:rPr>
              <a:t>符号执行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6" y="1014541"/>
            <a:ext cx="581159" cy="501585"/>
          </a:xfrm>
          <a:prstGeom prst="triangle">
            <a:avLst>
              <a:gd name="adj" fmla="val 50000"/>
            </a:avLst>
          </a:prstGeom>
          <a:solidFill>
            <a:srgbClr val="A41C34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685800">
              <a:spcBef>
                <a:spcPct val="0"/>
              </a:spcBef>
              <a:buNone/>
              <a:defRPr/>
            </a:pPr>
            <a:endParaRPr lang="zh-CN" altLang="zh-CN" sz="1800">
              <a:solidFill>
                <a:srgbClr val="A41C34"/>
              </a:solidFill>
              <a:sym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3C7F9E-B799-46EE-A772-89EF785F0D15}"/>
              </a:ext>
            </a:extLst>
          </p:cNvPr>
          <p:cNvSpPr txBox="1"/>
          <p:nvPr/>
        </p:nvSpPr>
        <p:spPr>
          <a:xfrm>
            <a:off x="476188" y="1559669"/>
            <a:ext cx="373065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func(a, c){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100" dirty="0">
                <a:solidFill>
                  <a:srgbClr val="A41C3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a=a+1;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if(a&gt;0&amp;&amp;c==1){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c=3;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if(c==3){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	……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1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E112AF90-E911-45AD-9D68-06A5D06790C7}"/>
              </a:ext>
            </a:extLst>
          </p:cNvPr>
          <p:cNvGraphicFramePr>
            <a:graphicFrameLocks noGrp="1"/>
          </p:cNvGraphicFramePr>
          <p:nvPr/>
        </p:nvGraphicFramePr>
        <p:xfrm>
          <a:off x="7012562" y="1542734"/>
          <a:ext cx="1338573" cy="220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73">
                  <a:extLst>
                    <a:ext uri="{9D8B030D-6E8A-4147-A177-3AD203B41FA5}">
                      <a16:colId xmlns:a16="http://schemas.microsoft.com/office/drawing/2014/main" val="98830578"/>
                    </a:ext>
                  </a:extLst>
                </a:gridCol>
              </a:tblGrid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4467232"/>
                  </a:ext>
                </a:extLst>
              </a:tr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26589382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25081358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78040733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7340997"/>
                  </a:ext>
                </a:extLst>
              </a:tr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……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97917904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3B196A26-344F-4D18-894A-90691BD837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41518" y="4036028"/>
          <a:ext cx="6095999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95129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1180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71031765"/>
                    </a:ext>
                  </a:extLst>
                </a:gridCol>
              </a:tblGrid>
              <a:tr h="29718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state0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88053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66144"/>
                  </a:ext>
                </a:extLst>
              </a:tr>
              <a:tr h="2971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model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84928443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A+1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55174353"/>
                  </a:ext>
                </a:extLst>
              </a:tr>
              <a:tr h="2971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Symbolic table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70067056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4830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36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9" y="1035093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</a:rPr>
              <a:t>符号执行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6" y="1014541"/>
            <a:ext cx="581159" cy="501585"/>
          </a:xfrm>
          <a:prstGeom prst="triangle">
            <a:avLst>
              <a:gd name="adj" fmla="val 50000"/>
            </a:avLst>
          </a:prstGeom>
          <a:solidFill>
            <a:srgbClr val="A41C34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685800">
              <a:spcBef>
                <a:spcPct val="0"/>
              </a:spcBef>
              <a:buNone/>
              <a:defRPr/>
            </a:pPr>
            <a:endParaRPr lang="zh-CN" altLang="zh-CN" sz="1800">
              <a:solidFill>
                <a:srgbClr val="A41C34"/>
              </a:solidFill>
              <a:sym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3C7F9E-B799-46EE-A772-89EF785F0D15}"/>
              </a:ext>
            </a:extLst>
          </p:cNvPr>
          <p:cNvSpPr txBox="1"/>
          <p:nvPr/>
        </p:nvSpPr>
        <p:spPr>
          <a:xfrm>
            <a:off x="476188" y="1559669"/>
            <a:ext cx="373065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func(a, c){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a=a+1;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100" dirty="0">
                <a:solidFill>
                  <a:srgbClr val="A41C3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if(a&gt;0&amp;&amp;c==1)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c=3;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if(c==3){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	……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1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E112AF90-E911-45AD-9D68-06A5D06790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12562" y="1542734"/>
          <a:ext cx="1338573" cy="220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73">
                  <a:extLst>
                    <a:ext uri="{9D8B030D-6E8A-4147-A177-3AD203B41FA5}">
                      <a16:colId xmlns:a16="http://schemas.microsoft.com/office/drawing/2014/main" val="98830578"/>
                    </a:ext>
                  </a:extLst>
                </a:gridCol>
              </a:tblGrid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4467232"/>
                  </a:ext>
                </a:extLst>
              </a:tr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26589382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25081358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78040733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7340997"/>
                  </a:ext>
                </a:extLst>
              </a:tr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……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97917904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3B196A26-344F-4D18-894A-90691BD837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41518" y="4036028"/>
          <a:ext cx="6095999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95129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1180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71031765"/>
                    </a:ext>
                  </a:extLst>
                </a:gridCol>
              </a:tblGrid>
              <a:tr h="29718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state0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88053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A+1&gt;0 &amp;&amp; C==1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66144"/>
                  </a:ext>
                </a:extLst>
              </a:tr>
              <a:tr h="2971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model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84928443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A+1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55174353"/>
                  </a:ext>
                </a:extLst>
              </a:tr>
              <a:tr h="2971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Symbolic table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70067056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4830629"/>
                  </a:ext>
                </a:extLst>
              </a:tr>
            </a:tbl>
          </a:graphicData>
        </a:graphic>
      </p:graphicFrame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94664AE-C123-4543-85EB-97192A8372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02620" y="2857445"/>
          <a:ext cx="3271046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488">
                  <a:extLst>
                    <a:ext uri="{9D8B030D-6E8A-4147-A177-3AD203B41FA5}">
                      <a16:colId xmlns:a16="http://schemas.microsoft.com/office/drawing/2014/main" val="2307214406"/>
                    </a:ext>
                  </a:extLst>
                </a:gridCol>
                <a:gridCol w="2168558">
                  <a:extLst>
                    <a:ext uri="{9D8B030D-6E8A-4147-A177-3AD203B41FA5}">
                      <a16:colId xmlns:a16="http://schemas.microsoft.com/office/drawing/2014/main" val="3114548675"/>
                    </a:ext>
                  </a:extLst>
                </a:gridCol>
              </a:tblGrid>
              <a:tr h="29718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state1</a:t>
                      </a:r>
                      <a:endParaRPr lang="zh-CN" altLang="en-US" sz="15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4309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!(</a:t>
                      </a:r>
                      <a:r>
                        <a:rPr lang="en-US" altLang="zh-CN" sz="15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A+1&gt;0 &amp;&amp; C==1</a:t>
                      </a:r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50790567"/>
                  </a:ext>
                </a:extLst>
              </a:tr>
              <a:tr h="29718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808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99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9" y="1035093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</a:rPr>
              <a:t>符号执行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6" y="1014541"/>
            <a:ext cx="581159" cy="501585"/>
          </a:xfrm>
          <a:prstGeom prst="triangle">
            <a:avLst>
              <a:gd name="adj" fmla="val 50000"/>
            </a:avLst>
          </a:prstGeom>
          <a:solidFill>
            <a:srgbClr val="A41C34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685800">
              <a:spcBef>
                <a:spcPct val="0"/>
              </a:spcBef>
              <a:buNone/>
              <a:defRPr/>
            </a:pPr>
            <a:endParaRPr lang="zh-CN" altLang="zh-CN" sz="1800">
              <a:solidFill>
                <a:srgbClr val="A41C34"/>
              </a:solidFill>
              <a:sym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3C7F9E-B799-46EE-A772-89EF785F0D15}"/>
              </a:ext>
            </a:extLst>
          </p:cNvPr>
          <p:cNvSpPr txBox="1"/>
          <p:nvPr/>
        </p:nvSpPr>
        <p:spPr>
          <a:xfrm>
            <a:off x="476188" y="1559669"/>
            <a:ext cx="373065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func(a, c){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a=a+1;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if(a&gt;0&amp;&amp;c==1){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c=3;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if(c==3){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	……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1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E112AF90-E911-45AD-9D68-06A5D06790C7}"/>
              </a:ext>
            </a:extLst>
          </p:cNvPr>
          <p:cNvGraphicFramePr>
            <a:graphicFrameLocks noGrp="1"/>
          </p:cNvGraphicFramePr>
          <p:nvPr/>
        </p:nvGraphicFramePr>
        <p:xfrm>
          <a:off x="7012562" y="1542734"/>
          <a:ext cx="1338573" cy="220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73">
                  <a:extLst>
                    <a:ext uri="{9D8B030D-6E8A-4147-A177-3AD203B41FA5}">
                      <a16:colId xmlns:a16="http://schemas.microsoft.com/office/drawing/2014/main" val="98830578"/>
                    </a:ext>
                  </a:extLst>
                </a:gridCol>
              </a:tblGrid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4467232"/>
                  </a:ext>
                </a:extLst>
              </a:tr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26589382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25081358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78040733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7340997"/>
                  </a:ext>
                </a:extLst>
              </a:tr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……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97917904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3B196A26-344F-4D18-894A-90691BD837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41518" y="4036028"/>
          <a:ext cx="6095999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95129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1180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71031765"/>
                    </a:ext>
                  </a:extLst>
                </a:gridCol>
              </a:tblGrid>
              <a:tr h="29718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state0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88053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A+1&gt;0 &amp;&amp; C==1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66144"/>
                  </a:ext>
                </a:extLst>
              </a:tr>
              <a:tr h="2971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model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84928443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A+1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55174353"/>
                  </a:ext>
                </a:extLst>
              </a:tr>
              <a:tr h="2971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Symbolic table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70067056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4830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87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9" y="1035093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</a:rPr>
              <a:t>符号执行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6" y="1014541"/>
            <a:ext cx="581159" cy="501585"/>
          </a:xfrm>
          <a:prstGeom prst="triangle">
            <a:avLst>
              <a:gd name="adj" fmla="val 50000"/>
            </a:avLst>
          </a:prstGeom>
          <a:solidFill>
            <a:srgbClr val="A41C34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685800">
              <a:spcBef>
                <a:spcPct val="0"/>
              </a:spcBef>
              <a:buNone/>
              <a:defRPr/>
            </a:pPr>
            <a:endParaRPr lang="zh-CN" altLang="zh-CN" sz="1800">
              <a:solidFill>
                <a:srgbClr val="A41C34"/>
              </a:solidFill>
              <a:sym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3C7F9E-B799-46EE-A772-89EF785F0D15}"/>
              </a:ext>
            </a:extLst>
          </p:cNvPr>
          <p:cNvSpPr txBox="1"/>
          <p:nvPr/>
        </p:nvSpPr>
        <p:spPr>
          <a:xfrm>
            <a:off x="476188" y="1559669"/>
            <a:ext cx="373065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func(a, c){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a=a+1;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if(a&gt;0&amp;&amp;c==1){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c=3;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100" dirty="0">
                <a:solidFill>
                  <a:srgbClr val="A41C3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if(c==3)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	……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1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E112AF90-E911-45AD-9D68-06A5D06790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12562" y="1542734"/>
          <a:ext cx="1338573" cy="220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73">
                  <a:extLst>
                    <a:ext uri="{9D8B030D-6E8A-4147-A177-3AD203B41FA5}">
                      <a16:colId xmlns:a16="http://schemas.microsoft.com/office/drawing/2014/main" val="98830578"/>
                    </a:ext>
                  </a:extLst>
                </a:gridCol>
              </a:tblGrid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4467232"/>
                  </a:ext>
                </a:extLst>
              </a:tr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26589382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25081358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78040733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7340997"/>
                  </a:ext>
                </a:extLst>
              </a:tr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……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97917904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3B196A26-344F-4D18-894A-90691BD837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41518" y="4036028"/>
          <a:ext cx="6095999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95129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1180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71031765"/>
                    </a:ext>
                  </a:extLst>
                </a:gridCol>
              </a:tblGrid>
              <a:tr h="29718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state0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88053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A+1&gt;0 &amp;&amp; C==1 &amp;&amp; 3==3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66144"/>
                  </a:ext>
                </a:extLst>
              </a:tr>
              <a:tr h="2971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model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84928443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A+1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55174353"/>
                  </a:ext>
                </a:extLst>
              </a:tr>
              <a:tr h="2971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Symbolic table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70067056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4830629"/>
                  </a:ext>
                </a:extLst>
              </a:tr>
            </a:tbl>
          </a:graphicData>
        </a:graphic>
      </p:graphicFrame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94664AE-C123-4543-85EB-97192A8372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28663" y="2598365"/>
          <a:ext cx="3271046" cy="1150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488">
                  <a:extLst>
                    <a:ext uri="{9D8B030D-6E8A-4147-A177-3AD203B41FA5}">
                      <a16:colId xmlns:a16="http://schemas.microsoft.com/office/drawing/2014/main" val="2307214406"/>
                    </a:ext>
                  </a:extLst>
                </a:gridCol>
                <a:gridCol w="2168558">
                  <a:extLst>
                    <a:ext uri="{9D8B030D-6E8A-4147-A177-3AD203B41FA5}">
                      <a16:colId xmlns:a16="http://schemas.microsoft.com/office/drawing/2014/main" val="3114548675"/>
                    </a:ext>
                  </a:extLst>
                </a:gridCol>
              </a:tblGrid>
              <a:tr h="29718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state2</a:t>
                      </a:r>
                      <a:endParaRPr lang="zh-CN" altLang="en-US" sz="15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43090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!(</a:t>
                      </a:r>
                      <a:r>
                        <a:rPr lang="en-US" altLang="zh-CN" sz="15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A+1&gt;0 &amp;&amp; C==1</a:t>
                      </a:r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 !(3==3) 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50790567"/>
                  </a:ext>
                </a:extLst>
              </a:tr>
              <a:tr h="29718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808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85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9" y="1035093"/>
            <a:ext cx="264687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</a:rPr>
              <a:t>变量影响关系分析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6" y="1014541"/>
            <a:ext cx="581159" cy="501585"/>
          </a:xfrm>
          <a:prstGeom prst="triangle">
            <a:avLst>
              <a:gd name="adj" fmla="val 50000"/>
            </a:avLst>
          </a:prstGeom>
          <a:solidFill>
            <a:srgbClr val="A41C34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685800">
              <a:spcBef>
                <a:spcPct val="0"/>
              </a:spcBef>
              <a:buNone/>
              <a:defRPr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9320FD-5F74-4D7A-A4B3-C6013809CEAF}"/>
              </a:ext>
            </a:extLst>
          </p:cNvPr>
          <p:cNvSpPr/>
          <p:nvPr/>
        </p:nvSpPr>
        <p:spPr>
          <a:xfrm>
            <a:off x="374587" y="1635072"/>
            <a:ext cx="8394826" cy="58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25000"/>
              </a:lnSpc>
            </a:pP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对于一个语句结点中的变量，如果它出现在该结点的定义变量集合中，那么判定它被这个结点中使用变量集合中的每一个变量影响。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通过数据流分析得到的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def-use-pair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AEAD1F0-B2E9-4525-A8B2-E3546CF46C58}"/>
              </a:ext>
            </a:extLst>
          </p:cNvPr>
          <p:cNvGrpSpPr/>
          <p:nvPr/>
        </p:nvGrpSpPr>
        <p:grpSpPr>
          <a:xfrm>
            <a:off x="640819" y="2451712"/>
            <a:ext cx="3931181" cy="2771216"/>
            <a:chOff x="1568937" y="2343245"/>
            <a:chExt cx="3703904" cy="253365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ABED1E3-6A3A-4C21-AB3C-298FA993E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8937" y="2343245"/>
              <a:ext cx="2390775" cy="253365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41DEDA3-5929-4766-882D-7922D63C1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9712" y="2422274"/>
              <a:ext cx="1104900" cy="43815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256AA53-508F-40D0-9F5E-B3F9AD6EF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0766" y="3386232"/>
              <a:ext cx="1362075" cy="447675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4AF6839-0D0B-49B9-81C3-E20A53A4A8D9}"/>
              </a:ext>
            </a:extLst>
          </p:cNvPr>
          <p:cNvGrpSpPr/>
          <p:nvPr/>
        </p:nvGrpSpPr>
        <p:grpSpPr>
          <a:xfrm>
            <a:off x="5246585" y="3125764"/>
            <a:ext cx="3256596" cy="1108573"/>
            <a:chOff x="7013563" y="2848181"/>
            <a:chExt cx="4342128" cy="1478097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217225D-8604-40C3-8C52-88C7AEBBA019}"/>
                </a:ext>
              </a:extLst>
            </p:cNvPr>
            <p:cNvSpPr/>
            <p:nvPr/>
          </p:nvSpPr>
          <p:spPr>
            <a:xfrm>
              <a:off x="7308237" y="3247586"/>
              <a:ext cx="2299580" cy="6528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642CC61-6A76-44FB-8446-19B696BEE04A}"/>
                </a:ext>
              </a:extLst>
            </p:cNvPr>
            <p:cNvSpPr/>
            <p:nvPr/>
          </p:nvSpPr>
          <p:spPr>
            <a:xfrm>
              <a:off x="7013563" y="2848181"/>
              <a:ext cx="4342128" cy="1478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28600" algn="just">
                <a:lnSpc>
                  <a:spcPct val="125000"/>
                </a:lnSpc>
              </a:pPr>
              <a:r>
                <a:rPr lang="zh-CN" altLang="en-US" sz="135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以两条语句为例</a:t>
              </a:r>
              <a:r>
                <a:rPr lang="en-US" altLang="zh-CN" sz="135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</a:p>
            <a:p>
              <a:pPr indent="228600" algn="just">
                <a:lnSpc>
                  <a:spcPct val="125000"/>
                </a:lnSpc>
              </a:pPr>
              <a:r>
                <a:rPr lang="en-US" altLang="zh-CN" sz="135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Omega:= phi *sigma;</a:t>
              </a:r>
            </a:p>
            <a:p>
              <a:pPr indent="228600" algn="just">
                <a:lnSpc>
                  <a:spcPct val="125000"/>
                </a:lnSpc>
              </a:pPr>
              <a:r>
                <a:rPr lang="en-US" altLang="zh-CN" sz="135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Call DDI;</a:t>
              </a:r>
            </a:p>
            <a:p>
              <a:pPr indent="228600" algn="just">
                <a:lnSpc>
                  <a:spcPct val="125000"/>
                </a:lnSpc>
              </a:pPr>
              <a:r>
                <a:rPr lang="zh-CN" altLang="en-US" sz="135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得到该语句的</a:t>
              </a:r>
              <a:r>
                <a:rPr lang="en-US" altLang="zh-CN" sz="1350" kern="100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def-use-pair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99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9" y="1035093"/>
            <a:ext cx="264687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</a:rPr>
              <a:t>变量影响关系分析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6" y="1014541"/>
            <a:ext cx="581159" cy="501585"/>
          </a:xfrm>
          <a:prstGeom prst="triangle">
            <a:avLst>
              <a:gd name="adj" fmla="val 50000"/>
            </a:avLst>
          </a:prstGeom>
          <a:solidFill>
            <a:srgbClr val="A41C34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685800">
              <a:spcBef>
                <a:spcPct val="0"/>
              </a:spcBef>
              <a:buNone/>
              <a:defRPr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9320FD-5F74-4D7A-A4B3-C6013809CEAF}"/>
              </a:ext>
            </a:extLst>
          </p:cNvPr>
          <p:cNvSpPr/>
          <p:nvPr/>
        </p:nvSpPr>
        <p:spPr>
          <a:xfrm>
            <a:off x="374587" y="1635072"/>
            <a:ext cx="8394826" cy="332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25000"/>
              </a:lnSpc>
            </a:pP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01B8A-4F1C-4692-B350-45A2D69C1E0F}"/>
              </a:ext>
            </a:extLst>
          </p:cNvPr>
          <p:cNvSpPr/>
          <p:nvPr/>
        </p:nvSpPr>
        <p:spPr>
          <a:xfrm>
            <a:off x="4572000" y="2625063"/>
            <a:ext cx="4572000" cy="58920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28600" algn="just">
              <a:lnSpc>
                <a:spcPct val="125000"/>
              </a:lnSpc>
            </a:pP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在节点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n1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25000"/>
              </a:lnSpc>
            </a:pP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350" kern="100" dirty="0" err="1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phi,sigma</a:t>
            </a: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35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omega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直接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影响关系。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16FBDB-01C1-44C5-B328-404D384B2BFF}"/>
              </a:ext>
            </a:extLst>
          </p:cNvPr>
          <p:cNvSpPr/>
          <p:nvPr/>
        </p:nvSpPr>
        <p:spPr>
          <a:xfrm>
            <a:off x="374587" y="1635072"/>
            <a:ext cx="8394826" cy="58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25000"/>
              </a:lnSpc>
            </a:pP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对于一个语句结点中的变量，如果它出现在该结点的定义变量集合中，那么判定它被这个结点中使用变量集合中的每一个变量影响。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通过数据流分析得到的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def-use-pair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98CD034-FCC1-49DD-9447-E51A9FFB0DB5}"/>
              </a:ext>
            </a:extLst>
          </p:cNvPr>
          <p:cNvGrpSpPr/>
          <p:nvPr/>
        </p:nvGrpSpPr>
        <p:grpSpPr>
          <a:xfrm>
            <a:off x="464344" y="2348616"/>
            <a:ext cx="4107656" cy="2032411"/>
            <a:chOff x="619124" y="1988487"/>
            <a:chExt cx="5476875" cy="270988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2A9B4CF-9DB4-4E03-A310-D6239389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124" y="1988487"/>
              <a:ext cx="5476875" cy="248602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3204242-8F96-437A-A1BD-EAC537FEE2A4}"/>
                </a:ext>
              </a:extLst>
            </p:cNvPr>
            <p:cNvSpPr/>
            <p:nvPr/>
          </p:nvSpPr>
          <p:spPr>
            <a:xfrm>
              <a:off x="2553077" y="4001630"/>
              <a:ext cx="3150606" cy="696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12355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9" y="1035093"/>
            <a:ext cx="264687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</a:rPr>
              <a:t>变量影响关系分析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6" y="1014541"/>
            <a:ext cx="581159" cy="501585"/>
          </a:xfrm>
          <a:prstGeom prst="triangle">
            <a:avLst>
              <a:gd name="adj" fmla="val 50000"/>
            </a:avLst>
          </a:prstGeom>
          <a:solidFill>
            <a:srgbClr val="A41C34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685800">
              <a:spcBef>
                <a:spcPct val="0"/>
              </a:spcBef>
              <a:buNone/>
              <a:defRPr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9320FD-5F74-4D7A-A4B3-C6013809CEAF}"/>
              </a:ext>
            </a:extLst>
          </p:cNvPr>
          <p:cNvSpPr/>
          <p:nvPr/>
        </p:nvSpPr>
        <p:spPr>
          <a:xfrm>
            <a:off x="374587" y="1635072"/>
            <a:ext cx="8394826" cy="58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25000"/>
              </a:lnSpc>
            </a:pP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对于一个语句结点中的变量，如果它出现在该结点的定义变量集合中，那么判定它被这个结点中使用变量集合中的每一个变量影响。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通过数据流分析定义的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def-use-pair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C86AEFE-8E4B-4EC6-AC94-7DAF0C9CFCC5}"/>
              </a:ext>
            </a:extLst>
          </p:cNvPr>
          <p:cNvGrpSpPr/>
          <p:nvPr/>
        </p:nvGrpSpPr>
        <p:grpSpPr>
          <a:xfrm>
            <a:off x="476189" y="2499496"/>
            <a:ext cx="4200525" cy="2282432"/>
            <a:chOff x="703776" y="2189661"/>
            <a:chExt cx="5600700" cy="304324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981481FA-611A-4865-B78F-4E4BE2871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776" y="2189661"/>
              <a:ext cx="5600700" cy="287655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A2D18E2-A36C-4A2E-A268-8054C1E3D76F}"/>
                </a:ext>
              </a:extLst>
            </p:cNvPr>
            <p:cNvSpPr/>
            <p:nvPr/>
          </p:nvSpPr>
          <p:spPr>
            <a:xfrm>
              <a:off x="742383" y="4970352"/>
              <a:ext cx="2046083" cy="2625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4F9A16B4-08BF-4793-B608-EC352C17DA11}"/>
              </a:ext>
            </a:extLst>
          </p:cNvPr>
          <p:cNvSpPr/>
          <p:nvPr/>
        </p:nvSpPr>
        <p:spPr>
          <a:xfrm>
            <a:off x="4927349" y="3016146"/>
            <a:ext cx="4001632" cy="1371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25000"/>
              </a:lnSpc>
            </a:pP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在节点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n2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25000"/>
              </a:lnSpc>
            </a:pP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25000"/>
              </a:lnSpc>
            </a:pP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350" kern="100" dirty="0" err="1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omega,AOI</a:t>
            </a: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35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theta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直接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影响关系。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25000"/>
              </a:lnSpc>
            </a:pP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350" kern="100" dirty="0" err="1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omega,AOI</a:t>
            </a: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350" kern="100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dtheta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直接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影响关系。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25000"/>
              </a:lnSpc>
            </a:pP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03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 txBox="1">
            <a:spLocks/>
          </p:cNvSpPr>
          <p:nvPr/>
        </p:nvSpPr>
        <p:spPr bwMode="auto">
          <a:xfrm>
            <a:off x="323850" y="456112"/>
            <a:ext cx="83677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dirty="0"/>
              <a:t>一个“吃货”的故事</a:t>
            </a:r>
          </a:p>
        </p:txBody>
      </p:sp>
      <p:sp>
        <p:nvSpPr>
          <p:cNvPr id="3075" name="内容占位符 2"/>
          <p:cNvSpPr txBox="1">
            <a:spLocks/>
          </p:cNvSpPr>
          <p:nvPr/>
        </p:nvSpPr>
        <p:spPr bwMode="auto">
          <a:xfrm>
            <a:off x="382588" y="1676400"/>
            <a:ext cx="8412162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>
            <a:lvl1pPr marL="466725" indent="-466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“服务员你好，来一份宫保鸡丁，谢谢！”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“好的，您稍等。”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-----</a:t>
            </a:r>
            <a:r>
              <a:rPr lang="zh-CN" altLang="en-US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原始需求已经提交</a:t>
            </a:r>
            <a:endParaRPr lang="en-US" altLang="zh-CN" sz="2800" b="1" dirty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300413"/>
            <a:ext cx="4105275" cy="29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E93A298-B378-4B08-BE7A-51CBC46CC403}"/>
              </a:ext>
            </a:extLst>
          </p:cNvPr>
          <p:cNvSpPr/>
          <p:nvPr/>
        </p:nvSpPr>
        <p:spPr>
          <a:xfrm>
            <a:off x="247637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BB6189-B76C-444E-9A19-D6356AD81A94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292584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9" y="1035093"/>
            <a:ext cx="264687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</a:rPr>
              <a:t>变量影响关系分析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6" y="1014541"/>
            <a:ext cx="581159" cy="501585"/>
          </a:xfrm>
          <a:prstGeom prst="triangle">
            <a:avLst>
              <a:gd name="adj" fmla="val 50000"/>
            </a:avLst>
          </a:prstGeom>
          <a:solidFill>
            <a:srgbClr val="A41C34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685800">
              <a:spcBef>
                <a:spcPct val="0"/>
              </a:spcBef>
              <a:buNone/>
              <a:defRPr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F63223-291F-4550-A9CA-B587762AFDF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7424" y="1810520"/>
            <a:ext cx="4521324" cy="34195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B01B8A-4F1C-4692-B350-45A2D69C1E0F}"/>
              </a:ext>
            </a:extLst>
          </p:cNvPr>
          <p:cNvSpPr/>
          <p:nvPr/>
        </p:nvSpPr>
        <p:spPr>
          <a:xfrm>
            <a:off x="4572000" y="2312248"/>
            <a:ext cx="4572000" cy="318939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28600" algn="just">
              <a:lnSpc>
                <a:spcPct val="125000"/>
              </a:lnSpc>
            </a:pP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由于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n1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节点直接影响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n2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节点，因此有间接影响关系。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25000"/>
              </a:lnSpc>
            </a:pP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在节点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n1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25000"/>
              </a:lnSpc>
            </a:pP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350" kern="100" dirty="0" err="1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phi,sigma</a:t>
            </a: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35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omega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有影响关系。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25000"/>
              </a:lnSpc>
            </a:pP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在节点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n2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25000"/>
              </a:lnSpc>
            </a:pP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350" kern="100" dirty="0" err="1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omega,AOI</a:t>
            </a: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35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theta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有影响关系。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25000"/>
              </a:lnSpc>
            </a:pP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350" kern="100" dirty="0" err="1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omega,AOI</a:t>
            </a: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350" kern="100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dtheta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有影响关系。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25000"/>
              </a:lnSpc>
            </a:pP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最终，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25000"/>
              </a:lnSpc>
            </a:pP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350" kern="100" dirty="0" err="1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phi,sigma,AOI</a:t>
            </a: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135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theta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影响关系。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25000"/>
              </a:lnSpc>
            </a:pP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25000"/>
              </a:lnSpc>
            </a:pP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{</a:t>
            </a:r>
            <a:r>
              <a:rPr lang="en-US" altLang="zh-CN" sz="1350" kern="100" dirty="0" err="1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phi,sigma</a:t>
            </a: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35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theta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zh-CN" sz="1350" kern="100" dirty="0">
                <a:highlight>
                  <a:srgbClr val="C0C0C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间接影响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关系。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25000"/>
              </a:lnSpc>
            </a:pP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AOI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135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theta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en-US" sz="1350" kern="100" dirty="0">
                <a:highlight>
                  <a:srgbClr val="C0C0C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直接影响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关系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25000"/>
              </a:lnSpc>
            </a:pP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23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9" y="1035093"/>
            <a:ext cx="264687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</a:rPr>
              <a:t>变量影响关系分析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6" y="1014541"/>
            <a:ext cx="581159" cy="501585"/>
          </a:xfrm>
          <a:prstGeom prst="triangle">
            <a:avLst>
              <a:gd name="adj" fmla="val 50000"/>
            </a:avLst>
          </a:prstGeom>
          <a:solidFill>
            <a:srgbClr val="A41C34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685800">
              <a:spcBef>
                <a:spcPct val="0"/>
              </a:spcBef>
              <a:buNone/>
              <a:defRPr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pic>
        <p:nvPicPr>
          <p:cNvPr id="6" name="Picture 8" descr="pasted-image.pdf">
            <a:extLst>
              <a:ext uri="{FF2B5EF4-FFF2-40B4-BE49-F238E27FC236}">
                <a16:creationId xmlns:a16="http://schemas.microsoft.com/office/drawing/2014/main" id="{087307E1-9DFA-4F9C-AD82-96BE34644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828800"/>
            <a:ext cx="75819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319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9" y="1035093"/>
            <a:ext cx="264687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</a:rPr>
              <a:t>变量影响关系分析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6" y="1014541"/>
            <a:ext cx="581159" cy="501585"/>
          </a:xfrm>
          <a:prstGeom prst="triangle">
            <a:avLst>
              <a:gd name="adj" fmla="val 50000"/>
            </a:avLst>
          </a:prstGeom>
          <a:solidFill>
            <a:srgbClr val="A41C34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685800">
              <a:spcBef>
                <a:spcPct val="0"/>
              </a:spcBef>
              <a:buNone/>
              <a:defRPr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D90018-FCA5-4F20-8BDD-2CD4A75CA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077" y="1649447"/>
            <a:ext cx="5945020" cy="41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6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8926" y="2831130"/>
            <a:ext cx="2081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2">
                    <a:lumMod val="25000"/>
                  </a:schemeClr>
                </a:solidFill>
              </a:rPr>
              <a:t>总结</a:t>
            </a:r>
          </a:p>
        </p:txBody>
      </p:sp>
      <p:sp>
        <p:nvSpPr>
          <p:cNvPr id="4" name="矩形 3"/>
          <p:cNvSpPr/>
          <p:nvPr/>
        </p:nvSpPr>
        <p:spPr>
          <a:xfrm>
            <a:off x="266218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15708" y="2788614"/>
            <a:ext cx="55809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需求管理的重要性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需求的变更控制与管理方法</a:t>
            </a:r>
            <a:endParaRPr lang="en-US" altLang="zh-CN" sz="2400" dirty="0">
              <a:latin typeface="黑体" pitchFamily="49" charset="-122"/>
              <a:ea typeface="黑体" pitchFamily="49" charset="-122"/>
              <a:cs typeface="楷体_GB231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279237" y="2668638"/>
            <a:ext cx="0" cy="1225453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3599685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8506" y="2754561"/>
            <a:ext cx="36331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9293517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 txBox="1">
            <a:spLocks/>
          </p:cNvSpPr>
          <p:nvPr/>
        </p:nvSpPr>
        <p:spPr bwMode="auto">
          <a:xfrm>
            <a:off x="258536" y="879379"/>
            <a:ext cx="83677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dirty="0"/>
              <a:t>一个“吃货”的需求变更故事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82588" y="1676400"/>
            <a:ext cx="8412162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>
            <a:lvl1pPr marL="466725" indent="-466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Zapf Dingbats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大厨做到一半，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“服务员，菜里不要放肉。”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b="1" dirty="0">
                <a:latin typeface="Times New Roman" panose="02020603050405020304" pitchFamily="18" charset="0"/>
              </a:rPr>
              <a:t>不放肉怎么做啊？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“不放肉就行，其他按正常程序做嘛，很难吗？！”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b="1" dirty="0">
                <a:latin typeface="Times New Roman" panose="02020603050405020304" pitchFamily="18" charset="0"/>
              </a:rPr>
              <a:t>好的，您稍等。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</a:pP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-----</a:t>
            </a:r>
            <a:r>
              <a:rPr lang="zh-CN" altLang="en-US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需求发生一次变更</a:t>
            </a:r>
            <a:endParaRPr lang="en-US" altLang="zh-CN" sz="2800" b="1" dirty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60944D-59E1-498D-88CD-423F86644B88}"/>
              </a:ext>
            </a:extLst>
          </p:cNvPr>
          <p:cNvSpPr/>
          <p:nvPr/>
        </p:nvSpPr>
        <p:spPr>
          <a:xfrm>
            <a:off x="247637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070D82-20EB-4C42-A81A-72BE9D650B28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268836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82588" y="1676400"/>
            <a:ext cx="8412162" cy="49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>
            <a:lvl1pPr marL="466725" indent="-466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8225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Zapf Dingbats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3827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Zapf Dingbats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27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+mn-lt"/>
              </a:defRPr>
            </a:lvl4pPr>
            <a:lvl5pPr marL="20716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28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86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432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9004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厨房：“我肉都下锅了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……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”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“顾客要求是新的嘛，你把肉挑出来就完事了。”</a:t>
            </a: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虽然很不高兴，但是厨师还是一点点把肉挑出来了。</a:t>
            </a: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-----</a:t>
            </a:r>
            <a:r>
              <a:rPr lang="zh-CN" altLang="en-US" sz="2800" b="1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需求变化，已经导致了重构</a:t>
            </a:r>
            <a:endParaRPr lang="en-US" altLang="zh-CN" sz="2800" b="1" dirty="0">
              <a:solidFill>
                <a:srgbClr val="FF9900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zh-CN" sz="28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Zapf Dingbats"/>
              <a:buNone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“服务员，菜里不要放肉，但是换成腐竹吧。”</a:t>
            </a:r>
            <a:endParaRPr lang="en-US" altLang="zh-CN" sz="28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“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好吧，这个应该不难。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”</a:t>
            </a:r>
            <a:endParaRPr lang="en-US" altLang="zh-CN" sz="28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None/>
              <a:defRPr/>
            </a:pPr>
            <a:r>
              <a:rPr lang="en-US" altLang="zh-CN" sz="2800" b="1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-----</a:t>
            </a:r>
            <a:r>
              <a:rPr lang="zh-CN" altLang="en-US" sz="2800" b="1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低估需求改动成本，早晚挨雷劈。</a:t>
            </a:r>
            <a:endParaRPr lang="en-US" altLang="zh-CN" sz="2800" b="1" dirty="0">
              <a:solidFill>
                <a:srgbClr val="FF9900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 sz="28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A35E32-CCED-46E6-BE7C-50621D2C56ED}"/>
              </a:ext>
            </a:extLst>
          </p:cNvPr>
          <p:cNvSpPr/>
          <p:nvPr/>
        </p:nvSpPr>
        <p:spPr>
          <a:xfrm>
            <a:off x="247637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5C99417-91E7-4A8C-96FA-AC58791532AE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355881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3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主题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主题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主题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主题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主题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主题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主题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主题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主题3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主题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主题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主题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主题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主题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主题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主题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主题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3101</TotalTime>
  <Words>4640</Words>
  <Application>Microsoft Office PowerPoint</Application>
  <PresentationFormat>全屏显示(4:3)</PresentationFormat>
  <Paragraphs>695</Paragraphs>
  <Slides>74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74</vt:i4>
      </vt:variant>
    </vt:vector>
  </HeadingPairs>
  <TitlesOfParts>
    <vt:vector size="93" baseType="lpstr">
      <vt:lpstr>Monotype Sorts</vt:lpstr>
      <vt:lpstr>Zapf Dingbats</vt:lpstr>
      <vt:lpstr>等线</vt:lpstr>
      <vt:lpstr>黑体</vt:lpstr>
      <vt:lpstr>楷体_GB2312</vt:lpstr>
      <vt:lpstr>宋体</vt:lpstr>
      <vt:lpstr>微软雅黑</vt:lpstr>
      <vt:lpstr>Arial</vt:lpstr>
      <vt:lpstr>Calibri</vt:lpstr>
      <vt:lpstr>Century Gothic</vt:lpstr>
      <vt:lpstr>Segoe UI</vt:lpstr>
      <vt:lpstr>Segoe UI Light</vt:lpstr>
      <vt:lpstr>Tahoma</vt:lpstr>
      <vt:lpstr>Times</vt:lpstr>
      <vt:lpstr>Times New Roman</vt:lpstr>
      <vt:lpstr>Wingdings</vt:lpstr>
      <vt:lpstr>Office 主题</vt:lpstr>
      <vt:lpstr>主题3</vt:lpstr>
      <vt:lpstr>1_主题3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集中关注的问题</vt:lpstr>
      <vt:lpstr>具体关注对象</vt:lpstr>
      <vt:lpstr>不控制需求变更会怎样？</vt:lpstr>
      <vt:lpstr>PowerPoint 演示文稿</vt:lpstr>
      <vt:lpstr>需求属性标注：准备工作</vt:lpstr>
      <vt:lpstr>PowerPoint 演示文稿</vt:lpstr>
      <vt:lpstr>PowerPoint 演示文稿</vt:lpstr>
      <vt:lpstr>需求条目可能的存在状态</vt:lpstr>
      <vt:lpstr>PowerPoint 演示文稿</vt:lpstr>
      <vt:lpstr>需求变更的保障:</vt:lpstr>
      <vt:lpstr>PowerPoint 演示文稿</vt:lpstr>
      <vt:lpstr>PowerPoint 演示文稿</vt:lpstr>
      <vt:lpstr>PowerPoint 演示文稿</vt:lpstr>
      <vt:lpstr>PowerPoint 演示文稿</vt:lpstr>
      <vt:lpstr>进入条件：</vt:lpstr>
      <vt:lpstr>任务</vt:lpstr>
      <vt:lpstr>PowerPoint 演示文稿</vt:lpstr>
      <vt:lpstr>验证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工业实例：航空领域DO-333标准</vt:lpstr>
      <vt:lpstr>PowerPoint 演示文稿</vt:lpstr>
      <vt:lpstr>工业实例：航空领域DO-333标准</vt:lpstr>
      <vt:lpstr>工业实例：航空领域DO-333标准</vt:lpstr>
      <vt:lpstr>需求追溯矩阵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缪炜恺</cp:lastModifiedBy>
  <cp:revision>646</cp:revision>
  <dcterms:created xsi:type="dcterms:W3CDTF">2015-08-18T02:51:41Z</dcterms:created>
  <dcterms:modified xsi:type="dcterms:W3CDTF">2021-05-18T03:39:02Z</dcterms:modified>
  <cp:category/>
</cp:coreProperties>
</file>