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6" r:id="rId1"/>
  </p:sldMasterIdLst>
  <p:notesMasterIdLst>
    <p:notesMasterId r:id="rId45"/>
  </p:notesMasterIdLst>
  <p:sldIdLst>
    <p:sldId id="259" r:id="rId2"/>
    <p:sldId id="347" r:id="rId3"/>
    <p:sldId id="371" r:id="rId4"/>
    <p:sldId id="348" r:id="rId5"/>
    <p:sldId id="290" r:id="rId6"/>
    <p:sldId id="334" r:id="rId7"/>
    <p:sldId id="335" r:id="rId8"/>
    <p:sldId id="336" r:id="rId9"/>
    <p:sldId id="337" r:id="rId10"/>
    <p:sldId id="338" r:id="rId11"/>
    <p:sldId id="340" r:id="rId12"/>
    <p:sldId id="341" r:id="rId13"/>
    <p:sldId id="342" r:id="rId14"/>
    <p:sldId id="343" r:id="rId15"/>
    <p:sldId id="373" r:id="rId16"/>
    <p:sldId id="374" r:id="rId17"/>
    <p:sldId id="345" r:id="rId18"/>
    <p:sldId id="346" r:id="rId19"/>
    <p:sldId id="291" r:id="rId20"/>
    <p:sldId id="349" r:id="rId21"/>
    <p:sldId id="350" r:id="rId22"/>
    <p:sldId id="351" r:id="rId23"/>
    <p:sldId id="352" r:id="rId24"/>
    <p:sldId id="353" r:id="rId25"/>
    <p:sldId id="354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5" r:id="rId40"/>
    <p:sldId id="376" r:id="rId41"/>
    <p:sldId id="378" r:id="rId42"/>
    <p:sldId id="370" r:id="rId43"/>
    <p:sldId id="272" r:id="rId44"/>
  </p:sldIdLst>
  <p:sldSz cx="9144000" cy="6858000" type="screen4x3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232" userDrawn="1">
          <p15:clr>
            <a:srgbClr val="A4A3A4"/>
          </p15:clr>
        </p15:guide>
        <p15:guide id="4" orient="horz" pos="4088" userDrawn="1">
          <p15:clr>
            <a:srgbClr val="A4A3A4"/>
          </p15:clr>
        </p15:guide>
        <p15:guide id="5" pos="574" userDrawn="1">
          <p15:clr>
            <a:srgbClr val="A4A3A4"/>
          </p15:clr>
        </p15:guide>
        <p15:guide id="6" orient="horz" pos="3471">
          <p15:clr>
            <a:srgbClr val="A4A3A4"/>
          </p15:clr>
        </p15:guide>
        <p15:guide id="7" orient="horz" pos="3936">
          <p15:clr>
            <a:srgbClr val="A4A3A4"/>
          </p15:clr>
        </p15:guide>
        <p15:guide id="8" orient="horz" pos="4087">
          <p15:clr>
            <a:srgbClr val="A4A3A4"/>
          </p15:clr>
        </p15:guide>
        <p15:guide id="9" pos="288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88868" autoAdjust="0"/>
  </p:normalViewPr>
  <p:slideViewPr>
    <p:cSldViewPr snapToGrid="0" snapToObjects="1">
      <p:cViewPr varScale="1">
        <p:scale>
          <a:sx n="78" d="100"/>
          <a:sy n="78" d="100"/>
        </p:scale>
        <p:origin x="840" y="58"/>
      </p:cViewPr>
      <p:guideLst>
        <p:guide pos="3840"/>
        <p:guide orient="horz" pos="2160"/>
        <p:guide orient="horz" pos="232"/>
        <p:guide orient="horz" pos="4088"/>
        <p:guide pos="574"/>
        <p:guide orient="horz" pos="3471"/>
        <p:guide orient="horz" pos="3936"/>
        <p:guide orient="horz" pos="4087"/>
        <p:guide pos="28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EF6A84-0FE8-4FB1-87CA-672BE8D305C1}" type="doc">
      <dgm:prSet loTypeId="urn:microsoft.com/office/officeart/2005/8/layout/vList2" loCatId="list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zh-CN" altLang="en-US"/>
        </a:p>
      </dgm:t>
    </dgm:pt>
    <dgm:pt modelId="{A8C03D73-6AEF-45A8-846B-2CEE2CACA90F}">
      <dgm:prSet custT="1"/>
      <dgm:spPr/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确定用户需求的来源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31559238-5083-4886-878D-451063D3DC18}" type="parTrans" cxnId="{561AC8A5-30A6-45C6-8A4D-90D1498A7163}">
      <dgm:prSet/>
      <dgm:spPr/>
      <dgm:t>
        <a:bodyPr/>
        <a:lstStyle/>
        <a:p>
          <a:endParaRPr lang="zh-CN" altLang="en-US"/>
        </a:p>
      </dgm:t>
    </dgm:pt>
    <dgm:pt modelId="{1B1DB2C6-3B96-410A-8636-8BFA7E03D6C2}" type="sibTrans" cxnId="{561AC8A5-30A6-45C6-8A4D-90D1498A7163}">
      <dgm:prSet/>
      <dgm:spPr/>
      <dgm:t>
        <a:bodyPr/>
        <a:lstStyle/>
        <a:p>
          <a:endParaRPr lang="zh-CN" altLang="en-US"/>
        </a:p>
      </dgm:t>
    </dgm:pt>
    <dgm:pt modelId="{C1E4D714-0FD2-4184-BFE3-61BE7DDFACC4}">
      <dgm:prSet custT="1"/>
      <dgm:spPr/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划分出软件产品的不同用户类别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D9586082-6217-463E-9D9B-71ED48ED604B}" type="parTrans" cxnId="{F06BE654-F8C2-4833-9103-658E46FA05A1}">
      <dgm:prSet/>
      <dgm:spPr/>
      <dgm:t>
        <a:bodyPr/>
        <a:lstStyle/>
        <a:p>
          <a:endParaRPr lang="zh-CN" altLang="en-US"/>
        </a:p>
      </dgm:t>
    </dgm:pt>
    <dgm:pt modelId="{075DA05E-E8F0-4D75-8BC9-94D07E0DA793}" type="sibTrans" cxnId="{F06BE654-F8C2-4833-9103-658E46FA05A1}">
      <dgm:prSet/>
      <dgm:spPr/>
      <dgm:t>
        <a:bodyPr/>
        <a:lstStyle/>
        <a:p>
          <a:endParaRPr lang="zh-CN" altLang="en-US"/>
        </a:p>
      </dgm:t>
    </dgm:pt>
    <dgm:pt modelId="{3E33604B-AF11-45C3-B0AA-71B944DAAD4E}">
      <dgm:prSet custT="1"/>
      <dgm:spPr>
        <a:ln>
          <a:solidFill>
            <a:schemeClr val="tx1">
              <a:lumMod val="50000"/>
              <a:lumOff val="50000"/>
            </a:schemeClr>
          </a:solidFill>
        </a:ln>
      </dgm:spPr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针对每类用户深入沟通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BFC8000E-917E-4A87-8B02-B85A9A781BEA}" type="parTrans" cxnId="{3D69A2D6-88B0-464E-8381-0717A36CBD40}">
      <dgm:prSet/>
      <dgm:spPr/>
      <dgm:t>
        <a:bodyPr/>
        <a:lstStyle/>
        <a:p>
          <a:endParaRPr lang="zh-CN" altLang="en-US"/>
        </a:p>
      </dgm:t>
    </dgm:pt>
    <dgm:pt modelId="{1C9F58FE-F7C2-4961-B759-6CBA71425AEE}" type="sibTrans" cxnId="{3D69A2D6-88B0-464E-8381-0717A36CBD40}">
      <dgm:prSet/>
      <dgm:spPr/>
      <dgm:t>
        <a:bodyPr/>
        <a:lstStyle/>
        <a:p>
          <a:endParaRPr lang="zh-CN" altLang="en-US"/>
        </a:p>
      </dgm:t>
    </dgm:pt>
    <dgm:pt modelId="{2F1CCBEE-A93D-4F3C-B0FF-72AB04156472}">
      <dgm:prSet custT="1"/>
      <dgm:spPr/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与每类用户确定需求内容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116178D7-55DA-4E76-A914-1FB891068E90}" type="parTrans" cxnId="{A6A61CCF-E4DF-4235-B301-4F79A3F530BD}">
      <dgm:prSet/>
      <dgm:spPr/>
      <dgm:t>
        <a:bodyPr/>
        <a:lstStyle/>
        <a:p>
          <a:endParaRPr lang="zh-CN" altLang="en-US"/>
        </a:p>
      </dgm:t>
    </dgm:pt>
    <dgm:pt modelId="{A8504031-8CC7-4231-A283-3AAA9E6F6E72}" type="sibTrans" cxnId="{A6A61CCF-E4DF-4235-B301-4F79A3F530BD}">
      <dgm:prSet/>
      <dgm:spPr/>
      <dgm:t>
        <a:bodyPr/>
        <a:lstStyle/>
        <a:p>
          <a:endParaRPr lang="zh-CN" altLang="en-US"/>
        </a:p>
      </dgm:t>
    </dgm:pt>
    <dgm:pt modelId="{2E418386-0A89-41F5-B39D-056FA06E5B22}" type="pres">
      <dgm:prSet presAssocID="{6EEF6A84-0FE8-4FB1-87CA-672BE8D305C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5619D9E-15ED-40C2-81C1-E6B2E1DF7FBF}" type="pres">
      <dgm:prSet presAssocID="{A8C03D73-6AEF-45A8-846B-2CEE2CACA90F}" presName="parentText" presStyleLbl="node1" presStyleIdx="0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5327C3-6CDC-4945-96E1-BB46CC2D37A3}" type="pres">
      <dgm:prSet presAssocID="{1B1DB2C6-3B96-410A-8636-8BFA7E03D6C2}" presName="spacer" presStyleCnt="0"/>
      <dgm:spPr/>
    </dgm:pt>
    <dgm:pt modelId="{91BBFCF4-1605-434B-89C0-0F0A7B511ABD}" type="pres">
      <dgm:prSet presAssocID="{C1E4D714-0FD2-4184-BFE3-61BE7DDFACC4}" presName="parentText" presStyleLbl="node1" presStyleIdx="1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A00D908-CC1B-4877-A1A4-AF00C6B31BD9}" type="pres">
      <dgm:prSet presAssocID="{075DA05E-E8F0-4D75-8BC9-94D07E0DA793}" presName="spacer" presStyleCnt="0"/>
      <dgm:spPr/>
    </dgm:pt>
    <dgm:pt modelId="{84122C41-0737-4484-A853-7537FE7D499C}" type="pres">
      <dgm:prSet presAssocID="{3E33604B-AF11-45C3-B0AA-71B944DAAD4E}" presName="parentText" presStyleLbl="node1" presStyleIdx="2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FB85158-1930-4511-82CD-510CD0627410}" type="pres">
      <dgm:prSet presAssocID="{1C9F58FE-F7C2-4961-B759-6CBA71425AEE}" presName="spacer" presStyleCnt="0"/>
      <dgm:spPr/>
    </dgm:pt>
    <dgm:pt modelId="{E6B9AE9C-E2DC-479F-BDB2-8DA0BFF0035D}" type="pres">
      <dgm:prSet presAssocID="{2F1CCBEE-A93D-4F3C-B0FF-72AB04156472}" presName="parentText" presStyleLbl="node1" presStyleIdx="3" presStyleCnt="4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6A61CCF-E4DF-4235-B301-4F79A3F530BD}" srcId="{6EEF6A84-0FE8-4FB1-87CA-672BE8D305C1}" destId="{2F1CCBEE-A93D-4F3C-B0FF-72AB04156472}" srcOrd="3" destOrd="0" parTransId="{116178D7-55DA-4E76-A914-1FB891068E90}" sibTransId="{A8504031-8CC7-4231-A283-3AAA9E6F6E72}"/>
    <dgm:cxn modelId="{BC4464BF-FFCB-4175-B0FA-092201C526CF}" type="presOf" srcId="{2F1CCBEE-A93D-4F3C-B0FF-72AB04156472}" destId="{E6B9AE9C-E2DC-479F-BDB2-8DA0BFF0035D}" srcOrd="0" destOrd="0" presId="urn:microsoft.com/office/officeart/2005/8/layout/vList2"/>
    <dgm:cxn modelId="{562DEC8D-9219-4828-8006-7868CF8528E9}" type="presOf" srcId="{A8C03D73-6AEF-45A8-846B-2CEE2CACA90F}" destId="{B5619D9E-15ED-40C2-81C1-E6B2E1DF7FBF}" srcOrd="0" destOrd="0" presId="urn:microsoft.com/office/officeart/2005/8/layout/vList2"/>
    <dgm:cxn modelId="{F06BE654-F8C2-4833-9103-658E46FA05A1}" srcId="{6EEF6A84-0FE8-4FB1-87CA-672BE8D305C1}" destId="{C1E4D714-0FD2-4184-BFE3-61BE7DDFACC4}" srcOrd="1" destOrd="0" parTransId="{D9586082-6217-463E-9D9B-71ED48ED604B}" sibTransId="{075DA05E-E8F0-4D75-8BC9-94D07E0DA793}"/>
    <dgm:cxn modelId="{5270F19C-88FB-44F2-8573-2647B9589E77}" type="presOf" srcId="{3E33604B-AF11-45C3-B0AA-71B944DAAD4E}" destId="{84122C41-0737-4484-A853-7537FE7D499C}" srcOrd="0" destOrd="0" presId="urn:microsoft.com/office/officeart/2005/8/layout/vList2"/>
    <dgm:cxn modelId="{3D1F0795-C72C-4F61-BAB8-3B3F509B7E46}" type="presOf" srcId="{C1E4D714-0FD2-4184-BFE3-61BE7DDFACC4}" destId="{91BBFCF4-1605-434B-89C0-0F0A7B511ABD}" srcOrd="0" destOrd="0" presId="urn:microsoft.com/office/officeart/2005/8/layout/vList2"/>
    <dgm:cxn modelId="{87234C60-D291-4F7B-9A22-DD149D604BA6}" type="presOf" srcId="{6EEF6A84-0FE8-4FB1-87CA-672BE8D305C1}" destId="{2E418386-0A89-41F5-B39D-056FA06E5B22}" srcOrd="0" destOrd="0" presId="urn:microsoft.com/office/officeart/2005/8/layout/vList2"/>
    <dgm:cxn modelId="{3D69A2D6-88B0-464E-8381-0717A36CBD40}" srcId="{6EEF6A84-0FE8-4FB1-87CA-672BE8D305C1}" destId="{3E33604B-AF11-45C3-B0AA-71B944DAAD4E}" srcOrd="2" destOrd="0" parTransId="{BFC8000E-917E-4A87-8B02-B85A9A781BEA}" sibTransId="{1C9F58FE-F7C2-4961-B759-6CBA71425AEE}"/>
    <dgm:cxn modelId="{561AC8A5-30A6-45C6-8A4D-90D1498A7163}" srcId="{6EEF6A84-0FE8-4FB1-87CA-672BE8D305C1}" destId="{A8C03D73-6AEF-45A8-846B-2CEE2CACA90F}" srcOrd="0" destOrd="0" parTransId="{31559238-5083-4886-878D-451063D3DC18}" sibTransId="{1B1DB2C6-3B96-410A-8636-8BFA7E03D6C2}"/>
    <dgm:cxn modelId="{A428F81D-C54B-472D-A2A2-45EA9FC5CE7C}" type="presParOf" srcId="{2E418386-0A89-41F5-B39D-056FA06E5B22}" destId="{B5619D9E-15ED-40C2-81C1-E6B2E1DF7FBF}" srcOrd="0" destOrd="0" presId="urn:microsoft.com/office/officeart/2005/8/layout/vList2"/>
    <dgm:cxn modelId="{3D9BEA62-8A05-42A1-81E4-137C6585AEA7}" type="presParOf" srcId="{2E418386-0A89-41F5-B39D-056FA06E5B22}" destId="{2A5327C3-6CDC-4945-96E1-BB46CC2D37A3}" srcOrd="1" destOrd="0" presId="urn:microsoft.com/office/officeart/2005/8/layout/vList2"/>
    <dgm:cxn modelId="{500FBB7C-3280-4808-A4DA-6DC289C62436}" type="presParOf" srcId="{2E418386-0A89-41F5-B39D-056FA06E5B22}" destId="{91BBFCF4-1605-434B-89C0-0F0A7B511ABD}" srcOrd="2" destOrd="0" presId="urn:microsoft.com/office/officeart/2005/8/layout/vList2"/>
    <dgm:cxn modelId="{7E590FE8-A700-453C-9034-D1B2E9C99E10}" type="presParOf" srcId="{2E418386-0A89-41F5-B39D-056FA06E5B22}" destId="{7A00D908-CC1B-4877-A1A4-AF00C6B31BD9}" srcOrd="3" destOrd="0" presId="urn:microsoft.com/office/officeart/2005/8/layout/vList2"/>
    <dgm:cxn modelId="{2A508CB9-D558-4C8A-BCFC-174F88951C5E}" type="presParOf" srcId="{2E418386-0A89-41F5-B39D-056FA06E5B22}" destId="{84122C41-0737-4484-A853-7537FE7D499C}" srcOrd="4" destOrd="0" presId="urn:microsoft.com/office/officeart/2005/8/layout/vList2"/>
    <dgm:cxn modelId="{7E67FDDB-8CA0-4075-8593-0DB6A45B102F}" type="presParOf" srcId="{2E418386-0A89-41F5-B39D-056FA06E5B22}" destId="{BFB85158-1930-4511-82CD-510CD0627410}" srcOrd="5" destOrd="0" presId="urn:microsoft.com/office/officeart/2005/8/layout/vList2"/>
    <dgm:cxn modelId="{1E882264-6E02-4A09-81D1-08F3FB7E0168}" type="presParOf" srcId="{2E418386-0A89-41F5-B39D-056FA06E5B22}" destId="{E6B9AE9C-E2DC-479F-BDB2-8DA0BFF0035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41A98E-49F7-4D4E-AD22-A0B24486BD00}" type="doc">
      <dgm:prSet loTypeId="urn:microsoft.com/office/officeart/2005/8/layout/matrix3" loCatId="matrix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zh-CN" altLang="en-US"/>
        </a:p>
      </dgm:t>
    </dgm:pt>
    <dgm:pt modelId="{4531DD41-5AFA-4E16-A013-1F84BECFD471}">
      <dgm:prSet custT="1"/>
      <dgm:spPr/>
      <dgm:t>
        <a:bodyPr/>
        <a:lstStyle/>
        <a:p>
          <a:pPr rtl="0"/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该软件产品的潜在使用频率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B7ACD64E-8A3C-4C5C-A379-1FB27B4B4771}" type="parTrans" cxnId="{874AF3F1-7CAD-4AC5-861B-6960AA1513BD}">
      <dgm:prSet/>
      <dgm:spPr/>
      <dgm:t>
        <a:bodyPr/>
        <a:lstStyle/>
        <a:p>
          <a:endParaRPr lang="zh-CN" altLang="en-US"/>
        </a:p>
      </dgm:t>
    </dgm:pt>
    <dgm:pt modelId="{B752EA66-0646-4FB8-9B97-9D2B6077C2A3}" type="sibTrans" cxnId="{874AF3F1-7CAD-4AC5-861B-6960AA1513BD}">
      <dgm:prSet/>
      <dgm:spPr/>
      <dgm:t>
        <a:bodyPr/>
        <a:lstStyle/>
        <a:p>
          <a:endParaRPr lang="zh-CN" altLang="en-US"/>
        </a:p>
      </dgm:t>
    </dgm:pt>
    <dgm:pt modelId="{F418DF53-E146-4A47-A816-E0AF60586962}">
      <dgm:prSet custT="1"/>
      <dgm:spPr/>
      <dgm:t>
        <a:bodyPr/>
        <a:lstStyle/>
        <a:p>
          <a:pPr rtl="0"/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领域知识特征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CC94D20C-BD20-49A7-B66E-1ACDC0B0D825}" type="parTrans" cxnId="{6AF83D58-F62F-4702-85EE-B56BCB3F691A}">
      <dgm:prSet/>
      <dgm:spPr/>
      <dgm:t>
        <a:bodyPr/>
        <a:lstStyle/>
        <a:p>
          <a:endParaRPr lang="zh-CN" altLang="en-US"/>
        </a:p>
      </dgm:t>
    </dgm:pt>
    <dgm:pt modelId="{007F3ECF-5EF6-4231-8B2E-20EB6E93241B}" type="sibTrans" cxnId="{6AF83D58-F62F-4702-85EE-B56BCB3F691A}">
      <dgm:prSet/>
      <dgm:spPr/>
      <dgm:t>
        <a:bodyPr/>
        <a:lstStyle/>
        <a:p>
          <a:endParaRPr lang="zh-CN" altLang="en-US"/>
        </a:p>
      </dgm:t>
    </dgm:pt>
    <dgm:pt modelId="{0C9C6E84-EFD2-44B7-95A2-3684BC304285}">
      <dgm:prSet custT="1"/>
      <dgm:spPr/>
      <dgm:t>
        <a:bodyPr/>
        <a:lstStyle/>
        <a:p>
          <a:pPr rtl="0"/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用到的软件产品的不同特征或功能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6303580A-AD26-4BD9-A9E7-66A242A97FD3}" type="parTrans" cxnId="{50CF48D5-0445-4F91-8ED4-9E0745B9960C}">
      <dgm:prSet/>
      <dgm:spPr/>
      <dgm:t>
        <a:bodyPr/>
        <a:lstStyle/>
        <a:p>
          <a:endParaRPr lang="zh-CN" altLang="en-US"/>
        </a:p>
      </dgm:t>
    </dgm:pt>
    <dgm:pt modelId="{574A6836-D161-4A6F-A8A5-4BA44370BB3C}" type="sibTrans" cxnId="{50CF48D5-0445-4F91-8ED4-9E0745B9960C}">
      <dgm:prSet/>
      <dgm:spPr/>
      <dgm:t>
        <a:bodyPr/>
        <a:lstStyle/>
        <a:p>
          <a:endParaRPr lang="zh-CN" altLang="en-US"/>
        </a:p>
      </dgm:t>
    </dgm:pt>
    <dgm:pt modelId="{68C2532E-3BA8-4493-9785-E1CAFFDD948A}">
      <dgm:prSet custT="1"/>
      <dgm:spPr/>
      <dgm:t>
        <a:bodyPr/>
        <a:lstStyle/>
        <a:p>
          <a:pPr rtl="0"/>
          <a:r>
            <a:rPr lang="zh-CN" altLang="en-US" sz="2000" dirty="0" smtClean="0">
              <a:latin typeface="黑体" pitchFamily="49" charset="-122"/>
              <a:ea typeface="黑体" pitchFamily="49" charset="-122"/>
            </a:rPr>
            <a:t>对软件产品的使用权限</a:t>
          </a:r>
          <a:endParaRPr lang="zh-CN" altLang="en-US" sz="2000" dirty="0">
            <a:latin typeface="黑体" pitchFamily="49" charset="-122"/>
            <a:ea typeface="黑体" pitchFamily="49" charset="-122"/>
          </a:endParaRPr>
        </a:p>
      </dgm:t>
    </dgm:pt>
    <dgm:pt modelId="{D9F1BD97-F2A2-46EE-8604-83E5BC434A2A}" type="parTrans" cxnId="{DFA29E2D-934A-4D66-8957-84A15F86DCEC}">
      <dgm:prSet/>
      <dgm:spPr/>
      <dgm:t>
        <a:bodyPr/>
        <a:lstStyle/>
        <a:p>
          <a:endParaRPr lang="zh-CN" altLang="en-US"/>
        </a:p>
      </dgm:t>
    </dgm:pt>
    <dgm:pt modelId="{06659CE5-CBE1-43EE-8ABF-382F30990C26}" type="sibTrans" cxnId="{DFA29E2D-934A-4D66-8957-84A15F86DCEC}">
      <dgm:prSet/>
      <dgm:spPr/>
      <dgm:t>
        <a:bodyPr/>
        <a:lstStyle/>
        <a:p>
          <a:endParaRPr lang="zh-CN" altLang="en-US"/>
        </a:p>
      </dgm:t>
    </dgm:pt>
    <dgm:pt modelId="{1E1CB9A3-E742-49B9-8628-862D9EEC10BA}" type="pres">
      <dgm:prSet presAssocID="{BE41A98E-49F7-4D4E-AD22-A0B24486BD00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5C8F2AC-C829-4805-A929-67050CBC1DBD}" type="pres">
      <dgm:prSet presAssocID="{BE41A98E-49F7-4D4E-AD22-A0B24486BD00}" presName="diamond" presStyleLbl="bgShp" presStyleIdx="0" presStyleCnt="1"/>
      <dgm:spPr/>
    </dgm:pt>
    <dgm:pt modelId="{8440251A-C527-46A7-8E91-4EB7D9D81857}" type="pres">
      <dgm:prSet presAssocID="{BE41A98E-49F7-4D4E-AD22-A0B24486BD00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428A57C-1660-4FDA-BA35-A930793BAA8C}" type="pres">
      <dgm:prSet presAssocID="{BE41A98E-49F7-4D4E-AD22-A0B24486BD00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986DFCE-96A8-471F-90CD-09A51B17B362}" type="pres">
      <dgm:prSet presAssocID="{BE41A98E-49F7-4D4E-AD22-A0B24486BD00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29DB871-14B7-44D2-9FE6-019095355302}" type="pres">
      <dgm:prSet presAssocID="{BE41A98E-49F7-4D4E-AD22-A0B24486BD00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F5F639-CD8F-4F12-AAA3-F1F71A4924FA}" type="presOf" srcId="{F418DF53-E146-4A47-A816-E0AF60586962}" destId="{A428A57C-1660-4FDA-BA35-A930793BAA8C}" srcOrd="0" destOrd="0" presId="urn:microsoft.com/office/officeart/2005/8/layout/matrix3"/>
    <dgm:cxn modelId="{B1B73F06-A5BD-4C5D-B48E-E791D4E242D8}" type="presOf" srcId="{0C9C6E84-EFD2-44B7-95A2-3684BC304285}" destId="{F986DFCE-96A8-471F-90CD-09A51B17B362}" srcOrd="0" destOrd="0" presId="urn:microsoft.com/office/officeart/2005/8/layout/matrix3"/>
    <dgm:cxn modelId="{874AF3F1-7CAD-4AC5-861B-6960AA1513BD}" srcId="{BE41A98E-49F7-4D4E-AD22-A0B24486BD00}" destId="{4531DD41-5AFA-4E16-A013-1F84BECFD471}" srcOrd="0" destOrd="0" parTransId="{B7ACD64E-8A3C-4C5C-A379-1FB27B4B4771}" sibTransId="{B752EA66-0646-4FB8-9B97-9D2B6077C2A3}"/>
    <dgm:cxn modelId="{B2D54349-A617-45D2-805D-BC3F8EA0D01E}" type="presOf" srcId="{68C2532E-3BA8-4493-9785-E1CAFFDD948A}" destId="{329DB871-14B7-44D2-9FE6-019095355302}" srcOrd="0" destOrd="0" presId="urn:microsoft.com/office/officeart/2005/8/layout/matrix3"/>
    <dgm:cxn modelId="{6AF83D58-F62F-4702-85EE-B56BCB3F691A}" srcId="{BE41A98E-49F7-4D4E-AD22-A0B24486BD00}" destId="{F418DF53-E146-4A47-A816-E0AF60586962}" srcOrd="1" destOrd="0" parTransId="{CC94D20C-BD20-49A7-B66E-1ACDC0B0D825}" sibTransId="{007F3ECF-5EF6-4231-8B2E-20EB6E93241B}"/>
    <dgm:cxn modelId="{8541BF69-C922-4DC7-9525-818749AF94ED}" type="presOf" srcId="{4531DD41-5AFA-4E16-A013-1F84BECFD471}" destId="{8440251A-C527-46A7-8E91-4EB7D9D81857}" srcOrd="0" destOrd="0" presId="urn:microsoft.com/office/officeart/2005/8/layout/matrix3"/>
    <dgm:cxn modelId="{8E6ECC37-7A2A-468B-9F13-2434015DD712}" type="presOf" srcId="{BE41A98E-49F7-4D4E-AD22-A0B24486BD00}" destId="{1E1CB9A3-E742-49B9-8628-862D9EEC10BA}" srcOrd="0" destOrd="0" presId="urn:microsoft.com/office/officeart/2005/8/layout/matrix3"/>
    <dgm:cxn modelId="{50CF48D5-0445-4F91-8ED4-9E0745B9960C}" srcId="{BE41A98E-49F7-4D4E-AD22-A0B24486BD00}" destId="{0C9C6E84-EFD2-44B7-95A2-3684BC304285}" srcOrd="2" destOrd="0" parTransId="{6303580A-AD26-4BD9-A9E7-66A242A97FD3}" sibTransId="{574A6836-D161-4A6F-A8A5-4BA44370BB3C}"/>
    <dgm:cxn modelId="{DFA29E2D-934A-4D66-8957-84A15F86DCEC}" srcId="{BE41A98E-49F7-4D4E-AD22-A0B24486BD00}" destId="{68C2532E-3BA8-4493-9785-E1CAFFDD948A}" srcOrd="3" destOrd="0" parTransId="{D9F1BD97-F2A2-46EE-8604-83E5BC434A2A}" sibTransId="{06659CE5-CBE1-43EE-8ABF-382F30990C26}"/>
    <dgm:cxn modelId="{8F07359C-6D11-4997-934D-00DC897F4667}" type="presParOf" srcId="{1E1CB9A3-E742-49B9-8628-862D9EEC10BA}" destId="{25C8F2AC-C829-4805-A929-67050CBC1DBD}" srcOrd="0" destOrd="0" presId="urn:microsoft.com/office/officeart/2005/8/layout/matrix3"/>
    <dgm:cxn modelId="{5B3C99B3-290C-4059-8CBC-45B3B9FE4E49}" type="presParOf" srcId="{1E1CB9A3-E742-49B9-8628-862D9EEC10BA}" destId="{8440251A-C527-46A7-8E91-4EB7D9D81857}" srcOrd="1" destOrd="0" presId="urn:microsoft.com/office/officeart/2005/8/layout/matrix3"/>
    <dgm:cxn modelId="{8C9FD5A1-49F4-4331-B832-97172BCF4D59}" type="presParOf" srcId="{1E1CB9A3-E742-49B9-8628-862D9EEC10BA}" destId="{A428A57C-1660-4FDA-BA35-A930793BAA8C}" srcOrd="2" destOrd="0" presId="urn:microsoft.com/office/officeart/2005/8/layout/matrix3"/>
    <dgm:cxn modelId="{44EC7C5A-4F24-4C10-97B5-088162871E36}" type="presParOf" srcId="{1E1CB9A3-E742-49B9-8628-862D9EEC10BA}" destId="{F986DFCE-96A8-471F-90CD-09A51B17B362}" srcOrd="3" destOrd="0" presId="urn:microsoft.com/office/officeart/2005/8/layout/matrix3"/>
    <dgm:cxn modelId="{A50E78F4-489F-462D-A3B6-61EB08BB85C3}" type="presParOf" srcId="{1E1CB9A3-E742-49B9-8628-862D9EEC10BA}" destId="{329DB871-14B7-44D2-9FE6-01909535530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9F8122E-1B3B-474E-8610-1540B6EAAD8D}" type="doc">
      <dgm:prSet loTypeId="urn:microsoft.com/office/officeart/2005/8/layout/venn3" loCatId="relationship" qsTypeId="urn:microsoft.com/office/officeart/2005/8/quickstyle/simple1" qsCatId="simple" csTypeId="urn:microsoft.com/office/officeart/2005/8/colors/accent2_1" csCatId="accent2"/>
      <dgm:spPr/>
      <dgm:t>
        <a:bodyPr/>
        <a:lstStyle/>
        <a:p>
          <a:endParaRPr lang="zh-CN" altLang="en-US"/>
        </a:p>
      </dgm:t>
    </dgm:pt>
    <dgm:pt modelId="{5690E895-7D16-47DC-8B69-CF70ABF67640}">
      <dgm:prSet custT="1"/>
      <dgm:spPr/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按</a:t>
          </a:r>
          <a:r>
            <a:rPr lang="zh-CN" altLang="en-US" sz="240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rPr>
            <a:t>地理分布</a:t>
          </a:r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划分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E7F0A5F6-21E7-4359-9203-AABA2E968C1A}" type="parTrans" cxnId="{C7C13197-31A0-4D54-A585-41B629CC3EB7}">
      <dgm:prSet/>
      <dgm:spPr/>
      <dgm:t>
        <a:bodyPr/>
        <a:lstStyle/>
        <a:p>
          <a:endParaRPr lang="zh-CN" altLang="en-US"/>
        </a:p>
      </dgm:t>
    </dgm:pt>
    <dgm:pt modelId="{FD3EA53F-28FF-42E2-A8D6-47B6F57DFC41}" type="sibTrans" cxnId="{C7C13197-31A0-4D54-A585-41B629CC3EB7}">
      <dgm:prSet/>
      <dgm:spPr/>
      <dgm:t>
        <a:bodyPr/>
        <a:lstStyle/>
        <a:p>
          <a:endParaRPr lang="zh-CN" altLang="en-US"/>
        </a:p>
      </dgm:t>
    </dgm:pt>
    <dgm:pt modelId="{94EE3169-C2B4-4AAA-9C95-279889BEDFD5}">
      <dgm:prSet custT="1"/>
      <dgm:spPr/>
      <dgm:t>
        <a:bodyPr/>
        <a:lstStyle/>
        <a:p>
          <a:pPr rtl="0"/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按</a:t>
          </a:r>
          <a:r>
            <a:rPr lang="zh-CN" altLang="en-US" sz="260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rPr>
            <a:t>公司业务量</a:t>
          </a:r>
          <a:r>
            <a:rPr lang="zh-CN" altLang="en-US" sz="2200" dirty="0" smtClean="0">
              <a:latin typeface="黑体" pitchFamily="49" charset="-122"/>
              <a:ea typeface="黑体" pitchFamily="49" charset="-122"/>
            </a:rPr>
            <a:t>划分</a:t>
          </a:r>
          <a:endParaRPr lang="zh-CN" altLang="en-US" sz="2200" dirty="0">
            <a:latin typeface="黑体" pitchFamily="49" charset="-122"/>
            <a:ea typeface="黑体" pitchFamily="49" charset="-122"/>
          </a:endParaRPr>
        </a:p>
      </dgm:t>
    </dgm:pt>
    <dgm:pt modelId="{5D5DCBB2-D8A6-45FF-B2A8-EA32E55887F8}" type="parTrans" cxnId="{0CBFDED1-E9FD-4E15-984B-BC41B5FB568B}">
      <dgm:prSet/>
      <dgm:spPr/>
      <dgm:t>
        <a:bodyPr/>
        <a:lstStyle/>
        <a:p>
          <a:endParaRPr lang="zh-CN" altLang="en-US"/>
        </a:p>
      </dgm:t>
    </dgm:pt>
    <dgm:pt modelId="{44B48427-9CFE-40C5-91F0-FC3AA79BC9A6}" type="sibTrans" cxnId="{0CBFDED1-E9FD-4E15-984B-BC41B5FB568B}">
      <dgm:prSet/>
      <dgm:spPr/>
      <dgm:t>
        <a:bodyPr/>
        <a:lstStyle/>
        <a:p>
          <a:endParaRPr lang="zh-CN" altLang="en-US"/>
        </a:p>
      </dgm:t>
    </dgm:pt>
    <dgm:pt modelId="{CF864B63-2839-48ED-81D9-A64FF02E1AC6}" type="pres">
      <dgm:prSet presAssocID="{89F8122E-1B3B-474E-8610-1540B6EAAD8D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77F80E-35EF-40A0-8BD4-109C64B2C826}" type="pres">
      <dgm:prSet presAssocID="{5690E895-7D16-47DC-8B69-CF70ABF67640}" presName="Name5" presStyleLbl="venn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3932C48-0544-4F55-8075-1878F5932543}" type="pres">
      <dgm:prSet presAssocID="{FD3EA53F-28FF-42E2-A8D6-47B6F57DFC41}" presName="space" presStyleCnt="0"/>
      <dgm:spPr/>
    </dgm:pt>
    <dgm:pt modelId="{A96F32FA-3AE6-4D13-8D36-8A062CE901D9}" type="pres">
      <dgm:prSet presAssocID="{94EE3169-C2B4-4AAA-9C95-279889BEDFD5}" presName="Name5" presStyleLbl="venn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CBFDED1-E9FD-4E15-984B-BC41B5FB568B}" srcId="{89F8122E-1B3B-474E-8610-1540B6EAAD8D}" destId="{94EE3169-C2B4-4AAA-9C95-279889BEDFD5}" srcOrd="1" destOrd="0" parTransId="{5D5DCBB2-D8A6-45FF-B2A8-EA32E55887F8}" sibTransId="{44B48427-9CFE-40C5-91F0-FC3AA79BC9A6}"/>
    <dgm:cxn modelId="{C7C13197-31A0-4D54-A585-41B629CC3EB7}" srcId="{89F8122E-1B3B-474E-8610-1540B6EAAD8D}" destId="{5690E895-7D16-47DC-8B69-CF70ABF67640}" srcOrd="0" destOrd="0" parTransId="{E7F0A5F6-21E7-4359-9203-AABA2E968C1A}" sibTransId="{FD3EA53F-28FF-42E2-A8D6-47B6F57DFC41}"/>
    <dgm:cxn modelId="{02296703-4942-40EE-9176-63368C7DB325}" type="presOf" srcId="{89F8122E-1B3B-474E-8610-1540B6EAAD8D}" destId="{CF864B63-2839-48ED-81D9-A64FF02E1AC6}" srcOrd="0" destOrd="0" presId="urn:microsoft.com/office/officeart/2005/8/layout/venn3"/>
    <dgm:cxn modelId="{BC385419-4F94-47DB-870D-C955E49D246D}" type="presOf" srcId="{5690E895-7D16-47DC-8B69-CF70ABF67640}" destId="{7077F80E-35EF-40A0-8BD4-109C64B2C826}" srcOrd="0" destOrd="0" presId="urn:microsoft.com/office/officeart/2005/8/layout/venn3"/>
    <dgm:cxn modelId="{37C8D17F-6249-4E34-B38A-460D91D9F94E}" type="presOf" srcId="{94EE3169-C2B4-4AAA-9C95-279889BEDFD5}" destId="{A96F32FA-3AE6-4D13-8D36-8A062CE901D9}" srcOrd="0" destOrd="0" presId="urn:microsoft.com/office/officeart/2005/8/layout/venn3"/>
    <dgm:cxn modelId="{29B1B1DE-4287-4D54-AEAA-DAA9FC6B9CCE}" type="presParOf" srcId="{CF864B63-2839-48ED-81D9-A64FF02E1AC6}" destId="{7077F80E-35EF-40A0-8BD4-109C64B2C826}" srcOrd="0" destOrd="0" presId="urn:microsoft.com/office/officeart/2005/8/layout/venn3"/>
    <dgm:cxn modelId="{F12F07AD-69B4-462C-B839-844536A5C3B1}" type="presParOf" srcId="{CF864B63-2839-48ED-81D9-A64FF02E1AC6}" destId="{63932C48-0544-4F55-8075-1878F5932543}" srcOrd="1" destOrd="0" presId="urn:microsoft.com/office/officeart/2005/8/layout/venn3"/>
    <dgm:cxn modelId="{9E129141-D482-4AFE-A1F7-DDC261A56E09}" type="presParOf" srcId="{CF864B63-2839-48ED-81D9-A64FF02E1AC6}" destId="{A96F32FA-3AE6-4D13-8D36-8A062CE901D9}" srcOrd="2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A36FB3C-7105-4796-86E8-22F1E14F6D24}" type="doc">
      <dgm:prSet loTypeId="urn:microsoft.com/office/officeart/2005/8/layout/venn3" loCatId="relationship" qsTypeId="urn:microsoft.com/office/officeart/2005/8/quickstyle/simple1" qsCatId="simple" csTypeId="urn:microsoft.com/office/officeart/2005/8/colors/accent0_1" csCatId="mainScheme"/>
      <dgm:spPr/>
      <dgm:t>
        <a:bodyPr/>
        <a:lstStyle/>
        <a:p>
          <a:endParaRPr lang="zh-CN" altLang="en-US"/>
        </a:p>
      </dgm:t>
    </dgm:pt>
    <dgm:pt modelId="{335C2B60-6A22-44B1-BE0F-EC1356851E58}">
      <dgm:prSet custT="1"/>
      <dgm:spPr/>
      <dgm:t>
        <a:bodyPr/>
        <a:lstStyle/>
        <a:p>
          <a:pPr rtl="0"/>
          <a:r>
            <a:rPr lang="zh-CN" altLang="en-US" sz="2400" dirty="0" smtClean="0">
              <a:latin typeface="黑体" pitchFamily="49" charset="-122"/>
              <a:ea typeface="黑体" pitchFamily="49" charset="-122"/>
            </a:rPr>
            <a:t>能力缺陷</a:t>
          </a:r>
          <a:endParaRPr lang="zh-CN" altLang="en-US" sz="2400" dirty="0">
            <a:latin typeface="黑体" pitchFamily="49" charset="-122"/>
            <a:ea typeface="黑体" pitchFamily="49" charset="-122"/>
          </a:endParaRPr>
        </a:p>
      </dgm:t>
    </dgm:pt>
    <dgm:pt modelId="{04A81535-FE24-45BC-BEB4-4C2266AE21ED}" type="parTrans" cxnId="{CC660081-D1D0-424D-8EDD-B05A3075DB43}">
      <dgm:prSet/>
      <dgm:spPr/>
      <dgm:t>
        <a:bodyPr/>
        <a:lstStyle/>
        <a:p>
          <a:endParaRPr lang="zh-CN" altLang="en-US" sz="2000"/>
        </a:p>
      </dgm:t>
    </dgm:pt>
    <dgm:pt modelId="{E56DB348-9E0A-4359-A041-6DEA118FC231}" type="sibTrans" cxnId="{CC660081-D1D0-424D-8EDD-B05A3075DB43}">
      <dgm:prSet/>
      <dgm:spPr/>
      <dgm:t>
        <a:bodyPr/>
        <a:lstStyle/>
        <a:p>
          <a:endParaRPr lang="zh-CN" altLang="en-US" sz="2000"/>
        </a:p>
      </dgm:t>
    </dgm:pt>
    <dgm:pt modelId="{00C57E2B-9632-497D-9D15-E040D8BD9B28}">
      <dgm:prSet custT="1"/>
      <dgm:spPr/>
      <dgm:t>
        <a:bodyPr/>
        <a:lstStyle/>
        <a:p>
          <a:pPr rtl="0"/>
          <a:r>
            <a:rPr lang="zh-CN" altLang="en-US" sz="2400" dirty="0" smtClean="0">
              <a:latin typeface="黑体" pitchFamily="49" charset="-122"/>
              <a:ea typeface="黑体" pitchFamily="49" charset="-122"/>
            </a:rPr>
            <a:t>私心杂念</a:t>
          </a:r>
          <a:endParaRPr lang="zh-CN" altLang="en-US" sz="2400" dirty="0">
            <a:latin typeface="黑体" pitchFamily="49" charset="-122"/>
            <a:ea typeface="黑体" pitchFamily="49" charset="-122"/>
          </a:endParaRPr>
        </a:p>
      </dgm:t>
    </dgm:pt>
    <dgm:pt modelId="{52D5B064-0969-460B-A903-ACD6DF48E855}" type="parTrans" cxnId="{41845F6A-B2F3-4404-A5F1-E6095AC495CC}">
      <dgm:prSet/>
      <dgm:spPr/>
      <dgm:t>
        <a:bodyPr/>
        <a:lstStyle/>
        <a:p>
          <a:endParaRPr lang="zh-CN" altLang="en-US" sz="2000"/>
        </a:p>
      </dgm:t>
    </dgm:pt>
    <dgm:pt modelId="{F70F450A-5883-48E5-9813-1C0780E4C4F2}" type="sibTrans" cxnId="{41845F6A-B2F3-4404-A5F1-E6095AC495CC}">
      <dgm:prSet/>
      <dgm:spPr/>
      <dgm:t>
        <a:bodyPr/>
        <a:lstStyle/>
        <a:p>
          <a:endParaRPr lang="zh-CN" altLang="en-US" sz="2000"/>
        </a:p>
      </dgm:t>
    </dgm:pt>
    <dgm:pt modelId="{C4B993F7-4272-44A7-8904-20AC962CA82E}">
      <dgm:prSet custT="1"/>
      <dgm:spPr/>
      <dgm:t>
        <a:bodyPr/>
        <a:lstStyle/>
        <a:p>
          <a:pPr rtl="0"/>
          <a:r>
            <a:rPr lang="zh-CN" altLang="en-US" sz="2400" dirty="0" smtClean="0">
              <a:latin typeface="黑体" pitchFamily="49" charset="-122"/>
              <a:ea typeface="黑体" pitchFamily="49" charset="-122"/>
            </a:rPr>
            <a:t>任性、越权</a:t>
          </a:r>
          <a:endParaRPr lang="zh-CN" altLang="en-US" sz="2400" dirty="0">
            <a:latin typeface="黑体" pitchFamily="49" charset="-122"/>
            <a:ea typeface="黑体" pitchFamily="49" charset="-122"/>
          </a:endParaRPr>
        </a:p>
      </dgm:t>
    </dgm:pt>
    <dgm:pt modelId="{DC4744B5-0169-4C8D-AC8F-7D65CD565BC2}" type="parTrans" cxnId="{908296DA-5215-456C-94B7-3BB4E4346102}">
      <dgm:prSet/>
      <dgm:spPr/>
      <dgm:t>
        <a:bodyPr/>
        <a:lstStyle/>
        <a:p>
          <a:endParaRPr lang="zh-CN" altLang="en-US" sz="2000"/>
        </a:p>
      </dgm:t>
    </dgm:pt>
    <dgm:pt modelId="{455E3EB6-92B7-44F9-BD85-F128BEFF684E}" type="sibTrans" cxnId="{908296DA-5215-456C-94B7-3BB4E4346102}">
      <dgm:prSet/>
      <dgm:spPr/>
      <dgm:t>
        <a:bodyPr/>
        <a:lstStyle/>
        <a:p>
          <a:endParaRPr lang="zh-CN" altLang="en-US" sz="2000"/>
        </a:p>
      </dgm:t>
    </dgm:pt>
    <dgm:pt modelId="{1C19F4BD-3456-4BBB-826E-61C7AFCE33FF}">
      <dgm:prSet custT="1"/>
      <dgm:spPr/>
      <dgm:t>
        <a:bodyPr/>
        <a:lstStyle/>
        <a:p>
          <a:pPr rtl="0"/>
          <a:r>
            <a:rPr lang="zh-CN" altLang="en-US" sz="2400" dirty="0" smtClean="0">
              <a:latin typeface="黑体" pitchFamily="49" charset="-122"/>
              <a:ea typeface="黑体" pitchFamily="49" charset="-122"/>
            </a:rPr>
            <a:t>角色错位</a:t>
          </a:r>
          <a:endParaRPr lang="zh-CN" altLang="en-US" sz="2400" dirty="0">
            <a:latin typeface="黑体" pitchFamily="49" charset="-122"/>
            <a:ea typeface="黑体" pitchFamily="49" charset="-122"/>
          </a:endParaRPr>
        </a:p>
      </dgm:t>
    </dgm:pt>
    <dgm:pt modelId="{26CAFE19-0760-4077-94B1-5CC42D1C27FF}" type="parTrans" cxnId="{B1C30DCE-4F9A-4480-87F9-5FC6D756B9B5}">
      <dgm:prSet/>
      <dgm:spPr/>
      <dgm:t>
        <a:bodyPr/>
        <a:lstStyle/>
        <a:p>
          <a:endParaRPr lang="zh-CN" altLang="en-US" sz="2000"/>
        </a:p>
      </dgm:t>
    </dgm:pt>
    <dgm:pt modelId="{5DC8E4BE-3889-4962-9B87-D6EC628EA364}" type="sibTrans" cxnId="{B1C30DCE-4F9A-4480-87F9-5FC6D756B9B5}">
      <dgm:prSet/>
      <dgm:spPr/>
      <dgm:t>
        <a:bodyPr/>
        <a:lstStyle/>
        <a:p>
          <a:endParaRPr lang="zh-CN" altLang="en-US" sz="2000"/>
        </a:p>
      </dgm:t>
    </dgm:pt>
    <dgm:pt modelId="{9FC3594A-24C0-442F-B18E-CFE74E5A7D64}" type="pres">
      <dgm:prSet presAssocID="{2A36FB3C-7105-4796-86E8-22F1E14F6D24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9B19DCA-314E-4E6A-A913-190681546BC6}" type="pres">
      <dgm:prSet presAssocID="{335C2B60-6A22-44B1-BE0F-EC1356851E58}" presName="Name5" presStyleLbl="venn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1C6F876-21BF-4296-B1CF-A47F52144751}" type="pres">
      <dgm:prSet presAssocID="{E56DB348-9E0A-4359-A041-6DEA118FC231}" presName="space" presStyleCnt="0"/>
      <dgm:spPr/>
    </dgm:pt>
    <dgm:pt modelId="{66811D65-10B7-4B03-B2DE-8DD1032CF369}" type="pres">
      <dgm:prSet presAssocID="{00C57E2B-9632-497D-9D15-E040D8BD9B28}" presName="Name5" presStyleLbl="venn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124ABD8E-9DF7-43C7-AEB7-4EF94DEC35DE}" type="pres">
      <dgm:prSet presAssocID="{F70F450A-5883-48E5-9813-1C0780E4C4F2}" presName="space" presStyleCnt="0"/>
      <dgm:spPr/>
    </dgm:pt>
    <dgm:pt modelId="{D09F885C-929F-4775-B2E9-A9EBE2538204}" type="pres">
      <dgm:prSet presAssocID="{C4B993F7-4272-44A7-8904-20AC962CA82E}" presName="Name5" presStyleLbl="venn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CEC099D-402C-4B40-ADFB-6A90C296349E}" type="pres">
      <dgm:prSet presAssocID="{455E3EB6-92B7-44F9-BD85-F128BEFF684E}" presName="space" presStyleCnt="0"/>
      <dgm:spPr/>
    </dgm:pt>
    <dgm:pt modelId="{2B5F691E-7464-4A9A-9316-FA74EA8836BC}" type="pres">
      <dgm:prSet presAssocID="{1C19F4BD-3456-4BBB-826E-61C7AFCE33FF}" presName="Name5" presStyleLbl="venn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908296DA-5215-456C-94B7-3BB4E4346102}" srcId="{2A36FB3C-7105-4796-86E8-22F1E14F6D24}" destId="{C4B993F7-4272-44A7-8904-20AC962CA82E}" srcOrd="2" destOrd="0" parTransId="{DC4744B5-0169-4C8D-AC8F-7D65CD565BC2}" sibTransId="{455E3EB6-92B7-44F9-BD85-F128BEFF684E}"/>
    <dgm:cxn modelId="{B1C30DCE-4F9A-4480-87F9-5FC6D756B9B5}" srcId="{2A36FB3C-7105-4796-86E8-22F1E14F6D24}" destId="{1C19F4BD-3456-4BBB-826E-61C7AFCE33FF}" srcOrd="3" destOrd="0" parTransId="{26CAFE19-0760-4077-94B1-5CC42D1C27FF}" sibTransId="{5DC8E4BE-3889-4962-9B87-D6EC628EA364}"/>
    <dgm:cxn modelId="{CC660081-D1D0-424D-8EDD-B05A3075DB43}" srcId="{2A36FB3C-7105-4796-86E8-22F1E14F6D24}" destId="{335C2B60-6A22-44B1-BE0F-EC1356851E58}" srcOrd="0" destOrd="0" parTransId="{04A81535-FE24-45BC-BEB4-4C2266AE21ED}" sibTransId="{E56DB348-9E0A-4359-A041-6DEA118FC231}"/>
    <dgm:cxn modelId="{BB5F134C-0286-41AB-8D8E-86BE55726527}" type="presOf" srcId="{1C19F4BD-3456-4BBB-826E-61C7AFCE33FF}" destId="{2B5F691E-7464-4A9A-9316-FA74EA8836BC}" srcOrd="0" destOrd="0" presId="urn:microsoft.com/office/officeart/2005/8/layout/venn3"/>
    <dgm:cxn modelId="{E0A336FB-9A06-44E2-A511-800B91BA6806}" type="presOf" srcId="{2A36FB3C-7105-4796-86E8-22F1E14F6D24}" destId="{9FC3594A-24C0-442F-B18E-CFE74E5A7D64}" srcOrd="0" destOrd="0" presId="urn:microsoft.com/office/officeart/2005/8/layout/venn3"/>
    <dgm:cxn modelId="{06D6C775-CEFE-4FA1-97D9-C3089C511024}" type="presOf" srcId="{00C57E2B-9632-497D-9D15-E040D8BD9B28}" destId="{66811D65-10B7-4B03-B2DE-8DD1032CF369}" srcOrd="0" destOrd="0" presId="urn:microsoft.com/office/officeart/2005/8/layout/venn3"/>
    <dgm:cxn modelId="{5B4E5EE4-A499-4614-B3DF-F85D0024C93F}" type="presOf" srcId="{335C2B60-6A22-44B1-BE0F-EC1356851E58}" destId="{09B19DCA-314E-4E6A-A913-190681546BC6}" srcOrd="0" destOrd="0" presId="urn:microsoft.com/office/officeart/2005/8/layout/venn3"/>
    <dgm:cxn modelId="{73464163-0C9C-42A4-91BB-A3C635FFC1DF}" type="presOf" srcId="{C4B993F7-4272-44A7-8904-20AC962CA82E}" destId="{D09F885C-929F-4775-B2E9-A9EBE2538204}" srcOrd="0" destOrd="0" presId="urn:microsoft.com/office/officeart/2005/8/layout/venn3"/>
    <dgm:cxn modelId="{41845F6A-B2F3-4404-A5F1-E6095AC495CC}" srcId="{2A36FB3C-7105-4796-86E8-22F1E14F6D24}" destId="{00C57E2B-9632-497D-9D15-E040D8BD9B28}" srcOrd="1" destOrd="0" parTransId="{52D5B064-0969-460B-A903-ACD6DF48E855}" sibTransId="{F70F450A-5883-48E5-9813-1C0780E4C4F2}"/>
    <dgm:cxn modelId="{106E4DD7-E3DE-4648-94FB-541A59D69C71}" type="presParOf" srcId="{9FC3594A-24C0-442F-B18E-CFE74E5A7D64}" destId="{09B19DCA-314E-4E6A-A913-190681546BC6}" srcOrd="0" destOrd="0" presId="urn:microsoft.com/office/officeart/2005/8/layout/venn3"/>
    <dgm:cxn modelId="{40BF465A-0CE1-493D-8AED-2EF8FDE66C91}" type="presParOf" srcId="{9FC3594A-24C0-442F-B18E-CFE74E5A7D64}" destId="{11C6F876-21BF-4296-B1CF-A47F52144751}" srcOrd="1" destOrd="0" presId="urn:microsoft.com/office/officeart/2005/8/layout/venn3"/>
    <dgm:cxn modelId="{9C058651-983E-4754-AE4F-7762382DD4D6}" type="presParOf" srcId="{9FC3594A-24C0-442F-B18E-CFE74E5A7D64}" destId="{66811D65-10B7-4B03-B2DE-8DD1032CF369}" srcOrd="2" destOrd="0" presId="urn:microsoft.com/office/officeart/2005/8/layout/venn3"/>
    <dgm:cxn modelId="{FB35A643-A0C7-4544-8C81-0DE59E85D5C7}" type="presParOf" srcId="{9FC3594A-24C0-442F-B18E-CFE74E5A7D64}" destId="{124ABD8E-9DF7-43C7-AEB7-4EF94DEC35DE}" srcOrd="3" destOrd="0" presId="urn:microsoft.com/office/officeart/2005/8/layout/venn3"/>
    <dgm:cxn modelId="{D2EB1BEF-ABD6-4DFA-82BC-873E84EC273F}" type="presParOf" srcId="{9FC3594A-24C0-442F-B18E-CFE74E5A7D64}" destId="{D09F885C-929F-4775-B2E9-A9EBE2538204}" srcOrd="4" destOrd="0" presId="urn:microsoft.com/office/officeart/2005/8/layout/venn3"/>
    <dgm:cxn modelId="{1785915A-BEE6-4322-8732-2D0E578C756E}" type="presParOf" srcId="{9FC3594A-24C0-442F-B18E-CFE74E5A7D64}" destId="{ACEC099D-402C-4B40-ADFB-6A90C296349E}" srcOrd="5" destOrd="0" presId="urn:microsoft.com/office/officeart/2005/8/layout/venn3"/>
    <dgm:cxn modelId="{B2790089-E332-4D84-BABC-BEE1FBB4D3AD}" type="presParOf" srcId="{9FC3594A-24C0-442F-B18E-CFE74E5A7D64}" destId="{2B5F691E-7464-4A9A-9316-FA74EA8836BC}" srcOrd="6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619D9E-15ED-40C2-81C1-E6B2E1DF7FBF}">
      <dsp:nvSpPr>
        <dsp:cNvPr id="0" name=""/>
        <dsp:cNvSpPr/>
      </dsp:nvSpPr>
      <dsp:spPr>
        <a:xfrm>
          <a:off x="0" y="4368"/>
          <a:ext cx="5549462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确定用户需求的来源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29243" y="33611"/>
        <a:ext cx="5490976" cy="540554"/>
      </dsp:txXfrm>
    </dsp:sp>
    <dsp:sp modelId="{91BBFCF4-1605-434B-89C0-0F0A7B511ABD}">
      <dsp:nvSpPr>
        <dsp:cNvPr id="0" name=""/>
        <dsp:cNvSpPr/>
      </dsp:nvSpPr>
      <dsp:spPr>
        <a:xfrm>
          <a:off x="0" y="695568"/>
          <a:ext cx="5549462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划分出软件产品的不同用户类别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29243" y="724811"/>
        <a:ext cx="5490976" cy="540554"/>
      </dsp:txXfrm>
    </dsp:sp>
    <dsp:sp modelId="{84122C41-0737-4484-A853-7537FE7D499C}">
      <dsp:nvSpPr>
        <dsp:cNvPr id="0" name=""/>
        <dsp:cNvSpPr/>
      </dsp:nvSpPr>
      <dsp:spPr>
        <a:xfrm>
          <a:off x="0" y="1386768"/>
          <a:ext cx="5549462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tx1">
              <a:lumMod val="50000"/>
              <a:lumOff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针对每类用户深入沟通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29243" y="1416011"/>
        <a:ext cx="5490976" cy="540554"/>
      </dsp:txXfrm>
    </dsp:sp>
    <dsp:sp modelId="{E6B9AE9C-E2DC-479F-BDB2-8DA0BFF0035D}">
      <dsp:nvSpPr>
        <dsp:cNvPr id="0" name=""/>
        <dsp:cNvSpPr/>
      </dsp:nvSpPr>
      <dsp:spPr>
        <a:xfrm>
          <a:off x="0" y="2077968"/>
          <a:ext cx="5549462" cy="59904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与每类用户确定需求内容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29243" y="2107211"/>
        <a:ext cx="5490976" cy="540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C8F2AC-C829-4805-A929-67050CBC1DBD}">
      <dsp:nvSpPr>
        <dsp:cNvPr id="0" name=""/>
        <dsp:cNvSpPr/>
      </dsp:nvSpPr>
      <dsp:spPr>
        <a:xfrm>
          <a:off x="3344939" y="0"/>
          <a:ext cx="3351458" cy="3351458"/>
        </a:xfrm>
        <a:prstGeom prst="diamond">
          <a:avLst/>
        </a:prstGeom>
        <a:solidFill>
          <a:schemeClr val="dk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40251A-C527-46A7-8E91-4EB7D9D81857}">
      <dsp:nvSpPr>
        <dsp:cNvPr id="0" name=""/>
        <dsp:cNvSpPr/>
      </dsp:nvSpPr>
      <dsp:spPr>
        <a:xfrm>
          <a:off x="3663327" y="318388"/>
          <a:ext cx="1307068" cy="130706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该软件产品的潜在使用频率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3727133" y="382194"/>
        <a:ext cx="1179456" cy="1179456"/>
      </dsp:txXfrm>
    </dsp:sp>
    <dsp:sp modelId="{A428A57C-1660-4FDA-BA35-A930793BAA8C}">
      <dsp:nvSpPr>
        <dsp:cNvPr id="0" name=""/>
        <dsp:cNvSpPr/>
      </dsp:nvSpPr>
      <dsp:spPr>
        <a:xfrm>
          <a:off x="5070939" y="318388"/>
          <a:ext cx="1307068" cy="130706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领域知识特征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5134745" y="382194"/>
        <a:ext cx="1179456" cy="1179456"/>
      </dsp:txXfrm>
    </dsp:sp>
    <dsp:sp modelId="{F986DFCE-96A8-471F-90CD-09A51B17B362}">
      <dsp:nvSpPr>
        <dsp:cNvPr id="0" name=""/>
        <dsp:cNvSpPr/>
      </dsp:nvSpPr>
      <dsp:spPr>
        <a:xfrm>
          <a:off x="3663327" y="1726000"/>
          <a:ext cx="1307068" cy="130706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用到的软件产品的不同特征或功能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3727133" y="1789806"/>
        <a:ext cx="1179456" cy="1179456"/>
      </dsp:txXfrm>
    </dsp:sp>
    <dsp:sp modelId="{329DB871-14B7-44D2-9FE6-019095355302}">
      <dsp:nvSpPr>
        <dsp:cNvPr id="0" name=""/>
        <dsp:cNvSpPr/>
      </dsp:nvSpPr>
      <dsp:spPr>
        <a:xfrm>
          <a:off x="5070939" y="1726000"/>
          <a:ext cx="1307068" cy="1307068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kern="1200" dirty="0" smtClean="0">
              <a:latin typeface="黑体" pitchFamily="49" charset="-122"/>
              <a:ea typeface="黑体" pitchFamily="49" charset="-122"/>
            </a:rPr>
            <a:t>对软件产品的使用权限</a:t>
          </a:r>
          <a:endParaRPr lang="zh-CN" altLang="en-US" sz="2000" kern="1200" dirty="0">
            <a:latin typeface="黑体" pitchFamily="49" charset="-122"/>
            <a:ea typeface="黑体" pitchFamily="49" charset="-122"/>
          </a:endParaRPr>
        </a:p>
      </dsp:txBody>
      <dsp:txXfrm>
        <a:off x="5134745" y="1789806"/>
        <a:ext cx="1179456" cy="11794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77F80E-35EF-40A0-8BD4-109C64B2C826}">
      <dsp:nvSpPr>
        <dsp:cNvPr id="0" name=""/>
        <dsp:cNvSpPr/>
      </dsp:nvSpPr>
      <dsp:spPr>
        <a:xfrm>
          <a:off x="1016748" y="1161"/>
          <a:ext cx="2732829" cy="273282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0397" tIns="27940" rIns="150397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按</a:t>
          </a:r>
          <a:r>
            <a:rPr lang="zh-CN" altLang="en-US" sz="2400" kern="120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rPr>
            <a:t>地理分布</a:t>
          </a: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划分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1416962" y="401375"/>
        <a:ext cx="1932401" cy="1932401"/>
      </dsp:txXfrm>
    </dsp:sp>
    <dsp:sp modelId="{A96F32FA-3AE6-4D13-8D36-8A062CE901D9}">
      <dsp:nvSpPr>
        <dsp:cNvPr id="0" name=""/>
        <dsp:cNvSpPr/>
      </dsp:nvSpPr>
      <dsp:spPr>
        <a:xfrm>
          <a:off x="3203012" y="1161"/>
          <a:ext cx="2732829" cy="2732829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0397" tIns="27940" rIns="150397" bIns="2794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按</a:t>
          </a:r>
          <a:r>
            <a:rPr lang="zh-CN" altLang="en-US" sz="2600" kern="1200" dirty="0" smtClean="0">
              <a:solidFill>
                <a:schemeClr val="accent2"/>
              </a:solidFill>
              <a:latin typeface="黑体" pitchFamily="49" charset="-122"/>
              <a:ea typeface="黑体" pitchFamily="49" charset="-122"/>
            </a:rPr>
            <a:t>公司业务量</a:t>
          </a:r>
          <a:r>
            <a:rPr lang="zh-CN" altLang="en-US" sz="2200" kern="1200" dirty="0" smtClean="0">
              <a:latin typeface="黑体" pitchFamily="49" charset="-122"/>
              <a:ea typeface="黑体" pitchFamily="49" charset="-122"/>
            </a:rPr>
            <a:t>划分</a:t>
          </a:r>
          <a:endParaRPr lang="zh-CN" altLang="en-US" sz="2200" kern="1200" dirty="0">
            <a:latin typeface="黑体" pitchFamily="49" charset="-122"/>
            <a:ea typeface="黑体" pitchFamily="49" charset="-122"/>
          </a:endParaRPr>
        </a:p>
      </dsp:txBody>
      <dsp:txXfrm>
        <a:off x="3603226" y="401375"/>
        <a:ext cx="1932401" cy="19324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B19DCA-314E-4E6A-A913-190681546BC6}">
      <dsp:nvSpPr>
        <dsp:cNvPr id="0" name=""/>
        <dsp:cNvSpPr/>
      </dsp:nvSpPr>
      <dsp:spPr>
        <a:xfrm>
          <a:off x="1448" y="605599"/>
          <a:ext cx="1453174" cy="14531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973" tIns="30480" rIns="79973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能力缺陷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214260" y="818411"/>
        <a:ext cx="1027550" cy="1027550"/>
      </dsp:txXfrm>
    </dsp:sp>
    <dsp:sp modelId="{66811D65-10B7-4B03-B2DE-8DD1032CF369}">
      <dsp:nvSpPr>
        <dsp:cNvPr id="0" name=""/>
        <dsp:cNvSpPr/>
      </dsp:nvSpPr>
      <dsp:spPr>
        <a:xfrm>
          <a:off x="1163987" y="605599"/>
          <a:ext cx="1453174" cy="14531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973" tIns="30480" rIns="79973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私心杂念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1376799" y="818411"/>
        <a:ext cx="1027550" cy="1027550"/>
      </dsp:txXfrm>
    </dsp:sp>
    <dsp:sp modelId="{D09F885C-929F-4775-B2E9-A9EBE2538204}">
      <dsp:nvSpPr>
        <dsp:cNvPr id="0" name=""/>
        <dsp:cNvSpPr/>
      </dsp:nvSpPr>
      <dsp:spPr>
        <a:xfrm>
          <a:off x="2326527" y="605599"/>
          <a:ext cx="1453174" cy="14531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973" tIns="30480" rIns="79973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任性、越权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2539339" y="818411"/>
        <a:ext cx="1027550" cy="1027550"/>
      </dsp:txXfrm>
    </dsp:sp>
    <dsp:sp modelId="{2B5F691E-7464-4A9A-9316-FA74EA8836BC}">
      <dsp:nvSpPr>
        <dsp:cNvPr id="0" name=""/>
        <dsp:cNvSpPr/>
      </dsp:nvSpPr>
      <dsp:spPr>
        <a:xfrm>
          <a:off x="3489067" y="605599"/>
          <a:ext cx="1453174" cy="1453174"/>
        </a:xfrm>
        <a:prstGeom prst="ellipse">
          <a:avLst/>
        </a:prstGeom>
        <a:solidFill>
          <a:schemeClr val="l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79973" tIns="30480" rIns="79973" bIns="3048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黑体" pitchFamily="49" charset="-122"/>
              <a:ea typeface="黑体" pitchFamily="49" charset="-122"/>
            </a:rPr>
            <a:t>角色错位</a:t>
          </a:r>
          <a:endParaRPr lang="zh-CN" altLang="en-US" sz="2400" kern="1200" dirty="0">
            <a:latin typeface="黑体" pitchFamily="49" charset="-122"/>
            <a:ea typeface="黑体" pitchFamily="49" charset="-122"/>
          </a:endParaRPr>
        </a:p>
      </dsp:txBody>
      <dsp:txXfrm>
        <a:off x="3701879" y="818411"/>
        <a:ext cx="1027550" cy="10275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3F9853-F423-439B-BCBF-36F625D3DBE7}" type="datetimeFigureOut">
              <a:rPr lang="zh-CN" altLang="en-US" smtClean="0"/>
              <a:t>2019-03-05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1E6206-BDE5-4065-9057-FBCEE5A2C7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242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6556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2923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 smtClean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 smtClean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  <a:endParaRPr kumimoji="1" lang="zh-CN" altLang="en-US" sz="1333" dirty="0">
              <a:solidFill>
                <a:srgbClr val="000000"/>
              </a:solidFill>
              <a:latin typeface="Century Gothic"/>
              <a:ea typeface="微软雅黑" charset="0"/>
            </a:endParaRP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3227832"/>
            <a:ext cx="2286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99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2595" y="1676258"/>
            <a:ext cx="7861813" cy="4130097"/>
          </a:xfrm>
        </p:spPr>
        <p:txBody>
          <a:bodyPr/>
          <a:lstStyle>
            <a:lvl1pPr>
              <a:buClr>
                <a:schemeClr val="accent2"/>
              </a:buClr>
              <a:buFont typeface="Wingdings" pitchFamily="2" charset="2"/>
              <a:buChar char="u"/>
              <a:defRPr/>
            </a:lvl1pPr>
            <a:lvl2pPr>
              <a:buClr>
                <a:schemeClr val="accent1">
                  <a:lumMod val="75000"/>
                </a:schemeClr>
              </a:buClr>
              <a:buFont typeface="Wingdings" pitchFamily="2" charset="2"/>
              <a:buChar char="Ø"/>
              <a:defRPr/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8546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61489" t="25058" r="12143" b="25081"/>
          <a:stretch/>
        </p:blipFill>
        <p:spPr>
          <a:xfrm>
            <a:off x="2374490" y="1181451"/>
            <a:ext cx="4454013" cy="449510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7236449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22049" r="54675" b="21936"/>
          <a:stretch/>
        </p:blipFill>
        <p:spPr>
          <a:xfrm>
            <a:off x="714341" y="-12700"/>
            <a:ext cx="7869735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975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>
            <a:off x="6011443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7559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/>
          <a:srcRect t="15838" r="78197" b="16675"/>
          <a:stretch/>
        </p:blipFill>
        <p:spPr>
          <a:xfrm flipH="1">
            <a:off x="0" y="-12700"/>
            <a:ext cx="31420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1018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/>
          <a:srcRect l="54115" t="20375" r="25555" b="20378"/>
          <a:stretch/>
        </p:blipFill>
        <p:spPr>
          <a:xfrm>
            <a:off x="5804409" y="1"/>
            <a:ext cx="3339591" cy="6862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32741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494253" y="258234"/>
            <a:ext cx="3651088" cy="529569"/>
          </a:xfrm>
          <a:prstGeom prst="rect">
            <a:avLst/>
          </a:prstGeom>
          <a:ln w="12700" cmpd="sng">
            <a:solidFill>
              <a:schemeClr val="tx1"/>
            </a:solidFill>
          </a:ln>
        </p:spPr>
        <p:txBody>
          <a:bodyPr vert="horz" anchor="ctr"/>
          <a:lstStyle>
            <a:lvl1pPr marL="0" indent="0" algn="l">
              <a:buNone/>
              <a:defRPr sz="24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CLICK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HERE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TO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ADD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YOUR</a:t>
            </a:r>
            <a:r>
              <a:rPr kumimoji="1" lang="zh-CN" altLang="en-US" dirty="0" smtClean="0"/>
              <a:t> </a:t>
            </a:r>
            <a:r>
              <a:rPr kumimoji="1" lang="en-US" altLang="zh-CN" dirty="0" smtClean="0"/>
              <a:t>TITLE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3" hasCustomPrompt="1"/>
          </p:nvPr>
        </p:nvSpPr>
        <p:spPr>
          <a:xfrm>
            <a:off x="8539944" y="171547"/>
            <a:ext cx="604056" cy="616255"/>
          </a:xfrm>
          <a:prstGeom prst="rect">
            <a:avLst/>
          </a:prstGeom>
          <a:solidFill>
            <a:schemeClr val="tx1"/>
          </a:solidFill>
        </p:spPr>
        <p:txBody>
          <a:bodyPr vert="horz" anchor="ctr"/>
          <a:lstStyle>
            <a:lvl1pPr marL="0" indent="0" algn="ctr">
              <a:buNone/>
              <a:defRPr sz="2400" b="1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lvl="0"/>
            <a:r>
              <a:rPr kumimoji="1" lang="en-US" altLang="zh-CN" dirty="0" smtClean="0"/>
              <a:t>01</a:t>
            </a:r>
            <a:endParaRPr kumimoji="1" lang="zh-CN" altLang="en-US" dirty="0"/>
          </a:p>
        </p:txBody>
      </p:sp>
      <p:sp>
        <p:nvSpPr>
          <p:cNvPr id="4" name="图片占位符 8"/>
          <p:cNvSpPr>
            <a:spLocks noGrp="1"/>
          </p:cNvSpPr>
          <p:nvPr>
            <p:ph type="pic" sz="quarter" idx="14" hasCustomPrompt="1"/>
          </p:nvPr>
        </p:nvSpPr>
        <p:spPr>
          <a:xfrm>
            <a:off x="282576" y="5989475"/>
            <a:ext cx="1470025" cy="5334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 sz="1600" b="1"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r>
              <a:rPr kumimoji="1" lang="en-US" altLang="zh-CN" sz="1600" b="1" dirty="0" smtClean="0"/>
              <a:t>LOGO&amp;PIC</a:t>
            </a:r>
            <a:r>
              <a:rPr kumimoji="1" lang="zh-CN" altLang="en-US" sz="1600" b="1" dirty="0" smtClean="0"/>
              <a:t> </a:t>
            </a:r>
            <a:r>
              <a:rPr kumimoji="1" lang="en-US" altLang="zh-CN" sz="1600" b="1" dirty="0" smtClean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26217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330452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49170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330453" y="7598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1929442" y="759874"/>
            <a:ext cx="1051501" cy="373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行距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声明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3114758" y="759874"/>
            <a:ext cx="5305759" cy="45065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Segoe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 charset="0"/>
                <a:ea typeface="Segoe UI Light" charset="0"/>
                <a:cs typeface="Segoe UI Light" charset="0"/>
              </a:rPr>
              <a:t>UI</a:t>
            </a:r>
            <a:endParaRPr lang="zh-CN" altLang="en-US" sz="1400" dirty="0" smtClean="0">
              <a:solidFill>
                <a:srgbClr val="FFFFFF"/>
              </a:solidFill>
              <a:latin typeface="Segoe UI Light" charset="0"/>
              <a:ea typeface="Segoe UI Light" charset="0"/>
              <a:cs typeface="Segoe UI Light" charset="0"/>
            </a:endParaRPr>
          </a:p>
          <a:p>
            <a:pPr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中文 微软雅黑</a:t>
            </a: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正文 </a:t>
            </a:r>
            <a:r>
              <a:rPr lang="en-US" altLang="zh-CN" sz="1400" dirty="0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1.3</a:t>
            </a:r>
          </a:p>
          <a:p>
            <a:pPr defTabSz="609585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en-US" altLang="zh-CN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r>
              <a:rPr lang="en-US" altLang="zh-CN" sz="1400" dirty="0" err="1" smtClean="0">
                <a:solidFill>
                  <a:srgbClr val="FFFFFF"/>
                </a:solidFill>
                <a:latin typeface="Segoe UI Light"/>
                <a:ea typeface="微软雅黑"/>
                <a:cs typeface="Segoe UI Light"/>
              </a:rPr>
              <a:t>cn.bing.com</a:t>
            </a: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defTabSz="609585">
              <a:lnSpc>
                <a:spcPct val="130000"/>
              </a:lnSpc>
            </a:pPr>
            <a:endParaRPr lang="zh-CN" altLang="en-US" sz="1400" dirty="0" smtClean="0">
              <a:solidFill>
                <a:srgbClr val="FFFFFF"/>
              </a:solidFill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  <a:endParaRPr kumimoji="0" lang="zh-CN" altLang="en-US" sz="1333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/>
              <a:ea typeface="微软雅黑" charset="0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330453" y="182446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 smtClean="0">
                <a:solidFill>
                  <a:prstClr val="white"/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3925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9002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79" r:id="rId3"/>
    <p:sldLayoutId id="2147483680" r:id="rId4"/>
    <p:sldLayoutId id="2147483681" r:id="rId5"/>
    <p:sldLayoutId id="2147483682" r:id="rId6"/>
    <p:sldLayoutId id="2147483662" r:id="rId7"/>
    <p:sldLayoutId id="2147483664" r:id="rId8"/>
    <p:sldLayoutId id="2147483663" r:id="rId9"/>
    <p:sldLayoutId id="2147483665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940" y="2521522"/>
            <a:ext cx="7272224" cy="140038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软件需求获取：</a:t>
            </a:r>
            <a:endParaRPr lang="en-US" altLang="zh-CN" sz="4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spcBef>
                <a:spcPts val="600"/>
              </a:spcBef>
            </a:pPr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愿景与目标分析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0" y="210441"/>
            <a:ext cx="24706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 smtClean="0"/>
              <a:t>《</a:t>
            </a:r>
            <a:r>
              <a:rPr lang="zh-CN" altLang="en-US" sz="2000" b="1" dirty="0" smtClean="0"/>
              <a:t>软件需求</a:t>
            </a:r>
            <a:r>
              <a:rPr lang="en-US" altLang="zh-CN" sz="2000" b="1" dirty="0" smtClean="0"/>
              <a:t>》</a:t>
            </a:r>
            <a:r>
              <a:rPr lang="zh-CN" altLang="en-US" sz="2000" b="1" dirty="0" smtClean="0"/>
              <a:t>第</a:t>
            </a:r>
            <a:r>
              <a:rPr lang="en-US" altLang="zh-CN" sz="2000" b="1" smtClean="0"/>
              <a:t>3</a:t>
            </a:r>
            <a:r>
              <a:rPr lang="zh-CN" altLang="en-US" sz="2000" b="1" smtClean="0"/>
              <a:t>节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218123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89750" y="3179023"/>
            <a:ext cx="127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n-ea"/>
              </a:rPr>
              <a:t>例：</a:t>
            </a:r>
            <a:endParaRPr lang="zh-CN" altLang="en-US" sz="4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293103" y="1995137"/>
            <a:ext cx="4346433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产品特征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产品成功研制的环境和条件因素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94503" y="2412522"/>
            <a:ext cx="27270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  <a:buSzPct val="100000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愿景与整体方案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8031" y="3413324"/>
            <a:ext cx="7368817" cy="3070938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393176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371932" y="2337387"/>
            <a:ext cx="43464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初始产品的功能与性能范围</a:t>
            </a:r>
            <a:endParaRPr lang="en-US" altLang="zh-CN" sz="2000" dirty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各版本产品的范围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约束与限制条件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446465" y="2538650"/>
            <a:ext cx="255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  <a:buSzPct val="100000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范围与约束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5465" y="4382801"/>
            <a:ext cx="127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n-ea"/>
              </a:rPr>
              <a:t>例：</a:t>
            </a:r>
            <a:endParaRPr lang="zh-CN" altLang="en-US" sz="40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0831" y="4294553"/>
            <a:ext cx="7217045" cy="1166952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830" y="5639973"/>
            <a:ext cx="7217046" cy="859149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053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009314" y="2258557"/>
            <a:ext cx="434643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人员要求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项目背景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软件运行环境</a:t>
            </a:r>
            <a:endParaRPr lang="en-US" altLang="zh-CN" sz="20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383401" y="2459820"/>
            <a:ext cx="25543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FF0000"/>
              </a:buClr>
              <a:buSzPct val="100000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业务环境因素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2265" y="3910680"/>
            <a:ext cx="127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n-ea"/>
              </a:rPr>
              <a:t>例：</a:t>
            </a:r>
            <a:endParaRPr lang="zh-CN" altLang="en-US" sz="4000" b="1" dirty="0">
              <a:solidFill>
                <a:schemeClr val="accent2"/>
              </a:solidFill>
              <a:latin typeface="+mn-ea"/>
            </a:endParaRP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9"/>
          <a:stretch/>
        </p:blipFill>
        <p:spPr bwMode="auto">
          <a:xfrm>
            <a:off x="2120546" y="4741092"/>
            <a:ext cx="6859376" cy="1549258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726" y="3985429"/>
            <a:ext cx="6917015" cy="558387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405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81782" y="2385223"/>
            <a:ext cx="8268086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愿景与范围文档中，愿景的描述相对直观、易理解</a:t>
            </a:r>
            <a:endParaRPr lang="en-US" altLang="zh-CN" sz="2400" dirty="0" smtClean="0">
              <a:latin typeface="黑体" pitchFamily="49" charset="-122"/>
              <a:ea typeface="黑体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问题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在于如何有效地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把软件的</a:t>
            </a:r>
            <a:r>
              <a:rPr lang="zh-CN" altLang="en-US" sz="28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“边界”</a:t>
            </a: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描述出来</a:t>
            </a:r>
            <a:endParaRPr lang="zh-CN" altLang="en-US" sz="24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爆炸形 2 3"/>
          <p:cNvSpPr/>
          <p:nvPr/>
        </p:nvSpPr>
        <p:spPr>
          <a:xfrm>
            <a:off x="226141" y="4198374"/>
            <a:ext cx="8790039" cy="2025445"/>
          </a:xfrm>
          <a:prstGeom prst="irregularSeal2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2084439" y="5034116"/>
            <a:ext cx="45523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如何描述或刻画一个实体或问题的边界？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87950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01" y="1686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关联图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90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922112" y="1716984"/>
            <a:ext cx="80416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The </a:t>
            </a:r>
            <a:r>
              <a:rPr lang="en-US" altLang="zh-CN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Context Diagram</a:t>
            </a:r>
            <a:endParaRPr lang="en-US" altLang="zh-CN" sz="36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1811750" y="2379081"/>
            <a:ext cx="5203902" cy="31532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293697" y="2465820"/>
            <a:ext cx="6339019" cy="11094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36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关联图</a:t>
            </a:r>
            <a:endParaRPr lang="en-US" altLang="zh-CN" sz="36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刻画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系统与外部环境的交互关系，以此体现“边界”</a:t>
            </a:r>
          </a:p>
        </p:txBody>
      </p:sp>
      <p:sp>
        <p:nvSpPr>
          <p:cNvPr id="12" name="矩形 11"/>
          <p:cNvSpPr/>
          <p:nvPr/>
        </p:nvSpPr>
        <p:spPr>
          <a:xfrm>
            <a:off x="1346770" y="4168601"/>
            <a:ext cx="75034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可以放在文档内，也可以单列。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  <a:p>
            <a:pPr marL="285750" indent="-285750" algn="just">
              <a:lnSpc>
                <a:spcPct val="120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微软雅黑" pitchFamily="34" charset="-122"/>
                <a:ea typeface="微软雅黑" pitchFamily="34" charset="-122"/>
              </a:rPr>
              <a:t>不要画成用例图，这里强调的是内外交互而非用户使用</a:t>
            </a:r>
            <a:r>
              <a:rPr lang="zh-CN" altLang="en-US" sz="2000" dirty="0" smtClean="0">
                <a:latin typeface="微软雅黑" pitchFamily="34" charset="-122"/>
                <a:ea typeface="微软雅黑" pitchFamily="34" charset="-122"/>
              </a:rPr>
              <a:t>视角</a:t>
            </a:r>
            <a:endParaRPr lang="en-US" altLang="zh-CN" sz="20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38177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01" y="1686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关联图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90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36972" y="2120973"/>
            <a:ext cx="6339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软件产品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被抽象为一个整体，用椭圆表示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外部的交互对象可以是其他系统或者人，用矩形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以箭头表示数据访问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关系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外部参与者如何运行，是不需要表现出来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795" y="2128345"/>
            <a:ext cx="1890581" cy="1671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注意</a:t>
            </a:r>
          </a:p>
        </p:txBody>
      </p:sp>
    </p:spTree>
    <p:extLst>
      <p:ext uri="{BB962C8B-B14F-4D97-AF65-F5344CB8AC3E}">
        <p14:creationId xmlns:p14="http://schemas.microsoft.com/office/powerpoint/2010/main" val="56688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01" y="1686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关联图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90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155" y="569627"/>
            <a:ext cx="8858250" cy="614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05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01" y="1686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关联图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90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536972" y="2120973"/>
            <a:ext cx="633901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软件产品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被抽象为一个整体，用椭圆表示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外部的交互对象可以是其他系统或者人，用矩形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表示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以箭头表示数据访问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关系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外部参与者如何运行，是不需要表现出来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的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椭圆 4"/>
          <p:cNvSpPr/>
          <p:nvPr/>
        </p:nvSpPr>
        <p:spPr>
          <a:xfrm>
            <a:off x="551795" y="2128345"/>
            <a:ext cx="1890581" cy="167114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/>
              <a:t>注意</a:t>
            </a:r>
          </a:p>
        </p:txBody>
      </p:sp>
      <p:sp>
        <p:nvSpPr>
          <p:cNvPr id="7" name="矩形 6"/>
          <p:cNvSpPr/>
          <p:nvPr/>
        </p:nvSpPr>
        <p:spPr>
          <a:xfrm>
            <a:off x="1652007" y="4836651"/>
            <a:ext cx="65417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尝试</a:t>
            </a:r>
            <a:r>
              <a:rPr lang="zh-CN" altLang="en-US" sz="2800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：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列车控制软件的</a:t>
            </a:r>
            <a:r>
              <a:rPr lang="en-US" altLang="zh-CN" sz="2400" dirty="0">
                <a:latin typeface="黑体" pitchFamily="49" charset="-122"/>
                <a:ea typeface="黑体" pitchFamily="49" charset="-122"/>
              </a:rPr>
              <a:t>context diagram</a:t>
            </a:r>
          </a:p>
        </p:txBody>
      </p:sp>
      <p:sp>
        <p:nvSpPr>
          <p:cNvPr id="11" name="KSO_Shape"/>
          <p:cNvSpPr/>
          <p:nvPr/>
        </p:nvSpPr>
        <p:spPr>
          <a:xfrm rot="2318691">
            <a:off x="1503326" y="4911718"/>
            <a:ext cx="122496" cy="373085"/>
          </a:xfrm>
          <a:custGeom>
            <a:avLst/>
            <a:gdLst>
              <a:gd name="connsiteX0" fmla="*/ 1125299 w 2250598"/>
              <a:gd name="connsiteY0" fmla="*/ 5484084 h 6849334"/>
              <a:gd name="connsiteX1" fmla="*/ 687149 w 2250598"/>
              <a:gd name="connsiteY1" fmla="*/ 5922234 h 6849334"/>
              <a:gd name="connsiteX2" fmla="*/ 1125299 w 2250598"/>
              <a:gd name="connsiteY2" fmla="*/ 6360384 h 6849334"/>
              <a:gd name="connsiteX3" fmla="*/ 1563449 w 2250598"/>
              <a:gd name="connsiteY3" fmla="*/ 5922234 h 6849334"/>
              <a:gd name="connsiteX4" fmla="*/ 1125299 w 2250598"/>
              <a:gd name="connsiteY4" fmla="*/ 5484084 h 6849334"/>
              <a:gd name="connsiteX5" fmla="*/ 690080 w 2250598"/>
              <a:gd name="connsiteY5" fmla="*/ 0 h 6849334"/>
              <a:gd name="connsiteX6" fmla="*/ 690080 w 2250598"/>
              <a:gd name="connsiteY6" fmla="*/ 905095 h 6849334"/>
              <a:gd name="connsiteX7" fmla="*/ 1560516 w 2250598"/>
              <a:gd name="connsiteY7" fmla="*/ 905095 h 6849334"/>
              <a:gd name="connsiteX8" fmla="*/ 1560516 w 2250598"/>
              <a:gd name="connsiteY8" fmla="*/ 0 h 6849334"/>
              <a:gd name="connsiteX9" fmla="*/ 1563316 w 2250598"/>
              <a:gd name="connsiteY9" fmla="*/ 869 h 6849334"/>
              <a:gd name="connsiteX10" fmla="*/ 2250598 w 2250598"/>
              <a:gd name="connsiteY10" fmla="*/ 1037736 h 6849334"/>
              <a:gd name="connsiteX11" fmla="*/ 1563316 w 2250598"/>
              <a:gd name="connsiteY11" fmla="*/ 2074604 h 6849334"/>
              <a:gd name="connsiteX12" fmla="*/ 1466059 w 2250598"/>
              <a:gd name="connsiteY12" fmla="*/ 2104794 h 6849334"/>
              <a:gd name="connsiteX13" fmla="*/ 1466059 w 2250598"/>
              <a:gd name="connsiteY13" fmla="*/ 5061748 h 6849334"/>
              <a:gd name="connsiteX14" fmla="*/ 1486168 w 2250598"/>
              <a:gd name="connsiteY14" fmla="*/ 5067990 h 6849334"/>
              <a:gd name="connsiteX15" fmla="*/ 2052399 w 2250598"/>
              <a:gd name="connsiteY15" fmla="*/ 5922234 h 6849334"/>
              <a:gd name="connsiteX16" fmla="*/ 1125299 w 2250598"/>
              <a:gd name="connsiteY16" fmla="*/ 6849334 h 6849334"/>
              <a:gd name="connsiteX17" fmla="*/ 198199 w 2250598"/>
              <a:gd name="connsiteY17" fmla="*/ 5922234 h 6849334"/>
              <a:gd name="connsiteX18" fmla="*/ 764430 w 2250598"/>
              <a:gd name="connsiteY18" fmla="*/ 5067990 h 6849334"/>
              <a:gd name="connsiteX19" fmla="*/ 784539 w 2250598"/>
              <a:gd name="connsiteY19" fmla="*/ 5061748 h 6849334"/>
              <a:gd name="connsiteX20" fmla="*/ 784539 w 2250598"/>
              <a:gd name="connsiteY20" fmla="*/ 2104794 h 6849334"/>
              <a:gd name="connsiteX21" fmla="*/ 687282 w 2250598"/>
              <a:gd name="connsiteY21" fmla="*/ 2074604 h 6849334"/>
              <a:gd name="connsiteX22" fmla="*/ 0 w 2250598"/>
              <a:gd name="connsiteY22" fmla="*/ 1037736 h 6849334"/>
              <a:gd name="connsiteX23" fmla="*/ 687282 w 2250598"/>
              <a:gd name="connsiteY23" fmla="*/ 869 h 68493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250598" h="6849334">
                <a:moveTo>
                  <a:pt x="1125299" y="5484084"/>
                </a:moveTo>
                <a:cubicBezTo>
                  <a:pt x="883315" y="5484084"/>
                  <a:pt x="687149" y="5680250"/>
                  <a:pt x="687149" y="5922234"/>
                </a:cubicBezTo>
                <a:cubicBezTo>
                  <a:pt x="687149" y="6164218"/>
                  <a:pt x="883315" y="6360384"/>
                  <a:pt x="1125299" y="6360384"/>
                </a:cubicBezTo>
                <a:cubicBezTo>
                  <a:pt x="1367283" y="6360384"/>
                  <a:pt x="1563449" y="6164218"/>
                  <a:pt x="1563449" y="5922234"/>
                </a:cubicBezTo>
                <a:cubicBezTo>
                  <a:pt x="1563449" y="5680250"/>
                  <a:pt x="1367283" y="5484084"/>
                  <a:pt x="1125299" y="5484084"/>
                </a:cubicBezTo>
                <a:close/>
                <a:moveTo>
                  <a:pt x="690080" y="0"/>
                </a:moveTo>
                <a:lnTo>
                  <a:pt x="690080" y="905095"/>
                </a:lnTo>
                <a:lnTo>
                  <a:pt x="1560516" y="905095"/>
                </a:lnTo>
                <a:lnTo>
                  <a:pt x="1560516" y="0"/>
                </a:lnTo>
                <a:lnTo>
                  <a:pt x="1563316" y="869"/>
                </a:lnTo>
                <a:cubicBezTo>
                  <a:pt x="1967203" y="171698"/>
                  <a:pt x="2250598" y="571622"/>
                  <a:pt x="2250598" y="1037736"/>
                </a:cubicBezTo>
                <a:cubicBezTo>
                  <a:pt x="2250598" y="1503850"/>
                  <a:pt x="1967203" y="1903774"/>
                  <a:pt x="1563316" y="2074604"/>
                </a:cubicBezTo>
                <a:lnTo>
                  <a:pt x="1466059" y="2104794"/>
                </a:lnTo>
                <a:lnTo>
                  <a:pt x="1466059" y="5061748"/>
                </a:lnTo>
                <a:lnTo>
                  <a:pt x="1486168" y="5067990"/>
                </a:lnTo>
                <a:cubicBezTo>
                  <a:pt x="1818918" y="5208732"/>
                  <a:pt x="2052399" y="5538217"/>
                  <a:pt x="2052399" y="5922234"/>
                </a:cubicBezTo>
                <a:cubicBezTo>
                  <a:pt x="2052399" y="6434257"/>
                  <a:pt x="1637322" y="6849334"/>
                  <a:pt x="1125299" y="6849334"/>
                </a:cubicBezTo>
                <a:cubicBezTo>
                  <a:pt x="613276" y="6849334"/>
                  <a:pt x="198199" y="6434257"/>
                  <a:pt x="198199" y="5922234"/>
                </a:cubicBezTo>
                <a:cubicBezTo>
                  <a:pt x="198199" y="5538217"/>
                  <a:pt x="431680" y="5208732"/>
                  <a:pt x="764430" y="5067990"/>
                </a:cubicBezTo>
                <a:lnTo>
                  <a:pt x="784539" y="5061748"/>
                </a:lnTo>
                <a:lnTo>
                  <a:pt x="784539" y="2104794"/>
                </a:lnTo>
                <a:lnTo>
                  <a:pt x="687282" y="2074604"/>
                </a:lnTo>
                <a:cubicBezTo>
                  <a:pt x="283395" y="1903774"/>
                  <a:pt x="0" y="1503850"/>
                  <a:pt x="0" y="1037736"/>
                </a:cubicBezTo>
                <a:cubicBezTo>
                  <a:pt x="0" y="571622"/>
                  <a:pt x="283396" y="171698"/>
                  <a:pt x="687282" y="86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448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85701" y="16864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关联图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7390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04775" y="1397000"/>
            <a:ext cx="8429625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185701" y="1063624"/>
            <a:ext cx="8429625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" pitchFamily="2" charset="2"/>
              <a:buNone/>
            </a:pPr>
            <a:r>
              <a:rPr lang="en-US" altLang="zh-CN" sz="2000" smtClean="0">
                <a:latin typeface="微软雅黑" pitchFamily="34" charset="-122"/>
                <a:ea typeface="微软雅黑" pitchFamily="34" charset="-122"/>
              </a:rPr>
              <a:t> </a:t>
            </a:r>
          </a:p>
        </p:txBody>
      </p:sp>
      <p:sp>
        <p:nvSpPr>
          <p:cNvPr id="10" name="椭圆 9"/>
          <p:cNvSpPr/>
          <p:nvPr/>
        </p:nvSpPr>
        <p:spPr bwMode="auto">
          <a:xfrm>
            <a:off x="3320443" y="2816614"/>
            <a:ext cx="2398800" cy="1111468"/>
          </a:xfrm>
          <a:prstGeom prst="ellipse">
            <a:avLst/>
          </a:prstGeom>
          <a:solidFill>
            <a:schemeClr val="tx2">
              <a:lumMod val="75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solidFill>
                <a:schemeClr val="bg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TextBox 2"/>
          <p:cNvSpPr txBox="1">
            <a:spLocks noChangeArrowheads="1"/>
          </p:cNvSpPr>
          <p:nvPr/>
        </p:nvSpPr>
        <p:spPr bwMode="auto">
          <a:xfrm>
            <a:off x="3640823" y="3074770"/>
            <a:ext cx="19446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ATP </a:t>
            </a:r>
            <a:r>
              <a:rPr lang="zh-CN" altLang="en-US" sz="28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软件</a:t>
            </a:r>
          </a:p>
        </p:txBody>
      </p:sp>
      <p:sp>
        <p:nvSpPr>
          <p:cNvPr id="13" name="TextBox 3"/>
          <p:cNvSpPr txBox="1">
            <a:spLocks noChangeArrowheads="1"/>
          </p:cNvSpPr>
          <p:nvPr/>
        </p:nvSpPr>
        <p:spPr bwMode="auto">
          <a:xfrm>
            <a:off x="1002196" y="1927334"/>
            <a:ext cx="1584325" cy="461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信号设备</a:t>
            </a:r>
          </a:p>
        </p:txBody>
      </p:sp>
      <p:sp>
        <p:nvSpPr>
          <p:cNvPr id="14" name="TextBox 7"/>
          <p:cNvSpPr txBox="1">
            <a:spLocks noChangeArrowheads="1"/>
          </p:cNvSpPr>
          <p:nvPr/>
        </p:nvSpPr>
        <p:spPr bwMode="auto">
          <a:xfrm>
            <a:off x="6185881" y="1757613"/>
            <a:ext cx="1728787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监控系统</a:t>
            </a:r>
          </a:p>
        </p:txBody>
      </p:sp>
      <p:sp>
        <p:nvSpPr>
          <p:cNvPr id="15" name="TextBox 8"/>
          <p:cNvSpPr txBox="1">
            <a:spLocks noChangeArrowheads="1"/>
          </p:cNvSpPr>
          <p:nvPr/>
        </p:nvSpPr>
        <p:spPr bwMode="auto">
          <a:xfrm>
            <a:off x="6330343" y="4148593"/>
            <a:ext cx="1584325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>
                <a:latin typeface="黑体" pitchFamily="49" charset="-122"/>
                <a:ea typeface="黑体" pitchFamily="49" charset="-122"/>
              </a:rPr>
              <a:t>驾驶人员</a:t>
            </a:r>
          </a:p>
        </p:txBody>
      </p:sp>
      <p:sp>
        <p:nvSpPr>
          <p:cNvPr id="16" name="TextBox 9"/>
          <p:cNvSpPr txBox="1">
            <a:spLocks noChangeArrowheads="1"/>
          </p:cNvSpPr>
          <p:nvPr/>
        </p:nvSpPr>
        <p:spPr bwMode="auto">
          <a:xfrm>
            <a:off x="1002196" y="4343847"/>
            <a:ext cx="16557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dirty="0">
                <a:latin typeface="黑体" pitchFamily="49" charset="-122"/>
                <a:ea typeface="黑体" pitchFamily="49" charset="-122"/>
              </a:rPr>
              <a:t>维保人员</a:t>
            </a:r>
          </a:p>
        </p:txBody>
      </p:sp>
      <p:cxnSp>
        <p:nvCxnSpPr>
          <p:cNvPr id="17" name="直接箭头连接符 5"/>
          <p:cNvCxnSpPr>
            <a:cxnSpLocks noChangeShapeType="1"/>
            <a:stCxn id="13" idx="3"/>
            <a:endCxn id="10" idx="1"/>
          </p:cNvCxnSpPr>
          <p:nvPr/>
        </p:nvCxnSpPr>
        <p:spPr bwMode="auto">
          <a:xfrm>
            <a:off x="2586521" y="2158316"/>
            <a:ext cx="1085218" cy="8210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接箭头连接符 13"/>
          <p:cNvCxnSpPr>
            <a:cxnSpLocks noChangeShapeType="1"/>
            <a:stCxn id="15" idx="1"/>
            <a:endCxn id="10" idx="5"/>
          </p:cNvCxnSpPr>
          <p:nvPr/>
        </p:nvCxnSpPr>
        <p:spPr bwMode="auto">
          <a:xfrm flipH="1" flipV="1">
            <a:off x="5367947" y="3765311"/>
            <a:ext cx="962396" cy="61347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箭头连接符 16"/>
          <p:cNvCxnSpPr>
            <a:cxnSpLocks noChangeShapeType="1"/>
            <a:stCxn id="10" idx="3"/>
            <a:endCxn id="16" idx="3"/>
          </p:cNvCxnSpPr>
          <p:nvPr/>
        </p:nvCxnSpPr>
        <p:spPr bwMode="auto">
          <a:xfrm flipH="1">
            <a:off x="2657959" y="3765311"/>
            <a:ext cx="1013780" cy="808724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箭头连接符 18"/>
          <p:cNvCxnSpPr>
            <a:cxnSpLocks noChangeShapeType="1"/>
            <a:endCxn id="10" idx="7"/>
          </p:cNvCxnSpPr>
          <p:nvPr/>
        </p:nvCxnSpPr>
        <p:spPr bwMode="auto">
          <a:xfrm flipH="1">
            <a:off x="5367947" y="2219575"/>
            <a:ext cx="962396" cy="759810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TextBox 20"/>
          <p:cNvSpPr txBox="1">
            <a:spLocks noChangeArrowheads="1"/>
          </p:cNvSpPr>
          <p:nvPr/>
        </p:nvSpPr>
        <p:spPr bwMode="auto">
          <a:xfrm>
            <a:off x="2925053" y="1988594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行车信号</a:t>
            </a:r>
          </a:p>
        </p:txBody>
      </p:sp>
      <p:sp>
        <p:nvSpPr>
          <p:cNvPr id="22" name="TextBox 26"/>
          <p:cNvSpPr txBox="1">
            <a:spLocks noChangeArrowheads="1"/>
          </p:cNvSpPr>
          <p:nvPr/>
        </p:nvSpPr>
        <p:spPr bwMode="auto">
          <a:xfrm>
            <a:off x="4919055" y="4148154"/>
            <a:ext cx="14112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操作指令</a:t>
            </a:r>
          </a:p>
        </p:txBody>
      </p:sp>
      <p:cxnSp>
        <p:nvCxnSpPr>
          <p:cNvPr id="23" name="直接箭头连接符 27"/>
          <p:cNvCxnSpPr>
            <a:cxnSpLocks noChangeShapeType="1"/>
          </p:cNvCxnSpPr>
          <p:nvPr/>
        </p:nvCxnSpPr>
        <p:spPr bwMode="auto">
          <a:xfrm flipV="1">
            <a:off x="5569744" y="2219575"/>
            <a:ext cx="977153" cy="834369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" name="TextBox 32"/>
          <p:cNvSpPr txBox="1">
            <a:spLocks noChangeArrowheads="1"/>
          </p:cNvSpPr>
          <p:nvPr/>
        </p:nvSpPr>
        <p:spPr bwMode="auto">
          <a:xfrm>
            <a:off x="4640589" y="2125724"/>
            <a:ext cx="116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反馈</a:t>
            </a:r>
          </a:p>
        </p:txBody>
      </p:sp>
      <p:sp>
        <p:nvSpPr>
          <p:cNvPr id="25" name="TextBox 33"/>
          <p:cNvSpPr txBox="1">
            <a:spLocks noChangeArrowheads="1"/>
          </p:cNvSpPr>
          <p:nvPr/>
        </p:nvSpPr>
        <p:spPr bwMode="auto">
          <a:xfrm>
            <a:off x="5719243" y="2639240"/>
            <a:ext cx="1165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指令</a:t>
            </a:r>
          </a:p>
        </p:txBody>
      </p:sp>
      <p:sp>
        <p:nvSpPr>
          <p:cNvPr id="26" name="TextBox 37"/>
          <p:cNvSpPr txBox="1">
            <a:spLocks noChangeArrowheads="1"/>
          </p:cNvSpPr>
          <p:nvPr/>
        </p:nvSpPr>
        <p:spPr bwMode="auto">
          <a:xfrm>
            <a:off x="3108556" y="4374009"/>
            <a:ext cx="14112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itchFamily="34" charset="0"/>
              </a:defRPr>
            </a:lvl2pPr>
            <a:lvl3pPr marL="1143000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hangingPunct="0"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数据读取</a:t>
            </a:r>
          </a:p>
        </p:txBody>
      </p:sp>
    </p:spTree>
    <p:extLst>
      <p:ext uri="{BB962C8B-B14F-4D97-AF65-F5344CB8AC3E}">
        <p14:creationId xmlns:p14="http://schemas.microsoft.com/office/powerpoint/2010/main" val="1373258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节总结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26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567564" y="2758993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如何开启需求分析的第一步</a:t>
            </a:r>
            <a:r>
              <a:rPr lang="zh-CN" altLang="en-US" sz="2800" b="1" dirty="0" smtClean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：</a:t>
            </a:r>
            <a:endParaRPr lang="en-US" altLang="zh-CN" sz="2800" b="1" dirty="0" smtClean="0"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确定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产品愿景和范围</a:t>
            </a:r>
            <a:endParaRPr lang="en-US" altLang="zh-CN" sz="32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1006" y="4709652"/>
            <a:ext cx="6002813" cy="861774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2000" b="1" dirty="0" smtClean="0"/>
              <a:t>确定范围，接下来的问题就是在给定范围内，充分寻找信息，把软件的需求逐步描述清晰、准确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41282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cxnSp>
        <p:nvCxnSpPr>
          <p:cNvPr id="5" name="直接箭头连接符 4"/>
          <p:cNvCxnSpPr/>
          <p:nvPr/>
        </p:nvCxnSpPr>
        <p:spPr>
          <a:xfrm flipV="1">
            <a:off x="851192" y="5083278"/>
            <a:ext cx="0" cy="1193487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193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94940" y="2521522"/>
            <a:ext cx="727222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软件需求获取：听取用户需求</a:t>
            </a:r>
            <a:endParaRPr lang="zh-CN" altLang="en-US" sz="4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01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3227680" y="1306710"/>
            <a:ext cx="3167063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339598" y="1365678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软件需求工程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106709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1138530" y="2475115"/>
            <a:ext cx="30241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需求研发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5747042" y="2403678"/>
            <a:ext cx="3168650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5820067" y="2475115"/>
            <a:ext cx="3024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需求管理</a:t>
            </a:r>
          </a:p>
        </p:txBody>
      </p:sp>
      <p:sp>
        <p:nvSpPr>
          <p:cNvPr id="15" name="矩形 14"/>
          <p:cNvSpPr/>
          <p:nvPr/>
        </p:nvSpPr>
        <p:spPr bwMode="auto">
          <a:xfrm>
            <a:off x="203492" y="4492828"/>
            <a:ext cx="1295400" cy="503237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274930" y="4564265"/>
            <a:ext cx="1223962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需求获取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1714792" y="4492828"/>
            <a:ext cx="1296988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19" name="TextBox 17"/>
          <p:cNvSpPr txBox="1">
            <a:spLocks noChangeArrowheads="1"/>
          </p:cNvSpPr>
          <p:nvPr/>
        </p:nvSpPr>
        <p:spPr bwMode="auto">
          <a:xfrm>
            <a:off x="1787817" y="4564265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需求分析</a:t>
            </a:r>
          </a:p>
        </p:txBody>
      </p:sp>
      <p:sp>
        <p:nvSpPr>
          <p:cNvPr id="20" name="矩形 19"/>
          <p:cNvSpPr/>
          <p:nvPr/>
        </p:nvSpPr>
        <p:spPr bwMode="auto">
          <a:xfrm>
            <a:off x="3227680" y="4492828"/>
            <a:ext cx="15113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1" name="TextBox 19"/>
          <p:cNvSpPr txBox="1">
            <a:spLocks noChangeArrowheads="1"/>
          </p:cNvSpPr>
          <p:nvPr/>
        </p:nvSpPr>
        <p:spPr bwMode="auto">
          <a:xfrm>
            <a:off x="3227680" y="4564265"/>
            <a:ext cx="15113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需求文档化</a:t>
            </a:r>
          </a:p>
        </p:txBody>
      </p:sp>
      <p:cxnSp>
        <p:nvCxnSpPr>
          <p:cNvPr id="22" name="直接连接符 23"/>
          <p:cNvCxnSpPr>
            <a:cxnSpLocks noChangeShapeType="1"/>
            <a:endCxn id="11" idx="0"/>
          </p:cNvCxnSpPr>
          <p:nvPr/>
        </p:nvCxnSpPr>
        <p:spPr bwMode="auto">
          <a:xfrm flipH="1">
            <a:off x="2651417" y="1871866"/>
            <a:ext cx="1584325" cy="53181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直接连接符 26"/>
          <p:cNvCxnSpPr>
            <a:cxnSpLocks noChangeShapeType="1"/>
            <a:stCxn id="11" idx="2"/>
          </p:cNvCxnSpPr>
          <p:nvPr/>
        </p:nvCxnSpPr>
        <p:spPr bwMode="auto">
          <a:xfrm flipH="1">
            <a:off x="779755" y="2908503"/>
            <a:ext cx="1871662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直接连接符 28"/>
          <p:cNvCxnSpPr>
            <a:cxnSpLocks noChangeShapeType="1"/>
            <a:stCxn id="11" idx="2"/>
            <a:endCxn id="18" idx="0"/>
          </p:cNvCxnSpPr>
          <p:nvPr/>
        </p:nvCxnSpPr>
        <p:spPr bwMode="auto">
          <a:xfrm flipH="1">
            <a:off x="2364080" y="2908503"/>
            <a:ext cx="287337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" name="直接连接符 31"/>
          <p:cNvCxnSpPr>
            <a:cxnSpLocks noChangeShapeType="1"/>
            <a:stCxn id="11" idx="2"/>
            <a:endCxn id="20" idx="0"/>
          </p:cNvCxnSpPr>
          <p:nvPr/>
        </p:nvCxnSpPr>
        <p:spPr bwMode="auto">
          <a:xfrm>
            <a:off x="2651417" y="2908503"/>
            <a:ext cx="1331913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直接连接符 34"/>
          <p:cNvCxnSpPr>
            <a:cxnSpLocks noChangeShapeType="1"/>
            <a:endCxn id="11" idx="2"/>
          </p:cNvCxnSpPr>
          <p:nvPr/>
        </p:nvCxnSpPr>
        <p:spPr bwMode="auto">
          <a:xfrm flipH="1" flipV="1">
            <a:off x="2651417" y="2908503"/>
            <a:ext cx="3024188" cy="1584325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直接连接符 37"/>
          <p:cNvCxnSpPr>
            <a:cxnSpLocks noChangeShapeType="1"/>
            <a:endCxn id="13" idx="0"/>
          </p:cNvCxnSpPr>
          <p:nvPr/>
        </p:nvCxnSpPr>
        <p:spPr bwMode="auto">
          <a:xfrm>
            <a:off x="5172367" y="1840116"/>
            <a:ext cx="2159000" cy="5635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矩形 27"/>
          <p:cNvSpPr/>
          <p:nvPr/>
        </p:nvSpPr>
        <p:spPr bwMode="auto">
          <a:xfrm>
            <a:off x="4851692" y="4492828"/>
            <a:ext cx="1295400" cy="503237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29" name="TextBox 15"/>
          <p:cNvSpPr txBox="1">
            <a:spLocks noChangeArrowheads="1"/>
          </p:cNvSpPr>
          <p:nvPr/>
        </p:nvSpPr>
        <p:spPr bwMode="auto">
          <a:xfrm>
            <a:off x="4923130" y="4564265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需求确认</a:t>
            </a:r>
          </a:p>
        </p:txBody>
      </p:sp>
      <p:cxnSp>
        <p:nvCxnSpPr>
          <p:cNvPr id="30" name="直接连接符 26"/>
          <p:cNvCxnSpPr>
            <a:cxnSpLocks noChangeShapeType="1"/>
          </p:cNvCxnSpPr>
          <p:nvPr/>
        </p:nvCxnSpPr>
        <p:spPr bwMode="auto">
          <a:xfrm flipH="1">
            <a:off x="5820067" y="2908503"/>
            <a:ext cx="1479550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1" name="直接连接符 28"/>
          <p:cNvCxnSpPr>
            <a:cxnSpLocks noChangeShapeType="1"/>
          </p:cNvCxnSpPr>
          <p:nvPr/>
        </p:nvCxnSpPr>
        <p:spPr bwMode="auto">
          <a:xfrm flipH="1">
            <a:off x="7156742" y="2908503"/>
            <a:ext cx="1428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" name="直接连接符 31"/>
          <p:cNvCxnSpPr>
            <a:cxnSpLocks noChangeShapeType="1"/>
          </p:cNvCxnSpPr>
          <p:nvPr/>
        </p:nvCxnSpPr>
        <p:spPr bwMode="auto">
          <a:xfrm>
            <a:off x="7299617" y="2908503"/>
            <a:ext cx="752475" cy="935037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直接连接符 34"/>
          <p:cNvCxnSpPr>
            <a:cxnSpLocks noChangeShapeType="1"/>
          </p:cNvCxnSpPr>
          <p:nvPr/>
        </p:nvCxnSpPr>
        <p:spPr bwMode="auto">
          <a:xfrm flipH="1" flipV="1">
            <a:off x="7299617" y="2908503"/>
            <a:ext cx="1616075" cy="792162"/>
          </a:xfrm>
          <a:prstGeom prst="line">
            <a:avLst/>
          </a:prstGeom>
          <a:noFill/>
          <a:ln w="349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TextBox 19"/>
          <p:cNvSpPr txBox="1">
            <a:spLocks noChangeArrowheads="1"/>
          </p:cNvSpPr>
          <p:nvPr/>
        </p:nvSpPr>
        <p:spPr bwMode="auto">
          <a:xfrm>
            <a:off x="5774030" y="3699078"/>
            <a:ext cx="9096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  <p:sp>
        <p:nvSpPr>
          <p:cNvPr id="35" name="TextBox 19"/>
          <p:cNvSpPr txBox="1">
            <a:spLocks noChangeArrowheads="1"/>
          </p:cNvSpPr>
          <p:nvPr/>
        </p:nvSpPr>
        <p:spPr bwMode="auto">
          <a:xfrm>
            <a:off x="6947192" y="3843540"/>
            <a:ext cx="1457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/>
              <a:t>……</a:t>
            </a:r>
            <a:endParaRPr lang="zh-CN" altLang="en-US" b="1"/>
          </a:p>
        </p:txBody>
      </p:sp>
    </p:spTree>
    <p:extLst>
      <p:ext uri="{BB962C8B-B14F-4D97-AF65-F5344CB8AC3E}">
        <p14:creationId xmlns:p14="http://schemas.microsoft.com/office/powerpoint/2010/main" val="4268127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43" y="168644"/>
            <a:ext cx="3749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倾听用户的心声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01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1982" y="1547415"/>
            <a:ext cx="2911865" cy="3607476"/>
            <a:chOff x="196388" y="1047821"/>
            <a:chExt cx="3440691" cy="426263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l="54115" t="14479" r="4250" b="12370"/>
            <a:stretch/>
          </p:blipFill>
          <p:spPr>
            <a:xfrm>
              <a:off x="196388" y="1047821"/>
              <a:ext cx="3440691" cy="4262632"/>
            </a:xfrm>
            <a:prstGeom prst="rect">
              <a:avLst/>
            </a:prstGeom>
          </p:spPr>
        </p:pic>
        <p:sp>
          <p:nvSpPr>
            <p:cNvPr id="24" name="菱形 23"/>
            <p:cNvSpPr/>
            <p:nvPr/>
          </p:nvSpPr>
          <p:spPr>
            <a:xfrm>
              <a:off x="372097" y="1100739"/>
              <a:ext cx="3019425" cy="4025900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3000"/>
                  </a:schemeClr>
                </a:gs>
                <a:gs pos="83000">
                  <a:schemeClr val="accent3">
                    <a:lumMod val="45000"/>
                    <a:lumOff val="55000"/>
                    <a:alpha val="57000"/>
                  </a:schemeClr>
                </a:gs>
                <a:gs pos="100000">
                  <a:schemeClr val="accent3">
                    <a:lumMod val="30000"/>
                    <a:lumOff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需求获取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447893" y="2057598"/>
            <a:ext cx="51600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of identifying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needs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constraints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various stakeholders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for a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software system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25" name="矩形 24"/>
          <p:cNvSpPr/>
          <p:nvPr/>
        </p:nvSpPr>
        <p:spPr>
          <a:xfrm>
            <a:off x="3605548" y="3147239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一个工程过程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识别需求与约束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需求与约束来自于不同</a:t>
            </a:r>
            <a:r>
              <a:rPr lang="zh-CN" altLang="en-US" sz="24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涉众</a:t>
            </a:r>
            <a:endParaRPr lang="en-US" altLang="zh-CN" sz="2000" dirty="0">
              <a:solidFill>
                <a:schemeClr val="accent2">
                  <a:lumMod val="7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3387" y="5329067"/>
            <a:ext cx="831517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这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是个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“劳动密集”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“交流密集”</a:t>
            </a:r>
            <a:r>
              <a:rPr lang="en-US" altLang="zh-CN" sz="26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2600" dirty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“技术密集”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的活动</a:t>
            </a:r>
          </a:p>
        </p:txBody>
      </p:sp>
    </p:spTree>
    <p:extLst>
      <p:ext uri="{BB962C8B-B14F-4D97-AF65-F5344CB8AC3E}">
        <p14:creationId xmlns:p14="http://schemas.microsoft.com/office/powerpoint/2010/main" val="3857887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43" y="168644"/>
            <a:ext cx="3749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倾听用户的心声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01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481982" y="1547415"/>
            <a:ext cx="2911865" cy="3607476"/>
            <a:chOff x="196388" y="1047821"/>
            <a:chExt cx="3440691" cy="4262632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 rotWithShape="1">
            <a:blip r:embed="rId2"/>
            <a:srcRect l="54115" t="14479" r="4250" b="12370"/>
            <a:stretch/>
          </p:blipFill>
          <p:spPr>
            <a:xfrm>
              <a:off x="196388" y="1047821"/>
              <a:ext cx="3440691" cy="4262632"/>
            </a:xfrm>
            <a:prstGeom prst="rect">
              <a:avLst/>
            </a:prstGeom>
          </p:spPr>
        </p:pic>
        <p:sp>
          <p:nvSpPr>
            <p:cNvPr id="24" name="菱形 23"/>
            <p:cNvSpPr/>
            <p:nvPr/>
          </p:nvSpPr>
          <p:spPr>
            <a:xfrm>
              <a:off x="372097" y="1100739"/>
              <a:ext cx="3019425" cy="4025900"/>
            </a:xfrm>
            <a:prstGeom prst="diamond">
              <a:avLst/>
            </a:prstGeom>
            <a:gradFill flip="none" rotWithShape="1">
              <a:gsLst>
                <a:gs pos="0">
                  <a:schemeClr val="accent3">
                    <a:lumMod val="5000"/>
                    <a:lumOff val="95000"/>
                    <a:alpha val="3000"/>
                  </a:schemeClr>
                </a:gs>
                <a:gs pos="83000">
                  <a:schemeClr val="accent3">
                    <a:lumMod val="45000"/>
                    <a:lumOff val="55000"/>
                    <a:alpha val="57000"/>
                  </a:schemeClr>
                </a:gs>
                <a:gs pos="100000">
                  <a:schemeClr val="accent3">
                    <a:lumMod val="30000"/>
                    <a:lumOff val="70000"/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6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需求获取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447893" y="2057598"/>
            <a:ext cx="516008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0000"/>
              </a:lnSpc>
              <a:defRPr/>
            </a:pP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process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of identifying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needs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and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constraints 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of the </a:t>
            </a:r>
            <a:r>
              <a:rPr lang="en-US" altLang="zh-CN" sz="2000" dirty="0">
                <a:solidFill>
                  <a:schemeClr val="accent2">
                    <a:lumMod val="75000"/>
                  </a:schemeClr>
                </a:solidFill>
                <a:latin typeface="微软雅黑" pitchFamily="34" charset="-122"/>
                <a:ea typeface="微软雅黑" pitchFamily="34" charset="-122"/>
              </a:rPr>
              <a:t>various stakeholders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 for a 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hlinkClick r:id="rId3" action="ppaction://hlinksldjump"/>
              </a:rPr>
              <a:t>software system</a:t>
            </a:r>
            <a:r>
              <a:rPr lang="en-US" altLang="zh-C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.</a:t>
            </a:r>
          </a:p>
        </p:txBody>
      </p:sp>
      <p:sp>
        <p:nvSpPr>
          <p:cNvPr id="25" name="矩形 24"/>
          <p:cNvSpPr/>
          <p:nvPr/>
        </p:nvSpPr>
        <p:spPr>
          <a:xfrm>
            <a:off x="3605548" y="3147239"/>
            <a:ext cx="4572000" cy="130375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沟通</a:t>
            </a: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澄清</a:t>
            </a:r>
          </a:p>
          <a:p>
            <a:pPr marL="285750" indent="-285750" algn="just">
              <a:lnSpc>
                <a:spcPct val="125000"/>
              </a:lnSpc>
              <a:buSzPct val="100000"/>
              <a:buFont typeface="Arial" pitchFamily="34" charset="0"/>
              <a:buChar char="•"/>
              <a:defRPr/>
            </a:pP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分析</a:t>
            </a:r>
          </a:p>
        </p:txBody>
      </p:sp>
      <p:sp>
        <p:nvSpPr>
          <p:cNvPr id="26" name="矩形 25"/>
          <p:cNvSpPr/>
          <p:nvPr/>
        </p:nvSpPr>
        <p:spPr>
          <a:xfrm>
            <a:off x="3363603" y="4450994"/>
            <a:ext cx="53286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注意</a:t>
            </a:r>
            <a:r>
              <a:rPr lang="en-US" altLang="zh-CN" sz="3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  </a:t>
            </a:r>
            <a:r>
              <a:rPr lang="zh-CN" altLang="en-US" sz="2400" dirty="0" smtClean="0">
                <a:latin typeface="+mn-ea"/>
              </a:rPr>
              <a:t>用户需求</a:t>
            </a:r>
            <a:r>
              <a:rPr lang="en-US" altLang="zh-CN" sz="2400" dirty="0" smtClean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≠ </a:t>
            </a:r>
            <a:r>
              <a:rPr lang="zh-CN" altLang="en-US" sz="2400" dirty="0" smtClean="0">
                <a:latin typeface="+mn-ea"/>
              </a:rPr>
              <a:t>软件功能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30685" y="5088031"/>
            <a:ext cx="532866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000" dirty="0" smtClean="0">
                <a:solidFill>
                  <a:schemeClr val="accent2">
                    <a:lumMod val="75000"/>
                  </a:schemeClr>
                </a:solidFill>
                <a:latin typeface="黑体" pitchFamily="49" charset="-122"/>
                <a:ea typeface="黑体" pitchFamily="49" charset="-122"/>
              </a:rPr>
              <a:t>例</a:t>
            </a:r>
            <a:r>
              <a:rPr lang="en-US" altLang="zh-CN" sz="3000" dirty="0" smtClean="0">
                <a:solidFill>
                  <a:schemeClr val="accent2">
                    <a:lumMod val="75000"/>
                  </a:schemeClr>
                </a:solidFill>
                <a:latin typeface="+mn-ea"/>
              </a:rPr>
              <a:t>: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480" y="5211972"/>
            <a:ext cx="7501553" cy="13269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86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1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43" y="168644"/>
            <a:ext cx="3749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倾听用户的心声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01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0628" y="2818519"/>
            <a:ext cx="2616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涉众</a:t>
            </a:r>
            <a:endParaRPr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(Stakeholder)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69330" y="2016221"/>
            <a:ext cx="499769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客户：</a:t>
            </a:r>
            <a:r>
              <a:rPr lang="en-US" altLang="zh-CN" sz="2400" dirty="0" smtClean="0">
                <a:latin typeface="+mn-ea"/>
              </a:rPr>
              <a:t>Customer</a:t>
            </a:r>
            <a:endParaRPr lang="en-US" altLang="zh-CN" sz="2400" dirty="0">
              <a:latin typeface="+mn-ea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用户：</a:t>
            </a:r>
            <a:r>
              <a:rPr lang="en-GB" altLang="zh-CN" sz="2400" dirty="0" smtClean="0">
                <a:latin typeface="+mn-ea"/>
              </a:rPr>
              <a:t>User</a:t>
            </a:r>
            <a:endParaRPr lang="en-GB" altLang="zh-CN" sz="2400" dirty="0">
              <a:latin typeface="+mn-ea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b="1" dirty="0" smtClean="0">
                <a:latin typeface="+mn-ea"/>
              </a:rPr>
              <a:t>需求分析人员：</a:t>
            </a:r>
            <a:r>
              <a:rPr lang="en-GB" altLang="zh-CN" sz="2400" b="1" dirty="0" smtClean="0">
                <a:latin typeface="+mn-ea"/>
              </a:rPr>
              <a:t>Analyst</a:t>
            </a:r>
            <a:endParaRPr lang="en-GB" altLang="zh-CN" sz="2400" b="1" dirty="0">
              <a:latin typeface="+mn-ea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软件开发者：</a:t>
            </a:r>
            <a:r>
              <a:rPr lang="en-GB" altLang="zh-CN" sz="2400" dirty="0" smtClean="0">
                <a:latin typeface="+mn-ea"/>
              </a:rPr>
              <a:t>Developer</a:t>
            </a:r>
            <a:endParaRPr lang="en-GB" altLang="zh-CN" sz="2400" dirty="0">
              <a:latin typeface="+mn-ea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软件测试者：</a:t>
            </a:r>
            <a:r>
              <a:rPr lang="en-GB" altLang="zh-CN" sz="2400" dirty="0" smtClean="0">
                <a:latin typeface="+mn-ea"/>
              </a:rPr>
              <a:t>Tester</a:t>
            </a:r>
            <a:endParaRPr lang="en-GB" altLang="zh-CN" sz="2400" dirty="0">
              <a:latin typeface="+mn-ea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需求文档撰写者：</a:t>
            </a:r>
            <a:r>
              <a:rPr lang="en-GB" altLang="zh-CN" sz="2400" dirty="0" smtClean="0">
                <a:latin typeface="+mn-ea"/>
              </a:rPr>
              <a:t>Doc</a:t>
            </a:r>
            <a:r>
              <a:rPr lang="en-GB" altLang="zh-CN" sz="2400" dirty="0">
                <a:latin typeface="+mn-ea"/>
              </a:rPr>
              <a:t>. Writer</a:t>
            </a:r>
          </a:p>
        </p:txBody>
      </p:sp>
    </p:spTree>
    <p:extLst>
      <p:ext uri="{BB962C8B-B14F-4D97-AF65-F5344CB8AC3E}">
        <p14:creationId xmlns:p14="http://schemas.microsoft.com/office/powerpoint/2010/main" val="14218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43" y="168644"/>
            <a:ext cx="3749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倾听用户的心声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01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070628" y="2818519"/>
            <a:ext cx="2616806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涉众</a:t>
            </a:r>
            <a:endParaRPr lang="en-US" altLang="zh-CN" sz="44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en-US" altLang="zh-CN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(Stakeholder)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47724" y="2386548"/>
            <a:ext cx="4572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项目经理：</a:t>
            </a:r>
            <a:r>
              <a:rPr lang="en-US" altLang="zh-CN" sz="2400" dirty="0" smtClean="0">
                <a:latin typeface="+mn-ea"/>
              </a:rPr>
              <a:t>Project </a:t>
            </a:r>
            <a:r>
              <a:rPr lang="en-US" altLang="zh-CN" sz="2400" dirty="0">
                <a:latin typeface="+mn-ea"/>
              </a:rPr>
              <a:t>manager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法务人员</a:t>
            </a:r>
            <a:r>
              <a:rPr lang="en-US" altLang="zh-CN" sz="2400" dirty="0" smtClean="0">
                <a:latin typeface="+mn-ea"/>
              </a:rPr>
              <a:t>:</a:t>
            </a:r>
            <a:r>
              <a:rPr lang="en-US" altLang="zh-CN" sz="2400" dirty="0">
                <a:latin typeface="+mn-ea"/>
              </a:rPr>
              <a:t> </a:t>
            </a:r>
            <a:r>
              <a:rPr lang="en-US" altLang="zh-CN" sz="2400" dirty="0" smtClean="0">
                <a:latin typeface="+mn-ea"/>
              </a:rPr>
              <a:t>Legal </a:t>
            </a:r>
            <a:r>
              <a:rPr lang="en-US" altLang="zh-CN" sz="2400" dirty="0">
                <a:latin typeface="+mn-ea"/>
              </a:rPr>
              <a:t>staff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400" dirty="0" smtClean="0">
                <a:latin typeface="+mn-ea"/>
              </a:rPr>
              <a:t>销售人员</a:t>
            </a:r>
            <a:r>
              <a:rPr lang="en-US" altLang="zh-CN" sz="2400" dirty="0" smtClean="0">
                <a:latin typeface="+mn-ea"/>
              </a:rPr>
              <a:t>Sales</a:t>
            </a: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885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043" y="168644"/>
            <a:ext cx="37497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倾听用户的心声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86101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433899" y="1879136"/>
            <a:ext cx="62889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到底如何听？或者说，如何获取需求？</a:t>
            </a:r>
            <a:endParaRPr lang="en-US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" name="图示 9"/>
          <p:cNvGraphicFramePr/>
          <p:nvPr>
            <p:extLst/>
          </p:nvPr>
        </p:nvGraphicFramePr>
        <p:xfrm>
          <a:off x="1803619" y="2702711"/>
          <a:ext cx="5549462" cy="26813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KSO_Shape"/>
          <p:cNvSpPr/>
          <p:nvPr/>
        </p:nvSpPr>
        <p:spPr>
          <a:xfrm>
            <a:off x="1040517" y="1435899"/>
            <a:ext cx="581760" cy="581760"/>
          </a:xfrm>
          <a:custGeom>
            <a:avLst/>
            <a:gdLst>
              <a:gd name="connsiteX0" fmla="*/ 386329 w 1380180"/>
              <a:gd name="connsiteY0" fmla="*/ 0 h 1380181"/>
              <a:gd name="connsiteX1" fmla="*/ 432048 w 1380180"/>
              <a:gd name="connsiteY1" fmla="*/ 0 h 1380181"/>
              <a:gd name="connsiteX2" fmla="*/ 432048 w 1380180"/>
              <a:gd name="connsiteY2" fmla="*/ 386329 h 1380181"/>
              <a:gd name="connsiteX3" fmla="*/ 1380180 w 1380180"/>
              <a:gd name="connsiteY3" fmla="*/ 386329 h 1380181"/>
              <a:gd name="connsiteX4" fmla="*/ 1380180 w 1380180"/>
              <a:gd name="connsiteY4" fmla="*/ 432048 h 1380181"/>
              <a:gd name="connsiteX5" fmla="*/ 432048 w 1380180"/>
              <a:gd name="connsiteY5" fmla="*/ 432048 h 1380181"/>
              <a:gd name="connsiteX6" fmla="*/ 432048 w 1380180"/>
              <a:gd name="connsiteY6" fmla="*/ 1380181 h 1380181"/>
              <a:gd name="connsiteX7" fmla="*/ 386329 w 1380180"/>
              <a:gd name="connsiteY7" fmla="*/ 1380181 h 1380181"/>
              <a:gd name="connsiteX8" fmla="*/ 386329 w 1380180"/>
              <a:gd name="connsiteY8" fmla="*/ 432048 h 1380181"/>
              <a:gd name="connsiteX9" fmla="*/ 0 w 1380180"/>
              <a:gd name="connsiteY9" fmla="*/ 432048 h 1380181"/>
              <a:gd name="connsiteX10" fmla="*/ 0 w 1380180"/>
              <a:gd name="connsiteY10" fmla="*/ 386329 h 1380181"/>
              <a:gd name="connsiteX11" fmla="*/ 386329 w 1380180"/>
              <a:gd name="connsiteY11" fmla="*/ 386329 h 1380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80180" h="1380181">
                <a:moveTo>
                  <a:pt x="386329" y="0"/>
                </a:moveTo>
                <a:lnTo>
                  <a:pt x="432048" y="0"/>
                </a:lnTo>
                <a:lnTo>
                  <a:pt x="432048" y="386329"/>
                </a:lnTo>
                <a:lnTo>
                  <a:pt x="1380180" y="386329"/>
                </a:lnTo>
                <a:lnTo>
                  <a:pt x="1380180" y="432048"/>
                </a:lnTo>
                <a:lnTo>
                  <a:pt x="432048" y="432048"/>
                </a:lnTo>
                <a:lnTo>
                  <a:pt x="432048" y="1380181"/>
                </a:lnTo>
                <a:lnTo>
                  <a:pt x="386329" y="1380181"/>
                </a:lnTo>
                <a:lnTo>
                  <a:pt x="386329" y="432048"/>
                </a:lnTo>
                <a:lnTo>
                  <a:pt x="0" y="432048"/>
                </a:lnTo>
                <a:lnTo>
                  <a:pt x="0" y="386329"/>
                </a:lnTo>
                <a:lnTo>
                  <a:pt x="386329" y="38632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6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5645" y="168644"/>
            <a:ext cx="4057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识别需求来源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27484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03067" y="1879136"/>
            <a:ext cx="67505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zh-CN" altLang="en-US" sz="2800" b="1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需求来源的基础：</a:t>
            </a:r>
            <a:r>
              <a:rPr lang="zh-CN" altLang="en-US" sz="2400" dirty="0"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产品特征与产品的研制环境</a:t>
            </a:r>
            <a:endParaRPr lang="en-US" altLang="zh-CN" sz="2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485622" y="3533797"/>
            <a:ext cx="23391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常见需求来源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03167" y="2585619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与客户的访谈  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竞品的信息  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上层系统的需求或功能描述  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相关产品的历史运行报告 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市场数据与调查结果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对用户行为的观察  </a:t>
            </a:r>
          </a:p>
          <a:p>
            <a:pPr marL="342900" indent="-342900">
              <a:lnSpc>
                <a:spcPct val="13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场景及事件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1391026" y="3353541"/>
            <a:ext cx="2593890" cy="855851"/>
            <a:chOff x="888096" y="1000203"/>
            <a:chExt cx="4259825" cy="944066"/>
          </a:xfrm>
        </p:grpSpPr>
        <p:sp>
          <p:nvSpPr>
            <p:cNvPr id="13" name="矩形 1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250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41217" y="1726525"/>
            <a:ext cx="75684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卡斯柯信号有限公司的</a:t>
            </a: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列车控制软件</a:t>
            </a:r>
          </a:p>
        </p:txBody>
      </p:sp>
      <p:sp>
        <p:nvSpPr>
          <p:cNvPr id="5" name="矩形 4"/>
          <p:cNvSpPr/>
          <p:nvPr/>
        </p:nvSpPr>
        <p:spPr>
          <a:xfrm>
            <a:off x="1425678" y="2202928"/>
            <a:ext cx="7262982" cy="27853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与“客户”和“</a:t>
            </a:r>
            <a:r>
              <a:rPr lang="zh-CN" altLang="en-US" sz="20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用户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访谈  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已有的列控产品文档，阿尔斯通等同类产品文档等  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旧产品的问题报告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轨道交通行业数据分析和调查报告等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观察列车控制软件的“用户”如何用软件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用户的现实生产场景即“跑车”场景 </a:t>
            </a: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Arial" pitchFamily="34" charset="0"/>
              <a:buChar char="•"/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“事件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-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响应”关系分析  </a:t>
            </a:r>
          </a:p>
        </p:txBody>
      </p:sp>
      <p:sp>
        <p:nvSpPr>
          <p:cNvPr id="6" name="矩形 5"/>
          <p:cNvSpPr/>
          <p:nvPr/>
        </p:nvSpPr>
        <p:spPr>
          <a:xfrm>
            <a:off x="287110" y="1534399"/>
            <a:ext cx="954107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例</a:t>
            </a:r>
            <a:endParaRPr lang="en-US" altLang="zh-CN" sz="6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645" y="168644"/>
            <a:ext cx="40575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识别需求来源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7484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821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998272" y="2683816"/>
            <a:ext cx="2260819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用户分类</a:t>
            </a:r>
            <a:endParaRPr lang="en-US" altLang="zh-CN" sz="2800" dirty="0" smtClean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  <a:p>
            <a:pPr algn="ctr"/>
            <a:r>
              <a:rPr lang="zh-CN" altLang="en-US" sz="4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原则</a:t>
            </a:r>
            <a:endParaRPr lang="en-US" altLang="zh-CN" sz="2800" dirty="0">
              <a:solidFill>
                <a:schemeClr val="tx1">
                  <a:lumMod val="75000"/>
                  <a:lumOff val="25000"/>
                </a:schemeClr>
              </a:solidFill>
              <a:latin typeface="黑体" pitchFamily="49" charset="-122"/>
              <a:ea typeface="黑体" pitchFamily="49" charset="-122"/>
            </a:endParaRPr>
          </a:p>
        </p:txBody>
      </p:sp>
      <p:graphicFrame>
        <p:nvGraphicFramePr>
          <p:cNvPr id="2" name="图示 1"/>
          <p:cNvGraphicFramePr/>
          <p:nvPr>
            <p:extLst/>
          </p:nvPr>
        </p:nvGraphicFramePr>
        <p:xfrm>
          <a:off x="1183712" y="1639613"/>
          <a:ext cx="10041336" cy="33514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561112" y="4831591"/>
            <a:ext cx="5589666" cy="1224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注意：</a:t>
            </a:r>
            <a:endParaRPr lang="en-US" altLang="zh-CN" sz="2800" b="1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  <a:p>
            <a:pPr algn="just">
              <a:defRPr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划分要有合理的依据，出发点是展现潜在需求，而非单纯对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用户本身“贴标签”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478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内容占位符 2"/>
          <p:cNvSpPr>
            <a:spLocks noGrp="1"/>
          </p:cNvSpPr>
          <p:nvPr>
            <p:ph idx="1"/>
          </p:nvPr>
        </p:nvSpPr>
        <p:spPr>
          <a:xfrm>
            <a:off x="382588" y="1484313"/>
            <a:ext cx="7861300" cy="4322762"/>
          </a:xfrm>
        </p:spPr>
        <p:txBody>
          <a:bodyPr/>
          <a:lstStyle/>
          <a:p>
            <a:pPr>
              <a:buNone/>
              <a:defRPr/>
            </a:pPr>
            <a:r>
              <a:rPr lang="zh-CN" altLang="en-US" sz="2800" b="1" dirty="0" smtClean="0">
                <a:latin typeface="+mn-ea"/>
              </a:rPr>
              <a:t>需求获取（</a:t>
            </a:r>
            <a:r>
              <a:rPr lang="en-US" altLang="zh-CN" b="1" dirty="0">
                <a:latin typeface="+mn-ea"/>
              </a:rPr>
              <a:t>Requirements Elicitation</a:t>
            </a:r>
            <a:r>
              <a:rPr lang="zh-CN" altLang="en-US" sz="2800" b="1" dirty="0" smtClean="0">
                <a:latin typeface="+mn-ea"/>
              </a:rPr>
              <a:t>）</a:t>
            </a:r>
            <a:r>
              <a:rPr lang="en-US" altLang="zh-CN" sz="2800" b="1" dirty="0" smtClean="0">
                <a:latin typeface="+mn-ea"/>
              </a:rPr>
              <a:t>:</a:t>
            </a:r>
          </a:p>
          <a:p>
            <a:pPr marL="0" indent="0" algn="just">
              <a:lnSpc>
                <a:spcPct val="125000"/>
              </a:lnSpc>
              <a:buFont typeface="Wingdings" pitchFamily="2" charset="2"/>
              <a:buNone/>
              <a:defRPr/>
            </a:pPr>
            <a:r>
              <a:rPr lang="en-US" altLang="zh-CN" sz="2800" dirty="0" smtClean="0">
                <a:latin typeface="+mn-ea"/>
              </a:rPr>
              <a:t>    </a:t>
            </a:r>
            <a:r>
              <a:rPr lang="en-US" altLang="zh-CN" sz="2400" dirty="0" smtClean="0">
                <a:latin typeface="+mn-ea"/>
              </a:rPr>
              <a:t>The 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process </a:t>
            </a:r>
            <a:r>
              <a:rPr lang="en-US" altLang="zh-CN" sz="2400" dirty="0" smtClean="0">
                <a:latin typeface="+mn-ea"/>
              </a:rPr>
              <a:t>of identifying the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needs</a:t>
            </a:r>
            <a:r>
              <a:rPr lang="en-US" altLang="zh-CN" sz="2400" dirty="0" smtClean="0">
                <a:latin typeface="+mn-ea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constraints</a:t>
            </a:r>
            <a:r>
              <a:rPr lang="en-US" altLang="zh-CN" sz="2400" dirty="0" smtClean="0">
                <a:latin typeface="+mn-ea"/>
              </a:rPr>
              <a:t> of the </a:t>
            </a:r>
            <a:r>
              <a:rPr lang="en-US" altLang="zh-CN" sz="2400" dirty="0">
                <a:solidFill>
                  <a:srgbClr val="FF0000"/>
                </a:solidFill>
                <a:latin typeface="+mn-ea"/>
              </a:rPr>
              <a:t>various stakeholders</a:t>
            </a:r>
            <a:r>
              <a:rPr lang="en-US" altLang="zh-CN" sz="2400" dirty="0" smtClean="0">
                <a:latin typeface="+mn-ea"/>
              </a:rPr>
              <a:t> for a </a:t>
            </a:r>
            <a:r>
              <a:rPr lang="en-US" altLang="zh-CN" sz="2400" u="sng" dirty="0" smtClean="0">
                <a:solidFill>
                  <a:schemeClr val="tx2">
                    <a:lumMod val="90000"/>
                    <a:lumOff val="10000"/>
                  </a:schemeClr>
                </a:solidFill>
                <a:latin typeface="+mn-ea"/>
              </a:rPr>
              <a:t>software system</a:t>
            </a:r>
            <a:r>
              <a:rPr lang="en-US" altLang="zh-CN" sz="2400" dirty="0" smtClean="0">
                <a:latin typeface="+mn-ea"/>
              </a:rPr>
              <a:t>.</a:t>
            </a:r>
            <a:endParaRPr lang="en-US" altLang="zh-CN" sz="2400" b="1" dirty="0" smtClean="0">
              <a:latin typeface="+mn-ea"/>
            </a:endParaRPr>
          </a:p>
          <a:p>
            <a:pPr>
              <a:lnSpc>
                <a:spcPct val="125000"/>
              </a:lnSpc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latin typeface="+mn-ea"/>
              </a:rPr>
              <a:t>Think</a:t>
            </a:r>
            <a:endParaRPr lang="en-US" altLang="zh-CN" sz="2400" dirty="0" smtClean="0">
              <a:latin typeface="+mn-ea"/>
            </a:endParaRPr>
          </a:p>
          <a:p>
            <a:pPr>
              <a:lnSpc>
                <a:spcPct val="125000"/>
              </a:lnSpc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Clarify</a:t>
            </a:r>
          </a:p>
          <a:p>
            <a:pPr>
              <a:lnSpc>
                <a:spcPct val="125000"/>
              </a:lnSpc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Communicate</a:t>
            </a:r>
          </a:p>
          <a:p>
            <a:pPr>
              <a:buClr>
                <a:srgbClr val="FF0000"/>
              </a:buClr>
              <a:buSzPct val="100000"/>
              <a:buFont typeface="Wingdings" pitchFamily="2" charset="2"/>
              <a:buNone/>
              <a:defRPr/>
            </a:pPr>
            <a:endParaRPr lang="en-US" altLang="zh-CN" sz="2400" dirty="0" smtClean="0">
              <a:latin typeface="+mn-ea"/>
            </a:endParaRPr>
          </a:p>
          <a:p>
            <a:pPr marL="0" indent="0">
              <a:buFont typeface="Wingdings" pitchFamily="2" charset="2"/>
              <a:buNone/>
              <a:defRPr/>
            </a:pPr>
            <a:r>
              <a:rPr lang="en-US" altLang="zh-CN" sz="2400" b="1" dirty="0">
                <a:latin typeface="+mn-ea"/>
              </a:rPr>
              <a:t>Notice:   “wants” ≠ functionalities</a:t>
            </a:r>
          </a:p>
          <a:p>
            <a:pPr marL="0" indent="0">
              <a:buFont typeface="Wingdings" pitchFamily="2" charset="2"/>
              <a:buNone/>
              <a:defRPr/>
            </a:pPr>
            <a:endParaRPr lang="zh-CN" altLang="en-US" sz="2400" dirty="0" smtClean="0">
              <a:latin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需求获取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59516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439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1999461" y="2310414"/>
            <a:ext cx="561528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黑体" pitchFamily="49" charset="-122"/>
                <a:ea typeface="黑体" pitchFamily="49" charset="-122"/>
              </a:rPr>
              <a:t>对如下软件产品的用户进行分类</a:t>
            </a:r>
          </a:p>
        </p:txBody>
      </p:sp>
      <p:sp>
        <p:nvSpPr>
          <p:cNvPr id="10" name="矩形 9"/>
          <p:cNvSpPr/>
          <p:nvPr/>
        </p:nvSpPr>
        <p:spPr>
          <a:xfrm>
            <a:off x="2225941" y="2862046"/>
            <a:ext cx="6996889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高校的公共数据库系统</a:t>
            </a:r>
            <a:endParaRPr lang="en-US" altLang="zh-CN" sz="2200" dirty="0" smtClean="0">
              <a:latin typeface="黑体" pitchFamily="49" charset="-122"/>
              <a:ea typeface="黑体" pitchFamily="49" charset="-122"/>
            </a:endParaRPr>
          </a:p>
          <a:p>
            <a:pPr marL="466725" lvl="1" indent="-466725" algn="just">
              <a:lnSpc>
                <a:spcPct val="125000"/>
              </a:lnSpc>
              <a:buClr>
                <a:schemeClr val="tx2"/>
              </a:buClr>
              <a:buFont typeface="Wingdings" pitchFamily="2" charset="2"/>
              <a:buChar char="p"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列车控制软件的用户</a:t>
            </a:r>
            <a:endParaRPr lang="zh-CN" altLang="en-US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216897" y="2347501"/>
            <a:ext cx="8771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讨</a:t>
            </a:r>
            <a:endParaRPr lang="en-US" altLang="zh-CN" sz="5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论</a:t>
            </a:r>
            <a:endParaRPr lang="en-US" altLang="zh-CN" sz="5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654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6897" y="2347501"/>
            <a:ext cx="8771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讨</a:t>
            </a:r>
            <a:endParaRPr lang="en-US" altLang="zh-CN" sz="5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论</a:t>
            </a:r>
            <a:endParaRPr lang="en-US" altLang="zh-CN" sz="5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188656" y="1850592"/>
            <a:ext cx="5439103" cy="26237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高校的公共</a:t>
            </a:r>
            <a:r>
              <a:rPr lang="zh-CN" altLang="en-US" sz="2600" dirty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数据库系统</a:t>
            </a:r>
            <a:endParaRPr lang="en-US" altLang="zh-CN" sz="2600" dirty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 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在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校学生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在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校教职工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学校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部门信息管理人员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信息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办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buFont typeface="Arial" pitchFamily="34" charset="0"/>
              <a:buChar char="•"/>
              <a:defRPr/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  …  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714426" y="2418551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714426" y="2858038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2714426" y="3252175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2714426" y="3645090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KSO_Shape"/>
          <p:cNvSpPr>
            <a:spLocks/>
          </p:cNvSpPr>
          <p:nvPr/>
        </p:nvSpPr>
        <p:spPr bwMode="auto">
          <a:xfrm>
            <a:off x="2714426" y="4054993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71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6897" y="2347501"/>
            <a:ext cx="8771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讨</a:t>
            </a:r>
            <a:endParaRPr lang="en-US" altLang="zh-CN" sz="5400" b="1" dirty="0" smtClean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</a:rPr>
              <a:t>论</a:t>
            </a:r>
            <a:endParaRPr lang="en-US" altLang="zh-CN" sz="5400" b="1" dirty="0">
              <a:solidFill>
                <a:schemeClr val="tx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366398" y="1884297"/>
            <a:ext cx="5439103" cy="2217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600" dirty="0" smtClean="0">
                <a:solidFill>
                  <a:schemeClr val="tx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列车控制软件的用户</a:t>
            </a:r>
            <a:endParaRPr lang="en-US" altLang="zh-CN" sz="2600" dirty="0" smtClean="0">
              <a:solidFill>
                <a:schemeClr val="tx2"/>
              </a:solidFill>
              <a:latin typeface="黑体" pitchFamily="49" charset="-122"/>
              <a:ea typeface="黑体" pitchFamily="49" charset="-122"/>
            </a:endParaRPr>
          </a:p>
          <a:p>
            <a:pPr marL="114289" lvl="1">
              <a:lnSpc>
                <a:spcPct val="120000"/>
              </a:lnSpc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  驾驶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人员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维保人员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  测试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人员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zh-CN" sz="2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调用该软件的系统</a:t>
            </a:r>
            <a:r>
              <a:rPr lang="en-US" altLang="zh-CN" sz="2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  </a:t>
            </a:r>
            <a:endParaRPr lang="en-US" altLang="zh-CN" sz="22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2" name="KSO_Shape"/>
          <p:cNvSpPr>
            <a:spLocks/>
          </p:cNvSpPr>
          <p:nvPr/>
        </p:nvSpPr>
        <p:spPr bwMode="auto">
          <a:xfrm>
            <a:off x="2714426" y="2530834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3" name="KSO_Shape"/>
          <p:cNvSpPr>
            <a:spLocks/>
          </p:cNvSpPr>
          <p:nvPr/>
        </p:nvSpPr>
        <p:spPr bwMode="auto">
          <a:xfrm>
            <a:off x="2714426" y="2858038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4" name="KSO_Shape"/>
          <p:cNvSpPr>
            <a:spLocks/>
          </p:cNvSpPr>
          <p:nvPr/>
        </p:nvSpPr>
        <p:spPr bwMode="auto">
          <a:xfrm>
            <a:off x="2714426" y="3252175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2714426" y="3739625"/>
            <a:ext cx="202578" cy="260272"/>
          </a:xfrm>
          <a:custGeom>
            <a:avLst/>
            <a:gdLst>
              <a:gd name="T0" fmla="*/ 646796 w 5367"/>
              <a:gd name="T1" fmla="*/ 843536 h 6897"/>
              <a:gd name="T2" fmla="*/ 520861 w 5367"/>
              <a:gd name="T3" fmla="*/ 880824 h 6897"/>
              <a:gd name="T4" fmla="*/ 403764 w 5367"/>
              <a:gd name="T5" fmla="*/ 946285 h 6897"/>
              <a:gd name="T6" fmla="*/ 297714 w 5367"/>
              <a:gd name="T7" fmla="*/ 1036605 h 6897"/>
              <a:gd name="T8" fmla="*/ 204644 w 5367"/>
              <a:gd name="T9" fmla="*/ 1149850 h 6897"/>
              <a:gd name="T10" fmla="*/ 126487 w 5367"/>
              <a:gd name="T11" fmla="*/ 1282429 h 6897"/>
              <a:gd name="T12" fmla="*/ 65729 w 5367"/>
              <a:gd name="T13" fmla="*/ 1432134 h 6897"/>
              <a:gd name="T14" fmla="*/ 23475 w 5367"/>
              <a:gd name="T15" fmla="*/ 1595648 h 6897"/>
              <a:gd name="T16" fmla="*/ 2209 w 5367"/>
              <a:gd name="T17" fmla="*/ 1771316 h 6897"/>
              <a:gd name="T18" fmla="*/ 1481389 w 5367"/>
              <a:gd name="T19" fmla="*/ 1905000 h 6897"/>
              <a:gd name="T20" fmla="*/ 1480009 w 5367"/>
              <a:gd name="T21" fmla="*/ 1771316 h 6897"/>
              <a:gd name="T22" fmla="*/ 1459020 w 5367"/>
              <a:gd name="T23" fmla="*/ 1595648 h 6897"/>
              <a:gd name="T24" fmla="*/ 1417041 w 5367"/>
              <a:gd name="T25" fmla="*/ 1432134 h 6897"/>
              <a:gd name="T26" fmla="*/ 1355731 w 5367"/>
              <a:gd name="T27" fmla="*/ 1282429 h 6897"/>
              <a:gd name="T28" fmla="*/ 1277850 w 5367"/>
              <a:gd name="T29" fmla="*/ 1149850 h 6897"/>
              <a:gd name="T30" fmla="*/ 1184780 w 5367"/>
              <a:gd name="T31" fmla="*/ 1036605 h 6897"/>
              <a:gd name="T32" fmla="*/ 1078730 w 5367"/>
              <a:gd name="T33" fmla="*/ 946285 h 6897"/>
              <a:gd name="T34" fmla="*/ 961633 w 5367"/>
              <a:gd name="T35" fmla="*/ 880824 h 6897"/>
              <a:gd name="T36" fmla="*/ 835422 w 5367"/>
              <a:gd name="T37" fmla="*/ 843536 h 6897"/>
              <a:gd name="T38" fmla="*/ 747875 w 5367"/>
              <a:gd name="T39" fmla="*/ 731120 h 6897"/>
              <a:gd name="T40" fmla="*/ 805043 w 5367"/>
              <a:gd name="T41" fmla="*/ 726701 h 6897"/>
              <a:gd name="T42" fmla="*/ 868286 w 5367"/>
              <a:gd name="T43" fmla="*/ 711786 h 6897"/>
              <a:gd name="T44" fmla="*/ 926559 w 5367"/>
              <a:gd name="T45" fmla="*/ 686927 h 6897"/>
              <a:gd name="T46" fmla="*/ 979032 w 5367"/>
              <a:gd name="T47" fmla="*/ 653230 h 6897"/>
              <a:gd name="T48" fmla="*/ 1024876 w 5367"/>
              <a:gd name="T49" fmla="*/ 611246 h 6897"/>
              <a:gd name="T50" fmla="*/ 1063264 w 5367"/>
              <a:gd name="T51" fmla="*/ 562358 h 6897"/>
              <a:gd name="T52" fmla="*/ 1092815 w 5367"/>
              <a:gd name="T53" fmla="*/ 507945 h 6897"/>
              <a:gd name="T54" fmla="*/ 1112699 w 5367"/>
              <a:gd name="T55" fmla="*/ 448008 h 6897"/>
              <a:gd name="T56" fmla="*/ 1121813 w 5367"/>
              <a:gd name="T57" fmla="*/ 384204 h 6897"/>
              <a:gd name="T58" fmla="*/ 1120432 w 5367"/>
              <a:gd name="T59" fmla="*/ 328134 h 6897"/>
              <a:gd name="T60" fmla="*/ 1108004 w 5367"/>
              <a:gd name="T61" fmla="*/ 265711 h 6897"/>
              <a:gd name="T62" fmla="*/ 1085358 w 5367"/>
              <a:gd name="T63" fmla="*/ 207155 h 6897"/>
              <a:gd name="T64" fmla="*/ 1053322 w 5367"/>
              <a:gd name="T65" fmla="*/ 153847 h 6897"/>
              <a:gd name="T66" fmla="*/ 1012725 w 5367"/>
              <a:gd name="T67" fmla="*/ 107168 h 6897"/>
              <a:gd name="T68" fmla="*/ 964671 w 5367"/>
              <a:gd name="T69" fmla="*/ 67395 h 6897"/>
              <a:gd name="T70" fmla="*/ 910541 w 5367"/>
              <a:gd name="T71" fmla="*/ 36183 h 6897"/>
              <a:gd name="T72" fmla="*/ 850335 w 5367"/>
              <a:gd name="T73" fmla="*/ 14087 h 6897"/>
              <a:gd name="T74" fmla="*/ 786263 w 5367"/>
              <a:gd name="T75" fmla="*/ 1933 h 6897"/>
              <a:gd name="T76" fmla="*/ 728819 w 5367"/>
              <a:gd name="T77" fmla="*/ 276 h 6897"/>
              <a:gd name="T78" fmla="*/ 663366 w 5367"/>
              <a:gd name="T79" fmla="*/ 9391 h 6897"/>
              <a:gd name="T80" fmla="*/ 602332 w 5367"/>
              <a:gd name="T81" fmla="*/ 28726 h 6897"/>
              <a:gd name="T82" fmla="*/ 546545 w 5367"/>
              <a:gd name="T83" fmla="*/ 57451 h 6897"/>
              <a:gd name="T84" fmla="*/ 496282 w 5367"/>
              <a:gd name="T85" fmla="*/ 95015 h 6897"/>
              <a:gd name="T86" fmla="*/ 453751 w 5367"/>
              <a:gd name="T87" fmla="*/ 139761 h 6897"/>
              <a:gd name="T88" fmla="*/ 418954 w 5367"/>
              <a:gd name="T89" fmla="*/ 191411 h 6897"/>
              <a:gd name="T90" fmla="*/ 393546 w 5367"/>
              <a:gd name="T91" fmla="*/ 248310 h 6897"/>
              <a:gd name="T92" fmla="*/ 378356 w 5367"/>
              <a:gd name="T93" fmla="*/ 309628 h 6897"/>
              <a:gd name="T94" fmla="*/ 373938 w 5367"/>
              <a:gd name="T95" fmla="*/ 365698 h 6897"/>
              <a:gd name="T96" fmla="*/ 380013 w 5367"/>
              <a:gd name="T97" fmla="*/ 430054 h 6897"/>
              <a:gd name="T98" fmla="*/ 396584 w 5367"/>
              <a:gd name="T99" fmla="*/ 491096 h 6897"/>
              <a:gd name="T100" fmla="*/ 423372 w 5367"/>
              <a:gd name="T101" fmla="*/ 547719 h 6897"/>
              <a:gd name="T102" fmla="*/ 459551 w 5367"/>
              <a:gd name="T103" fmla="*/ 597988 h 6897"/>
              <a:gd name="T104" fmla="*/ 503186 w 5367"/>
              <a:gd name="T105" fmla="*/ 641905 h 6897"/>
              <a:gd name="T106" fmla="*/ 554278 w 5367"/>
              <a:gd name="T107" fmla="*/ 678088 h 6897"/>
              <a:gd name="T108" fmla="*/ 610894 w 5367"/>
              <a:gd name="T109" fmla="*/ 705709 h 6897"/>
              <a:gd name="T110" fmla="*/ 672756 w 5367"/>
              <a:gd name="T111" fmla="*/ 723662 h 6897"/>
              <a:gd name="T112" fmla="*/ 738209 w 5367"/>
              <a:gd name="T113" fmla="*/ 730844 h 6897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5367" h="6897">
                <a:moveTo>
                  <a:pt x="2684" y="3025"/>
                </a:moveTo>
                <a:lnTo>
                  <a:pt x="2684" y="3025"/>
                </a:lnTo>
                <a:lnTo>
                  <a:pt x="2615" y="3026"/>
                </a:lnTo>
                <a:lnTo>
                  <a:pt x="2545" y="3029"/>
                </a:lnTo>
                <a:lnTo>
                  <a:pt x="2478" y="3035"/>
                </a:lnTo>
                <a:lnTo>
                  <a:pt x="2409" y="3043"/>
                </a:lnTo>
                <a:lnTo>
                  <a:pt x="2342" y="3054"/>
                </a:lnTo>
                <a:lnTo>
                  <a:pt x="2275" y="3066"/>
                </a:lnTo>
                <a:lnTo>
                  <a:pt x="2209" y="3081"/>
                </a:lnTo>
                <a:lnTo>
                  <a:pt x="2143" y="3099"/>
                </a:lnTo>
                <a:lnTo>
                  <a:pt x="2077" y="3118"/>
                </a:lnTo>
                <a:lnTo>
                  <a:pt x="2013" y="3140"/>
                </a:lnTo>
                <a:lnTo>
                  <a:pt x="1949" y="3163"/>
                </a:lnTo>
                <a:lnTo>
                  <a:pt x="1886" y="3189"/>
                </a:lnTo>
                <a:lnTo>
                  <a:pt x="1823" y="3217"/>
                </a:lnTo>
                <a:lnTo>
                  <a:pt x="1761" y="3247"/>
                </a:lnTo>
                <a:lnTo>
                  <a:pt x="1700" y="3279"/>
                </a:lnTo>
                <a:lnTo>
                  <a:pt x="1639" y="3313"/>
                </a:lnTo>
                <a:lnTo>
                  <a:pt x="1579" y="3349"/>
                </a:lnTo>
                <a:lnTo>
                  <a:pt x="1521" y="3386"/>
                </a:lnTo>
                <a:lnTo>
                  <a:pt x="1462" y="3426"/>
                </a:lnTo>
                <a:lnTo>
                  <a:pt x="1405" y="3468"/>
                </a:lnTo>
                <a:lnTo>
                  <a:pt x="1348" y="3511"/>
                </a:lnTo>
                <a:lnTo>
                  <a:pt x="1293" y="3556"/>
                </a:lnTo>
                <a:lnTo>
                  <a:pt x="1237" y="3603"/>
                </a:lnTo>
                <a:lnTo>
                  <a:pt x="1183" y="3651"/>
                </a:lnTo>
                <a:lnTo>
                  <a:pt x="1131" y="3702"/>
                </a:lnTo>
                <a:lnTo>
                  <a:pt x="1078" y="3753"/>
                </a:lnTo>
                <a:lnTo>
                  <a:pt x="1027" y="3807"/>
                </a:lnTo>
                <a:lnTo>
                  <a:pt x="976" y="3863"/>
                </a:lnTo>
                <a:lnTo>
                  <a:pt x="927" y="3920"/>
                </a:lnTo>
                <a:lnTo>
                  <a:pt x="880" y="3978"/>
                </a:lnTo>
                <a:lnTo>
                  <a:pt x="833" y="4038"/>
                </a:lnTo>
                <a:lnTo>
                  <a:pt x="786" y="4100"/>
                </a:lnTo>
                <a:lnTo>
                  <a:pt x="741" y="4163"/>
                </a:lnTo>
                <a:lnTo>
                  <a:pt x="698" y="4227"/>
                </a:lnTo>
                <a:lnTo>
                  <a:pt x="655" y="4293"/>
                </a:lnTo>
                <a:lnTo>
                  <a:pt x="613" y="4361"/>
                </a:lnTo>
                <a:lnTo>
                  <a:pt x="573" y="4429"/>
                </a:lnTo>
                <a:lnTo>
                  <a:pt x="533" y="4499"/>
                </a:lnTo>
                <a:lnTo>
                  <a:pt x="495" y="4570"/>
                </a:lnTo>
                <a:lnTo>
                  <a:pt x="458" y="4643"/>
                </a:lnTo>
                <a:lnTo>
                  <a:pt x="423" y="4717"/>
                </a:lnTo>
                <a:lnTo>
                  <a:pt x="388" y="4791"/>
                </a:lnTo>
                <a:lnTo>
                  <a:pt x="356" y="4868"/>
                </a:lnTo>
                <a:lnTo>
                  <a:pt x="324" y="4945"/>
                </a:lnTo>
                <a:lnTo>
                  <a:pt x="294" y="5024"/>
                </a:lnTo>
                <a:lnTo>
                  <a:pt x="265" y="5104"/>
                </a:lnTo>
                <a:lnTo>
                  <a:pt x="238" y="5185"/>
                </a:lnTo>
                <a:lnTo>
                  <a:pt x="211" y="5266"/>
                </a:lnTo>
                <a:lnTo>
                  <a:pt x="186" y="5349"/>
                </a:lnTo>
                <a:lnTo>
                  <a:pt x="163" y="5433"/>
                </a:lnTo>
                <a:lnTo>
                  <a:pt x="141" y="5518"/>
                </a:lnTo>
                <a:lnTo>
                  <a:pt x="121" y="5603"/>
                </a:lnTo>
                <a:lnTo>
                  <a:pt x="102" y="5690"/>
                </a:lnTo>
                <a:lnTo>
                  <a:pt x="85" y="5777"/>
                </a:lnTo>
                <a:lnTo>
                  <a:pt x="69" y="5866"/>
                </a:lnTo>
                <a:lnTo>
                  <a:pt x="54" y="5955"/>
                </a:lnTo>
                <a:lnTo>
                  <a:pt x="42" y="6045"/>
                </a:lnTo>
                <a:lnTo>
                  <a:pt x="31" y="6136"/>
                </a:lnTo>
                <a:lnTo>
                  <a:pt x="22" y="6227"/>
                </a:lnTo>
                <a:lnTo>
                  <a:pt x="14" y="6319"/>
                </a:lnTo>
                <a:lnTo>
                  <a:pt x="8" y="6413"/>
                </a:lnTo>
                <a:lnTo>
                  <a:pt x="4" y="6506"/>
                </a:lnTo>
                <a:lnTo>
                  <a:pt x="1" y="6600"/>
                </a:lnTo>
                <a:lnTo>
                  <a:pt x="0" y="6695"/>
                </a:lnTo>
                <a:lnTo>
                  <a:pt x="1" y="6796"/>
                </a:lnTo>
                <a:lnTo>
                  <a:pt x="5" y="6897"/>
                </a:lnTo>
                <a:lnTo>
                  <a:pt x="5364" y="6897"/>
                </a:lnTo>
                <a:lnTo>
                  <a:pt x="5366" y="6796"/>
                </a:lnTo>
                <a:lnTo>
                  <a:pt x="5367" y="6695"/>
                </a:lnTo>
                <a:lnTo>
                  <a:pt x="5367" y="6600"/>
                </a:lnTo>
                <a:lnTo>
                  <a:pt x="5364" y="6506"/>
                </a:lnTo>
                <a:lnTo>
                  <a:pt x="5359" y="6413"/>
                </a:lnTo>
                <a:lnTo>
                  <a:pt x="5353" y="6319"/>
                </a:lnTo>
                <a:lnTo>
                  <a:pt x="5346" y="6227"/>
                </a:lnTo>
                <a:lnTo>
                  <a:pt x="5337" y="6136"/>
                </a:lnTo>
                <a:lnTo>
                  <a:pt x="5325" y="6045"/>
                </a:lnTo>
                <a:lnTo>
                  <a:pt x="5313" y="5955"/>
                </a:lnTo>
                <a:lnTo>
                  <a:pt x="5298" y="5866"/>
                </a:lnTo>
                <a:lnTo>
                  <a:pt x="5283" y="5777"/>
                </a:lnTo>
                <a:lnTo>
                  <a:pt x="5266" y="5690"/>
                </a:lnTo>
                <a:lnTo>
                  <a:pt x="5247" y="5603"/>
                </a:lnTo>
                <a:lnTo>
                  <a:pt x="5226" y="5518"/>
                </a:lnTo>
                <a:lnTo>
                  <a:pt x="5205" y="5433"/>
                </a:lnTo>
                <a:lnTo>
                  <a:pt x="5181" y="5349"/>
                </a:lnTo>
                <a:lnTo>
                  <a:pt x="5157" y="5266"/>
                </a:lnTo>
                <a:lnTo>
                  <a:pt x="5131" y="5185"/>
                </a:lnTo>
                <a:lnTo>
                  <a:pt x="5103" y="5104"/>
                </a:lnTo>
                <a:lnTo>
                  <a:pt x="5073" y="5024"/>
                </a:lnTo>
                <a:lnTo>
                  <a:pt x="5043" y="4945"/>
                </a:lnTo>
                <a:lnTo>
                  <a:pt x="5012" y="4868"/>
                </a:lnTo>
                <a:lnTo>
                  <a:pt x="4979" y="4791"/>
                </a:lnTo>
                <a:lnTo>
                  <a:pt x="4945" y="4717"/>
                </a:lnTo>
                <a:lnTo>
                  <a:pt x="4909" y="4643"/>
                </a:lnTo>
                <a:lnTo>
                  <a:pt x="4872" y="4570"/>
                </a:lnTo>
                <a:lnTo>
                  <a:pt x="4834" y="4499"/>
                </a:lnTo>
                <a:lnTo>
                  <a:pt x="4796" y="4429"/>
                </a:lnTo>
                <a:lnTo>
                  <a:pt x="4755" y="4361"/>
                </a:lnTo>
                <a:lnTo>
                  <a:pt x="4713" y="4293"/>
                </a:lnTo>
                <a:lnTo>
                  <a:pt x="4671" y="4227"/>
                </a:lnTo>
                <a:lnTo>
                  <a:pt x="4627" y="4163"/>
                </a:lnTo>
                <a:lnTo>
                  <a:pt x="4582" y="4100"/>
                </a:lnTo>
                <a:lnTo>
                  <a:pt x="4536" y="4038"/>
                </a:lnTo>
                <a:lnTo>
                  <a:pt x="4489" y="3978"/>
                </a:lnTo>
                <a:lnTo>
                  <a:pt x="4440" y="3920"/>
                </a:lnTo>
                <a:lnTo>
                  <a:pt x="4391" y="3863"/>
                </a:lnTo>
                <a:lnTo>
                  <a:pt x="4340" y="3807"/>
                </a:lnTo>
                <a:lnTo>
                  <a:pt x="4290" y="3753"/>
                </a:lnTo>
                <a:lnTo>
                  <a:pt x="4238" y="3702"/>
                </a:lnTo>
                <a:lnTo>
                  <a:pt x="4184" y="3651"/>
                </a:lnTo>
                <a:lnTo>
                  <a:pt x="4130" y="3603"/>
                </a:lnTo>
                <a:lnTo>
                  <a:pt x="4076" y="3556"/>
                </a:lnTo>
                <a:lnTo>
                  <a:pt x="4020" y="3511"/>
                </a:lnTo>
                <a:lnTo>
                  <a:pt x="3963" y="3468"/>
                </a:lnTo>
                <a:lnTo>
                  <a:pt x="3906" y="3426"/>
                </a:lnTo>
                <a:lnTo>
                  <a:pt x="3848" y="3386"/>
                </a:lnTo>
                <a:lnTo>
                  <a:pt x="3788" y="3349"/>
                </a:lnTo>
                <a:lnTo>
                  <a:pt x="3728" y="3313"/>
                </a:lnTo>
                <a:lnTo>
                  <a:pt x="3668" y="3279"/>
                </a:lnTo>
                <a:lnTo>
                  <a:pt x="3607" y="3247"/>
                </a:lnTo>
                <a:lnTo>
                  <a:pt x="3545" y="3217"/>
                </a:lnTo>
                <a:lnTo>
                  <a:pt x="3482" y="3189"/>
                </a:lnTo>
                <a:lnTo>
                  <a:pt x="3419" y="3163"/>
                </a:lnTo>
                <a:lnTo>
                  <a:pt x="3355" y="3140"/>
                </a:lnTo>
                <a:lnTo>
                  <a:pt x="3290" y="3118"/>
                </a:lnTo>
                <a:lnTo>
                  <a:pt x="3225" y="3099"/>
                </a:lnTo>
                <a:lnTo>
                  <a:pt x="3159" y="3081"/>
                </a:lnTo>
                <a:lnTo>
                  <a:pt x="3093" y="3066"/>
                </a:lnTo>
                <a:lnTo>
                  <a:pt x="3025" y="3054"/>
                </a:lnTo>
                <a:lnTo>
                  <a:pt x="2958" y="3043"/>
                </a:lnTo>
                <a:lnTo>
                  <a:pt x="2891" y="3035"/>
                </a:lnTo>
                <a:lnTo>
                  <a:pt x="2822" y="3029"/>
                </a:lnTo>
                <a:lnTo>
                  <a:pt x="2753" y="3026"/>
                </a:lnTo>
                <a:lnTo>
                  <a:pt x="2684" y="3025"/>
                </a:lnTo>
                <a:close/>
                <a:moveTo>
                  <a:pt x="2708" y="2647"/>
                </a:moveTo>
                <a:lnTo>
                  <a:pt x="2708" y="2647"/>
                </a:lnTo>
                <a:lnTo>
                  <a:pt x="2743" y="2646"/>
                </a:lnTo>
                <a:lnTo>
                  <a:pt x="2778" y="2645"/>
                </a:lnTo>
                <a:lnTo>
                  <a:pt x="2813" y="2643"/>
                </a:lnTo>
                <a:lnTo>
                  <a:pt x="2847" y="2640"/>
                </a:lnTo>
                <a:lnTo>
                  <a:pt x="2882" y="2636"/>
                </a:lnTo>
                <a:lnTo>
                  <a:pt x="2915" y="2631"/>
                </a:lnTo>
                <a:lnTo>
                  <a:pt x="2949" y="2626"/>
                </a:lnTo>
                <a:lnTo>
                  <a:pt x="2982" y="2620"/>
                </a:lnTo>
                <a:lnTo>
                  <a:pt x="3014" y="2613"/>
                </a:lnTo>
                <a:lnTo>
                  <a:pt x="3047" y="2605"/>
                </a:lnTo>
                <a:lnTo>
                  <a:pt x="3079" y="2596"/>
                </a:lnTo>
                <a:lnTo>
                  <a:pt x="3112" y="2587"/>
                </a:lnTo>
                <a:lnTo>
                  <a:pt x="3144" y="2577"/>
                </a:lnTo>
                <a:lnTo>
                  <a:pt x="3175" y="2566"/>
                </a:lnTo>
                <a:lnTo>
                  <a:pt x="3205" y="2555"/>
                </a:lnTo>
                <a:lnTo>
                  <a:pt x="3236" y="2542"/>
                </a:lnTo>
                <a:lnTo>
                  <a:pt x="3266" y="2530"/>
                </a:lnTo>
                <a:lnTo>
                  <a:pt x="3297" y="2517"/>
                </a:lnTo>
                <a:lnTo>
                  <a:pt x="3326" y="2502"/>
                </a:lnTo>
                <a:lnTo>
                  <a:pt x="3355" y="2487"/>
                </a:lnTo>
                <a:lnTo>
                  <a:pt x="3383" y="2472"/>
                </a:lnTo>
                <a:lnTo>
                  <a:pt x="3411" y="2455"/>
                </a:lnTo>
                <a:lnTo>
                  <a:pt x="3439" y="2438"/>
                </a:lnTo>
                <a:lnTo>
                  <a:pt x="3466" y="2421"/>
                </a:lnTo>
                <a:lnTo>
                  <a:pt x="3493" y="2403"/>
                </a:lnTo>
                <a:lnTo>
                  <a:pt x="3519" y="2384"/>
                </a:lnTo>
                <a:lnTo>
                  <a:pt x="3545" y="2365"/>
                </a:lnTo>
                <a:lnTo>
                  <a:pt x="3571" y="2345"/>
                </a:lnTo>
                <a:lnTo>
                  <a:pt x="3596" y="2324"/>
                </a:lnTo>
                <a:lnTo>
                  <a:pt x="3619" y="2303"/>
                </a:lnTo>
                <a:lnTo>
                  <a:pt x="3643" y="2282"/>
                </a:lnTo>
                <a:lnTo>
                  <a:pt x="3667" y="2259"/>
                </a:lnTo>
                <a:lnTo>
                  <a:pt x="3689" y="2237"/>
                </a:lnTo>
                <a:lnTo>
                  <a:pt x="3711" y="2213"/>
                </a:lnTo>
                <a:lnTo>
                  <a:pt x="3733" y="2189"/>
                </a:lnTo>
                <a:lnTo>
                  <a:pt x="3754" y="2165"/>
                </a:lnTo>
                <a:lnTo>
                  <a:pt x="3774" y="2140"/>
                </a:lnTo>
                <a:lnTo>
                  <a:pt x="3795" y="2115"/>
                </a:lnTo>
                <a:lnTo>
                  <a:pt x="3814" y="2089"/>
                </a:lnTo>
                <a:lnTo>
                  <a:pt x="3832" y="2063"/>
                </a:lnTo>
                <a:lnTo>
                  <a:pt x="3850" y="2036"/>
                </a:lnTo>
                <a:lnTo>
                  <a:pt x="3868" y="2010"/>
                </a:lnTo>
                <a:lnTo>
                  <a:pt x="3884" y="1983"/>
                </a:lnTo>
                <a:lnTo>
                  <a:pt x="3900" y="1954"/>
                </a:lnTo>
                <a:lnTo>
                  <a:pt x="3915" y="1925"/>
                </a:lnTo>
                <a:lnTo>
                  <a:pt x="3930" y="1897"/>
                </a:lnTo>
                <a:lnTo>
                  <a:pt x="3944" y="1868"/>
                </a:lnTo>
                <a:lnTo>
                  <a:pt x="3957" y="1839"/>
                </a:lnTo>
                <a:lnTo>
                  <a:pt x="3970" y="1808"/>
                </a:lnTo>
                <a:lnTo>
                  <a:pt x="3981" y="1778"/>
                </a:lnTo>
                <a:lnTo>
                  <a:pt x="3993" y="1748"/>
                </a:lnTo>
                <a:lnTo>
                  <a:pt x="4003" y="1717"/>
                </a:lnTo>
                <a:lnTo>
                  <a:pt x="4012" y="1686"/>
                </a:lnTo>
                <a:lnTo>
                  <a:pt x="4021" y="1654"/>
                </a:lnTo>
                <a:lnTo>
                  <a:pt x="4029" y="1622"/>
                </a:lnTo>
                <a:lnTo>
                  <a:pt x="4036" y="1590"/>
                </a:lnTo>
                <a:lnTo>
                  <a:pt x="4042" y="1557"/>
                </a:lnTo>
                <a:lnTo>
                  <a:pt x="4048" y="1525"/>
                </a:lnTo>
                <a:lnTo>
                  <a:pt x="4052" y="1492"/>
                </a:lnTo>
                <a:lnTo>
                  <a:pt x="4057" y="1459"/>
                </a:lnTo>
                <a:lnTo>
                  <a:pt x="4060" y="1425"/>
                </a:lnTo>
                <a:lnTo>
                  <a:pt x="4062" y="1391"/>
                </a:lnTo>
                <a:lnTo>
                  <a:pt x="4063" y="1357"/>
                </a:lnTo>
                <a:lnTo>
                  <a:pt x="4063" y="1324"/>
                </a:lnTo>
                <a:lnTo>
                  <a:pt x="4063" y="1289"/>
                </a:lnTo>
                <a:lnTo>
                  <a:pt x="4062" y="1255"/>
                </a:lnTo>
                <a:lnTo>
                  <a:pt x="4060" y="1221"/>
                </a:lnTo>
                <a:lnTo>
                  <a:pt x="4057" y="1188"/>
                </a:lnTo>
                <a:lnTo>
                  <a:pt x="4052" y="1155"/>
                </a:lnTo>
                <a:lnTo>
                  <a:pt x="4048" y="1121"/>
                </a:lnTo>
                <a:lnTo>
                  <a:pt x="4042" y="1089"/>
                </a:lnTo>
                <a:lnTo>
                  <a:pt x="4036" y="1057"/>
                </a:lnTo>
                <a:lnTo>
                  <a:pt x="4029" y="1025"/>
                </a:lnTo>
                <a:lnTo>
                  <a:pt x="4021" y="993"/>
                </a:lnTo>
                <a:lnTo>
                  <a:pt x="4012" y="962"/>
                </a:lnTo>
                <a:lnTo>
                  <a:pt x="4003" y="930"/>
                </a:lnTo>
                <a:lnTo>
                  <a:pt x="3993" y="899"/>
                </a:lnTo>
                <a:lnTo>
                  <a:pt x="3981" y="868"/>
                </a:lnTo>
                <a:lnTo>
                  <a:pt x="3970" y="838"/>
                </a:lnTo>
                <a:lnTo>
                  <a:pt x="3957" y="809"/>
                </a:lnTo>
                <a:lnTo>
                  <a:pt x="3944" y="778"/>
                </a:lnTo>
                <a:lnTo>
                  <a:pt x="3930" y="750"/>
                </a:lnTo>
                <a:lnTo>
                  <a:pt x="3915" y="721"/>
                </a:lnTo>
                <a:lnTo>
                  <a:pt x="3900" y="693"/>
                </a:lnTo>
                <a:lnTo>
                  <a:pt x="3884" y="665"/>
                </a:lnTo>
                <a:lnTo>
                  <a:pt x="3868" y="638"/>
                </a:lnTo>
                <a:lnTo>
                  <a:pt x="3850" y="610"/>
                </a:lnTo>
                <a:lnTo>
                  <a:pt x="3832" y="584"/>
                </a:lnTo>
                <a:lnTo>
                  <a:pt x="3814" y="557"/>
                </a:lnTo>
                <a:lnTo>
                  <a:pt x="3795" y="532"/>
                </a:lnTo>
                <a:lnTo>
                  <a:pt x="3774" y="506"/>
                </a:lnTo>
                <a:lnTo>
                  <a:pt x="3754" y="481"/>
                </a:lnTo>
                <a:lnTo>
                  <a:pt x="3733" y="458"/>
                </a:lnTo>
                <a:lnTo>
                  <a:pt x="3711" y="433"/>
                </a:lnTo>
                <a:lnTo>
                  <a:pt x="3689" y="411"/>
                </a:lnTo>
                <a:lnTo>
                  <a:pt x="3667" y="388"/>
                </a:lnTo>
                <a:lnTo>
                  <a:pt x="3643" y="366"/>
                </a:lnTo>
                <a:lnTo>
                  <a:pt x="3619" y="344"/>
                </a:lnTo>
                <a:lnTo>
                  <a:pt x="3596" y="323"/>
                </a:lnTo>
                <a:lnTo>
                  <a:pt x="3571" y="303"/>
                </a:lnTo>
                <a:lnTo>
                  <a:pt x="3545" y="282"/>
                </a:lnTo>
                <a:lnTo>
                  <a:pt x="3519" y="263"/>
                </a:lnTo>
                <a:lnTo>
                  <a:pt x="3493" y="244"/>
                </a:lnTo>
                <a:lnTo>
                  <a:pt x="3466" y="226"/>
                </a:lnTo>
                <a:lnTo>
                  <a:pt x="3439" y="208"/>
                </a:lnTo>
                <a:lnTo>
                  <a:pt x="3411" y="191"/>
                </a:lnTo>
                <a:lnTo>
                  <a:pt x="3383" y="176"/>
                </a:lnTo>
                <a:lnTo>
                  <a:pt x="3355" y="160"/>
                </a:lnTo>
                <a:lnTo>
                  <a:pt x="3326" y="145"/>
                </a:lnTo>
                <a:lnTo>
                  <a:pt x="3297" y="131"/>
                </a:lnTo>
                <a:lnTo>
                  <a:pt x="3266" y="117"/>
                </a:lnTo>
                <a:lnTo>
                  <a:pt x="3236" y="104"/>
                </a:lnTo>
                <a:lnTo>
                  <a:pt x="3205" y="92"/>
                </a:lnTo>
                <a:lnTo>
                  <a:pt x="3175" y="80"/>
                </a:lnTo>
                <a:lnTo>
                  <a:pt x="3144" y="70"/>
                </a:lnTo>
                <a:lnTo>
                  <a:pt x="3112" y="60"/>
                </a:lnTo>
                <a:lnTo>
                  <a:pt x="3079" y="51"/>
                </a:lnTo>
                <a:lnTo>
                  <a:pt x="3047" y="42"/>
                </a:lnTo>
                <a:lnTo>
                  <a:pt x="3014" y="34"/>
                </a:lnTo>
                <a:lnTo>
                  <a:pt x="2982" y="27"/>
                </a:lnTo>
                <a:lnTo>
                  <a:pt x="2949" y="20"/>
                </a:lnTo>
                <a:lnTo>
                  <a:pt x="2915" y="15"/>
                </a:lnTo>
                <a:lnTo>
                  <a:pt x="2882" y="10"/>
                </a:lnTo>
                <a:lnTo>
                  <a:pt x="2847" y="7"/>
                </a:lnTo>
                <a:lnTo>
                  <a:pt x="2813" y="4"/>
                </a:lnTo>
                <a:lnTo>
                  <a:pt x="2778" y="1"/>
                </a:lnTo>
                <a:lnTo>
                  <a:pt x="2743" y="0"/>
                </a:lnTo>
                <a:lnTo>
                  <a:pt x="2708" y="0"/>
                </a:lnTo>
                <a:lnTo>
                  <a:pt x="2673" y="0"/>
                </a:lnTo>
                <a:lnTo>
                  <a:pt x="2639" y="1"/>
                </a:lnTo>
                <a:lnTo>
                  <a:pt x="2605" y="4"/>
                </a:lnTo>
                <a:lnTo>
                  <a:pt x="2570" y="7"/>
                </a:lnTo>
                <a:lnTo>
                  <a:pt x="2536" y="10"/>
                </a:lnTo>
                <a:lnTo>
                  <a:pt x="2503" y="15"/>
                </a:lnTo>
                <a:lnTo>
                  <a:pt x="2469" y="20"/>
                </a:lnTo>
                <a:lnTo>
                  <a:pt x="2436" y="27"/>
                </a:lnTo>
                <a:lnTo>
                  <a:pt x="2402" y="34"/>
                </a:lnTo>
                <a:lnTo>
                  <a:pt x="2370" y="42"/>
                </a:lnTo>
                <a:lnTo>
                  <a:pt x="2338" y="51"/>
                </a:lnTo>
                <a:lnTo>
                  <a:pt x="2306" y="60"/>
                </a:lnTo>
                <a:lnTo>
                  <a:pt x="2274" y="70"/>
                </a:lnTo>
                <a:lnTo>
                  <a:pt x="2243" y="80"/>
                </a:lnTo>
                <a:lnTo>
                  <a:pt x="2212" y="92"/>
                </a:lnTo>
                <a:lnTo>
                  <a:pt x="2181" y="104"/>
                </a:lnTo>
                <a:lnTo>
                  <a:pt x="2152" y="117"/>
                </a:lnTo>
                <a:lnTo>
                  <a:pt x="2121" y="131"/>
                </a:lnTo>
                <a:lnTo>
                  <a:pt x="2092" y="145"/>
                </a:lnTo>
                <a:lnTo>
                  <a:pt x="2063" y="160"/>
                </a:lnTo>
                <a:lnTo>
                  <a:pt x="2035" y="176"/>
                </a:lnTo>
                <a:lnTo>
                  <a:pt x="2007" y="191"/>
                </a:lnTo>
                <a:lnTo>
                  <a:pt x="1979" y="208"/>
                </a:lnTo>
                <a:lnTo>
                  <a:pt x="1952" y="226"/>
                </a:lnTo>
                <a:lnTo>
                  <a:pt x="1925" y="244"/>
                </a:lnTo>
                <a:lnTo>
                  <a:pt x="1899" y="263"/>
                </a:lnTo>
                <a:lnTo>
                  <a:pt x="1873" y="282"/>
                </a:lnTo>
                <a:lnTo>
                  <a:pt x="1847" y="303"/>
                </a:lnTo>
                <a:lnTo>
                  <a:pt x="1822" y="323"/>
                </a:lnTo>
                <a:lnTo>
                  <a:pt x="1797" y="344"/>
                </a:lnTo>
                <a:lnTo>
                  <a:pt x="1774" y="366"/>
                </a:lnTo>
                <a:lnTo>
                  <a:pt x="1751" y="388"/>
                </a:lnTo>
                <a:lnTo>
                  <a:pt x="1728" y="411"/>
                </a:lnTo>
                <a:lnTo>
                  <a:pt x="1706" y="433"/>
                </a:lnTo>
                <a:lnTo>
                  <a:pt x="1685" y="458"/>
                </a:lnTo>
                <a:lnTo>
                  <a:pt x="1664" y="481"/>
                </a:lnTo>
                <a:lnTo>
                  <a:pt x="1643" y="506"/>
                </a:lnTo>
                <a:lnTo>
                  <a:pt x="1623" y="532"/>
                </a:lnTo>
                <a:lnTo>
                  <a:pt x="1604" y="557"/>
                </a:lnTo>
                <a:lnTo>
                  <a:pt x="1586" y="584"/>
                </a:lnTo>
                <a:lnTo>
                  <a:pt x="1568" y="610"/>
                </a:lnTo>
                <a:lnTo>
                  <a:pt x="1550" y="638"/>
                </a:lnTo>
                <a:lnTo>
                  <a:pt x="1533" y="665"/>
                </a:lnTo>
                <a:lnTo>
                  <a:pt x="1517" y="693"/>
                </a:lnTo>
                <a:lnTo>
                  <a:pt x="1503" y="721"/>
                </a:lnTo>
                <a:lnTo>
                  <a:pt x="1488" y="750"/>
                </a:lnTo>
                <a:lnTo>
                  <a:pt x="1474" y="778"/>
                </a:lnTo>
                <a:lnTo>
                  <a:pt x="1461" y="809"/>
                </a:lnTo>
                <a:lnTo>
                  <a:pt x="1448" y="838"/>
                </a:lnTo>
                <a:lnTo>
                  <a:pt x="1436" y="868"/>
                </a:lnTo>
                <a:lnTo>
                  <a:pt x="1425" y="899"/>
                </a:lnTo>
                <a:lnTo>
                  <a:pt x="1415" y="930"/>
                </a:lnTo>
                <a:lnTo>
                  <a:pt x="1406" y="962"/>
                </a:lnTo>
                <a:lnTo>
                  <a:pt x="1397" y="993"/>
                </a:lnTo>
                <a:lnTo>
                  <a:pt x="1389" y="1025"/>
                </a:lnTo>
                <a:lnTo>
                  <a:pt x="1381" y="1057"/>
                </a:lnTo>
                <a:lnTo>
                  <a:pt x="1376" y="1089"/>
                </a:lnTo>
                <a:lnTo>
                  <a:pt x="1370" y="1121"/>
                </a:lnTo>
                <a:lnTo>
                  <a:pt x="1366" y="1155"/>
                </a:lnTo>
                <a:lnTo>
                  <a:pt x="1361" y="1188"/>
                </a:lnTo>
                <a:lnTo>
                  <a:pt x="1358" y="1221"/>
                </a:lnTo>
                <a:lnTo>
                  <a:pt x="1355" y="1255"/>
                </a:lnTo>
                <a:lnTo>
                  <a:pt x="1354" y="1289"/>
                </a:lnTo>
                <a:lnTo>
                  <a:pt x="1354" y="1324"/>
                </a:lnTo>
                <a:lnTo>
                  <a:pt x="1354" y="1357"/>
                </a:lnTo>
                <a:lnTo>
                  <a:pt x="1355" y="1391"/>
                </a:lnTo>
                <a:lnTo>
                  <a:pt x="1358" y="1425"/>
                </a:lnTo>
                <a:lnTo>
                  <a:pt x="1361" y="1459"/>
                </a:lnTo>
                <a:lnTo>
                  <a:pt x="1366" y="1492"/>
                </a:lnTo>
                <a:lnTo>
                  <a:pt x="1370" y="1525"/>
                </a:lnTo>
                <a:lnTo>
                  <a:pt x="1376" y="1557"/>
                </a:lnTo>
                <a:lnTo>
                  <a:pt x="1381" y="1590"/>
                </a:lnTo>
                <a:lnTo>
                  <a:pt x="1389" y="1622"/>
                </a:lnTo>
                <a:lnTo>
                  <a:pt x="1397" y="1654"/>
                </a:lnTo>
                <a:lnTo>
                  <a:pt x="1406" y="1686"/>
                </a:lnTo>
                <a:lnTo>
                  <a:pt x="1415" y="1717"/>
                </a:lnTo>
                <a:lnTo>
                  <a:pt x="1425" y="1748"/>
                </a:lnTo>
                <a:lnTo>
                  <a:pt x="1436" y="1778"/>
                </a:lnTo>
                <a:lnTo>
                  <a:pt x="1448" y="1808"/>
                </a:lnTo>
                <a:lnTo>
                  <a:pt x="1461" y="1839"/>
                </a:lnTo>
                <a:lnTo>
                  <a:pt x="1474" y="1868"/>
                </a:lnTo>
                <a:lnTo>
                  <a:pt x="1488" y="1897"/>
                </a:lnTo>
                <a:lnTo>
                  <a:pt x="1503" y="1925"/>
                </a:lnTo>
                <a:lnTo>
                  <a:pt x="1517" y="1954"/>
                </a:lnTo>
                <a:lnTo>
                  <a:pt x="1533" y="1983"/>
                </a:lnTo>
                <a:lnTo>
                  <a:pt x="1550" y="2010"/>
                </a:lnTo>
                <a:lnTo>
                  <a:pt x="1568" y="2036"/>
                </a:lnTo>
                <a:lnTo>
                  <a:pt x="1586" y="2063"/>
                </a:lnTo>
                <a:lnTo>
                  <a:pt x="1604" y="2089"/>
                </a:lnTo>
                <a:lnTo>
                  <a:pt x="1623" y="2115"/>
                </a:lnTo>
                <a:lnTo>
                  <a:pt x="1643" y="2140"/>
                </a:lnTo>
                <a:lnTo>
                  <a:pt x="1664" y="2165"/>
                </a:lnTo>
                <a:lnTo>
                  <a:pt x="1685" y="2189"/>
                </a:lnTo>
                <a:lnTo>
                  <a:pt x="1706" y="2213"/>
                </a:lnTo>
                <a:lnTo>
                  <a:pt x="1728" y="2237"/>
                </a:lnTo>
                <a:lnTo>
                  <a:pt x="1751" y="2259"/>
                </a:lnTo>
                <a:lnTo>
                  <a:pt x="1774" y="2282"/>
                </a:lnTo>
                <a:lnTo>
                  <a:pt x="1797" y="2303"/>
                </a:lnTo>
                <a:lnTo>
                  <a:pt x="1822" y="2324"/>
                </a:lnTo>
                <a:lnTo>
                  <a:pt x="1847" y="2345"/>
                </a:lnTo>
                <a:lnTo>
                  <a:pt x="1873" y="2365"/>
                </a:lnTo>
                <a:lnTo>
                  <a:pt x="1899" y="2384"/>
                </a:lnTo>
                <a:lnTo>
                  <a:pt x="1925" y="2403"/>
                </a:lnTo>
                <a:lnTo>
                  <a:pt x="1952" y="2421"/>
                </a:lnTo>
                <a:lnTo>
                  <a:pt x="1979" y="2438"/>
                </a:lnTo>
                <a:lnTo>
                  <a:pt x="2007" y="2455"/>
                </a:lnTo>
                <a:lnTo>
                  <a:pt x="2035" y="2472"/>
                </a:lnTo>
                <a:lnTo>
                  <a:pt x="2063" y="2487"/>
                </a:lnTo>
                <a:lnTo>
                  <a:pt x="2092" y="2502"/>
                </a:lnTo>
                <a:lnTo>
                  <a:pt x="2121" y="2517"/>
                </a:lnTo>
                <a:lnTo>
                  <a:pt x="2152" y="2530"/>
                </a:lnTo>
                <a:lnTo>
                  <a:pt x="2181" y="2542"/>
                </a:lnTo>
                <a:lnTo>
                  <a:pt x="2212" y="2555"/>
                </a:lnTo>
                <a:lnTo>
                  <a:pt x="2243" y="2566"/>
                </a:lnTo>
                <a:lnTo>
                  <a:pt x="2274" y="2577"/>
                </a:lnTo>
                <a:lnTo>
                  <a:pt x="2306" y="2587"/>
                </a:lnTo>
                <a:lnTo>
                  <a:pt x="2338" y="2596"/>
                </a:lnTo>
                <a:lnTo>
                  <a:pt x="2370" y="2605"/>
                </a:lnTo>
                <a:lnTo>
                  <a:pt x="2402" y="2613"/>
                </a:lnTo>
                <a:lnTo>
                  <a:pt x="2436" y="2620"/>
                </a:lnTo>
                <a:lnTo>
                  <a:pt x="2469" y="2626"/>
                </a:lnTo>
                <a:lnTo>
                  <a:pt x="2503" y="2631"/>
                </a:lnTo>
                <a:lnTo>
                  <a:pt x="2536" y="2636"/>
                </a:lnTo>
                <a:lnTo>
                  <a:pt x="2570" y="2640"/>
                </a:lnTo>
                <a:lnTo>
                  <a:pt x="2605" y="2643"/>
                </a:lnTo>
                <a:lnTo>
                  <a:pt x="2639" y="2645"/>
                </a:lnTo>
                <a:lnTo>
                  <a:pt x="2673" y="2646"/>
                </a:lnTo>
                <a:lnTo>
                  <a:pt x="2708" y="2647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662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216897" y="2347501"/>
            <a:ext cx="877163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思</a:t>
            </a:r>
            <a:endParaRPr lang="en-US" altLang="zh-CN" sz="54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/>
            <a:r>
              <a:rPr lang="zh-CN" altLang="en-US" sz="54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考</a:t>
            </a:r>
            <a:endParaRPr lang="en-US" altLang="zh-CN" sz="54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40449" y="1454800"/>
            <a:ext cx="6403551" cy="340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每类用户对于需求分析</a:t>
            </a:r>
            <a:r>
              <a:rPr lang="zh-CN" altLang="en-US" sz="20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来说都同样重要</a:t>
            </a: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? </a:t>
            </a:r>
          </a:p>
          <a:p>
            <a:pPr marL="923913" lvl="2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未必</a:t>
            </a: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。</a:t>
            </a: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每类用户都有特定的需求吗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? </a:t>
            </a:r>
          </a:p>
          <a:p>
            <a:pPr marL="923913" lvl="2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是。</a:t>
            </a: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466725" lvl="1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用户一定是“人”吗</a:t>
            </a:r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?</a:t>
            </a:r>
          </a:p>
          <a:p>
            <a:pPr marL="923913" lvl="2" indent="-466725">
              <a:lnSpc>
                <a:spcPct val="125000"/>
              </a:lnSpc>
              <a:buClr>
                <a:schemeClr val="accent1"/>
              </a:buClr>
              <a:defRPr/>
            </a:pPr>
            <a:r>
              <a:rPr lang="zh-CN" altLang="en-US" sz="24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未必，也可以是其他系统。</a:t>
            </a:r>
          </a:p>
        </p:txBody>
      </p:sp>
      <p:sp>
        <p:nvSpPr>
          <p:cNvPr id="17" name="KSO_Shape"/>
          <p:cNvSpPr/>
          <p:nvPr/>
        </p:nvSpPr>
        <p:spPr>
          <a:xfrm rot="16200000" flipV="1">
            <a:off x="2990552" y="1955646"/>
            <a:ext cx="264083" cy="253079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KSO_Shape"/>
          <p:cNvSpPr/>
          <p:nvPr/>
        </p:nvSpPr>
        <p:spPr>
          <a:xfrm rot="16200000" flipV="1">
            <a:off x="2942422" y="3223976"/>
            <a:ext cx="264083" cy="253079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9" name="KSO_Shape"/>
          <p:cNvSpPr/>
          <p:nvPr/>
        </p:nvSpPr>
        <p:spPr>
          <a:xfrm rot="16200000" flipV="1">
            <a:off x="2942422" y="4411333"/>
            <a:ext cx="264083" cy="253079"/>
          </a:xfrm>
          <a:custGeom>
            <a:avLst/>
            <a:gdLst/>
            <a:ahLst/>
            <a:cxnLst/>
            <a:rect l="l" t="t" r="r" b="b"/>
            <a:pathLst>
              <a:path w="1056529" h="1289138">
                <a:moveTo>
                  <a:pt x="532049" y="0"/>
                </a:moveTo>
                <a:cubicBezTo>
                  <a:pt x="556036" y="0"/>
                  <a:pt x="580024" y="21509"/>
                  <a:pt x="598326" y="64527"/>
                </a:cubicBezTo>
                <a:lnTo>
                  <a:pt x="637123" y="155716"/>
                </a:lnTo>
                <a:lnTo>
                  <a:pt x="900272" y="815646"/>
                </a:lnTo>
                <a:lnTo>
                  <a:pt x="898583" y="814429"/>
                </a:lnTo>
                <a:lnTo>
                  <a:pt x="1044424" y="1179716"/>
                </a:lnTo>
                <a:cubicBezTo>
                  <a:pt x="1062241" y="1224336"/>
                  <a:pt x="1059762" y="1257212"/>
                  <a:pt x="1041112" y="1273690"/>
                </a:cubicBezTo>
                <a:cubicBezTo>
                  <a:pt x="1040954" y="1274425"/>
                  <a:pt x="1040516" y="1274887"/>
                  <a:pt x="1040066" y="1275336"/>
                </a:cubicBezTo>
                <a:cubicBezTo>
                  <a:pt x="1022948" y="1292456"/>
                  <a:pt x="990619" y="1294370"/>
                  <a:pt x="947138" y="1277017"/>
                </a:cubicBezTo>
                <a:lnTo>
                  <a:pt x="528130" y="1109797"/>
                </a:lnTo>
                <a:lnTo>
                  <a:pt x="109124" y="1277016"/>
                </a:lnTo>
                <a:cubicBezTo>
                  <a:pt x="65643" y="1294369"/>
                  <a:pt x="33314" y="1292455"/>
                  <a:pt x="16196" y="1275335"/>
                </a:cubicBezTo>
                <a:cubicBezTo>
                  <a:pt x="15746" y="1274886"/>
                  <a:pt x="15308" y="1274424"/>
                  <a:pt x="15150" y="1273689"/>
                </a:cubicBezTo>
                <a:cubicBezTo>
                  <a:pt x="2252" y="1262294"/>
                  <a:pt x="-2911" y="1243056"/>
                  <a:pt x="1607" y="1217605"/>
                </a:cubicBezTo>
                <a:lnTo>
                  <a:pt x="452425" y="87037"/>
                </a:lnTo>
                <a:lnTo>
                  <a:pt x="462002" y="64527"/>
                </a:lnTo>
                <a:cubicBezTo>
                  <a:pt x="480783" y="20379"/>
                  <a:pt x="505554" y="-1114"/>
                  <a:pt x="530163" y="424"/>
                </a:cubicBezTo>
                <a:cubicBezTo>
                  <a:pt x="530789" y="17"/>
                  <a:pt x="531420" y="0"/>
                  <a:pt x="5320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9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90804" y="168644"/>
            <a:ext cx="34419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如何获取需求</a:t>
            </a:r>
            <a:r>
              <a:rPr lang="en-US" altLang="zh-CN" sz="2400" b="1" dirty="0">
                <a:latin typeface="微软雅黑" pitchFamily="34" charset="-122"/>
                <a:ea typeface="微软雅黑" pitchFamily="34" charset="-122"/>
              </a:rPr>
              <a:t>: </a:t>
            </a: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用户分类</a:t>
            </a:r>
          </a:p>
        </p:txBody>
      </p:sp>
      <p:sp>
        <p:nvSpPr>
          <p:cNvPr id="8" name="矩形 7"/>
          <p:cNvSpPr/>
          <p:nvPr/>
        </p:nvSpPr>
        <p:spPr>
          <a:xfrm>
            <a:off x="3612675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785902" y="2090313"/>
            <a:ext cx="6103632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buSzPct val="100000"/>
            </a:pP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要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避免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</a:t>
            </a:r>
            <a:r>
              <a:rPr lang="zh-CN" altLang="en-US" sz="2800" b="1" dirty="0" smtClean="0">
                <a:solidFill>
                  <a:srgbClr val="C00000"/>
                </a:solidFill>
                <a:latin typeface="微软雅黑" pitchFamily="34" charset="-122"/>
                <a:ea typeface="微软雅黑" pitchFamily="34" charset="-122"/>
              </a:rPr>
              <a:t>错误</a:t>
            </a:r>
            <a:r>
              <a:rPr lang="zh-CN" alt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的用户划分</a:t>
            </a: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方式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/>
          </p:nvPr>
        </p:nvGraphicFramePr>
        <p:xfrm>
          <a:off x="-141886" y="3082324"/>
          <a:ext cx="6952590" cy="2735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流程图: 合并 4"/>
          <p:cNvSpPr/>
          <p:nvPr/>
        </p:nvSpPr>
        <p:spPr>
          <a:xfrm>
            <a:off x="920614" y="2661425"/>
            <a:ext cx="346802" cy="312707"/>
          </a:xfrm>
          <a:prstGeom prst="flowChartMerg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57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22" y="1686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需求获取：产品代言人方法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391222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357481" y="1744751"/>
            <a:ext cx="691942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实践中，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不可能对每个潜在用户个体进行需求获取，</a:t>
            </a: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必须从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有代表性的用户个体那里获得该类用户的需求。</a:t>
            </a:r>
          </a:p>
        </p:txBody>
      </p:sp>
      <p:cxnSp>
        <p:nvCxnSpPr>
          <p:cNvPr id="10" name="直接连接符 9"/>
          <p:cNvCxnSpPr/>
          <p:nvPr/>
        </p:nvCxnSpPr>
        <p:spPr>
          <a:xfrm>
            <a:off x="1046874" y="1934069"/>
            <a:ext cx="0" cy="4831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7234" y="3389585"/>
            <a:ext cx="1288753" cy="1288753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70806" y="3475976"/>
            <a:ext cx="5938273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产品代言人</a:t>
            </a:r>
            <a:r>
              <a:rPr lang="en-US" altLang="zh-CN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: </a:t>
            </a:r>
            <a:endParaRPr lang="en-US" altLang="zh-CN" sz="2800" b="1" dirty="0" smtClean="0">
              <a:solidFill>
                <a:schemeClr val="accent2"/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  <a:p>
            <a:pPr marL="0" lvl="1">
              <a:lnSpc>
                <a:spcPct val="130000"/>
              </a:lnSpc>
              <a:buClr>
                <a:srgbClr val="FF0000"/>
              </a:buClr>
              <a:defRPr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某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一类用户群体的代表，负责与需求分析人员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沟通</a:t>
            </a:r>
            <a:endParaRPr lang="en-US" altLang="zh-CN" sz="20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58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22" y="1686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需求获取：产品代言人方法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391222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486331" y="2172102"/>
            <a:ext cx="4572000" cy="215014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25000"/>
              </a:lnSpc>
              <a:buClr>
                <a:schemeClr val="tx1"/>
              </a:buClr>
              <a:buSzPct val="103000"/>
              <a:buFont typeface="Arial" pitchFamily="34" charset="0"/>
              <a:buChar char="•"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用户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的必要知识普及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Clr>
                <a:schemeClr val="tx1"/>
              </a:buClr>
              <a:buSzPct val="103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产品的规划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Clr>
                <a:schemeClr val="tx1"/>
              </a:buClr>
              <a:buSzPct val="103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需求的描述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Clr>
                <a:schemeClr val="tx1"/>
              </a:buClr>
              <a:buSzPct val="103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需求的确认</a:t>
            </a:r>
            <a:endParaRPr lang="en-US" altLang="zh-CN" sz="2200" dirty="0">
              <a:latin typeface="黑体" pitchFamily="49" charset="-122"/>
              <a:ea typeface="黑体" pitchFamily="49" charset="-122"/>
              <a:cs typeface="Times New Roman" pitchFamily="18" charset="0"/>
            </a:endParaRPr>
          </a:p>
          <a:p>
            <a:pPr marL="342900" indent="-342900">
              <a:lnSpc>
                <a:spcPct val="125000"/>
              </a:lnSpc>
              <a:buClr>
                <a:schemeClr val="tx1"/>
              </a:buClr>
              <a:buSzPct val="103000"/>
              <a:buFont typeface="Arial" pitchFamily="34" charset="0"/>
              <a:buChar char="•"/>
            </a:pPr>
            <a:r>
              <a:rPr lang="zh-CN" altLang="en-US" sz="2200" dirty="0">
                <a:latin typeface="黑体" pitchFamily="49" charset="-122"/>
                <a:ea typeface="黑体" pitchFamily="49" charset="-122"/>
                <a:cs typeface="Times New Roman" pitchFamily="18" charset="0"/>
              </a:rPr>
              <a:t>参与需求变更控制</a:t>
            </a:r>
          </a:p>
        </p:txBody>
      </p:sp>
      <p:sp>
        <p:nvSpPr>
          <p:cNvPr id="15" name="矩形 14"/>
          <p:cNvSpPr/>
          <p:nvPr/>
        </p:nvSpPr>
        <p:spPr>
          <a:xfrm>
            <a:off x="968122" y="3884323"/>
            <a:ext cx="361022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Clr>
                <a:srgbClr val="FF0000"/>
              </a:buClr>
            </a:pPr>
            <a:r>
              <a:rPr lang="zh-CN" altLang="en-US" sz="2400" b="1" dirty="0">
                <a:solidFill>
                  <a:schemeClr val="tx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产品代言人应承担的活动</a:t>
            </a:r>
          </a:p>
        </p:txBody>
      </p:sp>
      <p:sp>
        <p:nvSpPr>
          <p:cNvPr id="3" name="椭圆 2"/>
          <p:cNvSpPr/>
          <p:nvPr/>
        </p:nvSpPr>
        <p:spPr>
          <a:xfrm>
            <a:off x="1885497" y="2220194"/>
            <a:ext cx="1614452" cy="1646648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4406" y="2451411"/>
            <a:ext cx="1144314" cy="114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4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6222" y="1686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需求获取：产品代言人方法</a:t>
            </a:r>
          </a:p>
        </p:txBody>
      </p:sp>
      <p:sp>
        <p:nvSpPr>
          <p:cNvPr id="8" name="矩形 7"/>
          <p:cNvSpPr/>
          <p:nvPr/>
        </p:nvSpPr>
        <p:spPr>
          <a:xfrm>
            <a:off x="391222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9" name="图示 8"/>
          <p:cNvGraphicFramePr/>
          <p:nvPr>
            <p:extLst/>
          </p:nvPr>
        </p:nvGraphicFramePr>
        <p:xfrm>
          <a:off x="653069" y="2219575"/>
          <a:ext cx="4943690" cy="26643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矩形 5"/>
          <p:cNvSpPr/>
          <p:nvPr/>
        </p:nvSpPr>
        <p:spPr>
          <a:xfrm>
            <a:off x="667441" y="2156511"/>
            <a:ext cx="51090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产品代言人的选取，避免如下风险：</a:t>
            </a:r>
          </a:p>
        </p:txBody>
      </p:sp>
    </p:spTree>
    <p:extLst>
      <p:ext uri="{BB962C8B-B14F-4D97-AF65-F5344CB8AC3E}">
        <p14:creationId xmlns:p14="http://schemas.microsoft.com/office/powerpoint/2010/main" val="351729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09286" y="168644"/>
            <a:ext cx="3877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需求获取：需求的取舍问题</a:t>
            </a:r>
          </a:p>
        </p:txBody>
      </p:sp>
      <p:sp>
        <p:nvSpPr>
          <p:cNvPr id="8" name="矩形 7"/>
          <p:cNvSpPr/>
          <p:nvPr/>
        </p:nvSpPr>
        <p:spPr>
          <a:xfrm>
            <a:off x="397529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2680137" y="2287213"/>
            <a:ext cx="580171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tx2"/>
                </a:solidFill>
              </a:rPr>
              <a:t>平衡的艺术：如何实施需求的取舍？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悬而未决时，产品代言人决定。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需求之间有冲突时，按重要性排列需求。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不同用户的需求描述时避免面面俱到，按重要性安排。</a:t>
            </a:r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避免“唯用户论”， 要考虑可行性和代价约束。</a:t>
            </a:r>
          </a:p>
        </p:txBody>
      </p:sp>
    </p:spTree>
    <p:extLst>
      <p:ext uri="{BB962C8B-B14F-4D97-AF65-F5344CB8AC3E}">
        <p14:creationId xmlns:p14="http://schemas.microsoft.com/office/powerpoint/2010/main" val="366206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1070179"/>
            <a:ext cx="4643437" cy="328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0823" y="1065417"/>
            <a:ext cx="3260725" cy="328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矩形 3"/>
          <p:cNvSpPr/>
          <p:nvPr/>
        </p:nvSpPr>
        <p:spPr>
          <a:xfrm>
            <a:off x="0" y="17997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讨论问题：智能软件的需求工程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45192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4632" y="4778477"/>
            <a:ext cx="8386916" cy="1246495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000" b="1" dirty="0" smtClean="0"/>
              <a:t>智能软件的需求分析和描述，会和传统软件一样吗？</a:t>
            </a:r>
            <a:endParaRPr lang="en-US" altLang="zh-CN" sz="2000" b="1" dirty="0" smtClean="0"/>
          </a:p>
          <a:p>
            <a:pPr marL="342900" indent="-342900">
              <a:lnSpc>
                <a:spcPct val="125000"/>
              </a:lnSpc>
              <a:buAutoNum type="arabicPeriod"/>
            </a:pPr>
            <a:r>
              <a:rPr lang="zh-CN" altLang="en-US" sz="2000" b="1" dirty="0" smtClean="0"/>
              <a:t>如果尝试用需求获取的技术入手，</a:t>
            </a:r>
            <a:r>
              <a:rPr lang="en-US" altLang="zh-CN" sz="2000" b="1" dirty="0" err="1" smtClean="0"/>
              <a:t>AlphaGo</a:t>
            </a:r>
            <a:r>
              <a:rPr lang="zh-CN" altLang="en-US" sz="2000" b="1" dirty="0" smtClean="0"/>
              <a:t>的需求能否被分类，</a:t>
            </a:r>
            <a:r>
              <a:rPr lang="zh-CN" altLang="en-US" sz="2000" b="1" dirty="0"/>
              <a:t>关联</a:t>
            </a:r>
            <a:r>
              <a:rPr lang="zh-CN" altLang="en-US" sz="2000" b="1" dirty="0" smtClean="0"/>
              <a:t>图有没有可能画出来？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6055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椭圆 3"/>
          <p:cNvSpPr>
            <a:spLocks noChangeArrowheads="1"/>
          </p:cNvSpPr>
          <p:nvPr/>
        </p:nvSpPr>
        <p:spPr bwMode="auto">
          <a:xfrm>
            <a:off x="441937" y="1376193"/>
            <a:ext cx="1943100" cy="1008063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47" name="TextBox 4"/>
          <p:cNvSpPr txBox="1">
            <a:spLocks noChangeArrowheads="1"/>
          </p:cNvSpPr>
          <p:nvPr/>
        </p:nvSpPr>
        <p:spPr bwMode="auto">
          <a:xfrm>
            <a:off x="540362" y="1687343"/>
            <a:ext cx="1655762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业务需求</a:t>
            </a:r>
          </a:p>
        </p:txBody>
      </p:sp>
      <p:sp>
        <p:nvSpPr>
          <p:cNvPr id="48" name="椭圆 5"/>
          <p:cNvSpPr>
            <a:spLocks noChangeArrowheads="1"/>
          </p:cNvSpPr>
          <p:nvPr/>
        </p:nvSpPr>
        <p:spPr bwMode="auto">
          <a:xfrm>
            <a:off x="584812" y="3031956"/>
            <a:ext cx="1944687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49" name="TextBox 6"/>
          <p:cNvSpPr txBox="1">
            <a:spLocks noChangeArrowheads="1"/>
          </p:cNvSpPr>
          <p:nvPr/>
        </p:nvSpPr>
        <p:spPr bwMode="auto">
          <a:xfrm>
            <a:off x="835637" y="3355806"/>
            <a:ext cx="1657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用户需求</a:t>
            </a:r>
          </a:p>
        </p:txBody>
      </p:sp>
      <p:sp>
        <p:nvSpPr>
          <p:cNvPr id="50" name="椭圆 7"/>
          <p:cNvSpPr>
            <a:spLocks noChangeArrowheads="1"/>
          </p:cNvSpPr>
          <p:nvPr/>
        </p:nvSpPr>
        <p:spPr bwMode="auto">
          <a:xfrm>
            <a:off x="224449" y="5048081"/>
            <a:ext cx="1944688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51" name="TextBox 8"/>
          <p:cNvSpPr txBox="1">
            <a:spLocks noChangeArrowheads="1"/>
          </p:cNvSpPr>
          <p:nvPr/>
        </p:nvSpPr>
        <p:spPr bwMode="auto">
          <a:xfrm>
            <a:off x="405424" y="5354468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系统需求</a:t>
            </a:r>
          </a:p>
        </p:txBody>
      </p:sp>
      <p:sp>
        <p:nvSpPr>
          <p:cNvPr id="52" name="椭圆 9"/>
          <p:cNvSpPr>
            <a:spLocks noChangeArrowheads="1"/>
          </p:cNvSpPr>
          <p:nvPr/>
        </p:nvSpPr>
        <p:spPr bwMode="auto">
          <a:xfrm>
            <a:off x="2816837" y="5048081"/>
            <a:ext cx="1944687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2961299" y="5263981"/>
            <a:ext cx="1655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功能需求</a:t>
            </a:r>
          </a:p>
        </p:txBody>
      </p:sp>
      <p:sp>
        <p:nvSpPr>
          <p:cNvPr id="54" name="椭圆 12"/>
          <p:cNvSpPr>
            <a:spLocks noChangeArrowheads="1"/>
          </p:cNvSpPr>
          <p:nvPr/>
        </p:nvSpPr>
        <p:spPr bwMode="auto">
          <a:xfrm>
            <a:off x="5553687" y="3031956"/>
            <a:ext cx="1512887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55" name="TextBox 13"/>
          <p:cNvSpPr txBox="1">
            <a:spLocks noChangeArrowheads="1"/>
          </p:cNvSpPr>
          <p:nvPr/>
        </p:nvSpPr>
        <p:spPr bwMode="auto">
          <a:xfrm>
            <a:off x="5698149" y="3247856"/>
            <a:ext cx="1223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业务规则</a:t>
            </a:r>
          </a:p>
        </p:txBody>
      </p:sp>
      <p:sp>
        <p:nvSpPr>
          <p:cNvPr id="56" name="椭圆 14"/>
          <p:cNvSpPr>
            <a:spLocks noChangeArrowheads="1"/>
          </p:cNvSpPr>
          <p:nvPr/>
        </p:nvSpPr>
        <p:spPr bwMode="auto">
          <a:xfrm>
            <a:off x="7172937" y="3031956"/>
            <a:ext cx="1944687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57" name="TextBox 15"/>
          <p:cNvSpPr txBox="1">
            <a:spLocks noChangeArrowheads="1"/>
          </p:cNvSpPr>
          <p:nvPr/>
        </p:nvSpPr>
        <p:spPr bwMode="auto">
          <a:xfrm>
            <a:off x="7461862" y="3247856"/>
            <a:ext cx="14049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质量属性</a:t>
            </a:r>
          </a:p>
        </p:txBody>
      </p:sp>
      <p:sp>
        <p:nvSpPr>
          <p:cNvPr id="58" name="椭圆 16"/>
          <p:cNvSpPr>
            <a:spLocks noChangeArrowheads="1"/>
          </p:cNvSpPr>
          <p:nvPr/>
        </p:nvSpPr>
        <p:spPr bwMode="auto">
          <a:xfrm>
            <a:off x="5625124" y="4905206"/>
            <a:ext cx="1512888" cy="1008062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59" name="TextBox 17"/>
          <p:cNvSpPr txBox="1">
            <a:spLocks noChangeArrowheads="1"/>
          </p:cNvSpPr>
          <p:nvPr/>
        </p:nvSpPr>
        <p:spPr bwMode="auto">
          <a:xfrm>
            <a:off x="5804512" y="5224293"/>
            <a:ext cx="1223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外部接口</a:t>
            </a:r>
          </a:p>
        </p:txBody>
      </p:sp>
      <p:sp>
        <p:nvSpPr>
          <p:cNvPr id="60" name="椭圆 18"/>
          <p:cNvSpPr>
            <a:spLocks noChangeArrowheads="1"/>
          </p:cNvSpPr>
          <p:nvPr/>
        </p:nvSpPr>
        <p:spPr bwMode="auto">
          <a:xfrm>
            <a:off x="7353912" y="4976643"/>
            <a:ext cx="1728787" cy="719138"/>
          </a:xfrm>
          <a:prstGeom prst="ellipse">
            <a:avLst/>
          </a:prstGeom>
          <a:solidFill>
            <a:schemeClr val="bg1"/>
          </a:solidFill>
          <a:ln w="1270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61" name="TextBox 19"/>
          <p:cNvSpPr txBox="1">
            <a:spLocks noChangeArrowheads="1"/>
          </p:cNvSpPr>
          <p:nvPr/>
        </p:nvSpPr>
        <p:spPr bwMode="auto">
          <a:xfrm>
            <a:off x="7569812" y="5192543"/>
            <a:ext cx="1368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约束条件</a:t>
            </a:r>
          </a:p>
        </p:txBody>
      </p:sp>
      <p:cxnSp>
        <p:nvCxnSpPr>
          <p:cNvPr id="62" name="直接连接符 21"/>
          <p:cNvCxnSpPr>
            <a:cxnSpLocks noChangeShapeType="1"/>
          </p:cNvCxnSpPr>
          <p:nvPr/>
        </p:nvCxnSpPr>
        <p:spPr bwMode="auto">
          <a:xfrm>
            <a:off x="81574" y="2744618"/>
            <a:ext cx="8785225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直接连接符 22"/>
          <p:cNvCxnSpPr>
            <a:cxnSpLocks noChangeShapeType="1"/>
          </p:cNvCxnSpPr>
          <p:nvPr/>
        </p:nvCxnSpPr>
        <p:spPr bwMode="auto">
          <a:xfrm>
            <a:off x="81574" y="4400381"/>
            <a:ext cx="8785225" cy="0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" name="直接连接符 23"/>
          <p:cNvCxnSpPr>
            <a:cxnSpLocks noChangeShapeType="1"/>
          </p:cNvCxnSpPr>
          <p:nvPr/>
        </p:nvCxnSpPr>
        <p:spPr bwMode="auto">
          <a:xfrm>
            <a:off x="5266349" y="1592093"/>
            <a:ext cx="0" cy="4321175"/>
          </a:xfrm>
          <a:prstGeom prst="line">
            <a:avLst/>
          </a:prstGeom>
          <a:noFill/>
          <a:ln w="34925" algn="ctr">
            <a:solidFill>
              <a:schemeClr val="tx1"/>
            </a:solidFill>
            <a:prstDash val="sys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直接箭头连接符 27"/>
          <p:cNvCxnSpPr>
            <a:cxnSpLocks noChangeShapeType="1"/>
            <a:stCxn id="46" idx="6"/>
            <a:endCxn id="69" idx="0"/>
          </p:cNvCxnSpPr>
          <p:nvPr/>
        </p:nvCxnSpPr>
        <p:spPr bwMode="auto">
          <a:xfrm>
            <a:off x="2385037" y="1879431"/>
            <a:ext cx="1189037" cy="5762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6" name="直接箭头连接符 28"/>
          <p:cNvCxnSpPr>
            <a:cxnSpLocks noChangeShapeType="1"/>
            <a:stCxn id="48" idx="6"/>
            <a:endCxn id="72" idx="0"/>
          </p:cNvCxnSpPr>
          <p:nvPr/>
        </p:nvCxnSpPr>
        <p:spPr bwMode="auto">
          <a:xfrm>
            <a:off x="2529499" y="3536781"/>
            <a:ext cx="936625" cy="503237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" name="直接箭头连接符 29"/>
          <p:cNvCxnSpPr>
            <a:cxnSpLocks noChangeShapeType="1"/>
            <a:stCxn id="50" idx="6"/>
            <a:endCxn id="52" idx="2"/>
          </p:cNvCxnSpPr>
          <p:nvPr/>
        </p:nvCxnSpPr>
        <p:spPr bwMode="auto">
          <a:xfrm>
            <a:off x="2169137" y="5552906"/>
            <a:ext cx="647700" cy="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8" name="直接箭头连接符 31"/>
          <p:cNvCxnSpPr>
            <a:cxnSpLocks noChangeShapeType="1"/>
          </p:cNvCxnSpPr>
          <p:nvPr/>
        </p:nvCxnSpPr>
        <p:spPr bwMode="auto">
          <a:xfrm flipH="1">
            <a:off x="4185262" y="3608218"/>
            <a:ext cx="1296987" cy="3603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" name="矩形 68"/>
          <p:cNvSpPr/>
          <p:nvPr/>
        </p:nvSpPr>
        <p:spPr bwMode="auto">
          <a:xfrm>
            <a:off x="2458062" y="2455693"/>
            <a:ext cx="2232025" cy="504825"/>
          </a:xfrm>
          <a:prstGeom prst="rect">
            <a:avLst/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70" name="TextBox 33"/>
          <p:cNvSpPr txBox="1">
            <a:spLocks noChangeArrowheads="1"/>
          </p:cNvSpPr>
          <p:nvPr/>
        </p:nvSpPr>
        <p:spPr bwMode="auto">
          <a:xfrm>
            <a:off x="2529499" y="2528718"/>
            <a:ext cx="2087563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愿景与范围</a:t>
            </a:r>
          </a:p>
        </p:txBody>
      </p:sp>
      <p:cxnSp>
        <p:nvCxnSpPr>
          <p:cNvPr id="71" name="直接箭头连接符 37"/>
          <p:cNvCxnSpPr>
            <a:cxnSpLocks noChangeShapeType="1"/>
            <a:endCxn id="48" idx="7"/>
          </p:cNvCxnSpPr>
          <p:nvPr/>
        </p:nvCxnSpPr>
        <p:spPr bwMode="auto">
          <a:xfrm flipH="1">
            <a:off x="2245337" y="2960518"/>
            <a:ext cx="1220787" cy="219075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2" name="矩形 71"/>
          <p:cNvSpPr/>
          <p:nvPr/>
        </p:nvSpPr>
        <p:spPr bwMode="auto">
          <a:xfrm>
            <a:off x="2169137" y="4040018"/>
            <a:ext cx="2592387" cy="504825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 sz="2400">
              <a:latin typeface="Times" pitchFamily="18" charset="0"/>
            </a:endParaRP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2242162" y="4113043"/>
            <a:ext cx="2447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 typeface="Zapf Dingbats" charset="0"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用例文档</a:t>
            </a:r>
          </a:p>
        </p:txBody>
      </p:sp>
      <p:cxnSp>
        <p:nvCxnSpPr>
          <p:cNvPr id="74" name="直接箭头连接符 44"/>
          <p:cNvCxnSpPr>
            <a:cxnSpLocks noChangeShapeType="1"/>
            <a:stCxn id="72" idx="2"/>
          </p:cNvCxnSpPr>
          <p:nvPr/>
        </p:nvCxnSpPr>
        <p:spPr bwMode="auto">
          <a:xfrm>
            <a:off x="3466124" y="4544843"/>
            <a:ext cx="142875" cy="503238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5" name="直接箭头连接符 49"/>
          <p:cNvCxnSpPr>
            <a:cxnSpLocks noChangeShapeType="1"/>
          </p:cNvCxnSpPr>
          <p:nvPr/>
        </p:nvCxnSpPr>
        <p:spPr bwMode="auto">
          <a:xfrm flipH="1">
            <a:off x="4617062" y="4040018"/>
            <a:ext cx="1223962" cy="12239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6" name="直接箭头连接符 51"/>
          <p:cNvCxnSpPr>
            <a:cxnSpLocks noChangeShapeType="1"/>
            <a:endCxn id="52" idx="6"/>
          </p:cNvCxnSpPr>
          <p:nvPr/>
        </p:nvCxnSpPr>
        <p:spPr bwMode="auto">
          <a:xfrm flipH="1">
            <a:off x="4761524" y="3897143"/>
            <a:ext cx="2663825" cy="1655763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7" name="矩形 55"/>
          <p:cNvSpPr>
            <a:spLocks noChangeArrowheads="1"/>
          </p:cNvSpPr>
          <p:nvPr/>
        </p:nvSpPr>
        <p:spPr bwMode="auto">
          <a:xfrm>
            <a:off x="2196124" y="6129168"/>
            <a:ext cx="6021388" cy="576263"/>
          </a:xfrm>
          <a:prstGeom prst="rect">
            <a:avLst/>
          </a:prstGeom>
          <a:solidFill>
            <a:srgbClr val="FFC000"/>
          </a:solidFill>
          <a:ln w="19050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Times" panose="02020603050405020304" pitchFamily="18" charset="0"/>
            </a:endParaRPr>
          </a:p>
        </p:txBody>
      </p:sp>
      <p:sp>
        <p:nvSpPr>
          <p:cNvPr id="78" name="TextBox 56"/>
          <p:cNvSpPr txBox="1">
            <a:spLocks noChangeArrowheads="1"/>
          </p:cNvSpPr>
          <p:nvPr/>
        </p:nvSpPr>
        <p:spPr bwMode="auto">
          <a:xfrm>
            <a:off x="3542324" y="6202193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Zapf Dingbats" charset="0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65000"/>
              <a:buFont typeface="Monotype Sorts" charset="2"/>
              <a:buChar char="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000" b="1"/>
              <a:t>软件需求文档</a:t>
            </a:r>
          </a:p>
        </p:txBody>
      </p:sp>
      <p:cxnSp>
        <p:nvCxnSpPr>
          <p:cNvPr id="79" name="直接箭头连接符 57"/>
          <p:cNvCxnSpPr>
            <a:cxnSpLocks noChangeShapeType="1"/>
          </p:cNvCxnSpPr>
          <p:nvPr/>
        </p:nvCxnSpPr>
        <p:spPr bwMode="auto">
          <a:xfrm>
            <a:off x="4545624" y="5892631"/>
            <a:ext cx="1008063" cy="215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0" name="直接箭头连接符 60"/>
          <p:cNvCxnSpPr>
            <a:cxnSpLocks noChangeShapeType="1"/>
            <a:stCxn id="58" idx="4"/>
          </p:cNvCxnSpPr>
          <p:nvPr/>
        </p:nvCxnSpPr>
        <p:spPr bwMode="auto">
          <a:xfrm flipH="1">
            <a:off x="5625124" y="5913268"/>
            <a:ext cx="757238" cy="215900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直接箭头连接符 63"/>
          <p:cNvCxnSpPr>
            <a:cxnSpLocks noChangeShapeType="1"/>
          </p:cNvCxnSpPr>
          <p:nvPr/>
        </p:nvCxnSpPr>
        <p:spPr bwMode="auto">
          <a:xfrm flipH="1">
            <a:off x="7138012" y="3968581"/>
            <a:ext cx="503237" cy="20875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直接箭头连接符 66"/>
          <p:cNvCxnSpPr>
            <a:cxnSpLocks noChangeShapeType="1"/>
            <a:stCxn id="60" idx="4"/>
          </p:cNvCxnSpPr>
          <p:nvPr/>
        </p:nvCxnSpPr>
        <p:spPr bwMode="auto">
          <a:xfrm flipH="1">
            <a:off x="7498374" y="5695781"/>
            <a:ext cx="719138" cy="360362"/>
          </a:xfrm>
          <a:prstGeom prst="straightConnector1">
            <a:avLst/>
          </a:prstGeom>
          <a:noFill/>
          <a:ln w="28575" algn="ctr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4" name="矩形 43"/>
          <p:cNvSpPr/>
          <p:nvPr/>
        </p:nvSpPr>
        <p:spPr>
          <a:xfrm>
            <a:off x="221006" y="16864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回顾：软件需求工程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3096135" y="231389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92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7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mph" presetSubtype="0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2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3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50" autoRev="1" fill="remove"/>
                                        <p:tgtEl>
                                          <p:spTgt spid="6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7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30942" y="1194620"/>
            <a:ext cx="8495071" cy="41306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400" b="1" dirty="0" err="1" smtClean="0">
                <a:latin typeface="+mn-ea"/>
              </a:rPr>
              <a:t>AlphaGo</a:t>
            </a:r>
            <a:r>
              <a:rPr lang="en-US" altLang="zh-CN" sz="2400" b="1" dirty="0" smtClean="0">
                <a:latin typeface="+mn-ea"/>
              </a:rPr>
              <a:t>:</a:t>
            </a:r>
          </a:p>
          <a:p>
            <a:pPr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  <a:p>
            <a:pPr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+mn-ea"/>
              </a:rPr>
              <a:t>Constraints: </a:t>
            </a:r>
            <a:r>
              <a:rPr lang="zh-CN" altLang="en-US" sz="2000" dirty="0" smtClean="0">
                <a:latin typeface="+mn-ea"/>
              </a:rPr>
              <a:t>对弈过程中视觉设备必须始终处于开启状态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+mn-ea"/>
              </a:rPr>
              <a:t>Functional requirements</a:t>
            </a:r>
            <a:r>
              <a:rPr lang="zh-CN" altLang="en-US" sz="2000" dirty="0" smtClean="0">
                <a:latin typeface="+mn-ea"/>
              </a:rPr>
              <a:t>：当人下完一步以后，机器开始运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000" dirty="0" smtClean="0">
                <a:latin typeface="+mn-ea"/>
              </a:rPr>
              <a:t>算当前走法</a:t>
            </a:r>
            <a:endParaRPr lang="en-US" altLang="zh-CN" sz="2000" dirty="0" smtClean="0">
              <a:latin typeface="+mn-ea"/>
            </a:endParaRPr>
          </a:p>
          <a:p>
            <a:pPr>
              <a:buClr>
                <a:srgbClr val="E73A1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000" b="1" dirty="0" smtClean="0">
                <a:latin typeface="+mn-ea"/>
              </a:rPr>
              <a:t>Quality attributes</a:t>
            </a:r>
            <a:r>
              <a:rPr lang="zh-CN" altLang="en-US" sz="2000" b="1" dirty="0" smtClean="0">
                <a:latin typeface="+mn-ea"/>
              </a:rPr>
              <a:t>：对弈过程中不得出现软件崩溃或退出</a:t>
            </a:r>
            <a:r>
              <a:rPr lang="zh-CN" altLang="en-US" sz="2000" dirty="0" smtClean="0">
                <a:latin typeface="+mn-ea"/>
              </a:rPr>
              <a:t>。</a:t>
            </a:r>
            <a:endParaRPr lang="en-US" altLang="zh-CN" sz="2000" dirty="0" smtClean="0">
              <a:latin typeface="+mn-ea"/>
            </a:endParaRPr>
          </a:p>
          <a:p>
            <a:pPr marL="742950" indent="-742950">
              <a:buClr>
                <a:schemeClr val="accent1"/>
              </a:buClr>
              <a:buSzPct val="100000"/>
              <a:buFont typeface="Wingdings" pitchFamily="2" charset="2"/>
              <a:buNone/>
              <a:defRPr/>
            </a:pPr>
            <a:r>
              <a:rPr lang="en-US" altLang="zh-CN" sz="2000" dirty="0" smtClean="0">
                <a:latin typeface="+mn-ea"/>
              </a:rPr>
              <a:t>……</a:t>
            </a:r>
          </a:p>
        </p:txBody>
      </p:sp>
      <p:sp>
        <p:nvSpPr>
          <p:cNvPr id="5" name="矩形 4"/>
          <p:cNvSpPr/>
          <p:nvPr/>
        </p:nvSpPr>
        <p:spPr>
          <a:xfrm>
            <a:off x="0" y="17997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讨论问题：智能软件的需求工程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192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83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内容占位符 2"/>
          <p:cNvSpPr>
            <a:spLocks noGrp="1"/>
          </p:cNvSpPr>
          <p:nvPr>
            <p:ph idx="1"/>
          </p:nvPr>
        </p:nvSpPr>
        <p:spPr>
          <a:xfrm>
            <a:off x="530942" y="1194620"/>
            <a:ext cx="8495071" cy="4130675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400" b="1" dirty="0" smtClean="0">
                <a:latin typeface="+mn-ea"/>
              </a:rPr>
              <a:t>问题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 smtClean="0">
                <a:latin typeface="+mn-ea"/>
              </a:rPr>
              <a:t>及其衍生问题：</a:t>
            </a:r>
            <a:endParaRPr lang="en-US" altLang="zh-CN" sz="2400" b="1" dirty="0" smtClean="0">
              <a:latin typeface="+mn-ea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b="1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altLang="zh-CN" sz="2400" dirty="0" smtClean="0">
                <a:latin typeface="+mn-ea"/>
              </a:rPr>
              <a:t>Context diagram</a:t>
            </a:r>
            <a:r>
              <a:rPr lang="zh-CN" altLang="en-US" sz="2400" dirty="0" smtClean="0">
                <a:latin typeface="+mn-ea"/>
              </a:rPr>
              <a:t>能否画出来？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+mn-ea"/>
              </a:rPr>
              <a:t>如果画不出，是被什么因素制约的？</a:t>
            </a:r>
            <a:endParaRPr lang="en-US" altLang="zh-CN" sz="2400" dirty="0" smtClean="0">
              <a:latin typeface="+mn-ea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zh-CN" altLang="en-US" sz="2400" dirty="0" smtClean="0">
                <a:latin typeface="+mn-ea"/>
              </a:rPr>
              <a:t>面对智能软件，是否一定要用这类传统的技术？</a:t>
            </a:r>
            <a:endParaRPr lang="en-US" altLang="zh-CN" sz="2400" dirty="0" smtClean="0">
              <a:latin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0" y="179972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 smtClean="0">
                <a:latin typeface="微软雅黑" pitchFamily="34" charset="-122"/>
                <a:ea typeface="微软雅黑" pitchFamily="34" charset="-122"/>
              </a:rPr>
              <a:t>讨论问题：智能软件的需求工程</a:t>
            </a:r>
            <a:endParaRPr lang="zh-CN" altLang="en-US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451923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7819" y="4178710"/>
            <a:ext cx="8898194" cy="193899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latin typeface="+mn-ea"/>
              </a:rPr>
              <a:t>一个潜在的研究方向：</a:t>
            </a:r>
            <a:r>
              <a:rPr lang="zh-CN" altLang="en-US" sz="2000" b="1" dirty="0" smtClean="0">
                <a:latin typeface="+mn-ea"/>
              </a:rPr>
              <a:t>智能软件的需求工程</a:t>
            </a:r>
            <a:endParaRPr lang="en-US" altLang="zh-CN" sz="2000" b="1" dirty="0" smtClean="0">
              <a:latin typeface="+mn-ea"/>
            </a:endParaRPr>
          </a:p>
          <a:p>
            <a:pPr>
              <a:lnSpc>
                <a:spcPct val="125000"/>
              </a:lnSpc>
            </a:pPr>
            <a:endParaRPr lang="en-US" altLang="zh-CN" sz="2000" dirty="0">
              <a:latin typeface="+mn-ea"/>
            </a:endParaRPr>
          </a:p>
          <a:p>
            <a:pPr>
              <a:lnSpc>
                <a:spcPct val="125000"/>
              </a:lnSpc>
            </a:pPr>
            <a:r>
              <a:rPr lang="en-US" altLang="zh-CN" sz="2000" dirty="0" smtClean="0">
                <a:latin typeface="+mn-ea"/>
              </a:rPr>
              <a:t>2015</a:t>
            </a:r>
            <a:r>
              <a:rPr lang="zh-CN" altLang="en-US" sz="2000" dirty="0" smtClean="0">
                <a:latin typeface="+mn-ea"/>
              </a:rPr>
              <a:t>年的软件工程顶级会议</a:t>
            </a:r>
            <a:r>
              <a:rPr lang="en-US" altLang="zh-CN" sz="2000" dirty="0" smtClean="0">
                <a:latin typeface="+mn-ea"/>
              </a:rPr>
              <a:t>ICSE</a:t>
            </a:r>
            <a:r>
              <a:rPr lang="zh-CN" altLang="en-US" sz="2000" dirty="0" smtClean="0">
                <a:latin typeface="+mn-ea"/>
              </a:rPr>
              <a:t>上，学界开始关注这个问题，举行了第一次专门讨论的</a:t>
            </a:r>
            <a:r>
              <a:rPr lang="en-US" altLang="zh-CN" sz="2000" dirty="0" smtClean="0">
                <a:latin typeface="+mn-ea"/>
              </a:rPr>
              <a:t>workshop</a:t>
            </a:r>
            <a:r>
              <a:rPr lang="zh-CN" altLang="en-US" sz="2000" dirty="0" smtClean="0">
                <a:latin typeface="+mn-ea"/>
              </a:rPr>
              <a:t>。随着智能软件的发展，这个问题可能愈加重要，值得深入关注</a:t>
            </a:r>
            <a:endParaRPr lang="zh-CN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58899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本</a:t>
            </a:r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节总结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9126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55930" y="2601337"/>
            <a:ext cx="542333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如何组织起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需求分析的队伍</a:t>
            </a:r>
            <a:r>
              <a:rPr lang="zh-CN" altLang="en-US" sz="28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、建立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实施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需求分析</a:t>
            </a:r>
            <a:r>
              <a:rPr lang="zh-CN" altLang="en-US" sz="32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的人员</a:t>
            </a:r>
            <a:r>
              <a:rPr lang="zh-CN" altLang="en-US" sz="32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环境</a:t>
            </a:r>
            <a:endParaRPr lang="zh-CN" altLang="en-US" sz="28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itchFamily="34" charset="-122"/>
              <a:ea typeface="微软雅黑" pitchFamily="34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78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896254" y="2754561"/>
            <a:ext cx="347761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400" b="1" dirty="0"/>
              <a:t>THANK </a:t>
            </a:r>
            <a:r>
              <a:rPr lang="en-US" altLang="zh-CN" sz="4400" b="1" dirty="0" smtClean="0"/>
              <a:t>YOU</a:t>
            </a:r>
            <a:endParaRPr lang="en-US" altLang="zh-CN" sz="4400" b="1" dirty="0"/>
          </a:p>
        </p:txBody>
      </p:sp>
    </p:spTree>
    <p:extLst>
      <p:ext uri="{BB962C8B-B14F-4D97-AF65-F5344CB8AC3E}">
        <p14:creationId xmlns:p14="http://schemas.microsoft.com/office/powerpoint/2010/main" val="19293517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21006" y="168644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本节要点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673457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928892" y="2587859"/>
            <a:ext cx="3877985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需求获取的</a:t>
            </a:r>
            <a:r>
              <a:rPr lang="zh-CN" altLang="en-US" sz="3600" b="1" dirty="0">
                <a:latin typeface="微软雅黑" pitchFamily="34" charset="-122"/>
                <a:ea typeface="微软雅黑" pitchFamily="34" charset="-122"/>
              </a:rPr>
              <a:t>起步</a:t>
            </a:r>
            <a:r>
              <a:rPr lang="zh-CN" altLang="en-US" sz="3600" b="1" dirty="0" smtClean="0">
                <a:latin typeface="微软雅黑" pitchFamily="34" charset="-122"/>
                <a:ea typeface="微软雅黑" pitchFamily="34" charset="-122"/>
              </a:rPr>
              <a:t>：</a:t>
            </a:r>
            <a:endParaRPr lang="en-US" altLang="zh-CN" sz="3600" b="1" dirty="0"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系统</a:t>
            </a:r>
            <a:r>
              <a:rPr lang="zh-CN" altLang="en-US" sz="2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的愿景与范围</a:t>
            </a:r>
            <a:endParaRPr lang="en-US" altLang="zh-CN" sz="2800" b="1" dirty="0">
              <a:solidFill>
                <a:schemeClr val="accent2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13199" y="4785582"/>
            <a:ext cx="5512297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在深入讨论一个“问题”之前，</a:t>
            </a:r>
            <a:endParaRPr lang="en-US" altLang="zh-CN" dirty="0" smtClean="0"/>
          </a:p>
          <a:p>
            <a:pPr>
              <a:lnSpc>
                <a:spcPct val="125000"/>
              </a:lnSpc>
            </a:pPr>
            <a:r>
              <a:rPr lang="zh-CN" altLang="en-US" dirty="0" smtClean="0"/>
              <a:t>我们需要先界定问题的</a:t>
            </a:r>
            <a:r>
              <a:rPr lang="zh-CN" altLang="en-US" dirty="0"/>
              <a:t>关注</a:t>
            </a:r>
            <a:r>
              <a:rPr lang="zh-CN" altLang="en-US" dirty="0" smtClean="0"/>
              <a:t>目标和范围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584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2607584" y="2106384"/>
            <a:ext cx="6140894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what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the 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product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is about and what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it eventually 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could </a:t>
            </a:r>
            <a:r>
              <a:rPr lang="en-US" altLang="zh-CN" sz="20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become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软件产品</a:t>
            </a: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的目标和愿景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>
              <a:buFont typeface="Wingdings" pitchFamily="2" charset="2"/>
              <a:buNone/>
              <a:defRPr/>
            </a:pPr>
            <a:endParaRPr lang="en-US" altLang="zh-CN" sz="2400" dirty="0">
              <a:latin typeface="+mn-ea"/>
            </a:endParaRPr>
          </a:p>
          <a:p>
            <a:pPr>
              <a:defRPr/>
            </a:pP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what portion of the ultimate long-term product vision the current </a:t>
            </a:r>
            <a:r>
              <a:rPr lang="en-US" altLang="zh-CN" sz="2400" b="1" dirty="0">
                <a:solidFill>
                  <a:schemeClr val="accent2"/>
                </a:solidFill>
                <a:latin typeface="+mn-ea"/>
              </a:rPr>
              <a:t>project</a:t>
            </a:r>
            <a:r>
              <a:rPr lang="en-US" altLang="zh-CN" sz="20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will address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200" dirty="0" smtClean="0">
                <a:latin typeface="黑体" pitchFamily="49" charset="-122"/>
                <a:ea typeface="黑体" pitchFamily="49" charset="-122"/>
              </a:rPr>
              <a:t>当前</a:t>
            </a:r>
            <a:r>
              <a:rPr lang="zh-CN" altLang="en-US" sz="2200" dirty="0">
                <a:latin typeface="黑体" pitchFamily="49" charset="-122"/>
                <a:ea typeface="黑体" pitchFamily="49" charset="-122"/>
              </a:rPr>
              <a:t>项目中，软件要解决的问题的边界</a:t>
            </a:r>
            <a:endParaRPr lang="en-US" altLang="zh-CN" sz="22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6" name="椭圆 5"/>
          <p:cNvSpPr/>
          <p:nvPr/>
        </p:nvSpPr>
        <p:spPr>
          <a:xfrm>
            <a:off x="614857" y="2292707"/>
            <a:ext cx="2040025" cy="692468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VISION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660883" y="3704899"/>
            <a:ext cx="2042690" cy="692468"/>
          </a:xfrm>
          <a:prstGeom prst="ellipse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SCOPE</a:t>
            </a:r>
            <a:endParaRPr lang="zh-CN" altLang="en-US" sz="26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819450" y="2358334"/>
            <a:ext cx="1545378" cy="509896"/>
            <a:chOff x="888096" y="1000203"/>
            <a:chExt cx="4259825" cy="944066"/>
          </a:xfrm>
        </p:grpSpPr>
        <p:sp>
          <p:nvSpPr>
            <p:cNvPr id="9" name="矩形 8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9450" y="3771992"/>
            <a:ext cx="1545378" cy="509896"/>
            <a:chOff x="888096" y="1000203"/>
            <a:chExt cx="4259825" cy="944066"/>
          </a:xfrm>
        </p:grpSpPr>
        <p:sp>
          <p:nvSpPr>
            <p:cNvPr id="17" name="矩形 1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22" name="文本框 21"/>
          <p:cNvSpPr txBox="1"/>
          <p:nvPr/>
        </p:nvSpPr>
        <p:spPr>
          <a:xfrm>
            <a:off x="67117" y="5250933"/>
            <a:ext cx="9008056" cy="43858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 smtClean="0"/>
              <a:t>注意</a:t>
            </a:r>
            <a:r>
              <a:rPr lang="zh-CN" altLang="en-US" dirty="0" smtClean="0"/>
              <a:t>：产品开发有较为长远的系列规划，可能存在多个平行版本，或者有多次发布目标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431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859602" y="2412344"/>
            <a:ext cx="43474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哪些问题属于这个项目？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这款软件产品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在怎样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环境里？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产品应该完成怎样的任务？</a:t>
            </a:r>
          </a:p>
        </p:txBody>
      </p:sp>
      <p:sp>
        <p:nvSpPr>
          <p:cNvPr id="23" name="矩形 22"/>
          <p:cNvSpPr/>
          <p:nvPr/>
        </p:nvSpPr>
        <p:spPr>
          <a:xfrm>
            <a:off x="1576564" y="1322718"/>
            <a:ext cx="169790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VISION</a:t>
            </a:r>
            <a:endParaRPr lang="zh-CN" altLang="en-US" sz="3400" dirty="0">
              <a:latin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480701" y="1934913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产品整体方向 </a:t>
            </a:r>
          </a:p>
        </p:txBody>
      </p:sp>
      <p:sp>
        <p:nvSpPr>
          <p:cNvPr id="25" name="矩形 24"/>
          <p:cNvSpPr/>
          <p:nvPr/>
        </p:nvSpPr>
        <p:spPr>
          <a:xfrm>
            <a:off x="1056302" y="2386429"/>
            <a:ext cx="367970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我们在讨论什么？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为什么要做这个产品？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产品应该有怎样的目标？</a:t>
            </a:r>
          </a:p>
        </p:txBody>
      </p:sp>
      <p:grpSp>
        <p:nvGrpSpPr>
          <p:cNvPr id="26" name="组合 25"/>
          <p:cNvGrpSpPr/>
          <p:nvPr/>
        </p:nvGrpSpPr>
        <p:grpSpPr>
          <a:xfrm>
            <a:off x="1480701" y="1290062"/>
            <a:ext cx="1907744" cy="629458"/>
            <a:chOff x="888096" y="1000203"/>
            <a:chExt cx="4259825" cy="944066"/>
          </a:xfrm>
        </p:grpSpPr>
        <p:sp>
          <p:nvSpPr>
            <p:cNvPr id="27" name="矩形 2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5527936" y="1322755"/>
            <a:ext cx="1910986" cy="630528"/>
            <a:chOff x="888096" y="1000203"/>
            <a:chExt cx="4259825" cy="944066"/>
          </a:xfrm>
        </p:grpSpPr>
        <p:sp>
          <p:nvSpPr>
            <p:cNvPr id="33" name="矩形 32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4" name="椭圆 33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椭圆 35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椭圆 36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8" name="矩形 37"/>
          <p:cNvSpPr/>
          <p:nvPr/>
        </p:nvSpPr>
        <p:spPr>
          <a:xfrm>
            <a:off x="5754428" y="1338484"/>
            <a:ext cx="1584344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400" dirty="0" smtClean="0">
                <a:solidFill>
                  <a:schemeClr val="bg2">
                    <a:lumMod val="25000"/>
                  </a:schemeClr>
                </a:solidFill>
                <a:latin typeface="+mn-ea"/>
              </a:rPr>
              <a:t>SCOPE</a:t>
            </a:r>
            <a:endParaRPr lang="zh-CN" altLang="en-US" sz="3400" dirty="0">
              <a:latin typeface="+mn-ea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5482255" y="1919147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当前边界限定 </a:t>
            </a:r>
          </a:p>
        </p:txBody>
      </p:sp>
      <p:pic>
        <p:nvPicPr>
          <p:cNvPr id="22" name="Picture 3" descr="tile_paper_medgra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413" y="4774579"/>
            <a:ext cx="1720037" cy="1144587"/>
          </a:xfrm>
          <a:prstGeom prst="rect">
            <a:avLst/>
          </a:prstGeom>
          <a:noFill/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0" name="Picture 3" descr="tile_paper_medgra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1575" y="5196822"/>
            <a:ext cx="1465262" cy="1144587"/>
          </a:xfrm>
          <a:prstGeom prst="rect">
            <a:avLst/>
          </a:prstGeom>
          <a:noFill/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41" name="Picture 3" descr="tile_paper_medgra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4206" y="5644980"/>
            <a:ext cx="1465262" cy="1144587"/>
          </a:xfrm>
          <a:prstGeom prst="rect">
            <a:avLst/>
          </a:prstGeom>
          <a:noFill/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559831" y="4331579"/>
            <a:ext cx="27146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列车控制软件系列产品</a:t>
            </a:r>
            <a:endParaRPr lang="zh-CN" altLang="en-US" dirty="0"/>
          </a:p>
        </p:txBody>
      </p:sp>
      <p:sp>
        <p:nvSpPr>
          <p:cNvPr id="43" name="文本框 42"/>
          <p:cNvSpPr txBox="1"/>
          <p:nvPr/>
        </p:nvSpPr>
        <p:spPr>
          <a:xfrm>
            <a:off x="805536" y="4813108"/>
            <a:ext cx="12486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人工驾驶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2128508" y="6097848"/>
            <a:ext cx="12486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自动驾驶</a:t>
            </a:r>
            <a:endParaRPr lang="zh-CN" altLang="en-US" dirty="0"/>
          </a:p>
        </p:txBody>
      </p:sp>
      <p:pic>
        <p:nvPicPr>
          <p:cNvPr id="45" name="Picture 3" descr="tile_paper_medgray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1391" y="5097301"/>
            <a:ext cx="1465262" cy="1144587"/>
          </a:xfrm>
          <a:prstGeom prst="rect">
            <a:avLst/>
          </a:prstGeom>
          <a:noFill/>
          <a:ln>
            <a:noFill/>
          </a:ln>
          <a:effectLst>
            <a:outerShdw blurRad="38100" dist="25400" dir="5400000" algn="ctr" rotWithShape="0">
              <a:srgbClr val="000000">
                <a:alpha val="5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tile tx="0" ty="0" sx="100000" sy="100000" flip="none" algn="tl"/>
                </a:blipFill>
              </a14:hiddenFill>
            </a:ext>
            <a:ext uri="{91240B29-F687-4F45-9708-019B960494DF}">
              <a14:hiddenLine xmlns:a14="http://schemas.microsoft.com/office/drawing/2010/main" w="25400" cap="flat" cmpd="sng">
                <a:solidFill>
                  <a:srgbClr val="000000"/>
                </a:solidFill>
                <a:prstDash val="solid"/>
                <a:miter lim="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46" name="文本框 45"/>
          <p:cNvSpPr txBox="1"/>
          <p:nvPr/>
        </p:nvSpPr>
        <p:spPr>
          <a:xfrm>
            <a:off x="6295693" y="5550169"/>
            <a:ext cx="1248670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自动驾驶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527936" y="4405247"/>
            <a:ext cx="271463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列车自动驾驶控制软件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3569950" y="4989852"/>
            <a:ext cx="2572453" cy="7848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dirty="0" smtClean="0"/>
              <a:t>想想看，还有没有其他类似的场景？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43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3" grpId="0" animBg="1"/>
      <p:bldP spid="44" grpId="0" animBg="1"/>
      <p:bldP spid="46" grpId="0" animBg="1"/>
      <p:bldP spid="47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1450468" y="2878018"/>
            <a:ext cx="269817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愿景与范围文档</a:t>
            </a:r>
          </a:p>
        </p:txBody>
      </p:sp>
      <p:sp>
        <p:nvSpPr>
          <p:cNvPr id="4" name="矩形 3"/>
          <p:cNvSpPr/>
          <p:nvPr/>
        </p:nvSpPr>
        <p:spPr>
          <a:xfrm>
            <a:off x="4445886" y="1969700"/>
            <a:ext cx="4572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业务需求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总体方案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400" dirty="0">
                <a:latin typeface="黑体" pitchFamily="49" charset="-122"/>
                <a:ea typeface="黑体" pitchFamily="49" charset="-122"/>
              </a:rPr>
              <a:t>范围与约束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  <a:p>
            <a:pPr marL="457200" indent="-45720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400" dirty="0" smtClean="0">
                <a:latin typeface="黑体" pitchFamily="49" charset="-122"/>
                <a:ea typeface="黑体" pitchFamily="49" charset="-122"/>
              </a:rPr>
              <a:t>业务环境因素</a:t>
            </a:r>
            <a:endParaRPr lang="en-US" altLang="zh-CN" sz="2400" dirty="0"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457735" y="2654277"/>
            <a:ext cx="2754151" cy="908729"/>
            <a:chOff x="888096" y="1000203"/>
            <a:chExt cx="4259825" cy="944066"/>
          </a:xfrm>
        </p:grpSpPr>
        <p:sp>
          <p:nvSpPr>
            <p:cNvPr id="7" name="矩形 6"/>
            <p:cNvSpPr/>
            <p:nvPr/>
          </p:nvSpPr>
          <p:spPr>
            <a:xfrm>
              <a:off x="911225" y="1045634"/>
              <a:ext cx="4199467" cy="872066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888096" y="1000203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88096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5075921" y="1872269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5074692" y="1009634"/>
              <a:ext cx="72000" cy="72000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5" name="矩形 4"/>
          <p:cNvSpPr/>
          <p:nvPr/>
        </p:nvSpPr>
        <p:spPr>
          <a:xfrm>
            <a:off x="1488519" y="4521556"/>
            <a:ext cx="6047401" cy="5730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buSzPct val="100000"/>
            </a:pPr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谁</a:t>
            </a:r>
            <a:r>
              <a:rPr lang="zh-CN" altLang="en-US" sz="2600" dirty="0">
                <a:latin typeface="黑体" pitchFamily="49" charset="-122"/>
                <a:ea typeface="黑体" pitchFamily="49" charset="-122"/>
              </a:rPr>
              <a:t>来撰写</a:t>
            </a:r>
            <a:r>
              <a:rPr lang="zh-CN" altLang="en-US" sz="2600" dirty="0" smtClean="0">
                <a:latin typeface="黑体" pitchFamily="49" charset="-122"/>
                <a:ea typeface="黑体" pitchFamily="49" charset="-122"/>
              </a:rPr>
              <a:t>？</a:t>
            </a: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客户</a:t>
            </a:r>
            <a:r>
              <a:rPr lang="zh-CN" altLang="en-US" sz="2200" dirty="0" smtClean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200" dirty="0">
                <a:solidFill>
                  <a:schemeClr val="accent2"/>
                </a:solidFill>
                <a:latin typeface="黑体" pitchFamily="49" charset="-122"/>
                <a:ea typeface="黑体" pitchFamily="49" charset="-122"/>
              </a:rPr>
              <a:t>用户，需求分析人员</a:t>
            </a:r>
            <a:endParaRPr lang="en-US" altLang="zh-CN" sz="2200" dirty="0">
              <a:solidFill>
                <a:schemeClr val="accent2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5" name="KSO_Shape"/>
          <p:cNvSpPr>
            <a:spLocks/>
          </p:cNvSpPr>
          <p:nvPr/>
        </p:nvSpPr>
        <p:spPr bwMode="auto">
          <a:xfrm>
            <a:off x="1457130" y="4626342"/>
            <a:ext cx="442913" cy="442913"/>
          </a:xfrm>
          <a:custGeom>
            <a:avLst/>
            <a:gdLst>
              <a:gd name="T0" fmla="*/ 1767542 w 3927"/>
              <a:gd name="T1" fmla="*/ 308011 h 3928"/>
              <a:gd name="T2" fmla="*/ 1684137 w 3927"/>
              <a:gd name="T3" fmla="*/ 390514 h 3928"/>
              <a:gd name="T4" fmla="*/ 1406885 w 3927"/>
              <a:gd name="T5" fmla="*/ 115046 h 3928"/>
              <a:gd name="T6" fmla="*/ 1490290 w 3927"/>
              <a:gd name="T7" fmla="*/ 32084 h 3928"/>
              <a:gd name="T8" fmla="*/ 1597525 w 3927"/>
              <a:gd name="T9" fmla="*/ 28876 h 3928"/>
              <a:gd name="T10" fmla="*/ 1770750 w 3927"/>
              <a:gd name="T11" fmla="*/ 200757 h 3928"/>
              <a:gd name="T12" fmla="*/ 1767542 w 3927"/>
              <a:gd name="T13" fmla="*/ 308011 h 3928"/>
              <a:gd name="T14" fmla="*/ 1032021 w 3927"/>
              <a:gd name="T15" fmla="*/ 1039078 h 3928"/>
              <a:gd name="T16" fmla="*/ 754768 w 3927"/>
              <a:gd name="T17" fmla="*/ 763152 h 3928"/>
              <a:gd name="T18" fmla="*/ 1364724 w 3927"/>
              <a:gd name="T19" fmla="*/ 156756 h 3928"/>
              <a:gd name="T20" fmla="*/ 1641977 w 3927"/>
              <a:gd name="T21" fmla="*/ 432682 h 3928"/>
              <a:gd name="T22" fmla="*/ 1032021 w 3927"/>
              <a:gd name="T23" fmla="*/ 1039078 h 3928"/>
              <a:gd name="T24" fmla="*/ 993526 w 3927"/>
              <a:gd name="T25" fmla="*/ 1077121 h 3928"/>
              <a:gd name="T26" fmla="*/ 605373 w 3927"/>
              <a:gd name="T27" fmla="*/ 1187584 h 3928"/>
              <a:gd name="T28" fmla="*/ 716274 w 3927"/>
              <a:gd name="T29" fmla="*/ 801653 h 3928"/>
              <a:gd name="T30" fmla="*/ 993526 w 3927"/>
              <a:gd name="T31" fmla="*/ 1077121 h 3928"/>
              <a:gd name="T32" fmla="*/ 352867 w 3927"/>
              <a:gd name="T33" fmla="*/ 226883 h 3928"/>
              <a:gd name="T34" fmla="*/ 179641 w 3927"/>
              <a:gd name="T35" fmla="*/ 400597 h 3928"/>
              <a:gd name="T36" fmla="*/ 179641 w 3927"/>
              <a:gd name="T37" fmla="*/ 1447468 h 3928"/>
              <a:gd name="T38" fmla="*/ 352867 w 3927"/>
              <a:gd name="T39" fmla="*/ 1620724 h 3928"/>
              <a:gd name="T40" fmla="*/ 1400011 w 3927"/>
              <a:gd name="T41" fmla="*/ 1620724 h 3928"/>
              <a:gd name="T42" fmla="*/ 1573236 w 3927"/>
              <a:gd name="T43" fmla="*/ 1447468 h 3928"/>
              <a:gd name="T44" fmla="*/ 1573236 w 3927"/>
              <a:gd name="T45" fmla="*/ 759485 h 3928"/>
              <a:gd name="T46" fmla="*/ 1752419 w 3927"/>
              <a:gd name="T47" fmla="*/ 585771 h 3928"/>
              <a:gd name="T48" fmla="*/ 1752419 w 3927"/>
              <a:gd name="T49" fmla="*/ 1511178 h 3928"/>
              <a:gd name="T50" fmla="*/ 1457753 w 3927"/>
              <a:gd name="T51" fmla="*/ 1800397 h 3928"/>
              <a:gd name="T52" fmla="*/ 289168 w 3927"/>
              <a:gd name="T53" fmla="*/ 1800397 h 3928"/>
              <a:gd name="T54" fmla="*/ 0 w 3927"/>
              <a:gd name="T55" fmla="*/ 1511178 h 3928"/>
              <a:gd name="T56" fmla="*/ 0 w 3927"/>
              <a:gd name="T57" fmla="*/ 354304 h 3928"/>
              <a:gd name="T58" fmla="*/ 289168 w 3927"/>
              <a:gd name="T59" fmla="*/ 47210 h 3928"/>
              <a:gd name="T60" fmla="*/ 1214412 w 3927"/>
              <a:gd name="T61" fmla="*/ 47210 h 3928"/>
              <a:gd name="T62" fmla="*/ 1040728 w 3927"/>
              <a:gd name="T63" fmla="*/ 226883 h 3928"/>
              <a:gd name="T64" fmla="*/ 352867 w 3927"/>
              <a:gd name="T65" fmla="*/ 226883 h 3928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927" h="3928">
                <a:moveTo>
                  <a:pt x="3857" y="672"/>
                </a:moveTo>
                <a:cubicBezTo>
                  <a:pt x="3675" y="852"/>
                  <a:pt x="3675" y="852"/>
                  <a:pt x="3675" y="852"/>
                </a:cubicBezTo>
                <a:cubicBezTo>
                  <a:pt x="3070" y="251"/>
                  <a:pt x="3070" y="251"/>
                  <a:pt x="3070" y="251"/>
                </a:cubicBezTo>
                <a:cubicBezTo>
                  <a:pt x="3252" y="70"/>
                  <a:pt x="3252" y="70"/>
                  <a:pt x="3252" y="70"/>
                </a:cubicBezTo>
                <a:cubicBezTo>
                  <a:pt x="3319" y="4"/>
                  <a:pt x="3424" y="0"/>
                  <a:pt x="3486" y="63"/>
                </a:cubicBezTo>
                <a:cubicBezTo>
                  <a:pt x="3864" y="438"/>
                  <a:pt x="3864" y="438"/>
                  <a:pt x="3864" y="438"/>
                </a:cubicBezTo>
                <a:cubicBezTo>
                  <a:pt x="3927" y="501"/>
                  <a:pt x="3924" y="605"/>
                  <a:pt x="3857" y="672"/>
                </a:cubicBezTo>
                <a:close/>
                <a:moveTo>
                  <a:pt x="2252" y="2267"/>
                </a:moveTo>
                <a:cubicBezTo>
                  <a:pt x="1647" y="1665"/>
                  <a:pt x="1647" y="1665"/>
                  <a:pt x="1647" y="1665"/>
                </a:cubicBezTo>
                <a:cubicBezTo>
                  <a:pt x="2978" y="342"/>
                  <a:pt x="2978" y="342"/>
                  <a:pt x="2978" y="342"/>
                </a:cubicBezTo>
                <a:cubicBezTo>
                  <a:pt x="3583" y="944"/>
                  <a:pt x="3583" y="944"/>
                  <a:pt x="3583" y="944"/>
                </a:cubicBezTo>
                <a:lnTo>
                  <a:pt x="2252" y="2267"/>
                </a:lnTo>
                <a:close/>
                <a:moveTo>
                  <a:pt x="2168" y="2350"/>
                </a:moveTo>
                <a:cubicBezTo>
                  <a:pt x="1321" y="2591"/>
                  <a:pt x="1321" y="2591"/>
                  <a:pt x="1321" y="2591"/>
                </a:cubicBezTo>
                <a:cubicBezTo>
                  <a:pt x="1563" y="1749"/>
                  <a:pt x="1563" y="1749"/>
                  <a:pt x="1563" y="1749"/>
                </a:cubicBezTo>
                <a:lnTo>
                  <a:pt x="2168" y="2350"/>
                </a:lnTo>
                <a:close/>
                <a:moveTo>
                  <a:pt x="770" y="495"/>
                </a:moveTo>
                <a:cubicBezTo>
                  <a:pt x="561" y="495"/>
                  <a:pt x="392" y="665"/>
                  <a:pt x="392" y="874"/>
                </a:cubicBezTo>
                <a:cubicBezTo>
                  <a:pt x="392" y="3158"/>
                  <a:pt x="392" y="3158"/>
                  <a:pt x="392" y="3158"/>
                </a:cubicBezTo>
                <a:cubicBezTo>
                  <a:pt x="392" y="3367"/>
                  <a:pt x="561" y="3536"/>
                  <a:pt x="770" y="3536"/>
                </a:cubicBezTo>
                <a:cubicBezTo>
                  <a:pt x="3055" y="3536"/>
                  <a:pt x="3055" y="3536"/>
                  <a:pt x="3055" y="3536"/>
                </a:cubicBezTo>
                <a:cubicBezTo>
                  <a:pt x="3264" y="3536"/>
                  <a:pt x="3433" y="3367"/>
                  <a:pt x="3433" y="3158"/>
                </a:cubicBezTo>
                <a:cubicBezTo>
                  <a:pt x="3433" y="1657"/>
                  <a:pt x="3433" y="1657"/>
                  <a:pt x="3433" y="1657"/>
                </a:cubicBezTo>
                <a:cubicBezTo>
                  <a:pt x="3824" y="1278"/>
                  <a:pt x="3824" y="1278"/>
                  <a:pt x="3824" y="1278"/>
                </a:cubicBezTo>
                <a:cubicBezTo>
                  <a:pt x="3824" y="3297"/>
                  <a:pt x="3824" y="3297"/>
                  <a:pt x="3824" y="3297"/>
                </a:cubicBezTo>
                <a:cubicBezTo>
                  <a:pt x="3824" y="3645"/>
                  <a:pt x="3529" y="3928"/>
                  <a:pt x="3181" y="3928"/>
                </a:cubicBezTo>
                <a:cubicBezTo>
                  <a:pt x="631" y="3928"/>
                  <a:pt x="631" y="3928"/>
                  <a:pt x="631" y="3928"/>
                </a:cubicBezTo>
                <a:cubicBezTo>
                  <a:pt x="283" y="3928"/>
                  <a:pt x="0" y="3645"/>
                  <a:pt x="0" y="3297"/>
                </a:cubicBezTo>
                <a:cubicBezTo>
                  <a:pt x="0" y="773"/>
                  <a:pt x="0" y="773"/>
                  <a:pt x="0" y="773"/>
                </a:cubicBezTo>
                <a:cubicBezTo>
                  <a:pt x="0" y="425"/>
                  <a:pt x="283" y="103"/>
                  <a:pt x="631" y="103"/>
                </a:cubicBezTo>
                <a:cubicBezTo>
                  <a:pt x="2650" y="103"/>
                  <a:pt x="2650" y="103"/>
                  <a:pt x="2650" y="103"/>
                </a:cubicBezTo>
                <a:cubicBezTo>
                  <a:pt x="2271" y="495"/>
                  <a:pt x="2271" y="495"/>
                  <a:pt x="2271" y="495"/>
                </a:cubicBezTo>
                <a:lnTo>
                  <a:pt x="770" y="495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anchor="ctr" anchorCtr="1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431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117" y="16864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Font typeface="Wingdings" pitchFamily="2" charset="2"/>
              <a:buNone/>
            </a:pPr>
            <a:r>
              <a:rPr lang="zh-CN" altLang="en-US" sz="2400" b="1" dirty="0">
                <a:latin typeface="微软雅黑" pitchFamily="34" charset="-122"/>
                <a:ea typeface="微软雅黑" pitchFamily="34" charset="-122"/>
              </a:rPr>
              <a:t>愿景与范围</a:t>
            </a:r>
            <a:endParaRPr lang="en-US" altLang="zh-CN" sz="24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783819" y="233453"/>
            <a:ext cx="83229" cy="3361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678217" y="2026965"/>
            <a:ext cx="5481554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产品背景</a:t>
            </a:r>
            <a:endParaRPr lang="en-US" altLang="zh-CN" sz="2000" dirty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市场机遇</a:t>
            </a:r>
            <a:endParaRPr lang="en-US" altLang="zh-CN" sz="2000" dirty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业务目标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市场分析</a:t>
            </a:r>
            <a:endParaRPr lang="en-US" altLang="zh-CN" sz="2000" dirty="0" smtClean="0">
              <a:latin typeface="+mn-ea"/>
            </a:endParaRPr>
          </a:p>
          <a:p>
            <a:pPr marL="285750" indent="-285750" algn="just">
              <a:lnSpc>
                <a:spcPct val="125000"/>
              </a:lnSpc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</a:pPr>
            <a:r>
              <a:rPr lang="zh-CN" altLang="en-US" sz="2000" dirty="0" smtClean="0">
                <a:latin typeface="+mn-ea"/>
              </a:rPr>
              <a:t>风险评估</a:t>
            </a:r>
            <a:endParaRPr lang="en-US" altLang="zh-CN" sz="2400" dirty="0">
              <a:latin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617438" y="2601714"/>
            <a:ext cx="16209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rgbClr val="FF0000"/>
              </a:buClr>
              <a:buSzPct val="100000"/>
            </a:pPr>
            <a:r>
              <a:rPr lang="zh-CN" altLang="en-US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业务需求</a:t>
            </a:r>
            <a:endParaRPr lang="en-US" altLang="zh-CN" sz="28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554026" y="4353155"/>
            <a:ext cx="554946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解决什么问题，增加多少利润，达到多大规模，市场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占有率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达到多少，</a:t>
            </a:r>
            <a:r>
              <a:rPr lang="en-US" altLang="zh-CN" sz="2000" dirty="0">
                <a:latin typeface="黑体" pitchFamily="49" charset="-122"/>
                <a:ea typeface="黑体" pitchFamily="49" charset="-122"/>
              </a:rPr>
              <a:t>……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433403" y="4430099"/>
            <a:ext cx="12782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 smtClean="0">
                <a:solidFill>
                  <a:schemeClr val="accent2"/>
                </a:solidFill>
                <a:latin typeface="+mn-ea"/>
              </a:rPr>
              <a:t>例：</a:t>
            </a:r>
            <a:endParaRPr lang="zh-CN" altLang="en-US" sz="4000" b="1" dirty="0">
              <a:solidFill>
                <a:schemeClr val="accent2"/>
              </a:solidFill>
              <a:latin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2554025" y="5290159"/>
            <a:ext cx="6088529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buFont typeface="Wingdings" pitchFamily="2" charset="2"/>
              <a:buNone/>
            </a:pP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列车控制软件系统产品预计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年实现人工驾驶和自动驾驶两大产品，年销售额</a:t>
            </a:r>
            <a:r>
              <a:rPr lang="zh-CN" altLang="en-US" sz="2000" dirty="0">
                <a:latin typeface="黑体" pitchFamily="49" charset="-122"/>
                <a:ea typeface="黑体" pitchFamily="49" charset="-122"/>
              </a:rPr>
              <a:t>平均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增长率大于</a:t>
            </a:r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20%</a:t>
            </a:r>
            <a:endParaRPr lang="en-US" altLang="zh-CN" sz="20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9162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36">
      <a:majorFont>
        <a:latin typeface="Segoe UI"/>
        <a:ea typeface="宋体"/>
        <a:cs typeface=""/>
      </a:majorFont>
      <a:minorFont>
        <a:latin typeface="Segoe UI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1833</TotalTime>
  <Words>1518</Words>
  <Application>Microsoft Office PowerPoint</Application>
  <PresentationFormat>全屏显示(4:3)</PresentationFormat>
  <Paragraphs>299</Paragraphs>
  <Slides>43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43</vt:i4>
      </vt:variant>
    </vt:vector>
  </HeadingPairs>
  <TitlesOfParts>
    <vt:vector size="56" baseType="lpstr">
      <vt:lpstr>Zapf Dingbats</vt:lpstr>
      <vt:lpstr>黑体</vt:lpstr>
      <vt:lpstr>宋体</vt:lpstr>
      <vt:lpstr>微软雅黑</vt:lpstr>
      <vt:lpstr>Arial</vt:lpstr>
      <vt:lpstr>Calibri</vt:lpstr>
      <vt:lpstr>Century Gothic</vt:lpstr>
      <vt:lpstr>Segoe UI</vt:lpstr>
      <vt:lpstr>Segoe UI Light</vt:lpstr>
      <vt:lpstr>Times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wkmiao</cp:lastModifiedBy>
  <cp:revision>203</cp:revision>
  <dcterms:created xsi:type="dcterms:W3CDTF">2015-08-18T02:51:41Z</dcterms:created>
  <dcterms:modified xsi:type="dcterms:W3CDTF">2019-03-05T01:59:37Z</dcterms:modified>
  <cp:category/>
</cp:coreProperties>
</file>