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61"/>
  </p:notesMasterIdLst>
  <p:sldIdLst>
    <p:sldId id="259" r:id="rId2"/>
    <p:sldId id="381" r:id="rId3"/>
    <p:sldId id="334" r:id="rId4"/>
    <p:sldId id="363" r:id="rId5"/>
    <p:sldId id="364" r:id="rId6"/>
    <p:sldId id="365" r:id="rId7"/>
    <p:sldId id="385" r:id="rId8"/>
    <p:sldId id="366" r:id="rId9"/>
    <p:sldId id="367" r:id="rId10"/>
    <p:sldId id="368" r:id="rId11"/>
    <p:sldId id="386" r:id="rId12"/>
    <p:sldId id="369" r:id="rId13"/>
    <p:sldId id="382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87" r:id="rId23"/>
    <p:sldId id="347" r:id="rId24"/>
    <p:sldId id="384" r:id="rId25"/>
    <p:sldId id="379" r:id="rId26"/>
    <p:sldId id="291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8" r:id="rId42"/>
    <p:sldId id="402" r:id="rId43"/>
    <p:sldId id="403" r:id="rId44"/>
    <p:sldId id="404" r:id="rId45"/>
    <p:sldId id="405" r:id="rId46"/>
    <p:sldId id="406" r:id="rId47"/>
    <p:sldId id="409" r:id="rId48"/>
    <p:sldId id="410" r:id="rId49"/>
    <p:sldId id="412" r:id="rId50"/>
    <p:sldId id="413" r:id="rId51"/>
    <p:sldId id="414" r:id="rId52"/>
    <p:sldId id="415" r:id="rId53"/>
    <p:sldId id="416" r:id="rId54"/>
    <p:sldId id="417" r:id="rId55"/>
    <p:sldId id="418" r:id="rId56"/>
    <p:sldId id="419" r:id="rId57"/>
    <p:sldId id="420" r:id="rId58"/>
    <p:sldId id="407" r:id="rId59"/>
    <p:sldId id="272" r:id="rId60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3471">
          <p15:clr>
            <a:srgbClr val="A4A3A4"/>
          </p15:clr>
        </p15:guide>
        <p15:guide id="7" orient="horz" pos="3936">
          <p15:clr>
            <a:srgbClr val="A4A3A4"/>
          </p15:clr>
        </p15:guide>
        <p15:guide id="8" orient="horz" pos="4087">
          <p15:clr>
            <a:srgbClr val="A4A3A4"/>
          </p15:clr>
        </p15:guide>
        <p15:guide id="9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5010" autoAdjust="0"/>
  </p:normalViewPr>
  <p:slideViewPr>
    <p:cSldViewPr snapToGrid="0" snapToObjects="1">
      <p:cViewPr varScale="1">
        <p:scale>
          <a:sx n="82" d="100"/>
          <a:sy n="82" d="100"/>
        </p:scale>
        <p:origin x="1445" y="62"/>
      </p:cViewPr>
      <p:guideLst>
        <p:guide pos="3840"/>
        <p:guide orient="horz" pos="2160"/>
        <p:guide orient="horz" pos="232"/>
        <p:guide orient="horz" pos="4088"/>
        <p:guide pos="574"/>
        <p:guide orient="horz" pos="3471"/>
        <p:guide orient="horz" pos="3936"/>
        <p:guide orient="horz" pos="408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BD6996-71BE-4420-865D-48D492CC0587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CN" altLang="en-US"/>
        </a:p>
      </dgm:t>
    </dgm:pt>
    <dgm:pt modelId="{69A31607-8A41-462A-9407-4A921DE3A30E}">
      <dgm:prSet custT="1"/>
      <dgm:spPr/>
      <dgm:t>
        <a:bodyPr/>
        <a:lstStyle/>
        <a:p>
          <a:pPr rtl="0"/>
          <a:r>
            <a:rPr lang="zh-CN" sz="2400" dirty="0">
              <a:latin typeface="黑体" pitchFamily="49" charset="-122"/>
              <a:ea typeface="黑体" pitchFamily="49" charset="-122"/>
            </a:rPr>
            <a:t>用例</a:t>
          </a:r>
          <a:r>
            <a:rPr lang="en-US" sz="2200" dirty="0">
              <a:latin typeface="黑体" pitchFamily="49" charset="-122"/>
              <a:ea typeface="黑体" pitchFamily="49" charset="-122"/>
            </a:rPr>
            <a:t>(</a:t>
          </a:r>
          <a:r>
            <a:rPr lang="en-US" sz="2200" dirty="0">
              <a:latin typeface="+mn-ea"/>
              <a:ea typeface="+mn-ea"/>
            </a:rPr>
            <a:t>use cases </a:t>
          </a:r>
          <a:r>
            <a:rPr lang="en-US" sz="2200" dirty="0">
              <a:latin typeface="黑体" pitchFamily="49" charset="-122"/>
              <a:ea typeface="黑体" pitchFamily="49" charset="-122"/>
            </a:rPr>
            <a:t>)</a:t>
          </a:r>
          <a:endParaRPr lang="zh-CN" sz="2200" dirty="0">
            <a:latin typeface="黑体" pitchFamily="49" charset="-122"/>
            <a:ea typeface="黑体" pitchFamily="49" charset="-122"/>
          </a:endParaRPr>
        </a:p>
      </dgm:t>
    </dgm:pt>
    <dgm:pt modelId="{4F608C05-C558-4C69-8147-F7252A14F00E}" type="parTrans" cxnId="{CF6F1053-6BAC-4B1B-BF6E-E1302202A6E1}">
      <dgm:prSet/>
      <dgm:spPr/>
      <dgm:t>
        <a:bodyPr/>
        <a:lstStyle/>
        <a:p>
          <a:endParaRPr lang="zh-CN" altLang="en-US"/>
        </a:p>
      </dgm:t>
    </dgm:pt>
    <dgm:pt modelId="{FAF85C85-9E35-4248-AC99-69CF17A78FC0}" type="sibTrans" cxnId="{CF6F1053-6BAC-4B1B-BF6E-E1302202A6E1}">
      <dgm:prSet/>
      <dgm:spPr/>
      <dgm:t>
        <a:bodyPr/>
        <a:lstStyle/>
        <a:p>
          <a:endParaRPr lang="zh-CN" altLang="en-US"/>
        </a:p>
      </dgm:t>
    </dgm:pt>
    <dgm:pt modelId="{F991C277-93A2-4913-8179-D6A560204123}">
      <dgm:prSet custT="1"/>
      <dgm:spPr/>
      <dgm:t>
        <a:bodyPr/>
        <a:lstStyle/>
        <a:p>
          <a:pPr rtl="0"/>
          <a:r>
            <a:rPr lang="zh-CN" sz="2400" dirty="0">
              <a:latin typeface="黑体" pitchFamily="49" charset="-122"/>
              <a:ea typeface="黑体" pitchFamily="49" charset="-122"/>
            </a:rPr>
            <a:t>事件</a:t>
          </a:r>
          <a:r>
            <a:rPr lang="en-US" sz="2400" dirty="0">
              <a:latin typeface="黑体" pitchFamily="49" charset="-122"/>
              <a:ea typeface="黑体" pitchFamily="49" charset="-122"/>
            </a:rPr>
            <a:t>-</a:t>
          </a:r>
          <a:r>
            <a:rPr lang="zh-CN" sz="2400" dirty="0">
              <a:latin typeface="黑体" pitchFamily="49" charset="-122"/>
              <a:ea typeface="黑体" pitchFamily="49" charset="-122"/>
            </a:rPr>
            <a:t>响应表</a:t>
          </a:r>
          <a:r>
            <a:rPr lang="en-US" sz="2200" dirty="0">
              <a:latin typeface="黑体" pitchFamily="49" charset="-122"/>
              <a:ea typeface="黑体" pitchFamily="49" charset="-122"/>
            </a:rPr>
            <a:t>(</a:t>
          </a:r>
          <a:r>
            <a:rPr lang="en-US" sz="2200" dirty="0">
              <a:latin typeface="+mn-ea"/>
              <a:ea typeface="+mn-ea"/>
            </a:rPr>
            <a:t>event-response tables</a:t>
          </a:r>
          <a:r>
            <a:rPr lang="en-US" sz="2200" dirty="0">
              <a:latin typeface="黑体" pitchFamily="49" charset="-122"/>
              <a:ea typeface="黑体" pitchFamily="49" charset="-122"/>
            </a:rPr>
            <a:t>)</a:t>
          </a:r>
          <a:endParaRPr lang="zh-CN" sz="2200" dirty="0">
            <a:latin typeface="黑体" pitchFamily="49" charset="-122"/>
            <a:ea typeface="黑体" pitchFamily="49" charset="-122"/>
          </a:endParaRPr>
        </a:p>
      </dgm:t>
    </dgm:pt>
    <dgm:pt modelId="{9FE5B615-0E1C-4E88-BFE2-2E6129B66D5B}" type="parTrans" cxnId="{AD35C5AF-3139-47AA-982B-DCA1C9526BB0}">
      <dgm:prSet/>
      <dgm:spPr/>
      <dgm:t>
        <a:bodyPr/>
        <a:lstStyle/>
        <a:p>
          <a:endParaRPr lang="zh-CN" altLang="en-US"/>
        </a:p>
      </dgm:t>
    </dgm:pt>
    <dgm:pt modelId="{83C7655E-A6CE-46F5-8862-6D918C7948C7}" type="sibTrans" cxnId="{AD35C5AF-3139-47AA-982B-DCA1C9526BB0}">
      <dgm:prSet/>
      <dgm:spPr/>
      <dgm:t>
        <a:bodyPr/>
        <a:lstStyle/>
        <a:p>
          <a:endParaRPr lang="zh-CN" altLang="en-US"/>
        </a:p>
      </dgm:t>
    </dgm:pt>
    <dgm:pt modelId="{2BBB36E8-A8D5-4E67-94CE-8912AE0C3F21}" type="pres">
      <dgm:prSet presAssocID="{98BD6996-71BE-4420-865D-48D492CC0587}" presName="linear" presStyleCnt="0">
        <dgm:presLayoutVars>
          <dgm:animLvl val="lvl"/>
          <dgm:resizeHandles val="exact"/>
        </dgm:presLayoutVars>
      </dgm:prSet>
      <dgm:spPr/>
    </dgm:pt>
    <dgm:pt modelId="{C27DB78A-F072-4F82-B8B2-65A681FA5842}" type="pres">
      <dgm:prSet presAssocID="{69A31607-8A41-462A-9407-4A921DE3A3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117C7A-F6B5-43C7-95F8-5A3490F11E54}" type="pres">
      <dgm:prSet presAssocID="{FAF85C85-9E35-4248-AC99-69CF17A78FC0}" presName="spacer" presStyleCnt="0"/>
      <dgm:spPr/>
    </dgm:pt>
    <dgm:pt modelId="{0FDED698-E952-4781-893E-A1C72E692948}" type="pres">
      <dgm:prSet presAssocID="{F991C277-93A2-4913-8179-D6A5602041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F2642A-9896-4D2C-B035-AE9D0019E506}" type="presOf" srcId="{F991C277-93A2-4913-8179-D6A560204123}" destId="{0FDED698-E952-4781-893E-A1C72E692948}" srcOrd="0" destOrd="0" presId="urn:microsoft.com/office/officeart/2005/8/layout/vList2"/>
    <dgm:cxn modelId="{CF6F1053-6BAC-4B1B-BF6E-E1302202A6E1}" srcId="{98BD6996-71BE-4420-865D-48D492CC0587}" destId="{69A31607-8A41-462A-9407-4A921DE3A30E}" srcOrd="0" destOrd="0" parTransId="{4F608C05-C558-4C69-8147-F7252A14F00E}" sibTransId="{FAF85C85-9E35-4248-AC99-69CF17A78FC0}"/>
    <dgm:cxn modelId="{DE4CD4A6-6FAE-4EB4-83C4-53B5CA27ABB4}" type="presOf" srcId="{98BD6996-71BE-4420-865D-48D492CC0587}" destId="{2BBB36E8-A8D5-4E67-94CE-8912AE0C3F21}" srcOrd="0" destOrd="0" presId="urn:microsoft.com/office/officeart/2005/8/layout/vList2"/>
    <dgm:cxn modelId="{AD35C5AF-3139-47AA-982B-DCA1C9526BB0}" srcId="{98BD6996-71BE-4420-865D-48D492CC0587}" destId="{F991C277-93A2-4913-8179-D6A560204123}" srcOrd="1" destOrd="0" parTransId="{9FE5B615-0E1C-4E88-BFE2-2E6129B66D5B}" sibTransId="{83C7655E-A6CE-46F5-8862-6D918C7948C7}"/>
    <dgm:cxn modelId="{138D22E7-B14A-4562-A48D-2CC7C95A274F}" type="presOf" srcId="{69A31607-8A41-462A-9407-4A921DE3A30E}" destId="{C27DB78A-F072-4F82-B8B2-65A681FA5842}" srcOrd="0" destOrd="0" presId="urn:microsoft.com/office/officeart/2005/8/layout/vList2"/>
    <dgm:cxn modelId="{B4D37051-DAA0-428C-A26C-1435C1A92F6F}" type="presParOf" srcId="{2BBB36E8-A8D5-4E67-94CE-8912AE0C3F21}" destId="{C27DB78A-F072-4F82-B8B2-65A681FA5842}" srcOrd="0" destOrd="0" presId="urn:microsoft.com/office/officeart/2005/8/layout/vList2"/>
    <dgm:cxn modelId="{FA956DED-393D-4B52-BADD-D5BF2A6E1A3F}" type="presParOf" srcId="{2BBB36E8-A8D5-4E67-94CE-8912AE0C3F21}" destId="{14117C7A-F6B5-43C7-95F8-5A3490F11E54}" srcOrd="1" destOrd="0" presId="urn:microsoft.com/office/officeart/2005/8/layout/vList2"/>
    <dgm:cxn modelId="{EE251DB2-5165-4689-A119-88638CF91A9F}" type="presParOf" srcId="{2BBB36E8-A8D5-4E67-94CE-8912AE0C3F21}" destId="{0FDED698-E952-4781-893E-A1C72E69294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BD6996-71BE-4420-865D-48D492CC058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69A31607-8A41-462A-9407-4A921DE3A30E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用例</a:t>
          </a:r>
        </a:p>
      </dgm:t>
    </dgm:pt>
    <dgm:pt modelId="{4F608C05-C558-4C69-8147-F7252A14F00E}" type="parTrans" cxnId="{CF6F1053-6BAC-4B1B-BF6E-E1302202A6E1}">
      <dgm:prSet/>
      <dgm:spPr/>
      <dgm:t>
        <a:bodyPr/>
        <a:lstStyle/>
        <a:p>
          <a:endParaRPr lang="zh-CN" altLang="en-US"/>
        </a:p>
      </dgm:t>
    </dgm:pt>
    <dgm:pt modelId="{FAF85C85-9E35-4248-AC99-69CF17A78FC0}" type="sibTrans" cxnId="{CF6F1053-6BAC-4B1B-BF6E-E1302202A6E1}">
      <dgm:prSet/>
      <dgm:spPr/>
      <dgm:t>
        <a:bodyPr/>
        <a:lstStyle/>
        <a:p>
          <a:endParaRPr lang="zh-CN" altLang="en-US"/>
        </a:p>
      </dgm:t>
    </dgm:pt>
    <dgm:pt modelId="{F991C277-93A2-4913-8179-D6A560204123}">
      <dgm:prSet custT="1"/>
      <dgm:spPr/>
      <dgm:t>
        <a:bodyPr/>
        <a:lstStyle/>
        <a:p>
          <a:pPr rtl="0"/>
          <a:r>
            <a:rPr lang="zh-CN" sz="2200" dirty="0">
              <a:latin typeface="黑体" pitchFamily="49" charset="-122"/>
              <a:ea typeface="黑体" pitchFamily="49" charset="-122"/>
            </a:rPr>
            <a:t>事件</a:t>
          </a:r>
          <a:r>
            <a:rPr lang="en-US" sz="2200" dirty="0">
              <a:latin typeface="黑体" pitchFamily="49" charset="-122"/>
              <a:ea typeface="黑体" pitchFamily="49" charset="-122"/>
            </a:rPr>
            <a:t>-</a:t>
          </a:r>
          <a:r>
            <a:rPr lang="zh-CN" sz="2200" dirty="0">
              <a:latin typeface="黑体" pitchFamily="49" charset="-122"/>
              <a:ea typeface="黑体" pitchFamily="49" charset="-122"/>
            </a:rPr>
            <a:t>响应表</a:t>
          </a:r>
        </a:p>
      </dgm:t>
    </dgm:pt>
    <dgm:pt modelId="{9FE5B615-0E1C-4E88-BFE2-2E6129B66D5B}" type="parTrans" cxnId="{AD35C5AF-3139-47AA-982B-DCA1C9526BB0}">
      <dgm:prSet/>
      <dgm:spPr/>
      <dgm:t>
        <a:bodyPr/>
        <a:lstStyle/>
        <a:p>
          <a:endParaRPr lang="zh-CN" altLang="en-US"/>
        </a:p>
      </dgm:t>
    </dgm:pt>
    <dgm:pt modelId="{83C7655E-A6CE-46F5-8862-6D918C7948C7}" type="sibTrans" cxnId="{AD35C5AF-3139-47AA-982B-DCA1C9526BB0}">
      <dgm:prSet/>
      <dgm:spPr/>
      <dgm:t>
        <a:bodyPr/>
        <a:lstStyle/>
        <a:p>
          <a:endParaRPr lang="zh-CN" altLang="en-US"/>
        </a:p>
      </dgm:t>
    </dgm:pt>
    <dgm:pt modelId="{6E7B16B9-7F21-4DE2-BA9B-F7821EBEB4EF}" type="pres">
      <dgm:prSet presAssocID="{98BD6996-71BE-4420-865D-48D492CC0587}" presName="diagram" presStyleCnt="0">
        <dgm:presLayoutVars>
          <dgm:dir/>
          <dgm:resizeHandles val="exact"/>
        </dgm:presLayoutVars>
      </dgm:prSet>
      <dgm:spPr/>
    </dgm:pt>
    <dgm:pt modelId="{38D5CE6B-4C4D-4558-8B42-8FE90CEBEF2C}" type="pres">
      <dgm:prSet presAssocID="{69A31607-8A41-462A-9407-4A921DE3A30E}" presName="node" presStyleLbl="node1" presStyleIdx="0" presStyleCnt="2">
        <dgm:presLayoutVars>
          <dgm:bulletEnabled val="1"/>
        </dgm:presLayoutVars>
      </dgm:prSet>
      <dgm:spPr/>
    </dgm:pt>
    <dgm:pt modelId="{22F5E9FA-56DF-455A-9C16-B3785E7A9BB0}" type="pres">
      <dgm:prSet presAssocID="{FAF85C85-9E35-4248-AC99-69CF17A78FC0}" presName="sibTrans" presStyleCnt="0"/>
      <dgm:spPr/>
    </dgm:pt>
    <dgm:pt modelId="{E789464F-1049-43E5-8338-CE46438010B6}" type="pres">
      <dgm:prSet presAssocID="{F991C277-93A2-4913-8179-D6A560204123}" presName="node" presStyleLbl="node1" presStyleIdx="1" presStyleCnt="2">
        <dgm:presLayoutVars>
          <dgm:bulletEnabled val="1"/>
        </dgm:presLayoutVars>
      </dgm:prSet>
      <dgm:spPr/>
    </dgm:pt>
  </dgm:ptLst>
  <dgm:cxnLst>
    <dgm:cxn modelId="{1B86FA00-1078-4B8D-91E2-47A84878BE22}" type="presOf" srcId="{69A31607-8A41-462A-9407-4A921DE3A30E}" destId="{38D5CE6B-4C4D-4558-8B42-8FE90CEBEF2C}" srcOrd="0" destOrd="0" presId="urn:microsoft.com/office/officeart/2005/8/layout/default"/>
    <dgm:cxn modelId="{CF6F1053-6BAC-4B1B-BF6E-E1302202A6E1}" srcId="{98BD6996-71BE-4420-865D-48D492CC0587}" destId="{69A31607-8A41-462A-9407-4A921DE3A30E}" srcOrd="0" destOrd="0" parTransId="{4F608C05-C558-4C69-8147-F7252A14F00E}" sibTransId="{FAF85C85-9E35-4248-AC99-69CF17A78FC0}"/>
    <dgm:cxn modelId="{AD35C5AF-3139-47AA-982B-DCA1C9526BB0}" srcId="{98BD6996-71BE-4420-865D-48D492CC0587}" destId="{F991C277-93A2-4913-8179-D6A560204123}" srcOrd="1" destOrd="0" parTransId="{9FE5B615-0E1C-4E88-BFE2-2E6129B66D5B}" sibTransId="{83C7655E-A6CE-46F5-8862-6D918C7948C7}"/>
    <dgm:cxn modelId="{2D9153DF-40F6-4183-8F68-A99ABD2691AB}" type="presOf" srcId="{98BD6996-71BE-4420-865D-48D492CC0587}" destId="{6E7B16B9-7F21-4DE2-BA9B-F7821EBEB4EF}" srcOrd="0" destOrd="0" presId="urn:microsoft.com/office/officeart/2005/8/layout/default"/>
    <dgm:cxn modelId="{ADB427F0-D3CB-4EB6-84B5-2FE45FE3C781}" type="presOf" srcId="{F991C277-93A2-4913-8179-D6A560204123}" destId="{E789464F-1049-43E5-8338-CE46438010B6}" srcOrd="0" destOrd="0" presId="urn:microsoft.com/office/officeart/2005/8/layout/default"/>
    <dgm:cxn modelId="{1FD5FC2C-EA31-44FD-AF0C-2538CFEF584C}" type="presParOf" srcId="{6E7B16B9-7F21-4DE2-BA9B-F7821EBEB4EF}" destId="{38D5CE6B-4C4D-4558-8B42-8FE90CEBEF2C}" srcOrd="0" destOrd="0" presId="urn:microsoft.com/office/officeart/2005/8/layout/default"/>
    <dgm:cxn modelId="{2C486CB6-A4CD-4B14-84F2-4C69A1171365}" type="presParOf" srcId="{6E7B16B9-7F21-4DE2-BA9B-F7821EBEB4EF}" destId="{22F5E9FA-56DF-455A-9C16-B3785E7A9BB0}" srcOrd="1" destOrd="0" presId="urn:microsoft.com/office/officeart/2005/8/layout/default"/>
    <dgm:cxn modelId="{C5C0AFD6-5F74-4975-9162-AB84580683B6}" type="presParOf" srcId="{6E7B16B9-7F21-4DE2-BA9B-F7821EBEB4EF}" destId="{E789464F-1049-43E5-8338-CE46438010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B78A-F072-4F82-B8B2-65A681FA5842}">
      <dsp:nvSpPr>
        <dsp:cNvPr id="0" name=""/>
        <dsp:cNvSpPr/>
      </dsp:nvSpPr>
      <dsp:spPr>
        <a:xfrm>
          <a:off x="0" y="8606"/>
          <a:ext cx="5423361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latin typeface="黑体" pitchFamily="49" charset="-122"/>
              <a:ea typeface="黑体" pitchFamily="49" charset="-122"/>
            </a:rPr>
            <a:t>用例</a:t>
          </a:r>
          <a:r>
            <a:rPr lang="en-US" sz="2200" kern="1200" dirty="0">
              <a:latin typeface="黑体" pitchFamily="49" charset="-122"/>
              <a:ea typeface="黑体" pitchFamily="49" charset="-122"/>
            </a:rPr>
            <a:t>(</a:t>
          </a:r>
          <a:r>
            <a:rPr lang="en-US" sz="2200" kern="1200" dirty="0">
              <a:latin typeface="+mn-ea"/>
              <a:ea typeface="+mn-ea"/>
            </a:rPr>
            <a:t>use cases </a:t>
          </a:r>
          <a:r>
            <a:rPr lang="en-US" sz="2200" kern="1200" dirty="0">
              <a:latin typeface="黑体" pitchFamily="49" charset="-122"/>
              <a:ea typeface="黑体" pitchFamily="49" charset="-122"/>
            </a:rPr>
            <a:t>)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6553" y="45159"/>
        <a:ext cx="5350255" cy="675694"/>
      </dsp:txXfrm>
    </dsp:sp>
    <dsp:sp modelId="{0FDED698-E952-4781-893E-A1C72E692948}">
      <dsp:nvSpPr>
        <dsp:cNvPr id="0" name=""/>
        <dsp:cNvSpPr/>
      </dsp:nvSpPr>
      <dsp:spPr>
        <a:xfrm>
          <a:off x="0" y="872606"/>
          <a:ext cx="5423361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>
              <a:latin typeface="黑体" pitchFamily="49" charset="-122"/>
              <a:ea typeface="黑体" pitchFamily="49" charset="-122"/>
            </a:rPr>
            <a:t>事件</a:t>
          </a:r>
          <a:r>
            <a:rPr lang="en-US" sz="2400" kern="1200" dirty="0">
              <a:latin typeface="黑体" pitchFamily="49" charset="-122"/>
              <a:ea typeface="黑体" pitchFamily="49" charset="-122"/>
            </a:rPr>
            <a:t>-</a:t>
          </a:r>
          <a:r>
            <a:rPr lang="zh-CN" sz="2400" kern="1200" dirty="0">
              <a:latin typeface="黑体" pitchFamily="49" charset="-122"/>
              <a:ea typeface="黑体" pitchFamily="49" charset="-122"/>
            </a:rPr>
            <a:t>响应表</a:t>
          </a:r>
          <a:r>
            <a:rPr lang="en-US" sz="2200" kern="1200" dirty="0">
              <a:latin typeface="黑体" pitchFamily="49" charset="-122"/>
              <a:ea typeface="黑体" pitchFamily="49" charset="-122"/>
            </a:rPr>
            <a:t>(</a:t>
          </a:r>
          <a:r>
            <a:rPr lang="en-US" sz="2200" kern="1200" dirty="0">
              <a:latin typeface="+mn-ea"/>
              <a:ea typeface="+mn-ea"/>
            </a:rPr>
            <a:t>event-response tables</a:t>
          </a:r>
          <a:r>
            <a:rPr lang="en-US" sz="2200" kern="1200" dirty="0">
              <a:latin typeface="黑体" pitchFamily="49" charset="-122"/>
              <a:ea typeface="黑体" pitchFamily="49" charset="-122"/>
            </a:rPr>
            <a:t>)</a:t>
          </a:r>
          <a:endParaRPr lang="zh-CN" sz="2200" kern="1200" dirty="0">
            <a:latin typeface="黑体" pitchFamily="49" charset="-122"/>
            <a:ea typeface="黑体" pitchFamily="49" charset="-122"/>
          </a:endParaRPr>
        </a:p>
      </dsp:txBody>
      <dsp:txXfrm>
        <a:off x="36553" y="909159"/>
        <a:ext cx="5350255" cy="675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5CE6B-4C4D-4558-8B42-8FE90CEBEF2C}">
      <dsp:nvSpPr>
        <dsp:cNvPr id="0" name=""/>
        <dsp:cNvSpPr/>
      </dsp:nvSpPr>
      <dsp:spPr>
        <a:xfrm>
          <a:off x="446" y="292615"/>
          <a:ext cx="1741301" cy="104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用例</a:t>
          </a:r>
        </a:p>
      </dsp:txBody>
      <dsp:txXfrm>
        <a:off x="446" y="292615"/>
        <a:ext cx="1741301" cy="1044781"/>
      </dsp:txXfrm>
    </dsp:sp>
    <dsp:sp modelId="{E789464F-1049-43E5-8338-CE46438010B6}">
      <dsp:nvSpPr>
        <dsp:cNvPr id="0" name=""/>
        <dsp:cNvSpPr/>
      </dsp:nvSpPr>
      <dsp:spPr>
        <a:xfrm>
          <a:off x="1915878" y="292615"/>
          <a:ext cx="1741301" cy="10447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 dirty="0">
              <a:latin typeface="黑体" pitchFamily="49" charset="-122"/>
              <a:ea typeface="黑体" pitchFamily="49" charset="-122"/>
            </a:rPr>
            <a:t>事件</a:t>
          </a:r>
          <a:r>
            <a:rPr lang="en-US" sz="2200" kern="1200" dirty="0">
              <a:latin typeface="黑体" pitchFamily="49" charset="-122"/>
              <a:ea typeface="黑体" pitchFamily="49" charset="-122"/>
            </a:rPr>
            <a:t>-</a:t>
          </a:r>
          <a:r>
            <a:rPr lang="zh-CN" sz="2200" kern="1200" dirty="0">
              <a:latin typeface="黑体" pitchFamily="49" charset="-122"/>
              <a:ea typeface="黑体" pitchFamily="49" charset="-122"/>
            </a:rPr>
            <a:t>响应表</a:t>
          </a:r>
        </a:p>
      </dsp:txBody>
      <dsp:txXfrm>
        <a:off x="1915878" y="292615"/>
        <a:ext cx="1741301" cy="104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9853-F423-439B-BCBF-36F625D3DBE7}" type="datetimeFigureOut">
              <a:rPr lang="zh-CN" altLang="en-US" smtClean="0"/>
              <a:t>2021-03-23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6206-BDE5-4065-9057-FBCEE5A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C:\Users\ahong\Desktop\MS.Press.Software.Requirements.2nd.Edition.chm::/6818final/LiB0065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+mn-cs"/>
              </a:rPr>
              <a:t>接口描述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Suppose that one requirement states, "If the price of the order is less than $100, the shipping charge is $5.95" and another says, "If the price of the order is more than $100, the shipping charge is 5 percent of the total order price." But what's the shipping charge for an order with a price of exactly $100? It's not specified, so a requirement is missing.</a:t>
            </a:r>
          </a:p>
          <a:p>
            <a:r>
              <a:rPr lang="en-US" altLang="zh-CN"/>
              <a:t>It's difficult to read a mass of text and notice that something isn't there. An analysis model visually represents requirements at a high level of abstraction—the forest, not the trees. You might study a model and realize that there should be an arrow from one box to another; that missing arrow represents a missing requirement. This kind of error is much easier to spot in a picture than in a long list of textual requirements that all blur together. Analysis models are described in </a:t>
            </a:r>
            <a:r>
              <a:rPr lang="en-US" altLang="zh-CN">
                <a:hlinkClick r:id="rId3" action="ppaction://hlinkfile"/>
              </a:rPr>
              <a:t>Chapter 11</a:t>
            </a:r>
            <a:r>
              <a:rPr lang="en-US" altLang="zh-CN"/>
              <a:t>, "A Picture Is Worth 1024 Words."</a:t>
            </a: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197BBD-A970-4834-BED0-4664F585FC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2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打折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A690AE-92A9-4D2A-82B3-00023EB24FA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0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6725" lvl="1" indent="-466725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+mn-cs"/>
              </a:rPr>
              <a:t>用例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  <a:cs typeface="+mn-cs"/>
              </a:rPr>
              <a:t>:</a:t>
            </a: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+mn-cs"/>
              </a:rPr>
              <a:t>用户通过备份设备可以直接向寄存器写入信息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+mn-cs"/>
              </a:rPr>
              <a:t>用户必须通过有效身份验证才能激活行车控制软件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 marL="466725" lvl="1" indent="-466725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业务规则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普通客户单日取款上限为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万元人民币</a:t>
            </a:r>
            <a:endParaRPr lang="en-US" altLang="zh-CN" sz="2400" dirty="0">
              <a:latin typeface="宋体" pitchFamily="2" charset="-122"/>
              <a:ea typeface="宋体" pitchFamily="2" charset="-122"/>
            </a:endParaRP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列车行车速度严禁大于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xx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6206-BDE5-4065-9057-FBCEE5A2C7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595" y="1676258"/>
            <a:ext cx="7861813" cy="4130097"/>
          </a:xfr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u"/>
              <a:defRPr/>
            </a:lvl1pPr>
            <a:lvl2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55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2374490" y="1181451"/>
            <a:ext cx="4454013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714341" y="-12700"/>
            <a:ext cx="78697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6011443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5804409" y="1"/>
            <a:ext cx="3339591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/>
              <a:t>LOGO&amp;PIC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lang="zh-CN" altLang="en-US" sz="1400" dirty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940" y="2521522"/>
            <a:ext cx="7272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需求获取：需求的分类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7391" y="254977"/>
            <a:ext cx="24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《</a:t>
            </a:r>
            <a:r>
              <a:rPr lang="zh-CN" altLang="en-US" sz="2000" b="1" dirty="0"/>
              <a:t>软件需求</a:t>
            </a:r>
            <a:r>
              <a:rPr lang="en-US" altLang="zh-CN" sz="2000" b="1" dirty="0"/>
              <a:t>》</a:t>
            </a:r>
            <a:r>
              <a:rPr lang="zh-CN" altLang="en-US" sz="2000" b="1" dirty="0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4130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常用的需求的获取技术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3853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65682" y="2294517"/>
            <a:ext cx="304274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角色划分</a:t>
            </a: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激励提问</a:t>
            </a: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控制时间</a:t>
            </a: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问题聚焦</a:t>
            </a: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文档化记录</a:t>
            </a:r>
          </a:p>
        </p:txBody>
      </p:sp>
      <p:sp>
        <p:nvSpPr>
          <p:cNvPr id="7" name="矩形 6"/>
          <p:cNvSpPr/>
          <p:nvPr/>
        </p:nvSpPr>
        <p:spPr>
          <a:xfrm>
            <a:off x="1083176" y="2037931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rgbClr val="FF0000"/>
              </a:buClr>
              <a:defRPr/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讨论会</a:t>
            </a:r>
          </a:p>
        </p:txBody>
      </p:sp>
      <p:sp>
        <p:nvSpPr>
          <p:cNvPr id="11" name="KSO_Shape"/>
          <p:cNvSpPr/>
          <p:nvPr/>
        </p:nvSpPr>
        <p:spPr>
          <a:xfrm>
            <a:off x="802533" y="1706631"/>
            <a:ext cx="621424" cy="621424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06" y="2807372"/>
            <a:ext cx="3725304" cy="2055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9302" y="5447487"/>
            <a:ext cx="6639389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收集到的信息并不必然是软件需求，需要进一步整理分析</a:t>
            </a:r>
          </a:p>
        </p:txBody>
      </p:sp>
    </p:spTree>
    <p:extLst>
      <p:ext uri="{BB962C8B-B14F-4D97-AF65-F5344CB8AC3E}">
        <p14:creationId xmlns:p14="http://schemas.microsoft.com/office/powerpoint/2010/main" val="53203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107950" y="1484313"/>
            <a:ext cx="8856663" cy="5113337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 dirty="0">
                <a:latin typeface="+mn-ea"/>
              </a:rPr>
              <a:t>一些实践中的注意事项</a:t>
            </a:r>
            <a:endParaRPr lang="en-US" altLang="zh-CN" sz="2400" b="1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切勿跑题，每次要确定一个具体内容主题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每次讨论设定时间节点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保证所有人参与讨论内容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如果是采用会议讨论，最好有个比较规范的开会原则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讨论的内容保持层次性</a:t>
            </a:r>
            <a:endParaRPr lang="en-US" altLang="zh-CN" sz="20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细节问题的适度把握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zh-CN" altLang="en-US" sz="2000" dirty="0">
                <a:latin typeface="+mn-ea"/>
              </a:rPr>
              <a:t>保证形成会议纪要和需求内容描述性质的文档</a:t>
            </a:r>
          </a:p>
        </p:txBody>
      </p:sp>
      <p:sp>
        <p:nvSpPr>
          <p:cNvPr id="5" name="矩形 4"/>
          <p:cNvSpPr/>
          <p:nvPr/>
        </p:nvSpPr>
        <p:spPr>
          <a:xfrm>
            <a:off x="220714" y="168644"/>
            <a:ext cx="4130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常用的需求的获取技术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33853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9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常用的需求的获取技术：分类</a:t>
            </a:r>
          </a:p>
        </p:txBody>
      </p:sp>
      <p:sp>
        <p:nvSpPr>
          <p:cNvPr id="3" name="矩形 2"/>
          <p:cNvSpPr/>
          <p:nvPr/>
        </p:nvSpPr>
        <p:spPr>
          <a:xfrm>
            <a:off x="4322132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内容占位符 3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9698" y="1157284"/>
            <a:ext cx="6551326" cy="5165997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77480" y="809890"/>
            <a:ext cx="1655762" cy="40163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业务需求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698149" y="1434500"/>
            <a:ext cx="1657350" cy="40011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用例与场景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1236046" y="2745987"/>
            <a:ext cx="129619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数据定义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6306207" y="4304523"/>
            <a:ext cx="140077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功能需求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6345849" y="2740208"/>
            <a:ext cx="1223963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业务规则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5698149" y="5668813"/>
            <a:ext cx="1404937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质量属性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2353518" y="5295198"/>
            <a:ext cx="1223962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外部接口</a:t>
            </a: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1236046" y="4441763"/>
            <a:ext cx="136842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zh-CN"/>
            </a:defPPr>
            <a:lvl1pPr algn="ctr">
              <a:spcBef>
                <a:spcPct val="0"/>
              </a:spcBef>
              <a:buClrTx/>
              <a:buSzTx/>
              <a:buFont typeface="Zapf Dingbats" charset="0"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约束条件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920259" y="1455576"/>
            <a:ext cx="1223963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1816233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36228" y="241106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488255" y="3900998"/>
            <a:ext cx="5513851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使用软件产品的用户需要实现的应用任务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驾驶人员能控制列车速度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维护人员有权限读取列车当日行车运行日志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当列车速度接近限速值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10%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范围，系统应提供警示。当列车速度与限速值之间差为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5%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时，系统开始强制制动</a:t>
            </a:r>
          </a:p>
        </p:txBody>
      </p:sp>
      <p:sp>
        <p:nvSpPr>
          <p:cNvPr id="8" name="矩形 7"/>
          <p:cNvSpPr/>
          <p:nvPr/>
        </p:nvSpPr>
        <p:spPr>
          <a:xfrm>
            <a:off x="1043261" y="2106603"/>
            <a:ext cx="151836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业务需求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3188" y="4368818"/>
            <a:ext cx="185178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itchFamily="34" charset="0"/>
              </a:rPr>
              <a:t>用例与场景</a:t>
            </a:r>
            <a:endParaRPr lang="en-US" altLang="zh-CN" sz="26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21828" y="1745462"/>
            <a:ext cx="5322627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用户对系统应达到的高层次业务目标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：列车控制系统应能承担旅客运输，预计最高发车频次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分钟，完成年客运量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万</a:t>
            </a:r>
          </a:p>
        </p:txBody>
      </p:sp>
      <p:sp>
        <p:nvSpPr>
          <p:cNvPr id="15" name="矩形 14"/>
          <p:cNvSpPr/>
          <p:nvPr/>
        </p:nvSpPr>
        <p:spPr>
          <a:xfrm>
            <a:off x="314326" y="1914823"/>
            <a:ext cx="2889514" cy="83091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14326" y="4118790"/>
            <a:ext cx="2889514" cy="83091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715" y="1189242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车载列车控制软件实例：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0715" y="168644"/>
            <a:ext cx="4203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常用的需求的获取技术：分类</a:t>
            </a:r>
          </a:p>
        </p:txBody>
      </p:sp>
    </p:spTree>
    <p:extLst>
      <p:ext uri="{BB962C8B-B14F-4D97-AF65-F5344CB8AC3E}">
        <p14:creationId xmlns:p14="http://schemas.microsoft.com/office/powerpoint/2010/main" val="15081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033" y="1946478"/>
            <a:ext cx="212833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业务规则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3527" y="1778347"/>
            <a:ext cx="683490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5000"/>
              </a:lnSpc>
              <a:defRPr/>
            </a:pP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系统应满足的监管政策、行业标准或业务逻辑的限制条件等</a:t>
            </a:r>
          </a:p>
          <a:p>
            <a:pPr marL="0" lvl="1">
              <a:lnSpc>
                <a:spcPct val="125000"/>
              </a:lnSpc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 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型列车行车速度严禁大于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xx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880863" y="1931794"/>
            <a:ext cx="0" cy="50866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38" y="3006919"/>
            <a:ext cx="7949045" cy="10263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46182" y="2909996"/>
            <a:ext cx="151476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8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92" y="1457316"/>
            <a:ext cx="4918845" cy="1608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0000"/>
              </a:lnSpc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当里程计速度值进入离最高限速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10%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范围内，系统应给出警告信息。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466725" lvl="1" indent="-466725">
              <a:lnSpc>
                <a:spcPct val="120000"/>
              </a:lnSpc>
              <a:spcAft>
                <a:spcPts val="300"/>
              </a:spcAft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当列车进入上电状态以后，所有寄存器数值应在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个时间周期内完成初始化。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413" y="1698613"/>
            <a:ext cx="1627370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功能需求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2820351" y="1429841"/>
            <a:ext cx="0" cy="168767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350982" y="2245865"/>
            <a:ext cx="29682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algn="ctr"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特定条件下，</a:t>
            </a:r>
            <a:endParaRPr lang="en-US" altLang="zh-CN" sz="2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marL="466725" lvl="1" algn="ctr"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系统应进行的行为</a:t>
            </a:r>
            <a:endParaRPr lang="en-US" altLang="zh-CN" sz="2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020" y="3541720"/>
            <a:ext cx="151476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6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89" y="3643930"/>
            <a:ext cx="6474402" cy="288877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753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7019" y="2009531"/>
            <a:ext cx="365125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多快</a:t>
            </a:r>
          </a:p>
          <a:p>
            <a:pPr marL="0" lvl="1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多稳定</a:t>
            </a:r>
          </a:p>
          <a:p>
            <a:pPr marL="0" lvl="1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多安全</a:t>
            </a:r>
          </a:p>
        </p:txBody>
      </p:sp>
      <p:sp>
        <p:nvSpPr>
          <p:cNvPr id="8" name="矩形 7"/>
          <p:cNvSpPr/>
          <p:nvPr/>
        </p:nvSpPr>
        <p:spPr>
          <a:xfrm>
            <a:off x="1688353" y="2190006"/>
            <a:ext cx="1627370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质量属性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423125" y="2081984"/>
            <a:ext cx="0" cy="11756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87956" y="2738367"/>
            <a:ext cx="2441694" cy="44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725" lvl="1" indent="-466725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系统到底有多好？</a:t>
            </a:r>
            <a:endParaRPr lang="en-US" altLang="zh-CN" sz="2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4465" y="3572309"/>
            <a:ext cx="709827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列车控制软件的可靠性指标达到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99.99%</a:t>
            </a:r>
          </a:p>
        </p:txBody>
      </p:sp>
      <p:sp>
        <p:nvSpPr>
          <p:cNvPr id="10" name="矩形 9"/>
          <p:cNvSpPr/>
          <p:nvPr/>
        </p:nvSpPr>
        <p:spPr>
          <a:xfrm>
            <a:off x="685861" y="4175666"/>
            <a:ext cx="5567157" cy="55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安全性要求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9" y="4849773"/>
            <a:ext cx="7610764" cy="127282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7810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04604" y="1919996"/>
            <a:ext cx="3651250" cy="8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设备</a:t>
            </a:r>
          </a:p>
          <a:p>
            <a:pPr marL="0" lvl="1">
              <a:lnSpc>
                <a:spcPct val="110000"/>
              </a:lnSpc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通信协议接口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1695357" y="1946908"/>
            <a:ext cx="1627369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接口描述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24725" y="1838886"/>
            <a:ext cx="0" cy="11756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142704" y="2495269"/>
            <a:ext cx="3005951" cy="4446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6725" lvl="1" indent="-466725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系统与外界的交互通道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89" y="3233827"/>
            <a:ext cx="7371765" cy="26381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202" y="3205492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138609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188840" y="2017394"/>
            <a:ext cx="3651250" cy="1164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存储大小</a:t>
            </a:r>
          </a:p>
          <a:p>
            <a:pPr marL="0" lvl="1">
              <a:lnSpc>
                <a:spcPct val="110000"/>
              </a:lnSpc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规定的开发语言</a:t>
            </a:r>
          </a:p>
          <a:p>
            <a:pPr marL="0" lvl="1">
              <a:lnSpc>
                <a:spcPct val="110000"/>
              </a:lnSpc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约定的通讯协议</a:t>
            </a:r>
          </a:p>
        </p:txBody>
      </p:sp>
      <p:sp>
        <p:nvSpPr>
          <p:cNvPr id="8" name="矩形 7"/>
          <p:cNvSpPr/>
          <p:nvPr/>
        </p:nvSpPr>
        <p:spPr>
          <a:xfrm>
            <a:off x="1537697" y="1946908"/>
            <a:ext cx="1627369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系统约束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430144" y="2005883"/>
            <a:ext cx="0" cy="11756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22384" y="2495269"/>
            <a:ext cx="3340159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algn="ctr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系统所受的物理条件等限制因素或特定的约定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625" y="3804232"/>
            <a:ext cx="72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例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28" y="3804390"/>
            <a:ext cx="7212433" cy="779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366" y="4804515"/>
            <a:ext cx="5328104" cy="71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604788" y="3820157"/>
            <a:ext cx="6877060" cy="161278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4128" y="2141257"/>
            <a:ext cx="365925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例：系统用户的密码必须为</a:t>
            </a:r>
            <a:r>
              <a:rPr lang="en-US" altLang="zh-CN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位数字</a:t>
            </a:r>
          </a:p>
        </p:txBody>
      </p:sp>
      <p:sp>
        <p:nvSpPr>
          <p:cNvPr id="8" name="矩形 7"/>
          <p:cNvSpPr/>
          <p:nvPr/>
        </p:nvSpPr>
        <p:spPr>
          <a:xfrm>
            <a:off x="1537697" y="1946908"/>
            <a:ext cx="1627369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数据定义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562601" y="1946908"/>
            <a:ext cx="0" cy="11756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22384" y="2495269"/>
            <a:ext cx="3340159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algn="ctr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系统内数据变量的格式、类型和默认值等定义</a:t>
            </a:r>
          </a:p>
        </p:txBody>
      </p:sp>
      <p:sp>
        <p:nvSpPr>
          <p:cNvPr id="7" name="矩形 6"/>
          <p:cNvSpPr/>
          <p:nvPr/>
        </p:nvSpPr>
        <p:spPr>
          <a:xfrm>
            <a:off x="857569" y="3662150"/>
            <a:ext cx="805618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例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列车控制软件的数据变量定义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32" y="4265559"/>
            <a:ext cx="7437164" cy="1470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3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89837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4128" y="2141257"/>
            <a:ext cx="3659251" cy="791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10000"/>
              </a:lnSpc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例：系统的警报提示必须以弹框方式给出</a:t>
            </a:r>
          </a:p>
        </p:txBody>
      </p:sp>
      <p:sp>
        <p:nvSpPr>
          <p:cNvPr id="8" name="矩形 7"/>
          <p:cNvSpPr/>
          <p:nvPr/>
        </p:nvSpPr>
        <p:spPr>
          <a:xfrm>
            <a:off x="1447128" y="1946908"/>
            <a:ext cx="1808508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lnSpc>
                <a:spcPct val="12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方案描述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: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578350" y="1949297"/>
            <a:ext cx="0" cy="117561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22384" y="2495269"/>
            <a:ext cx="3103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algn="ctr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系统特定的使用方式或反馈方式等</a:t>
            </a:r>
          </a:p>
        </p:txBody>
      </p:sp>
      <p:sp>
        <p:nvSpPr>
          <p:cNvPr id="7" name="矩形 6"/>
          <p:cNvSpPr/>
          <p:nvPr/>
        </p:nvSpPr>
        <p:spPr>
          <a:xfrm>
            <a:off x="857569" y="3662150"/>
            <a:ext cx="805618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</a:rPr>
              <a:t>例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：列车控制软件的某个操作方案描述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5" y="4344679"/>
            <a:ext cx="7990995" cy="6342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3" name="矩形 2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78350" y="2754821"/>
            <a:ext cx="318743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如何判定需求已经</a:t>
            </a:r>
            <a:r>
              <a:rPr lang="zh-CN" altLang="en-US" sz="35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充分获取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了？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954962" y="1578947"/>
            <a:ext cx="2911865" cy="3607476"/>
            <a:chOff x="196388" y="1047821"/>
            <a:chExt cx="3440691" cy="426263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/>
            <a:srcRect l="54115" t="14479" r="4250" b="12370"/>
            <a:stretch/>
          </p:blipFill>
          <p:spPr>
            <a:xfrm>
              <a:off x="196388" y="1047821"/>
              <a:ext cx="3440691" cy="4262632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576934" y="1367645"/>
              <a:ext cx="2721442" cy="3628589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3000"/>
                  </a:schemeClr>
                </a:gs>
                <a:gs pos="83000">
                  <a:schemeClr val="accent3">
                    <a:lumMod val="45000"/>
                    <a:lumOff val="55000"/>
                    <a:alpha val="57000"/>
                  </a:schemeClr>
                </a:gs>
                <a:gs pos="100000">
                  <a:schemeClr val="accent3">
                    <a:lumMod val="30000"/>
                    <a:lumOff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问题</a:t>
              </a:r>
              <a:endPara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03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107950" y="1265093"/>
            <a:ext cx="8785225" cy="4130675"/>
          </a:xfrm>
        </p:spPr>
        <p:txBody>
          <a:bodyPr/>
          <a:lstStyle/>
          <a:p>
            <a:pPr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+mn-ea"/>
              </a:rPr>
              <a:t>常规的经验判别方式</a:t>
            </a:r>
            <a:r>
              <a:rPr lang="en-US" sz="2400" b="1" dirty="0">
                <a:latin typeface="+mn-ea"/>
              </a:rPr>
              <a:t>:</a:t>
            </a:r>
            <a:endParaRPr lang="en-US" altLang="zh-CN" sz="2400" b="1" dirty="0">
              <a:latin typeface="+mn-ea"/>
            </a:endParaRPr>
          </a:p>
          <a:p>
            <a:pPr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+mn-ea"/>
              </a:rPr>
              <a:t>功能分解达到特定层次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+mn-ea"/>
              </a:rPr>
              <a:t>每个用户分类都至少被覆盖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+mn-ea"/>
              </a:rPr>
              <a:t>每个需求类别都被覆盖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25000"/>
              </a:lnSpc>
              <a:buClr>
                <a:srgbClr val="FF0000"/>
              </a:buClr>
              <a:defRPr/>
            </a:pPr>
            <a:r>
              <a:rPr lang="zh-CN" altLang="en-US" sz="2000" dirty="0">
                <a:latin typeface="+mn-ea"/>
              </a:rPr>
              <a:t>出现了冗余或重复的需求</a:t>
            </a:r>
            <a:endParaRPr lang="en-US" altLang="zh-CN" sz="2000" dirty="0">
              <a:latin typeface="+mn-ea"/>
            </a:endParaRPr>
          </a:p>
          <a:p>
            <a:pPr marL="457200" lvl="1" indent="0">
              <a:lnSpc>
                <a:spcPct val="125000"/>
              </a:lnSpc>
              <a:buNone/>
              <a:defRPr/>
            </a:pP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0714" y="168644"/>
            <a:ext cx="6085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需求分类 </a:t>
            </a:r>
          </a:p>
        </p:txBody>
      </p:sp>
      <p:sp>
        <p:nvSpPr>
          <p:cNvPr id="6" name="矩形 5"/>
          <p:cNvSpPr/>
          <p:nvPr/>
        </p:nvSpPr>
        <p:spPr>
          <a:xfrm>
            <a:off x="1689210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7382" y="4119418"/>
            <a:ext cx="34082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显然，缺乏科学性，纯粹是经验</a:t>
            </a:r>
          </a:p>
        </p:txBody>
      </p:sp>
    </p:spTree>
    <p:extLst>
      <p:ext uri="{BB962C8B-B14F-4D97-AF65-F5344CB8AC3E}">
        <p14:creationId xmlns:p14="http://schemas.microsoft.com/office/powerpoint/2010/main" val="261396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317" y="16864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573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72996" y="1804328"/>
            <a:ext cx="7504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100000"/>
            </a:pPr>
            <a:r>
              <a:rPr lang="en-US" altLang="zh-CN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CRUD </a:t>
            </a: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矩阵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Create, Read, Update, and Delete</a:t>
            </a:r>
          </a:p>
        </p:txBody>
      </p:sp>
      <p:sp>
        <p:nvSpPr>
          <p:cNvPr id="6" name="矩形 5"/>
          <p:cNvSpPr/>
          <p:nvPr/>
        </p:nvSpPr>
        <p:spPr>
          <a:xfrm>
            <a:off x="826157" y="2464275"/>
            <a:ext cx="7561098" cy="1844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从数据变量的产生、读取、更新（写）和删除这几个状态变化来判断需求的完整性或充分性。</a:t>
            </a:r>
          </a:p>
          <a:p>
            <a:pPr marL="342900" indent="-342900">
              <a:lnSpc>
                <a:spcPct val="120000"/>
              </a:lnSpc>
              <a:spcAft>
                <a:spcPts val="300"/>
              </a:spcAft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软件功能本身是变量变化的反映，通过对变量本身的状态观察，一定程度上可以判断功能是否充分描述。</a:t>
            </a:r>
          </a:p>
        </p:txBody>
      </p:sp>
      <p:sp>
        <p:nvSpPr>
          <p:cNvPr id="7" name="矩形 6"/>
          <p:cNvSpPr/>
          <p:nvPr/>
        </p:nvSpPr>
        <p:spPr>
          <a:xfrm>
            <a:off x="221674" y="4670203"/>
            <a:ext cx="854363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出现未经定义就被读写的变量，则预示着功能描述有缺失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26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317" y="16864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573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8783" y="1901413"/>
            <a:ext cx="57791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列车控制软件的部分数据项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CRUD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218783" y="2536761"/>
            <a:ext cx="84994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功能：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上电启动、行车加速、行车监控、制动停车、维护检测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数据项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：速度、加速度、车轮位移</a:t>
            </a:r>
          </a:p>
        </p:txBody>
      </p:sp>
      <p:sp>
        <p:nvSpPr>
          <p:cNvPr id="11" name="爆炸形 2 10"/>
          <p:cNvSpPr/>
          <p:nvPr/>
        </p:nvSpPr>
        <p:spPr>
          <a:xfrm>
            <a:off x="837620" y="3502869"/>
            <a:ext cx="6204002" cy="1694981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35329" y="4275747"/>
            <a:ext cx="286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先尝试构建</a:t>
            </a:r>
            <a:r>
              <a:rPr lang="en-US" altLang="zh-CN" dirty="0"/>
              <a:t>CRUD</a:t>
            </a:r>
            <a:r>
              <a:rPr lang="zh-CN" altLang="en-US" dirty="0"/>
              <a:t>矩阵</a:t>
            </a:r>
          </a:p>
        </p:txBody>
      </p:sp>
    </p:spTree>
    <p:extLst>
      <p:ext uri="{BB962C8B-B14F-4D97-AF65-F5344CB8AC3E}">
        <p14:creationId xmlns:p14="http://schemas.microsoft.com/office/powerpoint/2010/main" val="1210245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6317" y="16864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矩阵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7573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45256" y="1754546"/>
            <a:ext cx="5727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列车控制软件的部分数据项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CRUD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747941"/>
              </p:ext>
            </p:extLst>
          </p:nvPr>
        </p:nvGraphicFramePr>
        <p:xfrm>
          <a:off x="853258" y="2419927"/>
          <a:ext cx="6096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2254142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393225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815317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15429264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加速度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车轮位移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7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上电启动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9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行车加速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W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行车监控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制动停车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U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4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维护检测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R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332377"/>
                  </a:ext>
                </a:extLst>
              </a:tr>
            </a:tbl>
          </a:graphicData>
        </a:graphic>
      </p:graphicFrame>
      <p:sp>
        <p:nvSpPr>
          <p:cNvPr id="6" name="爆炸形 2 5"/>
          <p:cNvSpPr/>
          <p:nvPr/>
        </p:nvSpPr>
        <p:spPr>
          <a:xfrm>
            <a:off x="745256" y="4909019"/>
            <a:ext cx="6204002" cy="1694981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42965" y="5681897"/>
            <a:ext cx="286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能否发现需求描述的错误</a:t>
            </a:r>
          </a:p>
        </p:txBody>
      </p:sp>
      <p:sp>
        <p:nvSpPr>
          <p:cNvPr id="9" name="圆角矩形 4"/>
          <p:cNvSpPr>
            <a:spLocks noChangeArrowheads="1"/>
          </p:cNvSpPr>
          <p:nvPr/>
        </p:nvSpPr>
        <p:spPr bwMode="auto">
          <a:xfrm>
            <a:off x="2604177" y="2761673"/>
            <a:ext cx="1071562" cy="203569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4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6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169126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5667" y="2699321"/>
            <a:ext cx="5376041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chemeClr val="tx2"/>
                </a:solidFill>
              </a:rPr>
              <a:t>需求获取的相关方法</a:t>
            </a:r>
          </a:p>
          <a:p>
            <a:pPr marL="457200" indent="-4572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800" b="1" dirty="0">
                <a:solidFill>
                  <a:schemeClr val="accent2"/>
                </a:solidFill>
              </a:rPr>
              <a:t>需求获取的完整性分析技术</a:t>
            </a:r>
          </a:p>
        </p:txBody>
      </p:sp>
    </p:spTree>
    <p:extLst>
      <p:ext uri="{BB962C8B-B14F-4D97-AF65-F5344CB8AC3E}">
        <p14:creationId xmlns:p14="http://schemas.microsoft.com/office/powerpoint/2010/main" val="124128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891" y="168644"/>
            <a:ext cx="2129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本节课程内容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88101" y="264985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708149"/>
            <a:ext cx="70196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需求分析人员如何</a:t>
            </a:r>
            <a:r>
              <a:rPr lang="zh-CN" altLang="en-US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zh-CN" altLang="en-US" sz="2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所记录的用户需求？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761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需求的理解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608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755650" y="1740882"/>
            <a:ext cx="2477748" cy="5953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31" name="TextBox 15"/>
          <p:cNvSpPr txBox="1">
            <a:spLocks noChangeArrowheads="1"/>
          </p:cNvSpPr>
          <p:nvPr/>
        </p:nvSpPr>
        <p:spPr bwMode="auto">
          <a:xfrm>
            <a:off x="839788" y="1812319"/>
            <a:ext cx="2436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>
                <a:latin typeface="微软雅黑" pitchFamily="34" charset="-122"/>
                <a:ea typeface="微软雅黑" pitchFamily="34" charset="-122"/>
              </a:rPr>
              <a:t>听取客户需求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2771775" y="2602895"/>
            <a:ext cx="2736850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40" name="TextBox 17"/>
          <p:cNvSpPr txBox="1">
            <a:spLocks noChangeArrowheads="1"/>
          </p:cNvSpPr>
          <p:nvPr/>
        </p:nvSpPr>
        <p:spPr bwMode="auto">
          <a:xfrm>
            <a:off x="3095625" y="2709802"/>
            <a:ext cx="2089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整理客户需求</a:t>
            </a:r>
          </a:p>
        </p:txBody>
      </p:sp>
      <p:sp>
        <p:nvSpPr>
          <p:cNvPr id="41" name="矩形 15"/>
          <p:cNvSpPr>
            <a:spLocks noChangeArrowheads="1"/>
          </p:cNvSpPr>
          <p:nvPr/>
        </p:nvSpPr>
        <p:spPr bwMode="auto">
          <a:xfrm>
            <a:off x="5903913" y="3203297"/>
            <a:ext cx="2736850" cy="64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 sz="2400">
              <a:latin typeface="Times" pitchFamily="-84" charset="0"/>
            </a:endParaRPr>
          </a:p>
        </p:txBody>
      </p:sp>
      <p:sp>
        <p:nvSpPr>
          <p:cNvPr id="42" name="TextBox 17"/>
          <p:cNvSpPr txBox="1">
            <a:spLocks noChangeArrowheads="1"/>
          </p:cNvSpPr>
          <p:nvPr/>
        </p:nvSpPr>
        <p:spPr bwMode="auto">
          <a:xfrm>
            <a:off x="6259295" y="3312725"/>
            <a:ext cx="2089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理解客户需求</a:t>
            </a:r>
          </a:p>
        </p:txBody>
      </p:sp>
      <p:sp>
        <p:nvSpPr>
          <p:cNvPr id="46" name="KSO_Shape"/>
          <p:cNvSpPr/>
          <p:nvPr/>
        </p:nvSpPr>
        <p:spPr>
          <a:xfrm rot="20470114" flipV="1">
            <a:off x="3507381" y="1929692"/>
            <a:ext cx="603235" cy="51034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63429" y="1729491"/>
            <a:ext cx="2513171" cy="757516"/>
            <a:chOff x="888096" y="985789"/>
            <a:chExt cx="4259825" cy="958480"/>
          </a:xfrm>
        </p:grpSpPr>
        <p:sp>
          <p:nvSpPr>
            <p:cNvPr id="48" name="矩形 47"/>
            <p:cNvSpPr/>
            <p:nvPr/>
          </p:nvSpPr>
          <p:spPr>
            <a:xfrm>
              <a:off x="911224" y="985789"/>
              <a:ext cx="4199468" cy="80755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771775" y="2602895"/>
            <a:ext cx="2736850" cy="757516"/>
            <a:chOff x="888096" y="985789"/>
            <a:chExt cx="4259825" cy="958480"/>
          </a:xfrm>
        </p:grpSpPr>
        <p:sp>
          <p:nvSpPr>
            <p:cNvPr id="55" name="矩形 54"/>
            <p:cNvSpPr/>
            <p:nvPr/>
          </p:nvSpPr>
          <p:spPr>
            <a:xfrm>
              <a:off x="911224" y="985789"/>
              <a:ext cx="4199468" cy="80755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57914" y="3171764"/>
            <a:ext cx="2782849" cy="816912"/>
            <a:chOff x="888096" y="985789"/>
            <a:chExt cx="4259825" cy="958480"/>
          </a:xfrm>
        </p:grpSpPr>
        <p:sp>
          <p:nvSpPr>
            <p:cNvPr id="62" name="矩形 61"/>
            <p:cNvSpPr/>
            <p:nvPr/>
          </p:nvSpPr>
          <p:spPr>
            <a:xfrm>
              <a:off x="911224" y="985789"/>
              <a:ext cx="4199468" cy="80755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67" name="KSO_Shape"/>
          <p:cNvSpPr/>
          <p:nvPr/>
        </p:nvSpPr>
        <p:spPr>
          <a:xfrm rot="20470114" flipV="1">
            <a:off x="5621371" y="2654717"/>
            <a:ext cx="603235" cy="510340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426" y="4510387"/>
            <a:ext cx="78615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accent2"/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当用户的需求被听取和记录以后，我们如何理解其内涵？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51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40" grpId="0"/>
      <p:bldP spid="41" grpId="0" animBg="1"/>
      <p:bldP spid="42" grpId="0"/>
      <p:bldP spid="46" grpId="0" animBg="1"/>
      <p:bldP spid="67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需求的理解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608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示 10"/>
          <p:cNvGraphicFramePr/>
          <p:nvPr>
            <p:extLst/>
          </p:nvPr>
        </p:nvGraphicFramePr>
        <p:xfrm>
          <a:off x="646358" y="2910447"/>
          <a:ext cx="5423361" cy="163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583294" y="2204620"/>
            <a:ext cx="3430747" cy="55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需求理解的两种技术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56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1890" y="168644"/>
            <a:ext cx="1513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本节提要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67839" y="264985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7198" y="2911349"/>
            <a:ext cx="8073478" cy="1054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确定了用户类别以后，如何完成需求获取过程？</a:t>
            </a:r>
            <a:endParaRPr lang="en-US" altLang="zh-CN" sz="26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从“听取”到“获取”：需求信息的有序组织化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31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5878" y="1790427"/>
            <a:ext cx="71110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用例并不必然限定了软件用面向对象的方法开发</a:t>
            </a:r>
          </a:p>
        </p:txBody>
      </p:sp>
      <p:sp>
        <p:nvSpPr>
          <p:cNvPr id="8" name="KSO_Shape"/>
          <p:cNvSpPr/>
          <p:nvPr/>
        </p:nvSpPr>
        <p:spPr>
          <a:xfrm>
            <a:off x="801236" y="1881067"/>
            <a:ext cx="314374" cy="270886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5878" y="4064920"/>
            <a:ext cx="7489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客户、用户、需求分析员和开发者讨论系统需求的共识基础</a:t>
            </a:r>
          </a:p>
        </p:txBody>
      </p:sp>
      <p:sp>
        <p:nvSpPr>
          <p:cNvPr id="10" name="矩形 9"/>
          <p:cNvSpPr/>
          <p:nvPr/>
        </p:nvSpPr>
        <p:spPr>
          <a:xfrm>
            <a:off x="1165878" y="3477365"/>
            <a:ext cx="71110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用例侧重于刻画用户能做什么</a:t>
            </a:r>
          </a:p>
        </p:txBody>
      </p:sp>
      <p:sp>
        <p:nvSpPr>
          <p:cNvPr id="12" name="KSO_Shape"/>
          <p:cNvSpPr/>
          <p:nvPr/>
        </p:nvSpPr>
        <p:spPr>
          <a:xfrm>
            <a:off x="801236" y="3541599"/>
            <a:ext cx="314374" cy="270886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801236" y="4144548"/>
            <a:ext cx="314374" cy="270886"/>
          </a:xfrm>
          <a:custGeom>
            <a:avLst/>
            <a:gdLst/>
            <a:ahLst/>
            <a:cxnLst/>
            <a:rect l="l" t="t" r="r" b="b"/>
            <a:pathLst>
              <a:path w="351454" h="302978">
                <a:moveTo>
                  <a:pt x="175727" y="0"/>
                </a:moveTo>
                <a:lnTo>
                  <a:pt x="351454" y="302978"/>
                </a:lnTo>
                <a:cubicBezTo>
                  <a:pt x="296917" y="281626"/>
                  <a:pt x="237534" y="271243"/>
                  <a:pt x="175726" y="271243"/>
                </a:cubicBezTo>
                <a:cubicBezTo>
                  <a:pt x="113918" y="271243"/>
                  <a:pt x="54536" y="281626"/>
                  <a:pt x="0" y="30297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 flipV="1">
            <a:off x="3563007" y="2506709"/>
            <a:ext cx="4713874" cy="676350"/>
          </a:xfrm>
          <a:prstGeom prst="wedgeRoundRectCallout">
            <a:avLst>
              <a:gd name="adj1" fmla="val -22122"/>
              <a:gd name="adj2" fmla="val 9429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752191" y="2475173"/>
            <a:ext cx="43039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不要产生思维定式，认为这技术就是绑定面向对象的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4824242"/>
            <a:ext cx="9144000" cy="12034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一切为了理解需求</a:t>
            </a:r>
          </a:p>
        </p:txBody>
      </p:sp>
      <p:sp>
        <p:nvSpPr>
          <p:cNvPr id="16" name="矩形 15"/>
          <p:cNvSpPr/>
          <p:nvPr/>
        </p:nvSpPr>
        <p:spPr>
          <a:xfrm>
            <a:off x="212436" y="1074821"/>
            <a:ext cx="82573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用于刻画用户和待开发的软件系统是如何交互的描述机制</a:t>
            </a:r>
          </a:p>
        </p:txBody>
      </p:sp>
    </p:spTree>
    <p:extLst>
      <p:ext uri="{BB962C8B-B14F-4D97-AF65-F5344CB8AC3E}">
        <p14:creationId xmlns:p14="http://schemas.microsoft.com/office/powerpoint/2010/main" val="2922356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04807" y="3819141"/>
            <a:ext cx="2609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文本化的描述</a:t>
            </a:r>
          </a:p>
        </p:txBody>
      </p:sp>
      <p:sp>
        <p:nvSpPr>
          <p:cNvPr id="17" name="KSO_Shape"/>
          <p:cNvSpPr>
            <a:spLocks/>
          </p:cNvSpPr>
          <p:nvPr/>
        </p:nvSpPr>
        <p:spPr bwMode="auto">
          <a:xfrm>
            <a:off x="2115991" y="2254479"/>
            <a:ext cx="1201945" cy="1333665"/>
          </a:xfrm>
          <a:custGeom>
            <a:avLst/>
            <a:gdLst>
              <a:gd name="T0" fmla="*/ 1592169 w 3407"/>
              <a:gd name="T1" fmla="*/ 450338 h 3778"/>
              <a:gd name="T2" fmla="*/ 1432047 w 3407"/>
              <a:gd name="T3" fmla="*/ 900675 h 3778"/>
              <a:gd name="T4" fmla="*/ 1591216 w 3407"/>
              <a:gd name="T5" fmla="*/ 1351013 h 3778"/>
              <a:gd name="T6" fmla="*/ 1121333 w 3407"/>
              <a:gd name="T7" fmla="*/ 1435838 h 3778"/>
              <a:gd name="T8" fmla="*/ 811573 w 3407"/>
              <a:gd name="T9" fmla="*/ 1800397 h 3778"/>
              <a:gd name="T10" fmla="*/ 502765 w 3407"/>
              <a:gd name="T11" fmla="*/ 1436791 h 3778"/>
              <a:gd name="T12" fmla="*/ 32882 w 3407"/>
              <a:gd name="T13" fmla="*/ 1350059 h 3778"/>
              <a:gd name="T14" fmla="*/ 193005 w 3407"/>
              <a:gd name="T15" fmla="*/ 900675 h 3778"/>
              <a:gd name="T16" fmla="*/ 31929 w 3407"/>
              <a:gd name="T17" fmla="*/ 450338 h 3778"/>
              <a:gd name="T18" fmla="*/ 502765 w 3407"/>
              <a:gd name="T19" fmla="*/ 364082 h 3778"/>
              <a:gd name="T20" fmla="*/ 811573 w 3407"/>
              <a:gd name="T21" fmla="*/ 0 h 3778"/>
              <a:gd name="T22" fmla="*/ 1121333 w 3407"/>
              <a:gd name="T23" fmla="*/ 363129 h 3778"/>
              <a:gd name="T24" fmla="*/ 222551 w 3407"/>
              <a:gd name="T25" fmla="*/ 391722 h 3778"/>
              <a:gd name="T26" fmla="*/ 75772 w 3407"/>
              <a:gd name="T27" fmla="*/ 644769 h 3778"/>
              <a:gd name="T28" fmla="*/ 438430 w 3407"/>
              <a:gd name="T29" fmla="*/ 683846 h 3778"/>
              <a:gd name="T30" fmla="*/ 222551 w 3407"/>
              <a:gd name="T31" fmla="*/ 391722 h 3778"/>
              <a:gd name="T32" fmla="*/ 76249 w 3407"/>
              <a:gd name="T33" fmla="*/ 1156581 h 3778"/>
              <a:gd name="T34" fmla="*/ 223028 w 3407"/>
              <a:gd name="T35" fmla="*/ 1409151 h 3778"/>
              <a:gd name="T36" fmla="*/ 438430 w 3407"/>
              <a:gd name="T37" fmla="*/ 1118457 h 3778"/>
              <a:gd name="T38" fmla="*/ 267347 w 3407"/>
              <a:gd name="T39" fmla="*/ 900675 h 3778"/>
              <a:gd name="T40" fmla="*/ 426516 w 3407"/>
              <a:gd name="T41" fmla="*/ 899722 h 3778"/>
              <a:gd name="T42" fmla="*/ 430329 w 3407"/>
              <a:gd name="T43" fmla="*/ 762953 h 3778"/>
              <a:gd name="T44" fmla="*/ 647161 w 3407"/>
              <a:gd name="T45" fmla="*/ 1183744 h 3778"/>
              <a:gd name="T46" fmla="*/ 976461 w 3407"/>
              <a:gd name="T47" fmla="*/ 1183744 h 3778"/>
              <a:gd name="T48" fmla="*/ 1139919 w 3407"/>
              <a:gd name="T49" fmla="*/ 899722 h 3778"/>
              <a:gd name="T50" fmla="*/ 975508 w 3407"/>
              <a:gd name="T51" fmla="*/ 616176 h 3778"/>
              <a:gd name="T52" fmla="*/ 649544 w 3407"/>
              <a:gd name="T53" fmla="*/ 616176 h 3778"/>
              <a:gd name="T54" fmla="*/ 485133 w 3407"/>
              <a:gd name="T55" fmla="*/ 899722 h 3778"/>
              <a:gd name="T56" fmla="*/ 647161 w 3407"/>
              <a:gd name="T57" fmla="*/ 1183744 h 3778"/>
              <a:gd name="T58" fmla="*/ 742949 w 3407"/>
              <a:gd name="T59" fmla="*/ 501328 h 3778"/>
              <a:gd name="T60" fmla="*/ 499906 w 3407"/>
              <a:gd name="T61" fmla="*/ 641910 h 3778"/>
              <a:gd name="T62" fmla="*/ 742949 w 3407"/>
              <a:gd name="T63" fmla="*/ 1300022 h 3778"/>
              <a:gd name="T64" fmla="*/ 500859 w 3407"/>
              <a:gd name="T65" fmla="*/ 1160394 h 3778"/>
              <a:gd name="T66" fmla="*/ 742949 w 3407"/>
              <a:gd name="T67" fmla="*/ 1300022 h 3778"/>
              <a:gd name="T68" fmla="*/ 1070342 w 3407"/>
              <a:gd name="T69" fmla="*/ 376949 h 3778"/>
              <a:gd name="T70" fmla="*/ 811573 w 3407"/>
              <a:gd name="T71" fmla="*/ 44795 h 3778"/>
              <a:gd name="T72" fmla="*/ 553757 w 3407"/>
              <a:gd name="T73" fmla="*/ 375043 h 3778"/>
              <a:gd name="T74" fmla="*/ 812526 w 3407"/>
              <a:gd name="T75" fmla="*/ 1332427 h 3778"/>
              <a:gd name="T76" fmla="*/ 665747 w 3407"/>
              <a:gd name="T77" fmla="*/ 1665534 h 3778"/>
              <a:gd name="T78" fmla="*/ 957398 w 3407"/>
              <a:gd name="T79" fmla="*/ 1665534 h 3778"/>
              <a:gd name="T80" fmla="*/ 812526 w 3407"/>
              <a:gd name="T81" fmla="*/ 1332427 h 3778"/>
              <a:gd name="T82" fmla="*/ 880673 w 3407"/>
              <a:gd name="T83" fmla="*/ 1300022 h 3778"/>
              <a:gd name="T84" fmla="*/ 1124193 w 3407"/>
              <a:gd name="T85" fmla="*/ 1161347 h 3778"/>
              <a:gd name="T86" fmla="*/ 1085115 w 3407"/>
              <a:gd name="T87" fmla="*/ 427940 h 3778"/>
              <a:gd name="T88" fmla="*/ 1004101 w 3407"/>
              <a:gd name="T89" fmla="*/ 566615 h 3778"/>
              <a:gd name="T90" fmla="*/ 1085115 w 3407"/>
              <a:gd name="T91" fmla="*/ 427940 h 3778"/>
              <a:gd name="T92" fmla="*/ 1547373 w 3407"/>
              <a:gd name="T93" fmla="*/ 644769 h 3778"/>
              <a:gd name="T94" fmla="*/ 1401547 w 3407"/>
              <a:gd name="T95" fmla="*/ 392199 h 3778"/>
              <a:gd name="T96" fmla="*/ 1186621 w 3407"/>
              <a:gd name="T97" fmla="*/ 685752 h 3778"/>
              <a:gd name="T98" fmla="*/ 1401071 w 3407"/>
              <a:gd name="T99" fmla="*/ 1409628 h 3778"/>
              <a:gd name="T100" fmla="*/ 1546897 w 3407"/>
              <a:gd name="T101" fmla="*/ 1157534 h 3778"/>
              <a:gd name="T102" fmla="*/ 1185668 w 3407"/>
              <a:gd name="T103" fmla="*/ 1117504 h 3778"/>
              <a:gd name="T104" fmla="*/ 1401071 w 3407"/>
              <a:gd name="T105" fmla="*/ 1409628 h 3778"/>
              <a:gd name="T106" fmla="*/ 1356751 w 3407"/>
              <a:gd name="T107" fmla="*/ 900675 h 3778"/>
              <a:gd name="T108" fmla="*/ 1198535 w 3407"/>
              <a:gd name="T109" fmla="*/ 899722 h 3778"/>
              <a:gd name="T110" fmla="*/ 1280026 w 3407"/>
              <a:gd name="T111" fmla="*/ 972634 h 377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407" h="3778">
                <a:moveTo>
                  <a:pt x="2976" y="731"/>
                </a:moveTo>
                <a:cubicBezTo>
                  <a:pt x="3154" y="759"/>
                  <a:pt x="3275" y="830"/>
                  <a:pt x="3341" y="945"/>
                </a:cubicBezTo>
                <a:cubicBezTo>
                  <a:pt x="3406" y="1060"/>
                  <a:pt x="3407" y="1201"/>
                  <a:pt x="3344" y="1368"/>
                </a:cubicBezTo>
                <a:cubicBezTo>
                  <a:pt x="3280" y="1536"/>
                  <a:pt x="3167" y="1710"/>
                  <a:pt x="3005" y="1890"/>
                </a:cubicBezTo>
                <a:cubicBezTo>
                  <a:pt x="3166" y="2070"/>
                  <a:pt x="3278" y="2244"/>
                  <a:pt x="3342" y="2412"/>
                </a:cubicBezTo>
                <a:cubicBezTo>
                  <a:pt x="3405" y="2579"/>
                  <a:pt x="3404" y="2720"/>
                  <a:pt x="3339" y="2835"/>
                </a:cubicBezTo>
                <a:cubicBezTo>
                  <a:pt x="3272" y="2950"/>
                  <a:pt x="3150" y="3022"/>
                  <a:pt x="2974" y="3050"/>
                </a:cubicBezTo>
                <a:cubicBezTo>
                  <a:pt x="2798" y="3079"/>
                  <a:pt x="2590" y="3067"/>
                  <a:pt x="2353" y="3013"/>
                </a:cubicBezTo>
                <a:cubicBezTo>
                  <a:pt x="2279" y="3246"/>
                  <a:pt x="2185" y="3431"/>
                  <a:pt x="2072" y="3570"/>
                </a:cubicBezTo>
                <a:cubicBezTo>
                  <a:pt x="1958" y="3709"/>
                  <a:pt x="1836" y="3778"/>
                  <a:pt x="1703" y="3778"/>
                </a:cubicBezTo>
                <a:cubicBezTo>
                  <a:pt x="1570" y="3778"/>
                  <a:pt x="1448" y="3709"/>
                  <a:pt x="1335" y="3570"/>
                </a:cubicBezTo>
                <a:cubicBezTo>
                  <a:pt x="1222" y="3431"/>
                  <a:pt x="1129" y="3246"/>
                  <a:pt x="1055" y="3015"/>
                </a:cubicBezTo>
                <a:cubicBezTo>
                  <a:pt x="817" y="3066"/>
                  <a:pt x="610" y="3077"/>
                  <a:pt x="433" y="3048"/>
                </a:cubicBezTo>
                <a:cubicBezTo>
                  <a:pt x="256" y="3020"/>
                  <a:pt x="135" y="2948"/>
                  <a:pt x="69" y="2833"/>
                </a:cubicBezTo>
                <a:cubicBezTo>
                  <a:pt x="4" y="2718"/>
                  <a:pt x="2" y="2577"/>
                  <a:pt x="65" y="2411"/>
                </a:cubicBezTo>
                <a:cubicBezTo>
                  <a:pt x="128" y="2244"/>
                  <a:pt x="241" y="2070"/>
                  <a:pt x="405" y="1890"/>
                </a:cubicBezTo>
                <a:cubicBezTo>
                  <a:pt x="241" y="1710"/>
                  <a:pt x="127" y="1536"/>
                  <a:pt x="64" y="1368"/>
                </a:cubicBezTo>
                <a:cubicBezTo>
                  <a:pt x="0" y="1201"/>
                  <a:pt x="1" y="1060"/>
                  <a:pt x="67" y="945"/>
                </a:cubicBezTo>
                <a:cubicBezTo>
                  <a:pt x="133" y="830"/>
                  <a:pt x="254" y="759"/>
                  <a:pt x="432" y="731"/>
                </a:cubicBezTo>
                <a:cubicBezTo>
                  <a:pt x="610" y="703"/>
                  <a:pt x="817" y="714"/>
                  <a:pt x="1055" y="764"/>
                </a:cubicBezTo>
                <a:cubicBezTo>
                  <a:pt x="1127" y="534"/>
                  <a:pt x="1220" y="348"/>
                  <a:pt x="1334" y="209"/>
                </a:cubicBezTo>
                <a:cubicBezTo>
                  <a:pt x="1447" y="70"/>
                  <a:pt x="1570" y="0"/>
                  <a:pt x="1703" y="0"/>
                </a:cubicBezTo>
                <a:cubicBezTo>
                  <a:pt x="1836" y="0"/>
                  <a:pt x="1958" y="69"/>
                  <a:pt x="2072" y="208"/>
                </a:cubicBezTo>
                <a:cubicBezTo>
                  <a:pt x="2185" y="347"/>
                  <a:pt x="2279" y="531"/>
                  <a:pt x="2353" y="762"/>
                </a:cubicBezTo>
                <a:cubicBezTo>
                  <a:pt x="2590" y="713"/>
                  <a:pt x="2798" y="703"/>
                  <a:pt x="2976" y="731"/>
                </a:cubicBezTo>
                <a:close/>
                <a:moveTo>
                  <a:pt x="467" y="822"/>
                </a:moveTo>
                <a:cubicBezTo>
                  <a:pt x="309" y="841"/>
                  <a:pt x="204" y="898"/>
                  <a:pt x="149" y="992"/>
                </a:cubicBezTo>
                <a:cubicBezTo>
                  <a:pt x="93" y="1088"/>
                  <a:pt x="96" y="1208"/>
                  <a:pt x="159" y="1353"/>
                </a:cubicBezTo>
                <a:cubicBezTo>
                  <a:pt x="222" y="1498"/>
                  <a:pt x="329" y="1650"/>
                  <a:pt x="481" y="1810"/>
                </a:cubicBezTo>
                <a:cubicBezTo>
                  <a:pt x="610" y="1680"/>
                  <a:pt x="756" y="1555"/>
                  <a:pt x="920" y="1435"/>
                </a:cubicBezTo>
                <a:cubicBezTo>
                  <a:pt x="939" y="1241"/>
                  <a:pt x="974" y="1052"/>
                  <a:pt x="1024" y="867"/>
                </a:cubicBezTo>
                <a:cubicBezTo>
                  <a:pt x="810" y="818"/>
                  <a:pt x="624" y="803"/>
                  <a:pt x="467" y="822"/>
                </a:cubicBezTo>
                <a:close/>
                <a:moveTo>
                  <a:pt x="479" y="1970"/>
                </a:moveTo>
                <a:cubicBezTo>
                  <a:pt x="329" y="2130"/>
                  <a:pt x="222" y="2282"/>
                  <a:pt x="160" y="2427"/>
                </a:cubicBezTo>
                <a:cubicBezTo>
                  <a:pt x="98" y="2572"/>
                  <a:pt x="95" y="2692"/>
                  <a:pt x="151" y="2786"/>
                </a:cubicBezTo>
                <a:cubicBezTo>
                  <a:pt x="206" y="2882"/>
                  <a:pt x="311" y="2939"/>
                  <a:pt x="468" y="2957"/>
                </a:cubicBezTo>
                <a:cubicBezTo>
                  <a:pt x="624" y="2975"/>
                  <a:pt x="810" y="2959"/>
                  <a:pt x="1024" y="2909"/>
                </a:cubicBezTo>
                <a:cubicBezTo>
                  <a:pt x="974" y="2728"/>
                  <a:pt x="939" y="2541"/>
                  <a:pt x="920" y="2347"/>
                </a:cubicBezTo>
                <a:cubicBezTo>
                  <a:pt x="756" y="2227"/>
                  <a:pt x="609" y="2101"/>
                  <a:pt x="479" y="1970"/>
                </a:cubicBezTo>
                <a:close/>
                <a:moveTo>
                  <a:pt x="561" y="1890"/>
                </a:moveTo>
                <a:cubicBezTo>
                  <a:pt x="657" y="1987"/>
                  <a:pt x="772" y="2085"/>
                  <a:pt x="907" y="2185"/>
                </a:cubicBezTo>
                <a:cubicBezTo>
                  <a:pt x="899" y="2095"/>
                  <a:pt x="895" y="1996"/>
                  <a:pt x="895" y="1888"/>
                </a:cubicBezTo>
                <a:cubicBezTo>
                  <a:pt x="895" y="1839"/>
                  <a:pt x="896" y="1791"/>
                  <a:pt x="897" y="1743"/>
                </a:cubicBezTo>
                <a:cubicBezTo>
                  <a:pt x="899" y="1696"/>
                  <a:pt x="901" y="1649"/>
                  <a:pt x="903" y="1601"/>
                </a:cubicBezTo>
                <a:cubicBezTo>
                  <a:pt x="774" y="1695"/>
                  <a:pt x="659" y="1792"/>
                  <a:pt x="561" y="1890"/>
                </a:cubicBezTo>
                <a:close/>
                <a:moveTo>
                  <a:pt x="1358" y="2484"/>
                </a:moveTo>
                <a:cubicBezTo>
                  <a:pt x="1472" y="2551"/>
                  <a:pt x="1587" y="2612"/>
                  <a:pt x="1705" y="2665"/>
                </a:cubicBezTo>
                <a:cubicBezTo>
                  <a:pt x="1825" y="2610"/>
                  <a:pt x="1940" y="2550"/>
                  <a:pt x="2049" y="2484"/>
                </a:cubicBezTo>
                <a:cubicBezTo>
                  <a:pt x="2171" y="2413"/>
                  <a:pt x="2280" y="2344"/>
                  <a:pt x="2375" y="2277"/>
                </a:cubicBezTo>
                <a:cubicBezTo>
                  <a:pt x="2386" y="2165"/>
                  <a:pt x="2392" y="2036"/>
                  <a:pt x="2392" y="1888"/>
                </a:cubicBezTo>
                <a:cubicBezTo>
                  <a:pt x="2392" y="1742"/>
                  <a:pt x="2386" y="1613"/>
                  <a:pt x="2375" y="1500"/>
                </a:cubicBezTo>
                <a:cubicBezTo>
                  <a:pt x="2273" y="1432"/>
                  <a:pt x="2163" y="1363"/>
                  <a:pt x="2047" y="1293"/>
                </a:cubicBezTo>
                <a:cubicBezTo>
                  <a:pt x="1935" y="1230"/>
                  <a:pt x="1821" y="1171"/>
                  <a:pt x="1705" y="1115"/>
                </a:cubicBezTo>
                <a:cubicBezTo>
                  <a:pt x="1587" y="1171"/>
                  <a:pt x="1473" y="1230"/>
                  <a:pt x="1363" y="1293"/>
                </a:cubicBezTo>
                <a:cubicBezTo>
                  <a:pt x="1238" y="1367"/>
                  <a:pt x="1129" y="1437"/>
                  <a:pt x="1035" y="1503"/>
                </a:cubicBezTo>
                <a:cubicBezTo>
                  <a:pt x="1024" y="1612"/>
                  <a:pt x="1018" y="1740"/>
                  <a:pt x="1018" y="1888"/>
                </a:cubicBezTo>
                <a:cubicBezTo>
                  <a:pt x="1018" y="2036"/>
                  <a:pt x="1024" y="2165"/>
                  <a:pt x="1035" y="2275"/>
                </a:cubicBezTo>
                <a:cubicBezTo>
                  <a:pt x="1121" y="2337"/>
                  <a:pt x="1229" y="2407"/>
                  <a:pt x="1358" y="2484"/>
                </a:cubicBezTo>
                <a:close/>
                <a:moveTo>
                  <a:pt x="1301" y="1189"/>
                </a:moveTo>
                <a:cubicBezTo>
                  <a:pt x="1380" y="1141"/>
                  <a:pt x="1466" y="1095"/>
                  <a:pt x="1559" y="1052"/>
                </a:cubicBezTo>
                <a:cubicBezTo>
                  <a:pt x="1415" y="990"/>
                  <a:pt x="1272" y="939"/>
                  <a:pt x="1133" y="898"/>
                </a:cubicBezTo>
                <a:cubicBezTo>
                  <a:pt x="1096" y="1041"/>
                  <a:pt x="1068" y="1191"/>
                  <a:pt x="1049" y="1347"/>
                </a:cubicBezTo>
                <a:cubicBezTo>
                  <a:pt x="1124" y="1295"/>
                  <a:pt x="1208" y="1242"/>
                  <a:pt x="1301" y="1189"/>
                </a:cubicBezTo>
                <a:close/>
                <a:moveTo>
                  <a:pt x="1559" y="2728"/>
                </a:moveTo>
                <a:cubicBezTo>
                  <a:pt x="1461" y="2682"/>
                  <a:pt x="1374" y="2635"/>
                  <a:pt x="1299" y="2589"/>
                </a:cubicBezTo>
                <a:cubicBezTo>
                  <a:pt x="1214" y="2543"/>
                  <a:pt x="1132" y="2491"/>
                  <a:pt x="1051" y="2435"/>
                </a:cubicBezTo>
                <a:cubicBezTo>
                  <a:pt x="1067" y="2583"/>
                  <a:pt x="1094" y="2731"/>
                  <a:pt x="1131" y="2880"/>
                </a:cubicBezTo>
                <a:cubicBezTo>
                  <a:pt x="1265" y="2845"/>
                  <a:pt x="1408" y="2794"/>
                  <a:pt x="1559" y="2728"/>
                </a:cubicBezTo>
                <a:close/>
                <a:moveTo>
                  <a:pt x="1705" y="982"/>
                </a:moveTo>
                <a:cubicBezTo>
                  <a:pt x="1899" y="897"/>
                  <a:pt x="2079" y="834"/>
                  <a:pt x="2246" y="791"/>
                </a:cubicBezTo>
                <a:cubicBezTo>
                  <a:pt x="2183" y="579"/>
                  <a:pt x="2104" y="410"/>
                  <a:pt x="2009" y="284"/>
                </a:cubicBezTo>
                <a:cubicBezTo>
                  <a:pt x="1914" y="157"/>
                  <a:pt x="1812" y="94"/>
                  <a:pt x="1703" y="94"/>
                </a:cubicBezTo>
                <a:cubicBezTo>
                  <a:pt x="1593" y="94"/>
                  <a:pt x="1492" y="157"/>
                  <a:pt x="1397" y="284"/>
                </a:cubicBezTo>
                <a:cubicBezTo>
                  <a:pt x="1303" y="410"/>
                  <a:pt x="1225" y="578"/>
                  <a:pt x="1162" y="787"/>
                </a:cubicBezTo>
                <a:cubicBezTo>
                  <a:pt x="1338" y="836"/>
                  <a:pt x="1519" y="901"/>
                  <a:pt x="1705" y="982"/>
                </a:cubicBezTo>
                <a:close/>
                <a:moveTo>
                  <a:pt x="1705" y="2796"/>
                </a:moveTo>
                <a:cubicBezTo>
                  <a:pt x="1527" y="2877"/>
                  <a:pt x="1347" y="2941"/>
                  <a:pt x="1164" y="2989"/>
                </a:cubicBezTo>
                <a:cubicBezTo>
                  <a:pt x="1225" y="3201"/>
                  <a:pt x="1303" y="3369"/>
                  <a:pt x="1397" y="3495"/>
                </a:cubicBezTo>
                <a:cubicBezTo>
                  <a:pt x="1492" y="3621"/>
                  <a:pt x="1593" y="3684"/>
                  <a:pt x="1703" y="3684"/>
                </a:cubicBezTo>
                <a:cubicBezTo>
                  <a:pt x="1812" y="3684"/>
                  <a:pt x="1914" y="3621"/>
                  <a:pt x="2009" y="3495"/>
                </a:cubicBezTo>
                <a:cubicBezTo>
                  <a:pt x="2104" y="3369"/>
                  <a:pt x="2183" y="3201"/>
                  <a:pt x="2246" y="2989"/>
                </a:cubicBezTo>
                <a:cubicBezTo>
                  <a:pt x="2064" y="2942"/>
                  <a:pt x="1884" y="2878"/>
                  <a:pt x="1705" y="2796"/>
                </a:cubicBezTo>
                <a:close/>
                <a:moveTo>
                  <a:pt x="2111" y="2589"/>
                </a:moveTo>
                <a:cubicBezTo>
                  <a:pt x="2011" y="2648"/>
                  <a:pt x="1924" y="2694"/>
                  <a:pt x="1848" y="2728"/>
                </a:cubicBezTo>
                <a:cubicBezTo>
                  <a:pt x="1999" y="2794"/>
                  <a:pt x="2142" y="2845"/>
                  <a:pt x="2277" y="2880"/>
                </a:cubicBezTo>
                <a:cubicBezTo>
                  <a:pt x="2310" y="2753"/>
                  <a:pt x="2337" y="2605"/>
                  <a:pt x="2359" y="2437"/>
                </a:cubicBezTo>
                <a:cubicBezTo>
                  <a:pt x="2281" y="2488"/>
                  <a:pt x="2198" y="2538"/>
                  <a:pt x="2111" y="2589"/>
                </a:cubicBezTo>
                <a:close/>
                <a:moveTo>
                  <a:pt x="2277" y="898"/>
                </a:moveTo>
                <a:cubicBezTo>
                  <a:pt x="2146" y="935"/>
                  <a:pt x="2003" y="985"/>
                  <a:pt x="1850" y="1049"/>
                </a:cubicBezTo>
                <a:cubicBezTo>
                  <a:pt x="1952" y="1101"/>
                  <a:pt x="2037" y="1148"/>
                  <a:pt x="2107" y="1189"/>
                </a:cubicBezTo>
                <a:cubicBezTo>
                  <a:pt x="2200" y="1242"/>
                  <a:pt x="2284" y="1295"/>
                  <a:pt x="2359" y="1347"/>
                </a:cubicBezTo>
                <a:cubicBezTo>
                  <a:pt x="2341" y="1195"/>
                  <a:pt x="2314" y="1045"/>
                  <a:pt x="2277" y="898"/>
                </a:cubicBezTo>
                <a:close/>
                <a:moveTo>
                  <a:pt x="2927" y="1810"/>
                </a:moveTo>
                <a:cubicBezTo>
                  <a:pt x="3078" y="1650"/>
                  <a:pt x="3185" y="1498"/>
                  <a:pt x="3247" y="1353"/>
                </a:cubicBezTo>
                <a:cubicBezTo>
                  <a:pt x="3310" y="1208"/>
                  <a:pt x="3313" y="1088"/>
                  <a:pt x="3259" y="992"/>
                </a:cubicBezTo>
                <a:cubicBezTo>
                  <a:pt x="3204" y="898"/>
                  <a:pt x="3098" y="841"/>
                  <a:pt x="2941" y="823"/>
                </a:cubicBezTo>
                <a:cubicBezTo>
                  <a:pt x="2784" y="805"/>
                  <a:pt x="2598" y="821"/>
                  <a:pt x="2384" y="871"/>
                </a:cubicBezTo>
                <a:cubicBezTo>
                  <a:pt x="2434" y="1047"/>
                  <a:pt x="2470" y="1237"/>
                  <a:pt x="2490" y="1439"/>
                </a:cubicBezTo>
                <a:cubicBezTo>
                  <a:pt x="2649" y="1554"/>
                  <a:pt x="2794" y="1677"/>
                  <a:pt x="2927" y="1810"/>
                </a:cubicBezTo>
                <a:close/>
                <a:moveTo>
                  <a:pt x="2940" y="2958"/>
                </a:moveTo>
                <a:cubicBezTo>
                  <a:pt x="3097" y="2939"/>
                  <a:pt x="3202" y="2882"/>
                  <a:pt x="3257" y="2788"/>
                </a:cubicBezTo>
                <a:cubicBezTo>
                  <a:pt x="3311" y="2693"/>
                  <a:pt x="3308" y="2574"/>
                  <a:pt x="3246" y="2429"/>
                </a:cubicBezTo>
                <a:cubicBezTo>
                  <a:pt x="3183" y="2284"/>
                  <a:pt x="3077" y="2131"/>
                  <a:pt x="2927" y="1970"/>
                </a:cubicBezTo>
                <a:cubicBezTo>
                  <a:pt x="2797" y="2101"/>
                  <a:pt x="2651" y="2226"/>
                  <a:pt x="2488" y="2345"/>
                </a:cubicBezTo>
                <a:cubicBezTo>
                  <a:pt x="2467" y="2541"/>
                  <a:pt x="2433" y="2728"/>
                  <a:pt x="2384" y="2909"/>
                </a:cubicBezTo>
                <a:cubicBezTo>
                  <a:pt x="2598" y="2961"/>
                  <a:pt x="2784" y="2977"/>
                  <a:pt x="2940" y="2958"/>
                </a:cubicBezTo>
                <a:close/>
                <a:moveTo>
                  <a:pt x="2686" y="2041"/>
                </a:moveTo>
                <a:cubicBezTo>
                  <a:pt x="2744" y="1991"/>
                  <a:pt x="2798" y="1941"/>
                  <a:pt x="2847" y="1890"/>
                </a:cubicBezTo>
                <a:cubicBezTo>
                  <a:pt x="2754" y="1798"/>
                  <a:pt x="2640" y="1701"/>
                  <a:pt x="2504" y="1597"/>
                </a:cubicBezTo>
                <a:cubicBezTo>
                  <a:pt x="2511" y="1706"/>
                  <a:pt x="2515" y="1803"/>
                  <a:pt x="2515" y="1888"/>
                </a:cubicBezTo>
                <a:cubicBezTo>
                  <a:pt x="2515" y="1982"/>
                  <a:pt x="2511" y="2084"/>
                  <a:pt x="2504" y="2193"/>
                </a:cubicBezTo>
                <a:cubicBezTo>
                  <a:pt x="2567" y="2141"/>
                  <a:pt x="2628" y="2091"/>
                  <a:pt x="2686" y="204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90568" y="383490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图形化的描述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65001" y="2380602"/>
            <a:ext cx="811022" cy="1049885"/>
          </a:xfrm>
          <a:custGeom>
            <a:avLst/>
            <a:gdLst>
              <a:gd name="T0" fmla="*/ 1291984 w 634"/>
              <a:gd name="T1" fmla="*/ 686420 h 619"/>
              <a:gd name="T2" fmla="*/ 1291984 w 634"/>
              <a:gd name="T3" fmla="*/ 686420 h 619"/>
              <a:gd name="T4" fmla="*/ 1291984 w 634"/>
              <a:gd name="T5" fmla="*/ 1585164 h 619"/>
              <a:gd name="T6" fmla="*/ 1195469 w 634"/>
              <a:gd name="T7" fmla="*/ 1713140 h 619"/>
              <a:gd name="T8" fmla="*/ 195223 w 634"/>
              <a:gd name="T9" fmla="*/ 1713140 h 619"/>
              <a:gd name="T10" fmla="*/ 98708 w 634"/>
              <a:gd name="T11" fmla="*/ 1585164 h 619"/>
              <a:gd name="T12" fmla="*/ 98708 w 634"/>
              <a:gd name="T13" fmla="*/ 215233 h 619"/>
              <a:gd name="T14" fmla="*/ 195223 w 634"/>
              <a:gd name="T15" fmla="*/ 84348 h 619"/>
              <a:gd name="T16" fmla="*/ 873021 w 634"/>
              <a:gd name="T17" fmla="*/ 84348 h 619"/>
              <a:gd name="T18" fmla="*/ 873021 w 634"/>
              <a:gd name="T19" fmla="*/ 0 h 619"/>
              <a:gd name="T20" fmla="*/ 195223 w 634"/>
              <a:gd name="T21" fmla="*/ 0 h 619"/>
              <a:gd name="T22" fmla="*/ 0 w 634"/>
              <a:gd name="T23" fmla="*/ 215233 h 619"/>
              <a:gd name="T24" fmla="*/ 0 w 634"/>
              <a:gd name="T25" fmla="*/ 1585164 h 619"/>
              <a:gd name="T26" fmla="*/ 195223 w 634"/>
              <a:gd name="T27" fmla="*/ 1797488 h 619"/>
              <a:gd name="T28" fmla="*/ 1195469 w 634"/>
              <a:gd name="T29" fmla="*/ 1797488 h 619"/>
              <a:gd name="T30" fmla="*/ 1388498 w 634"/>
              <a:gd name="T31" fmla="*/ 1585164 h 619"/>
              <a:gd name="T32" fmla="*/ 1388498 w 634"/>
              <a:gd name="T33" fmla="*/ 686420 h 619"/>
              <a:gd name="T34" fmla="*/ 1291984 w 634"/>
              <a:gd name="T35" fmla="*/ 686420 h 619"/>
              <a:gd name="T36" fmla="*/ 355350 w 634"/>
              <a:gd name="T37" fmla="*/ 1029629 h 619"/>
              <a:gd name="T38" fmla="*/ 355350 w 634"/>
              <a:gd name="T39" fmla="*/ 1029629 h 619"/>
              <a:gd name="T40" fmla="*/ 162321 w 634"/>
              <a:gd name="T41" fmla="*/ 1500816 h 619"/>
              <a:gd name="T42" fmla="*/ 225933 w 634"/>
              <a:gd name="T43" fmla="*/ 1585164 h 619"/>
              <a:gd name="T44" fmla="*/ 614186 w 634"/>
              <a:gd name="T45" fmla="*/ 1329211 h 619"/>
              <a:gd name="T46" fmla="*/ 647089 w 634"/>
              <a:gd name="T47" fmla="*/ 1329211 h 619"/>
              <a:gd name="T48" fmla="*/ 1324886 w 634"/>
              <a:gd name="T49" fmla="*/ 427558 h 619"/>
              <a:gd name="T50" fmla="*/ 1324886 w 634"/>
              <a:gd name="T51" fmla="*/ 255953 h 619"/>
              <a:gd name="T52" fmla="*/ 1162566 w 634"/>
              <a:gd name="T53" fmla="*/ 84348 h 619"/>
              <a:gd name="T54" fmla="*/ 1033148 w 634"/>
              <a:gd name="T55" fmla="*/ 84348 h 619"/>
              <a:gd name="T56" fmla="*/ 388253 w 634"/>
              <a:gd name="T57" fmla="*/ 942373 h 619"/>
              <a:gd name="T58" fmla="*/ 355350 w 634"/>
              <a:gd name="T59" fmla="*/ 1029629 h 619"/>
              <a:gd name="T60" fmla="*/ 1066051 w 634"/>
              <a:gd name="T61" fmla="*/ 215233 h 619"/>
              <a:gd name="T62" fmla="*/ 1066051 w 634"/>
              <a:gd name="T63" fmla="*/ 215233 h 619"/>
              <a:gd name="T64" fmla="*/ 1131857 w 634"/>
              <a:gd name="T65" fmla="*/ 215233 h 619"/>
              <a:gd name="T66" fmla="*/ 1228371 w 634"/>
              <a:gd name="T67" fmla="*/ 299581 h 619"/>
              <a:gd name="T68" fmla="*/ 1228371 w 634"/>
              <a:gd name="T69" fmla="*/ 386838 h 619"/>
              <a:gd name="T70" fmla="*/ 1131857 w 634"/>
              <a:gd name="T71" fmla="*/ 514815 h 619"/>
              <a:gd name="T72" fmla="*/ 1002439 w 634"/>
              <a:gd name="T73" fmla="*/ 299581 h 619"/>
              <a:gd name="T74" fmla="*/ 1066051 w 634"/>
              <a:gd name="T75" fmla="*/ 215233 h 619"/>
              <a:gd name="T76" fmla="*/ 938827 w 634"/>
              <a:gd name="T77" fmla="*/ 386838 h 619"/>
              <a:gd name="T78" fmla="*/ 938827 w 634"/>
              <a:gd name="T79" fmla="*/ 386838 h 619"/>
              <a:gd name="T80" fmla="*/ 1066051 w 634"/>
              <a:gd name="T81" fmla="*/ 599163 h 619"/>
              <a:gd name="T82" fmla="*/ 583476 w 634"/>
              <a:gd name="T83" fmla="*/ 1241954 h 619"/>
              <a:gd name="T84" fmla="*/ 454059 w 634"/>
              <a:gd name="T85" fmla="*/ 1029629 h 619"/>
              <a:gd name="T86" fmla="*/ 938827 w 634"/>
              <a:gd name="T87" fmla="*/ 386838 h 619"/>
              <a:gd name="T88" fmla="*/ 517671 w 634"/>
              <a:gd name="T89" fmla="*/ 1285582 h 619"/>
              <a:gd name="T90" fmla="*/ 517671 w 634"/>
              <a:gd name="T91" fmla="*/ 1285582 h 619"/>
              <a:gd name="T92" fmla="*/ 291738 w 634"/>
              <a:gd name="T93" fmla="*/ 1500816 h 619"/>
              <a:gd name="T94" fmla="*/ 258835 w 634"/>
              <a:gd name="T95" fmla="*/ 1457187 h 619"/>
              <a:gd name="T96" fmla="*/ 388253 w 634"/>
              <a:gd name="T97" fmla="*/ 1157606 h 619"/>
              <a:gd name="T98" fmla="*/ 517671 w 634"/>
              <a:gd name="T99" fmla="*/ 1285582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8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0269" y="2604683"/>
            <a:ext cx="2030684" cy="988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危化品仓储管理系统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090" y="1034029"/>
            <a:ext cx="6258910" cy="521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166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2641" y="2210887"/>
            <a:ext cx="2030684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chemeClr val="accent1"/>
              </a:buClr>
              <a:buSzPct val="100000"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参与者</a:t>
            </a:r>
            <a:r>
              <a:rPr lang="en-US" altLang="zh-CN" sz="2600" dirty="0">
                <a:latin typeface="+mn-ea"/>
              </a:rPr>
              <a:t>(Actor)</a:t>
            </a:r>
          </a:p>
        </p:txBody>
      </p:sp>
      <p:sp>
        <p:nvSpPr>
          <p:cNvPr id="5" name="矩形 4"/>
          <p:cNvSpPr/>
          <p:nvPr/>
        </p:nvSpPr>
        <p:spPr>
          <a:xfrm>
            <a:off x="4146337" y="2191578"/>
            <a:ext cx="4572000" cy="9521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人、软件、硬件设备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人形符号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85331" y="3538265"/>
            <a:ext cx="5186035" cy="523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zh-CN" altLang="en-US" sz="26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与系统发生交互，存在信息的读写</a:t>
            </a:r>
            <a:endParaRPr lang="en-US" altLang="zh-CN" sz="26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93012" y="4566127"/>
            <a:ext cx="60130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sz="32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None/>
            </a:pPr>
            <a:r>
              <a:rPr lang="en-US" altLang="zh-CN" sz="2200" dirty="0">
                <a:latin typeface="+mn-ea"/>
              </a:rPr>
              <a:t>use case diagram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2200" dirty="0">
                <a:latin typeface="+mn-ea"/>
              </a:rPr>
              <a:t>context-diagram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1536706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263470" y="1956270"/>
            <a:ext cx="3972902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(use case)</a:t>
            </a:r>
          </a:p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用户需要系统完成的动作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椭圆符号表示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(connection)</a:t>
            </a:r>
          </a:p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参与者与系统动作的关系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直线符号表示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496977" y="2301760"/>
            <a:ext cx="1277754" cy="6148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119109" y="3918259"/>
            <a:ext cx="9236" cy="1285054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9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99038" y="2310896"/>
            <a:ext cx="49661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标识符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verb + object”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即动宾结构的名称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整体功能简述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用例的前置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后置条件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可观察到的事件执行步骤</a:t>
            </a:r>
          </a:p>
        </p:txBody>
      </p:sp>
      <p:sp>
        <p:nvSpPr>
          <p:cNvPr id="8" name="矩形 7"/>
          <p:cNvSpPr/>
          <p:nvPr/>
        </p:nvSpPr>
        <p:spPr>
          <a:xfrm>
            <a:off x="936916" y="3006366"/>
            <a:ext cx="2698175" cy="5656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20000"/>
              </a:lnSpc>
              <a:buClr>
                <a:srgbClr val="5B9BD5"/>
              </a:buClr>
              <a:buSzPct val="100000"/>
              <a:defRPr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用例的文本描述</a:t>
            </a:r>
          </a:p>
        </p:txBody>
      </p:sp>
    </p:spTree>
    <p:extLst>
      <p:ext uri="{BB962C8B-B14F-4D97-AF65-F5344CB8AC3E}">
        <p14:creationId xmlns:p14="http://schemas.microsoft.com/office/powerpoint/2010/main" val="1092028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2609" y="1273649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危化品仓库管理系统的用例描述实例</a:t>
            </a: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8" y="2013386"/>
            <a:ext cx="8970962" cy="233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5"/>
          <p:cNvCxnSpPr>
            <a:cxnSpLocks noChangeShapeType="1"/>
          </p:cNvCxnSpPr>
          <p:nvPr/>
        </p:nvCxnSpPr>
        <p:spPr bwMode="auto">
          <a:xfrm flipV="1">
            <a:off x="564278" y="2302311"/>
            <a:ext cx="0" cy="3421063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箭头连接符 9"/>
          <p:cNvCxnSpPr>
            <a:cxnSpLocks noChangeShapeType="1"/>
          </p:cNvCxnSpPr>
          <p:nvPr/>
        </p:nvCxnSpPr>
        <p:spPr bwMode="auto">
          <a:xfrm flipV="1">
            <a:off x="5604590" y="2229286"/>
            <a:ext cx="0" cy="3421063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0"/>
          <p:cNvCxnSpPr>
            <a:cxnSpLocks noChangeShapeType="1"/>
          </p:cNvCxnSpPr>
          <p:nvPr/>
        </p:nvCxnSpPr>
        <p:spPr bwMode="auto">
          <a:xfrm flipV="1">
            <a:off x="3372565" y="4245411"/>
            <a:ext cx="0" cy="20161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文本框 11"/>
          <p:cNvSpPr txBox="1">
            <a:spLocks noChangeArrowheads="1"/>
          </p:cNvSpPr>
          <p:nvPr/>
        </p:nvSpPr>
        <p:spPr bwMode="auto">
          <a:xfrm>
            <a:off x="708740" y="5253474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标识符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372565" y="5718611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整体描述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5749053" y="5358249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名称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68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2609" y="1273649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危化品仓库管理系统的用例描述实例</a:t>
            </a:r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30777"/>
            <a:ext cx="8810625" cy="150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接箭头连接符 5"/>
          <p:cNvCxnSpPr>
            <a:cxnSpLocks noChangeShapeType="1"/>
          </p:cNvCxnSpPr>
          <p:nvPr/>
        </p:nvCxnSpPr>
        <p:spPr bwMode="auto">
          <a:xfrm flipH="1" flipV="1">
            <a:off x="4697413" y="2810202"/>
            <a:ext cx="3175" cy="2398713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0"/>
          <p:cNvCxnSpPr>
            <a:cxnSpLocks noChangeShapeType="1"/>
          </p:cNvCxnSpPr>
          <p:nvPr/>
        </p:nvCxnSpPr>
        <p:spPr bwMode="auto">
          <a:xfrm flipV="1">
            <a:off x="2627313" y="3694440"/>
            <a:ext cx="0" cy="20161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文本框 11"/>
          <p:cNvSpPr txBox="1">
            <a:spLocks noChangeArrowheads="1"/>
          </p:cNvSpPr>
          <p:nvPr/>
        </p:nvSpPr>
        <p:spPr bwMode="auto">
          <a:xfrm>
            <a:off x="4100513" y="5262890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黑体" pitchFamily="49" charset="-122"/>
                <a:ea typeface="黑体" pitchFamily="49" charset="-122"/>
              </a:rPr>
              <a:t>前置条件</a:t>
            </a:r>
          </a:p>
        </p:txBody>
      </p:sp>
      <p:sp>
        <p:nvSpPr>
          <p:cNvPr id="20" name="文本框 13"/>
          <p:cNvSpPr txBox="1">
            <a:spLocks noChangeArrowheads="1"/>
          </p:cNvSpPr>
          <p:nvPr/>
        </p:nvSpPr>
        <p:spPr bwMode="auto">
          <a:xfrm>
            <a:off x="1943100" y="5845502"/>
            <a:ext cx="1368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2000"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后置条件</a:t>
            </a:r>
          </a:p>
        </p:txBody>
      </p:sp>
    </p:spTree>
    <p:extLst>
      <p:ext uri="{BB962C8B-B14F-4D97-AF65-F5344CB8AC3E}">
        <p14:creationId xmlns:p14="http://schemas.microsoft.com/office/powerpoint/2010/main" val="177292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40947" y="290548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  <a:defRPr/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事件执行</a:t>
            </a:r>
            <a:endParaRPr lang="en-US" altLang="zh-CN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08955" y="2506545"/>
            <a:ext cx="471388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en-US" altLang="zh-CN" sz="2200" dirty="0">
                <a:latin typeface="+mn-ea"/>
              </a:rPr>
              <a:t>Normal course: 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基本的场景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en-US" altLang="zh-CN" sz="2200" dirty="0">
                <a:latin typeface="+mn-ea"/>
              </a:rPr>
              <a:t>Alternative course: 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可选的场景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defRPr/>
            </a:pPr>
            <a:r>
              <a:rPr lang="en-US" altLang="zh-CN" sz="2200" dirty="0">
                <a:latin typeface="+mn-ea"/>
              </a:rPr>
              <a:t>Exception: 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非法</a:t>
            </a: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的场景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209402" y="2601309"/>
            <a:ext cx="0" cy="121984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760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171700"/>
            <a:ext cx="8709025" cy="4224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箭头连接符 5"/>
          <p:cNvCxnSpPr>
            <a:cxnSpLocks noChangeShapeType="1"/>
          </p:cNvCxnSpPr>
          <p:nvPr/>
        </p:nvCxnSpPr>
        <p:spPr bwMode="auto">
          <a:xfrm flipV="1">
            <a:off x="611188" y="2565400"/>
            <a:ext cx="0" cy="8636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9"/>
          <p:cNvCxnSpPr>
            <a:cxnSpLocks noChangeShapeType="1"/>
          </p:cNvCxnSpPr>
          <p:nvPr/>
        </p:nvCxnSpPr>
        <p:spPr bwMode="auto">
          <a:xfrm flipV="1">
            <a:off x="6051550" y="5605463"/>
            <a:ext cx="14288" cy="91916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0"/>
          <p:cNvCxnSpPr>
            <a:cxnSpLocks noChangeShapeType="1"/>
          </p:cNvCxnSpPr>
          <p:nvPr/>
        </p:nvCxnSpPr>
        <p:spPr bwMode="auto">
          <a:xfrm flipV="1">
            <a:off x="1258888" y="4508500"/>
            <a:ext cx="0" cy="2016125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文本框 11"/>
          <p:cNvSpPr txBox="1">
            <a:spLocks noChangeArrowheads="1"/>
          </p:cNvSpPr>
          <p:nvPr/>
        </p:nvSpPr>
        <p:spPr bwMode="auto">
          <a:xfrm>
            <a:off x="80066" y="3408363"/>
            <a:ext cx="1649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正常执行场景</a:t>
            </a:r>
          </a:p>
        </p:txBody>
      </p:sp>
      <p:sp>
        <p:nvSpPr>
          <p:cNvPr id="15" name="文本框 13"/>
          <p:cNvSpPr txBox="1">
            <a:spLocks noChangeArrowheads="1"/>
          </p:cNvSpPr>
          <p:nvPr/>
        </p:nvSpPr>
        <p:spPr bwMode="auto">
          <a:xfrm>
            <a:off x="179388" y="6118781"/>
            <a:ext cx="1368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可选场景</a:t>
            </a:r>
          </a:p>
        </p:txBody>
      </p:sp>
      <p:sp>
        <p:nvSpPr>
          <p:cNvPr id="21" name="文本框 14"/>
          <p:cNvSpPr txBox="1">
            <a:spLocks noChangeArrowheads="1"/>
          </p:cNvSpPr>
          <p:nvPr/>
        </p:nvSpPr>
        <p:spPr bwMode="auto">
          <a:xfrm>
            <a:off x="6075363" y="6324600"/>
            <a:ext cx="23034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异常处理场景</a:t>
            </a:r>
          </a:p>
        </p:txBody>
      </p:sp>
      <p:sp>
        <p:nvSpPr>
          <p:cNvPr id="22" name="矩形 21"/>
          <p:cNvSpPr/>
          <p:nvPr/>
        </p:nvSpPr>
        <p:spPr>
          <a:xfrm>
            <a:off x="772609" y="1273649"/>
            <a:ext cx="5455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危化品仓库管理系统的用例描述实例</a:t>
            </a:r>
          </a:p>
        </p:txBody>
      </p:sp>
    </p:spTree>
    <p:extLst>
      <p:ext uri="{BB962C8B-B14F-4D97-AF65-F5344CB8AC3E}">
        <p14:creationId xmlns:p14="http://schemas.microsoft.com/office/powerpoint/2010/main" val="261493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248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需求的获取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0722" y="25424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9144" y="3565596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设定计划与目标</a:t>
            </a:r>
          </a:p>
        </p:txBody>
      </p:sp>
      <p:sp>
        <p:nvSpPr>
          <p:cNvPr id="8" name="矩形 7"/>
          <p:cNvSpPr/>
          <p:nvPr/>
        </p:nvSpPr>
        <p:spPr>
          <a:xfrm>
            <a:off x="677689" y="4092308"/>
            <a:ext cx="2222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zh-CN" sz="2000" dirty="0">
                <a:latin typeface="黑体" pitchFamily="49" charset="-122"/>
                <a:ea typeface="黑体" pitchFamily="49" charset="-122"/>
              </a:rPr>
              <a:t>例：获取场景、业务规则或系统约束</a:t>
            </a: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1346625" y="2378478"/>
            <a:ext cx="1270451" cy="859420"/>
          </a:xfrm>
          <a:custGeom>
            <a:avLst/>
            <a:gdLst>
              <a:gd name="T0" fmla="*/ 1905000 w 2301875"/>
              <a:gd name="T1" fmla="*/ 1125992 h 2090738"/>
              <a:gd name="T2" fmla="*/ 748124 w 2301875"/>
              <a:gd name="T3" fmla="*/ 979328 h 2090738"/>
              <a:gd name="T4" fmla="*/ 705549 w 2301875"/>
              <a:gd name="T5" fmla="*/ 1045945 h 2090738"/>
              <a:gd name="T6" fmla="*/ 646680 w 2301875"/>
              <a:gd name="T7" fmla="*/ 1080176 h 2090738"/>
              <a:gd name="T8" fmla="*/ 589913 w 2301875"/>
              <a:gd name="T9" fmla="*/ 1077017 h 2090738"/>
              <a:gd name="T10" fmla="*/ 523423 w 2301875"/>
              <a:gd name="T11" fmla="*/ 1023828 h 2090738"/>
              <a:gd name="T12" fmla="*/ 483214 w 2301875"/>
              <a:gd name="T13" fmla="*/ 928772 h 2090738"/>
              <a:gd name="T14" fmla="*/ 481375 w 2301875"/>
              <a:gd name="T15" fmla="*/ 811862 h 2090738"/>
              <a:gd name="T16" fmla="*/ 518430 w 2301875"/>
              <a:gd name="T17" fmla="*/ 713910 h 2090738"/>
              <a:gd name="T18" fmla="*/ 582818 w 2301875"/>
              <a:gd name="T19" fmla="*/ 655981 h 2090738"/>
              <a:gd name="T20" fmla="*/ 640898 w 2301875"/>
              <a:gd name="T21" fmla="*/ 648872 h 2090738"/>
              <a:gd name="T22" fmla="*/ 700555 w 2301875"/>
              <a:gd name="T23" fmla="*/ 680206 h 2090738"/>
              <a:gd name="T24" fmla="*/ 745232 w 2301875"/>
              <a:gd name="T25" fmla="*/ 744191 h 2090738"/>
              <a:gd name="T26" fmla="*/ 1479516 w 2301875"/>
              <a:gd name="T27" fmla="*/ 609638 h 2090738"/>
              <a:gd name="T28" fmla="*/ 757270 w 2301875"/>
              <a:gd name="T29" fmla="*/ 19191 h 2090738"/>
              <a:gd name="T30" fmla="*/ 892066 w 2301875"/>
              <a:gd name="T31" fmla="*/ 82023 h 2090738"/>
              <a:gd name="T32" fmla="*/ 1010307 w 2301875"/>
              <a:gd name="T33" fmla="*/ 182975 h 2090738"/>
              <a:gd name="T34" fmla="*/ 1108579 w 2301875"/>
              <a:gd name="T35" fmla="*/ 317314 h 2090738"/>
              <a:gd name="T36" fmla="*/ 1182939 w 2301875"/>
              <a:gd name="T37" fmla="*/ 479784 h 2090738"/>
              <a:gd name="T38" fmla="*/ 1024759 w 2301875"/>
              <a:gd name="T39" fmla="*/ 648037 h 2090738"/>
              <a:gd name="T40" fmla="*/ 931217 w 2301875"/>
              <a:gd name="T41" fmla="*/ 409853 h 2090738"/>
              <a:gd name="T42" fmla="*/ 850025 w 2301875"/>
              <a:gd name="T43" fmla="*/ 303906 h 2090738"/>
              <a:gd name="T44" fmla="*/ 770146 w 2301875"/>
              <a:gd name="T45" fmla="*/ 240286 h 2090738"/>
              <a:gd name="T46" fmla="*/ 682385 w 2301875"/>
              <a:gd name="T47" fmla="*/ 204269 h 2090738"/>
              <a:gd name="T48" fmla="*/ 580434 w 2301875"/>
              <a:gd name="T49" fmla="*/ 200851 h 2090738"/>
              <a:gd name="T50" fmla="*/ 469024 w 2301875"/>
              <a:gd name="T51" fmla="*/ 244755 h 2090738"/>
              <a:gd name="T52" fmla="*/ 370226 w 2301875"/>
              <a:gd name="T53" fmla="*/ 332299 h 2090738"/>
              <a:gd name="T54" fmla="*/ 289560 w 2301875"/>
              <a:gd name="T55" fmla="*/ 455860 h 2090738"/>
              <a:gd name="T56" fmla="*/ 231228 w 2301875"/>
              <a:gd name="T57" fmla="*/ 608339 h 2090738"/>
              <a:gd name="T58" fmla="*/ 200748 w 2301875"/>
              <a:gd name="T59" fmla="*/ 781324 h 2090738"/>
              <a:gd name="T60" fmla="*/ 202324 w 2301875"/>
              <a:gd name="T61" fmla="*/ 965351 h 2090738"/>
              <a:gd name="T62" fmla="*/ 235694 w 2301875"/>
              <a:gd name="T63" fmla="*/ 1137021 h 2090738"/>
              <a:gd name="T64" fmla="*/ 296129 w 2301875"/>
              <a:gd name="T65" fmla="*/ 1287134 h 2090738"/>
              <a:gd name="T66" fmla="*/ 378635 w 2301875"/>
              <a:gd name="T67" fmla="*/ 1407540 h 2090738"/>
              <a:gd name="T68" fmla="*/ 478484 w 2301875"/>
              <a:gd name="T69" fmla="*/ 1491667 h 2090738"/>
              <a:gd name="T70" fmla="*/ 591207 w 2301875"/>
              <a:gd name="T71" fmla="*/ 1530575 h 2090738"/>
              <a:gd name="T72" fmla="*/ 690530 w 2301875"/>
              <a:gd name="T73" fmla="*/ 1524003 h 2090738"/>
              <a:gd name="T74" fmla="*/ 777766 w 2301875"/>
              <a:gd name="T75" fmla="*/ 1485620 h 2090738"/>
              <a:gd name="T76" fmla="*/ 857119 w 2301875"/>
              <a:gd name="T77" fmla="*/ 1419370 h 2090738"/>
              <a:gd name="T78" fmla="*/ 942252 w 2301875"/>
              <a:gd name="T79" fmla="*/ 1301594 h 2090738"/>
              <a:gd name="T80" fmla="*/ 1227083 w 2301875"/>
              <a:gd name="T81" fmla="*/ 1082339 h 2090738"/>
              <a:gd name="T82" fmla="*/ 1177159 w 2301875"/>
              <a:gd name="T83" fmla="*/ 1266365 h 2090738"/>
              <a:gd name="T84" fmla="*/ 1100433 w 2301875"/>
              <a:gd name="T85" fmla="*/ 1426469 h 2090738"/>
              <a:gd name="T86" fmla="*/ 1000322 w 2301875"/>
              <a:gd name="T87" fmla="*/ 1558179 h 2090738"/>
              <a:gd name="T88" fmla="*/ 880241 w 2301875"/>
              <a:gd name="T89" fmla="*/ 1655976 h 2090738"/>
              <a:gd name="T90" fmla="*/ 744132 w 2301875"/>
              <a:gd name="T91" fmla="*/ 1714602 h 2090738"/>
              <a:gd name="T92" fmla="*/ 590681 w 2301875"/>
              <a:gd name="T93" fmla="*/ 1729061 h 2090738"/>
              <a:gd name="T94" fmla="*/ 421465 w 2301875"/>
              <a:gd name="T95" fmla="*/ 1685420 h 2090738"/>
              <a:gd name="T96" fmla="*/ 272480 w 2301875"/>
              <a:gd name="T97" fmla="*/ 1584468 h 2090738"/>
              <a:gd name="T98" fmla="*/ 150035 w 2301875"/>
              <a:gd name="T99" fmla="*/ 1434093 h 2090738"/>
              <a:gd name="T100" fmla="*/ 60434 w 2301875"/>
              <a:gd name="T101" fmla="*/ 1243494 h 2090738"/>
              <a:gd name="T102" fmla="*/ 9459 w 2301875"/>
              <a:gd name="T103" fmla="*/ 1020296 h 2090738"/>
              <a:gd name="T104" fmla="*/ 3153 w 2301875"/>
              <a:gd name="T105" fmla="*/ 775540 h 2090738"/>
              <a:gd name="T106" fmla="*/ 42567 w 2301875"/>
              <a:gd name="T107" fmla="*/ 544981 h 2090738"/>
              <a:gd name="T108" fmla="*/ 122182 w 2301875"/>
              <a:gd name="T109" fmla="*/ 344393 h 2090738"/>
              <a:gd name="T110" fmla="*/ 236220 w 2301875"/>
              <a:gd name="T111" fmla="*/ 182449 h 2090738"/>
              <a:gd name="T112" fmla="*/ 378372 w 2301875"/>
              <a:gd name="T113" fmla="*/ 67038 h 2090738"/>
              <a:gd name="T114" fmla="*/ 542859 w 2301875"/>
              <a:gd name="T115" fmla="*/ 6835 h 2090738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301875" h="2090738">
                <a:moveTo>
                  <a:pt x="1992037" y="1047013"/>
                </a:moveTo>
                <a:lnTo>
                  <a:pt x="1990668" y="1048385"/>
                </a:lnTo>
                <a:lnTo>
                  <a:pt x="1990772" y="1048489"/>
                </a:lnTo>
                <a:lnTo>
                  <a:pt x="1992037" y="1047013"/>
                </a:lnTo>
                <a:close/>
                <a:moveTo>
                  <a:pt x="1787748" y="736600"/>
                </a:moveTo>
                <a:lnTo>
                  <a:pt x="2301875" y="736600"/>
                </a:lnTo>
                <a:lnTo>
                  <a:pt x="1995749" y="1043295"/>
                </a:lnTo>
                <a:lnTo>
                  <a:pt x="1995488" y="1043556"/>
                </a:lnTo>
                <a:lnTo>
                  <a:pt x="1995488" y="1053214"/>
                </a:lnTo>
                <a:lnTo>
                  <a:pt x="1995749" y="1053475"/>
                </a:lnTo>
                <a:lnTo>
                  <a:pt x="2301875" y="1360488"/>
                </a:lnTo>
                <a:lnTo>
                  <a:pt x="1787748" y="1360488"/>
                </a:lnTo>
                <a:lnTo>
                  <a:pt x="1735668" y="1308312"/>
                </a:lnTo>
                <a:lnTo>
                  <a:pt x="1543545" y="1117423"/>
                </a:lnTo>
                <a:lnTo>
                  <a:pt x="923671" y="1117423"/>
                </a:lnTo>
                <a:lnTo>
                  <a:pt x="921766" y="1127286"/>
                </a:lnTo>
                <a:lnTo>
                  <a:pt x="919225" y="1137148"/>
                </a:lnTo>
                <a:lnTo>
                  <a:pt x="917002" y="1146693"/>
                </a:lnTo>
                <a:lnTo>
                  <a:pt x="914144" y="1156237"/>
                </a:lnTo>
                <a:lnTo>
                  <a:pt x="910969" y="1165463"/>
                </a:lnTo>
                <a:lnTo>
                  <a:pt x="907793" y="1174372"/>
                </a:lnTo>
                <a:lnTo>
                  <a:pt x="903983" y="1183280"/>
                </a:lnTo>
                <a:lnTo>
                  <a:pt x="900489" y="1192188"/>
                </a:lnTo>
                <a:lnTo>
                  <a:pt x="896679" y="1200142"/>
                </a:lnTo>
                <a:lnTo>
                  <a:pt x="892233" y="1208413"/>
                </a:lnTo>
                <a:lnTo>
                  <a:pt x="888105" y="1216367"/>
                </a:lnTo>
                <a:lnTo>
                  <a:pt x="883341" y="1224003"/>
                </a:lnTo>
                <a:lnTo>
                  <a:pt x="878578" y="1231320"/>
                </a:lnTo>
                <a:lnTo>
                  <a:pt x="873814" y="1238319"/>
                </a:lnTo>
                <a:lnTo>
                  <a:pt x="868734" y="1245319"/>
                </a:lnTo>
                <a:lnTo>
                  <a:pt x="863653" y="1251682"/>
                </a:lnTo>
                <a:lnTo>
                  <a:pt x="857937" y="1257726"/>
                </a:lnTo>
                <a:lnTo>
                  <a:pt x="852538" y="1263771"/>
                </a:lnTo>
                <a:lnTo>
                  <a:pt x="846504" y="1269180"/>
                </a:lnTo>
                <a:lnTo>
                  <a:pt x="840788" y="1274588"/>
                </a:lnTo>
                <a:lnTo>
                  <a:pt x="834437" y="1279360"/>
                </a:lnTo>
                <a:lnTo>
                  <a:pt x="828404" y="1284133"/>
                </a:lnTo>
                <a:lnTo>
                  <a:pt x="821735" y="1288269"/>
                </a:lnTo>
                <a:lnTo>
                  <a:pt x="815701" y="1291768"/>
                </a:lnTo>
                <a:lnTo>
                  <a:pt x="809033" y="1295586"/>
                </a:lnTo>
                <a:lnTo>
                  <a:pt x="802364" y="1298449"/>
                </a:lnTo>
                <a:lnTo>
                  <a:pt x="795378" y="1300995"/>
                </a:lnTo>
                <a:lnTo>
                  <a:pt x="788391" y="1303222"/>
                </a:lnTo>
                <a:lnTo>
                  <a:pt x="781405" y="1305130"/>
                </a:lnTo>
                <a:lnTo>
                  <a:pt x="774419" y="1306721"/>
                </a:lnTo>
                <a:lnTo>
                  <a:pt x="766797" y="1307676"/>
                </a:lnTo>
                <a:lnTo>
                  <a:pt x="759493" y="1308312"/>
                </a:lnTo>
                <a:lnTo>
                  <a:pt x="756635" y="1308948"/>
                </a:lnTo>
                <a:lnTo>
                  <a:pt x="753777" y="1308948"/>
                </a:lnTo>
                <a:lnTo>
                  <a:pt x="750284" y="1308948"/>
                </a:lnTo>
                <a:lnTo>
                  <a:pt x="747426" y="1308312"/>
                </a:lnTo>
                <a:lnTo>
                  <a:pt x="738535" y="1307676"/>
                </a:lnTo>
                <a:lnTo>
                  <a:pt x="729643" y="1306403"/>
                </a:lnTo>
                <a:lnTo>
                  <a:pt x="721069" y="1304176"/>
                </a:lnTo>
                <a:lnTo>
                  <a:pt x="712812" y="1301313"/>
                </a:lnTo>
                <a:lnTo>
                  <a:pt x="704238" y="1298131"/>
                </a:lnTo>
                <a:lnTo>
                  <a:pt x="695982" y="1294313"/>
                </a:lnTo>
                <a:lnTo>
                  <a:pt x="688360" y="1289859"/>
                </a:lnTo>
                <a:lnTo>
                  <a:pt x="680739" y="1285087"/>
                </a:lnTo>
                <a:lnTo>
                  <a:pt x="672800" y="1279997"/>
                </a:lnTo>
                <a:lnTo>
                  <a:pt x="665496" y="1273634"/>
                </a:lnTo>
                <a:lnTo>
                  <a:pt x="658510" y="1267589"/>
                </a:lnTo>
                <a:lnTo>
                  <a:pt x="651523" y="1260590"/>
                </a:lnTo>
                <a:lnTo>
                  <a:pt x="644855" y="1252954"/>
                </a:lnTo>
                <a:lnTo>
                  <a:pt x="638186" y="1245319"/>
                </a:lnTo>
                <a:lnTo>
                  <a:pt x="632470" y="1237047"/>
                </a:lnTo>
                <a:lnTo>
                  <a:pt x="626436" y="1228775"/>
                </a:lnTo>
                <a:lnTo>
                  <a:pt x="620403" y="1219549"/>
                </a:lnTo>
                <a:lnTo>
                  <a:pt x="615322" y="1209686"/>
                </a:lnTo>
                <a:lnTo>
                  <a:pt x="610241" y="1200142"/>
                </a:lnTo>
                <a:lnTo>
                  <a:pt x="605478" y="1189961"/>
                </a:lnTo>
                <a:lnTo>
                  <a:pt x="601032" y="1179462"/>
                </a:lnTo>
                <a:lnTo>
                  <a:pt x="596903" y="1168327"/>
                </a:lnTo>
                <a:lnTo>
                  <a:pt x="593093" y="1157192"/>
                </a:lnTo>
                <a:lnTo>
                  <a:pt x="589917" y="1145738"/>
                </a:lnTo>
                <a:lnTo>
                  <a:pt x="586742" y="1133967"/>
                </a:lnTo>
                <a:lnTo>
                  <a:pt x="583884" y="1122195"/>
                </a:lnTo>
                <a:lnTo>
                  <a:pt x="581661" y="1110106"/>
                </a:lnTo>
                <a:lnTo>
                  <a:pt x="580073" y="1097380"/>
                </a:lnTo>
                <a:lnTo>
                  <a:pt x="578485" y="1084972"/>
                </a:lnTo>
                <a:lnTo>
                  <a:pt x="577532" y="1071928"/>
                </a:lnTo>
                <a:lnTo>
                  <a:pt x="576580" y="1058566"/>
                </a:lnTo>
                <a:lnTo>
                  <a:pt x="576262" y="1045840"/>
                </a:lnTo>
                <a:lnTo>
                  <a:pt x="576580" y="1032478"/>
                </a:lnTo>
                <a:lnTo>
                  <a:pt x="577532" y="1019115"/>
                </a:lnTo>
                <a:lnTo>
                  <a:pt x="578485" y="1006071"/>
                </a:lnTo>
                <a:lnTo>
                  <a:pt x="580073" y="993664"/>
                </a:lnTo>
                <a:lnTo>
                  <a:pt x="581661" y="980938"/>
                </a:lnTo>
                <a:lnTo>
                  <a:pt x="583884" y="968848"/>
                </a:lnTo>
                <a:lnTo>
                  <a:pt x="586742" y="956758"/>
                </a:lnTo>
                <a:lnTo>
                  <a:pt x="589917" y="945305"/>
                </a:lnTo>
                <a:lnTo>
                  <a:pt x="593093" y="933852"/>
                </a:lnTo>
                <a:lnTo>
                  <a:pt x="596903" y="922398"/>
                </a:lnTo>
                <a:lnTo>
                  <a:pt x="601032" y="911581"/>
                </a:lnTo>
                <a:lnTo>
                  <a:pt x="605478" y="901401"/>
                </a:lnTo>
                <a:lnTo>
                  <a:pt x="610241" y="890902"/>
                </a:lnTo>
                <a:lnTo>
                  <a:pt x="615322" y="881039"/>
                </a:lnTo>
                <a:lnTo>
                  <a:pt x="620403" y="871813"/>
                </a:lnTo>
                <a:lnTo>
                  <a:pt x="626436" y="862587"/>
                </a:lnTo>
                <a:lnTo>
                  <a:pt x="632470" y="853997"/>
                </a:lnTo>
                <a:lnTo>
                  <a:pt x="638186" y="845407"/>
                </a:lnTo>
                <a:lnTo>
                  <a:pt x="644855" y="837771"/>
                </a:lnTo>
                <a:lnTo>
                  <a:pt x="651523" y="830454"/>
                </a:lnTo>
                <a:lnTo>
                  <a:pt x="658510" y="823773"/>
                </a:lnTo>
                <a:lnTo>
                  <a:pt x="665496" y="817092"/>
                </a:lnTo>
                <a:lnTo>
                  <a:pt x="672800" y="811047"/>
                </a:lnTo>
                <a:lnTo>
                  <a:pt x="680739" y="805956"/>
                </a:lnTo>
                <a:lnTo>
                  <a:pt x="688360" y="800866"/>
                </a:lnTo>
                <a:lnTo>
                  <a:pt x="695982" y="796730"/>
                </a:lnTo>
                <a:lnTo>
                  <a:pt x="704238" y="792594"/>
                </a:lnTo>
                <a:lnTo>
                  <a:pt x="712812" y="789731"/>
                </a:lnTo>
                <a:lnTo>
                  <a:pt x="721069" y="786867"/>
                </a:lnTo>
                <a:lnTo>
                  <a:pt x="729643" y="784959"/>
                </a:lnTo>
                <a:lnTo>
                  <a:pt x="738535" y="783368"/>
                </a:lnTo>
                <a:lnTo>
                  <a:pt x="747426" y="782732"/>
                </a:lnTo>
                <a:lnTo>
                  <a:pt x="750284" y="782413"/>
                </a:lnTo>
                <a:lnTo>
                  <a:pt x="753777" y="782413"/>
                </a:lnTo>
                <a:lnTo>
                  <a:pt x="756635" y="782413"/>
                </a:lnTo>
                <a:lnTo>
                  <a:pt x="759493" y="782732"/>
                </a:lnTo>
                <a:lnTo>
                  <a:pt x="766797" y="783368"/>
                </a:lnTo>
                <a:lnTo>
                  <a:pt x="774419" y="784004"/>
                </a:lnTo>
                <a:lnTo>
                  <a:pt x="781405" y="785595"/>
                </a:lnTo>
                <a:lnTo>
                  <a:pt x="788391" y="787504"/>
                </a:lnTo>
                <a:lnTo>
                  <a:pt x="795378" y="790049"/>
                </a:lnTo>
                <a:lnTo>
                  <a:pt x="802364" y="792594"/>
                </a:lnTo>
                <a:lnTo>
                  <a:pt x="809033" y="795457"/>
                </a:lnTo>
                <a:lnTo>
                  <a:pt x="815701" y="799275"/>
                </a:lnTo>
                <a:lnTo>
                  <a:pt x="821735" y="803093"/>
                </a:lnTo>
                <a:lnTo>
                  <a:pt x="828404" y="806911"/>
                </a:lnTo>
                <a:lnTo>
                  <a:pt x="834437" y="811365"/>
                </a:lnTo>
                <a:lnTo>
                  <a:pt x="840788" y="816773"/>
                </a:lnTo>
                <a:lnTo>
                  <a:pt x="846504" y="821864"/>
                </a:lnTo>
                <a:lnTo>
                  <a:pt x="852538" y="827272"/>
                </a:lnTo>
                <a:lnTo>
                  <a:pt x="857937" y="833317"/>
                </a:lnTo>
                <a:lnTo>
                  <a:pt x="863653" y="839680"/>
                </a:lnTo>
                <a:lnTo>
                  <a:pt x="868734" y="845725"/>
                </a:lnTo>
                <a:lnTo>
                  <a:pt x="873814" y="852724"/>
                </a:lnTo>
                <a:lnTo>
                  <a:pt x="878578" y="860042"/>
                </a:lnTo>
                <a:lnTo>
                  <a:pt x="883341" y="867359"/>
                </a:lnTo>
                <a:lnTo>
                  <a:pt x="888105" y="874676"/>
                </a:lnTo>
                <a:lnTo>
                  <a:pt x="892233" y="882948"/>
                </a:lnTo>
                <a:lnTo>
                  <a:pt x="896679" y="890902"/>
                </a:lnTo>
                <a:lnTo>
                  <a:pt x="900489" y="899174"/>
                </a:lnTo>
                <a:lnTo>
                  <a:pt x="903983" y="908082"/>
                </a:lnTo>
                <a:lnTo>
                  <a:pt x="907793" y="916354"/>
                </a:lnTo>
                <a:lnTo>
                  <a:pt x="910969" y="925580"/>
                </a:lnTo>
                <a:lnTo>
                  <a:pt x="914144" y="934806"/>
                </a:lnTo>
                <a:lnTo>
                  <a:pt x="917002" y="944351"/>
                </a:lnTo>
                <a:lnTo>
                  <a:pt x="919225" y="954213"/>
                </a:lnTo>
                <a:lnTo>
                  <a:pt x="921766" y="963758"/>
                </a:lnTo>
                <a:lnTo>
                  <a:pt x="923671" y="973938"/>
                </a:lnTo>
                <a:lnTo>
                  <a:pt x="1549579" y="973938"/>
                </a:lnTo>
                <a:lnTo>
                  <a:pt x="1741384" y="782732"/>
                </a:lnTo>
                <a:lnTo>
                  <a:pt x="1787748" y="736600"/>
                </a:lnTo>
                <a:close/>
                <a:moveTo>
                  <a:pt x="753428" y="0"/>
                </a:moveTo>
                <a:lnTo>
                  <a:pt x="769938" y="318"/>
                </a:lnTo>
                <a:lnTo>
                  <a:pt x="786448" y="1270"/>
                </a:lnTo>
                <a:lnTo>
                  <a:pt x="802958" y="2223"/>
                </a:lnTo>
                <a:lnTo>
                  <a:pt x="819150" y="3812"/>
                </a:lnTo>
                <a:lnTo>
                  <a:pt x="835660" y="6035"/>
                </a:lnTo>
                <a:lnTo>
                  <a:pt x="851853" y="8576"/>
                </a:lnTo>
                <a:lnTo>
                  <a:pt x="867728" y="11435"/>
                </a:lnTo>
                <a:lnTo>
                  <a:pt x="883603" y="15247"/>
                </a:lnTo>
                <a:lnTo>
                  <a:pt x="899160" y="19059"/>
                </a:lnTo>
                <a:lnTo>
                  <a:pt x="915035" y="23188"/>
                </a:lnTo>
                <a:lnTo>
                  <a:pt x="930593" y="28270"/>
                </a:lnTo>
                <a:lnTo>
                  <a:pt x="945833" y="33353"/>
                </a:lnTo>
                <a:lnTo>
                  <a:pt x="961390" y="38753"/>
                </a:lnTo>
                <a:lnTo>
                  <a:pt x="976313" y="45105"/>
                </a:lnTo>
                <a:lnTo>
                  <a:pt x="991235" y="51458"/>
                </a:lnTo>
                <a:lnTo>
                  <a:pt x="1006158" y="58447"/>
                </a:lnTo>
                <a:lnTo>
                  <a:pt x="1020763" y="65752"/>
                </a:lnTo>
                <a:lnTo>
                  <a:pt x="1035368" y="73376"/>
                </a:lnTo>
                <a:lnTo>
                  <a:pt x="1049655" y="81635"/>
                </a:lnTo>
                <a:lnTo>
                  <a:pt x="1063625" y="90211"/>
                </a:lnTo>
                <a:lnTo>
                  <a:pt x="1077913" y="99105"/>
                </a:lnTo>
                <a:lnTo>
                  <a:pt x="1091883" y="108317"/>
                </a:lnTo>
                <a:lnTo>
                  <a:pt x="1105535" y="117846"/>
                </a:lnTo>
                <a:lnTo>
                  <a:pt x="1119188" y="127693"/>
                </a:lnTo>
                <a:lnTo>
                  <a:pt x="1132205" y="138175"/>
                </a:lnTo>
                <a:lnTo>
                  <a:pt x="1145540" y="148975"/>
                </a:lnTo>
                <a:lnTo>
                  <a:pt x="1158558" y="160093"/>
                </a:lnTo>
                <a:lnTo>
                  <a:pt x="1171575" y="171528"/>
                </a:lnTo>
                <a:lnTo>
                  <a:pt x="1183958" y="183281"/>
                </a:lnTo>
                <a:lnTo>
                  <a:pt x="1196340" y="195669"/>
                </a:lnTo>
                <a:lnTo>
                  <a:pt x="1208723" y="208057"/>
                </a:lnTo>
                <a:lnTo>
                  <a:pt x="1220788" y="221081"/>
                </a:lnTo>
                <a:lnTo>
                  <a:pt x="1232535" y="234104"/>
                </a:lnTo>
                <a:lnTo>
                  <a:pt x="1244283" y="247763"/>
                </a:lnTo>
                <a:lnTo>
                  <a:pt x="1255713" y="261422"/>
                </a:lnTo>
                <a:lnTo>
                  <a:pt x="1266825" y="275716"/>
                </a:lnTo>
                <a:lnTo>
                  <a:pt x="1277938" y="290010"/>
                </a:lnTo>
                <a:lnTo>
                  <a:pt x="1288733" y="304939"/>
                </a:lnTo>
                <a:lnTo>
                  <a:pt x="1299210" y="319868"/>
                </a:lnTo>
                <a:lnTo>
                  <a:pt x="1309688" y="335433"/>
                </a:lnTo>
                <a:lnTo>
                  <a:pt x="1320165" y="350997"/>
                </a:lnTo>
                <a:lnTo>
                  <a:pt x="1329690" y="367197"/>
                </a:lnTo>
                <a:lnTo>
                  <a:pt x="1339533" y="383397"/>
                </a:lnTo>
                <a:lnTo>
                  <a:pt x="1348740" y="399597"/>
                </a:lnTo>
                <a:lnTo>
                  <a:pt x="1357948" y="416750"/>
                </a:lnTo>
                <a:lnTo>
                  <a:pt x="1366838" y="433585"/>
                </a:lnTo>
                <a:lnTo>
                  <a:pt x="1375728" y="451055"/>
                </a:lnTo>
                <a:lnTo>
                  <a:pt x="1384300" y="468526"/>
                </a:lnTo>
                <a:lnTo>
                  <a:pt x="1392238" y="486632"/>
                </a:lnTo>
                <a:lnTo>
                  <a:pt x="1400493" y="504737"/>
                </a:lnTo>
                <a:lnTo>
                  <a:pt x="1407795" y="523161"/>
                </a:lnTo>
                <a:lnTo>
                  <a:pt x="1415415" y="541584"/>
                </a:lnTo>
                <a:lnTo>
                  <a:pt x="1422400" y="560325"/>
                </a:lnTo>
                <a:lnTo>
                  <a:pt x="1429385" y="579702"/>
                </a:lnTo>
                <a:lnTo>
                  <a:pt x="1435735" y="599078"/>
                </a:lnTo>
                <a:lnTo>
                  <a:pt x="1442403" y="618772"/>
                </a:lnTo>
                <a:lnTo>
                  <a:pt x="1448435" y="638466"/>
                </a:lnTo>
                <a:lnTo>
                  <a:pt x="1454150" y="658477"/>
                </a:lnTo>
                <a:lnTo>
                  <a:pt x="1459230" y="678807"/>
                </a:lnTo>
                <a:lnTo>
                  <a:pt x="1464945" y="699136"/>
                </a:lnTo>
                <a:lnTo>
                  <a:pt x="1469708" y="719783"/>
                </a:lnTo>
                <a:lnTo>
                  <a:pt x="1474153" y="740430"/>
                </a:lnTo>
                <a:lnTo>
                  <a:pt x="1478598" y="761395"/>
                </a:lnTo>
                <a:lnTo>
                  <a:pt x="1482725" y="782995"/>
                </a:lnTo>
                <a:lnTo>
                  <a:pt x="1238250" y="782995"/>
                </a:lnTo>
                <a:lnTo>
                  <a:pt x="1231265" y="753771"/>
                </a:lnTo>
                <a:lnTo>
                  <a:pt x="1223328" y="725501"/>
                </a:lnTo>
                <a:lnTo>
                  <a:pt x="1215073" y="697230"/>
                </a:lnTo>
                <a:lnTo>
                  <a:pt x="1206183" y="669595"/>
                </a:lnTo>
                <a:lnTo>
                  <a:pt x="1196023" y="642595"/>
                </a:lnTo>
                <a:lnTo>
                  <a:pt x="1185863" y="616548"/>
                </a:lnTo>
                <a:lnTo>
                  <a:pt x="1175068" y="590819"/>
                </a:lnTo>
                <a:lnTo>
                  <a:pt x="1163320" y="566043"/>
                </a:lnTo>
                <a:lnTo>
                  <a:pt x="1151255" y="541584"/>
                </a:lnTo>
                <a:lnTo>
                  <a:pt x="1138555" y="518079"/>
                </a:lnTo>
                <a:lnTo>
                  <a:pt x="1125220" y="495208"/>
                </a:lnTo>
                <a:lnTo>
                  <a:pt x="1111568" y="472973"/>
                </a:lnTo>
                <a:lnTo>
                  <a:pt x="1097280" y="452008"/>
                </a:lnTo>
                <a:lnTo>
                  <a:pt x="1089978" y="441526"/>
                </a:lnTo>
                <a:lnTo>
                  <a:pt x="1082675" y="431679"/>
                </a:lnTo>
                <a:lnTo>
                  <a:pt x="1075055" y="421832"/>
                </a:lnTo>
                <a:lnTo>
                  <a:pt x="1067435" y="412303"/>
                </a:lnTo>
                <a:lnTo>
                  <a:pt x="1059815" y="402456"/>
                </a:lnTo>
                <a:lnTo>
                  <a:pt x="1051560" y="393244"/>
                </a:lnTo>
                <a:lnTo>
                  <a:pt x="1043940" y="384350"/>
                </a:lnTo>
                <a:lnTo>
                  <a:pt x="1035685" y="375774"/>
                </a:lnTo>
                <a:lnTo>
                  <a:pt x="1027113" y="367197"/>
                </a:lnTo>
                <a:lnTo>
                  <a:pt x="1019175" y="358938"/>
                </a:lnTo>
                <a:lnTo>
                  <a:pt x="1010603" y="350997"/>
                </a:lnTo>
                <a:lnTo>
                  <a:pt x="1002030" y="343056"/>
                </a:lnTo>
                <a:lnTo>
                  <a:pt x="993775" y="335750"/>
                </a:lnTo>
                <a:lnTo>
                  <a:pt x="984885" y="328445"/>
                </a:lnTo>
                <a:lnTo>
                  <a:pt x="975995" y="321456"/>
                </a:lnTo>
                <a:lnTo>
                  <a:pt x="967105" y="314786"/>
                </a:lnTo>
                <a:lnTo>
                  <a:pt x="958215" y="308115"/>
                </a:lnTo>
                <a:lnTo>
                  <a:pt x="949008" y="301762"/>
                </a:lnTo>
                <a:lnTo>
                  <a:pt x="939800" y="296045"/>
                </a:lnTo>
                <a:lnTo>
                  <a:pt x="930593" y="290327"/>
                </a:lnTo>
                <a:lnTo>
                  <a:pt x="921385" y="284927"/>
                </a:lnTo>
                <a:lnTo>
                  <a:pt x="912178" y="279845"/>
                </a:lnTo>
                <a:lnTo>
                  <a:pt x="902653" y="275080"/>
                </a:lnTo>
                <a:lnTo>
                  <a:pt x="893128" y="270633"/>
                </a:lnTo>
                <a:lnTo>
                  <a:pt x="883603" y="266186"/>
                </a:lnTo>
                <a:lnTo>
                  <a:pt x="873760" y="262057"/>
                </a:lnTo>
                <a:lnTo>
                  <a:pt x="863918" y="258245"/>
                </a:lnTo>
                <a:lnTo>
                  <a:pt x="854393" y="255069"/>
                </a:lnTo>
                <a:lnTo>
                  <a:pt x="844233" y="252210"/>
                </a:lnTo>
                <a:lnTo>
                  <a:pt x="834390" y="249033"/>
                </a:lnTo>
                <a:lnTo>
                  <a:pt x="824548" y="246810"/>
                </a:lnTo>
                <a:lnTo>
                  <a:pt x="814388" y="244586"/>
                </a:lnTo>
                <a:lnTo>
                  <a:pt x="804545" y="242680"/>
                </a:lnTo>
                <a:lnTo>
                  <a:pt x="794385" y="241410"/>
                </a:lnTo>
                <a:lnTo>
                  <a:pt x="783908" y="240139"/>
                </a:lnTo>
                <a:lnTo>
                  <a:pt x="774065" y="239504"/>
                </a:lnTo>
                <a:lnTo>
                  <a:pt x="763588" y="238869"/>
                </a:lnTo>
                <a:lnTo>
                  <a:pt x="753428" y="238869"/>
                </a:lnTo>
                <a:lnTo>
                  <a:pt x="740093" y="239186"/>
                </a:lnTo>
                <a:lnTo>
                  <a:pt x="727075" y="239822"/>
                </a:lnTo>
                <a:lnTo>
                  <a:pt x="714375" y="241092"/>
                </a:lnTo>
                <a:lnTo>
                  <a:pt x="701358" y="242680"/>
                </a:lnTo>
                <a:lnTo>
                  <a:pt x="688658" y="245539"/>
                </a:lnTo>
                <a:lnTo>
                  <a:pt x="675958" y="248398"/>
                </a:lnTo>
                <a:lnTo>
                  <a:pt x="663258" y="251575"/>
                </a:lnTo>
                <a:lnTo>
                  <a:pt x="650875" y="255386"/>
                </a:lnTo>
                <a:lnTo>
                  <a:pt x="638493" y="259833"/>
                </a:lnTo>
                <a:lnTo>
                  <a:pt x="626428" y="264598"/>
                </a:lnTo>
                <a:lnTo>
                  <a:pt x="614363" y="269680"/>
                </a:lnTo>
                <a:lnTo>
                  <a:pt x="602298" y="275716"/>
                </a:lnTo>
                <a:lnTo>
                  <a:pt x="589915" y="282068"/>
                </a:lnTo>
                <a:lnTo>
                  <a:pt x="578168" y="288421"/>
                </a:lnTo>
                <a:lnTo>
                  <a:pt x="566737" y="295727"/>
                </a:lnTo>
                <a:lnTo>
                  <a:pt x="554990" y="303351"/>
                </a:lnTo>
                <a:lnTo>
                  <a:pt x="543560" y="310974"/>
                </a:lnTo>
                <a:lnTo>
                  <a:pt x="532447" y="319551"/>
                </a:lnTo>
                <a:lnTo>
                  <a:pt x="521017" y="328445"/>
                </a:lnTo>
                <a:lnTo>
                  <a:pt x="510222" y="337656"/>
                </a:lnTo>
                <a:lnTo>
                  <a:pt x="499427" y="347186"/>
                </a:lnTo>
                <a:lnTo>
                  <a:pt x="488632" y="357668"/>
                </a:lnTo>
                <a:lnTo>
                  <a:pt x="477837" y="367833"/>
                </a:lnTo>
                <a:lnTo>
                  <a:pt x="467677" y="378632"/>
                </a:lnTo>
                <a:lnTo>
                  <a:pt x="457517" y="390068"/>
                </a:lnTo>
                <a:lnTo>
                  <a:pt x="447357" y="401503"/>
                </a:lnTo>
                <a:lnTo>
                  <a:pt x="437832" y="413256"/>
                </a:lnTo>
                <a:lnTo>
                  <a:pt x="427672" y="425326"/>
                </a:lnTo>
                <a:lnTo>
                  <a:pt x="418465" y="438350"/>
                </a:lnTo>
                <a:lnTo>
                  <a:pt x="409257" y="451373"/>
                </a:lnTo>
                <a:lnTo>
                  <a:pt x="400050" y="464397"/>
                </a:lnTo>
                <a:lnTo>
                  <a:pt x="391160" y="478055"/>
                </a:lnTo>
                <a:lnTo>
                  <a:pt x="382270" y="491714"/>
                </a:lnTo>
                <a:lnTo>
                  <a:pt x="374015" y="506326"/>
                </a:lnTo>
                <a:lnTo>
                  <a:pt x="365760" y="520937"/>
                </a:lnTo>
                <a:lnTo>
                  <a:pt x="357822" y="535867"/>
                </a:lnTo>
                <a:lnTo>
                  <a:pt x="349885" y="550796"/>
                </a:lnTo>
                <a:lnTo>
                  <a:pt x="342265" y="566361"/>
                </a:lnTo>
                <a:lnTo>
                  <a:pt x="334962" y="581925"/>
                </a:lnTo>
                <a:lnTo>
                  <a:pt x="327977" y="598125"/>
                </a:lnTo>
                <a:lnTo>
                  <a:pt x="320675" y="614325"/>
                </a:lnTo>
                <a:lnTo>
                  <a:pt x="314325" y="630842"/>
                </a:lnTo>
                <a:lnTo>
                  <a:pt x="307657" y="647678"/>
                </a:lnTo>
                <a:lnTo>
                  <a:pt x="301625" y="664513"/>
                </a:lnTo>
                <a:lnTo>
                  <a:pt x="295592" y="681983"/>
                </a:lnTo>
                <a:lnTo>
                  <a:pt x="290195" y="699136"/>
                </a:lnTo>
                <a:lnTo>
                  <a:pt x="284797" y="716924"/>
                </a:lnTo>
                <a:lnTo>
                  <a:pt x="279400" y="735030"/>
                </a:lnTo>
                <a:lnTo>
                  <a:pt x="274637" y="753136"/>
                </a:lnTo>
                <a:lnTo>
                  <a:pt x="270192" y="771559"/>
                </a:lnTo>
                <a:lnTo>
                  <a:pt x="265747" y="789983"/>
                </a:lnTo>
                <a:lnTo>
                  <a:pt x="261937" y="808724"/>
                </a:lnTo>
                <a:lnTo>
                  <a:pt x="258127" y="827465"/>
                </a:lnTo>
                <a:lnTo>
                  <a:pt x="254952" y="846841"/>
                </a:lnTo>
                <a:lnTo>
                  <a:pt x="251777" y="865900"/>
                </a:lnTo>
                <a:lnTo>
                  <a:pt x="248920" y="885276"/>
                </a:lnTo>
                <a:lnTo>
                  <a:pt x="246697" y="904653"/>
                </a:lnTo>
                <a:lnTo>
                  <a:pt x="244475" y="924664"/>
                </a:lnTo>
                <a:lnTo>
                  <a:pt x="242570" y="944040"/>
                </a:lnTo>
                <a:lnTo>
                  <a:pt x="241300" y="964370"/>
                </a:lnTo>
                <a:lnTo>
                  <a:pt x="240030" y="984381"/>
                </a:lnTo>
                <a:lnTo>
                  <a:pt x="239077" y="1004711"/>
                </a:lnTo>
                <a:lnTo>
                  <a:pt x="238442" y="1025040"/>
                </a:lnTo>
                <a:lnTo>
                  <a:pt x="238125" y="1045687"/>
                </a:lnTo>
                <a:lnTo>
                  <a:pt x="238442" y="1066016"/>
                </a:lnTo>
                <a:lnTo>
                  <a:pt x="239077" y="1086028"/>
                </a:lnTo>
                <a:lnTo>
                  <a:pt x="240030" y="1106357"/>
                </a:lnTo>
                <a:lnTo>
                  <a:pt x="241300" y="1126369"/>
                </a:lnTo>
                <a:lnTo>
                  <a:pt x="242570" y="1146698"/>
                </a:lnTo>
                <a:lnTo>
                  <a:pt x="244475" y="1166392"/>
                </a:lnTo>
                <a:lnTo>
                  <a:pt x="246697" y="1186086"/>
                </a:lnTo>
                <a:lnTo>
                  <a:pt x="248920" y="1205780"/>
                </a:lnTo>
                <a:lnTo>
                  <a:pt x="251777" y="1224838"/>
                </a:lnTo>
                <a:lnTo>
                  <a:pt x="254952" y="1244215"/>
                </a:lnTo>
                <a:lnTo>
                  <a:pt x="258127" y="1263274"/>
                </a:lnTo>
                <a:lnTo>
                  <a:pt x="261937" y="1282015"/>
                </a:lnTo>
                <a:lnTo>
                  <a:pt x="265747" y="1300756"/>
                </a:lnTo>
                <a:lnTo>
                  <a:pt x="270192" y="1319179"/>
                </a:lnTo>
                <a:lnTo>
                  <a:pt x="274637" y="1337920"/>
                </a:lnTo>
                <a:lnTo>
                  <a:pt x="279400" y="1355708"/>
                </a:lnTo>
                <a:lnTo>
                  <a:pt x="284797" y="1373814"/>
                </a:lnTo>
                <a:lnTo>
                  <a:pt x="290195" y="1391602"/>
                </a:lnTo>
                <a:lnTo>
                  <a:pt x="295592" y="1409072"/>
                </a:lnTo>
                <a:lnTo>
                  <a:pt x="301625" y="1426225"/>
                </a:lnTo>
                <a:lnTo>
                  <a:pt x="307657" y="1443378"/>
                </a:lnTo>
                <a:lnTo>
                  <a:pt x="314325" y="1459896"/>
                </a:lnTo>
                <a:lnTo>
                  <a:pt x="320675" y="1476413"/>
                </a:lnTo>
                <a:lnTo>
                  <a:pt x="327977" y="1492613"/>
                </a:lnTo>
                <a:lnTo>
                  <a:pt x="334962" y="1508495"/>
                </a:lnTo>
                <a:lnTo>
                  <a:pt x="342265" y="1524378"/>
                </a:lnTo>
                <a:lnTo>
                  <a:pt x="349885" y="1539942"/>
                </a:lnTo>
                <a:lnTo>
                  <a:pt x="357822" y="1555189"/>
                </a:lnTo>
                <a:lnTo>
                  <a:pt x="365760" y="1569801"/>
                </a:lnTo>
                <a:lnTo>
                  <a:pt x="374015" y="1584730"/>
                </a:lnTo>
                <a:lnTo>
                  <a:pt x="382270" y="1598706"/>
                </a:lnTo>
                <a:lnTo>
                  <a:pt x="391160" y="1612683"/>
                </a:lnTo>
                <a:lnTo>
                  <a:pt x="400050" y="1626342"/>
                </a:lnTo>
                <a:lnTo>
                  <a:pt x="409257" y="1639683"/>
                </a:lnTo>
                <a:lnTo>
                  <a:pt x="418465" y="1652388"/>
                </a:lnTo>
                <a:lnTo>
                  <a:pt x="427672" y="1665094"/>
                </a:lnTo>
                <a:lnTo>
                  <a:pt x="437832" y="1677482"/>
                </a:lnTo>
                <a:lnTo>
                  <a:pt x="447357" y="1689235"/>
                </a:lnTo>
                <a:lnTo>
                  <a:pt x="457517" y="1700670"/>
                </a:lnTo>
                <a:lnTo>
                  <a:pt x="467677" y="1712106"/>
                </a:lnTo>
                <a:lnTo>
                  <a:pt x="477837" y="1722906"/>
                </a:lnTo>
                <a:lnTo>
                  <a:pt x="488632" y="1733388"/>
                </a:lnTo>
                <a:lnTo>
                  <a:pt x="499427" y="1743235"/>
                </a:lnTo>
                <a:lnTo>
                  <a:pt x="510222" y="1752764"/>
                </a:lnTo>
                <a:lnTo>
                  <a:pt x="521017" y="1762293"/>
                </a:lnTo>
                <a:lnTo>
                  <a:pt x="532447" y="1770870"/>
                </a:lnTo>
                <a:lnTo>
                  <a:pt x="543560" y="1779446"/>
                </a:lnTo>
                <a:lnTo>
                  <a:pt x="554990" y="1787387"/>
                </a:lnTo>
                <a:lnTo>
                  <a:pt x="566737" y="1795011"/>
                </a:lnTo>
                <a:lnTo>
                  <a:pt x="578168" y="1802317"/>
                </a:lnTo>
                <a:lnTo>
                  <a:pt x="589915" y="1808987"/>
                </a:lnTo>
                <a:lnTo>
                  <a:pt x="602298" y="1815023"/>
                </a:lnTo>
                <a:lnTo>
                  <a:pt x="614363" y="1820740"/>
                </a:lnTo>
                <a:lnTo>
                  <a:pt x="626428" y="1826140"/>
                </a:lnTo>
                <a:lnTo>
                  <a:pt x="638493" y="1830905"/>
                </a:lnTo>
                <a:lnTo>
                  <a:pt x="650875" y="1835352"/>
                </a:lnTo>
                <a:lnTo>
                  <a:pt x="663258" y="1839164"/>
                </a:lnTo>
                <a:lnTo>
                  <a:pt x="675958" y="1842340"/>
                </a:lnTo>
                <a:lnTo>
                  <a:pt x="688658" y="1845516"/>
                </a:lnTo>
                <a:lnTo>
                  <a:pt x="701358" y="1847740"/>
                </a:lnTo>
                <a:lnTo>
                  <a:pt x="714375" y="1849328"/>
                </a:lnTo>
                <a:lnTo>
                  <a:pt x="727075" y="1850916"/>
                </a:lnTo>
                <a:lnTo>
                  <a:pt x="740093" y="1851552"/>
                </a:lnTo>
                <a:lnTo>
                  <a:pt x="753428" y="1852187"/>
                </a:lnTo>
                <a:lnTo>
                  <a:pt x="763588" y="1851552"/>
                </a:lnTo>
                <a:lnTo>
                  <a:pt x="774065" y="1851234"/>
                </a:lnTo>
                <a:lnTo>
                  <a:pt x="783908" y="1850599"/>
                </a:lnTo>
                <a:lnTo>
                  <a:pt x="794385" y="1849328"/>
                </a:lnTo>
                <a:lnTo>
                  <a:pt x="804545" y="1848058"/>
                </a:lnTo>
                <a:lnTo>
                  <a:pt x="814388" y="1846152"/>
                </a:lnTo>
                <a:lnTo>
                  <a:pt x="824548" y="1843928"/>
                </a:lnTo>
                <a:lnTo>
                  <a:pt x="834390" y="1841387"/>
                </a:lnTo>
                <a:lnTo>
                  <a:pt x="844233" y="1838846"/>
                </a:lnTo>
                <a:lnTo>
                  <a:pt x="854393" y="1835669"/>
                </a:lnTo>
                <a:lnTo>
                  <a:pt x="863918" y="1832175"/>
                </a:lnTo>
                <a:lnTo>
                  <a:pt x="873760" y="1828364"/>
                </a:lnTo>
                <a:lnTo>
                  <a:pt x="883603" y="1824869"/>
                </a:lnTo>
                <a:lnTo>
                  <a:pt x="893128" y="1820422"/>
                </a:lnTo>
                <a:lnTo>
                  <a:pt x="902653" y="1815975"/>
                </a:lnTo>
                <a:lnTo>
                  <a:pt x="912178" y="1811211"/>
                </a:lnTo>
                <a:lnTo>
                  <a:pt x="921385" y="1805811"/>
                </a:lnTo>
                <a:lnTo>
                  <a:pt x="930593" y="1800411"/>
                </a:lnTo>
                <a:lnTo>
                  <a:pt x="939800" y="1795011"/>
                </a:lnTo>
                <a:lnTo>
                  <a:pt x="949008" y="1788976"/>
                </a:lnTo>
                <a:lnTo>
                  <a:pt x="958215" y="1782623"/>
                </a:lnTo>
                <a:lnTo>
                  <a:pt x="967105" y="1775952"/>
                </a:lnTo>
                <a:lnTo>
                  <a:pt x="975995" y="1769282"/>
                </a:lnTo>
                <a:lnTo>
                  <a:pt x="984885" y="1762293"/>
                </a:lnTo>
                <a:lnTo>
                  <a:pt x="993775" y="1754988"/>
                </a:lnTo>
                <a:lnTo>
                  <a:pt x="1002030" y="1747682"/>
                </a:lnTo>
                <a:lnTo>
                  <a:pt x="1010603" y="1740058"/>
                </a:lnTo>
                <a:lnTo>
                  <a:pt x="1019175" y="1731800"/>
                </a:lnTo>
                <a:lnTo>
                  <a:pt x="1027113" y="1723223"/>
                </a:lnTo>
                <a:lnTo>
                  <a:pt x="1035685" y="1714964"/>
                </a:lnTo>
                <a:lnTo>
                  <a:pt x="1043940" y="1706388"/>
                </a:lnTo>
                <a:lnTo>
                  <a:pt x="1051560" y="1697176"/>
                </a:lnTo>
                <a:lnTo>
                  <a:pt x="1059815" y="1687965"/>
                </a:lnTo>
                <a:lnTo>
                  <a:pt x="1067435" y="1678753"/>
                </a:lnTo>
                <a:lnTo>
                  <a:pt x="1075055" y="1669224"/>
                </a:lnTo>
                <a:lnTo>
                  <a:pt x="1082675" y="1659059"/>
                </a:lnTo>
                <a:lnTo>
                  <a:pt x="1089978" y="1649212"/>
                </a:lnTo>
                <a:lnTo>
                  <a:pt x="1097280" y="1638730"/>
                </a:lnTo>
                <a:lnTo>
                  <a:pt x="1111568" y="1617447"/>
                </a:lnTo>
                <a:lnTo>
                  <a:pt x="1125220" y="1595530"/>
                </a:lnTo>
                <a:lnTo>
                  <a:pt x="1138555" y="1572660"/>
                </a:lnTo>
                <a:lnTo>
                  <a:pt x="1151255" y="1549154"/>
                </a:lnTo>
                <a:lnTo>
                  <a:pt x="1163320" y="1524695"/>
                </a:lnTo>
                <a:lnTo>
                  <a:pt x="1175068" y="1499601"/>
                </a:lnTo>
                <a:lnTo>
                  <a:pt x="1185863" y="1474190"/>
                </a:lnTo>
                <a:lnTo>
                  <a:pt x="1196023" y="1448143"/>
                </a:lnTo>
                <a:lnTo>
                  <a:pt x="1206183" y="1421143"/>
                </a:lnTo>
                <a:lnTo>
                  <a:pt x="1215073" y="1393508"/>
                </a:lnTo>
                <a:lnTo>
                  <a:pt x="1223328" y="1365555"/>
                </a:lnTo>
                <a:lnTo>
                  <a:pt x="1231265" y="1336967"/>
                </a:lnTo>
                <a:lnTo>
                  <a:pt x="1238250" y="1307744"/>
                </a:lnTo>
                <a:lnTo>
                  <a:pt x="1482725" y="1307744"/>
                </a:lnTo>
                <a:lnTo>
                  <a:pt x="1478598" y="1329026"/>
                </a:lnTo>
                <a:lnTo>
                  <a:pt x="1474153" y="1349991"/>
                </a:lnTo>
                <a:lnTo>
                  <a:pt x="1469708" y="1370955"/>
                </a:lnTo>
                <a:lnTo>
                  <a:pt x="1464945" y="1391602"/>
                </a:lnTo>
                <a:lnTo>
                  <a:pt x="1459230" y="1411931"/>
                </a:lnTo>
                <a:lnTo>
                  <a:pt x="1454150" y="1432261"/>
                </a:lnTo>
                <a:lnTo>
                  <a:pt x="1448435" y="1452272"/>
                </a:lnTo>
                <a:lnTo>
                  <a:pt x="1442403" y="1471966"/>
                </a:lnTo>
                <a:lnTo>
                  <a:pt x="1435735" y="1491660"/>
                </a:lnTo>
                <a:lnTo>
                  <a:pt x="1429385" y="1510719"/>
                </a:lnTo>
                <a:lnTo>
                  <a:pt x="1422400" y="1530095"/>
                </a:lnTo>
                <a:lnTo>
                  <a:pt x="1415415" y="1548836"/>
                </a:lnTo>
                <a:lnTo>
                  <a:pt x="1407795" y="1567577"/>
                </a:lnTo>
                <a:lnTo>
                  <a:pt x="1400493" y="1586001"/>
                </a:lnTo>
                <a:lnTo>
                  <a:pt x="1392238" y="1604106"/>
                </a:lnTo>
                <a:lnTo>
                  <a:pt x="1384300" y="1622212"/>
                </a:lnTo>
                <a:lnTo>
                  <a:pt x="1375728" y="1639683"/>
                </a:lnTo>
                <a:lnTo>
                  <a:pt x="1366838" y="1656835"/>
                </a:lnTo>
                <a:lnTo>
                  <a:pt x="1357948" y="1674306"/>
                </a:lnTo>
                <a:lnTo>
                  <a:pt x="1348740" y="1690823"/>
                </a:lnTo>
                <a:lnTo>
                  <a:pt x="1339533" y="1707341"/>
                </a:lnTo>
                <a:lnTo>
                  <a:pt x="1329690" y="1723541"/>
                </a:lnTo>
                <a:lnTo>
                  <a:pt x="1320165" y="1740058"/>
                </a:lnTo>
                <a:lnTo>
                  <a:pt x="1309688" y="1755305"/>
                </a:lnTo>
                <a:lnTo>
                  <a:pt x="1299210" y="1770870"/>
                </a:lnTo>
                <a:lnTo>
                  <a:pt x="1288733" y="1786117"/>
                </a:lnTo>
                <a:lnTo>
                  <a:pt x="1277938" y="1800728"/>
                </a:lnTo>
                <a:lnTo>
                  <a:pt x="1266825" y="1815023"/>
                </a:lnTo>
                <a:lnTo>
                  <a:pt x="1255713" y="1829317"/>
                </a:lnTo>
                <a:lnTo>
                  <a:pt x="1244283" y="1843293"/>
                </a:lnTo>
                <a:lnTo>
                  <a:pt x="1232535" y="1856634"/>
                </a:lnTo>
                <a:lnTo>
                  <a:pt x="1220788" y="1869657"/>
                </a:lnTo>
                <a:lnTo>
                  <a:pt x="1208723" y="1882681"/>
                </a:lnTo>
                <a:lnTo>
                  <a:pt x="1196340" y="1895069"/>
                </a:lnTo>
                <a:lnTo>
                  <a:pt x="1183958" y="1907457"/>
                </a:lnTo>
                <a:lnTo>
                  <a:pt x="1171575" y="1919210"/>
                </a:lnTo>
                <a:lnTo>
                  <a:pt x="1158558" y="1930645"/>
                </a:lnTo>
                <a:lnTo>
                  <a:pt x="1145540" y="1941763"/>
                </a:lnTo>
                <a:lnTo>
                  <a:pt x="1132205" y="1952245"/>
                </a:lnTo>
                <a:lnTo>
                  <a:pt x="1119188" y="1962727"/>
                </a:lnTo>
                <a:lnTo>
                  <a:pt x="1105535" y="1973210"/>
                </a:lnTo>
                <a:lnTo>
                  <a:pt x="1091883" y="1982739"/>
                </a:lnTo>
                <a:lnTo>
                  <a:pt x="1077913" y="1991951"/>
                </a:lnTo>
                <a:lnTo>
                  <a:pt x="1063625" y="2000845"/>
                </a:lnTo>
                <a:lnTo>
                  <a:pt x="1049655" y="2009103"/>
                </a:lnTo>
                <a:lnTo>
                  <a:pt x="1035368" y="2017362"/>
                </a:lnTo>
                <a:lnTo>
                  <a:pt x="1020763" y="2024986"/>
                </a:lnTo>
                <a:lnTo>
                  <a:pt x="1006158" y="2032609"/>
                </a:lnTo>
                <a:lnTo>
                  <a:pt x="991235" y="2038962"/>
                </a:lnTo>
                <a:lnTo>
                  <a:pt x="976313" y="2045633"/>
                </a:lnTo>
                <a:lnTo>
                  <a:pt x="961390" y="2051668"/>
                </a:lnTo>
                <a:lnTo>
                  <a:pt x="945833" y="2057385"/>
                </a:lnTo>
                <a:lnTo>
                  <a:pt x="930593" y="2062785"/>
                </a:lnTo>
                <a:lnTo>
                  <a:pt x="915035" y="2067550"/>
                </a:lnTo>
                <a:lnTo>
                  <a:pt x="899160" y="2071680"/>
                </a:lnTo>
                <a:lnTo>
                  <a:pt x="883603" y="2075491"/>
                </a:lnTo>
                <a:lnTo>
                  <a:pt x="867728" y="2079303"/>
                </a:lnTo>
                <a:lnTo>
                  <a:pt x="851853" y="2082162"/>
                </a:lnTo>
                <a:lnTo>
                  <a:pt x="835660" y="2084703"/>
                </a:lnTo>
                <a:lnTo>
                  <a:pt x="819150" y="2086609"/>
                </a:lnTo>
                <a:lnTo>
                  <a:pt x="802958" y="2088515"/>
                </a:lnTo>
                <a:lnTo>
                  <a:pt x="786448" y="2089785"/>
                </a:lnTo>
                <a:lnTo>
                  <a:pt x="769938" y="2090421"/>
                </a:lnTo>
                <a:lnTo>
                  <a:pt x="753428" y="2090738"/>
                </a:lnTo>
                <a:lnTo>
                  <a:pt x="733425" y="2090421"/>
                </a:lnTo>
                <a:lnTo>
                  <a:pt x="713740" y="2089150"/>
                </a:lnTo>
                <a:lnTo>
                  <a:pt x="694373" y="2087879"/>
                </a:lnTo>
                <a:lnTo>
                  <a:pt x="675005" y="2085338"/>
                </a:lnTo>
                <a:lnTo>
                  <a:pt x="655955" y="2082162"/>
                </a:lnTo>
                <a:lnTo>
                  <a:pt x="637223" y="2078985"/>
                </a:lnTo>
                <a:lnTo>
                  <a:pt x="618490" y="2074538"/>
                </a:lnTo>
                <a:lnTo>
                  <a:pt x="599440" y="2069774"/>
                </a:lnTo>
                <a:lnTo>
                  <a:pt x="581025" y="2064056"/>
                </a:lnTo>
                <a:lnTo>
                  <a:pt x="562610" y="2058338"/>
                </a:lnTo>
                <a:lnTo>
                  <a:pt x="544512" y="2051668"/>
                </a:lnTo>
                <a:lnTo>
                  <a:pt x="527050" y="2044362"/>
                </a:lnTo>
                <a:lnTo>
                  <a:pt x="509270" y="2036421"/>
                </a:lnTo>
                <a:lnTo>
                  <a:pt x="491490" y="2028162"/>
                </a:lnTo>
                <a:lnTo>
                  <a:pt x="474662" y="2019268"/>
                </a:lnTo>
                <a:lnTo>
                  <a:pt x="457200" y="2009421"/>
                </a:lnTo>
                <a:lnTo>
                  <a:pt x="440690" y="1999574"/>
                </a:lnTo>
                <a:lnTo>
                  <a:pt x="423545" y="1988774"/>
                </a:lnTo>
                <a:lnTo>
                  <a:pt x="407352" y="1977974"/>
                </a:lnTo>
                <a:lnTo>
                  <a:pt x="391160" y="1966539"/>
                </a:lnTo>
                <a:lnTo>
                  <a:pt x="375285" y="1954151"/>
                </a:lnTo>
                <a:lnTo>
                  <a:pt x="360045" y="1941445"/>
                </a:lnTo>
                <a:lnTo>
                  <a:pt x="344487" y="1928104"/>
                </a:lnTo>
                <a:lnTo>
                  <a:pt x="329247" y="1914445"/>
                </a:lnTo>
                <a:lnTo>
                  <a:pt x="314642" y="1900469"/>
                </a:lnTo>
                <a:lnTo>
                  <a:pt x="299720" y="1885540"/>
                </a:lnTo>
                <a:lnTo>
                  <a:pt x="285432" y="1870610"/>
                </a:lnTo>
                <a:lnTo>
                  <a:pt x="271462" y="1854728"/>
                </a:lnTo>
                <a:lnTo>
                  <a:pt x="257810" y="1838846"/>
                </a:lnTo>
                <a:lnTo>
                  <a:pt x="244157" y="1822011"/>
                </a:lnTo>
                <a:lnTo>
                  <a:pt x="230822" y="1805176"/>
                </a:lnTo>
                <a:lnTo>
                  <a:pt x="218440" y="1787705"/>
                </a:lnTo>
                <a:lnTo>
                  <a:pt x="205740" y="1770235"/>
                </a:lnTo>
                <a:lnTo>
                  <a:pt x="193357" y="1751811"/>
                </a:lnTo>
                <a:lnTo>
                  <a:pt x="181292" y="1732753"/>
                </a:lnTo>
                <a:lnTo>
                  <a:pt x="169862" y="1714011"/>
                </a:lnTo>
                <a:lnTo>
                  <a:pt x="158432" y="1694635"/>
                </a:lnTo>
                <a:lnTo>
                  <a:pt x="147637" y="1674624"/>
                </a:lnTo>
                <a:lnTo>
                  <a:pt x="137160" y="1654294"/>
                </a:lnTo>
                <a:lnTo>
                  <a:pt x="127000" y="1633647"/>
                </a:lnTo>
                <a:lnTo>
                  <a:pt x="116840" y="1612683"/>
                </a:lnTo>
                <a:lnTo>
                  <a:pt x="107315" y="1591083"/>
                </a:lnTo>
                <a:lnTo>
                  <a:pt x="98425" y="1569483"/>
                </a:lnTo>
                <a:lnTo>
                  <a:pt x="89535" y="1547566"/>
                </a:lnTo>
                <a:lnTo>
                  <a:pt x="81280" y="1525330"/>
                </a:lnTo>
                <a:lnTo>
                  <a:pt x="73025" y="1502460"/>
                </a:lnTo>
                <a:lnTo>
                  <a:pt x="65405" y="1479590"/>
                </a:lnTo>
                <a:lnTo>
                  <a:pt x="58420" y="1455766"/>
                </a:lnTo>
                <a:lnTo>
                  <a:pt x="51435" y="1432261"/>
                </a:lnTo>
                <a:lnTo>
                  <a:pt x="45085" y="1408120"/>
                </a:lnTo>
                <a:lnTo>
                  <a:pt x="38735" y="1383979"/>
                </a:lnTo>
                <a:lnTo>
                  <a:pt x="33337" y="1359520"/>
                </a:lnTo>
                <a:lnTo>
                  <a:pt x="27940" y="1334744"/>
                </a:lnTo>
                <a:lnTo>
                  <a:pt x="23177" y="1309650"/>
                </a:lnTo>
                <a:lnTo>
                  <a:pt x="18732" y="1284238"/>
                </a:lnTo>
                <a:lnTo>
                  <a:pt x="14922" y="1258509"/>
                </a:lnTo>
                <a:lnTo>
                  <a:pt x="11430" y="1232780"/>
                </a:lnTo>
                <a:lnTo>
                  <a:pt x="8572" y="1206733"/>
                </a:lnTo>
                <a:lnTo>
                  <a:pt x="6032" y="1180368"/>
                </a:lnTo>
                <a:lnTo>
                  <a:pt x="3810" y="1153686"/>
                </a:lnTo>
                <a:lnTo>
                  <a:pt x="1905" y="1127004"/>
                </a:lnTo>
                <a:lnTo>
                  <a:pt x="635" y="1099686"/>
                </a:lnTo>
                <a:lnTo>
                  <a:pt x="0" y="1073004"/>
                </a:lnTo>
                <a:lnTo>
                  <a:pt x="0" y="1045687"/>
                </a:lnTo>
                <a:lnTo>
                  <a:pt x="0" y="1018052"/>
                </a:lnTo>
                <a:lnTo>
                  <a:pt x="635" y="991052"/>
                </a:lnTo>
                <a:lnTo>
                  <a:pt x="1905" y="963734"/>
                </a:lnTo>
                <a:lnTo>
                  <a:pt x="3810" y="937052"/>
                </a:lnTo>
                <a:lnTo>
                  <a:pt x="6032" y="910688"/>
                </a:lnTo>
                <a:lnTo>
                  <a:pt x="8572" y="884006"/>
                </a:lnTo>
                <a:lnTo>
                  <a:pt x="11430" y="858276"/>
                </a:lnTo>
                <a:lnTo>
                  <a:pt x="14922" y="832230"/>
                </a:lnTo>
                <a:lnTo>
                  <a:pt x="18732" y="806500"/>
                </a:lnTo>
                <a:lnTo>
                  <a:pt x="23177" y="781089"/>
                </a:lnTo>
                <a:lnTo>
                  <a:pt x="27940" y="755995"/>
                </a:lnTo>
                <a:lnTo>
                  <a:pt x="33337" y="731218"/>
                </a:lnTo>
                <a:lnTo>
                  <a:pt x="38735" y="706442"/>
                </a:lnTo>
                <a:lnTo>
                  <a:pt x="45085" y="682618"/>
                </a:lnTo>
                <a:lnTo>
                  <a:pt x="51435" y="658477"/>
                </a:lnTo>
                <a:lnTo>
                  <a:pt x="58420" y="634654"/>
                </a:lnTo>
                <a:lnTo>
                  <a:pt x="65405" y="611466"/>
                </a:lnTo>
                <a:lnTo>
                  <a:pt x="73025" y="588596"/>
                </a:lnTo>
                <a:lnTo>
                  <a:pt x="81280" y="565725"/>
                </a:lnTo>
                <a:lnTo>
                  <a:pt x="89535" y="543172"/>
                </a:lnTo>
                <a:lnTo>
                  <a:pt x="98425" y="520937"/>
                </a:lnTo>
                <a:lnTo>
                  <a:pt x="107315" y="499655"/>
                </a:lnTo>
                <a:lnTo>
                  <a:pt x="116840" y="478055"/>
                </a:lnTo>
                <a:lnTo>
                  <a:pt x="127000" y="457091"/>
                </a:lnTo>
                <a:lnTo>
                  <a:pt x="137160" y="436444"/>
                </a:lnTo>
                <a:lnTo>
                  <a:pt x="147637" y="416115"/>
                </a:lnTo>
                <a:lnTo>
                  <a:pt x="158432" y="396421"/>
                </a:lnTo>
                <a:lnTo>
                  <a:pt x="169862" y="376727"/>
                </a:lnTo>
                <a:lnTo>
                  <a:pt x="181292" y="357668"/>
                </a:lnTo>
                <a:lnTo>
                  <a:pt x="193357" y="339244"/>
                </a:lnTo>
                <a:lnTo>
                  <a:pt x="205740" y="320821"/>
                </a:lnTo>
                <a:lnTo>
                  <a:pt x="218440" y="303033"/>
                </a:lnTo>
                <a:lnTo>
                  <a:pt x="230822" y="285563"/>
                </a:lnTo>
                <a:lnTo>
                  <a:pt x="244157" y="268727"/>
                </a:lnTo>
                <a:lnTo>
                  <a:pt x="257810" y="252210"/>
                </a:lnTo>
                <a:lnTo>
                  <a:pt x="271462" y="235692"/>
                </a:lnTo>
                <a:lnTo>
                  <a:pt x="285432" y="220445"/>
                </a:lnTo>
                <a:lnTo>
                  <a:pt x="299720" y="205198"/>
                </a:lnTo>
                <a:lnTo>
                  <a:pt x="314642" y="190587"/>
                </a:lnTo>
                <a:lnTo>
                  <a:pt x="329247" y="176293"/>
                </a:lnTo>
                <a:lnTo>
                  <a:pt x="344487" y="162316"/>
                </a:lnTo>
                <a:lnTo>
                  <a:pt x="360045" y="149611"/>
                </a:lnTo>
                <a:lnTo>
                  <a:pt x="375285" y="136587"/>
                </a:lnTo>
                <a:lnTo>
                  <a:pt x="391160" y="124517"/>
                </a:lnTo>
                <a:lnTo>
                  <a:pt x="407352" y="113081"/>
                </a:lnTo>
                <a:lnTo>
                  <a:pt x="423545" y="101646"/>
                </a:lnTo>
                <a:lnTo>
                  <a:pt x="440690" y="91164"/>
                </a:lnTo>
                <a:lnTo>
                  <a:pt x="457200" y="80999"/>
                </a:lnTo>
                <a:lnTo>
                  <a:pt x="474662" y="71788"/>
                </a:lnTo>
                <a:lnTo>
                  <a:pt x="491490" y="62576"/>
                </a:lnTo>
                <a:lnTo>
                  <a:pt x="509270" y="54317"/>
                </a:lnTo>
                <a:lnTo>
                  <a:pt x="527050" y="46058"/>
                </a:lnTo>
                <a:lnTo>
                  <a:pt x="544512" y="39070"/>
                </a:lnTo>
                <a:lnTo>
                  <a:pt x="562610" y="32400"/>
                </a:lnTo>
                <a:lnTo>
                  <a:pt x="581025" y="26364"/>
                </a:lnTo>
                <a:lnTo>
                  <a:pt x="599440" y="20964"/>
                </a:lnTo>
                <a:lnTo>
                  <a:pt x="618490" y="16200"/>
                </a:lnTo>
                <a:lnTo>
                  <a:pt x="637223" y="11753"/>
                </a:lnTo>
                <a:lnTo>
                  <a:pt x="655955" y="8259"/>
                </a:lnTo>
                <a:lnTo>
                  <a:pt x="675005" y="5400"/>
                </a:lnTo>
                <a:lnTo>
                  <a:pt x="694373" y="3176"/>
                </a:lnTo>
                <a:lnTo>
                  <a:pt x="713740" y="1588"/>
                </a:lnTo>
                <a:lnTo>
                  <a:pt x="733425" y="318"/>
                </a:lnTo>
                <a:lnTo>
                  <a:pt x="753428" y="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26571" y="3455234"/>
            <a:ext cx="21490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设定需求获取的过程和方式</a:t>
            </a:r>
          </a:p>
        </p:txBody>
      </p:sp>
      <p:sp>
        <p:nvSpPr>
          <p:cNvPr id="18" name="矩形 17"/>
          <p:cNvSpPr/>
          <p:nvPr/>
        </p:nvSpPr>
        <p:spPr>
          <a:xfrm>
            <a:off x="3605402" y="4139606"/>
            <a:ext cx="2033981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例：个别访谈或讨论会等 </a:t>
            </a:r>
            <a:endParaRPr lang="zh-CN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4237251" y="2378478"/>
            <a:ext cx="682198" cy="79634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01300" y="3612894"/>
            <a:ext cx="2149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确定产物形态</a:t>
            </a:r>
          </a:p>
        </p:txBody>
      </p:sp>
      <p:sp>
        <p:nvSpPr>
          <p:cNvPr id="31" name="矩形 30"/>
          <p:cNvSpPr/>
          <p:nvPr/>
        </p:nvSpPr>
        <p:spPr>
          <a:xfrm>
            <a:off x="6474727" y="4139606"/>
            <a:ext cx="2033981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例：场景描述，用例或图表等 </a:t>
            </a:r>
            <a:endParaRPr lang="zh-CN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KSO_Shape"/>
          <p:cNvSpPr>
            <a:spLocks/>
          </p:cNvSpPr>
          <p:nvPr/>
        </p:nvSpPr>
        <p:spPr bwMode="auto">
          <a:xfrm>
            <a:off x="6942146" y="2378478"/>
            <a:ext cx="924847" cy="900113"/>
          </a:xfrm>
          <a:custGeom>
            <a:avLst/>
            <a:gdLst>
              <a:gd name="T0" fmla="*/ 626993 w 634"/>
              <a:gd name="T1" fmla="*/ 0 h 634"/>
              <a:gd name="T2" fmla="*/ 626993 w 634"/>
              <a:gd name="T3" fmla="*/ 0 h 634"/>
              <a:gd name="T4" fmla="*/ 565356 w 634"/>
              <a:gd name="T5" fmla="*/ 0 h 634"/>
              <a:gd name="T6" fmla="*/ 565356 w 634"/>
              <a:gd name="T7" fmla="*/ 167545 h 634"/>
              <a:gd name="T8" fmla="*/ 0 w 634"/>
              <a:gd name="T9" fmla="*/ 962673 h 634"/>
              <a:gd name="T10" fmla="*/ 626993 w 634"/>
              <a:gd name="T11" fmla="*/ 1797557 h 634"/>
              <a:gd name="T12" fmla="*/ 1158342 w 634"/>
              <a:gd name="T13" fmla="*/ 1294923 h 634"/>
              <a:gd name="T14" fmla="*/ 1251860 w 634"/>
              <a:gd name="T15" fmla="*/ 1337519 h 634"/>
              <a:gd name="T16" fmla="*/ 1345378 w 634"/>
              <a:gd name="T17" fmla="*/ 920077 h 634"/>
              <a:gd name="T18" fmla="*/ 626993 w 634"/>
              <a:gd name="T19" fmla="*/ 0 h 634"/>
              <a:gd name="T20" fmla="*/ 626993 w 634"/>
              <a:gd name="T21" fmla="*/ 1672609 h 634"/>
              <a:gd name="T22" fmla="*/ 626993 w 634"/>
              <a:gd name="T23" fmla="*/ 1672609 h 634"/>
              <a:gd name="T24" fmla="*/ 95643 w 634"/>
              <a:gd name="T25" fmla="*/ 962673 h 634"/>
              <a:gd name="T26" fmla="*/ 565356 w 634"/>
              <a:gd name="T27" fmla="*/ 292494 h 634"/>
              <a:gd name="T28" fmla="*/ 565356 w 634"/>
              <a:gd name="T29" fmla="*/ 1045025 h 634"/>
              <a:gd name="T30" fmla="*/ 1096706 w 634"/>
              <a:gd name="T31" fmla="*/ 1255166 h 634"/>
              <a:gd name="T32" fmla="*/ 626993 w 634"/>
              <a:gd name="T33" fmla="*/ 1672609 h 634"/>
              <a:gd name="T34" fmla="*/ 1190223 w 634"/>
              <a:gd name="T35" fmla="*/ 1212570 h 634"/>
              <a:gd name="T36" fmla="*/ 1190223 w 634"/>
              <a:gd name="T37" fmla="*/ 1212570 h 634"/>
              <a:gd name="T38" fmla="*/ 626993 w 634"/>
              <a:gd name="T39" fmla="*/ 962673 h 634"/>
              <a:gd name="T40" fmla="*/ 626993 w 634"/>
              <a:gd name="T41" fmla="*/ 124949 h 634"/>
              <a:gd name="T42" fmla="*/ 1251860 w 634"/>
              <a:gd name="T43" fmla="*/ 920077 h 634"/>
              <a:gd name="T44" fmla="*/ 1190223 w 634"/>
              <a:gd name="T45" fmla="*/ 1212570 h 6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634">
                <a:moveTo>
                  <a:pt x="295" y="0"/>
                </a:moveTo>
                <a:lnTo>
                  <a:pt x="295" y="0"/>
                </a:lnTo>
                <a:cubicBezTo>
                  <a:pt x="266" y="0"/>
                  <a:pt x="266" y="0"/>
                  <a:pt x="266" y="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118" y="73"/>
                  <a:pt x="0" y="191"/>
                  <a:pt x="0" y="339"/>
                </a:cubicBezTo>
                <a:cubicBezTo>
                  <a:pt x="0" y="501"/>
                  <a:pt x="133" y="633"/>
                  <a:pt x="295" y="633"/>
                </a:cubicBezTo>
                <a:cubicBezTo>
                  <a:pt x="412" y="633"/>
                  <a:pt x="501" y="560"/>
                  <a:pt x="545" y="456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619" y="442"/>
                  <a:pt x="633" y="383"/>
                  <a:pt x="633" y="324"/>
                </a:cubicBezTo>
                <a:cubicBezTo>
                  <a:pt x="633" y="147"/>
                  <a:pt x="471" y="0"/>
                  <a:pt x="295" y="0"/>
                </a:cubicBezTo>
                <a:close/>
                <a:moveTo>
                  <a:pt x="295" y="589"/>
                </a:moveTo>
                <a:lnTo>
                  <a:pt x="295" y="589"/>
                </a:lnTo>
                <a:cubicBezTo>
                  <a:pt x="148" y="589"/>
                  <a:pt x="45" y="486"/>
                  <a:pt x="45" y="339"/>
                </a:cubicBezTo>
                <a:cubicBezTo>
                  <a:pt x="45" y="221"/>
                  <a:pt x="148" y="118"/>
                  <a:pt x="266" y="103"/>
                </a:cubicBezTo>
                <a:cubicBezTo>
                  <a:pt x="266" y="368"/>
                  <a:pt x="266" y="368"/>
                  <a:pt x="266" y="368"/>
                </a:cubicBezTo>
                <a:cubicBezTo>
                  <a:pt x="516" y="442"/>
                  <a:pt x="516" y="442"/>
                  <a:pt x="516" y="442"/>
                </a:cubicBezTo>
                <a:cubicBezTo>
                  <a:pt x="471" y="530"/>
                  <a:pt x="383" y="589"/>
                  <a:pt x="295" y="589"/>
                </a:cubicBezTo>
                <a:close/>
                <a:moveTo>
                  <a:pt x="560" y="427"/>
                </a:moveTo>
                <a:lnTo>
                  <a:pt x="560" y="427"/>
                </a:lnTo>
                <a:cubicBezTo>
                  <a:pt x="295" y="339"/>
                  <a:pt x="295" y="339"/>
                  <a:pt x="295" y="339"/>
                </a:cubicBezTo>
                <a:cubicBezTo>
                  <a:pt x="295" y="44"/>
                  <a:pt x="295" y="44"/>
                  <a:pt x="295" y="44"/>
                </a:cubicBezTo>
                <a:cubicBezTo>
                  <a:pt x="457" y="44"/>
                  <a:pt x="589" y="177"/>
                  <a:pt x="589" y="324"/>
                </a:cubicBezTo>
                <a:cubicBezTo>
                  <a:pt x="589" y="368"/>
                  <a:pt x="575" y="398"/>
                  <a:pt x="560" y="42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3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/>
      <p:bldP spid="18" grpId="0"/>
      <p:bldP spid="19" grpId="0" animBg="1"/>
      <p:bldP spid="30" grpId="0"/>
      <p:bldP spid="31" grpId="0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2692" y="2905486"/>
            <a:ext cx="3057247" cy="1027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buClr>
                <a:schemeClr val="accent1"/>
              </a:buClr>
              <a:buSzPct val="100000"/>
              <a:defRPr/>
            </a:pPr>
            <a:r>
              <a:rPr lang="zh-CN" altLang="en-US" sz="32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事件执行的实例</a:t>
            </a:r>
            <a:endParaRPr lang="en-US" altLang="zh-CN" sz="32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网上购书用例</a:t>
            </a:r>
          </a:p>
        </p:txBody>
      </p:sp>
      <p:sp>
        <p:nvSpPr>
          <p:cNvPr id="5" name="矩形 4"/>
          <p:cNvSpPr/>
          <p:nvPr/>
        </p:nvSpPr>
        <p:spPr>
          <a:xfrm>
            <a:off x="4572010" y="2170307"/>
            <a:ext cx="4839996" cy="240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en-US" altLang="zh-CN" sz="2200" b="1" dirty="0">
                <a:latin typeface="+mn-ea"/>
              </a:rPr>
              <a:t>Normal course:</a:t>
            </a:r>
          </a:p>
          <a:p>
            <a:pPr algn="just"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用户可以通过书名，从书库选书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2200" b="1" dirty="0">
                <a:latin typeface="+mn-ea"/>
              </a:rPr>
              <a:t>Alternative course:</a:t>
            </a:r>
          </a:p>
          <a:p>
            <a:pPr algn="just"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用户可以从经销商处选书</a:t>
            </a:r>
          </a:p>
          <a:p>
            <a:pPr algn="just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SzPct val="100000"/>
              <a:defRPr/>
            </a:pPr>
            <a:r>
              <a:rPr lang="en-US" altLang="zh-CN" sz="2200" b="1" dirty="0">
                <a:latin typeface="+mn-ea"/>
              </a:rPr>
              <a:t>Exception</a:t>
            </a:r>
          </a:p>
          <a:p>
            <a:pPr algn="just">
              <a:lnSpc>
                <a:spcPct val="110000"/>
              </a:lnSpc>
              <a:buClr>
                <a:schemeClr val="accent1"/>
              </a:buClr>
              <a:buSzPct val="100000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异常的书名输入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272466" y="2254457"/>
            <a:ext cx="0" cy="2159877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66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内容占位符 2"/>
          <p:cNvSpPr>
            <a:spLocks noGrp="1"/>
          </p:cNvSpPr>
          <p:nvPr>
            <p:ph idx="1"/>
          </p:nvPr>
        </p:nvSpPr>
        <p:spPr>
          <a:xfrm>
            <a:off x="382588" y="1676400"/>
            <a:ext cx="8293100" cy="4992688"/>
          </a:xfrm>
        </p:spPr>
        <p:txBody>
          <a:bodyPr/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用例和场景等需求内容的充分性有无办法保障？或者有无解决途径？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可以参考此次波音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737-MAX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事故来思考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algn="just">
              <a:buFont typeface="Wingdings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algn="just">
              <a:buFont typeface="Wingdings" pitchFamily="2" charset="2"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用例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4472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96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响应表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91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53990" y="1950572"/>
            <a:ext cx="7048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有些软件系统，并不一定呈现为显式的“人机信息交互”，而是呈现为系统对外部信号或事件的响应。</a:t>
            </a:r>
          </a:p>
        </p:txBody>
      </p:sp>
      <p:sp>
        <p:nvSpPr>
          <p:cNvPr id="9" name="矩形 8"/>
          <p:cNvSpPr/>
          <p:nvPr/>
        </p:nvSpPr>
        <p:spPr>
          <a:xfrm>
            <a:off x="1229709" y="4092198"/>
            <a:ext cx="71733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响应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：系统对用户或环境变化给出的反应</a:t>
            </a:r>
          </a:p>
        </p:txBody>
      </p:sp>
      <p:sp>
        <p:nvSpPr>
          <p:cNvPr id="10" name="矩形 9"/>
          <p:cNvSpPr/>
          <p:nvPr/>
        </p:nvSpPr>
        <p:spPr>
          <a:xfrm>
            <a:off x="1229710" y="3263490"/>
            <a:ext cx="6873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事件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：用户或环境发生的一个变化或动作，能系统受此刺激而产生一定的反应</a:t>
            </a:r>
          </a:p>
        </p:txBody>
      </p:sp>
    </p:spTree>
    <p:extLst>
      <p:ext uri="{BB962C8B-B14F-4D97-AF65-F5344CB8AC3E}">
        <p14:creationId xmlns:p14="http://schemas.microsoft.com/office/powerpoint/2010/main" val="3314439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响应表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91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3355" y="2274930"/>
            <a:ext cx="3137338" cy="197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事件分类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  <a:defRPr/>
            </a:pPr>
            <a:r>
              <a:rPr lang="zh-CN" altLang="en-US" dirty="0"/>
              <a:t>  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用户动作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 控制信号或中断请求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 时钟信号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1" name="内容占位符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3881" y="1853652"/>
            <a:ext cx="4535488" cy="3346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18486" y="1853652"/>
            <a:ext cx="88318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36995" y="1853652"/>
            <a:ext cx="100787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传感器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814679" y="3182183"/>
            <a:ext cx="100787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设备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54060" y="4572255"/>
            <a:ext cx="19249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数据库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13880" y="3836546"/>
            <a:ext cx="132793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时钟</a:t>
            </a:r>
          </a:p>
        </p:txBody>
      </p:sp>
    </p:spTree>
    <p:extLst>
      <p:ext uri="{BB962C8B-B14F-4D97-AF65-F5344CB8AC3E}">
        <p14:creationId xmlns:p14="http://schemas.microsoft.com/office/powerpoint/2010/main" val="967388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SO_Shape"/>
          <p:cNvSpPr>
            <a:spLocks/>
          </p:cNvSpPr>
          <p:nvPr/>
        </p:nvSpPr>
        <p:spPr bwMode="auto">
          <a:xfrm>
            <a:off x="1790975" y="2449786"/>
            <a:ext cx="5729175" cy="3593662"/>
          </a:xfrm>
          <a:custGeom>
            <a:avLst/>
            <a:gdLst>
              <a:gd name="T0" fmla="*/ 319412206 w 11015"/>
              <a:gd name="T1" fmla="*/ 113428496 h 8233"/>
              <a:gd name="T2" fmla="*/ 303559804 w 11015"/>
              <a:gd name="T3" fmla="*/ 86871270 h 8233"/>
              <a:gd name="T4" fmla="*/ 318036421 w 11015"/>
              <a:gd name="T5" fmla="*/ 72950306 h 8233"/>
              <a:gd name="T6" fmla="*/ 326201892 w 11015"/>
              <a:gd name="T7" fmla="*/ 61269971 h 8233"/>
              <a:gd name="T8" fmla="*/ 318305525 w 11015"/>
              <a:gd name="T9" fmla="*/ 51800204 h 8233"/>
              <a:gd name="T10" fmla="*/ 296770118 w 11015"/>
              <a:gd name="T11" fmla="*/ 52875513 h 8233"/>
              <a:gd name="T12" fmla="*/ 294676434 w 11015"/>
              <a:gd name="T13" fmla="*/ 65153453 h 8233"/>
              <a:gd name="T14" fmla="*/ 277777017 w 11015"/>
              <a:gd name="T15" fmla="*/ 36863536 h 8233"/>
              <a:gd name="T16" fmla="*/ 257766994 w 11015"/>
              <a:gd name="T17" fmla="*/ 6930593 h 8233"/>
              <a:gd name="T18" fmla="*/ 201984305 w 11015"/>
              <a:gd name="T19" fmla="*/ 567543 h 8233"/>
              <a:gd name="T20" fmla="*/ 80727899 w 11015"/>
              <a:gd name="T21" fmla="*/ 3913371 h 8233"/>
              <a:gd name="T22" fmla="*/ 62781813 w 11015"/>
              <a:gd name="T23" fmla="*/ 16280977 h 8233"/>
              <a:gd name="T24" fmla="*/ 41605269 w 11015"/>
              <a:gd name="T25" fmla="*/ 64048082 h 8233"/>
              <a:gd name="T26" fmla="*/ 34097684 w 11015"/>
              <a:gd name="T27" fmla="*/ 57655316 h 8233"/>
              <a:gd name="T28" fmla="*/ 27397930 w 11015"/>
              <a:gd name="T29" fmla="*/ 51053327 h 8233"/>
              <a:gd name="T30" fmla="*/ 4157448 w 11015"/>
              <a:gd name="T31" fmla="*/ 54548427 h 8233"/>
              <a:gd name="T32" fmla="*/ 5802684 w 11015"/>
              <a:gd name="T33" fmla="*/ 70082527 h 8233"/>
              <a:gd name="T34" fmla="*/ 31884321 w 11015"/>
              <a:gd name="T35" fmla="*/ 74354392 h 8233"/>
              <a:gd name="T36" fmla="*/ 17228360 w 11015"/>
              <a:gd name="T37" fmla="*/ 103809458 h 8233"/>
              <a:gd name="T38" fmla="*/ 3140526 w 11015"/>
              <a:gd name="T39" fmla="*/ 125288164 h 8233"/>
              <a:gd name="T40" fmla="*/ 628140 w 11015"/>
              <a:gd name="T41" fmla="*/ 174071145 h 8233"/>
              <a:gd name="T42" fmla="*/ 7357987 w 11015"/>
              <a:gd name="T43" fmla="*/ 198298420 h 8233"/>
              <a:gd name="T44" fmla="*/ 16241357 w 11015"/>
              <a:gd name="T45" fmla="*/ 245886364 h 8233"/>
              <a:gd name="T46" fmla="*/ 61854477 w 11015"/>
              <a:gd name="T47" fmla="*/ 206842150 h 8233"/>
              <a:gd name="T48" fmla="*/ 226989354 w 11015"/>
              <a:gd name="T49" fmla="*/ 208634446 h 8233"/>
              <a:gd name="T50" fmla="*/ 271346367 w 11015"/>
              <a:gd name="T51" fmla="*/ 245946142 h 8233"/>
              <a:gd name="T52" fmla="*/ 317826983 w 11015"/>
              <a:gd name="T53" fmla="*/ 200299939 h 8233"/>
              <a:gd name="T54" fmla="*/ 327368413 w 11015"/>
              <a:gd name="T55" fmla="*/ 185243715 h 8233"/>
              <a:gd name="T56" fmla="*/ 80787738 w 11015"/>
              <a:gd name="T57" fmla="*/ 15026162 h 8233"/>
              <a:gd name="T58" fmla="*/ 219721126 w 11015"/>
              <a:gd name="T59" fmla="*/ 13831298 h 8233"/>
              <a:gd name="T60" fmla="*/ 265424177 w 11015"/>
              <a:gd name="T61" fmla="*/ 33159214 h 8233"/>
              <a:gd name="T62" fmla="*/ 164716175 w 11015"/>
              <a:gd name="T63" fmla="*/ 70948960 h 8233"/>
              <a:gd name="T64" fmla="*/ 64905417 w 11015"/>
              <a:gd name="T65" fmla="*/ 31456411 h 8233"/>
              <a:gd name="T66" fmla="*/ 28085736 w 11015"/>
              <a:gd name="T67" fmla="*/ 188679209 h 8233"/>
              <a:gd name="T68" fmla="*/ 19381883 w 11015"/>
              <a:gd name="T69" fmla="*/ 179089887 h 8233"/>
              <a:gd name="T70" fmla="*/ 23300148 w 11015"/>
              <a:gd name="T71" fmla="*/ 167051058 h 8233"/>
              <a:gd name="T72" fmla="*/ 35683080 w 11015"/>
              <a:gd name="T73" fmla="*/ 164332552 h 8233"/>
              <a:gd name="T74" fmla="*/ 44386932 w 11015"/>
              <a:gd name="T75" fmla="*/ 173921874 h 8233"/>
              <a:gd name="T76" fmla="*/ 40498588 w 11015"/>
              <a:gd name="T77" fmla="*/ 185960703 h 8233"/>
              <a:gd name="T78" fmla="*/ 81206440 w 11015"/>
              <a:gd name="T79" fmla="*/ 136162017 h 8233"/>
              <a:gd name="T80" fmla="*/ 59162572 w 11015"/>
              <a:gd name="T81" fmla="*/ 141240536 h 8233"/>
              <a:gd name="T82" fmla="*/ 29581373 w 11015"/>
              <a:gd name="T83" fmla="*/ 133981338 h 8233"/>
              <a:gd name="T84" fmla="*/ 24346990 w 11015"/>
              <a:gd name="T85" fmla="*/ 110500940 h 8233"/>
              <a:gd name="T86" fmla="*/ 31645137 w 11015"/>
              <a:gd name="T87" fmla="*/ 96759309 h 8233"/>
              <a:gd name="T88" fmla="*/ 62692054 w 11015"/>
              <a:gd name="T89" fmla="*/ 115400299 h 8233"/>
              <a:gd name="T90" fmla="*/ 81206440 w 11015"/>
              <a:gd name="T91" fmla="*/ 124899954 h 8233"/>
              <a:gd name="T92" fmla="*/ 217089061 w 11015"/>
              <a:gd name="T93" fmla="*/ 188111666 h 8233"/>
              <a:gd name="T94" fmla="*/ 112373036 w 11015"/>
              <a:gd name="T95" fmla="*/ 188111666 h 8233"/>
              <a:gd name="T96" fmla="*/ 114975181 w 11015"/>
              <a:gd name="T97" fmla="*/ 161345218 h 8233"/>
              <a:gd name="T98" fmla="*/ 266680284 w 11015"/>
              <a:gd name="T99" fmla="*/ 141150870 h 8233"/>
              <a:gd name="T100" fmla="*/ 247777115 w 11015"/>
              <a:gd name="T101" fmla="*/ 135176202 h 8233"/>
              <a:gd name="T102" fmla="*/ 250080064 w 11015"/>
              <a:gd name="T103" fmla="*/ 123197151 h 8233"/>
              <a:gd name="T104" fmla="*/ 282712204 w 11015"/>
              <a:gd name="T105" fmla="*/ 104078285 h 8233"/>
              <a:gd name="T106" fmla="*/ 300568704 w 11015"/>
              <a:gd name="T107" fmla="*/ 98043840 h 8233"/>
              <a:gd name="T108" fmla="*/ 304935590 w 11015"/>
              <a:gd name="T109" fmla="*/ 120448756 h 8233"/>
              <a:gd name="T110" fmla="*/ 294317398 w 11015"/>
              <a:gd name="T111" fmla="*/ 137685659 h 8233"/>
              <a:gd name="T112" fmla="*/ 296889797 w 11015"/>
              <a:gd name="T113" fmla="*/ 189246752 h 8233"/>
              <a:gd name="T114" fmla="*/ 286062167 w 11015"/>
              <a:gd name="T115" fmla="*/ 182017443 h 8233"/>
              <a:gd name="T116" fmla="*/ 286989504 w 11015"/>
              <a:gd name="T117" fmla="*/ 169381182 h 8233"/>
              <a:gd name="T118" fmla="*/ 298205743 w 11015"/>
              <a:gd name="T119" fmla="*/ 163765008 h 8233"/>
              <a:gd name="T120" fmla="*/ 309093211 w 11015"/>
              <a:gd name="T121" fmla="*/ 170994318 h 8233"/>
              <a:gd name="T122" fmla="*/ 308165875 w 11015"/>
              <a:gd name="T123" fmla="*/ 183660468 h 823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015" h="8233">
                <a:moveTo>
                  <a:pt x="10985" y="4535"/>
                </a:moveTo>
                <a:lnTo>
                  <a:pt x="10985" y="4535"/>
                </a:lnTo>
                <a:lnTo>
                  <a:pt x="10981" y="4498"/>
                </a:lnTo>
                <a:lnTo>
                  <a:pt x="10976" y="4458"/>
                </a:lnTo>
                <a:lnTo>
                  <a:pt x="10968" y="4413"/>
                </a:lnTo>
                <a:lnTo>
                  <a:pt x="10958" y="4363"/>
                </a:lnTo>
                <a:lnTo>
                  <a:pt x="10945" y="4310"/>
                </a:lnTo>
                <a:lnTo>
                  <a:pt x="10930" y="4254"/>
                </a:lnTo>
                <a:lnTo>
                  <a:pt x="10920" y="4225"/>
                </a:lnTo>
                <a:lnTo>
                  <a:pt x="10910" y="4194"/>
                </a:lnTo>
                <a:lnTo>
                  <a:pt x="10898" y="4164"/>
                </a:lnTo>
                <a:lnTo>
                  <a:pt x="10885" y="4132"/>
                </a:lnTo>
                <a:lnTo>
                  <a:pt x="10872" y="4100"/>
                </a:lnTo>
                <a:lnTo>
                  <a:pt x="10856" y="4068"/>
                </a:lnTo>
                <a:lnTo>
                  <a:pt x="10840" y="4035"/>
                </a:lnTo>
                <a:lnTo>
                  <a:pt x="10821" y="4002"/>
                </a:lnTo>
                <a:lnTo>
                  <a:pt x="10802" y="3969"/>
                </a:lnTo>
                <a:lnTo>
                  <a:pt x="10780" y="3935"/>
                </a:lnTo>
                <a:lnTo>
                  <a:pt x="10758" y="3900"/>
                </a:lnTo>
                <a:lnTo>
                  <a:pt x="10733" y="3866"/>
                </a:lnTo>
                <a:lnTo>
                  <a:pt x="10707" y="3831"/>
                </a:lnTo>
                <a:lnTo>
                  <a:pt x="10679" y="3797"/>
                </a:lnTo>
                <a:lnTo>
                  <a:pt x="10649" y="3762"/>
                </a:lnTo>
                <a:lnTo>
                  <a:pt x="10617" y="3727"/>
                </a:lnTo>
                <a:lnTo>
                  <a:pt x="10584" y="3693"/>
                </a:lnTo>
                <a:lnTo>
                  <a:pt x="10548" y="3657"/>
                </a:lnTo>
                <a:lnTo>
                  <a:pt x="10510" y="3623"/>
                </a:lnTo>
                <a:lnTo>
                  <a:pt x="10470" y="3589"/>
                </a:lnTo>
                <a:lnTo>
                  <a:pt x="10462" y="3551"/>
                </a:lnTo>
                <a:lnTo>
                  <a:pt x="10451" y="3513"/>
                </a:lnTo>
                <a:lnTo>
                  <a:pt x="10439" y="3475"/>
                </a:lnTo>
                <a:lnTo>
                  <a:pt x="10426" y="3437"/>
                </a:lnTo>
                <a:lnTo>
                  <a:pt x="10413" y="3399"/>
                </a:lnTo>
                <a:lnTo>
                  <a:pt x="10398" y="3360"/>
                </a:lnTo>
                <a:lnTo>
                  <a:pt x="10381" y="3322"/>
                </a:lnTo>
                <a:lnTo>
                  <a:pt x="10363" y="3283"/>
                </a:lnTo>
                <a:lnTo>
                  <a:pt x="10346" y="3245"/>
                </a:lnTo>
                <a:lnTo>
                  <a:pt x="10327" y="3206"/>
                </a:lnTo>
                <a:lnTo>
                  <a:pt x="10307" y="3168"/>
                </a:lnTo>
                <a:lnTo>
                  <a:pt x="10285" y="3130"/>
                </a:lnTo>
                <a:lnTo>
                  <a:pt x="10243" y="3054"/>
                </a:lnTo>
                <a:lnTo>
                  <a:pt x="10196" y="2981"/>
                </a:lnTo>
                <a:lnTo>
                  <a:pt x="10149" y="2908"/>
                </a:lnTo>
                <a:lnTo>
                  <a:pt x="10102" y="2837"/>
                </a:lnTo>
                <a:lnTo>
                  <a:pt x="10052" y="2770"/>
                </a:lnTo>
                <a:lnTo>
                  <a:pt x="10003" y="2706"/>
                </a:lnTo>
                <a:lnTo>
                  <a:pt x="9956" y="2644"/>
                </a:lnTo>
                <a:lnTo>
                  <a:pt x="9908" y="2586"/>
                </a:lnTo>
                <a:lnTo>
                  <a:pt x="9863" y="2533"/>
                </a:lnTo>
                <a:lnTo>
                  <a:pt x="9820" y="2483"/>
                </a:lnTo>
                <a:lnTo>
                  <a:pt x="9881" y="2486"/>
                </a:lnTo>
                <a:lnTo>
                  <a:pt x="9949" y="2489"/>
                </a:lnTo>
                <a:lnTo>
                  <a:pt x="9976" y="2490"/>
                </a:lnTo>
                <a:lnTo>
                  <a:pt x="10009" y="2491"/>
                </a:lnTo>
                <a:lnTo>
                  <a:pt x="10092" y="2490"/>
                </a:lnTo>
                <a:lnTo>
                  <a:pt x="10193" y="2487"/>
                </a:lnTo>
                <a:lnTo>
                  <a:pt x="10303" y="2481"/>
                </a:lnTo>
                <a:lnTo>
                  <a:pt x="10360" y="2476"/>
                </a:lnTo>
                <a:lnTo>
                  <a:pt x="10418" y="2471"/>
                </a:lnTo>
                <a:lnTo>
                  <a:pt x="10475" y="2464"/>
                </a:lnTo>
                <a:lnTo>
                  <a:pt x="10529" y="2458"/>
                </a:lnTo>
                <a:lnTo>
                  <a:pt x="10583" y="2450"/>
                </a:lnTo>
                <a:lnTo>
                  <a:pt x="10633" y="2442"/>
                </a:lnTo>
                <a:lnTo>
                  <a:pt x="10680" y="2432"/>
                </a:lnTo>
                <a:lnTo>
                  <a:pt x="10722" y="2422"/>
                </a:lnTo>
                <a:lnTo>
                  <a:pt x="10732" y="2418"/>
                </a:lnTo>
                <a:lnTo>
                  <a:pt x="10741" y="2414"/>
                </a:lnTo>
                <a:lnTo>
                  <a:pt x="10759" y="2405"/>
                </a:lnTo>
                <a:lnTo>
                  <a:pt x="10776" y="2393"/>
                </a:lnTo>
                <a:lnTo>
                  <a:pt x="10792" y="2380"/>
                </a:lnTo>
                <a:lnTo>
                  <a:pt x="10806" y="2363"/>
                </a:lnTo>
                <a:lnTo>
                  <a:pt x="10821" y="2346"/>
                </a:lnTo>
                <a:lnTo>
                  <a:pt x="10834" y="2327"/>
                </a:lnTo>
                <a:lnTo>
                  <a:pt x="10844" y="2305"/>
                </a:lnTo>
                <a:lnTo>
                  <a:pt x="10855" y="2284"/>
                </a:lnTo>
                <a:lnTo>
                  <a:pt x="10865" y="2260"/>
                </a:lnTo>
                <a:lnTo>
                  <a:pt x="10874" y="2236"/>
                </a:lnTo>
                <a:lnTo>
                  <a:pt x="10881" y="2211"/>
                </a:lnTo>
                <a:lnTo>
                  <a:pt x="10888" y="2185"/>
                </a:lnTo>
                <a:lnTo>
                  <a:pt x="10893" y="2158"/>
                </a:lnTo>
                <a:lnTo>
                  <a:pt x="10898" y="2131"/>
                </a:lnTo>
                <a:lnTo>
                  <a:pt x="10901" y="2104"/>
                </a:lnTo>
                <a:lnTo>
                  <a:pt x="10905" y="2077"/>
                </a:lnTo>
                <a:lnTo>
                  <a:pt x="10906" y="2051"/>
                </a:lnTo>
                <a:lnTo>
                  <a:pt x="10907" y="2023"/>
                </a:lnTo>
                <a:lnTo>
                  <a:pt x="10907" y="1997"/>
                </a:lnTo>
                <a:lnTo>
                  <a:pt x="10906" y="1972"/>
                </a:lnTo>
                <a:lnTo>
                  <a:pt x="10905" y="1948"/>
                </a:lnTo>
                <a:lnTo>
                  <a:pt x="10902" y="1924"/>
                </a:lnTo>
                <a:lnTo>
                  <a:pt x="10899" y="1901"/>
                </a:lnTo>
                <a:lnTo>
                  <a:pt x="10894" y="1880"/>
                </a:lnTo>
                <a:lnTo>
                  <a:pt x="10889" y="1860"/>
                </a:lnTo>
                <a:lnTo>
                  <a:pt x="10883" y="1842"/>
                </a:lnTo>
                <a:lnTo>
                  <a:pt x="10876" y="1826"/>
                </a:lnTo>
                <a:lnTo>
                  <a:pt x="10869" y="1811"/>
                </a:lnTo>
                <a:lnTo>
                  <a:pt x="10861" y="1800"/>
                </a:lnTo>
                <a:lnTo>
                  <a:pt x="10851" y="1789"/>
                </a:lnTo>
                <a:lnTo>
                  <a:pt x="10842" y="1782"/>
                </a:lnTo>
                <a:lnTo>
                  <a:pt x="10830" y="1776"/>
                </a:lnTo>
                <a:lnTo>
                  <a:pt x="10816" y="1770"/>
                </a:lnTo>
                <a:lnTo>
                  <a:pt x="10801" y="1764"/>
                </a:lnTo>
                <a:lnTo>
                  <a:pt x="10783" y="1759"/>
                </a:lnTo>
                <a:lnTo>
                  <a:pt x="10741" y="1750"/>
                </a:lnTo>
                <a:lnTo>
                  <a:pt x="10694" y="1741"/>
                </a:lnTo>
                <a:lnTo>
                  <a:pt x="10642" y="1734"/>
                </a:lnTo>
                <a:lnTo>
                  <a:pt x="10585" y="1727"/>
                </a:lnTo>
                <a:lnTo>
                  <a:pt x="10527" y="1722"/>
                </a:lnTo>
                <a:lnTo>
                  <a:pt x="10466" y="1718"/>
                </a:lnTo>
                <a:lnTo>
                  <a:pt x="10405" y="1714"/>
                </a:lnTo>
                <a:lnTo>
                  <a:pt x="10346" y="1711"/>
                </a:lnTo>
                <a:lnTo>
                  <a:pt x="10288" y="1709"/>
                </a:lnTo>
                <a:lnTo>
                  <a:pt x="10233" y="1708"/>
                </a:lnTo>
                <a:lnTo>
                  <a:pt x="10182" y="1708"/>
                </a:lnTo>
                <a:lnTo>
                  <a:pt x="10137" y="1708"/>
                </a:lnTo>
                <a:lnTo>
                  <a:pt x="10099" y="1709"/>
                </a:lnTo>
                <a:lnTo>
                  <a:pt x="10068" y="1712"/>
                </a:lnTo>
                <a:lnTo>
                  <a:pt x="10044" y="1714"/>
                </a:lnTo>
                <a:lnTo>
                  <a:pt x="10021" y="1718"/>
                </a:lnTo>
                <a:lnTo>
                  <a:pt x="10002" y="1722"/>
                </a:lnTo>
                <a:lnTo>
                  <a:pt x="9984" y="1727"/>
                </a:lnTo>
                <a:lnTo>
                  <a:pt x="9970" y="1734"/>
                </a:lnTo>
                <a:lnTo>
                  <a:pt x="9957" y="1740"/>
                </a:lnTo>
                <a:lnTo>
                  <a:pt x="9946" y="1747"/>
                </a:lnTo>
                <a:lnTo>
                  <a:pt x="9937" y="1754"/>
                </a:lnTo>
                <a:lnTo>
                  <a:pt x="9929" y="1762"/>
                </a:lnTo>
                <a:lnTo>
                  <a:pt x="9922" y="1770"/>
                </a:lnTo>
                <a:lnTo>
                  <a:pt x="9911" y="1784"/>
                </a:lnTo>
                <a:lnTo>
                  <a:pt x="9901" y="1798"/>
                </a:lnTo>
                <a:lnTo>
                  <a:pt x="9893" y="1810"/>
                </a:lnTo>
                <a:lnTo>
                  <a:pt x="9891" y="1814"/>
                </a:lnTo>
                <a:lnTo>
                  <a:pt x="9888" y="1818"/>
                </a:lnTo>
                <a:lnTo>
                  <a:pt x="9885" y="1833"/>
                </a:lnTo>
                <a:lnTo>
                  <a:pt x="9882" y="1852"/>
                </a:lnTo>
                <a:lnTo>
                  <a:pt x="9880" y="1874"/>
                </a:lnTo>
                <a:lnTo>
                  <a:pt x="9875" y="1930"/>
                </a:lnTo>
                <a:lnTo>
                  <a:pt x="9873" y="1990"/>
                </a:lnTo>
                <a:lnTo>
                  <a:pt x="9872" y="2049"/>
                </a:lnTo>
                <a:lnTo>
                  <a:pt x="9872" y="2100"/>
                </a:lnTo>
                <a:lnTo>
                  <a:pt x="9872" y="2149"/>
                </a:lnTo>
                <a:lnTo>
                  <a:pt x="9872" y="2156"/>
                </a:lnTo>
                <a:lnTo>
                  <a:pt x="9869" y="2162"/>
                </a:lnTo>
                <a:lnTo>
                  <a:pt x="9868" y="2168"/>
                </a:lnTo>
                <a:lnTo>
                  <a:pt x="9865" y="2172"/>
                </a:lnTo>
                <a:lnTo>
                  <a:pt x="9861" y="2176"/>
                </a:lnTo>
                <a:lnTo>
                  <a:pt x="9856" y="2179"/>
                </a:lnTo>
                <a:lnTo>
                  <a:pt x="9852" y="2181"/>
                </a:lnTo>
                <a:lnTo>
                  <a:pt x="9846" y="2183"/>
                </a:lnTo>
                <a:lnTo>
                  <a:pt x="9833" y="2186"/>
                </a:lnTo>
                <a:lnTo>
                  <a:pt x="9817" y="2186"/>
                </a:lnTo>
                <a:lnTo>
                  <a:pt x="9801" y="2185"/>
                </a:lnTo>
                <a:lnTo>
                  <a:pt x="9782" y="2181"/>
                </a:lnTo>
                <a:lnTo>
                  <a:pt x="9743" y="2173"/>
                </a:lnTo>
                <a:lnTo>
                  <a:pt x="9701" y="2162"/>
                </a:lnTo>
                <a:lnTo>
                  <a:pt x="9662" y="2153"/>
                </a:lnTo>
                <a:lnTo>
                  <a:pt x="9643" y="2148"/>
                </a:lnTo>
                <a:lnTo>
                  <a:pt x="9625" y="2144"/>
                </a:lnTo>
                <a:lnTo>
                  <a:pt x="9622" y="2144"/>
                </a:lnTo>
                <a:lnTo>
                  <a:pt x="9584" y="2025"/>
                </a:lnTo>
                <a:lnTo>
                  <a:pt x="9540" y="1894"/>
                </a:lnTo>
                <a:lnTo>
                  <a:pt x="9491" y="1756"/>
                </a:lnTo>
                <a:lnTo>
                  <a:pt x="9438" y="1611"/>
                </a:lnTo>
                <a:lnTo>
                  <a:pt x="9410" y="1536"/>
                </a:lnTo>
                <a:lnTo>
                  <a:pt x="9380" y="1462"/>
                </a:lnTo>
                <a:lnTo>
                  <a:pt x="9349" y="1386"/>
                </a:lnTo>
                <a:lnTo>
                  <a:pt x="9319" y="1310"/>
                </a:lnTo>
                <a:lnTo>
                  <a:pt x="9287" y="1234"/>
                </a:lnTo>
                <a:lnTo>
                  <a:pt x="9252" y="1160"/>
                </a:lnTo>
                <a:lnTo>
                  <a:pt x="9219" y="1085"/>
                </a:lnTo>
                <a:lnTo>
                  <a:pt x="9183" y="1012"/>
                </a:lnTo>
                <a:lnTo>
                  <a:pt x="9148" y="939"/>
                </a:lnTo>
                <a:lnTo>
                  <a:pt x="9111" y="868"/>
                </a:lnTo>
                <a:lnTo>
                  <a:pt x="9073" y="798"/>
                </a:lnTo>
                <a:lnTo>
                  <a:pt x="9035" y="731"/>
                </a:lnTo>
                <a:lnTo>
                  <a:pt x="8996" y="667"/>
                </a:lnTo>
                <a:lnTo>
                  <a:pt x="8956" y="604"/>
                </a:lnTo>
                <a:lnTo>
                  <a:pt x="8916" y="545"/>
                </a:lnTo>
                <a:lnTo>
                  <a:pt x="8875" y="488"/>
                </a:lnTo>
                <a:lnTo>
                  <a:pt x="8833" y="436"/>
                </a:lnTo>
                <a:lnTo>
                  <a:pt x="8813" y="410"/>
                </a:lnTo>
                <a:lnTo>
                  <a:pt x="8791" y="386"/>
                </a:lnTo>
                <a:lnTo>
                  <a:pt x="8770" y="364"/>
                </a:lnTo>
                <a:lnTo>
                  <a:pt x="8749" y="341"/>
                </a:lnTo>
                <a:lnTo>
                  <a:pt x="8727" y="320"/>
                </a:lnTo>
                <a:lnTo>
                  <a:pt x="8706" y="300"/>
                </a:lnTo>
                <a:lnTo>
                  <a:pt x="8684" y="281"/>
                </a:lnTo>
                <a:lnTo>
                  <a:pt x="8662" y="263"/>
                </a:lnTo>
                <a:lnTo>
                  <a:pt x="8640" y="247"/>
                </a:lnTo>
                <a:lnTo>
                  <a:pt x="8618" y="232"/>
                </a:lnTo>
                <a:lnTo>
                  <a:pt x="8596" y="218"/>
                </a:lnTo>
                <a:lnTo>
                  <a:pt x="8573" y="205"/>
                </a:lnTo>
                <a:lnTo>
                  <a:pt x="8551" y="194"/>
                </a:lnTo>
                <a:lnTo>
                  <a:pt x="8530" y="183"/>
                </a:lnTo>
                <a:lnTo>
                  <a:pt x="8498" y="173"/>
                </a:lnTo>
                <a:lnTo>
                  <a:pt x="8461" y="162"/>
                </a:lnTo>
                <a:lnTo>
                  <a:pt x="8418" y="151"/>
                </a:lnTo>
                <a:lnTo>
                  <a:pt x="8370" y="141"/>
                </a:lnTo>
                <a:lnTo>
                  <a:pt x="8316" y="131"/>
                </a:lnTo>
                <a:lnTo>
                  <a:pt x="8257" y="122"/>
                </a:lnTo>
                <a:lnTo>
                  <a:pt x="8193" y="112"/>
                </a:lnTo>
                <a:lnTo>
                  <a:pt x="8123" y="104"/>
                </a:lnTo>
                <a:lnTo>
                  <a:pt x="8050" y="95"/>
                </a:lnTo>
                <a:lnTo>
                  <a:pt x="7972" y="87"/>
                </a:lnTo>
                <a:lnTo>
                  <a:pt x="7889" y="79"/>
                </a:lnTo>
                <a:lnTo>
                  <a:pt x="7802" y="72"/>
                </a:lnTo>
                <a:lnTo>
                  <a:pt x="7617" y="58"/>
                </a:lnTo>
                <a:lnTo>
                  <a:pt x="7418" y="46"/>
                </a:lnTo>
                <a:lnTo>
                  <a:pt x="7206" y="35"/>
                </a:lnTo>
                <a:lnTo>
                  <a:pt x="6985" y="26"/>
                </a:lnTo>
                <a:lnTo>
                  <a:pt x="6753" y="19"/>
                </a:lnTo>
                <a:lnTo>
                  <a:pt x="6513" y="12"/>
                </a:lnTo>
                <a:lnTo>
                  <a:pt x="6267" y="7"/>
                </a:lnTo>
                <a:lnTo>
                  <a:pt x="6017" y="3"/>
                </a:lnTo>
                <a:lnTo>
                  <a:pt x="5762" y="1"/>
                </a:lnTo>
                <a:lnTo>
                  <a:pt x="5507" y="0"/>
                </a:lnTo>
                <a:lnTo>
                  <a:pt x="5253" y="1"/>
                </a:lnTo>
                <a:lnTo>
                  <a:pt x="4998" y="3"/>
                </a:lnTo>
                <a:lnTo>
                  <a:pt x="4748" y="7"/>
                </a:lnTo>
                <a:lnTo>
                  <a:pt x="4502" y="12"/>
                </a:lnTo>
                <a:lnTo>
                  <a:pt x="4262" y="19"/>
                </a:lnTo>
                <a:lnTo>
                  <a:pt x="4030" y="26"/>
                </a:lnTo>
                <a:lnTo>
                  <a:pt x="3809" y="35"/>
                </a:lnTo>
                <a:lnTo>
                  <a:pt x="3597" y="46"/>
                </a:lnTo>
                <a:lnTo>
                  <a:pt x="3398" y="58"/>
                </a:lnTo>
                <a:lnTo>
                  <a:pt x="3213" y="72"/>
                </a:lnTo>
                <a:lnTo>
                  <a:pt x="3126" y="79"/>
                </a:lnTo>
                <a:lnTo>
                  <a:pt x="3043" y="87"/>
                </a:lnTo>
                <a:lnTo>
                  <a:pt x="2965" y="95"/>
                </a:lnTo>
                <a:lnTo>
                  <a:pt x="2892" y="104"/>
                </a:lnTo>
                <a:lnTo>
                  <a:pt x="2822" y="112"/>
                </a:lnTo>
                <a:lnTo>
                  <a:pt x="2758" y="122"/>
                </a:lnTo>
                <a:lnTo>
                  <a:pt x="2699" y="131"/>
                </a:lnTo>
                <a:lnTo>
                  <a:pt x="2645" y="141"/>
                </a:lnTo>
                <a:lnTo>
                  <a:pt x="2597" y="151"/>
                </a:lnTo>
                <a:lnTo>
                  <a:pt x="2554" y="162"/>
                </a:lnTo>
                <a:lnTo>
                  <a:pt x="2516" y="173"/>
                </a:lnTo>
                <a:lnTo>
                  <a:pt x="2485" y="183"/>
                </a:lnTo>
                <a:lnTo>
                  <a:pt x="2463" y="194"/>
                </a:lnTo>
                <a:lnTo>
                  <a:pt x="2442" y="205"/>
                </a:lnTo>
                <a:lnTo>
                  <a:pt x="2419" y="218"/>
                </a:lnTo>
                <a:lnTo>
                  <a:pt x="2397" y="232"/>
                </a:lnTo>
                <a:lnTo>
                  <a:pt x="2375" y="247"/>
                </a:lnTo>
                <a:lnTo>
                  <a:pt x="2353" y="263"/>
                </a:lnTo>
                <a:lnTo>
                  <a:pt x="2331" y="281"/>
                </a:lnTo>
                <a:lnTo>
                  <a:pt x="2309" y="300"/>
                </a:lnTo>
                <a:lnTo>
                  <a:pt x="2288" y="320"/>
                </a:lnTo>
                <a:lnTo>
                  <a:pt x="2266" y="341"/>
                </a:lnTo>
                <a:lnTo>
                  <a:pt x="2245" y="364"/>
                </a:lnTo>
                <a:lnTo>
                  <a:pt x="2224" y="386"/>
                </a:lnTo>
                <a:lnTo>
                  <a:pt x="2202" y="410"/>
                </a:lnTo>
                <a:lnTo>
                  <a:pt x="2182" y="436"/>
                </a:lnTo>
                <a:lnTo>
                  <a:pt x="2141" y="488"/>
                </a:lnTo>
                <a:lnTo>
                  <a:pt x="2099" y="545"/>
                </a:lnTo>
                <a:lnTo>
                  <a:pt x="2059" y="604"/>
                </a:lnTo>
                <a:lnTo>
                  <a:pt x="2020" y="667"/>
                </a:lnTo>
                <a:lnTo>
                  <a:pt x="1981" y="731"/>
                </a:lnTo>
                <a:lnTo>
                  <a:pt x="1942" y="798"/>
                </a:lnTo>
                <a:lnTo>
                  <a:pt x="1905" y="868"/>
                </a:lnTo>
                <a:lnTo>
                  <a:pt x="1868" y="939"/>
                </a:lnTo>
                <a:lnTo>
                  <a:pt x="1831" y="1012"/>
                </a:lnTo>
                <a:lnTo>
                  <a:pt x="1797" y="1085"/>
                </a:lnTo>
                <a:lnTo>
                  <a:pt x="1763" y="1160"/>
                </a:lnTo>
                <a:lnTo>
                  <a:pt x="1730" y="1234"/>
                </a:lnTo>
                <a:lnTo>
                  <a:pt x="1696" y="1310"/>
                </a:lnTo>
                <a:lnTo>
                  <a:pt x="1666" y="1386"/>
                </a:lnTo>
                <a:lnTo>
                  <a:pt x="1635" y="1462"/>
                </a:lnTo>
                <a:lnTo>
                  <a:pt x="1605" y="1536"/>
                </a:lnTo>
                <a:lnTo>
                  <a:pt x="1577" y="1611"/>
                </a:lnTo>
                <a:lnTo>
                  <a:pt x="1523" y="1756"/>
                </a:lnTo>
                <a:lnTo>
                  <a:pt x="1475" y="1894"/>
                </a:lnTo>
                <a:lnTo>
                  <a:pt x="1431" y="2025"/>
                </a:lnTo>
                <a:lnTo>
                  <a:pt x="1393" y="2144"/>
                </a:lnTo>
                <a:lnTo>
                  <a:pt x="1391" y="2144"/>
                </a:lnTo>
                <a:lnTo>
                  <a:pt x="1373" y="2148"/>
                </a:lnTo>
                <a:lnTo>
                  <a:pt x="1354" y="2153"/>
                </a:lnTo>
                <a:lnTo>
                  <a:pt x="1314" y="2162"/>
                </a:lnTo>
                <a:lnTo>
                  <a:pt x="1274" y="2173"/>
                </a:lnTo>
                <a:lnTo>
                  <a:pt x="1233" y="2181"/>
                </a:lnTo>
                <a:lnTo>
                  <a:pt x="1215" y="2185"/>
                </a:lnTo>
                <a:lnTo>
                  <a:pt x="1198" y="2186"/>
                </a:lnTo>
                <a:lnTo>
                  <a:pt x="1182" y="2186"/>
                </a:lnTo>
                <a:lnTo>
                  <a:pt x="1169" y="2183"/>
                </a:lnTo>
                <a:lnTo>
                  <a:pt x="1163" y="2181"/>
                </a:lnTo>
                <a:lnTo>
                  <a:pt x="1159" y="2179"/>
                </a:lnTo>
                <a:lnTo>
                  <a:pt x="1154" y="2176"/>
                </a:lnTo>
                <a:lnTo>
                  <a:pt x="1150" y="2172"/>
                </a:lnTo>
                <a:lnTo>
                  <a:pt x="1147" y="2168"/>
                </a:lnTo>
                <a:lnTo>
                  <a:pt x="1146" y="2162"/>
                </a:lnTo>
                <a:lnTo>
                  <a:pt x="1143" y="2156"/>
                </a:lnTo>
                <a:lnTo>
                  <a:pt x="1143" y="2149"/>
                </a:lnTo>
                <a:lnTo>
                  <a:pt x="1143" y="2100"/>
                </a:lnTo>
                <a:lnTo>
                  <a:pt x="1143" y="2049"/>
                </a:lnTo>
                <a:lnTo>
                  <a:pt x="1142" y="1990"/>
                </a:lnTo>
                <a:lnTo>
                  <a:pt x="1140" y="1930"/>
                </a:lnTo>
                <a:lnTo>
                  <a:pt x="1136" y="1874"/>
                </a:lnTo>
                <a:lnTo>
                  <a:pt x="1133" y="1852"/>
                </a:lnTo>
                <a:lnTo>
                  <a:pt x="1130" y="1833"/>
                </a:lnTo>
                <a:lnTo>
                  <a:pt x="1127" y="1818"/>
                </a:lnTo>
                <a:lnTo>
                  <a:pt x="1124" y="1814"/>
                </a:lnTo>
                <a:lnTo>
                  <a:pt x="1122" y="1810"/>
                </a:lnTo>
                <a:lnTo>
                  <a:pt x="1114" y="1798"/>
                </a:lnTo>
                <a:lnTo>
                  <a:pt x="1104" y="1784"/>
                </a:lnTo>
                <a:lnTo>
                  <a:pt x="1093" y="1770"/>
                </a:lnTo>
                <a:lnTo>
                  <a:pt x="1086" y="1762"/>
                </a:lnTo>
                <a:lnTo>
                  <a:pt x="1078" y="1754"/>
                </a:lnTo>
                <a:lnTo>
                  <a:pt x="1069" y="1747"/>
                </a:lnTo>
                <a:lnTo>
                  <a:pt x="1058" y="1740"/>
                </a:lnTo>
                <a:lnTo>
                  <a:pt x="1045" y="1734"/>
                </a:lnTo>
                <a:lnTo>
                  <a:pt x="1031" y="1727"/>
                </a:lnTo>
                <a:lnTo>
                  <a:pt x="1013" y="1722"/>
                </a:lnTo>
                <a:lnTo>
                  <a:pt x="994" y="1718"/>
                </a:lnTo>
                <a:lnTo>
                  <a:pt x="971" y="1714"/>
                </a:lnTo>
                <a:lnTo>
                  <a:pt x="947" y="1712"/>
                </a:lnTo>
                <a:lnTo>
                  <a:pt x="916" y="1709"/>
                </a:lnTo>
                <a:lnTo>
                  <a:pt x="878" y="1708"/>
                </a:lnTo>
                <a:lnTo>
                  <a:pt x="833" y="1708"/>
                </a:lnTo>
                <a:lnTo>
                  <a:pt x="782" y="1708"/>
                </a:lnTo>
                <a:lnTo>
                  <a:pt x="727" y="1709"/>
                </a:lnTo>
                <a:lnTo>
                  <a:pt x="669" y="1711"/>
                </a:lnTo>
                <a:lnTo>
                  <a:pt x="610" y="1714"/>
                </a:lnTo>
                <a:lnTo>
                  <a:pt x="548" y="1718"/>
                </a:lnTo>
                <a:lnTo>
                  <a:pt x="488" y="1722"/>
                </a:lnTo>
                <a:lnTo>
                  <a:pt x="430" y="1727"/>
                </a:lnTo>
                <a:lnTo>
                  <a:pt x="373" y="1734"/>
                </a:lnTo>
                <a:lnTo>
                  <a:pt x="321" y="1741"/>
                </a:lnTo>
                <a:lnTo>
                  <a:pt x="274" y="1750"/>
                </a:lnTo>
                <a:lnTo>
                  <a:pt x="233" y="1759"/>
                </a:lnTo>
                <a:lnTo>
                  <a:pt x="216" y="1764"/>
                </a:lnTo>
                <a:lnTo>
                  <a:pt x="199" y="1770"/>
                </a:lnTo>
                <a:lnTo>
                  <a:pt x="185" y="1776"/>
                </a:lnTo>
                <a:lnTo>
                  <a:pt x="174" y="1782"/>
                </a:lnTo>
                <a:lnTo>
                  <a:pt x="163" y="1789"/>
                </a:lnTo>
                <a:lnTo>
                  <a:pt x="155" y="1800"/>
                </a:lnTo>
                <a:lnTo>
                  <a:pt x="147" y="1811"/>
                </a:lnTo>
                <a:lnTo>
                  <a:pt x="139" y="1826"/>
                </a:lnTo>
                <a:lnTo>
                  <a:pt x="131" y="1842"/>
                </a:lnTo>
                <a:lnTo>
                  <a:pt x="126" y="1860"/>
                </a:lnTo>
                <a:lnTo>
                  <a:pt x="121" y="1880"/>
                </a:lnTo>
                <a:lnTo>
                  <a:pt x="116" y="1901"/>
                </a:lnTo>
                <a:lnTo>
                  <a:pt x="113" y="1924"/>
                </a:lnTo>
                <a:lnTo>
                  <a:pt x="110" y="1948"/>
                </a:lnTo>
                <a:lnTo>
                  <a:pt x="109" y="1972"/>
                </a:lnTo>
                <a:lnTo>
                  <a:pt x="108" y="1997"/>
                </a:lnTo>
                <a:lnTo>
                  <a:pt x="108" y="2023"/>
                </a:lnTo>
                <a:lnTo>
                  <a:pt x="109" y="2051"/>
                </a:lnTo>
                <a:lnTo>
                  <a:pt x="110" y="2077"/>
                </a:lnTo>
                <a:lnTo>
                  <a:pt x="114" y="2104"/>
                </a:lnTo>
                <a:lnTo>
                  <a:pt x="117" y="2131"/>
                </a:lnTo>
                <a:lnTo>
                  <a:pt x="122" y="2158"/>
                </a:lnTo>
                <a:lnTo>
                  <a:pt x="127" y="2185"/>
                </a:lnTo>
                <a:lnTo>
                  <a:pt x="134" y="2211"/>
                </a:lnTo>
                <a:lnTo>
                  <a:pt x="141" y="2236"/>
                </a:lnTo>
                <a:lnTo>
                  <a:pt x="150" y="2260"/>
                </a:lnTo>
                <a:lnTo>
                  <a:pt x="160" y="2284"/>
                </a:lnTo>
                <a:lnTo>
                  <a:pt x="171" y="2305"/>
                </a:lnTo>
                <a:lnTo>
                  <a:pt x="182" y="2327"/>
                </a:lnTo>
                <a:lnTo>
                  <a:pt x="194" y="2346"/>
                </a:lnTo>
                <a:lnTo>
                  <a:pt x="208" y="2363"/>
                </a:lnTo>
                <a:lnTo>
                  <a:pt x="223" y="2380"/>
                </a:lnTo>
                <a:lnTo>
                  <a:pt x="239" y="2393"/>
                </a:lnTo>
                <a:lnTo>
                  <a:pt x="256" y="2405"/>
                </a:lnTo>
                <a:lnTo>
                  <a:pt x="275" y="2414"/>
                </a:lnTo>
                <a:lnTo>
                  <a:pt x="284" y="2418"/>
                </a:lnTo>
                <a:lnTo>
                  <a:pt x="294" y="2422"/>
                </a:lnTo>
                <a:lnTo>
                  <a:pt x="335" y="2432"/>
                </a:lnTo>
                <a:lnTo>
                  <a:pt x="383" y="2442"/>
                </a:lnTo>
                <a:lnTo>
                  <a:pt x="432" y="2450"/>
                </a:lnTo>
                <a:lnTo>
                  <a:pt x="486" y="2458"/>
                </a:lnTo>
                <a:lnTo>
                  <a:pt x="541" y="2464"/>
                </a:lnTo>
                <a:lnTo>
                  <a:pt x="598" y="2471"/>
                </a:lnTo>
                <a:lnTo>
                  <a:pt x="655" y="2476"/>
                </a:lnTo>
                <a:lnTo>
                  <a:pt x="712" y="2481"/>
                </a:lnTo>
                <a:lnTo>
                  <a:pt x="822" y="2487"/>
                </a:lnTo>
                <a:lnTo>
                  <a:pt x="923" y="2490"/>
                </a:lnTo>
                <a:lnTo>
                  <a:pt x="1006" y="2491"/>
                </a:lnTo>
                <a:lnTo>
                  <a:pt x="1040" y="2490"/>
                </a:lnTo>
                <a:lnTo>
                  <a:pt x="1066" y="2489"/>
                </a:lnTo>
                <a:lnTo>
                  <a:pt x="1135" y="2486"/>
                </a:lnTo>
                <a:lnTo>
                  <a:pt x="1195" y="2483"/>
                </a:lnTo>
                <a:lnTo>
                  <a:pt x="1153" y="2533"/>
                </a:lnTo>
                <a:lnTo>
                  <a:pt x="1106" y="2586"/>
                </a:lnTo>
                <a:lnTo>
                  <a:pt x="1060" y="2644"/>
                </a:lnTo>
                <a:lnTo>
                  <a:pt x="1012" y="2706"/>
                </a:lnTo>
                <a:lnTo>
                  <a:pt x="963" y="2770"/>
                </a:lnTo>
                <a:lnTo>
                  <a:pt x="913" y="2837"/>
                </a:lnTo>
                <a:lnTo>
                  <a:pt x="866" y="2908"/>
                </a:lnTo>
                <a:lnTo>
                  <a:pt x="819" y="2981"/>
                </a:lnTo>
                <a:lnTo>
                  <a:pt x="772" y="3054"/>
                </a:lnTo>
                <a:lnTo>
                  <a:pt x="730" y="3130"/>
                </a:lnTo>
                <a:lnTo>
                  <a:pt x="708" y="3168"/>
                </a:lnTo>
                <a:lnTo>
                  <a:pt x="688" y="3206"/>
                </a:lnTo>
                <a:lnTo>
                  <a:pt x="669" y="3245"/>
                </a:lnTo>
                <a:lnTo>
                  <a:pt x="652" y="3283"/>
                </a:lnTo>
                <a:lnTo>
                  <a:pt x="634" y="3322"/>
                </a:lnTo>
                <a:lnTo>
                  <a:pt x="617" y="3360"/>
                </a:lnTo>
                <a:lnTo>
                  <a:pt x="603" y="3399"/>
                </a:lnTo>
                <a:lnTo>
                  <a:pt x="589" y="3437"/>
                </a:lnTo>
                <a:lnTo>
                  <a:pt x="576" y="3475"/>
                </a:lnTo>
                <a:lnTo>
                  <a:pt x="564" y="3513"/>
                </a:lnTo>
                <a:lnTo>
                  <a:pt x="554" y="3551"/>
                </a:lnTo>
                <a:lnTo>
                  <a:pt x="545" y="3589"/>
                </a:lnTo>
                <a:lnTo>
                  <a:pt x="505" y="3623"/>
                </a:lnTo>
                <a:lnTo>
                  <a:pt x="467" y="3657"/>
                </a:lnTo>
                <a:lnTo>
                  <a:pt x="431" y="3693"/>
                </a:lnTo>
                <a:lnTo>
                  <a:pt x="398" y="3727"/>
                </a:lnTo>
                <a:lnTo>
                  <a:pt x="366" y="3762"/>
                </a:lnTo>
                <a:lnTo>
                  <a:pt x="336" y="3797"/>
                </a:lnTo>
                <a:lnTo>
                  <a:pt x="308" y="3831"/>
                </a:lnTo>
                <a:lnTo>
                  <a:pt x="282" y="3866"/>
                </a:lnTo>
                <a:lnTo>
                  <a:pt x="258" y="3900"/>
                </a:lnTo>
                <a:lnTo>
                  <a:pt x="235" y="3935"/>
                </a:lnTo>
                <a:lnTo>
                  <a:pt x="213" y="3969"/>
                </a:lnTo>
                <a:lnTo>
                  <a:pt x="194" y="4002"/>
                </a:lnTo>
                <a:lnTo>
                  <a:pt x="177" y="4035"/>
                </a:lnTo>
                <a:lnTo>
                  <a:pt x="160" y="4068"/>
                </a:lnTo>
                <a:lnTo>
                  <a:pt x="145" y="4100"/>
                </a:lnTo>
                <a:lnTo>
                  <a:pt x="130" y="4132"/>
                </a:lnTo>
                <a:lnTo>
                  <a:pt x="117" y="4164"/>
                </a:lnTo>
                <a:lnTo>
                  <a:pt x="105" y="4194"/>
                </a:lnTo>
                <a:lnTo>
                  <a:pt x="95" y="4225"/>
                </a:lnTo>
                <a:lnTo>
                  <a:pt x="85" y="4254"/>
                </a:lnTo>
                <a:lnTo>
                  <a:pt x="70" y="4310"/>
                </a:lnTo>
                <a:lnTo>
                  <a:pt x="57" y="4363"/>
                </a:lnTo>
                <a:lnTo>
                  <a:pt x="47" y="4413"/>
                </a:lnTo>
                <a:lnTo>
                  <a:pt x="40" y="4458"/>
                </a:lnTo>
                <a:lnTo>
                  <a:pt x="34" y="4498"/>
                </a:lnTo>
                <a:lnTo>
                  <a:pt x="30" y="4535"/>
                </a:lnTo>
                <a:lnTo>
                  <a:pt x="24" y="4599"/>
                </a:lnTo>
                <a:lnTo>
                  <a:pt x="18" y="4687"/>
                </a:lnTo>
                <a:lnTo>
                  <a:pt x="12" y="4792"/>
                </a:lnTo>
                <a:lnTo>
                  <a:pt x="6" y="4914"/>
                </a:lnTo>
                <a:lnTo>
                  <a:pt x="2" y="5049"/>
                </a:lnTo>
                <a:lnTo>
                  <a:pt x="0" y="5196"/>
                </a:lnTo>
                <a:lnTo>
                  <a:pt x="0" y="5349"/>
                </a:lnTo>
                <a:lnTo>
                  <a:pt x="1" y="5429"/>
                </a:lnTo>
                <a:lnTo>
                  <a:pt x="4" y="5508"/>
                </a:lnTo>
                <a:lnTo>
                  <a:pt x="6" y="5587"/>
                </a:lnTo>
                <a:lnTo>
                  <a:pt x="11" y="5668"/>
                </a:lnTo>
                <a:lnTo>
                  <a:pt x="15" y="5747"/>
                </a:lnTo>
                <a:lnTo>
                  <a:pt x="21" y="5827"/>
                </a:lnTo>
                <a:lnTo>
                  <a:pt x="28" y="5905"/>
                </a:lnTo>
                <a:lnTo>
                  <a:pt x="37" y="5982"/>
                </a:lnTo>
                <a:lnTo>
                  <a:pt x="46" y="6057"/>
                </a:lnTo>
                <a:lnTo>
                  <a:pt x="58" y="6130"/>
                </a:lnTo>
                <a:lnTo>
                  <a:pt x="70" y="6201"/>
                </a:lnTo>
                <a:lnTo>
                  <a:pt x="84" y="6269"/>
                </a:lnTo>
                <a:lnTo>
                  <a:pt x="101" y="6334"/>
                </a:lnTo>
                <a:lnTo>
                  <a:pt x="117" y="6394"/>
                </a:lnTo>
                <a:lnTo>
                  <a:pt x="127" y="6424"/>
                </a:lnTo>
                <a:lnTo>
                  <a:pt x="136" y="6452"/>
                </a:lnTo>
                <a:lnTo>
                  <a:pt x="147" y="6479"/>
                </a:lnTo>
                <a:lnTo>
                  <a:pt x="158" y="6506"/>
                </a:lnTo>
                <a:lnTo>
                  <a:pt x="168" y="6530"/>
                </a:lnTo>
                <a:lnTo>
                  <a:pt x="180" y="6554"/>
                </a:lnTo>
                <a:lnTo>
                  <a:pt x="192" y="6577"/>
                </a:lnTo>
                <a:lnTo>
                  <a:pt x="205" y="6598"/>
                </a:lnTo>
                <a:lnTo>
                  <a:pt x="211" y="6606"/>
                </a:lnTo>
                <a:lnTo>
                  <a:pt x="218" y="6615"/>
                </a:lnTo>
                <a:lnTo>
                  <a:pt x="226" y="6622"/>
                </a:lnTo>
                <a:lnTo>
                  <a:pt x="236" y="6630"/>
                </a:lnTo>
                <a:lnTo>
                  <a:pt x="246" y="6638"/>
                </a:lnTo>
                <a:lnTo>
                  <a:pt x="257" y="6645"/>
                </a:lnTo>
                <a:lnTo>
                  <a:pt x="284" y="6661"/>
                </a:lnTo>
                <a:lnTo>
                  <a:pt x="315" y="6676"/>
                </a:lnTo>
                <a:lnTo>
                  <a:pt x="351" y="6690"/>
                </a:lnTo>
                <a:lnTo>
                  <a:pt x="389" y="6705"/>
                </a:lnTo>
                <a:lnTo>
                  <a:pt x="431" y="6718"/>
                </a:lnTo>
                <a:lnTo>
                  <a:pt x="431" y="8072"/>
                </a:lnTo>
                <a:lnTo>
                  <a:pt x="432" y="8088"/>
                </a:lnTo>
                <a:lnTo>
                  <a:pt x="435" y="8105"/>
                </a:lnTo>
                <a:lnTo>
                  <a:pt x="437" y="8120"/>
                </a:lnTo>
                <a:lnTo>
                  <a:pt x="442" y="8135"/>
                </a:lnTo>
                <a:lnTo>
                  <a:pt x="448" y="8149"/>
                </a:lnTo>
                <a:lnTo>
                  <a:pt x="455" y="8163"/>
                </a:lnTo>
                <a:lnTo>
                  <a:pt x="463" y="8175"/>
                </a:lnTo>
                <a:lnTo>
                  <a:pt x="473" y="8187"/>
                </a:lnTo>
                <a:lnTo>
                  <a:pt x="482" y="8196"/>
                </a:lnTo>
                <a:lnTo>
                  <a:pt x="493" y="8206"/>
                </a:lnTo>
                <a:lnTo>
                  <a:pt x="505" y="8214"/>
                </a:lnTo>
                <a:lnTo>
                  <a:pt x="517" y="8221"/>
                </a:lnTo>
                <a:lnTo>
                  <a:pt x="530" y="8226"/>
                </a:lnTo>
                <a:lnTo>
                  <a:pt x="543" y="8231"/>
                </a:lnTo>
                <a:lnTo>
                  <a:pt x="557" y="8233"/>
                </a:lnTo>
                <a:lnTo>
                  <a:pt x="571" y="8233"/>
                </a:lnTo>
                <a:lnTo>
                  <a:pt x="1929" y="8233"/>
                </a:lnTo>
                <a:lnTo>
                  <a:pt x="1943" y="8233"/>
                </a:lnTo>
                <a:lnTo>
                  <a:pt x="1957" y="8231"/>
                </a:lnTo>
                <a:lnTo>
                  <a:pt x="1970" y="8226"/>
                </a:lnTo>
                <a:lnTo>
                  <a:pt x="1983" y="8221"/>
                </a:lnTo>
                <a:lnTo>
                  <a:pt x="1995" y="8214"/>
                </a:lnTo>
                <a:lnTo>
                  <a:pt x="2007" y="8206"/>
                </a:lnTo>
                <a:lnTo>
                  <a:pt x="2017" y="8196"/>
                </a:lnTo>
                <a:lnTo>
                  <a:pt x="2027" y="8187"/>
                </a:lnTo>
                <a:lnTo>
                  <a:pt x="2036" y="8175"/>
                </a:lnTo>
                <a:lnTo>
                  <a:pt x="2045" y="8163"/>
                </a:lnTo>
                <a:lnTo>
                  <a:pt x="2051" y="8149"/>
                </a:lnTo>
                <a:lnTo>
                  <a:pt x="2057" y="8135"/>
                </a:lnTo>
                <a:lnTo>
                  <a:pt x="2061" y="8120"/>
                </a:lnTo>
                <a:lnTo>
                  <a:pt x="2065" y="8105"/>
                </a:lnTo>
                <a:lnTo>
                  <a:pt x="2067" y="8088"/>
                </a:lnTo>
                <a:lnTo>
                  <a:pt x="2068" y="8072"/>
                </a:lnTo>
                <a:lnTo>
                  <a:pt x="2068" y="6924"/>
                </a:lnTo>
                <a:lnTo>
                  <a:pt x="2335" y="6940"/>
                </a:lnTo>
                <a:lnTo>
                  <a:pt x="2606" y="6953"/>
                </a:lnTo>
                <a:lnTo>
                  <a:pt x="2881" y="6965"/>
                </a:lnTo>
                <a:lnTo>
                  <a:pt x="3155" y="6975"/>
                </a:lnTo>
                <a:lnTo>
                  <a:pt x="3426" y="6984"/>
                </a:lnTo>
                <a:lnTo>
                  <a:pt x="3693" y="6991"/>
                </a:lnTo>
                <a:lnTo>
                  <a:pt x="3952" y="6997"/>
                </a:lnTo>
                <a:lnTo>
                  <a:pt x="4200" y="7002"/>
                </a:lnTo>
                <a:lnTo>
                  <a:pt x="4435" y="7006"/>
                </a:lnTo>
                <a:lnTo>
                  <a:pt x="4656" y="7008"/>
                </a:lnTo>
                <a:lnTo>
                  <a:pt x="5038" y="7011"/>
                </a:lnTo>
                <a:lnTo>
                  <a:pt x="5330" y="7013"/>
                </a:lnTo>
                <a:lnTo>
                  <a:pt x="5507" y="7013"/>
                </a:lnTo>
                <a:lnTo>
                  <a:pt x="5685" y="7013"/>
                </a:lnTo>
                <a:lnTo>
                  <a:pt x="5977" y="7011"/>
                </a:lnTo>
                <a:lnTo>
                  <a:pt x="6360" y="7008"/>
                </a:lnTo>
                <a:lnTo>
                  <a:pt x="6581" y="7006"/>
                </a:lnTo>
                <a:lnTo>
                  <a:pt x="6815" y="7002"/>
                </a:lnTo>
                <a:lnTo>
                  <a:pt x="7064" y="6997"/>
                </a:lnTo>
                <a:lnTo>
                  <a:pt x="7322" y="6991"/>
                </a:lnTo>
                <a:lnTo>
                  <a:pt x="7589" y="6984"/>
                </a:lnTo>
                <a:lnTo>
                  <a:pt x="7860" y="6975"/>
                </a:lnTo>
                <a:lnTo>
                  <a:pt x="8135" y="6965"/>
                </a:lnTo>
                <a:lnTo>
                  <a:pt x="8409" y="6953"/>
                </a:lnTo>
                <a:lnTo>
                  <a:pt x="8680" y="6940"/>
                </a:lnTo>
                <a:lnTo>
                  <a:pt x="8948" y="6924"/>
                </a:lnTo>
                <a:lnTo>
                  <a:pt x="8948" y="8072"/>
                </a:lnTo>
                <a:lnTo>
                  <a:pt x="8948" y="8088"/>
                </a:lnTo>
                <a:lnTo>
                  <a:pt x="8950" y="8105"/>
                </a:lnTo>
                <a:lnTo>
                  <a:pt x="8954" y="8120"/>
                </a:lnTo>
                <a:lnTo>
                  <a:pt x="8958" y="8135"/>
                </a:lnTo>
                <a:lnTo>
                  <a:pt x="8964" y="8149"/>
                </a:lnTo>
                <a:lnTo>
                  <a:pt x="8971" y="8163"/>
                </a:lnTo>
                <a:lnTo>
                  <a:pt x="8979" y="8175"/>
                </a:lnTo>
                <a:lnTo>
                  <a:pt x="8988" y="8187"/>
                </a:lnTo>
                <a:lnTo>
                  <a:pt x="8997" y="8196"/>
                </a:lnTo>
                <a:lnTo>
                  <a:pt x="9008" y="8206"/>
                </a:lnTo>
                <a:lnTo>
                  <a:pt x="9020" y="8214"/>
                </a:lnTo>
                <a:lnTo>
                  <a:pt x="9032" y="8221"/>
                </a:lnTo>
                <a:lnTo>
                  <a:pt x="9045" y="8226"/>
                </a:lnTo>
                <a:lnTo>
                  <a:pt x="9058" y="8231"/>
                </a:lnTo>
                <a:lnTo>
                  <a:pt x="9072" y="8233"/>
                </a:lnTo>
                <a:lnTo>
                  <a:pt x="9086" y="8233"/>
                </a:lnTo>
                <a:lnTo>
                  <a:pt x="10444" y="8233"/>
                </a:lnTo>
                <a:lnTo>
                  <a:pt x="10458" y="8233"/>
                </a:lnTo>
                <a:lnTo>
                  <a:pt x="10472" y="8231"/>
                </a:lnTo>
                <a:lnTo>
                  <a:pt x="10485" y="8226"/>
                </a:lnTo>
                <a:lnTo>
                  <a:pt x="10498" y="8221"/>
                </a:lnTo>
                <a:lnTo>
                  <a:pt x="10510" y="8214"/>
                </a:lnTo>
                <a:lnTo>
                  <a:pt x="10522" y="8206"/>
                </a:lnTo>
                <a:lnTo>
                  <a:pt x="10533" y="8196"/>
                </a:lnTo>
                <a:lnTo>
                  <a:pt x="10542" y="8187"/>
                </a:lnTo>
                <a:lnTo>
                  <a:pt x="10552" y="8175"/>
                </a:lnTo>
                <a:lnTo>
                  <a:pt x="10560" y="8163"/>
                </a:lnTo>
                <a:lnTo>
                  <a:pt x="10567" y="8149"/>
                </a:lnTo>
                <a:lnTo>
                  <a:pt x="10573" y="8135"/>
                </a:lnTo>
                <a:lnTo>
                  <a:pt x="10577" y="8120"/>
                </a:lnTo>
                <a:lnTo>
                  <a:pt x="10580" y="8105"/>
                </a:lnTo>
                <a:lnTo>
                  <a:pt x="10583" y="8088"/>
                </a:lnTo>
                <a:lnTo>
                  <a:pt x="10584" y="8072"/>
                </a:lnTo>
                <a:lnTo>
                  <a:pt x="10584" y="6718"/>
                </a:lnTo>
                <a:lnTo>
                  <a:pt x="10626" y="6705"/>
                </a:lnTo>
                <a:lnTo>
                  <a:pt x="10665" y="6690"/>
                </a:lnTo>
                <a:lnTo>
                  <a:pt x="10700" y="6676"/>
                </a:lnTo>
                <a:lnTo>
                  <a:pt x="10731" y="6661"/>
                </a:lnTo>
                <a:lnTo>
                  <a:pt x="10758" y="6645"/>
                </a:lnTo>
                <a:lnTo>
                  <a:pt x="10770" y="6638"/>
                </a:lnTo>
                <a:lnTo>
                  <a:pt x="10780" y="6630"/>
                </a:lnTo>
                <a:lnTo>
                  <a:pt x="10790" y="6622"/>
                </a:lnTo>
                <a:lnTo>
                  <a:pt x="10798" y="6615"/>
                </a:lnTo>
                <a:lnTo>
                  <a:pt x="10805" y="6606"/>
                </a:lnTo>
                <a:lnTo>
                  <a:pt x="10811" y="6598"/>
                </a:lnTo>
                <a:lnTo>
                  <a:pt x="10823" y="6577"/>
                </a:lnTo>
                <a:lnTo>
                  <a:pt x="10835" y="6554"/>
                </a:lnTo>
                <a:lnTo>
                  <a:pt x="10847" y="6530"/>
                </a:lnTo>
                <a:lnTo>
                  <a:pt x="10859" y="6506"/>
                </a:lnTo>
                <a:lnTo>
                  <a:pt x="10869" y="6479"/>
                </a:lnTo>
                <a:lnTo>
                  <a:pt x="10879" y="6452"/>
                </a:lnTo>
                <a:lnTo>
                  <a:pt x="10888" y="6424"/>
                </a:lnTo>
                <a:lnTo>
                  <a:pt x="10898" y="6394"/>
                </a:lnTo>
                <a:lnTo>
                  <a:pt x="10915" y="6334"/>
                </a:lnTo>
                <a:lnTo>
                  <a:pt x="10931" y="6269"/>
                </a:lnTo>
                <a:lnTo>
                  <a:pt x="10945" y="6201"/>
                </a:lnTo>
                <a:lnTo>
                  <a:pt x="10957" y="6130"/>
                </a:lnTo>
                <a:lnTo>
                  <a:pt x="10969" y="6057"/>
                </a:lnTo>
                <a:lnTo>
                  <a:pt x="10978" y="5982"/>
                </a:lnTo>
                <a:lnTo>
                  <a:pt x="10987" y="5905"/>
                </a:lnTo>
                <a:lnTo>
                  <a:pt x="10994" y="5827"/>
                </a:lnTo>
                <a:lnTo>
                  <a:pt x="11000" y="5747"/>
                </a:lnTo>
                <a:lnTo>
                  <a:pt x="11004" y="5668"/>
                </a:lnTo>
                <a:lnTo>
                  <a:pt x="11009" y="5587"/>
                </a:lnTo>
                <a:lnTo>
                  <a:pt x="11011" y="5508"/>
                </a:lnTo>
                <a:lnTo>
                  <a:pt x="11014" y="5429"/>
                </a:lnTo>
                <a:lnTo>
                  <a:pt x="11015" y="5349"/>
                </a:lnTo>
                <a:lnTo>
                  <a:pt x="11015" y="5196"/>
                </a:lnTo>
                <a:lnTo>
                  <a:pt x="11013" y="5049"/>
                </a:lnTo>
                <a:lnTo>
                  <a:pt x="11009" y="4914"/>
                </a:lnTo>
                <a:lnTo>
                  <a:pt x="11003" y="4792"/>
                </a:lnTo>
                <a:lnTo>
                  <a:pt x="10997" y="4687"/>
                </a:lnTo>
                <a:lnTo>
                  <a:pt x="10991" y="4599"/>
                </a:lnTo>
                <a:lnTo>
                  <a:pt x="10985" y="4535"/>
                </a:lnTo>
                <a:close/>
                <a:moveTo>
                  <a:pt x="2546" y="515"/>
                </a:moveTo>
                <a:lnTo>
                  <a:pt x="2546" y="515"/>
                </a:lnTo>
                <a:lnTo>
                  <a:pt x="2701" y="503"/>
                </a:lnTo>
                <a:lnTo>
                  <a:pt x="2798" y="497"/>
                </a:lnTo>
                <a:lnTo>
                  <a:pt x="2908" y="491"/>
                </a:lnTo>
                <a:lnTo>
                  <a:pt x="3033" y="486"/>
                </a:lnTo>
                <a:lnTo>
                  <a:pt x="3171" y="480"/>
                </a:lnTo>
                <a:lnTo>
                  <a:pt x="3327" y="474"/>
                </a:lnTo>
                <a:lnTo>
                  <a:pt x="3497" y="469"/>
                </a:lnTo>
                <a:lnTo>
                  <a:pt x="3684" y="463"/>
                </a:lnTo>
                <a:lnTo>
                  <a:pt x="3890" y="458"/>
                </a:lnTo>
                <a:lnTo>
                  <a:pt x="4113" y="454"/>
                </a:lnTo>
                <a:lnTo>
                  <a:pt x="4355" y="450"/>
                </a:lnTo>
                <a:lnTo>
                  <a:pt x="4617" y="448"/>
                </a:lnTo>
                <a:lnTo>
                  <a:pt x="4899" y="445"/>
                </a:lnTo>
                <a:lnTo>
                  <a:pt x="5202" y="443"/>
                </a:lnTo>
                <a:lnTo>
                  <a:pt x="5526" y="443"/>
                </a:lnTo>
                <a:lnTo>
                  <a:pt x="5847" y="443"/>
                </a:lnTo>
                <a:lnTo>
                  <a:pt x="6147" y="445"/>
                </a:lnTo>
                <a:lnTo>
                  <a:pt x="6426" y="448"/>
                </a:lnTo>
                <a:lnTo>
                  <a:pt x="6684" y="450"/>
                </a:lnTo>
                <a:lnTo>
                  <a:pt x="6923" y="454"/>
                </a:lnTo>
                <a:lnTo>
                  <a:pt x="7143" y="458"/>
                </a:lnTo>
                <a:lnTo>
                  <a:pt x="7346" y="463"/>
                </a:lnTo>
                <a:lnTo>
                  <a:pt x="7531" y="468"/>
                </a:lnTo>
                <a:lnTo>
                  <a:pt x="7699" y="474"/>
                </a:lnTo>
                <a:lnTo>
                  <a:pt x="7852" y="480"/>
                </a:lnTo>
                <a:lnTo>
                  <a:pt x="7989" y="486"/>
                </a:lnTo>
                <a:lnTo>
                  <a:pt x="8111" y="491"/>
                </a:lnTo>
                <a:lnTo>
                  <a:pt x="8315" y="503"/>
                </a:lnTo>
                <a:lnTo>
                  <a:pt x="8469" y="514"/>
                </a:lnTo>
                <a:lnTo>
                  <a:pt x="8496" y="537"/>
                </a:lnTo>
                <a:lnTo>
                  <a:pt x="8524" y="563"/>
                </a:lnTo>
                <a:lnTo>
                  <a:pt x="8552" y="591"/>
                </a:lnTo>
                <a:lnTo>
                  <a:pt x="8580" y="624"/>
                </a:lnTo>
                <a:lnTo>
                  <a:pt x="8609" y="661"/>
                </a:lnTo>
                <a:lnTo>
                  <a:pt x="8639" y="700"/>
                </a:lnTo>
                <a:lnTo>
                  <a:pt x="8667" y="743"/>
                </a:lnTo>
                <a:lnTo>
                  <a:pt x="8697" y="788"/>
                </a:lnTo>
                <a:lnTo>
                  <a:pt x="8726" y="836"/>
                </a:lnTo>
                <a:lnTo>
                  <a:pt x="8756" y="886"/>
                </a:lnTo>
                <a:lnTo>
                  <a:pt x="8785" y="939"/>
                </a:lnTo>
                <a:lnTo>
                  <a:pt x="8815" y="994"/>
                </a:lnTo>
                <a:lnTo>
                  <a:pt x="8845" y="1052"/>
                </a:lnTo>
                <a:lnTo>
                  <a:pt x="8874" y="1110"/>
                </a:lnTo>
                <a:lnTo>
                  <a:pt x="8903" y="1172"/>
                </a:lnTo>
                <a:lnTo>
                  <a:pt x="8932" y="1233"/>
                </a:lnTo>
                <a:lnTo>
                  <a:pt x="8961" y="1297"/>
                </a:lnTo>
                <a:lnTo>
                  <a:pt x="8990" y="1362"/>
                </a:lnTo>
                <a:lnTo>
                  <a:pt x="9046" y="1496"/>
                </a:lnTo>
                <a:lnTo>
                  <a:pt x="9102" y="1632"/>
                </a:lnTo>
                <a:lnTo>
                  <a:pt x="9155" y="1771"/>
                </a:lnTo>
                <a:lnTo>
                  <a:pt x="9206" y="1911"/>
                </a:lnTo>
                <a:lnTo>
                  <a:pt x="9255" y="2049"/>
                </a:lnTo>
                <a:lnTo>
                  <a:pt x="9301" y="2187"/>
                </a:lnTo>
                <a:lnTo>
                  <a:pt x="9343" y="2321"/>
                </a:lnTo>
                <a:lnTo>
                  <a:pt x="9150" y="2328"/>
                </a:lnTo>
                <a:lnTo>
                  <a:pt x="8919" y="2334"/>
                </a:lnTo>
                <a:lnTo>
                  <a:pt x="8656" y="2340"/>
                </a:lnTo>
                <a:lnTo>
                  <a:pt x="8368" y="2346"/>
                </a:lnTo>
                <a:lnTo>
                  <a:pt x="7748" y="2355"/>
                </a:lnTo>
                <a:lnTo>
                  <a:pt x="7109" y="2362"/>
                </a:lnTo>
                <a:lnTo>
                  <a:pt x="6511" y="2368"/>
                </a:lnTo>
                <a:lnTo>
                  <a:pt x="6007" y="2372"/>
                </a:lnTo>
                <a:lnTo>
                  <a:pt x="5507" y="2375"/>
                </a:lnTo>
                <a:lnTo>
                  <a:pt x="5008" y="2372"/>
                </a:lnTo>
                <a:lnTo>
                  <a:pt x="4504" y="2368"/>
                </a:lnTo>
                <a:lnTo>
                  <a:pt x="3906" y="2362"/>
                </a:lnTo>
                <a:lnTo>
                  <a:pt x="3268" y="2355"/>
                </a:lnTo>
                <a:lnTo>
                  <a:pt x="2647" y="2346"/>
                </a:lnTo>
                <a:lnTo>
                  <a:pt x="2359" y="2340"/>
                </a:lnTo>
                <a:lnTo>
                  <a:pt x="2096" y="2334"/>
                </a:lnTo>
                <a:lnTo>
                  <a:pt x="1865" y="2328"/>
                </a:lnTo>
                <a:lnTo>
                  <a:pt x="1673" y="2321"/>
                </a:lnTo>
                <a:lnTo>
                  <a:pt x="1715" y="2187"/>
                </a:lnTo>
                <a:lnTo>
                  <a:pt x="1760" y="2049"/>
                </a:lnTo>
                <a:lnTo>
                  <a:pt x="1809" y="1911"/>
                </a:lnTo>
                <a:lnTo>
                  <a:pt x="1860" y="1772"/>
                </a:lnTo>
                <a:lnTo>
                  <a:pt x="1913" y="1634"/>
                </a:lnTo>
                <a:lnTo>
                  <a:pt x="1968" y="1497"/>
                </a:lnTo>
                <a:lnTo>
                  <a:pt x="2025" y="1363"/>
                </a:lnTo>
                <a:lnTo>
                  <a:pt x="2053" y="1298"/>
                </a:lnTo>
                <a:lnTo>
                  <a:pt x="2083" y="1236"/>
                </a:lnTo>
                <a:lnTo>
                  <a:pt x="2111" y="1173"/>
                </a:lnTo>
                <a:lnTo>
                  <a:pt x="2141" y="1112"/>
                </a:lnTo>
                <a:lnTo>
                  <a:pt x="2170" y="1053"/>
                </a:lnTo>
                <a:lnTo>
                  <a:pt x="2200" y="996"/>
                </a:lnTo>
                <a:lnTo>
                  <a:pt x="2230" y="941"/>
                </a:lnTo>
                <a:lnTo>
                  <a:pt x="2259" y="888"/>
                </a:lnTo>
                <a:lnTo>
                  <a:pt x="2288" y="837"/>
                </a:lnTo>
                <a:lnTo>
                  <a:pt x="2317" y="790"/>
                </a:lnTo>
                <a:lnTo>
                  <a:pt x="2347" y="744"/>
                </a:lnTo>
                <a:lnTo>
                  <a:pt x="2376" y="701"/>
                </a:lnTo>
                <a:lnTo>
                  <a:pt x="2405" y="662"/>
                </a:lnTo>
                <a:lnTo>
                  <a:pt x="2433" y="625"/>
                </a:lnTo>
                <a:lnTo>
                  <a:pt x="2462" y="593"/>
                </a:lnTo>
                <a:lnTo>
                  <a:pt x="2490" y="564"/>
                </a:lnTo>
                <a:lnTo>
                  <a:pt x="2517" y="538"/>
                </a:lnTo>
                <a:lnTo>
                  <a:pt x="2546" y="515"/>
                </a:lnTo>
                <a:close/>
                <a:moveTo>
                  <a:pt x="1066" y="6335"/>
                </a:moveTo>
                <a:lnTo>
                  <a:pt x="1066" y="6335"/>
                </a:lnTo>
                <a:lnTo>
                  <a:pt x="1045" y="6335"/>
                </a:lnTo>
                <a:lnTo>
                  <a:pt x="1024" y="6334"/>
                </a:lnTo>
                <a:lnTo>
                  <a:pt x="1001" y="6330"/>
                </a:lnTo>
                <a:lnTo>
                  <a:pt x="981" y="6327"/>
                </a:lnTo>
                <a:lnTo>
                  <a:pt x="960" y="6322"/>
                </a:lnTo>
                <a:lnTo>
                  <a:pt x="939" y="6316"/>
                </a:lnTo>
                <a:lnTo>
                  <a:pt x="919" y="6310"/>
                </a:lnTo>
                <a:lnTo>
                  <a:pt x="900" y="6302"/>
                </a:lnTo>
                <a:lnTo>
                  <a:pt x="881" y="6293"/>
                </a:lnTo>
                <a:lnTo>
                  <a:pt x="864" y="6284"/>
                </a:lnTo>
                <a:lnTo>
                  <a:pt x="845" y="6273"/>
                </a:lnTo>
                <a:lnTo>
                  <a:pt x="828" y="6263"/>
                </a:lnTo>
                <a:lnTo>
                  <a:pt x="811" y="6251"/>
                </a:lnTo>
                <a:lnTo>
                  <a:pt x="795" y="6238"/>
                </a:lnTo>
                <a:lnTo>
                  <a:pt x="779" y="6225"/>
                </a:lnTo>
                <a:lnTo>
                  <a:pt x="764" y="6211"/>
                </a:lnTo>
                <a:lnTo>
                  <a:pt x="751" y="6195"/>
                </a:lnTo>
                <a:lnTo>
                  <a:pt x="737" y="6180"/>
                </a:lnTo>
                <a:lnTo>
                  <a:pt x="724" y="6164"/>
                </a:lnTo>
                <a:lnTo>
                  <a:pt x="712" y="6148"/>
                </a:lnTo>
                <a:lnTo>
                  <a:pt x="701" y="6130"/>
                </a:lnTo>
                <a:lnTo>
                  <a:pt x="691" y="6112"/>
                </a:lnTo>
                <a:lnTo>
                  <a:pt x="681" y="6093"/>
                </a:lnTo>
                <a:lnTo>
                  <a:pt x="673" y="6074"/>
                </a:lnTo>
                <a:lnTo>
                  <a:pt x="666" y="6055"/>
                </a:lnTo>
                <a:lnTo>
                  <a:pt x="659" y="6035"/>
                </a:lnTo>
                <a:lnTo>
                  <a:pt x="653" y="6015"/>
                </a:lnTo>
                <a:lnTo>
                  <a:pt x="648" y="5995"/>
                </a:lnTo>
                <a:lnTo>
                  <a:pt x="644" y="5974"/>
                </a:lnTo>
                <a:lnTo>
                  <a:pt x="642" y="5952"/>
                </a:lnTo>
                <a:lnTo>
                  <a:pt x="640" y="5931"/>
                </a:lnTo>
                <a:lnTo>
                  <a:pt x="640" y="5908"/>
                </a:lnTo>
                <a:lnTo>
                  <a:pt x="640" y="5887"/>
                </a:lnTo>
                <a:lnTo>
                  <a:pt x="642" y="5865"/>
                </a:lnTo>
                <a:lnTo>
                  <a:pt x="644" y="5843"/>
                </a:lnTo>
                <a:lnTo>
                  <a:pt x="648" y="5822"/>
                </a:lnTo>
                <a:lnTo>
                  <a:pt x="653" y="5802"/>
                </a:lnTo>
                <a:lnTo>
                  <a:pt x="659" y="5782"/>
                </a:lnTo>
                <a:lnTo>
                  <a:pt x="666" y="5761"/>
                </a:lnTo>
                <a:lnTo>
                  <a:pt x="673" y="5743"/>
                </a:lnTo>
                <a:lnTo>
                  <a:pt x="681" y="5724"/>
                </a:lnTo>
                <a:lnTo>
                  <a:pt x="691" y="5705"/>
                </a:lnTo>
                <a:lnTo>
                  <a:pt x="701" y="5687"/>
                </a:lnTo>
                <a:lnTo>
                  <a:pt x="712" y="5670"/>
                </a:lnTo>
                <a:lnTo>
                  <a:pt x="724" y="5652"/>
                </a:lnTo>
                <a:lnTo>
                  <a:pt x="737" y="5637"/>
                </a:lnTo>
                <a:lnTo>
                  <a:pt x="751" y="5622"/>
                </a:lnTo>
                <a:lnTo>
                  <a:pt x="764" y="5606"/>
                </a:lnTo>
                <a:lnTo>
                  <a:pt x="779" y="5592"/>
                </a:lnTo>
                <a:lnTo>
                  <a:pt x="795" y="5579"/>
                </a:lnTo>
                <a:lnTo>
                  <a:pt x="811" y="5566"/>
                </a:lnTo>
                <a:lnTo>
                  <a:pt x="828" y="5554"/>
                </a:lnTo>
                <a:lnTo>
                  <a:pt x="845" y="5543"/>
                </a:lnTo>
                <a:lnTo>
                  <a:pt x="864" y="5533"/>
                </a:lnTo>
                <a:lnTo>
                  <a:pt x="881" y="5523"/>
                </a:lnTo>
                <a:lnTo>
                  <a:pt x="900" y="5515"/>
                </a:lnTo>
                <a:lnTo>
                  <a:pt x="919" y="5508"/>
                </a:lnTo>
                <a:lnTo>
                  <a:pt x="939" y="5501"/>
                </a:lnTo>
                <a:lnTo>
                  <a:pt x="960" y="5495"/>
                </a:lnTo>
                <a:lnTo>
                  <a:pt x="981" y="5490"/>
                </a:lnTo>
                <a:lnTo>
                  <a:pt x="1001" y="5487"/>
                </a:lnTo>
                <a:lnTo>
                  <a:pt x="1024" y="5484"/>
                </a:lnTo>
                <a:lnTo>
                  <a:pt x="1045" y="5482"/>
                </a:lnTo>
                <a:lnTo>
                  <a:pt x="1066" y="5482"/>
                </a:lnTo>
                <a:lnTo>
                  <a:pt x="1089" y="5482"/>
                </a:lnTo>
                <a:lnTo>
                  <a:pt x="1110" y="5484"/>
                </a:lnTo>
                <a:lnTo>
                  <a:pt x="1131" y="5487"/>
                </a:lnTo>
                <a:lnTo>
                  <a:pt x="1153" y="5490"/>
                </a:lnTo>
                <a:lnTo>
                  <a:pt x="1173" y="5495"/>
                </a:lnTo>
                <a:lnTo>
                  <a:pt x="1193" y="5501"/>
                </a:lnTo>
                <a:lnTo>
                  <a:pt x="1213" y="5508"/>
                </a:lnTo>
                <a:lnTo>
                  <a:pt x="1233" y="5515"/>
                </a:lnTo>
                <a:lnTo>
                  <a:pt x="1252" y="5523"/>
                </a:lnTo>
                <a:lnTo>
                  <a:pt x="1270" y="5533"/>
                </a:lnTo>
                <a:lnTo>
                  <a:pt x="1288" y="5543"/>
                </a:lnTo>
                <a:lnTo>
                  <a:pt x="1305" y="5554"/>
                </a:lnTo>
                <a:lnTo>
                  <a:pt x="1322" y="5566"/>
                </a:lnTo>
                <a:lnTo>
                  <a:pt x="1337" y="5579"/>
                </a:lnTo>
                <a:lnTo>
                  <a:pt x="1354" y="5592"/>
                </a:lnTo>
                <a:lnTo>
                  <a:pt x="1368" y="5606"/>
                </a:lnTo>
                <a:lnTo>
                  <a:pt x="1382" y="5622"/>
                </a:lnTo>
                <a:lnTo>
                  <a:pt x="1396" y="5637"/>
                </a:lnTo>
                <a:lnTo>
                  <a:pt x="1409" y="5652"/>
                </a:lnTo>
                <a:lnTo>
                  <a:pt x="1420" y="5670"/>
                </a:lnTo>
                <a:lnTo>
                  <a:pt x="1431" y="5687"/>
                </a:lnTo>
                <a:lnTo>
                  <a:pt x="1442" y="5705"/>
                </a:lnTo>
                <a:lnTo>
                  <a:pt x="1451" y="5724"/>
                </a:lnTo>
                <a:lnTo>
                  <a:pt x="1459" y="5743"/>
                </a:lnTo>
                <a:lnTo>
                  <a:pt x="1468" y="5761"/>
                </a:lnTo>
                <a:lnTo>
                  <a:pt x="1474" y="5782"/>
                </a:lnTo>
                <a:lnTo>
                  <a:pt x="1480" y="5802"/>
                </a:lnTo>
                <a:lnTo>
                  <a:pt x="1484" y="5822"/>
                </a:lnTo>
                <a:lnTo>
                  <a:pt x="1488" y="5843"/>
                </a:lnTo>
                <a:lnTo>
                  <a:pt x="1491" y="5865"/>
                </a:lnTo>
                <a:lnTo>
                  <a:pt x="1493" y="5887"/>
                </a:lnTo>
                <a:lnTo>
                  <a:pt x="1494" y="5908"/>
                </a:lnTo>
                <a:lnTo>
                  <a:pt x="1493" y="5931"/>
                </a:lnTo>
                <a:lnTo>
                  <a:pt x="1491" y="5952"/>
                </a:lnTo>
                <a:lnTo>
                  <a:pt x="1488" y="5974"/>
                </a:lnTo>
                <a:lnTo>
                  <a:pt x="1484" y="5995"/>
                </a:lnTo>
                <a:lnTo>
                  <a:pt x="1480" y="6015"/>
                </a:lnTo>
                <a:lnTo>
                  <a:pt x="1474" y="6035"/>
                </a:lnTo>
                <a:lnTo>
                  <a:pt x="1468" y="6055"/>
                </a:lnTo>
                <a:lnTo>
                  <a:pt x="1459" y="6074"/>
                </a:lnTo>
                <a:lnTo>
                  <a:pt x="1451" y="6093"/>
                </a:lnTo>
                <a:lnTo>
                  <a:pt x="1442" y="6112"/>
                </a:lnTo>
                <a:lnTo>
                  <a:pt x="1431" y="6130"/>
                </a:lnTo>
                <a:lnTo>
                  <a:pt x="1420" y="6148"/>
                </a:lnTo>
                <a:lnTo>
                  <a:pt x="1409" y="6164"/>
                </a:lnTo>
                <a:lnTo>
                  <a:pt x="1396" y="6180"/>
                </a:lnTo>
                <a:lnTo>
                  <a:pt x="1382" y="6195"/>
                </a:lnTo>
                <a:lnTo>
                  <a:pt x="1368" y="6211"/>
                </a:lnTo>
                <a:lnTo>
                  <a:pt x="1354" y="6225"/>
                </a:lnTo>
                <a:lnTo>
                  <a:pt x="1337" y="6238"/>
                </a:lnTo>
                <a:lnTo>
                  <a:pt x="1322" y="6251"/>
                </a:lnTo>
                <a:lnTo>
                  <a:pt x="1305" y="6263"/>
                </a:lnTo>
                <a:lnTo>
                  <a:pt x="1288" y="6273"/>
                </a:lnTo>
                <a:lnTo>
                  <a:pt x="1270" y="6284"/>
                </a:lnTo>
                <a:lnTo>
                  <a:pt x="1252" y="6293"/>
                </a:lnTo>
                <a:lnTo>
                  <a:pt x="1233" y="6302"/>
                </a:lnTo>
                <a:lnTo>
                  <a:pt x="1213" y="6310"/>
                </a:lnTo>
                <a:lnTo>
                  <a:pt x="1193" y="6316"/>
                </a:lnTo>
                <a:lnTo>
                  <a:pt x="1173" y="6322"/>
                </a:lnTo>
                <a:lnTo>
                  <a:pt x="1153" y="6327"/>
                </a:lnTo>
                <a:lnTo>
                  <a:pt x="1131" y="6330"/>
                </a:lnTo>
                <a:lnTo>
                  <a:pt x="1110" y="6334"/>
                </a:lnTo>
                <a:lnTo>
                  <a:pt x="1089" y="6335"/>
                </a:lnTo>
                <a:lnTo>
                  <a:pt x="1066" y="6335"/>
                </a:lnTo>
                <a:close/>
                <a:moveTo>
                  <a:pt x="2740" y="4488"/>
                </a:moveTo>
                <a:lnTo>
                  <a:pt x="2740" y="4488"/>
                </a:lnTo>
                <a:lnTo>
                  <a:pt x="2737" y="4507"/>
                </a:lnTo>
                <a:lnTo>
                  <a:pt x="2731" y="4525"/>
                </a:lnTo>
                <a:lnTo>
                  <a:pt x="2724" y="4541"/>
                </a:lnTo>
                <a:lnTo>
                  <a:pt x="2715" y="4558"/>
                </a:lnTo>
                <a:lnTo>
                  <a:pt x="2705" y="4572"/>
                </a:lnTo>
                <a:lnTo>
                  <a:pt x="2694" y="4586"/>
                </a:lnTo>
                <a:lnTo>
                  <a:pt x="2681" y="4598"/>
                </a:lnTo>
                <a:lnTo>
                  <a:pt x="2667" y="4610"/>
                </a:lnTo>
                <a:lnTo>
                  <a:pt x="2651" y="4622"/>
                </a:lnTo>
                <a:lnTo>
                  <a:pt x="2633" y="4632"/>
                </a:lnTo>
                <a:lnTo>
                  <a:pt x="2616" y="4642"/>
                </a:lnTo>
                <a:lnTo>
                  <a:pt x="2598" y="4650"/>
                </a:lnTo>
                <a:lnTo>
                  <a:pt x="2578" y="4658"/>
                </a:lnTo>
                <a:lnTo>
                  <a:pt x="2556" y="4666"/>
                </a:lnTo>
                <a:lnTo>
                  <a:pt x="2535" y="4673"/>
                </a:lnTo>
                <a:lnTo>
                  <a:pt x="2513" y="4679"/>
                </a:lnTo>
                <a:lnTo>
                  <a:pt x="2466" y="4689"/>
                </a:lnTo>
                <a:lnTo>
                  <a:pt x="2417" y="4698"/>
                </a:lnTo>
                <a:lnTo>
                  <a:pt x="2366" y="4705"/>
                </a:lnTo>
                <a:lnTo>
                  <a:pt x="2314" y="4711"/>
                </a:lnTo>
                <a:lnTo>
                  <a:pt x="2260" y="4715"/>
                </a:lnTo>
                <a:lnTo>
                  <a:pt x="2206" y="4719"/>
                </a:lnTo>
                <a:lnTo>
                  <a:pt x="2099" y="4725"/>
                </a:lnTo>
                <a:lnTo>
                  <a:pt x="2044" y="4727"/>
                </a:lnTo>
                <a:lnTo>
                  <a:pt x="1978" y="4728"/>
                </a:lnTo>
                <a:lnTo>
                  <a:pt x="1907" y="4730"/>
                </a:lnTo>
                <a:lnTo>
                  <a:pt x="1831" y="4728"/>
                </a:lnTo>
                <a:lnTo>
                  <a:pt x="1751" y="4725"/>
                </a:lnTo>
                <a:lnTo>
                  <a:pt x="1668" y="4719"/>
                </a:lnTo>
                <a:lnTo>
                  <a:pt x="1625" y="4715"/>
                </a:lnTo>
                <a:lnTo>
                  <a:pt x="1583" y="4711"/>
                </a:lnTo>
                <a:lnTo>
                  <a:pt x="1540" y="4705"/>
                </a:lnTo>
                <a:lnTo>
                  <a:pt x="1497" y="4699"/>
                </a:lnTo>
                <a:lnTo>
                  <a:pt x="1455" y="4692"/>
                </a:lnTo>
                <a:lnTo>
                  <a:pt x="1413" y="4683"/>
                </a:lnTo>
                <a:lnTo>
                  <a:pt x="1372" y="4674"/>
                </a:lnTo>
                <a:lnTo>
                  <a:pt x="1330" y="4663"/>
                </a:lnTo>
                <a:lnTo>
                  <a:pt x="1290" y="4651"/>
                </a:lnTo>
                <a:lnTo>
                  <a:pt x="1251" y="4638"/>
                </a:lnTo>
                <a:lnTo>
                  <a:pt x="1213" y="4624"/>
                </a:lnTo>
                <a:lnTo>
                  <a:pt x="1175" y="4609"/>
                </a:lnTo>
                <a:lnTo>
                  <a:pt x="1140" y="4592"/>
                </a:lnTo>
                <a:lnTo>
                  <a:pt x="1106" y="4574"/>
                </a:lnTo>
                <a:lnTo>
                  <a:pt x="1074" y="4554"/>
                </a:lnTo>
                <a:lnTo>
                  <a:pt x="1044" y="4533"/>
                </a:lnTo>
                <a:lnTo>
                  <a:pt x="1015" y="4510"/>
                </a:lnTo>
                <a:lnTo>
                  <a:pt x="989" y="4485"/>
                </a:lnTo>
                <a:lnTo>
                  <a:pt x="977" y="4472"/>
                </a:lnTo>
                <a:lnTo>
                  <a:pt x="965" y="4459"/>
                </a:lnTo>
                <a:lnTo>
                  <a:pt x="954" y="4445"/>
                </a:lnTo>
                <a:lnTo>
                  <a:pt x="944" y="4431"/>
                </a:lnTo>
                <a:lnTo>
                  <a:pt x="934" y="4417"/>
                </a:lnTo>
                <a:lnTo>
                  <a:pt x="924" y="4400"/>
                </a:lnTo>
                <a:lnTo>
                  <a:pt x="915" y="4382"/>
                </a:lnTo>
                <a:lnTo>
                  <a:pt x="906" y="4365"/>
                </a:lnTo>
                <a:lnTo>
                  <a:pt x="890" y="4326"/>
                </a:lnTo>
                <a:lnTo>
                  <a:pt x="874" y="4283"/>
                </a:lnTo>
                <a:lnTo>
                  <a:pt x="860" y="4238"/>
                </a:lnTo>
                <a:lnTo>
                  <a:pt x="848" y="4189"/>
                </a:lnTo>
                <a:lnTo>
                  <a:pt x="838" y="4138"/>
                </a:lnTo>
                <a:lnTo>
                  <a:pt x="828" y="4086"/>
                </a:lnTo>
                <a:lnTo>
                  <a:pt x="821" y="4032"/>
                </a:lnTo>
                <a:lnTo>
                  <a:pt x="815" y="3977"/>
                </a:lnTo>
                <a:lnTo>
                  <a:pt x="811" y="3921"/>
                </a:lnTo>
                <a:lnTo>
                  <a:pt x="809" y="3865"/>
                </a:lnTo>
                <a:lnTo>
                  <a:pt x="809" y="3809"/>
                </a:lnTo>
                <a:lnTo>
                  <a:pt x="810" y="3753"/>
                </a:lnTo>
                <a:lnTo>
                  <a:pt x="814" y="3699"/>
                </a:lnTo>
                <a:lnTo>
                  <a:pt x="820" y="3644"/>
                </a:lnTo>
                <a:lnTo>
                  <a:pt x="827" y="3593"/>
                </a:lnTo>
                <a:lnTo>
                  <a:pt x="836" y="3542"/>
                </a:lnTo>
                <a:lnTo>
                  <a:pt x="848" y="3495"/>
                </a:lnTo>
                <a:lnTo>
                  <a:pt x="855" y="3472"/>
                </a:lnTo>
                <a:lnTo>
                  <a:pt x="862" y="3450"/>
                </a:lnTo>
                <a:lnTo>
                  <a:pt x="871" y="3429"/>
                </a:lnTo>
                <a:lnTo>
                  <a:pt x="879" y="3408"/>
                </a:lnTo>
                <a:lnTo>
                  <a:pt x="887" y="3390"/>
                </a:lnTo>
                <a:lnTo>
                  <a:pt x="897" y="3371"/>
                </a:lnTo>
                <a:lnTo>
                  <a:pt x="907" y="3353"/>
                </a:lnTo>
                <a:lnTo>
                  <a:pt x="918" y="3336"/>
                </a:lnTo>
                <a:lnTo>
                  <a:pt x="929" y="3321"/>
                </a:lnTo>
                <a:lnTo>
                  <a:pt x="941" y="3307"/>
                </a:lnTo>
                <a:lnTo>
                  <a:pt x="954" y="3294"/>
                </a:lnTo>
                <a:lnTo>
                  <a:pt x="967" y="3282"/>
                </a:lnTo>
                <a:lnTo>
                  <a:pt x="980" y="3271"/>
                </a:lnTo>
                <a:lnTo>
                  <a:pt x="994" y="3262"/>
                </a:lnTo>
                <a:lnTo>
                  <a:pt x="1009" y="3254"/>
                </a:lnTo>
                <a:lnTo>
                  <a:pt x="1025" y="3247"/>
                </a:lnTo>
                <a:lnTo>
                  <a:pt x="1040" y="3243"/>
                </a:lnTo>
                <a:lnTo>
                  <a:pt x="1058" y="3239"/>
                </a:lnTo>
                <a:lnTo>
                  <a:pt x="1074" y="3237"/>
                </a:lnTo>
                <a:lnTo>
                  <a:pt x="1093" y="3237"/>
                </a:lnTo>
                <a:lnTo>
                  <a:pt x="1111" y="3238"/>
                </a:lnTo>
                <a:lnTo>
                  <a:pt x="1131" y="3241"/>
                </a:lnTo>
                <a:lnTo>
                  <a:pt x="1151" y="3246"/>
                </a:lnTo>
                <a:lnTo>
                  <a:pt x="1172" y="3253"/>
                </a:lnTo>
                <a:lnTo>
                  <a:pt x="1193" y="3262"/>
                </a:lnTo>
                <a:lnTo>
                  <a:pt x="1215" y="3272"/>
                </a:lnTo>
                <a:lnTo>
                  <a:pt x="1260" y="3295"/>
                </a:lnTo>
                <a:lnTo>
                  <a:pt x="1304" y="3320"/>
                </a:lnTo>
                <a:lnTo>
                  <a:pt x="1348" y="3346"/>
                </a:lnTo>
                <a:lnTo>
                  <a:pt x="1392" y="3372"/>
                </a:lnTo>
                <a:lnTo>
                  <a:pt x="1436" y="3399"/>
                </a:lnTo>
                <a:lnTo>
                  <a:pt x="1478" y="3426"/>
                </a:lnTo>
                <a:lnTo>
                  <a:pt x="1564" y="3484"/>
                </a:lnTo>
                <a:lnTo>
                  <a:pt x="1648" y="3544"/>
                </a:lnTo>
                <a:lnTo>
                  <a:pt x="1731" y="3604"/>
                </a:lnTo>
                <a:lnTo>
                  <a:pt x="1894" y="3724"/>
                </a:lnTo>
                <a:lnTo>
                  <a:pt x="1975" y="3782"/>
                </a:lnTo>
                <a:lnTo>
                  <a:pt x="2055" y="3836"/>
                </a:lnTo>
                <a:lnTo>
                  <a:pt x="2096" y="3863"/>
                </a:lnTo>
                <a:lnTo>
                  <a:pt x="2136" y="3888"/>
                </a:lnTo>
                <a:lnTo>
                  <a:pt x="2176" y="3913"/>
                </a:lnTo>
                <a:lnTo>
                  <a:pt x="2216" y="3937"/>
                </a:lnTo>
                <a:lnTo>
                  <a:pt x="2257" y="3959"/>
                </a:lnTo>
                <a:lnTo>
                  <a:pt x="2297" y="3981"/>
                </a:lnTo>
                <a:lnTo>
                  <a:pt x="2337" y="4000"/>
                </a:lnTo>
                <a:lnTo>
                  <a:pt x="2378" y="4017"/>
                </a:lnTo>
                <a:lnTo>
                  <a:pt x="2418" y="4034"/>
                </a:lnTo>
                <a:lnTo>
                  <a:pt x="2458" y="4049"/>
                </a:lnTo>
                <a:lnTo>
                  <a:pt x="2498" y="4062"/>
                </a:lnTo>
                <a:lnTo>
                  <a:pt x="2540" y="4073"/>
                </a:lnTo>
                <a:lnTo>
                  <a:pt x="2578" y="4087"/>
                </a:lnTo>
                <a:lnTo>
                  <a:pt x="2611" y="4102"/>
                </a:lnTo>
                <a:lnTo>
                  <a:pt x="2641" y="4117"/>
                </a:lnTo>
                <a:lnTo>
                  <a:pt x="2654" y="4124"/>
                </a:lnTo>
                <a:lnTo>
                  <a:pt x="2667" y="4132"/>
                </a:lnTo>
                <a:lnTo>
                  <a:pt x="2677" y="4142"/>
                </a:lnTo>
                <a:lnTo>
                  <a:pt x="2688" y="4151"/>
                </a:lnTo>
                <a:lnTo>
                  <a:pt x="2697" y="4161"/>
                </a:lnTo>
                <a:lnTo>
                  <a:pt x="2707" y="4170"/>
                </a:lnTo>
                <a:lnTo>
                  <a:pt x="2715" y="4181"/>
                </a:lnTo>
                <a:lnTo>
                  <a:pt x="2722" y="4192"/>
                </a:lnTo>
                <a:lnTo>
                  <a:pt x="2728" y="4202"/>
                </a:lnTo>
                <a:lnTo>
                  <a:pt x="2734" y="4214"/>
                </a:lnTo>
                <a:lnTo>
                  <a:pt x="2739" y="4226"/>
                </a:lnTo>
                <a:lnTo>
                  <a:pt x="2744" y="4239"/>
                </a:lnTo>
                <a:lnTo>
                  <a:pt x="2747" y="4253"/>
                </a:lnTo>
                <a:lnTo>
                  <a:pt x="2750" y="4266"/>
                </a:lnTo>
                <a:lnTo>
                  <a:pt x="2753" y="4297"/>
                </a:lnTo>
                <a:lnTo>
                  <a:pt x="2754" y="4329"/>
                </a:lnTo>
                <a:lnTo>
                  <a:pt x="2754" y="4365"/>
                </a:lnTo>
                <a:lnTo>
                  <a:pt x="2751" y="4403"/>
                </a:lnTo>
                <a:lnTo>
                  <a:pt x="2747" y="4444"/>
                </a:lnTo>
                <a:lnTo>
                  <a:pt x="2740" y="4488"/>
                </a:lnTo>
                <a:close/>
                <a:moveTo>
                  <a:pt x="7282" y="6219"/>
                </a:moveTo>
                <a:lnTo>
                  <a:pt x="7282" y="6219"/>
                </a:lnTo>
                <a:lnTo>
                  <a:pt x="7282" y="6233"/>
                </a:lnTo>
                <a:lnTo>
                  <a:pt x="7280" y="6247"/>
                </a:lnTo>
                <a:lnTo>
                  <a:pt x="7276" y="6260"/>
                </a:lnTo>
                <a:lnTo>
                  <a:pt x="7271" y="6273"/>
                </a:lnTo>
                <a:lnTo>
                  <a:pt x="7266" y="6285"/>
                </a:lnTo>
                <a:lnTo>
                  <a:pt x="7258" y="6297"/>
                </a:lnTo>
                <a:lnTo>
                  <a:pt x="7251" y="6308"/>
                </a:lnTo>
                <a:lnTo>
                  <a:pt x="7242" y="6317"/>
                </a:lnTo>
                <a:lnTo>
                  <a:pt x="7232" y="6327"/>
                </a:lnTo>
                <a:lnTo>
                  <a:pt x="7222" y="6335"/>
                </a:lnTo>
                <a:lnTo>
                  <a:pt x="7210" y="6342"/>
                </a:lnTo>
                <a:lnTo>
                  <a:pt x="7198" y="6348"/>
                </a:lnTo>
                <a:lnTo>
                  <a:pt x="7185" y="6353"/>
                </a:lnTo>
                <a:lnTo>
                  <a:pt x="7171" y="6356"/>
                </a:lnTo>
                <a:lnTo>
                  <a:pt x="7158" y="6357"/>
                </a:lnTo>
                <a:lnTo>
                  <a:pt x="7143" y="6359"/>
                </a:lnTo>
                <a:lnTo>
                  <a:pt x="3873" y="6359"/>
                </a:lnTo>
                <a:lnTo>
                  <a:pt x="3858" y="6357"/>
                </a:lnTo>
                <a:lnTo>
                  <a:pt x="3844" y="6356"/>
                </a:lnTo>
                <a:lnTo>
                  <a:pt x="3831" y="6353"/>
                </a:lnTo>
                <a:lnTo>
                  <a:pt x="3818" y="6348"/>
                </a:lnTo>
                <a:lnTo>
                  <a:pt x="3806" y="6342"/>
                </a:lnTo>
                <a:lnTo>
                  <a:pt x="3794" y="6335"/>
                </a:lnTo>
                <a:lnTo>
                  <a:pt x="3784" y="6327"/>
                </a:lnTo>
                <a:lnTo>
                  <a:pt x="3773" y="6317"/>
                </a:lnTo>
                <a:lnTo>
                  <a:pt x="3765" y="6308"/>
                </a:lnTo>
                <a:lnTo>
                  <a:pt x="3757" y="6297"/>
                </a:lnTo>
                <a:lnTo>
                  <a:pt x="3749" y="6285"/>
                </a:lnTo>
                <a:lnTo>
                  <a:pt x="3744" y="6273"/>
                </a:lnTo>
                <a:lnTo>
                  <a:pt x="3739" y="6260"/>
                </a:lnTo>
                <a:lnTo>
                  <a:pt x="3735" y="6247"/>
                </a:lnTo>
                <a:lnTo>
                  <a:pt x="3734" y="6233"/>
                </a:lnTo>
                <a:lnTo>
                  <a:pt x="3733" y="6219"/>
                </a:lnTo>
                <a:lnTo>
                  <a:pt x="3733" y="5538"/>
                </a:lnTo>
                <a:lnTo>
                  <a:pt x="3734" y="5523"/>
                </a:lnTo>
                <a:lnTo>
                  <a:pt x="3735" y="5509"/>
                </a:lnTo>
                <a:lnTo>
                  <a:pt x="3739" y="5496"/>
                </a:lnTo>
                <a:lnTo>
                  <a:pt x="3744" y="5483"/>
                </a:lnTo>
                <a:lnTo>
                  <a:pt x="3749" y="5471"/>
                </a:lnTo>
                <a:lnTo>
                  <a:pt x="3757" y="5459"/>
                </a:lnTo>
                <a:lnTo>
                  <a:pt x="3765" y="5449"/>
                </a:lnTo>
                <a:lnTo>
                  <a:pt x="3773" y="5439"/>
                </a:lnTo>
                <a:lnTo>
                  <a:pt x="3784" y="5430"/>
                </a:lnTo>
                <a:lnTo>
                  <a:pt x="3794" y="5421"/>
                </a:lnTo>
                <a:lnTo>
                  <a:pt x="3806" y="5416"/>
                </a:lnTo>
                <a:lnTo>
                  <a:pt x="3818" y="5410"/>
                </a:lnTo>
                <a:lnTo>
                  <a:pt x="3831" y="5405"/>
                </a:lnTo>
                <a:lnTo>
                  <a:pt x="3844" y="5401"/>
                </a:lnTo>
                <a:lnTo>
                  <a:pt x="3858" y="5399"/>
                </a:lnTo>
                <a:lnTo>
                  <a:pt x="3873" y="5398"/>
                </a:lnTo>
                <a:lnTo>
                  <a:pt x="7143" y="5398"/>
                </a:lnTo>
                <a:lnTo>
                  <a:pt x="7158" y="5399"/>
                </a:lnTo>
                <a:lnTo>
                  <a:pt x="7171" y="5401"/>
                </a:lnTo>
                <a:lnTo>
                  <a:pt x="7185" y="5405"/>
                </a:lnTo>
                <a:lnTo>
                  <a:pt x="7198" y="5410"/>
                </a:lnTo>
                <a:lnTo>
                  <a:pt x="7210" y="5416"/>
                </a:lnTo>
                <a:lnTo>
                  <a:pt x="7222" y="5421"/>
                </a:lnTo>
                <a:lnTo>
                  <a:pt x="7232" y="5430"/>
                </a:lnTo>
                <a:lnTo>
                  <a:pt x="7242" y="5439"/>
                </a:lnTo>
                <a:lnTo>
                  <a:pt x="7251" y="5449"/>
                </a:lnTo>
                <a:lnTo>
                  <a:pt x="7258" y="5459"/>
                </a:lnTo>
                <a:lnTo>
                  <a:pt x="7266" y="5471"/>
                </a:lnTo>
                <a:lnTo>
                  <a:pt x="7271" y="5483"/>
                </a:lnTo>
                <a:lnTo>
                  <a:pt x="7276" y="5496"/>
                </a:lnTo>
                <a:lnTo>
                  <a:pt x="7280" y="5509"/>
                </a:lnTo>
                <a:lnTo>
                  <a:pt x="7282" y="5523"/>
                </a:lnTo>
                <a:lnTo>
                  <a:pt x="7282" y="5538"/>
                </a:lnTo>
                <a:lnTo>
                  <a:pt x="7282" y="6219"/>
                </a:lnTo>
                <a:close/>
                <a:moveTo>
                  <a:pt x="8916" y="4725"/>
                </a:moveTo>
                <a:lnTo>
                  <a:pt x="8916" y="4725"/>
                </a:lnTo>
                <a:lnTo>
                  <a:pt x="8809" y="4719"/>
                </a:lnTo>
                <a:lnTo>
                  <a:pt x="8756" y="4715"/>
                </a:lnTo>
                <a:lnTo>
                  <a:pt x="8703" y="4711"/>
                </a:lnTo>
                <a:lnTo>
                  <a:pt x="8649" y="4705"/>
                </a:lnTo>
                <a:lnTo>
                  <a:pt x="8598" y="4698"/>
                </a:lnTo>
                <a:lnTo>
                  <a:pt x="8550" y="4689"/>
                </a:lnTo>
                <a:lnTo>
                  <a:pt x="8502" y="4679"/>
                </a:lnTo>
                <a:lnTo>
                  <a:pt x="8480" y="4673"/>
                </a:lnTo>
                <a:lnTo>
                  <a:pt x="8458" y="4666"/>
                </a:lnTo>
                <a:lnTo>
                  <a:pt x="8438" y="4658"/>
                </a:lnTo>
                <a:lnTo>
                  <a:pt x="8418" y="4650"/>
                </a:lnTo>
                <a:lnTo>
                  <a:pt x="8399" y="4642"/>
                </a:lnTo>
                <a:lnTo>
                  <a:pt x="8381" y="4632"/>
                </a:lnTo>
                <a:lnTo>
                  <a:pt x="8365" y="4622"/>
                </a:lnTo>
                <a:lnTo>
                  <a:pt x="8349" y="4610"/>
                </a:lnTo>
                <a:lnTo>
                  <a:pt x="8335" y="4598"/>
                </a:lnTo>
                <a:lnTo>
                  <a:pt x="8322" y="4586"/>
                </a:lnTo>
                <a:lnTo>
                  <a:pt x="8310" y="4572"/>
                </a:lnTo>
                <a:lnTo>
                  <a:pt x="8301" y="4558"/>
                </a:lnTo>
                <a:lnTo>
                  <a:pt x="8291" y="4541"/>
                </a:lnTo>
                <a:lnTo>
                  <a:pt x="8284" y="4525"/>
                </a:lnTo>
                <a:lnTo>
                  <a:pt x="8280" y="4507"/>
                </a:lnTo>
                <a:lnTo>
                  <a:pt x="8275" y="4488"/>
                </a:lnTo>
                <a:lnTo>
                  <a:pt x="8269" y="4444"/>
                </a:lnTo>
                <a:lnTo>
                  <a:pt x="8264" y="4403"/>
                </a:lnTo>
                <a:lnTo>
                  <a:pt x="8262" y="4365"/>
                </a:lnTo>
                <a:lnTo>
                  <a:pt x="8261" y="4329"/>
                </a:lnTo>
                <a:lnTo>
                  <a:pt x="8262" y="4297"/>
                </a:lnTo>
                <a:lnTo>
                  <a:pt x="8265" y="4266"/>
                </a:lnTo>
                <a:lnTo>
                  <a:pt x="8269" y="4253"/>
                </a:lnTo>
                <a:lnTo>
                  <a:pt x="8272" y="4239"/>
                </a:lnTo>
                <a:lnTo>
                  <a:pt x="8276" y="4226"/>
                </a:lnTo>
                <a:lnTo>
                  <a:pt x="8281" y="4214"/>
                </a:lnTo>
                <a:lnTo>
                  <a:pt x="8287" y="4202"/>
                </a:lnTo>
                <a:lnTo>
                  <a:pt x="8294" y="4192"/>
                </a:lnTo>
                <a:lnTo>
                  <a:pt x="8301" y="4181"/>
                </a:lnTo>
                <a:lnTo>
                  <a:pt x="8308" y="4170"/>
                </a:lnTo>
                <a:lnTo>
                  <a:pt x="8317" y="4161"/>
                </a:lnTo>
                <a:lnTo>
                  <a:pt x="8327" y="4151"/>
                </a:lnTo>
                <a:lnTo>
                  <a:pt x="8338" y="4142"/>
                </a:lnTo>
                <a:lnTo>
                  <a:pt x="8349" y="4132"/>
                </a:lnTo>
                <a:lnTo>
                  <a:pt x="8361" y="4124"/>
                </a:lnTo>
                <a:lnTo>
                  <a:pt x="8374" y="4117"/>
                </a:lnTo>
                <a:lnTo>
                  <a:pt x="8404" y="4102"/>
                </a:lnTo>
                <a:lnTo>
                  <a:pt x="8437" y="4087"/>
                </a:lnTo>
                <a:lnTo>
                  <a:pt x="8475" y="4073"/>
                </a:lnTo>
                <a:lnTo>
                  <a:pt x="8517" y="4062"/>
                </a:lnTo>
                <a:lnTo>
                  <a:pt x="8557" y="4049"/>
                </a:lnTo>
                <a:lnTo>
                  <a:pt x="8597" y="4034"/>
                </a:lnTo>
                <a:lnTo>
                  <a:pt x="8637" y="4017"/>
                </a:lnTo>
                <a:lnTo>
                  <a:pt x="8679" y="4000"/>
                </a:lnTo>
                <a:lnTo>
                  <a:pt x="8719" y="3981"/>
                </a:lnTo>
                <a:lnTo>
                  <a:pt x="8758" y="3959"/>
                </a:lnTo>
                <a:lnTo>
                  <a:pt x="8798" y="3937"/>
                </a:lnTo>
                <a:lnTo>
                  <a:pt x="8839" y="3913"/>
                </a:lnTo>
                <a:lnTo>
                  <a:pt x="8879" y="3888"/>
                </a:lnTo>
                <a:lnTo>
                  <a:pt x="8919" y="3863"/>
                </a:lnTo>
                <a:lnTo>
                  <a:pt x="8960" y="3836"/>
                </a:lnTo>
                <a:lnTo>
                  <a:pt x="9040" y="3782"/>
                </a:lnTo>
                <a:lnTo>
                  <a:pt x="9122" y="3724"/>
                </a:lnTo>
                <a:lnTo>
                  <a:pt x="9285" y="3604"/>
                </a:lnTo>
                <a:lnTo>
                  <a:pt x="9368" y="3544"/>
                </a:lnTo>
                <a:lnTo>
                  <a:pt x="9452" y="3484"/>
                </a:lnTo>
                <a:lnTo>
                  <a:pt x="9537" y="3426"/>
                </a:lnTo>
                <a:lnTo>
                  <a:pt x="9579" y="3399"/>
                </a:lnTo>
                <a:lnTo>
                  <a:pt x="9623" y="3372"/>
                </a:lnTo>
                <a:lnTo>
                  <a:pt x="9667" y="3346"/>
                </a:lnTo>
                <a:lnTo>
                  <a:pt x="9711" y="3320"/>
                </a:lnTo>
                <a:lnTo>
                  <a:pt x="9754" y="3295"/>
                </a:lnTo>
                <a:lnTo>
                  <a:pt x="9799" y="3272"/>
                </a:lnTo>
                <a:lnTo>
                  <a:pt x="9822" y="3262"/>
                </a:lnTo>
                <a:lnTo>
                  <a:pt x="9843" y="3253"/>
                </a:lnTo>
                <a:lnTo>
                  <a:pt x="9863" y="3246"/>
                </a:lnTo>
                <a:lnTo>
                  <a:pt x="9884" y="3241"/>
                </a:lnTo>
                <a:lnTo>
                  <a:pt x="9904" y="3238"/>
                </a:lnTo>
                <a:lnTo>
                  <a:pt x="9923" y="3237"/>
                </a:lnTo>
                <a:lnTo>
                  <a:pt x="9940" y="3237"/>
                </a:lnTo>
                <a:lnTo>
                  <a:pt x="9958" y="3239"/>
                </a:lnTo>
                <a:lnTo>
                  <a:pt x="9975" y="3243"/>
                </a:lnTo>
                <a:lnTo>
                  <a:pt x="9990" y="3247"/>
                </a:lnTo>
                <a:lnTo>
                  <a:pt x="10007" y="3254"/>
                </a:lnTo>
                <a:lnTo>
                  <a:pt x="10021" y="3262"/>
                </a:lnTo>
                <a:lnTo>
                  <a:pt x="10035" y="3271"/>
                </a:lnTo>
                <a:lnTo>
                  <a:pt x="10049" y="3282"/>
                </a:lnTo>
                <a:lnTo>
                  <a:pt x="10062" y="3294"/>
                </a:lnTo>
                <a:lnTo>
                  <a:pt x="10074" y="3307"/>
                </a:lnTo>
                <a:lnTo>
                  <a:pt x="10086" y="3321"/>
                </a:lnTo>
                <a:lnTo>
                  <a:pt x="10098" y="3336"/>
                </a:lnTo>
                <a:lnTo>
                  <a:pt x="10109" y="3353"/>
                </a:lnTo>
                <a:lnTo>
                  <a:pt x="10118" y="3371"/>
                </a:lnTo>
                <a:lnTo>
                  <a:pt x="10128" y="3390"/>
                </a:lnTo>
                <a:lnTo>
                  <a:pt x="10137" y="3408"/>
                </a:lnTo>
                <a:lnTo>
                  <a:pt x="10145" y="3429"/>
                </a:lnTo>
                <a:lnTo>
                  <a:pt x="10153" y="3450"/>
                </a:lnTo>
                <a:lnTo>
                  <a:pt x="10161" y="3472"/>
                </a:lnTo>
                <a:lnTo>
                  <a:pt x="10167" y="3495"/>
                </a:lnTo>
                <a:lnTo>
                  <a:pt x="10179" y="3542"/>
                </a:lnTo>
                <a:lnTo>
                  <a:pt x="10188" y="3593"/>
                </a:lnTo>
                <a:lnTo>
                  <a:pt x="10196" y="3644"/>
                </a:lnTo>
                <a:lnTo>
                  <a:pt x="10201" y="3699"/>
                </a:lnTo>
                <a:lnTo>
                  <a:pt x="10205" y="3753"/>
                </a:lnTo>
                <a:lnTo>
                  <a:pt x="10207" y="3809"/>
                </a:lnTo>
                <a:lnTo>
                  <a:pt x="10207" y="3865"/>
                </a:lnTo>
                <a:lnTo>
                  <a:pt x="10205" y="3921"/>
                </a:lnTo>
                <a:lnTo>
                  <a:pt x="10200" y="3977"/>
                </a:lnTo>
                <a:lnTo>
                  <a:pt x="10195" y="4032"/>
                </a:lnTo>
                <a:lnTo>
                  <a:pt x="10187" y="4086"/>
                </a:lnTo>
                <a:lnTo>
                  <a:pt x="10179" y="4138"/>
                </a:lnTo>
                <a:lnTo>
                  <a:pt x="10168" y="4189"/>
                </a:lnTo>
                <a:lnTo>
                  <a:pt x="10155" y="4238"/>
                </a:lnTo>
                <a:lnTo>
                  <a:pt x="10142" y="4283"/>
                </a:lnTo>
                <a:lnTo>
                  <a:pt x="10126" y="4326"/>
                </a:lnTo>
                <a:lnTo>
                  <a:pt x="10110" y="4365"/>
                </a:lnTo>
                <a:lnTo>
                  <a:pt x="10100" y="4382"/>
                </a:lnTo>
                <a:lnTo>
                  <a:pt x="10091" y="4400"/>
                </a:lnTo>
                <a:lnTo>
                  <a:pt x="10081" y="4417"/>
                </a:lnTo>
                <a:lnTo>
                  <a:pt x="10072" y="4431"/>
                </a:lnTo>
                <a:lnTo>
                  <a:pt x="10061" y="4445"/>
                </a:lnTo>
                <a:lnTo>
                  <a:pt x="10051" y="4459"/>
                </a:lnTo>
                <a:lnTo>
                  <a:pt x="10039" y="4472"/>
                </a:lnTo>
                <a:lnTo>
                  <a:pt x="10027" y="4485"/>
                </a:lnTo>
                <a:lnTo>
                  <a:pt x="10000" y="4510"/>
                </a:lnTo>
                <a:lnTo>
                  <a:pt x="9972" y="4533"/>
                </a:lnTo>
                <a:lnTo>
                  <a:pt x="9942" y="4554"/>
                </a:lnTo>
                <a:lnTo>
                  <a:pt x="9910" y="4574"/>
                </a:lnTo>
                <a:lnTo>
                  <a:pt x="9875" y="4592"/>
                </a:lnTo>
                <a:lnTo>
                  <a:pt x="9840" y="4609"/>
                </a:lnTo>
                <a:lnTo>
                  <a:pt x="9803" y="4624"/>
                </a:lnTo>
                <a:lnTo>
                  <a:pt x="9765" y="4638"/>
                </a:lnTo>
                <a:lnTo>
                  <a:pt x="9725" y="4651"/>
                </a:lnTo>
                <a:lnTo>
                  <a:pt x="9685" y="4663"/>
                </a:lnTo>
                <a:lnTo>
                  <a:pt x="9644" y="4674"/>
                </a:lnTo>
                <a:lnTo>
                  <a:pt x="9603" y="4683"/>
                </a:lnTo>
                <a:lnTo>
                  <a:pt x="9560" y="4692"/>
                </a:lnTo>
                <a:lnTo>
                  <a:pt x="9518" y="4699"/>
                </a:lnTo>
                <a:lnTo>
                  <a:pt x="9475" y="4705"/>
                </a:lnTo>
                <a:lnTo>
                  <a:pt x="9432" y="4711"/>
                </a:lnTo>
                <a:lnTo>
                  <a:pt x="9390" y="4715"/>
                </a:lnTo>
                <a:lnTo>
                  <a:pt x="9347" y="4719"/>
                </a:lnTo>
                <a:lnTo>
                  <a:pt x="9264" y="4725"/>
                </a:lnTo>
                <a:lnTo>
                  <a:pt x="9183" y="4728"/>
                </a:lnTo>
                <a:lnTo>
                  <a:pt x="9108" y="4730"/>
                </a:lnTo>
                <a:lnTo>
                  <a:pt x="9037" y="4728"/>
                </a:lnTo>
                <a:lnTo>
                  <a:pt x="8971" y="4727"/>
                </a:lnTo>
                <a:lnTo>
                  <a:pt x="8916" y="4725"/>
                </a:lnTo>
                <a:close/>
                <a:moveTo>
                  <a:pt x="9949" y="6335"/>
                </a:moveTo>
                <a:lnTo>
                  <a:pt x="9949" y="6335"/>
                </a:lnTo>
                <a:lnTo>
                  <a:pt x="9926" y="6335"/>
                </a:lnTo>
                <a:lnTo>
                  <a:pt x="9905" y="6334"/>
                </a:lnTo>
                <a:lnTo>
                  <a:pt x="9884" y="6330"/>
                </a:lnTo>
                <a:lnTo>
                  <a:pt x="9862" y="6327"/>
                </a:lnTo>
                <a:lnTo>
                  <a:pt x="9842" y="6322"/>
                </a:lnTo>
                <a:lnTo>
                  <a:pt x="9822" y="6316"/>
                </a:lnTo>
                <a:lnTo>
                  <a:pt x="9802" y="6310"/>
                </a:lnTo>
                <a:lnTo>
                  <a:pt x="9783" y="6302"/>
                </a:lnTo>
                <a:lnTo>
                  <a:pt x="9764" y="6293"/>
                </a:lnTo>
                <a:lnTo>
                  <a:pt x="9745" y="6284"/>
                </a:lnTo>
                <a:lnTo>
                  <a:pt x="9727" y="6273"/>
                </a:lnTo>
                <a:lnTo>
                  <a:pt x="9709" y="6263"/>
                </a:lnTo>
                <a:lnTo>
                  <a:pt x="9693" y="6251"/>
                </a:lnTo>
                <a:lnTo>
                  <a:pt x="9677" y="6238"/>
                </a:lnTo>
                <a:lnTo>
                  <a:pt x="9662" y="6225"/>
                </a:lnTo>
                <a:lnTo>
                  <a:pt x="9647" y="6211"/>
                </a:lnTo>
                <a:lnTo>
                  <a:pt x="9632" y="6195"/>
                </a:lnTo>
                <a:lnTo>
                  <a:pt x="9619" y="6180"/>
                </a:lnTo>
                <a:lnTo>
                  <a:pt x="9606" y="6164"/>
                </a:lnTo>
                <a:lnTo>
                  <a:pt x="9595" y="6148"/>
                </a:lnTo>
                <a:lnTo>
                  <a:pt x="9584" y="6130"/>
                </a:lnTo>
                <a:lnTo>
                  <a:pt x="9573" y="6112"/>
                </a:lnTo>
                <a:lnTo>
                  <a:pt x="9564" y="6093"/>
                </a:lnTo>
                <a:lnTo>
                  <a:pt x="9555" y="6074"/>
                </a:lnTo>
                <a:lnTo>
                  <a:pt x="9548" y="6055"/>
                </a:lnTo>
                <a:lnTo>
                  <a:pt x="9541" y="6035"/>
                </a:lnTo>
                <a:lnTo>
                  <a:pt x="9535" y="6015"/>
                </a:lnTo>
                <a:lnTo>
                  <a:pt x="9531" y="5995"/>
                </a:lnTo>
                <a:lnTo>
                  <a:pt x="9527" y="5974"/>
                </a:lnTo>
                <a:lnTo>
                  <a:pt x="9525" y="5952"/>
                </a:lnTo>
                <a:lnTo>
                  <a:pt x="9522" y="5931"/>
                </a:lnTo>
                <a:lnTo>
                  <a:pt x="9522" y="5908"/>
                </a:lnTo>
                <a:lnTo>
                  <a:pt x="9522" y="5887"/>
                </a:lnTo>
                <a:lnTo>
                  <a:pt x="9525" y="5865"/>
                </a:lnTo>
                <a:lnTo>
                  <a:pt x="9527" y="5843"/>
                </a:lnTo>
                <a:lnTo>
                  <a:pt x="9531" y="5822"/>
                </a:lnTo>
                <a:lnTo>
                  <a:pt x="9535" y="5802"/>
                </a:lnTo>
                <a:lnTo>
                  <a:pt x="9541" y="5782"/>
                </a:lnTo>
                <a:lnTo>
                  <a:pt x="9548" y="5761"/>
                </a:lnTo>
                <a:lnTo>
                  <a:pt x="9555" y="5743"/>
                </a:lnTo>
                <a:lnTo>
                  <a:pt x="9564" y="5724"/>
                </a:lnTo>
                <a:lnTo>
                  <a:pt x="9573" y="5705"/>
                </a:lnTo>
                <a:lnTo>
                  <a:pt x="9584" y="5687"/>
                </a:lnTo>
                <a:lnTo>
                  <a:pt x="9595" y="5670"/>
                </a:lnTo>
                <a:lnTo>
                  <a:pt x="9606" y="5652"/>
                </a:lnTo>
                <a:lnTo>
                  <a:pt x="9619" y="5637"/>
                </a:lnTo>
                <a:lnTo>
                  <a:pt x="9632" y="5622"/>
                </a:lnTo>
                <a:lnTo>
                  <a:pt x="9647" y="5606"/>
                </a:lnTo>
                <a:lnTo>
                  <a:pt x="9662" y="5592"/>
                </a:lnTo>
                <a:lnTo>
                  <a:pt x="9677" y="5579"/>
                </a:lnTo>
                <a:lnTo>
                  <a:pt x="9693" y="5566"/>
                </a:lnTo>
                <a:lnTo>
                  <a:pt x="9709" y="5554"/>
                </a:lnTo>
                <a:lnTo>
                  <a:pt x="9727" y="5543"/>
                </a:lnTo>
                <a:lnTo>
                  <a:pt x="9745" y="5533"/>
                </a:lnTo>
                <a:lnTo>
                  <a:pt x="9764" y="5523"/>
                </a:lnTo>
                <a:lnTo>
                  <a:pt x="9783" y="5515"/>
                </a:lnTo>
                <a:lnTo>
                  <a:pt x="9802" y="5508"/>
                </a:lnTo>
                <a:lnTo>
                  <a:pt x="9822" y="5501"/>
                </a:lnTo>
                <a:lnTo>
                  <a:pt x="9842" y="5495"/>
                </a:lnTo>
                <a:lnTo>
                  <a:pt x="9862" y="5490"/>
                </a:lnTo>
                <a:lnTo>
                  <a:pt x="9884" y="5487"/>
                </a:lnTo>
                <a:lnTo>
                  <a:pt x="9905" y="5484"/>
                </a:lnTo>
                <a:lnTo>
                  <a:pt x="9926" y="5482"/>
                </a:lnTo>
                <a:lnTo>
                  <a:pt x="9949" y="5482"/>
                </a:lnTo>
                <a:lnTo>
                  <a:pt x="9970" y="5482"/>
                </a:lnTo>
                <a:lnTo>
                  <a:pt x="9993" y="5484"/>
                </a:lnTo>
                <a:lnTo>
                  <a:pt x="10014" y="5487"/>
                </a:lnTo>
                <a:lnTo>
                  <a:pt x="10035" y="5490"/>
                </a:lnTo>
                <a:lnTo>
                  <a:pt x="10055" y="5495"/>
                </a:lnTo>
                <a:lnTo>
                  <a:pt x="10076" y="5501"/>
                </a:lnTo>
                <a:lnTo>
                  <a:pt x="10096" y="5508"/>
                </a:lnTo>
                <a:lnTo>
                  <a:pt x="10115" y="5515"/>
                </a:lnTo>
                <a:lnTo>
                  <a:pt x="10134" y="5523"/>
                </a:lnTo>
                <a:lnTo>
                  <a:pt x="10153" y="5533"/>
                </a:lnTo>
                <a:lnTo>
                  <a:pt x="10170" y="5543"/>
                </a:lnTo>
                <a:lnTo>
                  <a:pt x="10187" y="5554"/>
                </a:lnTo>
                <a:lnTo>
                  <a:pt x="10205" y="5566"/>
                </a:lnTo>
                <a:lnTo>
                  <a:pt x="10220" y="5579"/>
                </a:lnTo>
                <a:lnTo>
                  <a:pt x="10235" y="5592"/>
                </a:lnTo>
                <a:lnTo>
                  <a:pt x="10251" y="5606"/>
                </a:lnTo>
                <a:lnTo>
                  <a:pt x="10265" y="5622"/>
                </a:lnTo>
                <a:lnTo>
                  <a:pt x="10278" y="5637"/>
                </a:lnTo>
                <a:lnTo>
                  <a:pt x="10291" y="5652"/>
                </a:lnTo>
                <a:lnTo>
                  <a:pt x="10303" y="5670"/>
                </a:lnTo>
                <a:lnTo>
                  <a:pt x="10314" y="5687"/>
                </a:lnTo>
                <a:lnTo>
                  <a:pt x="10324" y="5705"/>
                </a:lnTo>
                <a:lnTo>
                  <a:pt x="10334" y="5724"/>
                </a:lnTo>
                <a:lnTo>
                  <a:pt x="10342" y="5743"/>
                </a:lnTo>
                <a:lnTo>
                  <a:pt x="10350" y="5761"/>
                </a:lnTo>
                <a:lnTo>
                  <a:pt x="10356" y="5782"/>
                </a:lnTo>
                <a:lnTo>
                  <a:pt x="10362" y="5802"/>
                </a:lnTo>
                <a:lnTo>
                  <a:pt x="10367" y="5822"/>
                </a:lnTo>
                <a:lnTo>
                  <a:pt x="10371" y="5843"/>
                </a:lnTo>
                <a:lnTo>
                  <a:pt x="10374" y="5865"/>
                </a:lnTo>
                <a:lnTo>
                  <a:pt x="10375" y="5887"/>
                </a:lnTo>
                <a:lnTo>
                  <a:pt x="10376" y="5908"/>
                </a:lnTo>
                <a:lnTo>
                  <a:pt x="10375" y="5931"/>
                </a:lnTo>
                <a:lnTo>
                  <a:pt x="10374" y="5952"/>
                </a:lnTo>
                <a:lnTo>
                  <a:pt x="10371" y="5974"/>
                </a:lnTo>
                <a:lnTo>
                  <a:pt x="10367" y="5995"/>
                </a:lnTo>
                <a:lnTo>
                  <a:pt x="10362" y="6015"/>
                </a:lnTo>
                <a:lnTo>
                  <a:pt x="10356" y="6035"/>
                </a:lnTo>
                <a:lnTo>
                  <a:pt x="10350" y="6055"/>
                </a:lnTo>
                <a:lnTo>
                  <a:pt x="10342" y="6074"/>
                </a:lnTo>
                <a:lnTo>
                  <a:pt x="10334" y="6093"/>
                </a:lnTo>
                <a:lnTo>
                  <a:pt x="10324" y="6112"/>
                </a:lnTo>
                <a:lnTo>
                  <a:pt x="10314" y="6130"/>
                </a:lnTo>
                <a:lnTo>
                  <a:pt x="10303" y="6148"/>
                </a:lnTo>
                <a:lnTo>
                  <a:pt x="10291" y="6164"/>
                </a:lnTo>
                <a:lnTo>
                  <a:pt x="10278" y="6180"/>
                </a:lnTo>
                <a:lnTo>
                  <a:pt x="10265" y="6195"/>
                </a:lnTo>
                <a:lnTo>
                  <a:pt x="10251" y="6211"/>
                </a:lnTo>
                <a:lnTo>
                  <a:pt x="10235" y="6225"/>
                </a:lnTo>
                <a:lnTo>
                  <a:pt x="10220" y="6238"/>
                </a:lnTo>
                <a:lnTo>
                  <a:pt x="10205" y="6251"/>
                </a:lnTo>
                <a:lnTo>
                  <a:pt x="10187" y="6263"/>
                </a:lnTo>
                <a:lnTo>
                  <a:pt x="10170" y="6273"/>
                </a:lnTo>
                <a:lnTo>
                  <a:pt x="10153" y="6284"/>
                </a:lnTo>
                <a:lnTo>
                  <a:pt x="10134" y="6293"/>
                </a:lnTo>
                <a:lnTo>
                  <a:pt x="10115" y="6302"/>
                </a:lnTo>
                <a:lnTo>
                  <a:pt x="10096" y="6310"/>
                </a:lnTo>
                <a:lnTo>
                  <a:pt x="10076" y="6316"/>
                </a:lnTo>
                <a:lnTo>
                  <a:pt x="10055" y="6322"/>
                </a:lnTo>
                <a:lnTo>
                  <a:pt x="10035" y="6327"/>
                </a:lnTo>
                <a:lnTo>
                  <a:pt x="10014" y="6330"/>
                </a:lnTo>
                <a:lnTo>
                  <a:pt x="9993" y="6334"/>
                </a:lnTo>
                <a:lnTo>
                  <a:pt x="9970" y="6335"/>
                </a:lnTo>
                <a:lnTo>
                  <a:pt x="9949" y="6335"/>
                </a:lnTo>
                <a:close/>
              </a:path>
            </a:pathLst>
          </a:custGeom>
          <a:solidFill>
            <a:schemeClr val="bg2">
              <a:alpha val="65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响应表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91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6741" y="1684315"/>
            <a:ext cx="4134465" cy="581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实例：电动汽车控制系统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6879" y="2933765"/>
            <a:ext cx="820926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</a:pPr>
            <a:r>
              <a:rPr lang="zh-CN" altLang="en-US" sz="2400" b="1" dirty="0">
                <a:latin typeface="+mn-ea"/>
              </a:rPr>
              <a:t>车辆控制的基本功能需求</a:t>
            </a:r>
            <a:r>
              <a:rPr lang="en-US" altLang="zh-CN" sz="2400" b="1" dirty="0">
                <a:latin typeface="+mn-ea"/>
              </a:rPr>
              <a:t>:</a:t>
            </a:r>
            <a:endParaRPr lang="zh-CN" altLang="en-US" sz="2400" b="1" dirty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若车辆停止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(parking),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当按下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“Start”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车辆开始前进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若车辆停止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(parking),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当按下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“Reverse”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车辆开始倒车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若车辆在行驶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(running),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当按下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“Accelerate”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车辆开始加速</a:t>
            </a: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若车辆在行驶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(running),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当按下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“Decelerate”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车辆开始减速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若车辆在行驶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(running),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当按下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“Stop”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车辆减速并停止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65" y="1684315"/>
            <a:ext cx="2381527" cy="10657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58145" y="5569527"/>
            <a:ext cx="481691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这样的控制软件，需求完整吗？</a:t>
            </a:r>
          </a:p>
        </p:txBody>
      </p:sp>
    </p:spTree>
    <p:extLst>
      <p:ext uri="{BB962C8B-B14F-4D97-AF65-F5344CB8AC3E}">
        <p14:creationId xmlns:p14="http://schemas.microsoft.com/office/powerpoint/2010/main" val="253419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响应表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91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56741" y="1579005"/>
            <a:ext cx="5727850" cy="5817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电动汽车控制系统事件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响应关系表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内容占位符 3"/>
          <p:cNvGraphicFramePr>
            <a:graphicFrameLocks/>
          </p:cNvGraphicFramePr>
          <p:nvPr>
            <p:extLst/>
          </p:nvPr>
        </p:nvGraphicFramePr>
        <p:xfrm>
          <a:off x="841920" y="2510277"/>
          <a:ext cx="7472860" cy="22764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3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4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Event</a:t>
                      </a:r>
                      <a:endParaRPr lang="zh-CN" altLang="en-US" sz="2000" dirty="0"/>
                    </a:p>
                  </a:txBody>
                  <a:tcPr marL="91444" marR="91444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State</a:t>
                      </a:r>
                      <a:endParaRPr lang="zh-CN" altLang="en-US" sz="2000" dirty="0"/>
                    </a:p>
                  </a:txBody>
                  <a:tcPr marL="91444" marR="91444" marT="45736" marB="45736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Response</a:t>
                      </a:r>
                      <a:endParaRPr lang="zh-CN" altLang="en-US" sz="2000" dirty="0"/>
                    </a:p>
                  </a:txBody>
                  <a:tcPr marL="91444" marR="91444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4">
                <a:tc>
                  <a:txBody>
                    <a:bodyPr/>
                    <a:lstStyle/>
                    <a:p>
                      <a:r>
                        <a:rPr lang="en-US" sz="2000" kern="1200" dirty="0"/>
                        <a:t>press button “Start”</a:t>
                      </a:r>
                      <a:endParaRPr lang="zh-CN" altLang="en-US" sz="2000" dirty="0"/>
                    </a:p>
                  </a:txBody>
                  <a:tcPr marL="91444" marR="91444" marT="45736" marB="45736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parking 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Run 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marL="0" algn="l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press button “Reverse”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Parking 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Back up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press button  “Accelerate”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running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Speed up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press button “Decelerate”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Running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Slows down 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press button “Stop”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Running 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000" kern="1200" dirty="0"/>
                        <a:t>S</a:t>
                      </a:r>
                      <a:r>
                        <a:rPr lang="en-US" sz="2000" kern="1200" dirty="0"/>
                        <a:t>top</a:t>
                      </a:r>
                      <a:endParaRPr lang="zh-C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324301" y="5119329"/>
            <a:ext cx="680129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466725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200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从这张表中，能否发现需求信息的缺失或者错误？</a:t>
            </a:r>
            <a:endParaRPr lang="en-US" altLang="zh-CN" sz="2200" kern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751" y="2229453"/>
            <a:ext cx="883187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事件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24946" y="2223619"/>
            <a:ext cx="1272229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系统状态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423734" y="2229453"/>
            <a:ext cx="172026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系统响应动作</a:t>
            </a:r>
          </a:p>
        </p:txBody>
      </p:sp>
    </p:spTree>
    <p:extLst>
      <p:ext uri="{BB962C8B-B14F-4D97-AF65-F5344CB8AC3E}">
        <p14:creationId xmlns:p14="http://schemas.microsoft.com/office/powerpoint/2010/main" val="31045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3626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响应表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491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36516" y="1242872"/>
            <a:ext cx="76556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如果我们把所有事件和响应组合都列出，则除了前面的组合关系，还可以有如下组合：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0156" y="5739437"/>
            <a:ext cx="8021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indent="-466725">
              <a:spcBef>
                <a:spcPct val="20000"/>
              </a:spcBef>
              <a:buClr>
                <a:schemeClr val="accent2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通过对事件</a:t>
            </a:r>
            <a:r>
              <a:rPr lang="en-US" altLang="zh-CN" sz="2400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kern="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响应关系的理解，可以发现需求的缺失或错误。</a:t>
            </a:r>
            <a:endParaRPr lang="en-US" altLang="zh-CN" sz="2400" kern="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7" name="内容占位符 2"/>
          <p:cNvGraphicFramePr>
            <a:graphicFrameLocks/>
          </p:cNvGraphicFramePr>
          <p:nvPr>
            <p:extLst/>
          </p:nvPr>
        </p:nvGraphicFramePr>
        <p:xfrm>
          <a:off x="1011849" y="2159471"/>
          <a:ext cx="7183382" cy="33639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57768">
                  <a:extLst>
                    <a:ext uri="{9D8B030D-6E8A-4147-A177-3AD203B41FA5}">
                      <a16:colId xmlns:a16="http://schemas.microsoft.com/office/drawing/2014/main" val="3042833135"/>
                    </a:ext>
                  </a:extLst>
                </a:gridCol>
                <a:gridCol w="1765738">
                  <a:extLst>
                    <a:ext uri="{9D8B030D-6E8A-4147-A177-3AD203B41FA5}">
                      <a16:colId xmlns:a16="http://schemas.microsoft.com/office/drawing/2014/main" val="2324354655"/>
                    </a:ext>
                  </a:extLst>
                </a:gridCol>
                <a:gridCol w="2159876">
                  <a:extLst>
                    <a:ext uri="{9D8B030D-6E8A-4147-A177-3AD203B41FA5}">
                      <a16:colId xmlns:a16="http://schemas.microsoft.com/office/drawing/2014/main" val="1722175120"/>
                    </a:ext>
                  </a:extLst>
                </a:gridCol>
              </a:tblGrid>
              <a:tr h="396375"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/>
                        <a:t>Event</a:t>
                      </a:r>
                      <a:endParaRPr lang="zh-CN" altLang="en-US" sz="2000" dirty="0"/>
                    </a:p>
                  </a:txBody>
                  <a:tcPr marL="91438" marR="91438" marT="45746" marB="4574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/>
                        <a:t>State</a:t>
                      </a:r>
                      <a:endParaRPr lang="zh-CN" altLang="en-US" sz="2000" dirty="0"/>
                    </a:p>
                  </a:txBody>
                  <a:tcPr marL="91438" marR="91438" marT="45746" marB="4574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000" dirty="0"/>
                        <a:t>Response</a:t>
                      </a:r>
                      <a:endParaRPr lang="zh-CN" altLang="en-US" sz="2000" dirty="0"/>
                    </a:p>
                  </a:txBody>
                  <a:tcPr marL="91438" marR="91438" marT="45746" marB="45746"/>
                </a:tc>
                <a:extLst>
                  <a:ext uri="{0D108BD9-81ED-4DB2-BD59-A6C34878D82A}">
                    <a16:rowId xmlns:a16="http://schemas.microsoft.com/office/drawing/2014/main" val="4215803977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 “Accelerate”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Parking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/>
                        <a:t>Undefined</a:t>
                      </a:r>
                      <a:endParaRPr 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476189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“Decelerate”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/>
                        <a:t>Parking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/>
                        <a:t>Undefined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16222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“Stop”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parking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/>
                        <a:t>Undefined</a:t>
                      </a:r>
                      <a:endParaRPr lang="zh-CN" altLang="zh-C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5030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 “Accelerate”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Reversing 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21154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“Decelerate”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Reversing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280509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“Stop”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Reversing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81617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“Start”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Running 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zh-CN" altLang="zh-CN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1869"/>
                  </a:ext>
                </a:extLst>
              </a:tr>
              <a:tr h="370942"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press button “Reverse”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algn="just" defTabSz="917966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Running </a:t>
                      </a:r>
                      <a:endParaRPr lang="zh-C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7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Undefined</a:t>
                      </a:r>
                      <a:endParaRPr lang="zh-CN" altLang="zh-CN" sz="18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78" marR="68578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58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1069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/>
          </p:cNvSpPr>
          <p:nvPr>
            <p:ph idx="1"/>
          </p:nvPr>
        </p:nvSpPr>
        <p:spPr>
          <a:xfrm>
            <a:off x="101601" y="1676400"/>
            <a:ext cx="8774544" cy="4130675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+mn-ea"/>
              </a:rPr>
              <a:t>Consider these factors: policies, laws, industry standards and government regulations. </a:t>
            </a: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ea"/>
              </a:rPr>
              <a:t>Such controlling principles are collectively known as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business rules</a:t>
            </a:r>
            <a:r>
              <a:rPr lang="en-US" altLang="zh-CN" sz="2400" dirty="0">
                <a:latin typeface="+mn-ea"/>
              </a:rPr>
              <a:t>. </a:t>
            </a: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ea"/>
              </a:rPr>
              <a:t>Business rule is one of the 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major sources </a:t>
            </a:r>
            <a:r>
              <a:rPr lang="en-US" altLang="zh-CN" sz="2400" dirty="0">
                <a:latin typeface="+mn-ea"/>
              </a:rPr>
              <a:t>of software functional requirements because they dictate capabilities that the system must possess to conform to the rules.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7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250825" y="1500188"/>
            <a:ext cx="8642350" cy="4953000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sz="2400" dirty="0">
                <a:latin typeface="+mn-ea"/>
              </a:rPr>
              <a:t>A business rule is a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statement</a:t>
            </a:r>
            <a:r>
              <a:rPr lang="en-US" altLang="zh-CN" sz="2400" dirty="0">
                <a:latin typeface="+mn-ea"/>
              </a:rPr>
              <a:t> that defines or constrains some aspect of the business. 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5060" name="图片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06" y="2780001"/>
            <a:ext cx="85772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3614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382588" y="1676400"/>
            <a:ext cx="7861300" cy="4130675"/>
          </a:xfrm>
        </p:spPr>
        <p:txBody>
          <a:bodyPr/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Facts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are simply statements that are true about the business. </a:t>
            </a:r>
          </a:p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b="1" dirty="0">
                <a:ea typeface="宋体" panose="02010600030101010101" pitchFamily="2" charset="-122"/>
              </a:rPr>
              <a:t>Example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ea typeface="宋体" panose="02010600030101010101" pitchFamily="2" charset="-122"/>
              </a:rPr>
              <a:t>Every chemical container has a unique bar code identifier.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Sales tax is not computed on shipping charges.</a:t>
            </a:r>
          </a:p>
          <a:p>
            <a:pPr lvl="1">
              <a:buClr>
                <a:srgbClr val="BD011E"/>
              </a:buClr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0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248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需求的获取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0722" y="25424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18976" y="3565596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确定时间与资源投入</a:t>
            </a:r>
          </a:p>
        </p:txBody>
      </p:sp>
      <p:sp>
        <p:nvSpPr>
          <p:cNvPr id="8" name="矩形 7"/>
          <p:cNvSpPr/>
          <p:nvPr/>
        </p:nvSpPr>
        <p:spPr>
          <a:xfrm>
            <a:off x="1604110" y="4090554"/>
            <a:ext cx="2526462" cy="781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例：时间节点，预算，人力储备等</a:t>
            </a:r>
          </a:p>
        </p:txBody>
      </p:sp>
      <p:sp>
        <p:nvSpPr>
          <p:cNvPr id="17" name="矩形 16"/>
          <p:cNvSpPr/>
          <p:nvPr/>
        </p:nvSpPr>
        <p:spPr>
          <a:xfrm>
            <a:off x="5055874" y="3558392"/>
            <a:ext cx="2149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风险与难度评估</a:t>
            </a:r>
          </a:p>
        </p:txBody>
      </p:sp>
      <p:sp>
        <p:nvSpPr>
          <p:cNvPr id="18" name="矩形 17"/>
          <p:cNvSpPr/>
          <p:nvPr/>
        </p:nvSpPr>
        <p:spPr>
          <a:xfrm>
            <a:off x="4866682" y="4139606"/>
            <a:ext cx="2527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例：可能导致需求获取失败的风险因素</a:t>
            </a:r>
          </a:p>
        </p:txBody>
      </p:sp>
      <p:sp>
        <p:nvSpPr>
          <p:cNvPr id="19" name="KSO_Shape"/>
          <p:cNvSpPr/>
          <p:nvPr/>
        </p:nvSpPr>
        <p:spPr>
          <a:xfrm>
            <a:off x="5782319" y="2378478"/>
            <a:ext cx="682198" cy="79634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2633779" y="2407669"/>
            <a:ext cx="531017" cy="737958"/>
          </a:xfrm>
          <a:custGeom>
            <a:avLst/>
            <a:gdLst>
              <a:gd name="T0" fmla="*/ 1260453 w 2358"/>
              <a:gd name="T1" fmla="*/ 1658275 h 3281"/>
              <a:gd name="T2" fmla="*/ 1293926 w 2358"/>
              <a:gd name="T3" fmla="*/ 1691748 h 3281"/>
              <a:gd name="T4" fmla="*/ 1293926 w 2358"/>
              <a:gd name="T5" fmla="*/ 1800397 h 3281"/>
              <a:gd name="T6" fmla="*/ 0 w 2358"/>
              <a:gd name="T7" fmla="*/ 1800397 h 3281"/>
              <a:gd name="T8" fmla="*/ 0 w 2358"/>
              <a:gd name="T9" fmla="*/ 1691748 h 3281"/>
              <a:gd name="T10" fmla="*/ 33473 w 2358"/>
              <a:gd name="T11" fmla="*/ 1658275 h 3281"/>
              <a:gd name="T12" fmla="*/ 144867 w 2358"/>
              <a:gd name="T13" fmla="*/ 1658275 h 3281"/>
              <a:gd name="T14" fmla="*/ 440088 w 2358"/>
              <a:gd name="T15" fmla="*/ 900473 h 3281"/>
              <a:gd name="T16" fmla="*/ 142123 w 2358"/>
              <a:gd name="T17" fmla="*/ 142671 h 3281"/>
              <a:gd name="T18" fmla="*/ 33473 w 2358"/>
              <a:gd name="T19" fmla="*/ 142671 h 3281"/>
              <a:gd name="T20" fmla="*/ 0 w 2358"/>
              <a:gd name="T21" fmla="*/ 109198 h 3281"/>
              <a:gd name="T22" fmla="*/ 0 w 2358"/>
              <a:gd name="T23" fmla="*/ 0 h 3281"/>
              <a:gd name="T24" fmla="*/ 1293926 w 2358"/>
              <a:gd name="T25" fmla="*/ 0 h 3281"/>
              <a:gd name="T26" fmla="*/ 1293926 w 2358"/>
              <a:gd name="T27" fmla="*/ 109198 h 3281"/>
              <a:gd name="T28" fmla="*/ 1260453 w 2358"/>
              <a:gd name="T29" fmla="*/ 142671 h 3281"/>
              <a:gd name="T30" fmla="*/ 1131499 w 2358"/>
              <a:gd name="T31" fmla="*/ 142671 h 3281"/>
              <a:gd name="T32" fmla="*/ 833534 w 2358"/>
              <a:gd name="T33" fmla="*/ 900473 h 3281"/>
              <a:gd name="T34" fmla="*/ 1128756 w 2358"/>
              <a:gd name="T35" fmla="*/ 1658275 h 3281"/>
              <a:gd name="T36" fmla="*/ 1260453 w 2358"/>
              <a:gd name="T37" fmla="*/ 1658275 h 3281"/>
              <a:gd name="T38" fmla="*/ 740797 w 2358"/>
              <a:gd name="T39" fmla="*/ 900473 h 3281"/>
              <a:gd name="T40" fmla="*/ 1038762 w 2358"/>
              <a:gd name="T41" fmla="*/ 142671 h 3281"/>
              <a:gd name="T42" fmla="*/ 234860 w 2358"/>
              <a:gd name="T43" fmla="*/ 142671 h 3281"/>
              <a:gd name="T44" fmla="*/ 532825 w 2358"/>
              <a:gd name="T45" fmla="*/ 900473 h 3281"/>
              <a:gd name="T46" fmla="*/ 237055 w 2358"/>
              <a:gd name="T47" fmla="*/ 1658275 h 3281"/>
              <a:gd name="T48" fmla="*/ 287539 w 2358"/>
              <a:gd name="T49" fmla="*/ 1658275 h 3281"/>
              <a:gd name="T50" fmla="*/ 407164 w 2358"/>
              <a:gd name="T51" fmla="*/ 1544687 h 3281"/>
              <a:gd name="T52" fmla="*/ 495511 w 2358"/>
              <a:gd name="T53" fmla="*/ 1499691 h 3281"/>
              <a:gd name="T54" fmla="*/ 595382 w 2358"/>
              <a:gd name="T55" fmla="*/ 1441525 h 3281"/>
              <a:gd name="T56" fmla="*/ 633245 w 2358"/>
              <a:gd name="T57" fmla="*/ 1374579 h 3281"/>
              <a:gd name="T58" fmla="*/ 671108 w 2358"/>
              <a:gd name="T59" fmla="*/ 1441525 h 3281"/>
              <a:gd name="T60" fmla="*/ 769880 w 2358"/>
              <a:gd name="T61" fmla="*/ 1499691 h 3281"/>
              <a:gd name="T62" fmla="*/ 858227 w 2358"/>
              <a:gd name="T63" fmla="*/ 1544687 h 3281"/>
              <a:gd name="T64" fmla="*/ 976755 w 2358"/>
              <a:gd name="T65" fmla="*/ 1658275 h 3281"/>
              <a:gd name="T66" fmla="*/ 1036568 w 2358"/>
              <a:gd name="T67" fmla="*/ 1658275 h 3281"/>
              <a:gd name="T68" fmla="*/ 740797 w 2358"/>
              <a:gd name="T69" fmla="*/ 900473 h 3281"/>
              <a:gd name="T70" fmla="*/ 671656 w 2358"/>
              <a:gd name="T71" fmla="*/ 802798 h 3281"/>
              <a:gd name="T72" fmla="*/ 651353 w 2358"/>
              <a:gd name="T73" fmla="*/ 892791 h 3281"/>
              <a:gd name="T74" fmla="*/ 642573 w 2358"/>
              <a:gd name="T75" fmla="*/ 952603 h 3281"/>
              <a:gd name="T76" fmla="*/ 633245 w 2358"/>
              <a:gd name="T77" fmla="*/ 892791 h 3281"/>
              <a:gd name="T78" fmla="*/ 613490 w 2358"/>
              <a:gd name="T79" fmla="*/ 802798 h 3281"/>
              <a:gd name="T80" fmla="*/ 544898 w 2358"/>
              <a:gd name="T81" fmla="*/ 718293 h 3281"/>
              <a:gd name="T82" fmla="*/ 461489 w 2358"/>
              <a:gd name="T83" fmla="*/ 627203 h 3281"/>
              <a:gd name="T84" fmla="*/ 351742 w 2358"/>
              <a:gd name="T85" fmla="*/ 494410 h 3281"/>
              <a:gd name="T86" fmla="*/ 641476 w 2358"/>
              <a:gd name="T87" fmla="*/ 589341 h 3281"/>
              <a:gd name="T88" fmla="*/ 932307 w 2358"/>
              <a:gd name="T89" fmla="*/ 494410 h 3281"/>
              <a:gd name="T90" fmla="*/ 822559 w 2358"/>
              <a:gd name="T91" fmla="*/ 627203 h 3281"/>
              <a:gd name="T92" fmla="*/ 739700 w 2358"/>
              <a:gd name="T93" fmla="*/ 718293 h 3281"/>
              <a:gd name="T94" fmla="*/ 671656 w 2358"/>
              <a:gd name="T95" fmla="*/ 802798 h 32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358" h="3281">
                <a:moveTo>
                  <a:pt x="2297" y="3022"/>
                </a:moveTo>
                <a:cubicBezTo>
                  <a:pt x="2331" y="3022"/>
                  <a:pt x="2358" y="3049"/>
                  <a:pt x="2358" y="3083"/>
                </a:cubicBezTo>
                <a:cubicBezTo>
                  <a:pt x="2358" y="3116"/>
                  <a:pt x="2358" y="3281"/>
                  <a:pt x="2358" y="3281"/>
                </a:cubicBezTo>
                <a:cubicBezTo>
                  <a:pt x="0" y="3281"/>
                  <a:pt x="0" y="3281"/>
                  <a:pt x="0" y="3281"/>
                </a:cubicBezTo>
                <a:cubicBezTo>
                  <a:pt x="0" y="3281"/>
                  <a:pt x="0" y="3116"/>
                  <a:pt x="0" y="3083"/>
                </a:cubicBezTo>
                <a:cubicBezTo>
                  <a:pt x="0" y="3049"/>
                  <a:pt x="27" y="3022"/>
                  <a:pt x="61" y="3022"/>
                </a:cubicBezTo>
                <a:cubicBezTo>
                  <a:pt x="264" y="3022"/>
                  <a:pt x="264" y="3022"/>
                  <a:pt x="264" y="3022"/>
                </a:cubicBezTo>
                <a:cubicBezTo>
                  <a:pt x="274" y="2213"/>
                  <a:pt x="802" y="1968"/>
                  <a:pt x="802" y="1641"/>
                </a:cubicBezTo>
                <a:cubicBezTo>
                  <a:pt x="802" y="1313"/>
                  <a:pt x="264" y="1307"/>
                  <a:pt x="259" y="260"/>
                </a:cubicBezTo>
                <a:cubicBezTo>
                  <a:pt x="61" y="260"/>
                  <a:pt x="61" y="260"/>
                  <a:pt x="61" y="260"/>
                </a:cubicBezTo>
                <a:cubicBezTo>
                  <a:pt x="27" y="260"/>
                  <a:pt x="0" y="233"/>
                  <a:pt x="0" y="199"/>
                </a:cubicBezTo>
                <a:cubicBezTo>
                  <a:pt x="0" y="166"/>
                  <a:pt x="0" y="0"/>
                  <a:pt x="0" y="0"/>
                </a:cubicBezTo>
                <a:cubicBezTo>
                  <a:pt x="2358" y="0"/>
                  <a:pt x="2358" y="0"/>
                  <a:pt x="2358" y="0"/>
                </a:cubicBezTo>
                <a:cubicBezTo>
                  <a:pt x="2358" y="0"/>
                  <a:pt x="2358" y="166"/>
                  <a:pt x="2358" y="199"/>
                </a:cubicBezTo>
                <a:cubicBezTo>
                  <a:pt x="2358" y="233"/>
                  <a:pt x="2331" y="260"/>
                  <a:pt x="2297" y="260"/>
                </a:cubicBezTo>
                <a:cubicBezTo>
                  <a:pt x="2062" y="260"/>
                  <a:pt x="2062" y="260"/>
                  <a:pt x="2062" y="260"/>
                </a:cubicBezTo>
                <a:cubicBezTo>
                  <a:pt x="2057" y="1307"/>
                  <a:pt x="1519" y="1313"/>
                  <a:pt x="1519" y="1641"/>
                </a:cubicBezTo>
                <a:cubicBezTo>
                  <a:pt x="1519" y="1968"/>
                  <a:pt x="2047" y="2213"/>
                  <a:pt x="2057" y="3022"/>
                </a:cubicBezTo>
                <a:lnTo>
                  <a:pt x="2297" y="3022"/>
                </a:lnTo>
                <a:close/>
                <a:moveTo>
                  <a:pt x="1350" y="1641"/>
                </a:moveTo>
                <a:cubicBezTo>
                  <a:pt x="1350" y="1311"/>
                  <a:pt x="1888" y="1307"/>
                  <a:pt x="1893" y="260"/>
                </a:cubicBezTo>
                <a:cubicBezTo>
                  <a:pt x="428" y="260"/>
                  <a:pt x="428" y="260"/>
                  <a:pt x="428" y="260"/>
                </a:cubicBezTo>
                <a:cubicBezTo>
                  <a:pt x="433" y="1307"/>
                  <a:pt x="971" y="1311"/>
                  <a:pt x="971" y="1641"/>
                </a:cubicBezTo>
                <a:cubicBezTo>
                  <a:pt x="971" y="1959"/>
                  <a:pt x="442" y="2210"/>
                  <a:pt x="432" y="3022"/>
                </a:cubicBezTo>
                <a:cubicBezTo>
                  <a:pt x="524" y="3022"/>
                  <a:pt x="524" y="3022"/>
                  <a:pt x="524" y="3022"/>
                </a:cubicBezTo>
                <a:cubicBezTo>
                  <a:pt x="546" y="2950"/>
                  <a:pt x="618" y="2880"/>
                  <a:pt x="742" y="2815"/>
                </a:cubicBezTo>
                <a:cubicBezTo>
                  <a:pt x="903" y="2733"/>
                  <a:pt x="903" y="2733"/>
                  <a:pt x="903" y="2733"/>
                </a:cubicBezTo>
                <a:cubicBezTo>
                  <a:pt x="1004" y="2681"/>
                  <a:pt x="1065" y="2645"/>
                  <a:pt x="1085" y="2627"/>
                </a:cubicBezTo>
                <a:cubicBezTo>
                  <a:pt x="1105" y="2609"/>
                  <a:pt x="1128" y="2568"/>
                  <a:pt x="1154" y="2505"/>
                </a:cubicBezTo>
                <a:cubicBezTo>
                  <a:pt x="1180" y="2568"/>
                  <a:pt x="1204" y="2609"/>
                  <a:pt x="1223" y="2627"/>
                </a:cubicBezTo>
                <a:cubicBezTo>
                  <a:pt x="1243" y="2645"/>
                  <a:pt x="1303" y="2681"/>
                  <a:pt x="1403" y="2733"/>
                </a:cubicBezTo>
                <a:cubicBezTo>
                  <a:pt x="1564" y="2815"/>
                  <a:pt x="1564" y="2815"/>
                  <a:pt x="1564" y="2815"/>
                </a:cubicBezTo>
                <a:cubicBezTo>
                  <a:pt x="1687" y="2880"/>
                  <a:pt x="1759" y="2950"/>
                  <a:pt x="1780" y="3022"/>
                </a:cubicBezTo>
                <a:cubicBezTo>
                  <a:pt x="1889" y="3022"/>
                  <a:pt x="1889" y="3022"/>
                  <a:pt x="1889" y="3022"/>
                </a:cubicBezTo>
                <a:cubicBezTo>
                  <a:pt x="1878" y="2210"/>
                  <a:pt x="1350" y="1959"/>
                  <a:pt x="1350" y="1641"/>
                </a:cubicBezTo>
                <a:close/>
                <a:moveTo>
                  <a:pt x="1224" y="1463"/>
                </a:moveTo>
                <a:cubicBezTo>
                  <a:pt x="1209" y="1492"/>
                  <a:pt x="1197" y="1546"/>
                  <a:pt x="1187" y="1627"/>
                </a:cubicBezTo>
                <a:cubicBezTo>
                  <a:pt x="1185" y="1651"/>
                  <a:pt x="1179" y="1688"/>
                  <a:pt x="1171" y="1736"/>
                </a:cubicBezTo>
                <a:cubicBezTo>
                  <a:pt x="1162" y="1688"/>
                  <a:pt x="1157" y="1651"/>
                  <a:pt x="1154" y="1627"/>
                </a:cubicBezTo>
                <a:cubicBezTo>
                  <a:pt x="1144" y="1546"/>
                  <a:pt x="1132" y="1492"/>
                  <a:pt x="1118" y="1463"/>
                </a:cubicBezTo>
                <a:cubicBezTo>
                  <a:pt x="1103" y="1435"/>
                  <a:pt x="1061" y="1383"/>
                  <a:pt x="993" y="1309"/>
                </a:cubicBezTo>
                <a:cubicBezTo>
                  <a:pt x="841" y="1143"/>
                  <a:pt x="841" y="1143"/>
                  <a:pt x="841" y="1143"/>
                </a:cubicBezTo>
                <a:cubicBezTo>
                  <a:pt x="737" y="1030"/>
                  <a:pt x="670" y="950"/>
                  <a:pt x="641" y="901"/>
                </a:cubicBezTo>
                <a:cubicBezTo>
                  <a:pt x="821" y="1016"/>
                  <a:pt x="997" y="1074"/>
                  <a:pt x="1169" y="1074"/>
                </a:cubicBezTo>
                <a:cubicBezTo>
                  <a:pt x="1341" y="1074"/>
                  <a:pt x="1518" y="1016"/>
                  <a:pt x="1699" y="901"/>
                </a:cubicBezTo>
                <a:cubicBezTo>
                  <a:pt x="1669" y="950"/>
                  <a:pt x="1602" y="1030"/>
                  <a:pt x="1499" y="1143"/>
                </a:cubicBezTo>
                <a:cubicBezTo>
                  <a:pt x="1348" y="1309"/>
                  <a:pt x="1348" y="1309"/>
                  <a:pt x="1348" y="1309"/>
                </a:cubicBezTo>
                <a:cubicBezTo>
                  <a:pt x="1279" y="1383"/>
                  <a:pt x="1238" y="1435"/>
                  <a:pt x="1224" y="14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1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2"/>
          <p:cNvSpPr>
            <a:spLocks noGrp="1"/>
          </p:cNvSpPr>
          <p:nvPr>
            <p:ph idx="1"/>
          </p:nvPr>
        </p:nvSpPr>
        <p:spPr>
          <a:xfrm>
            <a:off x="107949" y="1428750"/>
            <a:ext cx="8869795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Constraints</a:t>
            </a:r>
            <a:r>
              <a:rPr lang="en-US" altLang="zh-CN" sz="2400" dirty="0">
                <a:latin typeface="+mn-ea"/>
              </a:rPr>
              <a:t> restrict the actions that the system or its users may perform.</a:t>
            </a:r>
          </a:p>
          <a:p>
            <a:pPr algn="just">
              <a:lnSpc>
                <a:spcPct val="125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  <a:defRPr/>
            </a:pPr>
            <a:endParaRPr lang="en-US" altLang="zh-CN" sz="2400" dirty="0">
              <a:latin typeface="+mn-ea"/>
            </a:endParaRPr>
          </a:p>
          <a:p>
            <a:pPr algn="just">
              <a:lnSpc>
                <a:spcPct val="125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ea"/>
              </a:rPr>
              <a:t>Some words and phrases that suggest someone is describing a constraint business rule are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must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must not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may not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, and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only</a:t>
            </a:r>
            <a:r>
              <a:rPr lang="en-US" altLang="zh-CN" sz="2400" dirty="0">
                <a:latin typeface="+mn-ea"/>
              </a:rPr>
              <a:t>. </a:t>
            </a:r>
          </a:p>
          <a:p>
            <a:pPr>
              <a:lnSpc>
                <a:spcPct val="125000"/>
              </a:lnSpc>
              <a:defRPr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zh-CN" altLang="en-US" sz="2000" b="1" dirty="0">
                <a:latin typeface="+mn-ea"/>
              </a:rPr>
              <a:t>这里的</a:t>
            </a:r>
            <a:r>
              <a:rPr lang="en-US" altLang="zh-CN" sz="2000" b="1" dirty="0">
                <a:latin typeface="+mn-ea"/>
              </a:rPr>
              <a:t>constraints</a:t>
            </a:r>
            <a:r>
              <a:rPr lang="zh-CN" altLang="en-US" sz="2000" b="1" dirty="0">
                <a:latin typeface="+mn-ea"/>
              </a:rPr>
              <a:t>是从业务层面来说的，而非针对开发过程的一种约束。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18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28642" y="1123949"/>
            <a:ext cx="8849103" cy="4130675"/>
          </a:xfrm>
        </p:spPr>
        <p:txBody>
          <a:bodyPr/>
          <a:lstStyle/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en-US" altLang="zh-CN" b="1" dirty="0">
                <a:ea typeface="宋体" panose="02010600030101010101" pitchFamily="2" charset="-122"/>
              </a:rPr>
              <a:t>Examples of constraints are: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latin typeface="+mn-ea"/>
              </a:rPr>
              <a:t>A borrower who is less than 18 years old must have a parent or a legal guardian.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latin typeface="+mn-ea"/>
              </a:rPr>
              <a:t>A user may request a chemical on the Level 1 hazard list only if he has had hazardous-chemical training within the past 12 months.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latin typeface="+mn-ea"/>
              </a:rPr>
              <a:t>Commercial airline flight crews must receive at least eight hours of continuous rest in every 24-hour period.</a:t>
            </a:r>
          </a:p>
          <a:p>
            <a:pPr algn="just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9284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221006" y="1067810"/>
            <a:ext cx="8710558" cy="4249737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>
                <a:latin typeface="+mn-ea"/>
              </a:rPr>
              <a:t>A rule that triggers some activity under specific conditions is an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action enabler</a:t>
            </a:r>
            <a:r>
              <a:rPr lang="en-US" altLang="zh-CN" sz="2400" b="1" dirty="0">
                <a:latin typeface="+mn-ea"/>
              </a:rPr>
              <a:t>. </a:t>
            </a:r>
          </a:p>
          <a:p>
            <a:pPr algn="just">
              <a:lnSpc>
                <a:spcPct val="125000"/>
              </a:lnSpc>
              <a:buClr>
                <a:srgbClr val="FF0000"/>
              </a:buClr>
              <a:buSzPct val="100000"/>
              <a:buFont typeface="Wingdings" pitchFamily="2" charset="2"/>
              <a:buChar char="n"/>
            </a:pPr>
            <a:r>
              <a:rPr lang="en-US" altLang="zh-CN" sz="2400" b="1" dirty="0">
                <a:latin typeface="+mn-ea"/>
              </a:rPr>
              <a:t>Example: 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sz="2000" dirty="0">
                <a:latin typeface="+mn-ea"/>
              </a:rPr>
              <a:t>If the chemical stockroom has containers of a requested chemical in stock, then offer existing containers to the requester.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sz="2000" dirty="0">
                <a:solidFill>
                  <a:schemeClr val="accent1"/>
                </a:solidFill>
                <a:latin typeface="+mn-ea"/>
              </a:rPr>
              <a:t>If the expiration date for a chemical container has been reached, then notify the person who currently possesses that container.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</a:pPr>
            <a:r>
              <a:rPr lang="en-US" altLang="zh-CN" sz="2000" dirty="0">
                <a:latin typeface="+mn-ea"/>
              </a:rPr>
              <a:t>If the customer ordered a book by an author who has written multiple books, then offer the author's other books to the customer before accepting the order.</a:t>
            </a:r>
          </a:p>
          <a:p>
            <a:pPr lvl="1">
              <a:buClr>
                <a:srgbClr val="BD011E"/>
              </a:buClr>
            </a:pPr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70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内容占位符 2"/>
          <p:cNvSpPr>
            <a:spLocks noGrp="1"/>
          </p:cNvSpPr>
          <p:nvPr>
            <p:ph idx="1"/>
          </p:nvPr>
        </p:nvSpPr>
        <p:spPr>
          <a:xfrm>
            <a:off x="221006" y="983672"/>
            <a:ext cx="8793684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ea"/>
              </a:rPr>
              <a:t>Sometimes called </a:t>
            </a:r>
            <a:r>
              <a:rPr lang="en-US" altLang="zh-CN" sz="2400" i="1" dirty="0">
                <a:solidFill>
                  <a:schemeClr val="accent1"/>
                </a:solidFill>
                <a:latin typeface="+mn-ea"/>
              </a:rPr>
              <a:t>inferred knowledge</a:t>
            </a:r>
            <a:r>
              <a:rPr lang="en-US" altLang="zh-CN" sz="2400" dirty="0">
                <a:latin typeface="+mn-ea"/>
              </a:rPr>
              <a:t>, an </a:t>
            </a:r>
            <a:r>
              <a:rPr lang="en-US" altLang="zh-CN" sz="2400" i="1" dirty="0">
                <a:solidFill>
                  <a:srgbClr val="FF0000"/>
                </a:solidFill>
                <a:latin typeface="+mn-ea"/>
              </a:rPr>
              <a:t>inference</a:t>
            </a:r>
            <a:r>
              <a:rPr lang="en-US" altLang="zh-CN" sz="2400" dirty="0">
                <a:latin typeface="+mn-ea"/>
              </a:rPr>
              <a:t> is a rule that establishes some new knowledge based on the truth of certain conditions. </a:t>
            </a:r>
          </a:p>
          <a:p>
            <a:pPr marL="0" indent="0" algn="just">
              <a:lnSpc>
                <a:spcPct val="125000"/>
              </a:lnSpc>
              <a:buFont typeface="Wingdings" pitchFamily="2" charset="2"/>
              <a:buNone/>
              <a:defRPr/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b="1" dirty="0">
                <a:latin typeface="+mn-ea"/>
              </a:rPr>
              <a:t>Example: </a:t>
            </a:r>
          </a:p>
          <a:p>
            <a:pPr lvl="1" algn="just">
              <a:lnSpc>
                <a:spcPct val="125000"/>
              </a:lnSpc>
              <a:buClr>
                <a:srgbClr val="BD011E"/>
              </a:buClr>
              <a:defRPr/>
            </a:pPr>
            <a:r>
              <a:rPr lang="en-US" altLang="zh-CN" sz="2000" dirty="0">
                <a:latin typeface="+mn-ea"/>
              </a:rPr>
              <a:t>When the balance on the insurance account is less than 1 million, the account is regarded as “dangerous” account.</a:t>
            </a:r>
          </a:p>
          <a:p>
            <a:pPr>
              <a:lnSpc>
                <a:spcPct val="125000"/>
              </a:lnSpc>
              <a:defRPr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73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内容占位符 2"/>
          <p:cNvSpPr>
            <a:spLocks noGrp="1"/>
          </p:cNvSpPr>
          <p:nvPr>
            <p:ph idx="1"/>
          </p:nvPr>
        </p:nvSpPr>
        <p:spPr>
          <a:xfrm>
            <a:off x="382588" y="1357313"/>
            <a:ext cx="7861300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+mn-ea"/>
              </a:rPr>
              <a:t>Computers compute, so one class of business rules defines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computations</a:t>
            </a:r>
            <a:r>
              <a:rPr lang="en-US" altLang="zh-CN" sz="2400" dirty="0">
                <a:latin typeface="+mn-ea"/>
              </a:rPr>
              <a:t> that are performed using specific mathematical formulas or algorithms.</a:t>
            </a:r>
          </a:p>
          <a:p>
            <a:pPr marL="0" indent="0" algn="just">
              <a:lnSpc>
                <a:spcPct val="125000"/>
              </a:lnSpc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</a:endParaRPr>
          </a:p>
          <a:p>
            <a:pPr lvl="1" algn="just">
              <a:lnSpc>
                <a:spcPct val="125000"/>
              </a:lnSpc>
              <a:buClr>
                <a:srgbClr val="BD011E"/>
              </a:buClr>
              <a:defRPr/>
            </a:pPr>
            <a:r>
              <a:rPr lang="en-US" altLang="zh-CN" dirty="0">
                <a:latin typeface="+mn-ea"/>
              </a:rPr>
              <a:t>The unit price is reduced by 10% for orders of 6 to 10 units, by 20% for orders of 11 to 20 units, and by 35% for orders of more than 20 units.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67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179388" y="1571625"/>
            <a:ext cx="8856662" cy="4130675"/>
          </a:xfrm>
        </p:spPr>
        <p:txBody>
          <a:bodyPr/>
          <a:lstStyle/>
          <a:p>
            <a:pPr algn="just"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规则需要被记录，以便分解为功能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79490"/>
              </p:ext>
            </p:extLst>
          </p:nvPr>
        </p:nvGraphicFramePr>
        <p:xfrm>
          <a:off x="397308" y="2658774"/>
          <a:ext cx="7778749" cy="28860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92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553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ID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Rule Definition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Type of Rule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Static or Dynamic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Source</a:t>
                      </a:r>
                    </a:p>
                  </a:txBody>
                  <a:tcPr marL="67735" marR="67735" marT="33874" marB="338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1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ORDER-15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 user may request a chemical on the Level 1 hazard list only if he has had hazardous-chemical training within the past 12 months.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/>
                        <a:t>Constraint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/>
                        <a:t>Static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/>
                        <a:t>Corporate policy</a:t>
                      </a:r>
                    </a:p>
                  </a:txBody>
                  <a:tcPr marL="67735" marR="67735" marT="33874" marB="338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42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DISC-13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An order discount is calculated based on the size of the current order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Computation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Dynamic</a:t>
                      </a:r>
                    </a:p>
                  </a:txBody>
                  <a:tcPr marL="67735" marR="67735" marT="33874" marB="338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Corporate policy</a:t>
                      </a:r>
                    </a:p>
                  </a:txBody>
                  <a:tcPr marL="67735" marR="67735" marT="33874" marB="338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79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382588" y="1479550"/>
            <a:ext cx="7861300" cy="4686300"/>
          </a:xfrm>
        </p:spPr>
        <p:txBody>
          <a:bodyPr/>
          <a:lstStyle/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dirty="0">
                <a:ea typeface="宋体" pitchFamily="2" charset="-122"/>
              </a:rPr>
              <a:t>After identifying and documenting business rules, determine which ones must be implemented in the software. </a:t>
            </a: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dirty="0">
                <a:ea typeface="宋体" pitchFamily="2" charset="-122"/>
              </a:rPr>
              <a:t>Some rules will lead to use cases and hence to functional requirements that enforce the rule. </a:t>
            </a:r>
          </a:p>
          <a:p>
            <a:pPr algn="just">
              <a:buClr>
                <a:schemeClr val="accent1"/>
              </a:buClr>
              <a:buSzPct val="100000"/>
              <a:buFont typeface="Wingdings" pitchFamily="2" charset="2"/>
              <a:buChar char="n"/>
              <a:defRPr/>
            </a:pPr>
            <a:r>
              <a:rPr lang="en-US" altLang="zh-CN" dirty="0">
                <a:ea typeface="宋体" pitchFamily="2" charset="-122"/>
              </a:rPr>
              <a:t>Example:</a:t>
            </a:r>
          </a:p>
          <a:p>
            <a:pPr lvl="1" algn="just">
              <a:defRPr/>
            </a:pPr>
            <a:r>
              <a:rPr lang="en-US" altLang="zh-CN" b="1" dirty="0">
                <a:ea typeface="宋体" pitchFamily="2" charset="-122"/>
              </a:rPr>
              <a:t>Rule #1 (action enabler)  </a:t>
            </a:r>
            <a:r>
              <a:rPr lang="en-US" altLang="zh-CN" dirty="0">
                <a:ea typeface="宋体" pitchFamily="2" charset="-122"/>
              </a:rPr>
              <a:t>"If the expiration date for a chemical container has been reached, then notify the person who currently possesses that container."</a:t>
            </a:r>
          </a:p>
          <a:p>
            <a:pPr lvl="1" algn="just">
              <a:defRPr/>
            </a:pPr>
            <a:r>
              <a:rPr lang="en-US" altLang="zh-CN" b="1" dirty="0">
                <a:ea typeface="宋体" pitchFamily="2" charset="-122"/>
              </a:rPr>
              <a:t>Rule #2 (inference)  </a:t>
            </a:r>
            <a:r>
              <a:rPr lang="en-US" altLang="zh-CN" dirty="0">
                <a:ea typeface="宋体" pitchFamily="2" charset="-122"/>
              </a:rPr>
              <a:t>"A container of a chemical that can form explosive decomposition products is considered expired one year after its manufacture date."</a:t>
            </a:r>
          </a:p>
        </p:txBody>
      </p:sp>
    </p:spTree>
    <p:extLst>
      <p:ext uri="{BB962C8B-B14F-4D97-AF65-F5344CB8AC3E}">
        <p14:creationId xmlns:p14="http://schemas.microsoft.com/office/powerpoint/2010/main" val="2794094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382587" y="1676400"/>
            <a:ext cx="8539739" cy="4130675"/>
          </a:xfrm>
        </p:spPr>
        <p:txBody>
          <a:bodyPr/>
          <a:lstStyle/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Use case </a:t>
            </a:r>
          </a:p>
          <a:p>
            <a:pPr lvl="1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latin typeface="+mn-ea"/>
              </a:rPr>
              <a:t>"Notify Chemical Owner of Expiration." </a:t>
            </a:r>
          </a:p>
          <a:p>
            <a:pPr lvl="1">
              <a:lnSpc>
                <a:spcPct val="125000"/>
              </a:lnSpc>
              <a:buClr>
                <a:srgbClr val="BD011E"/>
              </a:buClr>
            </a:pPr>
            <a:endParaRPr lang="en-US" altLang="zh-CN" dirty="0">
              <a:latin typeface="+mn-ea"/>
            </a:endParaRPr>
          </a:p>
          <a:p>
            <a:pPr lvl="1">
              <a:lnSpc>
                <a:spcPct val="125000"/>
              </a:lnSpc>
              <a:buClr>
                <a:srgbClr val="BD011E"/>
              </a:buClr>
            </a:pPr>
            <a:endParaRPr lang="en-US" altLang="zh-CN" dirty="0">
              <a:latin typeface="+mn-ea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n"/>
            </a:pPr>
            <a:r>
              <a:rPr lang="en-US" altLang="zh-CN" dirty="0">
                <a:latin typeface="+mn-ea"/>
              </a:rPr>
              <a:t>Functional requirements </a:t>
            </a:r>
          </a:p>
          <a:p>
            <a:pPr lvl="1">
              <a:lnSpc>
                <a:spcPct val="125000"/>
              </a:lnSpc>
              <a:buClr>
                <a:srgbClr val="BD011E"/>
              </a:buClr>
            </a:pPr>
            <a:r>
              <a:rPr lang="en-US" altLang="zh-CN" dirty="0">
                <a:latin typeface="+mn-ea"/>
              </a:rPr>
              <a:t>“The system shall e-mail a notification to the current owner of a chemical container on the date the container expires.”</a:t>
            </a:r>
            <a:endParaRPr lang="zh-CN" altLang="en-US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1006" y="16864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业务规则问题</a:t>
            </a:r>
          </a:p>
        </p:txBody>
      </p:sp>
      <p:sp>
        <p:nvSpPr>
          <p:cNvPr id="6" name="矩形 5"/>
          <p:cNvSpPr/>
          <p:nvPr/>
        </p:nvSpPr>
        <p:spPr>
          <a:xfrm>
            <a:off x="2234871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955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/>
          </p:nvPr>
        </p:nvGraphicFramePr>
        <p:xfrm>
          <a:off x="709421" y="2910447"/>
          <a:ext cx="3657627" cy="163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804019" y="2479691"/>
            <a:ext cx="270939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</a:pPr>
            <a:r>
              <a:rPr lang="zh-CN" altLang="en-US" sz="2800" b="1" dirty="0">
                <a:solidFill>
                  <a:schemeClr val="bg2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需求理解的技术</a:t>
            </a:r>
            <a:endParaRPr lang="en-US" altLang="zh-CN" sz="2800" b="1" dirty="0">
              <a:solidFill>
                <a:schemeClr val="bg2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本节总结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169126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35233" y="4540460"/>
            <a:ext cx="207818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业务规则的拆解</a:t>
            </a:r>
          </a:p>
        </p:txBody>
      </p:sp>
    </p:spTree>
    <p:extLst>
      <p:ext uri="{BB962C8B-B14F-4D97-AF65-F5344CB8AC3E}">
        <p14:creationId xmlns:p14="http://schemas.microsoft.com/office/powerpoint/2010/main" val="1782761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6254" y="2754561"/>
            <a:ext cx="34776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311" y="168644"/>
            <a:ext cx="248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需求的获取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0722" y="25424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445872" y="2176941"/>
            <a:ext cx="4572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最难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最关键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最难控制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最容易出错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Clr>
                <a:schemeClr val="bg2">
                  <a:lumMod val="2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需要一定创造力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65324" y="1547415"/>
            <a:ext cx="2911865" cy="3607476"/>
            <a:chOff x="196388" y="1047821"/>
            <a:chExt cx="3440691" cy="426263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/>
            <a:srcRect l="54115" t="14479" r="4250" b="12370"/>
            <a:stretch/>
          </p:blipFill>
          <p:spPr>
            <a:xfrm>
              <a:off x="196388" y="1047821"/>
              <a:ext cx="3440691" cy="4262632"/>
            </a:xfrm>
            <a:prstGeom prst="rect">
              <a:avLst/>
            </a:prstGeom>
          </p:spPr>
        </p:pic>
        <p:sp>
          <p:nvSpPr>
            <p:cNvPr id="23" name="菱形 22"/>
            <p:cNvSpPr/>
            <p:nvPr/>
          </p:nvSpPr>
          <p:spPr>
            <a:xfrm>
              <a:off x="372097" y="1100739"/>
              <a:ext cx="3019425" cy="4025900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3000"/>
                  </a:schemeClr>
                </a:gs>
                <a:gs pos="83000">
                  <a:schemeClr val="accent3">
                    <a:lumMod val="45000"/>
                    <a:lumOff val="55000"/>
                    <a:alpha val="57000"/>
                  </a:schemeClr>
                </a:gs>
                <a:gs pos="100000">
                  <a:schemeClr val="accent3">
                    <a:lumMod val="30000"/>
                    <a:lumOff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需求获取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0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138545" y="1676400"/>
            <a:ext cx="8848437" cy="4130675"/>
          </a:xfrm>
        </p:spPr>
        <p:txBody>
          <a:bodyPr/>
          <a:lstStyle/>
          <a:p>
            <a:pPr marL="466725" lvl="1" indent="-466725"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+mn-ea"/>
              </a:rPr>
              <a:t>需求获取成功的条件</a:t>
            </a:r>
            <a:endParaRPr lang="en-US" altLang="zh-CN" sz="2800" b="1" dirty="0">
              <a:latin typeface="+mn-ea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n-ea"/>
              </a:rPr>
              <a:t>Elicitation can succeed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only</a:t>
            </a:r>
            <a:r>
              <a:rPr lang="en-US" altLang="zh-CN" sz="2000" dirty="0">
                <a:latin typeface="+mn-ea"/>
              </a:rPr>
              <a:t> through a collaborative partnership between customers and the development team.</a:t>
            </a:r>
          </a:p>
          <a:p>
            <a:pPr marL="0" indent="0" algn="just">
              <a:lnSpc>
                <a:spcPct val="125000"/>
              </a:lnSpc>
              <a:buFont typeface="Wingdings" pitchFamily="2" charset="2"/>
              <a:buNone/>
              <a:defRPr/>
            </a:pPr>
            <a:endParaRPr lang="en-US" altLang="zh-CN" sz="2000" dirty="0">
              <a:latin typeface="+mn-ea"/>
            </a:endParaRPr>
          </a:p>
          <a:p>
            <a:pPr algn="just"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  <a:defRPr/>
            </a:pPr>
            <a:r>
              <a:rPr lang="en-US" altLang="zh-CN" sz="2000" dirty="0">
                <a:latin typeface="+mn-ea"/>
              </a:rPr>
              <a:t>Rather than simply transcribing what customers say, a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creative analyst suggests ideas and alternatives to users</a:t>
            </a:r>
            <a:r>
              <a:rPr lang="en-US" altLang="zh-CN" sz="2000" dirty="0">
                <a:latin typeface="+mn-ea"/>
              </a:rPr>
              <a:t> during elicitation.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311" y="168644"/>
            <a:ext cx="2484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需求的获取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30722" y="254241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9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714" y="168644"/>
            <a:ext cx="4130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需求获取的关键技术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36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87765" y="2383695"/>
            <a:ext cx="4572000" cy="23371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带着问题问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带着技巧问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带着问题听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确认内容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285750" indent="-285750">
              <a:lnSpc>
                <a:spcPct val="125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文档化记录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14" y="2613409"/>
            <a:ext cx="2346184" cy="250393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3431" y="1843968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buClr>
                <a:srgbClr val="FF0000"/>
              </a:buClr>
              <a:defRPr/>
            </a:pPr>
            <a:r>
              <a:rPr lang="zh-CN" altLang="en-US" sz="44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个别访谈</a:t>
            </a:r>
            <a:endParaRPr lang="en-US" altLang="zh-CN" sz="4400" b="1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802533" y="1706631"/>
            <a:ext cx="621424" cy="621424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1164" y="1832677"/>
            <a:ext cx="23275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最常见最普遍的技术</a:t>
            </a:r>
          </a:p>
        </p:txBody>
      </p:sp>
    </p:spTree>
    <p:extLst>
      <p:ext uri="{BB962C8B-B14F-4D97-AF65-F5344CB8AC3E}">
        <p14:creationId xmlns:p14="http://schemas.microsoft.com/office/powerpoint/2010/main" val="86165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6350" y="3543441"/>
            <a:ext cx="9150350" cy="257883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0714" y="168644"/>
            <a:ext cx="41305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常用的需求的获取技术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3853" y="243814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23552" y="1750309"/>
            <a:ext cx="4185761" cy="5236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25000"/>
              </a:lnSpc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关键是提问，到底怎么问：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7841" y="2263641"/>
            <a:ext cx="2698175" cy="556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“要有效提问”</a:t>
            </a:r>
            <a:endParaRPr lang="en-US" altLang="zh-CN" sz="28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KSO_Shape"/>
          <p:cNvSpPr/>
          <p:nvPr/>
        </p:nvSpPr>
        <p:spPr>
          <a:xfrm>
            <a:off x="802533" y="1423663"/>
            <a:ext cx="621424" cy="621424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5654343" y="1750309"/>
            <a:ext cx="1303727" cy="899220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1113245" y="5308010"/>
            <a:ext cx="446839" cy="367233"/>
          </a:xfrm>
          <a:custGeom>
            <a:avLst/>
            <a:gdLst>
              <a:gd name="T0" fmla="*/ 1678361 w 3644"/>
              <a:gd name="T1" fmla="*/ 0 h 3384"/>
              <a:gd name="T2" fmla="*/ 122036 w 3644"/>
              <a:gd name="T3" fmla="*/ 0 h 3384"/>
              <a:gd name="T4" fmla="*/ 0 w 3644"/>
              <a:gd name="T5" fmla="*/ 122102 h 3384"/>
              <a:gd name="T6" fmla="*/ 0 w 3644"/>
              <a:gd name="T7" fmla="*/ 1180975 h 3384"/>
              <a:gd name="T8" fmla="*/ 122036 w 3644"/>
              <a:gd name="T9" fmla="*/ 1303077 h 3384"/>
              <a:gd name="T10" fmla="*/ 1012847 w 3644"/>
              <a:gd name="T11" fmla="*/ 1303077 h 3384"/>
              <a:gd name="T12" fmla="*/ 1269764 w 3644"/>
              <a:gd name="T13" fmla="*/ 1672842 h 3384"/>
              <a:gd name="T14" fmla="*/ 1253954 w 3644"/>
              <a:gd name="T15" fmla="*/ 1303077 h 3384"/>
              <a:gd name="T16" fmla="*/ 1678361 w 3644"/>
              <a:gd name="T17" fmla="*/ 1303077 h 3384"/>
              <a:gd name="T18" fmla="*/ 1800397 w 3644"/>
              <a:gd name="T19" fmla="*/ 1180975 h 3384"/>
              <a:gd name="T20" fmla="*/ 1800397 w 3644"/>
              <a:gd name="T21" fmla="*/ 122102 h 3384"/>
              <a:gd name="T22" fmla="*/ 1678361 w 3644"/>
              <a:gd name="T23" fmla="*/ 0 h 3384"/>
              <a:gd name="T24" fmla="*/ 1069171 w 3644"/>
              <a:gd name="T25" fmla="*/ 932817 h 3384"/>
              <a:gd name="T26" fmla="*/ 369566 w 3644"/>
              <a:gd name="T27" fmla="*/ 932817 h 3384"/>
              <a:gd name="T28" fmla="*/ 313241 w 3644"/>
              <a:gd name="T29" fmla="*/ 876957 h 3384"/>
              <a:gd name="T30" fmla="*/ 369566 w 3644"/>
              <a:gd name="T31" fmla="*/ 820602 h 3384"/>
              <a:gd name="T32" fmla="*/ 1069171 w 3644"/>
              <a:gd name="T33" fmla="*/ 820602 h 3384"/>
              <a:gd name="T34" fmla="*/ 1125495 w 3644"/>
              <a:gd name="T35" fmla="*/ 876957 h 3384"/>
              <a:gd name="T36" fmla="*/ 1069171 w 3644"/>
              <a:gd name="T37" fmla="*/ 932817 h 3384"/>
              <a:gd name="T38" fmla="*/ 1430831 w 3644"/>
              <a:gd name="T39" fmla="*/ 691580 h 3384"/>
              <a:gd name="T40" fmla="*/ 369566 w 3644"/>
              <a:gd name="T41" fmla="*/ 691580 h 3384"/>
              <a:gd name="T42" fmla="*/ 313241 w 3644"/>
              <a:gd name="T43" fmla="*/ 635225 h 3384"/>
              <a:gd name="T44" fmla="*/ 369566 w 3644"/>
              <a:gd name="T45" fmla="*/ 579365 h 3384"/>
              <a:gd name="T46" fmla="*/ 1430831 w 3644"/>
              <a:gd name="T47" fmla="*/ 579365 h 3384"/>
              <a:gd name="T48" fmla="*/ 1487156 w 3644"/>
              <a:gd name="T49" fmla="*/ 635225 h 3384"/>
              <a:gd name="T50" fmla="*/ 1430831 w 3644"/>
              <a:gd name="T51" fmla="*/ 691580 h 3384"/>
              <a:gd name="T52" fmla="*/ 1430831 w 3644"/>
              <a:gd name="T53" fmla="*/ 450343 h 3384"/>
              <a:gd name="T54" fmla="*/ 369566 w 3644"/>
              <a:gd name="T55" fmla="*/ 450343 h 3384"/>
              <a:gd name="T56" fmla="*/ 313241 w 3644"/>
              <a:gd name="T57" fmla="*/ 393988 h 3384"/>
              <a:gd name="T58" fmla="*/ 369566 w 3644"/>
              <a:gd name="T59" fmla="*/ 337633 h 3384"/>
              <a:gd name="T60" fmla="*/ 1430831 w 3644"/>
              <a:gd name="T61" fmla="*/ 337633 h 3384"/>
              <a:gd name="T62" fmla="*/ 1487156 w 3644"/>
              <a:gd name="T63" fmla="*/ 393988 h 3384"/>
              <a:gd name="T64" fmla="*/ 1430831 w 3644"/>
              <a:gd name="T65" fmla="*/ 450343 h 338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644" h="3384">
                <a:moveTo>
                  <a:pt x="3397" y="0"/>
                </a:moveTo>
                <a:cubicBezTo>
                  <a:pt x="247" y="0"/>
                  <a:pt x="247" y="0"/>
                  <a:pt x="247" y="0"/>
                </a:cubicBezTo>
                <a:cubicBezTo>
                  <a:pt x="110" y="0"/>
                  <a:pt x="0" y="111"/>
                  <a:pt x="0" y="247"/>
                </a:cubicBezTo>
                <a:cubicBezTo>
                  <a:pt x="0" y="2389"/>
                  <a:pt x="0" y="2389"/>
                  <a:pt x="0" y="2389"/>
                </a:cubicBezTo>
                <a:cubicBezTo>
                  <a:pt x="0" y="2525"/>
                  <a:pt x="110" y="2636"/>
                  <a:pt x="247" y="2636"/>
                </a:cubicBezTo>
                <a:cubicBezTo>
                  <a:pt x="2050" y="2636"/>
                  <a:pt x="2050" y="2636"/>
                  <a:pt x="2050" y="2636"/>
                </a:cubicBezTo>
                <a:cubicBezTo>
                  <a:pt x="2570" y="3384"/>
                  <a:pt x="2570" y="3384"/>
                  <a:pt x="2570" y="3384"/>
                </a:cubicBezTo>
                <a:cubicBezTo>
                  <a:pt x="2538" y="2636"/>
                  <a:pt x="2538" y="2636"/>
                  <a:pt x="2538" y="2636"/>
                </a:cubicBezTo>
                <a:cubicBezTo>
                  <a:pt x="3397" y="2636"/>
                  <a:pt x="3397" y="2636"/>
                  <a:pt x="3397" y="2636"/>
                </a:cubicBezTo>
                <a:cubicBezTo>
                  <a:pt x="3534" y="2636"/>
                  <a:pt x="3644" y="2525"/>
                  <a:pt x="3644" y="2389"/>
                </a:cubicBezTo>
                <a:cubicBezTo>
                  <a:pt x="3644" y="247"/>
                  <a:pt x="3644" y="247"/>
                  <a:pt x="3644" y="247"/>
                </a:cubicBezTo>
                <a:cubicBezTo>
                  <a:pt x="3644" y="111"/>
                  <a:pt x="3534" y="0"/>
                  <a:pt x="3397" y="0"/>
                </a:cubicBezTo>
                <a:close/>
                <a:moveTo>
                  <a:pt x="2164" y="1887"/>
                </a:moveTo>
                <a:cubicBezTo>
                  <a:pt x="748" y="1887"/>
                  <a:pt x="748" y="1887"/>
                  <a:pt x="748" y="1887"/>
                </a:cubicBezTo>
                <a:cubicBezTo>
                  <a:pt x="685" y="1887"/>
                  <a:pt x="634" y="1837"/>
                  <a:pt x="634" y="1774"/>
                </a:cubicBezTo>
                <a:cubicBezTo>
                  <a:pt x="634" y="1711"/>
                  <a:pt x="685" y="1660"/>
                  <a:pt x="748" y="1660"/>
                </a:cubicBezTo>
                <a:cubicBezTo>
                  <a:pt x="2164" y="1660"/>
                  <a:pt x="2164" y="1660"/>
                  <a:pt x="2164" y="1660"/>
                </a:cubicBezTo>
                <a:cubicBezTo>
                  <a:pt x="2227" y="1660"/>
                  <a:pt x="2278" y="1711"/>
                  <a:pt x="2278" y="1774"/>
                </a:cubicBezTo>
                <a:cubicBezTo>
                  <a:pt x="2278" y="1837"/>
                  <a:pt x="2227" y="1887"/>
                  <a:pt x="2164" y="1887"/>
                </a:cubicBezTo>
                <a:close/>
                <a:moveTo>
                  <a:pt x="2896" y="1399"/>
                </a:moveTo>
                <a:cubicBezTo>
                  <a:pt x="748" y="1399"/>
                  <a:pt x="748" y="1399"/>
                  <a:pt x="748" y="1399"/>
                </a:cubicBezTo>
                <a:cubicBezTo>
                  <a:pt x="685" y="1399"/>
                  <a:pt x="634" y="1348"/>
                  <a:pt x="634" y="1285"/>
                </a:cubicBezTo>
                <a:cubicBezTo>
                  <a:pt x="634" y="1223"/>
                  <a:pt x="685" y="1172"/>
                  <a:pt x="748" y="1172"/>
                </a:cubicBezTo>
                <a:cubicBezTo>
                  <a:pt x="2896" y="1172"/>
                  <a:pt x="2896" y="1172"/>
                  <a:pt x="2896" y="1172"/>
                </a:cubicBezTo>
                <a:cubicBezTo>
                  <a:pt x="2959" y="1172"/>
                  <a:pt x="3010" y="1223"/>
                  <a:pt x="3010" y="1285"/>
                </a:cubicBezTo>
                <a:cubicBezTo>
                  <a:pt x="3010" y="1348"/>
                  <a:pt x="2959" y="1399"/>
                  <a:pt x="2896" y="1399"/>
                </a:cubicBezTo>
                <a:close/>
                <a:moveTo>
                  <a:pt x="2896" y="911"/>
                </a:moveTo>
                <a:cubicBezTo>
                  <a:pt x="748" y="911"/>
                  <a:pt x="748" y="911"/>
                  <a:pt x="748" y="911"/>
                </a:cubicBezTo>
                <a:cubicBezTo>
                  <a:pt x="685" y="911"/>
                  <a:pt x="634" y="860"/>
                  <a:pt x="634" y="797"/>
                </a:cubicBezTo>
                <a:cubicBezTo>
                  <a:pt x="634" y="734"/>
                  <a:pt x="685" y="683"/>
                  <a:pt x="748" y="683"/>
                </a:cubicBezTo>
                <a:cubicBezTo>
                  <a:pt x="2896" y="683"/>
                  <a:pt x="2896" y="683"/>
                  <a:pt x="2896" y="683"/>
                </a:cubicBezTo>
                <a:cubicBezTo>
                  <a:pt x="2959" y="683"/>
                  <a:pt x="3010" y="734"/>
                  <a:pt x="3010" y="797"/>
                </a:cubicBezTo>
                <a:cubicBezTo>
                  <a:pt x="3010" y="860"/>
                  <a:pt x="2959" y="911"/>
                  <a:pt x="2896" y="9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3245" y="3714437"/>
            <a:ext cx="7659884" cy="246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判断性</a:t>
            </a:r>
            <a:r>
              <a:rPr lang="zh-CN" altLang="en-US" sz="25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的问题：</a:t>
            </a:r>
            <a:r>
              <a:rPr lang="en-US" altLang="zh-CN" sz="25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Yes or No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例：“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秒能否确保车站与列车的通信消息发送成功</a:t>
            </a:r>
            <a:r>
              <a:rPr lang="en-US" altLang="zh-CN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?”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sz="20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5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复杂问题要先</a:t>
            </a:r>
            <a:r>
              <a:rPr lang="zh-CN" altLang="en-US" sz="28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精炼描述</a:t>
            </a:r>
            <a:r>
              <a:rPr lang="zh-CN" altLang="en-US" sz="25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5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concise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zh-CN" altLang="en-US" sz="20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例：“列车运行到底有哪些需要观察的运动状态？”</a:t>
            </a: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1192661" y="3919489"/>
            <a:ext cx="450973" cy="388578"/>
          </a:xfrm>
          <a:custGeom>
            <a:avLst/>
            <a:gdLst>
              <a:gd name="T0" fmla="*/ 1905000 w 1360"/>
              <a:gd name="T1" fmla="*/ 65651 h 1358"/>
              <a:gd name="T2" fmla="*/ 1703294 w 1360"/>
              <a:gd name="T3" fmla="*/ 205463 h 1358"/>
              <a:gd name="T4" fmla="*/ 1507191 w 1360"/>
              <a:gd name="T5" fmla="*/ 363512 h 1358"/>
              <a:gd name="T6" fmla="*/ 1318092 w 1360"/>
              <a:gd name="T7" fmla="*/ 538581 h 1358"/>
              <a:gd name="T8" fmla="*/ 1138798 w 1360"/>
              <a:gd name="T9" fmla="*/ 731887 h 1358"/>
              <a:gd name="T10" fmla="*/ 970710 w 1360"/>
              <a:gd name="T11" fmla="*/ 930055 h 1358"/>
              <a:gd name="T12" fmla="*/ 832037 w 1360"/>
              <a:gd name="T13" fmla="*/ 1130655 h 1358"/>
              <a:gd name="T14" fmla="*/ 715776 w 1360"/>
              <a:gd name="T15" fmla="*/ 1326392 h 1358"/>
              <a:gd name="T16" fmla="*/ 624728 w 1360"/>
              <a:gd name="T17" fmla="*/ 1520914 h 1358"/>
              <a:gd name="T18" fmla="*/ 525276 w 1360"/>
              <a:gd name="T19" fmla="*/ 1580486 h 1358"/>
              <a:gd name="T20" fmla="*/ 455239 w 1360"/>
              <a:gd name="T21" fmla="*/ 1627901 h 1358"/>
              <a:gd name="T22" fmla="*/ 417419 w 1360"/>
              <a:gd name="T23" fmla="*/ 1625469 h 1358"/>
              <a:gd name="T24" fmla="*/ 390805 w 1360"/>
              <a:gd name="T25" fmla="*/ 1551308 h 1358"/>
              <a:gd name="T26" fmla="*/ 336176 w 1360"/>
              <a:gd name="T27" fmla="*/ 1432163 h 1358"/>
              <a:gd name="T28" fmla="*/ 285750 w 1360"/>
              <a:gd name="T29" fmla="*/ 1322745 h 1358"/>
              <a:gd name="T30" fmla="*/ 239526 w 1360"/>
              <a:gd name="T31" fmla="*/ 1231563 h 1358"/>
              <a:gd name="T32" fmla="*/ 196103 w 1360"/>
              <a:gd name="T33" fmla="*/ 1158618 h 1358"/>
              <a:gd name="T34" fmla="*/ 155482 w 1360"/>
              <a:gd name="T35" fmla="*/ 1102693 h 1358"/>
              <a:gd name="T36" fmla="*/ 120463 w 1360"/>
              <a:gd name="T37" fmla="*/ 1061357 h 1358"/>
              <a:gd name="T38" fmla="*/ 81243 w 1360"/>
              <a:gd name="T39" fmla="*/ 1030963 h 1358"/>
              <a:gd name="T40" fmla="*/ 40621 w 1360"/>
              <a:gd name="T41" fmla="*/ 1011511 h 1358"/>
              <a:gd name="T42" fmla="*/ 0 w 1360"/>
              <a:gd name="T43" fmla="*/ 1003001 h 1358"/>
              <a:gd name="T44" fmla="*/ 53228 w 1360"/>
              <a:gd name="T45" fmla="*/ 960449 h 1358"/>
              <a:gd name="T46" fmla="*/ 107857 w 1360"/>
              <a:gd name="T47" fmla="*/ 930055 h 1358"/>
              <a:gd name="T48" fmla="*/ 152680 w 1360"/>
              <a:gd name="T49" fmla="*/ 914250 h 1358"/>
              <a:gd name="T50" fmla="*/ 198904 w 1360"/>
              <a:gd name="T51" fmla="*/ 906956 h 1358"/>
              <a:gd name="T52" fmla="*/ 257735 w 1360"/>
              <a:gd name="T53" fmla="*/ 925192 h 1358"/>
              <a:gd name="T54" fmla="*/ 323570 w 1360"/>
              <a:gd name="T55" fmla="*/ 979901 h 1358"/>
              <a:gd name="T56" fmla="*/ 388004 w 1360"/>
              <a:gd name="T57" fmla="*/ 1067436 h 1358"/>
              <a:gd name="T58" fmla="*/ 458040 w 1360"/>
              <a:gd name="T59" fmla="*/ 1191443 h 1358"/>
              <a:gd name="T60" fmla="*/ 572901 w 1360"/>
              <a:gd name="T61" fmla="*/ 1193875 h 1358"/>
              <a:gd name="T62" fmla="*/ 710173 w 1360"/>
              <a:gd name="T63" fmla="*/ 1000569 h 1358"/>
              <a:gd name="T64" fmla="*/ 861452 w 1360"/>
              <a:gd name="T65" fmla="*/ 813342 h 1358"/>
              <a:gd name="T66" fmla="*/ 1025338 w 1360"/>
              <a:gd name="T67" fmla="*/ 637057 h 1358"/>
              <a:gd name="T68" fmla="*/ 1203232 w 1360"/>
              <a:gd name="T69" fmla="*/ 468067 h 1358"/>
              <a:gd name="T70" fmla="*/ 1385327 w 1360"/>
              <a:gd name="T71" fmla="*/ 314881 h 1358"/>
              <a:gd name="T72" fmla="*/ 1574426 w 1360"/>
              <a:gd name="T73" fmla="*/ 175069 h 1358"/>
              <a:gd name="T74" fmla="*/ 1764926 w 1360"/>
              <a:gd name="T75" fmla="*/ 53493 h 135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60" h="1358">
                <a:moveTo>
                  <a:pt x="1331" y="0"/>
                </a:moveTo>
                <a:lnTo>
                  <a:pt x="1360" y="54"/>
                </a:lnTo>
                <a:lnTo>
                  <a:pt x="1287" y="109"/>
                </a:lnTo>
                <a:lnTo>
                  <a:pt x="1216" y="169"/>
                </a:lnTo>
                <a:lnTo>
                  <a:pt x="1145" y="232"/>
                </a:lnTo>
                <a:lnTo>
                  <a:pt x="1076" y="299"/>
                </a:lnTo>
                <a:lnTo>
                  <a:pt x="1007" y="368"/>
                </a:lnTo>
                <a:lnTo>
                  <a:pt x="941" y="443"/>
                </a:lnTo>
                <a:lnTo>
                  <a:pt x="876" y="520"/>
                </a:lnTo>
                <a:lnTo>
                  <a:pt x="813" y="602"/>
                </a:lnTo>
                <a:lnTo>
                  <a:pt x="751" y="685"/>
                </a:lnTo>
                <a:lnTo>
                  <a:pt x="693" y="765"/>
                </a:lnTo>
                <a:lnTo>
                  <a:pt x="642" y="848"/>
                </a:lnTo>
                <a:lnTo>
                  <a:pt x="594" y="930"/>
                </a:lnTo>
                <a:lnTo>
                  <a:pt x="551" y="1011"/>
                </a:lnTo>
                <a:lnTo>
                  <a:pt x="511" y="1091"/>
                </a:lnTo>
                <a:lnTo>
                  <a:pt x="476" y="1172"/>
                </a:lnTo>
                <a:lnTo>
                  <a:pt x="446" y="1251"/>
                </a:lnTo>
                <a:lnTo>
                  <a:pt x="401" y="1281"/>
                </a:lnTo>
                <a:lnTo>
                  <a:pt x="375" y="1300"/>
                </a:lnTo>
                <a:lnTo>
                  <a:pt x="348" y="1320"/>
                </a:lnTo>
                <a:lnTo>
                  <a:pt x="325" y="1339"/>
                </a:lnTo>
                <a:lnTo>
                  <a:pt x="304" y="1358"/>
                </a:lnTo>
                <a:lnTo>
                  <a:pt x="298" y="1337"/>
                </a:lnTo>
                <a:lnTo>
                  <a:pt x="290" y="1310"/>
                </a:lnTo>
                <a:lnTo>
                  <a:pt x="279" y="1276"/>
                </a:lnTo>
                <a:lnTo>
                  <a:pt x="263" y="1237"/>
                </a:lnTo>
                <a:lnTo>
                  <a:pt x="240" y="1178"/>
                </a:lnTo>
                <a:lnTo>
                  <a:pt x="221" y="1132"/>
                </a:lnTo>
                <a:lnTo>
                  <a:pt x="204" y="1088"/>
                </a:lnTo>
                <a:lnTo>
                  <a:pt x="186" y="1049"/>
                </a:lnTo>
                <a:lnTo>
                  <a:pt x="171" y="1013"/>
                </a:lnTo>
                <a:lnTo>
                  <a:pt x="156" y="982"/>
                </a:lnTo>
                <a:lnTo>
                  <a:pt x="140" y="953"/>
                </a:lnTo>
                <a:lnTo>
                  <a:pt x="125" y="928"/>
                </a:lnTo>
                <a:lnTo>
                  <a:pt x="111" y="907"/>
                </a:lnTo>
                <a:lnTo>
                  <a:pt x="100" y="890"/>
                </a:lnTo>
                <a:lnTo>
                  <a:pt x="86" y="873"/>
                </a:lnTo>
                <a:lnTo>
                  <a:pt x="71" y="859"/>
                </a:lnTo>
                <a:lnTo>
                  <a:pt x="58" y="848"/>
                </a:lnTo>
                <a:lnTo>
                  <a:pt x="44" y="838"/>
                </a:lnTo>
                <a:lnTo>
                  <a:pt x="29" y="832"/>
                </a:lnTo>
                <a:lnTo>
                  <a:pt x="15" y="827"/>
                </a:lnTo>
                <a:lnTo>
                  <a:pt x="0" y="825"/>
                </a:lnTo>
                <a:lnTo>
                  <a:pt x="19" y="806"/>
                </a:lnTo>
                <a:lnTo>
                  <a:pt x="38" y="790"/>
                </a:lnTo>
                <a:lnTo>
                  <a:pt x="58" y="777"/>
                </a:lnTo>
                <a:lnTo>
                  <a:pt x="77" y="765"/>
                </a:lnTo>
                <a:lnTo>
                  <a:pt x="94" y="758"/>
                </a:lnTo>
                <a:lnTo>
                  <a:pt x="109" y="752"/>
                </a:lnTo>
                <a:lnTo>
                  <a:pt x="127" y="748"/>
                </a:lnTo>
                <a:lnTo>
                  <a:pt x="142" y="746"/>
                </a:lnTo>
                <a:lnTo>
                  <a:pt x="163" y="750"/>
                </a:lnTo>
                <a:lnTo>
                  <a:pt x="184" y="761"/>
                </a:lnTo>
                <a:lnTo>
                  <a:pt x="207" y="779"/>
                </a:lnTo>
                <a:lnTo>
                  <a:pt x="231" y="806"/>
                </a:lnTo>
                <a:lnTo>
                  <a:pt x="254" y="838"/>
                </a:lnTo>
                <a:lnTo>
                  <a:pt x="277" y="878"/>
                </a:lnTo>
                <a:lnTo>
                  <a:pt x="302" y="924"/>
                </a:lnTo>
                <a:lnTo>
                  <a:pt x="327" y="980"/>
                </a:lnTo>
                <a:lnTo>
                  <a:pt x="363" y="1063"/>
                </a:lnTo>
                <a:lnTo>
                  <a:pt x="409" y="982"/>
                </a:lnTo>
                <a:lnTo>
                  <a:pt x="457" y="901"/>
                </a:lnTo>
                <a:lnTo>
                  <a:pt x="507" y="823"/>
                </a:lnTo>
                <a:lnTo>
                  <a:pt x="561" y="744"/>
                </a:lnTo>
                <a:lnTo>
                  <a:pt x="615" y="669"/>
                </a:lnTo>
                <a:lnTo>
                  <a:pt x="672" y="596"/>
                </a:lnTo>
                <a:lnTo>
                  <a:pt x="732" y="524"/>
                </a:lnTo>
                <a:lnTo>
                  <a:pt x="795" y="453"/>
                </a:lnTo>
                <a:lnTo>
                  <a:pt x="859" y="385"/>
                </a:lnTo>
                <a:lnTo>
                  <a:pt x="924" y="320"/>
                </a:lnTo>
                <a:lnTo>
                  <a:pt x="989" y="259"/>
                </a:lnTo>
                <a:lnTo>
                  <a:pt x="1055" y="199"/>
                </a:lnTo>
                <a:lnTo>
                  <a:pt x="1124" y="144"/>
                </a:lnTo>
                <a:lnTo>
                  <a:pt x="1191" y="92"/>
                </a:lnTo>
                <a:lnTo>
                  <a:pt x="1260" y="44"/>
                </a:lnTo>
                <a:lnTo>
                  <a:pt x="13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5509313" y="2974695"/>
            <a:ext cx="3112655" cy="966496"/>
          </a:xfrm>
          <a:prstGeom prst="wedgeEllipse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79926" y="3301323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提问需要领域知识</a:t>
            </a:r>
          </a:p>
        </p:txBody>
      </p:sp>
    </p:spTree>
    <p:extLst>
      <p:ext uri="{BB962C8B-B14F-4D97-AF65-F5344CB8AC3E}">
        <p14:creationId xmlns:p14="http://schemas.microsoft.com/office/powerpoint/2010/main" val="23603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2638</Words>
  <Application>Microsoft Office PowerPoint</Application>
  <PresentationFormat>全屏显示(4:3)</PresentationFormat>
  <Paragraphs>441</Paragraphs>
  <Slides>59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Zapf Dingbats</vt:lpstr>
      <vt:lpstr>黑体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Times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缪炜恺</cp:lastModifiedBy>
  <cp:revision>274</cp:revision>
  <dcterms:created xsi:type="dcterms:W3CDTF">2015-08-18T02:51:41Z</dcterms:created>
  <dcterms:modified xsi:type="dcterms:W3CDTF">2021-03-23T13:09:10Z</dcterms:modified>
  <cp:category/>
</cp:coreProperties>
</file>