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46"/>
  </p:notesMasterIdLst>
  <p:sldIdLst>
    <p:sldId id="428" r:id="rId2"/>
    <p:sldId id="429" r:id="rId3"/>
    <p:sldId id="431" r:id="rId4"/>
    <p:sldId id="432" r:id="rId5"/>
    <p:sldId id="433" r:id="rId6"/>
    <p:sldId id="434" r:id="rId7"/>
    <p:sldId id="442" r:id="rId8"/>
    <p:sldId id="436" r:id="rId9"/>
    <p:sldId id="406" r:id="rId10"/>
    <p:sldId id="407" r:id="rId11"/>
    <p:sldId id="408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37" r:id="rId22"/>
    <p:sldId id="422" r:id="rId23"/>
    <p:sldId id="423" r:id="rId24"/>
    <p:sldId id="424" r:id="rId25"/>
    <p:sldId id="425" r:id="rId26"/>
    <p:sldId id="426" r:id="rId27"/>
    <p:sldId id="438" r:id="rId28"/>
    <p:sldId id="427" r:id="rId29"/>
    <p:sldId id="439" r:id="rId30"/>
    <p:sldId id="440" r:id="rId31"/>
    <p:sldId id="409" r:id="rId32"/>
    <p:sldId id="441" r:id="rId33"/>
    <p:sldId id="443" r:id="rId34"/>
    <p:sldId id="444" r:id="rId35"/>
    <p:sldId id="396" r:id="rId36"/>
    <p:sldId id="397" r:id="rId37"/>
    <p:sldId id="445" r:id="rId38"/>
    <p:sldId id="399" r:id="rId39"/>
    <p:sldId id="375" r:id="rId40"/>
    <p:sldId id="446" r:id="rId41"/>
    <p:sldId id="447" r:id="rId42"/>
    <p:sldId id="303" r:id="rId43"/>
    <p:sldId id="331" r:id="rId44"/>
    <p:sldId id="272" r:id="rId45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orient="horz" pos="3471">
          <p15:clr>
            <a:srgbClr val="A4A3A4"/>
          </p15:clr>
        </p15:guide>
        <p15:guide id="7" orient="horz" pos="3936">
          <p15:clr>
            <a:srgbClr val="A4A3A4"/>
          </p15:clr>
        </p15:guide>
        <p15:guide id="8" orient="horz" pos="4097">
          <p15:clr>
            <a:srgbClr val="A4A3A4"/>
          </p15:clr>
        </p15:guide>
        <p15:guide id="9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5010" autoAdjust="0"/>
  </p:normalViewPr>
  <p:slideViewPr>
    <p:cSldViewPr snapToGrid="0" snapToObjects="1">
      <p:cViewPr varScale="1">
        <p:scale>
          <a:sx n="82" d="100"/>
          <a:sy n="82" d="100"/>
        </p:scale>
        <p:origin x="1445" y="62"/>
      </p:cViewPr>
      <p:guideLst>
        <p:guide pos="3840"/>
        <p:guide orient="horz" pos="2160"/>
        <p:guide orient="horz" pos="232"/>
        <p:guide orient="horz" pos="4088"/>
        <p:guide pos="574"/>
        <p:guide orient="horz" pos="3471"/>
        <p:guide orient="horz" pos="3936"/>
        <p:guide orient="horz" pos="4097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83C1B-5342-48BF-872C-99BF4593666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1340D77-4BD8-4A0B-890E-1902420621E9}">
      <dgm:prSet custT="1"/>
      <dgm:spPr/>
      <dgm:t>
        <a:bodyPr/>
        <a:lstStyle/>
        <a:p>
          <a:pPr algn="ctr" rtl="0"/>
          <a:r>
            <a:rPr lang="zh-CN" altLang="en-US" sz="2000" dirty="0">
              <a:latin typeface="+mn-ea"/>
              <a:ea typeface="+mn-ea"/>
            </a:rPr>
            <a:t>状态转换图</a:t>
          </a:r>
          <a:endParaRPr lang="zh-CN" sz="2000" dirty="0">
            <a:latin typeface="+mn-ea"/>
            <a:ea typeface="+mn-ea"/>
          </a:endParaRPr>
        </a:p>
      </dgm:t>
    </dgm:pt>
    <dgm:pt modelId="{92E51B0C-F189-47B4-A910-33A1CFBEAE1F}" type="parTrans" cxnId="{39AF05AD-D76D-4789-BA99-C3D52FE7C3BC}">
      <dgm:prSet/>
      <dgm:spPr/>
      <dgm:t>
        <a:bodyPr/>
        <a:lstStyle/>
        <a:p>
          <a:pPr algn="ctr"/>
          <a:endParaRPr lang="zh-CN" altLang="en-US"/>
        </a:p>
      </dgm:t>
    </dgm:pt>
    <dgm:pt modelId="{D3571EEC-1396-4F03-AAEA-CEA11C9B94C9}" type="sibTrans" cxnId="{39AF05AD-D76D-4789-BA99-C3D52FE7C3BC}">
      <dgm:prSet/>
      <dgm:spPr/>
      <dgm:t>
        <a:bodyPr/>
        <a:lstStyle/>
        <a:p>
          <a:pPr algn="ctr"/>
          <a:endParaRPr lang="zh-CN" altLang="en-US"/>
        </a:p>
      </dgm:t>
    </dgm:pt>
    <dgm:pt modelId="{4C7FB45B-FB4A-4F4B-A203-4A22784632F2}">
      <dgm:prSet custT="1"/>
      <dgm:spPr/>
      <dgm:t>
        <a:bodyPr/>
        <a:lstStyle/>
        <a:p>
          <a:pPr algn="ctr" rtl="0"/>
          <a:r>
            <a:rPr lang="zh-CN" altLang="en-US" sz="2000" dirty="0">
              <a:latin typeface="+mn-ea"/>
              <a:ea typeface="+mn-ea"/>
            </a:rPr>
            <a:t>数据流图</a:t>
          </a:r>
          <a:endParaRPr lang="zh-CN" sz="2000" dirty="0">
            <a:latin typeface="+mn-ea"/>
            <a:ea typeface="+mn-ea"/>
          </a:endParaRPr>
        </a:p>
      </dgm:t>
    </dgm:pt>
    <dgm:pt modelId="{A6DD714A-A15C-477D-A45E-3AA6C2FD7301}" type="parTrans" cxnId="{82F85E5E-3E01-418F-B563-E6DFB78D8360}">
      <dgm:prSet/>
      <dgm:spPr/>
      <dgm:t>
        <a:bodyPr/>
        <a:lstStyle/>
        <a:p>
          <a:pPr algn="ctr"/>
          <a:endParaRPr lang="zh-CN" altLang="en-US"/>
        </a:p>
      </dgm:t>
    </dgm:pt>
    <dgm:pt modelId="{5365D30F-3BAE-49FB-B1EE-7FF09B3EC572}" type="sibTrans" cxnId="{82F85E5E-3E01-418F-B563-E6DFB78D8360}">
      <dgm:prSet/>
      <dgm:spPr/>
      <dgm:t>
        <a:bodyPr/>
        <a:lstStyle/>
        <a:p>
          <a:pPr algn="ctr"/>
          <a:endParaRPr lang="zh-CN" altLang="en-US"/>
        </a:p>
      </dgm:t>
    </dgm:pt>
    <dgm:pt modelId="{98A31D7A-7A36-4CC7-A903-216E003D0E84}">
      <dgm:prSet custT="1"/>
      <dgm:spPr/>
      <dgm:t>
        <a:bodyPr/>
        <a:lstStyle/>
        <a:p>
          <a:pPr algn="ctr" rtl="0"/>
          <a:r>
            <a:rPr lang="zh-CN" altLang="en-US" sz="2000" dirty="0">
              <a:latin typeface="+mn-ea"/>
              <a:ea typeface="+mn-ea"/>
            </a:rPr>
            <a:t>实体关系图</a:t>
          </a:r>
          <a:endParaRPr lang="zh-CN" sz="2000" dirty="0">
            <a:latin typeface="+mn-ea"/>
            <a:ea typeface="+mn-ea"/>
          </a:endParaRPr>
        </a:p>
      </dgm:t>
    </dgm:pt>
    <dgm:pt modelId="{D2AE8961-4489-4B72-899C-FCC10B590E68}" type="parTrans" cxnId="{07F7E3CA-7726-41AE-8C14-93323DCEF368}">
      <dgm:prSet/>
      <dgm:spPr/>
      <dgm:t>
        <a:bodyPr/>
        <a:lstStyle/>
        <a:p>
          <a:pPr algn="ctr"/>
          <a:endParaRPr lang="zh-CN" altLang="en-US"/>
        </a:p>
      </dgm:t>
    </dgm:pt>
    <dgm:pt modelId="{723794F4-6245-490C-9A16-E55F83AC9616}" type="sibTrans" cxnId="{07F7E3CA-7726-41AE-8C14-93323DCEF368}">
      <dgm:prSet/>
      <dgm:spPr/>
      <dgm:t>
        <a:bodyPr/>
        <a:lstStyle/>
        <a:p>
          <a:pPr algn="ctr"/>
          <a:endParaRPr lang="zh-CN" altLang="en-US"/>
        </a:p>
      </dgm:t>
    </dgm:pt>
    <dgm:pt modelId="{F3FCE594-4B98-4D34-AFEC-AD2BD0CF6816}">
      <dgm:prSet custT="1"/>
      <dgm:spPr/>
      <dgm:t>
        <a:bodyPr/>
        <a:lstStyle/>
        <a:p>
          <a:pPr algn="ctr" rtl="0"/>
          <a:r>
            <a:rPr lang="zh-CN" altLang="en-US" sz="2000" dirty="0">
              <a:latin typeface="+mn-ea"/>
              <a:ea typeface="+mn-ea"/>
            </a:rPr>
            <a:t>类图</a:t>
          </a:r>
          <a:endParaRPr lang="zh-CN" sz="2000" dirty="0">
            <a:latin typeface="+mn-ea"/>
            <a:ea typeface="+mn-ea"/>
          </a:endParaRPr>
        </a:p>
      </dgm:t>
    </dgm:pt>
    <dgm:pt modelId="{A7ED7D57-42E0-4C1E-995B-9C10353C7EF2}" type="parTrans" cxnId="{A341549B-C336-4C9B-A6B8-8F87EC5D4B46}">
      <dgm:prSet/>
      <dgm:spPr/>
      <dgm:t>
        <a:bodyPr/>
        <a:lstStyle/>
        <a:p>
          <a:pPr algn="ctr"/>
          <a:endParaRPr lang="zh-CN" altLang="en-US"/>
        </a:p>
      </dgm:t>
    </dgm:pt>
    <dgm:pt modelId="{E959D108-FC1F-47CF-8E7D-A950D61BB7CE}" type="sibTrans" cxnId="{A341549B-C336-4C9B-A6B8-8F87EC5D4B46}">
      <dgm:prSet/>
      <dgm:spPr/>
      <dgm:t>
        <a:bodyPr/>
        <a:lstStyle/>
        <a:p>
          <a:pPr algn="ctr"/>
          <a:endParaRPr lang="zh-CN" altLang="en-US"/>
        </a:p>
      </dgm:t>
    </dgm:pt>
    <dgm:pt modelId="{991A3E84-905D-4402-936B-6F8A1595D213}">
      <dgm:prSet custT="1"/>
      <dgm:spPr/>
      <dgm:t>
        <a:bodyPr/>
        <a:lstStyle/>
        <a:p>
          <a:pPr algn="ctr" rtl="0"/>
          <a:r>
            <a:rPr lang="zh-CN" altLang="en-US" sz="2000" dirty="0">
              <a:latin typeface="+mn-ea"/>
              <a:ea typeface="+mn-ea"/>
            </a:rPr>
            <a:t>对话图</a:t>
          </a:r>
          <a:endParaRPr lang="zh-CN" sz="2000" dirty="0">
            <a:latin typeface="+mn-ea"/>
            <a:ea typeface="+mn-ea"/>
          </a:endParaRPr>
        </a:p>
      </dgm:t>
    </dgm:pt>
    <dgm:pt modelId="{CB9FE579-3E01-4B86-B2E6-DC063B310522}" type="parTrans" cxnId="{00E8EC4E-0BC3-48BD-969F-34CD7CE74B22}">
      <dgm:prSet/>
      <dgm:spPr/>
      <dgm:t>
        <a:bodyPr/>
        <a:lstStyle/>
        <a:p>
          <a:pPr algn="ctr"/>
          <a:endParaRPr lang="zh-CN" altLang="en-US"/>
        </a:p>
      </dgm:t>
    </dgm:pt>
    <dgm:pt modelId="{F820C2F0-CDD2-400A-9258-3B96510462E4}" type="sibTrans" cxnId="{00E8EC4E-0BC3-48BD-969F-34CD7CE74B22}">
      <dgm:prSet/>
      <dgm:spPr/>
      <dgm:t>
        <a:bodyPr/>
        <a:lstStyle/>
        <a:p>
          <a:pPr algn="ctr"/>
          <a:endParaRPr lang="zh-CN" altLang="en-US"/>
        </a:p>
      </dgm:t>
    </dgm:pt>
    <dgm:pt modelId="{EC1FA0C9-17C3-481B-AB9E-8A6565AC4116}">
      <dgm:prSet custT="1"/>
      <dgm:spPr/>
      <dgm:t>
        <a:bodyPr/>
        <a:lstStyle/>
        <a:p>
          <a:pPr algn="ctr" rtl="0"/>
          <a:r>
            <a:rPr lang="zh-CN" altLang="en-US" sz="2000">
              <a:latin typeface="+mn-ea"/>
              <a:ea typeface="+mn-ea"/>
            </a:rPr>
            <a:t>决策表</a:t>
          </a:r>
          <a:endParaRPr lang="zh-CN" sz="2000" dirty="0">
            <a:latin typeface="+mn-ea"/>
            <a:ea typeface="+mn-ea"/>
          </a:endParaRPr>
        </a:p>
      </dgm:t>
    </dgm:pt>
    <dgm:pt modelId="{4C69776A-75DF-43BE-9C33-0BD65D0AF5B5}" type="parTrans" cxnId="{6F93D811-3BC9-4B8E-B0A4-A97D7D5F1D0F}">
      <dgm:prSet/>
      <dgm:spPr/>
      <dgm:t>
        <a:bodyPr/>
        <a:lstStyle/>
        <a:p>
          <a:pPr algn="ctr"/>
          <a:endParaRPr lang="zh-CN" altLang="en-US"/>
        </a:p>
      </dgm:t>
    </dgm:pt>
    <dgm:pt modelId="{B3893CA9-F97D-42A5-ACF6-07A5F0B1306E}" type="sibTrans" cxnId="{6F93D811-3BC9-4B8E-B0A4-A97D7D5F1D0F}">
      <dgm:prSet/>
      <dgm:spPr/>
      <dgm:t>
        <a:bodyPr/>
        <a:lstStyle/>
        <a:p>
          <a:pPr algn="ctr"/>
          <a:endParaRPr lang="zh-CN" altLang="en-US"/>
        </a:p>
      </dgm:t>
    </dgm:pt>
    <dgm:pt modelId="{E28CE5F6-C192-41C0-AD49-3FAD339CAAA3}" type="pres">
      <dgm:prSet presAssocID="{62383C1B-5342-48BF-872C-99BF45936669}" presName="linear" presStyleCnt="0">
        <dgm:presLayoutVars>
          <dgm:animLvl val="lvl"/>
          <dgm:resizeHandles val="exact"/>
        </dgm:presLayoutVars>
      </dgm:prSet>
      <dgm:spPr/>
    </dgm:pt>
    <dgm:pt modelId="{35EA0588-CE28-4D7A-93CE-0E0C64AB477D}" type="pres">
      <dgm:prSet presAssocID="{11340D77-4BD8-4A0B-890E-1902420621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7BF3878-9931-47B5-9A28-7957DA5E3DE0}" type="pres">
      <dgm:prSet presAssocID="{D3571EEC-1396-4F03-AAEA-CEA11C9B94C9}" presName="spacer" presStyleCnt="0"/>
      <dgm:spPr/>
    </dgm:pt>
    <dgm:pt modelId="{1F60EEA7-1ECD-4D69-A8C8-2566258838B7}" type="pres">
      <dgm:prSet presAssocID="{4C7FB45B-FB4A-4F4B-A203-4A22784632F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F8C19D-9F98-4320-8130-99C233C23C0E}" type="pres">
      <dgm:prSet presAssocID="{5365D30F-3BAE-49FB-B1EE-7FF09B3EC572}" presName="spacer" presStyleCnt="0"/>
      <dgm:spPr/>
    </dgm:pt>
    <dgm:pt modelId="{7095C8D6-00F7-4D0A-8EDA-23B58879B2C8}" type="pres">
      <dgm:prSet presAssocID="{98A31D7A-7A36-4CC7-A903-216E003D0E8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47862A-B050-47D7-9D80-DAC8B14DA77D}" type="pres">
      <dgm:prSet presAssocID="{723794F4-6245-490C-9A16-E55F83AC9616}" presName="spacer" presStyleCnt="0"/>
      <dgm:spPr/>
    </dgm:pt>
    <dgm:pt modelId="{7AB38C83-6543-49D3-8CD4-76F06D145590}" type="pres">
      <dgm:prSet presAssocID="{F3FCE594-4B98-4D34-AFEC-AD2BD0CF681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1729BA1-E2AC-402C-A5E8-B37FC356D762}" type="pres">
      <dgm:prSet presAssocID="{E959D108-FC1F-47CF-8E7D-A950D61BB7CE}" presName="spacer" presStyleCnt="0"/>
      <dgm:spPr/>
    </dgm:pt>
    <dgm:pt modelId="{7C74E407-9447-411E-8B6C-BF67D63A130E}" type="pres">
      <dgm:prSet presAssocID="{991A3E84-905D-4402-936B-6F8A1595D21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9B22EAF-2F26-4AB7-AA72-C566CBCF0CED}" type="pres">
      <dgm:prSet presAssocID="{F820C2F0-CDD2-400A-9258-3B96510462E4}" presName="spacer" presStyleCnt="0"/>
      <dgm:spPr/>
    </dgm:pt>
    <dgm:pt modelId="{E75E8036-4B00-473B-A095-9F68499B2DDB}" type="pres">
      <dgm:prSet presAssocID="{EC1FA0C9-17C3-481B-AB9E-8A6565AC411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F93D811-3BC9-4B8E-B0A4-A97D7D5F1D0F}" srcId="{62383C1B-5342-48BF-872C-99BF45936669}" destId="{EC1FA0C9-17C3-481B-AB9E-8A6565AC4116}" srcOrd="5" destOrd="0" parTransId="{4C69776A-75DF-43BE-9C33-0BD65D0AF5B5}" sibTransId="{B3893CA9-F97D-42A5-ACF6-07A5F0B1306E}"/>
    <dgm:cxn modelId="{DFE4602A-EA22-4601-9E55-4AF22F4F89CE}" type="presOf" srcId="{EC1FA0C9-17C3-481B-AB9E-8A6565AC4116}" destId="{E75E8036-4B00-473B-A095-9F68499B2DDB}" srcOrd="0" destOrd="0" presId="urn:microsoft.com/office/officeart/2005/8/layout/vList2"/>
    <dgm:cxn modelId="{5CD10930-BB3B-48CB-B360-A6B0E4AC63AE}" type="presOf" srcId="{F3FCE594-4B98-4D34-AFEC-AD2BD0CF6816}" destId="{7AB38C83-6543-49D3-8CD4-76F06D145590}" srcOrd="0" destOrd="0" presId="urn:microsoft.com/office/officeart/2005/8/layout/vList2"/>
    <dgm:cxn modelId="{82F85E5E-3E01-418F-B563-E6DFB78D8360}" srcId="{62383C1B-5342-48BF-872C-99BF45936669}" destId="{4C7FB45B-FB4A-4F4B-A203-4A22784632F2}" srcOrd="1" destOrd="0" parTransId="{A6DD714A-A15C-477D-A45E-3AA6C2FD7301}" sibTransId="{5365D30F-3BAE-49FB-B1EE-7FF09B3EC572}"/>
    <dgm:cxn modelId="{842B3864-3C00-44C5-8252-E28B58F42510}" type="presOf" srcId="{62383C1B-5342-48BF-872C-99BF45936669}" destId="{E28CE5F6-C192-41C0-AD49-3FAD339CAAA3}" srcOrd="0" destOrd="0" presId="urn:microsoft.com/office/officeart/2005/8/layout/vList2"/>
    <dgm:cxn modelId="{10E5A767-5CA5-41B2-8504-6E8A4D06DCCA}" type="presOf" srcId="{991A3E84-905D-4402-936B-6F8A1595D213}" destId="{7C74E407-9447-411E-8B6C-BF67D63A130E}" srcOrd="0" destOrd="0" presId="urn:microsoft.com/office/officeart/2005/8/layout/vList2"/>
    <dgm:cxn modelId="{00E8EC4E-0BC3-48BD-969F-34CD7CE74B22}" srcId="{62383C1B-5342-48BF-872C-99BF45936669}" destId="{991A3E84-905D-4402-936B-6F8A1595D213}" srcOrd="4" destOrd="0" parTransId="{CB9FE579-3E01-4B86-B2E6-DC063B310522}" sibTransId="{F820C2F0-CDD2-400A-9258-3B96510462E4}"/>
    <dgm:cxn modelId="{A341549B-C336-4C9B-A6B8-8F87EC5D4B46}" srcId="{62383C1B-5342-48BF-872C-99BF45936669}" destId="{F3FCE594-4B98-4D34-AFEC-AD2BD0CF6816}" srcOrd="3" destOrd="0" parTransId="{A7ED7D57-42E0-4C1E-995B-9C10353C7EF2}" sibTransId="{E959D108-FC1F-47CF-8E7D-A950D61BB7CE}"/>
    <dgm:cxn modelId="{39AF05AD-D76D-4789-BA99-C3D52FE7C3BC}" srcId="{62383C1B-5342-48BF-872C-99BF45936669}" destId="{11340D77-4BD8-4A0B-890E-1902420621E9}" srcOrd="0" destOrd="0" parTransId="{92E51B0C-F189-47B4-A910-33A1CFBEAE1F}" sibTransId="{D3571EEC-1396-4F03-AAEA-CEA11C9B94C9}"/>
    <dgm:cxn modelId="{2EA0C6B0-7E11-4A16-A0F4-5C06D1AA7F28}" type="presOf" srcId="{98A31D7A-7A36-4CC7-A903-216E003D0E84}" destId="{7095C8D6-00F7-4D0A-8EDA-23B58879B2C8}" srcOrd="0" destOrd="0" presId="urn:microsoft.com/office/officeart/2005/8/layout/vList2"/>
    <dgm:cxn modelId="{406C55B7-EA0B-4C37-8C15-E6B1F65213A1}" type="presOf" srcId="{11340D77-4BD8-4A0B-890E-1902420621E9}" destId="{35EA0588-CE28-4D7A-93CE-0E0C64AB477D}" srcOrd="0" destOrd="0" presId="urn:microsoft.com/office/officeart/2005/8/layout/vList2"/>
    <dgm:cxn modelId="{07F7E3CA-7726-41AE-8C14-93323DCEF368}" srcId="{62383C1B-5342-48BF-872C-99BF45936669}" destId="{98A31D7A-7A36-4CC7-A903-216E003D0E84}" srcOrd="2" destOrd="0" parTransId="{D2AE8961-4489-4B72-899C-FCC10B590E68}" sibTransId="{723794F4-6245-490C-9A16-E55F83AC9616}"/>
    <dgm:cxn modelId="{2036F0F5-F706-4309-8C7B-B8790D3334E6}" type="presOf" srcId="{4C7FB45B-FB4A-4F4B-A203-4A22784632F2}" destId="{1F60EEA7-1ECD-4D69-A8C8-2566258838B7}" srcOrd="0" destOrd="0" presId="urn:microsoft.com/office/officeart/2005/8/layout/vList2"/>
    <dgm:cxn modelId="{FE75922B-A837-4E6A-8E54-0FDECAFDA086}" type="presParOf" srcId="{E28CE5F6-C192-41C0-AD49-3FAD339CAAA3}" destId="{35EA0588-CE28-4D7A-93CE-0E0C64AB477D}" srcOrd="0" destOrd="0" presId="urn:microsoft.com/office/officeart/2005/8/layout/vList2"/>
    <dgm:cxn modelId="{87A61ED0-038F-45BA-BADC-4372FB7819E1}" type="presParOf" srcId="{E28CE5F6-C192-41C0-AD49-3FAD339CAAA3}" destId="{D7BF3878-9931-47B5-9A28-7957DA5E3DE0}" srcOrd="1" destOrd="0" presId="urn:microsoft.com/office/officeart/2005/8/layout/vList2"/>
    <dgm:cxn modelId="{22C6B4DE-36DE-423E-8497-B741D155CBDE}" type="presParOf" srcId="{E28CE5F6-C192-41C0-AD49-3FAD339CAAA3}" destId="{1F60EEA7-1ECD-4D69-A8C8-2566258838B7}" srcOrd="2" destOrd="0" presId="urn:microsoft.com/office/officeart/2005/8/layout/vList2"/>
    <dgm:cxn modelId="{EECEB4FF-260C-4DDE-9D9B-C4A9E4D93B8B}" type="presParOf" srcId="{E28CE5F6-C192-41C0-AD49-3FAD339CAAA3}" destId="{CEF8C19D-9F98-4320-8130-99C233C23C0E}" srcOrd="3" destOrd="0" presId="urn:microsoft.com/office/officeart/2005/8/layout/vList2"/>
    <dgm:cxn modelId="{C300C2B9-D3A7-4164-868B-D8B638A27D0D}" type="presParOf" srcId="{E28CE5F6-C192-41C0-AD49-3FAD339CAAA3}" destId="{7095C8D6-00F7-4D0A-8EDA-23B58879B2C8}" srcOrd="4" destOrd="0" presId="urn:microsoft.com/office/officeart/2005/8/layout/vList2"/>
    <dgm:cxn modelId="{6B9C31D3-FC03-428B-AD77-86DB2A59ED64}" type="presParOf" srcId="{E28CE5F6-C192-41C0-AD49-3FAD339CAAA3}" destId="{7C47862A-B050-47D7-9D80-DAC8B14DA77D}" srcOrd="5" destOrd="0" presId="urn:microsoft.com/office/officeart/2005/8/layout/vList2"/>
    <dgm:cxn modelId="{6AEA3932-EB83-4703-97D3-781771B9EF10}" type="presParOf" srcId="{E28CE5F6-C192-41C0-AD49-3FAD339CAAA3}" destId="{7AB38C83-6543-49D3-8CD4-76F06D145590}" srcOrd="6" destOrd="0" presId="urn:microsoft.com/office/officeart/2005/8/layout/vList2"/>
    <dgm:cxn modelId="{33A0A87D-D505-4196-8BF9-7D998110BEBB}" type="presParOf" srcId="{E28CE5F6-C192-41C0-AD49-3FAD339CAAA3}" destId="{A1729BA1-E2AC-402C-A5E8-B37FC356D762}" srcOrd="7" destOrd="0" presId="urn:microsoft.com/office/officeart/2005/8/layout/vList2"/>
    <dgm:cxn modelId="{81B2F819-1918-4A34-B9B5-38C4F33F66D8}" type="presParOf" srcId="{E28CE5F6-C192-41C0-AD49-3FAD339CAAA3}" destId="{7C74E407-9447-411E-8B6C-BF67D63A130E}" srcOrd="8" destOrd="0" presId="urn:microsoft.com/office/officeart/2005/8/layout/vList2"/>
    <dgm:cxn modelId="{16A37A93-AEAB-443C-AF7B-EA5B29688BE2}" type="presParOf" srcId="{E28CE5F6-C192-41C0-AD49-3FAD339CAAA3}" destId="{A9B22EAF-2F26-4AB7-AA72-C566CBCF0CED}" srcOrd="9" destOrd="0" presId="urn:microsoft.com/office/officeart/2005/8/layout/vList2"/>
    <dgm:cxn modelId="{757A4E24-0950-4688-82AF-8750463F2C27}" type="presParOf" srcId="{E28CE5F6-C192-41C0-AD49-3FAD339CAAA3}" destId="{E75E8036-4B00-473B-A095-9F68499B2D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83C1B-5342-48BF-872C-99BF4593666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1340D77-4BD8-4A0B-890E-1902420621E9}">
      <dgm:prSet custT="1"/>
      <dgm:spPr/>
      <dgm:t>
        <a:bodyPr/>
        <a:lstStyle/>
        <a:p>
          <a:pPr algn="ctr" rtl="0"/>
          <a:r>
            <a:rPr lang="zh-CN" altLang="en-US" sz="2000" dirty="0">
              <a:latin typeface="+mn-ea"/>
              <a:ea typeface="+mn-ea"/>
            </a:rPr>
            <a:t>状态转换图</a:t>
          </a:r>
          <a:endParaRPr lang="zh-CN" sz="2000" dirty="0">
            <a:latin typeface="+mn-ea"/>
            <a:ea typeface="+mn-ea"/>
          </a:endParaRPr>
        </a:p>
      </dgm:t>
    </dgm:pt>
    <dgm:pt modelId="{92E51B0C-F189-47B4-A910-33A1CFBEAE1F}" type="parTrans" cxnId="{39AF05AD-D76D-4789-BA99-C3D52FE7C3BC}">
      <dgm:prSet/>
      <dgm:spPr/>
      <dgm:t>
        <a:bodyPr/>
        <a:lstStyle/>
        <a:p>
          <a:pPr algn="ctr"/>
          <a:endParaRPr lang="zh-CN" altLang="en-US"/>
        </a:p>
      </dgm:t>
    </dgm:pt>
    <dgm:pt modelId="{D3571EEC-1396-4F03-AAEA-CEA11C9B94C9}" type="sibTrans" cxnId="{39AF05AD-D76D-4789-BA99-C3D52FE7C3BC}">
      <dgm:prSet/>
      <dgm:spPr/>
      <dgm:t>
        <a:bodyPr/>
        <a:lstStyle/>
        <a:p>
          <a:pPr algn="ctr"/>
          <a:endParaRPr lang="zh-CN" altLang="en-US"/>
        </a:p>
      </dgm:t>
    </dgm:pt>
    <dgm:pt modelId="{4C7FB45B-FB4A-4F4B-A203-4A22784632F2}">
      <dgm:prSet custT="1"/>
      <dgm:spPr/>
      <dgm:t>
        <a:bodyPr/>
        <a:lstStyle/>
        <a:p>
          <a:pPr algn="ctr" rtl="0"/>
          <a:r>
            <a:rPr lang="zh-CN" altLang="en-US" sz="2000" dirty="0">
              <a:latin typeface="+mn-ea"/>
              <a:ea typeface="+mn-ea"/>
            </a:rPr>
            <a:t>数据流图</a:t>
          </a:r>
          <a:endParaRPr lang="zh-CN" sz="2000" dirty="0">
            <a:latin typeface="+mn-ea"/>
            <a:ea typeface="+mn-ea"/>
          </a:endParaRPr>
        </a:p>
      </dgm:t>
    </dgm:pt>
    <dgm:pt modelId="{A6DD714A-A15C-477D-A45E-3AA6C2FD7301}" type="parTrans" cxnId="{82F85E5E-3E01-418F-B563-E6DFB78D8360}">
      <dgm:prSet/>
      <dgm:spPr/>
      <dgm:t>
        <a:bodyPr/>
        <a:lstStyle/>
        <a:p>
          <a:pPr algn="ctr"/>
          <a:endParaRPr lang="zh-CN" altLang="en-US"/>
        </a:p>
      </dgm:t>
    </dgm:pt>
    <dgm:pt modelId="{5365D30F-3BAE-49FB-B1EE-7FF09B3EC572}" type="sibTrans" cxnId="{82F85E5E-3E01-418F-B563-E6DFB78D8360}">
      <dgm:prSet/>
      <dgm:spPr/>
      <dgm:t>
        <a:bodyPr/>
        <a:lstStyle/>
        <a:p>
          <a:pPr algn="ctr"/>
          <a:endParaRPr lang="zh-CN" altLang="en-US"/>
        </a:p>
      </dgm:t>
    </dgm:pt>
    <dgm:pt modelId="{98A31D7A-7A36-4CC7-A903-216E003D0E84}">
      <dgm:prSet custT="1"/>
      <dgm:spPr/>
      <dgm:t>
        <a:bodyPr/>
        <a:lstStyle/>
        <a:p>
          <a:pPr algn="ctr" rtl="0"/>
          <a:r>
            <a:rPr lang="zh-CN" altLang="en-US" sz="2000" dirty="0">
              <a:solidFill>
                <a:srgbClr val="FF0000"/>
              </a:solidFill>
              <a:latin typeface="+mn-ea"/>
              <a:ea typeface="+mn-ea"/>
            </a:rPr>
            <a:t>实体关系图</a:t>
          </a:r>
          <a:endParaRPr lang="zh-CN" sz="2000" dirty="0">
            <a:solidFill>
              <a:srgbClr val="FF0000"/>
            </a:solidFill>
            <a:latin typeface="+mn-ea"/>
            <a:ea typeface="+mn-ea"/>
          </a:endParaRPr>
        </a:p>
      </dgm:t>
    </dgm:pt>
    <dgm:pt modelId="{D2AE8961-4489-4B72-899C-FCC10B590E68}" type="parTrans" cxnId="{07F7E3CA-7726-41AE-8C14-93323DCEF368}">
      <dgm:prSet/>
      <dgm:spPr/>
      <dgm:t>
        <a:bodyPr/>
        <a:lstStyle/>
        <a:p>
          <a:pPr algn="ctr"/>
          <a:endParaRPr lang="zh-CN" altLang="en-US"/>
        </a:p>
      </dgm:t>
    </dgm:pt>
    <dgm:pt modelId="{723794F4-6245-490C-9A16-E55F83AC9616}" type="sibTrans" cxnId="{07F7E3CA-7726-41AE-8C14-93323DCEF368}">
      <dgm:prSet/>
      <dgm:spPr/>
      <dgm:t>
        <a:bodyPr/>
        <a:lstStyle/>
        <a:p>
          <a:pPr algn="ctr"/>
          <a:endParaRPr lang="zh-CN" altLang="en-US"/>
        </a:p>
      </dgm:t>
    </dgm:pt>
    <dgm:pt modelId="{F3FCE594-4B98-4D34-AFEC-AD2BD0CF6816}">
      <dgm:prSet custT="1"/>
      <dgm:spPr/>
      <dgm:t>
        <a:bodyPr/>
        <a:lstStyle/>
        <a:p>
          <a:pPr algn="ctr" rtl="0"/>
          <a:r>
            <a:rPr lang="zh-CN" altLang="en-US" sz="2000" dirty="0">
              <a:solidFill>
                <a:srgbClr val="FF0000"/>
              </a:solidFill>
              <a:latin typeface="+mn-ea"/>
              <a:ea typeface="+mn-ea"/>
            </a:rPr>
            <a:t>类图</a:t>
          </a:r>
          <a:endParaRPr lang="zh-CN" sz="2000" dirty="0">
            <a:solidFill>
              <a:srgbClr val="FF0000"/>
            </a:solidFill>
            <a:latin typeface="+mn-ea"/>
            <a:ea typeface="+mn-ea"/>
          </a:endParaRPr>
        </a:p>
      </dgm:t>
    </dgm:pt>
    <dgm:pt modelId="{A7ED7D57-42E0-4C1E-995B-9C10353C7EF2}" type="parTrans" cxnId="{A341549B-C336-4C9B-A6B8-8F87EC5D4B46}">
      <dgm:prSet/>
      <dgm:spPr/>
      <dgm:t>
        <a:bodyPr/>
        <a:lstStyle/>
        <a:p>
          <a:pPr algn="ctr"/>
          <a:endParaRPr lang="zh-CN" altLang="en-US"/>
        </a:p>
      </dgm:t>
    </dgm:pt>
    <dgm:pt modelId="{E959D108-FC1F-47CF-8E7D-A950D61BB7CE}" type="sibTrans" cxnId="{A341549B-C336-4C9B-A6B8-8F87EC5D4B46}">
      <dgm:prSet/>
      <dgm:spPr/>
      <dgm:t>
        <a:bodyPr/>
        <a:lstStyle/>
        <a:p>
          <a:pPr algn="ctr"/>
          <a:endParaRPr lang="zh-CN" altLang="en-US"/>
        </a:p>
      </dgm:t>
    </dgm:pt>
    <dgm:pt modelId="{991A3E84-905D-4402-936B-6F8A1595D213}">
      <dgm:prSet custT="1"/>
      <dgm:spPr/>
      <dgm:t>
        <a:bodyPr/>
        <a:lstStyle/>
        <a:p>
          <a:pPr algn="ctr" rtl="0"/>
          <a:r>
            <a:rPr lang="zh-CN" altLang="en-US" sz="2000" dirty="0">
              <a:solidFill>
                <a:srgbClr val="FF0000"/>
              </a:solidFill>
              <a:latin typeface="+mn-ea"/>
              <a:ea typeface="+mn-ea"/>
            </a:rPr>
            <a:t>对话图</a:t>
          </a:r>
          <a:endParaRPr lang="zh-CN" sz="2000" dirty="0">
            <a:solidFill>
              <a:srgbClr val="FF0000"/>
            </a:solidFill>
            <a:latin typeface="+mn-ea"/>
            <a:ea typeface="+mn-ea"/>
          </a:endParaRPr>
        </a:p>
      </dgm:t>
    </dgm:pt>
    <dgm:pt modelId="{CB9FE579-3E01-4B86-B2E6-DC063B310522}" type="parTrans" cxnId="{00E8EC4E-0BC3-48BD-969F-34CD7CE74B22}">
      <dgm:prSet/>
      <dgm:spPr/>
      <dgm:t>
        <a:bodyPr/>
        <a:lstStyle/>
        <a:p>
          <a:pPr algn="ctr"/>
          <a:endParaRPr lang="zh-CN" altLang="en-US"/>
        </a:p>
      </dgm:t>
    </dgm:pt>
    <dgm:pt modelId="{F820C2F0-CDD2-400A-9258-3B96510462E4}" type="sibTrans" cxnId="{00E8EC4E-0BC3-48BD-969F-34CD7CE74B22}">
      <dgm:prSet/>
      <dgm:spPr/>
      <dgm:t>
        <a:bodyPr/>
        <a:lstStyle/>
        <a:p>
          <a:pPr algn="ctr"/>
          <a:endParaRPr lang="zh-CN" altLang="en-US"/>
        </a:p>
      </dgm:t>
    </dgm:pt>
    <dgm:pt modelId="{EC1FA0C9-17C3-481B-AB9E-8A6565AC4116}">
      <dgm:prSet custT="1"/>
      <dgm:spPr/>
      <dgm:t>
        <a:bodyPr/>
        <a:lstStyle/>
        <a:p>
          <a:pPr algn="ctr" rtl="0"/>
          <a:r>
            <a:rPr lang="zh-CN" altLang="en-US" sz="2000" dirty="0">
              <a:solidFill>
                <a:srgbClr val="FF0000"/>
              </a:solidFill>
              <a:latin typeface="+mn-ea"/>
              <a:ea typeface="+mn-ea"/>
            </a:rPr>
            <a:t>决策表</a:t>
          </a:r>
          <a:endParaRPr lang="zh-CN" sz="2000" dirty="0">
            <a:solidFill>
              <a:srgbClr val="FF0000"/>
            </a:solidFill>
            <a:latin typeface="+mn-ea"/>
            <a:ea typeface="+mn-ea"/>
          </a:endParaRPr>
        </a:p>
      </dgm:t>
    </dgm:pt>
    <dgm:pt modelId="{4C69776A-75DF-43BE-9C33-0BD65D0AF5B5}" type="parTrans" cxnId="{6F93D811-3BC9-4B8E-B0A4-A97D7D5F1D0F}">
      <dgm:prSet/>
      <dgm:spPr/>
      <dgm:t>
        <a:bodyPr/>
        <a:lstStyle/>
        <a:p>
          <a:pPr algn="ctr"/>
          <a:endParaRPr lang="zh-CN" altLang="en-US"/>
        </a:p>
      </dgm:t>
    </dgm:pt>
    <dgm:pt modelId="{B3893CA9-F97D-42A5-ACF6-07A5F0B1306E}" type="sibTrans" cxnId="{6F93D811-3BC9-4B8E-B0A4-A97D7D5F1D0F}">
      <dgm:prSet/>
      <dgm:spPr/>
      <dgm:t>
        <a:bodyPr/>
        <a:lstStyle/>
        <a:p>
          <a:pPr algn="ctr"/>
          <a:endParaRPr lang="zh-CN" altLang="en-US"/>
        </a:p>
      </dgm:t>
    </dgm:pt>
    <dgm:pt modelId="{E28CE5F6-C192-41C0-AD49-3FAD339CAAA3}" type="pres">
      <dgm:prSet presAssocID="{62383C1B-5342-48BF-872C-99BF45936669}" presName="linear" presStyleCnt="0">
        <dgm:presLayoutVars>
          <dgm:animLvl val="lvl"/>
          <dgm:resizeHandles val="exact"/>
        </dgm:presLayoutVars>
      </dgm:prSet>
      <dgm:spPr/>
    </dgm:pt>
    <dgm:pt modelId="{35EA0588-CE28-4D7A-93CE-0E0C64AB477D}" type="pres">
      <dgm:prSet presAssocID="{11340D77-4BD8-4A0B-890E-1902420621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7BF3878-9931-47B5-9A28-7957DA5E3DE0}" type="pres">
      <dgm:prSet presAssocID="{D3571EEC-1396-4F03-AAEA-CEA11C9B94C9}" presName="spacer" presStyleCnt="0"/>
      <dgm:spPr/>
    </dgm:pt>
    <dgm:pt modelId="{1F60EEA7-1ECD-4D69-A8C8-2566258838B7}" type="pres">
      <dgm:prSet presAssocID="{4C7FB45B-FB4A-4F4B-A203-4A22784632F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F8C19D-9F98-4320-8130-99C233C23C0E}" type="pres">
      <dgm:prSet presAssocID="{5365D30F-3BAE-49FB-B1EE-7FF09B3EC572}" presName="spacer" presStyleCnt="0"/>
      <dgm:spPr/>
    </dgm:pt>
    <dgm:pt modelId="{7095C8D6-00F7-4D0A-8EDA-23B58879B2C8}" type="pres">
      <dgm:prSet presAssocID="{98A31D7A-7A36-4CC7-A903-216E003D0E8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47862A-B050-47D7-9D80-DAC8B14DA77D}" type="pres">
      <dgm:prSet presAssocID="{723794F4-6245-490C-9A16-E55F83AC9616}" presName="spacer" presStyleCnt="0"/>
      <dgm:spPr/>
    </dgm:pt>
    <dgm:pt modelId="{7AB38C83-6543-49D3-8CD4-76F06D145590}" type="pres">
      <dgm:prSet presAssocID="{F3FCE594-4B98-4D34-AFEC-AD2BD0CF681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1729BA1-E2AC-402C-A5E8-B37FC356D762}" type="pres">
      <dgm:prSet presAssocID="{E959D108-FC1F-47CF-8E7D-A950D61BB7CE}" presName="spacer" presStyleCnt="0"/>
      <dgm:spPr/>
    </dgm:pt>
    <dgm:pt modelId="{7C74E407-9447-411E-8B6C-BF67D63A130E}" type="pres">
      <dgm:prSet presAssocID="{991A3E84-905D-4402-936B-6F8A1595D21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9B22EAF-2F26-4AB7-AA72-C566CBCF0CED}" type="pres">
      <dgm:prSet presAssocID="{F820C2F0-CDD2-400A-9258-3B96510462E4}" presName="spacer" presStyleCnt="0"/>
      <dgm:spPr/>
    </dgm:pt>
    <dgm:pt modelId="{E75E8036-4B00-473B-A095-9F68499B2DDB}" type="pres">
      <dgm:prSet presAssocID="{EC1FA0C9-17C3-481B-AB9E-8A6565AC411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F93D811-3BC9-4B8E-B0A4-A97D7D5F1D0F}" srcId="{62383C1B-5342-48BF-872C-99BF45936669}" destId="{EC1FA0C9-17C3-481B-AB9E-8A6565AC4116}" srcOrd="5" destOrd="0" parTransId="{4C69776A-75DF-43BE-9C33-0BD65D0AF5B5}" sibTransId="{B3893CA9-F97D-42A5-ACF6-07A5F0B1306E}"/>
    <dgm:cxn modelId="{DFE4602A-EA22-4601-9E55-4AF22F4F89CE}" type="presOf" srcId="{EC1FA0C9-17C3-481B-AB9E-8A6565AC4116}" destId="{E75E8036-4B00-473B-A095-9F68499B2DDB}" srcOrd="0" destOrd="0" presId="urn:microsoft.com/office/officeart/2005/8/layout/vList2"/>
    <dgm:cxn modelId="{5CD10930-BB3B-48CB-B360-A6B0E4AC63AE}" type="presOf" srcId="{F3FCE594-4B98-4D34-AFEC-AD2BD0CF6816}" destId="{7AB38C83-6543-49D3-8CD4-76F06D145590}" srcOrd="0" destOrd="0" presId="urn:microsoft.com/office/officeart/2005/8/layout/vList2"/>
    <dgm:cxn modelId="{82F85E5E-3E01-418F-B563-E6DFB78D8360}" srcId="{62383C1B-5342-48BF-872C-99BF45936669}" destId="{4C7FB45B-FB4A-4F4B-A203-4A22784632F2}" srcOrd="1" destOrd="0" parTransId="{A6DD714A-A15C-477D-A45E-3AA6C2FD7301}" sibTransId="{5365D30F-3BAE-49FB-B1EE-7FF09B3EC572}"/>
    <dgm:cxn modelId="{842B3864-3C00-44C5-8252-E28B58F42510}" type="presOf" srcId="{62383C1B-5342-48BF-872C-99BF45936669}" destId="{E28CE5F6-C192-41C0-AD49-3FAD339CAAA3}" srcOrd="0" destOrd="0" presId="urn:microsoft.com/office/officeart/2005/8/layout/vList2"/>
    <dgm:cxn modelId="{10E5A767-5CA5-41B2-8504-6E8A4D06DCCA}" type="presOf" srcId="{991A3E84-905D-4402-936B-6F8A1595D213}" destId="{7C74E407-9447-411E-8B6C-BF67D63A130E}" srcOrd="0" destOrd="0" presId="urn:microsoft.com/office/officeart/2005/8/layout/vList2"/>
    <dgm:cxn modelId="{00E8EC4E-0BC3-48BD-969F-34CD7CE74B22}" srcId="{62383C1B-5342-48BF-872C-99BF45936669}" destId="{991A3E84-905D-4402-936B-6F8A1595D213}" srcOrd="4" destOrd="0" parTransId="{CB9FE579-3E01-4B86-B2E6-DC063B310522}" sibTransId="{F820C2F0-CDD2-400A-9258-3B96510462E4}"/>
    <dgm:cxn modelId="{A341549B-C336-4C9B-A6B8-8F87EC5D4B46}" srcId="{62383C1B-5342-48BF-872C-99BF45936669}" destId="{F3FCE594-4B98-4D34-AFEC-AD2BD0CF6816}" srcOrd="3" destOrd="0" parTransId="{A7ED7D57-42E0-4C1E-995B-9C10353C7EF2}" sibTransId="{E959D108-FC1F-47CF-8E7D-A950D61BB7CE}"/>
    <dgm:cxn modelId="{39AF05AD-D76D-4789-BA99-C3D52FE7C3BC}" srcId="{62383C1B-5342-48BF-872C-99BF45936669}" destId="{11340D77-4BD8-4A0B-890E-1902420621E9}" srcOrd="0" destOrd="0" parTransId="{92E51B0C-F189-47B4-A910-33A1CFBEAE1F}" sibTransId="{D3571EEC-1396-4F03-AAEA-CEA11C9B94C9}"/>
    <dgm:cxn modelId="{2EA0C6B0-7E11-4A16-A0F4-5C06D1AA7F28}" type="presOf" srcId="{98A31D7A-7A36-4CC7-A903-216E003D0E84}" destId="{7095C8D6-00F7-4D0A-8EDA-23B58879B2C8}" srcOrd="0" destOrd="0" presId="urn:microsoft.com/office/officeart/2005/8/layout/vList2"/>
    <dgm:cxn modelId="{406C55B7-EA0B-4C37-8C15-E6B1F65213A1}" type="presOf" srcId="{11340D77-4BD8-4A0B-890E-1902420621E9}" destId="{35EA0588-CE28-4D7A-93CE-0E0C64AB477D}" srcOrd="0" destOrd="0" presId="urn:microsoft.com/office/officeart/2005/8/layout/vList2"/>
    <dgm:cxn modelId="{07F7E3CA-7726-41AE-8C14-93323DCEF368}" srcId="{62383C1B-5342-48BF-872C-99BF45936669}" destId="{98A31D7A-7A36-4CC7-A903-216E003D0E84}" srcOrd="2" destOrd="0" parTransId="{D2AE8961-4489-4B72-899C-FCC10B590E68}" sibTransId="{723794F4-6245-490C-9A16-E55F83AC9616}"/>
    <dgm:cxn modelId="{2036F0F5-F706-4309-8C7B-B8790D3334E6}" type="presOf" srcId="{4C7FB45B-FB4A-4F4B-A203-4A22784632F2}" destId="{1F60EEA7-1ECD-4D69-A8C8-2566258838B7}" srcOrd="0" destOrd="0" presId="urn:microsoft.com/office/officeart/2005/8/layout/vList2"/>
    <dgm:cxn modelId="{FE75922B-A837-4E6A-8E54-0FDECAFDA086}" type="presParOf" srcId="{E28CE5F6-C192-41C0-AD49-3FAD339CAAA3}" destId="{35EA0588-CE28-4D7A-93CE-0E0C64AB477D}" srcOrd="0" destOrd="0" presId="urn:microsoft.com/office/officeart/2005/8/layout/vList2"/>
    <dgm:cxn modelId="{87A61ED0-038F-45BA-BADC-4372FB7819E1}" type="presParOf" srcId="{E28CE5F6-C192-41C0-AD49-3FAD339CAAA3}" destId="{D7BF3878-9931-47B5-9A28-7957DA5E3DE0}" srcOrd="1" destOrd="0" presId="urn:microsoft.com/office/officeart/2005/8/layout/vList2"/>
    <dgm:cxn modelId="{22C6B4DE-36DE-423E-8497-B741D155CBDE}" type="presParOf" srcId="{E28CE5F6-C192-41C0-AD49-3FAD339CAAA3}" destId="{1F60EEA7-1ECD-4D69-A8C8-2566258838B7}" srcOrd="2" destOrd="0" presId="urn:microsoft.com/office/officeart/2005/8/layout/vList2"/>
    <dgm:cxn modelId="{EECEB4FF-260C-4DDE-9D9B-C4A9E4D93B8B}" type="presParOf" srcId="{E28CE5F6-C192-41C0-AD49-3FAD339CAAA3}" destId="{CEF8C19D-9F98-4320-8130-99C233C23C0E}" srcOrd="3" destOrd="0" presId="urn:microsoft.com/office/officeart/2005/8/layout/vList2"/>
    <dgm:cxn modelId="{C300C2B9-D3A7-4164-868B-D8B638A27D0D}" type="presParOf" srcId="{E28CE5F6-C192-41C0-AD49-3FAD339CAAA3}" destId="{7095C8D6-00F7-4D0A-8EDA-23B58879B2C8}" srcOrd="4" destOrd="0" presId="urn:microsoft.com/office/officeart/2005/8/layout/vList2"/>
    <dgm:cxn modelId="{6B9C31D3-FC03-428B-AD77-86DB2A59ED64}" type="presParOf" srcId="{E28CE5F6-C192-41C0-AD49-3FAD339CAAA3}" destId="{7C47862A-B050-47D7-9D80-DAC8B14DA77D}" srcOrd="5" destOrd="0" presId="urn:microsoft.com/office/officeart/2005/8/layout/vList2"/>
    <dgm:cxn modelId="{6AEA3932-EB83-4703-97D3-781771B9EF10}" type="presParOf" srcId="{E28CE5F6-C192-41C0-AD49-3FAD339CAAA3}" destId="{7AB38C83-6543-49D3-8CD4-76F06D145590}" srcOrd="6" destOrd="0" presId="urn:microsoft.com/office/officeart/2005/8/layout/vList2"/>
    <dgm:cxn modelId="{33A0A87D-D505-4196-8BF9-7D998110BEBB}" type="presParOf" srcId="{E28CE5F6-C192-41C0-AD49-3FAD339CAAA3}" destId="{A1729BA1-E2AC-402C-A5E8-B37FC356D762}" srcOrd="7" destOrd="0" presId="urn:microsoft.com/office/officeart/2005/8/layout/vList2"/>
    <dgm:cxn modelId="{81B2F819-1918-4A34-B9B5-38C4F33F66D8}" type="presParOf" srcId="{E28CE5F6-C192-41C0-AD49-3FAD339CAAA3}" destId="{7C74E407-9447-411E-8B6C-BF67D63A130E}" srcOrd="8" destOrd="0" presId="urn:microsoft.com/office/officeart/2005/8/layout/vList2"/>
    <dgm:cxn modelId="{16A37A93-AEAB-443C-AF7B-EA5B29688BE2}" type="presParOf" srcId="{E28CE5F6-C192-41C0-AD49-3FAD339CAAA3}" destId="{A9B22EAF-2F26-4AB7-AA72-C566CBCF0CED}" srcOrd="9" destOrd="0" presId="urn:microsoft.com/office/officeart/2005/8/layout/vList2"/>
    <dgm:cxn modelId="{757A4E24-0950-4688-82AF-8750463F2C27}" type="presParOf" srcId="{E28CE5F6-C192-41C0-AD49-3FAD339CAAA3}" destId="{E75E8036-4B00-473B-A095-9F68499B2D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A0588-CE28-4D7A-93CE-0E0C64AB477D}">
      <dsp:nvSpPr>
        <dsp:cNvPr id="0" name=""/>
        <dsp:cNvSpPr/>
      </dsp:nvSpPr>
      <dsp:spPr>
        <a:xfrm>
          <a:off x="0" y="266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n-ea"/>
              <a:ea typeface="+mn-ea"/>
            </a:rPr>
            <a:t>状态转换图</a:t>
          </a:r>
          <a:endParaRPr lang="zh-CN" sz="2000" kern="1200" dirty="0">
            <a:latin typeface="+mn-ea"/>
            <a:ea typeface="+mn-ea"/>
          </a:endParaRPr>
        </a:p>
      </dsp:txBody>
      <dsp:txXfrm>
        <a:off x="30328" y="32993"/>
        <a:ext cx="4558640" cy="560613"/>
      </dsp:txXfrm>
    </dsp:sp>
    <dsp:sp modelId="{1F60EEA7-1ECD-4D69-A8C8-2566258838B7}">
      <dsp:nvSpPr>
        <dsp:cNvPr id="0" name=""/>
        <dsp:cNvSpPr/>
      </dsp:nvSpPr>
      <dsp:spPr>
        <a:xfrm>
          <a:off x="0" y="64985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n-ea"/>
              <a:ea typeface="+mn-ea"/>
            </a:rPr>
            <a:t>数据流图</a:t>
          </a:r>
          <a:endParaRPr lang="zh-CN" sz="2000" kern="1200" dirty="0">
            <a:latin typeface="+mn-ea"/>
            <a:ea typeface="+mn-ea"/>
          </a:endParaRPr>
        </a:p>
      </dsp:txBody>
      <dsp:txXfrm>
        <a:off x="30328" y="680183"/>
        <a:ext cx="4558640" cy="560613"/>
      </dsp:txXfrm>
    </dsp:sp>
    <dsp:sp modelId="{7095C8D6-00F7-4D0A-8EDA-23B58879B2C8}">
      <dsp:nvSpPr>
        <dsp:cNvPr id="0" name=""/>
        <dsp:cNvSpPr/>
      </dsp:nvSpPr>
      <dsp:spPr>
        <a:xfrm>
          <a:off x="0" y="129704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n-ea"/>
              <a:ea typeface="+mn-ea"/>
            </a:rPr>
            <a:t>实体关系图</a:t>
          </a:r>
          <a:endParaRPr lang="zh-CN" sz="2000" kern="1200" dirty="0">
            <a:latin typeface="+mn-ea"/>
            <a:ea typeface="+mn-ea"/>
          </a:endParaRPr>
        </a:p>
      </dsp:txBody>
      <dsp:txXfrm>
        <a:off x="30328" y="1327373"/>
        <a:ext cx="4558640" cy="560613"/>
      </dsp:txXfrm>
    </dsp:sp>
    <dsp:sp modelId="{7AB38C83-6543-49D3-8CD4-76F06D145590}">
      <dsp:nvSpPr>
        <dsp:cNvPr id="0" name=""/>
        <dsp:cNvSpPr/>
      </dsp:nvSpPr>
      <dsp:spPr>
        <a:xfrm>
          <a:off x="0" y="194423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n-ea"/>
              <a:ea typeface="+mn-ea"/>
            </a:rPr>
            <a:t>类图</a:t>
          </a:r>
          <a:endParaRPr lang="zh-CN" sz="2000" kern="1200" dirty="0">
            <a:latin typeface="+mn-ea"/>
            <a:ea typeface="+mn-ea"/>
          </a:endParaRPr>
        </a:p>
      </dsp:txBody>
      <dsp:txXfrm>
        <a:off x="30328" y="1974563"/>
        <a:ext cx="4558640" cy="560613"/>
      </dsp:txXfrm>
    </dsp:sp>
    <dsp:sp modelId="{7C74E407-9447-411E-8B6C-BF67D63A130E}">
      <dsp:nvSpPr>
        <dsp:cNvPr id="0" name=""/>
        <dsp:cNvSpPr/>
      </dsp:nvSpPr>
      <dsp:spPr>
        <a:xfrm>
          <a:off x="0" y="259142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n-ea"/>
              <a:ea typeface="+mn-ea"/>
            </a:rPr>
            <a:t>对话图</a:t>
          </a:r>
          <a:endParaRPr lang="zh-CN" sz="2000" kern="1200" dirty="0">
            <a:latin typeface="+mn-ea"/>
            <a:ea typeface="+mn-ea"/>
          </a:endParaRPr>
        </a:p>
      </dsp:txBody>
      <dsp:txXfrm>
        <a:off x="30328" y="2621753"/>
        <a:ext cx="4558640" cy="560613"/>
      </dsp:txXfrm>
    </dsp:sp>
    <dsp:sp modelId="{E75E8036-4B00-473B-A095-9F68499B2DDB}">
      <dsp:nvSpPr>
        <dsp:cNvPr id="0" name=""/>
        <dsp:cNvSpPr/>
      </dsp:nvSpPr>
      <dsp:spPr>
        <a:xfrm>
          <a:off x="0" y="323861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+mn-ea"/>
              <a:ea typeface="+mn-ea"/>
            </a:rPr>
            <a:t>决策表</a:t>
          </a:r>
          <a:endParaRPr lang="zh-CN" sz="2000" kern="1200" dirty="0">
            <a:latin typeface="+mn-ea"/>
            <a:ea typeface="+mn-ea"/>
          </a:endParaRPr>
        </a:p>
      </dsp:txBody>
      <dsp:txXfrm>
        <a:off x="30328" y="3268943"/>
        <a:ext cx="4558640" cy="560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A0588-CE28-4D7A-93CE-0E0C64AB477D}">
      <dsp:nvSpPr>
        <dsp:cNvPr id="0" name=""/>
        <dsp:cNvSpPr/>
      </dsp:nvSpPr>
      <dsp:spPr>
        <a:xfrm>
          <a:off x="0" y="266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n-ea"/>
              <a:ea typeface="+mn-ea"/>
            </a:rPr>
            <a:t>状态转换图</a:t>
          </a:r>
          <a:endParaRPr lang="zh-CN" sz="2000" kern="1200" dirty="0">
            <a:latin typeface="+mn-ea"/>
            <a:ea typeface="+mn-ea"/>
          </a:endParaRPr>
        </a:p>
      </dsp:txBody>
      <dsp:txXfrm>
        <a:off x="30328" y="32993"/>
        <a:ext cx="4558640" cy="560613"/>
      </dsp:txXfrm>
    </dsp:sp>
    <dsp:sp modelId="{1F60EEA7-1ECD-4D69-A8C8-2566258838B7}">
      <dsp:nvSpPr>
        <dsp:cNvPr id="0" name=""/>
        <dsp:cNvSpPr/>
      </dsp:nvSpPr>
      <dsp:spPr>
        <a:xfrm>
          <a:off x="0" y="64985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n-ea"/>
              <a:ea typeface="+mn-ea"/>
            </a:rPr>
            <a:t>数据流图</a:t>
          </a:r>
          <a:endParaRPr lang="zh-CN" sz="2000" kern="1200" dirty="0">
            <a:latin typeface="+mn-ea"/>
            <a:ea typeface="+mn-ea"/>
          </a:endParaRPr>
        </a:p>
      </dsp:txBody>
      <dsp:txXfrm>
        <a:off x="30328" y="680183"/>
        <a:ext cx="4558640" cy="560613"/>
      </dsp:txXfrm>
    </dsp:sp>
    <dsp:sp modelId="{7095C8D6-00F7-4D0A-8EDA-23B58879B2C8}">
      <dsp:nvSpPr>
        <dsp:cNvPr id="0" name=""/>
        <dsp:cNvSpPr/>
      </dsp:nvSpPr>
      <dsp:spPr>
        <a:xfrm>
          <a:off x="0" y="129704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+mn-ea"/>
              <a:ea typeface="+mn-ea"/>
            </a:rPr>
            <a:t>实体关系图</a:t>
          </a:r>
          <a:endParaRPr lang="zh-CN" sz="200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30328" y="1327373"/>
        <a:ext cx="4558640" cy="560613"/>
      </dsp:txXfrm>
    </dsp:sp>
    <dsp:sp modelId="{7AB38C83-6543-49D3-8CD4-76F06D145590}">
      <dsp:nvSpPr>
        <dsp:cNvPr id="0" name=""/>
        <dsp:cNvSpPr/>
      </dsp:nvSpPr>
      <dsp:spPr>
        <a:xfrm>
          <a:off x="0" y="194423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+mn-ea"/>
              <a:ea typeface="+mn-ea"/>
            </a:rPr>
            <a:t>类图</a:t>
          </a:r>
          <a:endParaRPr lang="zh-CN" sz="200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30328" y="1974563"/>
        <a:ext cx="4558640" cy="560613"/>
      </dsp:txXfrm>
    </dsp:sp>
    <dsp:sp modelId="{7C74E407-9447-411E-8B6C-BF67D63A130E}">
      <dsp:nvSpPr>
        <dsp:cNvPr id="0" name=""/>
        <dsp:cNvSpPr/>
      </dsp:nvSpPr>
      <dsp:spPr>
        <a:xfrm>
          <a:off x="0" y="259142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+mn-ea"/>
              <a:ea typeface="+mn-ea"/>
            </a:rPr>
            <a:t>对话图</a:t>
          </a:r>
          <a:endParaRPr lang="zh-CN" sz="200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30328" y="2621753"/>
        <a:ext cx="4558640" cy="560613"/>
      </dsp:txXfrm>
    </dsp:sp>
    <dsp:sp modelId="{E75E8036-4B00-473B-A095-9F68499B2DDB}">
      <dsp:nvSpPr>
        <dsp:cNvPr id="0" name=""/>
        <dsp:cNvSpPr/>
      </dsp:nvSpPr>
      <dsp:spPr>
        <a:xfrm>
          <a:off x="0" y="3238615"/>
          <a:ext cx="4619296" cy="6212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+mn-ea"/>
              <a:ea typeface="+mn-ea"/>
            </a:rPr>
            <a:t>决策表</a:t>
          </a:r>
          <a:endParaRPr lang="zh-CN" sz="200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30328" y="3268943"/>
        <a:ext cx="4558640" cy="56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9853-F423-439B-BCBF-36F625D3DBE7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6206-BDE5-4065-9057-FBCEE5A2C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4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78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60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70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56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59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3324-4550-6747-9CAB-9A1C75AC12D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877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3324-4550-6747-9CAB-9A1C75AC12D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86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3324-4550-6747-9CAB-9A1C75AC12DE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63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06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3324-4550-6747-9CAB-9A1C75AC12DE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938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3575AF5-B7FB-4751-847B-B2022BBDD1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F4A6FED-CA86-4B7C-A1E7-A1299A8B8D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22254AD-934B-4903-82B0-DA6885AD5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EB3785-6CDC-41FB-AFD0-9586AC2F9CD3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这些分析模型我们以前可能见过</a:t>
            </a:r>
            <a:r>
              <a:rPr lang="en-US" altLang="zh-CN" dirty="0"/>
              <a:t>,</a:t>
            </a:r>
            <a:r>
              <a:rPr lang="zh-CN" altLang="en-US" dirty="0"/>
              <a:t>对于学过的模型</a:t>
            </a:r>
            <a:r>
              <a:rPr lang="en-US" altLang="zh-CN" dirty="0"/>
              <a:t>,</a:t>
            </a:r>
            <a:r>
              <a:rPr lang="zh-CN" altLang="en-US" dirty="0"/>
              <a:t>我们主要集中</a:t>
            </a:r>
            <a:r>
              <a:rPr lang="en-US" altLang="zh-CN" dirty="0"/>
              <a:t>2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这样的模型到底描述需求的哪些方面</a:t>
            </a:r>
            <a:r>
              <a:rPr lang="en-US" altLang="zh-CN" dirty="0"/>
              <a:t>? what aspect of requirement is it model? are they used in RE? 2) what kind of systems are they suitable for?  Focus on two  issues: try to answer the following questions for each analysis model.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5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这些分析模型我们以前可能见过</a:t>
            </a:r>
            <a:r>
              <a:rPr lang="en-US" altLang="zh-CN" dirty="0"/>
              <a:t>,</a:t>
            </a:r>
            <a:r>
              <a:rPr lang="zh-CN" altLang="en-US" dirty="0"/>
              <a:t>对于学过的模型</a:t>
            </a:r>
            <a:r>
              <a:rPr lang="en-US" altLang="zh-CN" dirty="0"/>
              <a:t>,</a:t>
            </a:r>
            <a:r>
              <a:rPr lang="zh-CN" altLang="en-US" dirty="0"/>
              <a:t>我们主要集中</a:t>
            </a:r>
            <a:r>
              <a:rPr lang="en-US" altLang="zh-CN" dirty="0"/>
              <a:t>2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这样的模型到底描述需求的哪些方面</a:t>
            </a:r>
            <a:r>
              <a:rPr lang="en-US" altLang="zh-CN" dirty="0"/>
              <a:t>? what aspect of requirement is it model? are they used in RE? 2) what kind of systems are they suitable for?  Focus on two  issues: try to answer the following questions for each analysis model.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1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这些分析模型我们以前可能见过</a:t>
            </a:r>
            <a:r>
              <a:rPr lang="en-US" altLang="zh-CN" dirty="0"/>
              <a:t>,</a:t>
            </a:r>
            <a:r>
              <a:rPr lang="zh-CN" altLang="en-US" dirty="0"/>
              <a:t>对于学过的模型</a:t>
            </a:r>
            <a:r>
              <a:rPr lang="en-US" altLang="zh-CN" dirty="0"/>
              <a:t>,</a:t>
            </a:r>
            <a:r>
              <a:rPr lang="zh-CN" altLang="en-US" dirty="0"/>
              <a:t>我们主要集中</a:t>
            </a:r>
            <a:r>
              <a:rPr lang="en-US" altLang="zh-CN" dirty="0"/>
              <a:t>2</a:t>
            </a:r>
            <a:r>
              <a:rPr lang="zh-CN" altLang="en-US" dirty="0"/>
              <a:t>点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这样的模型到底描述需求的哪些方面</a:t>
            </a:r>
            <a:r>
              <a:rPr lang="en-US" altLang="zh-CN" dirty="0"/>
              <a:t>? what aspect of requirement is it model? are they used in RE? 2) what kind of systems are they suitable for?  Focus on two  issues: try to answer the following questions for each analysis model.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923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6CC5A-4C9C-4F1F-98C3-E9820489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FDD25-20D5-4E34-9B31-FBC6A925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6AC44-5F38-4344-85B1-0F7DDAA7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974-E4B8-464A-9597-167717F00A58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1EA2-6F7A-49C2-9E6B-56D2A2B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956EE-CC1F-483D-AE2A-D3D11F60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8ABA-7648-43F0-8473-6B2C6AB7A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7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2374490" y="1181451"/>
            <a:ext cx="4454013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714341" y="-12700"/>
            <a:ext cx="786973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6011443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5804409" y="1"/>
            <a:ext cx="3339591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4253" y="258234"/>
            <a:ext cx="3651088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539944" y="171547"/>
            <a:ext cx="604056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282576" y="5989475"/>
            <a:ext cx="1470025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4"/>
            <a:ext cx="1051501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4"/>
            <a:ext cx="5305759" cy="450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4940" y="2521522"/>
            <a:ext cx="7833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软件需求的分析模型（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0" y="97818"/>
            <a:ext cx="269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《</a:t>
            </a:r>
            <a:r>
              <a:rPr lang="zh-CN" altLang="en-US" sz="2000" b="1" dirty="0"/>
              <a:t>软件需求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0229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05810" y="3754125"/>
            <a:ext cx="474542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25000"/>
              </a:lnSpc>
              <a:buClr>
                <a:srgbClr val="FF0000"/>
              </a:buClr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刻画系统行为</a:t>
            </a:r>
            <a:endParaRPr lang="en-US" altLang="zh-CN" sz="22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25000"/>
              </a:lnSpc>
              <a:buClr>
                <a:srgbClr val="FF0000"/>
              </a:buClr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刻画不同逻辑条件下系统该如何动作</a:t>
            </a:r>
          </a:p>
        </p:txBody>
      </p:sp>
      <p:sp>
        <p:nvSpPr>
          <p:cNvPr id="4" name="矩形 3"/>
          <p:cNvSpPr/>
          <p:nvPr/>
        </p:nvSpPr>
        <p:spPr>
          <a:xfrm>
            <a:off x="1135116" y="2021835"/>
            <a:ext cx="65111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为了能直观而准确地刻画类似复杂逻辑和条件，我们引入了图形化的分析模型决策表</a:t>
            </a:r>
            <a:endParaRPr lang="en-US" altLang="zh-CN" sz="24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6923" y="3785822"/>
            <a:ext cx="1723549" cy="791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25000"/>
              </a:lnSpc>
              <a:buClr>
                <a:srgbClr val="FF0000"/>
              </a:buClr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决策表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112662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52524" y="1665367"/>
            <a:ext cx="7166961" cy="367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buClr>
                <a:schemeClr val="accent2"/>
              </a:buClr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决策表的主要构成</a:t>
            </a:r>
            <a:endParaRPr lang="en-US" altLang="zh-CN" sz="2800" b="1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25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条件因素与其取值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(factors and values)</a:t>
            </a:r>
          </a:p>
          <a:p>
            <a:pPr marL="342900" lvl="1" indent="-342900">
              <a:lnSpc>
                <a:spcPct val="125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系统行为动作</a:t>
            </a:r>
            <a:endParaRPr lang="en-US" altLang="zh-CN" sz="22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25000"/>
              </a:lnSpc>
              <a:buClr>
                <a:srgbClr val="FF0000"/>
              </a:buClr>
              <a:defRPr/>
            </a:pPr>
            <a:endParaRPr lang="en-US" altLang="zh-CN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25000"/>
              </a:lnSpc>
              <a:buClr>
                <a:schemeClr val="accent2"/>
              </a:buClr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决策表的建立与分析</a:t>
            </a:r>
            <a:endParaRPr lang="en-US" altLang="zh-CN" sz="2800" b="1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 marL="0" lvl="1" indent="-342900">
              <a:lnSpc>
                <a:spcPct val="125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把要分析的条件因素和其对应的取值进行罗列，并在此基础上给出对应的系统动作</a:t>
            </a:r>
            <a:endParaRPr lang="en-US" altLang="zh-CN" sz="22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 marL="0" lvl="1" indent="-342900">
              <a:lnSpc>
                <a:spcPct val="125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针对条件和取值以及系统动作之间的关系进行分析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232172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2490" y="195015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练习：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人事管理系统的决策表构建</a:t>
            </a:r>
          </a:p>
        </p:txBody>
      </p:sp>
      <p:sp>
        <p:nvSpPr>
          <p:cNvPr id="5" name="矩形 4"/>
          <p:cNvSpPr/>
          <p:nvPr/>
        </p:nvSpPr>
        <p:spPr>
          <a:xfrm>
            <a:off x="482490" y="2597673"/>
            <a:ext cx="819171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岁以下且文化程度是大学，若为男性，一律要求报考研究生。若为女性，则分配到行政干部岗位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若年满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且不足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岁，文化程度为研究生，则无论性别，均担任课题组长。文化程度为大学，则无论性别均担任中层干部</a:t>
            </a:r>
          </a:p>
          <a:p>
            <a:pPr marL="285750" indent="-285750">
              <a:lnSpc>
                <a:spcPct val="12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若年龄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岁以上，文化程度是研究生，若是男性，则担任课题组长。文化程度是大学，若是男性，则任科研人员。若是女性，则任资料员。</a:t>
            </a:r>
          </a:p>
        </p:txBody>
      </p:sp>
      <p:sp>
        <p:nvSpPr>
          <p:cNvPr id="8" name="矩形 7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230588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3673" y="1170063"/>
            <a:ext cx="6085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b="1" dirty="0">
                <a:solidFill>
                  <a:schemeClr val="accent2"/>
                </a:solidFill>
              </a:rPr>
              <a:t>制表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17109"/>
              </p:ext>
            </p:extLst>
          </p:nvPr>
        </p:nvGraphicFramePr>
        <p:xfrm>
          <a:off x="756737" y="2786064"/>
          <a:ext cx="7457099" cy="32924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61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条件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取值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取值数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19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en-US" altLang="zh-CN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949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&lt;18,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18&lt;=</a:t>
                      </a: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age&lt;=50,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&gt;50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19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研究生</a:t>
                      </a:r>
                      <a:endParaRPr kumimoji="0" lang="en-US" altLang="zh-CN" sz="24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大学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93673" y="1719683"/>
            <a:ext cx="762899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提取条件（因素）：性别、年龄、学历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编号</a:t>
            </a:r>
          </a:p>
        </p:txBody>
      </p:sp>
      <p:sp>
        <p:nvSpPr>
          <p:cNvPr id="10" name="矩形 9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209407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3673" y="1170063"/>
            <a:ext cx="6085490" cy="114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b="1" dirty="0">
                <a:solidFill>
                  <a:schemeClr val="accent2"/>
                </a:solidFill>
              </a:rPr>
              <a:t>制表</a:t>
            </a:r>
          </a:p>
          <a:p>
            <a:pPr>
              <a:lnSpc>
                <a:spcPct val="130000"/>
              </a:lnSpc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0290" y="2311914"/>
            <a:ext cx="671612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计算所有条件组合数：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= 12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提取结果：课题组长、中层干部、科研人员、行政干部、资料员和考研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建立表格</a:t>
            </a:r>
          </a:p>
        </p:txBody>
      </p:sp>
      <p:sp>
        <p:nvSpPr>
          <p:cNvPr id="9" name="矩形 8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188023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427154"/>
              </p:ext>
            </p:extLst>
          </p:nvPr>
        </p:nvGraphicFramePr>
        <p:xfrm>
          <a:off x="378376" y="1114731"/>
          <a:ext cx="8418787" cy="53260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2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82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142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2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性别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2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学历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年龄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课题组长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2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中层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科研人员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√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行政干部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√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资料员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√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考研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√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250546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2018" y="1335904"/>
            <a:ext cx="8292663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buSzPct val="100000"/>
              <a:defRPr/>
            </a:pP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检查表的完备性</a:t>
            </a:r>
            <a:endParaRPr lang="en-US" altLang="zh-CN" sz="3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3340" y="1984818"/>
            <a:ext cx="7636861" cy="281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完备的条件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971539" lvl="1" indent="-514350">
              <a:lnSpc>
                <a:spcPct val="13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判定列等于条件取值之积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971539" lvl="1" indent="-514350">
              <a:lnSpc>
                <a:spcPct val="13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判定列的独立性：任意两列条件不能完全重复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遗失判定列：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表中实际上缺了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矛盾判定列：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相同条件导致不同结果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冗余判定：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相同条件值并动作结果也重复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6289" y="5238148"/>
            <a:ext cx="7330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00000"/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如果出现这些情况，就要检查需求本身是否正确了。</a:t>
            </a:r>
            <a:endParaRPr lang="en-US" altLang="zh-CN" sz="24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KSO_Shape"/>
          <p:cNvSpPr/>
          <p:nvPr/>
        </p:nvSpPr>
        <p:spPr>
          <a:xfrm>
            <a:off x="950525" y="5066207"/>
            <a:ext cx="499902" cy="499902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>
          <a:xfrm rot="10800000">
            <a:off x="7804450" y="5368319"/>
            <a:ext cx="448621" cy="448621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385172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773077"/>
              </p:ext>
            </p:extLst>
          </p:nvPr>
        </p:nvGraphicFramePr>
        <p:xfrm>
          <a:off x="268009" y="1499934"/>
          <a:ext cx="8655267" cy="5029200"/>
        </p:xfrm>
        <a:graphic>
          <a:graphicData uri="http://schemas.openxmlformats.org/drawingml/2006/table">
            <a:tbl>
              <a:tblPr/>
              <a:tblGrid>
                <a:gridCol w="110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8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566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6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6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学历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6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09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课题组长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6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409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科研人员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409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行政干部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409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资料员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2409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考研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五边形 11"/>
          <p:cNvSpPr/>
          <p:nvPr/>
        </p:nvSpPr>
        <p:spPr>
          <a:xfrm flipH="1">
            <a:off x="5470207" y="786100"/>
            <a:ext cx="3673793" cy="461665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补足判定列以后的决策表</a:t>
            </a:r>
          </a:p>
        </p:txBody>
      </p:sp>
      <p:sp>
        <p:nvSpPr>
          <p:cNvPr id="8" name="矩形 7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247886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78772" y="2671418"/>
            <a:ext cx="4855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buSzPct val="100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如果判定表中，有多列的目标动作一样，且条件仅一个不同，则可以考虑合并。（例如：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两列）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172" y="2973897"/>
            <a:ext cx="2236510" cy="651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buSzPct val="100000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合并与优化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330295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909356"/>
              </p:ext>
            </p:extLst>
          </p:nvPr>
        </p:nvGraphicFramePr>
        <p:xfrm>
          <a:off x="403232" y="1557428"/>
          <a:ext cx="8362395" cy="5086699"/>
        </p:xfrm>
        <a:graphic>
          <a:graphicData uri="http://schemas.openxmlformats.org/drawingml/2006/table">
            <a:tbl>
              <a:tblPr/>
              <a:tblGrid>
                <a:gridCol w="1220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1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04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性别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学历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年龄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课题组长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中层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科研人员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行政干部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7858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资料员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考研</a:t>
                      </a: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6" marR="9143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五边形 8"/>
          <p:cNvSpPr/>
          <p:nvPr/>
        </p:nvSpPr>
        <p:spPr>
          <a:xfrm flipH="1">
            <a:off x="7014448" y="786100"/>
            <a:ext cx="2129552" cy="461665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一次优化结果</a:t>
            </a:r>
          </a:p>
        </p:txBody>
      </p:sp>
      <p:sp>
        <p:nvSpPr>
          <p:cNvPr id="10" name="矩形 9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305951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回顾：软件需求工程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613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227680" y="1306710"/>
            <a:ext cx="3167063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339598" y="1365678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软件需求工程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6709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38530" y="247511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需求研发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74704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20067" y="2475115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034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9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714792" y="4492828"/>
            <a:ext cx="1296988" cy="503237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787817" y="4564265"/>
            <a:ext cx="1223963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3227680" y="4492828"/>
            <a:ext cx="15113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3227680" y="456426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需求文档化</a:t>
            </a:r>
          </a:p>
        </p:txBody>
      </p:sp>
      <p:cxnSp>
        <p:nvCxnSpPr>
          <p:cNvPr id="22" name="直接连接符 23"/>
          <p:cNvCxnSpPr>
            <a:cxnSpLocks noChangeShapeType="1"/>
            <a:endCxn id="11" idx="0"/>
          </p:cNvCxnSpPr>
          <p:nvPr/>
        </p:nvCxnSpPr>
        <p:spPr bwMode="auto">
          <a:xfrm flipH="1">
            <a:off x="2651417" y="1871866"/>
            <a:ext cx="1584325" cy="53181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6"/>
          <p:cNvCxnSpPr>
            <a:cxnSpLocks noChangeShapeType="1"/>
            <a:stCxn id="11" idx="2"/>
          </p:cNvCxnSpPr>
          <p:nvPr/>
        </p:nvCxnSpPr>
        <p:spPr bwMode="auto">
          <a:xfrm flipH="1">
            <a:off x="779755" y="2908503"/>
            <a:ext cx="1871662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8"/>
          <p:cNvCxnSpPr>
            <a:cxnSpLocks noChangeShapeType="1"/>
            <a:stCxn id="11" idx="2"/>
            <a:endCxn id="18" idx="0"/>
          </p:cNvCxnSpPr>
          <p:nvPr/>
        </p:nvCxnSpPr>
        <p:spPr bwMode="auto">
          <a:xfrm flipH="1">
            <a:off x="2364080" y="2908503"/>
            <a:ext cx="287337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31"/>
          <p:cNvCxnSpPr>
            <a:cxnSpLocks noChangeShapeType="1"/>
            <a:stCxn id="11" idx="2"/>
            <a:endCxn id="20" idx="0"/>
          </p:cNvCxnSpPr>
          <p:nvPr/>
        </p:nvCxnSpPr>
        <p:spPr bwMode="auto">
          <a:xfrm>
            <a:off x="2651417" y="2908503"/>
            <a:ext cx="1331913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4"/>
          <p:cNvCxnSpPr>
            <a:cxnSpLocks noChangeShapeType="1"/>
            <a:endCxn id="11" idx="2"/>
          </p:cNvCxnSpPr>
          <p:nvPr/>
        </p:nvCxnSpPr>
        <p:spPr bwMode="auto">
          <a:xfrm flipH="1" flipV="1">
            <a:off x="2651417" y="2908503"/>
            <a:ext cx="3024188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37"/>
          <p:cNvCxnSpPr>
            <a:cxnSpLocks noChangeShapeType="1"/>
            <a:endCxn id="13" idx="0"/>
          </p:cNvCxnSpPr>
          <p:nvPr/>
        </p:nvCxnSpPr>
        <p:spPr bwMode="auto">
          <a:xfrm>
            <a:off x="5172367" y="1840116"/>
            <a:ext cx="2159000" cy="5635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48516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49231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需求确认</a:t>
            </a:r>
          </a:p>
        </p:txBody>
      </p:sp>
      <p:cxnSp>
        <p:nvCxnSpPr>
          <p:cNvPr id="30" name="直接连接符 26"/>
          <p:cNvCxnSpPr>
            <a:cxnSpLocks noChangeShapeType="1"/>
          </p:cNvCxnSpPr>
          <p:nvPr/>
        </p:nvCxnSpPr>
        <p:spPr bwMode="auto">
          <a:xfrm flipH="1">
            <a:off x="5820067" y="2908503"/>
            <a:ext cx="1479550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8"/>
          <p:cNvCxnSpPr>
            <a:cxnSpLocks noChangeShapeType="1"/>
          </p:cNvCxnSpPr>
          <p:nvPr/>
        </p:nvCxnSpPr>
        <p:spPr bwMode="auto">
          <a:xfrm flipH="1">
            <a:off x="7156742" y="2908503"/>
            <a:ext cx="1428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7299617" y="2908503"/>
            <a:ext cx="752475" cy="935037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4"/>
          <p:cNvCxnSpPr>
            <a:cxnSpLocks noChangeShapeType="1"/>
          </p:cNvCxnSpPr>
          <p:nvPr/>
        </p:nvCxnSpPr>
        <p:spPr bwMode="auto">
          <a:xfrm flipH="1" flipV="1">
            <a:off x="7299617" y="2908503"/>
            <a:ext cx="16160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5774030" y="3699078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6947192" y="3843540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09211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 flipH="1">
            <a:off x="7014448" y="754568"/>
            <a:ext cx="2129552" cy="461665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二次优化结果</a:t>
            </a:r>
          </a:p>
        </p:txBody>
      </p:sp>
      <p:graphicFrame>
        <p:nvGraphicFramePr>
          <p:cNvPr id="9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610811"/>
              </p:ext>
            </p:extLst>
          </p:nvPr>
        </p:nvGraphicFramePr>
        <p:xfrm>
          <a:off x="252246" y="1508892"/>
          <a:ext cx="8713787" cy="4789488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500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0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性别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0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学历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0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0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课题组长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0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中层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科研人员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行政干部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资料员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考研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</a:t>
                      </a:r>
                    </a:p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9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4602" y="1591481"/>
            <a:ext cx="4928413" cy="175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20000"/>
              </a:lnSpc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决策表广泛应用于规则特征明显的软件系统中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indent="-742950">
              <a:lnSpc>
                <a:spcPct val="120000"/>
              </a:lnSpc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棋类等博弈问题多数情况下可以考虑用决策表描述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6" y="1749395"/>
            <a:ext cx="2782116" cy="280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197" y="3883951"/>
            <a:ext cx="2719880" cy="24335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27" y="3505260"/>
            <a:ext cx="3020664" cy="17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6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0893" y="1392961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练习：分析中国象棋中走马的情况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786737" y="2162268"/>
            <a:ext cx="77424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如果落点在棋盘外，则不移动棋子；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如果落点与起点不构成日字型，则不移动棋子；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如果落点处有自己方棋子，则不移动棋子；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如果向落点方向移动出现“绊马腿”，则不移动棋子；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如果不属于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1-4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条，且落点处无棋子，则移动棋子；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如果不属于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1-4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条，且落点处为对方棋子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非老将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，则移动棋子并除去对方棋子；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如果不属于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1-4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条，且落点处为对方老将，则移动棋子，并提示战胜对方，游戏结束。</a:t>
            </a:r>
          </a:p>
        </p:txBody>
      </p:sp>
    </p:spTree>
    <p:extLst>
      <p:ext uri="{BB962C8B-B14F-4D97-AF65-F5344CB8AC3E}">
        <p14:creationId xmlns:p14="http://schemas.microsoft.com/office/powerpoint/2010/main" val="40272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51284" y="1677084"/>
            <a:ext cx="4934606" cy="3430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落点在棋盘外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25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不构成日字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25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落点有本方棋子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25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绊马腿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25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落点无棋子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25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落点为对方棋子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25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落点为对方“将”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2613" y="296845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00000"/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条件因素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675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14809" y="2355005"/>
            <a:ext cx="4934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tx1"/>
              </a:buClr>
              <a:buSzPct val="100000"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不移动</a:t>
            </a:r>
          </a:p>
          <a:p>
            <a:pPr>
              <a:lnSpc>
                <a:spcPct val="125000"/>
              </a:lnSpc>
              <a:buClr>
                <a:schemeClr val="tx1"/>
              </a:buClr>
              <a:buSzPct val="100000"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b.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移动</a:t>
            </a:r>
          </a:p>
          <a:p>
            <a:pPr>
              <a:lnSpc>
                <a:spcPct val="125000"/>
              </a:lnSpc>
              <a:buClr>
                <a:schemeClr val="tx1"/>
              </a:buClr>
              <a:buSzPct val="100000"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移动并吃掉对方棋子</a:t>
            </a:r>
          </a:p>
          <a:p>
            <a:pPr>
              <a:lnSpc>
                <a:spcPct val="125000"/>
              </a:lnSpc>
              <a:buClr>
                <a:schemeClr val="tx1"/>
              </a:buClr>
              <a:buSzPct val="100000"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移动并吃掉对方“将”，胜利</a:t>
            </a:r>
          </a:p>
        </p:txBody>
      </p:sp>
      <p:sp>
        <p:nvSpPr>
          <p:cNvPr id="4" name="矩形 3"/>
          <p:cNvSpPr/>
          <p:nvPr/>
        </p:nvSpPr>
        <p:spPr>
          <a:xfrm>
            <a:off x="1362613" y="296845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00000"/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系统动作</a:t>
            </a:r>
          </a:p>
        </p:txBody>
      </p:sp>
    </p:spTree>
    <p:extLst>
      <p:ext uri="{BB962C8B-B14F-4D97-AF65-F5344CB8AC3E}">
        <p14:creationId xmlns:p14="http://schemas.microsoft.com/office/powerpoint/2010/main" val="428857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1240852" y="1239449"/>
            <a:ext cx="576263" cy="6048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48802" y="1310887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1248790" y="2031612"/>
            <a:ext cx="576262" cy="6048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56740" y="2103049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2</a:t>
            </a:r>
            <a:endParaRPr lang="zh-CN" altLang="en-US" b="1"/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1248790" y="2823774"/>
            <a:ext cx="576262" cy="6048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56740" y="2895212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1248790" y="3615937"/>
            <a:ext cx="576262" cy="6048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56740" y="3687374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4</a:t>
            </a:r>
            <a:endParaRPr lang="zh-CN" altLang="en-US" b="1"/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240852" y="4335074"/>
            <a:ext cx="576263" cy="606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48802" y="4408099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5</a:t>
            </a:r>
            <a:endParaRPr lang="zh-CN" altLang="en-US" b="1"/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1240852" y="5098662"/>
            <a:ext cx="576263" cy="6048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348802" y="5170099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6</a:t>
            </a:r>
            <a:endParaRPr lang="zh-CN" altLang="en-US" b="1"/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1240852" y="5976549"/>
            <a:ext cx="576263" cy="606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48802" y="6049574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7</a:t>
            </a:r>
            <a:endParaRPr lang="zh-CN" altLang="en-US" b="1"/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7397177" y="1804599"/>
            <a:ext cx="576263" cy="60642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505127" y="1877624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7414640" y="2750749"/>
            <a:ext cx="576262" cy="60642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522590" y="2823774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7451152" y="3746112"/>
            <a:ext cx="576263" cy="606425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559102" y="3817549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c</a:t>
            </a:r>
            <a:endParaRPr lang="zh-CN" altLang="en-US" b="1"/>
          </a:p>
        </p:txBody>
      </p:sp>
      <p:sp>
        <p:nvSpPr>
          <p:cNvPr id="28" name="椭圆 27"/>
          <p:cNvSpPr>
            <a:spLocks noChangeArrowheads="1"/>
          </p:cNvSpPr>
          <p:nvPr/>
        </p:nvSpPr>
        <p:spPr bwMode="auto">
          <a:xfrm>
            <a:off x="7481315" y="4882762"/>
            <a:ext cx="576262" cy="604837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589265" y="4954199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d</a:t>
            </a:r>
            <a:endParaRPr lang="zh-CN" altLang="en-US" b="1"/>
          </a:p>
        </p:txBody>
      </p:sp>
      <p:sp>
        <p:nvSpPr>
          <p:cNvPr id="30" name="椭圆 29"/>
          <p:cNvSpPr>
            <a:spLocks noChangeArrowheads="1"/>
          </p:cNvSpPr>
          <p:nvPr/>
        </p:nvSpPr>
        <p:spPr bwMode="auto">
          <a:xfrm>
            <a:off x="3977702" y="3053962"/>
            <a:ext cx="863600" cy="5334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228527" y="3126987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b="1"/>
              <a:t>X</a:t>
            </a:r>
            <a:endParaRPr lang="zh-CN" altLang="en-US" b="1"/>
          </a:p>
        </p:txBody>
      </p:sp>
      <p:cxnSp>
        <p:nvCxnSpPr>
          <p:cNvPr id="32" name="直接箭头连接符 31"/>
          <p:cNvCxnSpPr>
            <a:cxnSpLocks noChangeShapeType="1"/>
            <a:stCxn id="8" idx="6"/>
            <a:endCxn id="30" idx="1"/>
          </p:cNvCxnSpPr>
          <p:nvPr/>
        </p:nvCxnSpPr>
        <p:spPr bwMode="auto">
          <a:xfrm>
            <a:off x="1817115" y="1542662"/>
            <a:ext cx="2286000" cy="15890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箭头连接符 32"/>
          <p:cNvCxnSpPr>
            <a:cxnSpLocks noChangeShapeType="1"/>
            <a:stCxn id="10" idx="6"/>
            <a:endCxn id="30" idx="1"/>
          </p:cNvCxnSpPr>
          <p:nvPr/>
        </p:nvCxnSpPr>
        <p:spPr bwMode="auto">
          <a:xfrm>
            <a:off x="1825052" y="2334824"/>
            <a:ext cx="2278063" cy="796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箭头连接符 33"/>
          <p:cNvCxnSpPr>
            <a:cxnSpLocks noChangeShapeType="1"/>
            <a:stCxn id="12" idx="6"/>
            <a:endCxn id="30" idx="1"/>
          </p:cNvCxnSpPr>
          <p:nvPr/>
        </p:nvCxnSpPr>
        <p:spPr bwMode="auto">
          <a:xfrm>
            <a:off x="1825052" y="3126987"/>
            <a:ext cx="2278063" cy="47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箭头连接符 34"/>
          <p:cNvCxnSpPr>
            <a:cxnSpLocks noChangeShapeType="1"/>
            <a:stCxn id="14" idx="6"/>
            <a:endCxn id="30" idx="1"/>
          </p:cNvCxnSpPr>
          <p:nvPr/>
        </p:nvCxnSpPr>
        <p:spPr bwMode="auto">
          <a:xfrm flipV="1">
            <a:off x="1825052" y="3131749"/>
            <a:ext cx="2278063" cy="787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609277" y="1877624"/>
            <a:ext cx="355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800" b="1">
                <a:latin typeface="宋体" pitchFamily="2" charset="-122"/>
              </a:rPr>
              <a:t>﹁</a:t>
            </a:r>
            <a:endParaRPr lang="zh-CN" altLang="en-US" sz="28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583877" y="2450712"/>
            <a:ext cx="355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800" b="1">
                <a:latin typeface="宋体" pitchFamily="2" charset="-122"/>
              </a:rPr>
              <a:t>﹁</a:t>
            </a:r>
            <a:endParaRPr lang="zh-CN" altLang="en-US" sz="28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431477" y="2895212"/>
            <a:ext cx="35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800" b="1">
                <a:latin typeface="宋体" pitchFamily="2" charset="-122"/>
              </a:rPr>
              <a:t>﹁</a:t>
            </a:r>
            <a:endParaRPr lang="zh-CN" altLang="en-US" sz="28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564827" y="3377812"/>
            <a:ext cx="355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800" b="1">
                <a:latin typeface="宋体" pitchFamily="2" charset="-122"/>
              </a:rPr>
              <a:t>﹁</a:t>
            </a:r>
            <a:endParaRPr lang="zh-CN" altLang="en-US" sz="28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671315" y="3198424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b="1"/>
              <a:t>∧</a:t>
            </a:r>
          </a:p>
        </p:txBody>
      </p:sp>
      <p:cxnSp>
        <p:nvCxnSpPr>
          <p:cNvPr id="41" name="直接箭头连接符 40"/>
          <p:cNvCxnSpPr>
            <a:cxnSpLocks noChangeShapeType="1"/>
            <a:endCxn id="24" idx="2"/>
          </p:cNvCxnSpPr>
          <p:nvPr/>
        </p:nvCxnSpPr>
        <p:spPr bwMode="auto">
          <a:xfrm flipV="1">
            <a:off x="4833365" y="3053962"/>
            <a:ext cx="2581275" cy="2254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箭头连接符 41"/>
          <p:cNvCxnSpPr>
            <a:cxnSpLocks noChangeShapeType="1"/>
            <a:stCxn id="16" idx="6"/>
            <a:endCxn id="24" idx="2"/>
          </p:cNvCxnSpPr>
          <p:nvPr/>
        </p:nvCxnSpPr>
        <p:spPr bwMode="auto">
          <a:xfrm flipV="1">
            <a:off x="1817115" y="3053962"/>
            <a:ext cx="5597525" cy="15843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925690" y="2953949"/>
            <a:ext cx="433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b="1"/>
              <a:t>∧</a:t>
            </a:r>
          </a:p>
        </p:txBody>
      </p:sp>
      <p:cxnSp>
        <p:nvCxnSpPr>
          <p:cNvPr id="44" name="直接箭头连接符 43"/>
          <p:cNvCxnSpPr>
            <a:cxnSpLocks noChangeShapeType="1"/>
            <a:stCxn id="8" idx="6"/>
            <a:endCxn id="22" idx="2"/>
          </p:cNvCxnSpPr>
          <p:nvPr/>
        </p:nvCxnSpPr>
        <p:spPr bwMode="auto">
          <a:xfrm>
            <a:off x="1817115" y="1542662"/>
            <a:ext cx="5580062" cy="5651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箭头连接符 44"/>
          <p:cNvCxnSpPr>
            <a:cxnSpLocks noChangeShapeType="1"/>
            <a:stCxn id="10" idx="6"/>
            <a:endCxn id="22" idx="2"/>
          </p:cNvCxnSpPr>
          <p:nvPr/>
        </p:nvCxnSpPr>
        <p:spPr bwMode="auto">
          <a:xfrm flipV="1">
            <a:off x="1825052" y="2107812"/>
            <a:ext cx="5572125" cy="2270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/>
          <p:cNvCxnSpPr>
            <a:cxnSpLocks noChangeShapeType="1"/>
            <a:stCxn id="12" idx="6"/>
            <a:endCxn id="22" idx="2"/>
          </p:cNvCxnSpPr>
          <p:nvPr/>
        </p:nvCxnSpPr>
        <p:spPr bwMode="auto">
          <a:xfrm flipV="1">
            <a:off x="1825052" y="2107812"/>
            <a:ext cx="5572125" cy="1019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箭头连接符 46"/>
          <p:cNvCxnSpPr>
            <a:cxnSpLocks noChangeShapeType="1"/>
            <a:stCxn id="14" idx="6"/>
            <a:endCxn id="22" idx="2"/>
          </p:cNvCxnSpPr>
          <p:nvPr/>
        </p:nvCxnSpPr>
        <p:spPr bwMode="auto">
          <a:xfrm flipV="1">
            <a:off x="1825052" y="2107812"/>
            <a:ext cx="5572125" cy="18113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493890" y="1891912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b="1">
                <a:latin typeface="宋体" pitchFamily="2" charset="-122"/>
              </a:rPr>
              <a:t>∨</a:t>
            </a:r>
            <a:endParaRPr lang="zh-CN" altLang="en-US" b="1"/>
          </a:p>
        </p:txBody>
      </p:sp>
      <p:cxnSp>
        <p:nvCxnSpPr>
          <p:cNvPr id="49" name="直接箭头连接符 48"/>
          <p:cNvCxnSpPr>
            <a:cxnSpLocks noChangeShapeType="1"/>
            <a:stCxn id="30" idx="6"/>
            <a:endCxn id="26" idx="2"/>
          </p:cNvCxnSpPr>
          <p:nvPr/>
        </p:nvCxnSpPr>
        <p:spPr bwMode="auto">
          <a:xfrm>
            <a:off x="4841302" y="3320662"/>
            <a:ext cx="26098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49"/>
          <p:cNvCxnSpPr>
            <a:cxnSpLocks noChangeShapeType="1"/>
            <a:stCxn id="18" idx="6"/>
            <a:endCxn id="26" idx="2"/>
          </p:cNvCxnSpPr>
          <p:nvPr/>
        </p:nvCxnSpPr>
        <p:spPr bwMode="auto">
          <a:xfrm flipV="1">
            <a:off x="1817115" y="4049324"/>
            <a:ext cx="5634037" cy="13509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924102" y="3838187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b="1"/>
              <a:t>∧</a:t>
            </a:r>
          </a:p>
        </p:txBody>
      </p:sp>
      <p:cxnSp>
        <p:nvCxnSpPr>
          <p:cNvPr id="52" name="直接箭头连接符 51"/>
          <p:cNvCxnSpPr>
            <a:cxnSpLocks noChangeShapeType="1"/>
            <a:stCxn id="30" idx="6"/>
            <a:endCxn id="28" idx="2"/>
          </p:cNvCxnSpPr>
          <p:nvPr/>
        </p:nvCxnSpPr>
        <p:spPr bwMode="auto">
          <a:xfrm>
            <a:off x="4841302" y="3320662"/>
            <a:ext cx="2640013" cy="18637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箭头连接符 52"/>
          <p:cNvCxnSpPr>
            <a:cxnSpLocks noChangeShapeType="1"/>
            <a:stCxn id="20" idx="6"/>
            <a:endCxn id="28" idx="2"/>
          </p:cNvCxnSpPr>
          <p:nvPr/>
        </p:nvCxnSpPr>
        <p:spPr bwMode="auto">
          <a:xfrm flipV="1">
            <a:off x="1817115" y="5184387"/>
            <a:ext cx="5664200" cy="10953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854252" y="4939912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b="1"/>
              <a:t>∧</a:t>
            </a:r>
          </a:p>
        </p:txBody>
      </p:sp>
      <p:cxnSp>
        <p:nvCxnSpPr>
          <p:cNvPr id="55" name="肘形连接符 54"/>
          <p:cNvCxnSpPr>
            <a:cxnSpLocks noChangeShapeType="1"/>
            <a:stCxn id="16" idx="2"/>
            <a:endCxn id="20" idx="2"/>
          </p:cNvCxnSpPr>
          <p:nvPr/>
        </p:nvCxnSpPr>
        <p:spPr bwMode="auto">
          <a:xfrm rot="10800000" flipV="1">
            <a:off x="1240852" y="4638287"/>
            <a:ext cx="12700" cy="1641475"/>
          </a:xfrm>
          <a:prstGeom prst="bentConnector3">
            <a:avLst>
              <a:gd name="adj1" fmla="val 4238718"/>
            </a:avLst>
          </a:prstGeom>
          <a:noFill/>
          <a:ln w="222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连接符 55"/>
          <p:cNvCxnSpPr>
            <a:cxnSpLocks noChangeShapeType="1"/>
            <a:endCxn id="18" idx="2"/>
          </p:cNvCxnSpPr>
          <p:nvPr/>
        </p:nvCxnSpPr>
        <p:spPr bwMode="auto">
          <a:xfrm>
            <a:off x="737615" y="5400287"/>
            <a:ext cx="503237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五边形 56"/>
          <p:cNvSpPr/>
          <p:nvPr/>
        </p:nvSpPr>
        <p:spPr>
          <a:xfrm flipH="1">
            <a:off x="6734910" y="786100"/>
            <a:ext cx="2409090" cy="461665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中间过程</a:t>
            </a:r>
          </a:p>
        </p:txBody>
      </p:sp>
    </p:spTree>
    <p:extLst>
      <p:ext uri="{BB962C8B-B14F-4D97-AF65-F5344CB8AC3E}">
        <p14:creationId xmlns:p14="http://schemas.microsoft.com/office/powerpoint/2010/main" val="30678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6" grpId="0"/>
      <p:bldP spid="37" grpId="0"/>
      <p:bldP spid="38" grpId="0"/>
      <p:bldP spid="39" grpId="0"/>
      <p:bldP spid="40" grpId="0"/>
      <p:bldP spid="43" grpId="0"/>
      <p:bldP spid="48" grpId="0"/>
      <p:bldP spid="51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五边形 58"/>
          <p:cNvSpPr/>
          <p:nvPr/>
        </p:nvSpPr>
        <p:spPr>
          <a:xfrm flipH="1">
            <a:off x="5218386" y="1038356"/>
            <a:ext cx="3925614" cy="461665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中国象棋中走马的决策表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46191"/>
              </p:ext>
            </p:extLst>
          </p:nvPr>
        </p:nvGraphicFramePr>
        <p:xfrm>
          <a:off x="36948" y="1657638"/>
          <a:ext cx="9043990" cy="33584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1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024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91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11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42" marR="91442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条件</a:t>
                      </a:r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7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7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R</a:t>
                      </a:r>
                      <a:endParaRPr lang="zh-CN" altLang="en-US" sz="2400" b="1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X</a:t>
                      </a:r>
                      <a:endParaRPr lang="zh-CN" altLang="en-US" sz="2400" b="1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endParaRPr lang="zh-CN" altLang="en-US" sz="1800" b="1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a</a:t>
                      </a:r>
                      <a:endParaRPr lang="zh-CN" altLang="en-US" sz="2400" b="1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42" marR="91442" marT="45729" marB="4572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15311" y="5397075"/>
            <a:ext cx="868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例</a:t>
            </a:r>
            <a:r>
              <a:rPr lang="zh-CN" altLang="en-US" dirty="0"/>
              <a:t>：第</a:t>
            </a:r>
            <a:r>
              <a:rPr lang="en-US" altLang="zh-CN" dirty="0"/>
              <a:t>6</a:t>
            </a:r>
            <a:r>
              <a:rPr lang="zh-CN" altLang="en-US" dirty="0"/>
              <a:t>列代表了落点不在棋盘外，同时落点处有本方棋子，因此</a:t>
            </a:r>
            <a:r>
              <a:rPr lang="en-US" altLang="zh-CN" dirty="0"/>
              <a:t>X</a:t>
            </a:r>
            <a:r>
              <a:rPr lang="zh-CN" altLang="en-US" dirty="0"/>
              <a:t>取</a:t>
            </a:r>
            <a:r>
              <a:rPr lang="en-US" altLang="zh-CN" dirty="0"/>
              <a:t>0</a:t>
            </a:r>
            <a:r>
              <a:rPr lang="zh-CN" altLang="en-US" dirty="0"/>
              <a:t>，结果</a:t>
            </a:r>
            <a:r>
              <a:rPr lang="en-US" altLang="zh-CN" dirty="0"/>
              <a:t>a</a:t>
            </a: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，即不移动</a:t>
            </a:r>
          </a:p>
        </p:txBody>
      </p:sp>
    </p:spTree>
    <p:extLst>
      <p:ext uri="{BB962C8B-B14F-4D97-AF65-F5344CB8AC3E}">
        <p14:creationId xmlns:p14="http://schemas.microsoft.com/office/powerpoint/2010/main" val="1865030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40245"/>
              </p:ext>
            </p:extLst>
          </p:nvPr>
        </p:nvGraphicFramePr>
        <p:xfrm>
          <a:off x="180002" y="1561845"/>
          <a:ext cx="8963998" cy="3595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502"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7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7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pPr marL="0" algn="l" defTabSz="917966" rtl="0" eaLnBrk="1" latinLnBrk="0" hangingPunct="1"/>
                      <a:r>
                        <a:rPr lang="en-US" altLang="zh-CN" sz="2000" kern="1200" dirty="0">
                          <a:latin typeface="+mn-ea"/>
                          <a:ea typeface="+mn-ea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" name="五边形 58"/>
          <p:cNvSpPr/>
          <p:nvPr/>
        </p:nvSpPr>
        <p:spPr>
          <a:xfrm flipH="1">
            <a:off x="5218386" y="1038356"/>
            <a:ext cx="3925614" cy="461665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中国象棋中走马的决策表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5310" y="5286241"/>
            <a:ext cx="868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例</a:t>
            </a:r>
            <a:r>
              <a:rPr lang="zh-CN" altLang="en-US" dirty="0"/>
              <a:t>：第</a:t>
            </a:r>
            <a:r>
              <a:rPr lang="en-US" altLang="zh-CN" dirty="0"/>
              <a:t>4</a:t>
            </a:r>
            <a:r>
              <a:rPr lang="zh-CN" altLang="en-US" dirty="0"/>
              <a:t>列代表了条件</a:t>
            </a:r>
            <a:r>
              <a:rPr lang="en-US" altLang="zh-CN" dirty="0"/>
              <a:t>1-4</a:t>
            </a:r>
            <a:r>
              <a:rPr lang="zh-CN" altLang="en-US" dirty="0"/>
              <a:t>都不成立，且落点处无棋子，结果</a:t>
            </a:r>
            <a:r>
              <a:rPr lang="en-US" altLang="zh-CN" dirty="0"/>
              <a:t>b</a:t>
            </a: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，即移动</a:t>
            </a:r>
            <a:endParaRPr lang="en-US" altLang="zh-CN" dirty="0"/>
          </a:p>
          <a:p>
            <a:r>
              <a:rPr lang="zh-CN" altLang="en-US" dirty="0"/>
              <a:t>       第</a:t>
            </a:r>
            <a:r>
              <a:rPr lang="en-US" altLang="zh-CN" dirty="0"/>
              <a:t>7</a:t>
            </a:r>
            <a:r>
              <a:rPr lang="zh-CN" altLang="en-US" dirty="0"/>
              <a:t>列代表了条件</a:t>
            </a:r>
            <a:r>
              <a:rPr lang="en-US" altLang="zh-CN" dirty="0"/>
              <a:t>1-4</a:t>
            </a:r>
            <a:r>
              <a:rPr lang="zh-CN" altLang="en-US" dirty="0"/>
              <a:t>都不成立，且落点处为对方“将”，则</a:t>
            </a:r>
            <a:r>
              <a:rPr lang="en-US" altLang="zh-CN" dirty="0"/>
              <a:t>c</a:t>
            </a: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，即吃子</a:t>
            </a:r>
          </a:p>
        </p:txBody>
      </p:sp>
      <p:sp>
        <p:nvSpPr>
          <p:cNvPr id="2" name="矩形 1"/>
          <p:cNvSpPr/>
          <p:nvPr/>
        </p:nvSpPr>
        <p:spPr>
          <a:xfrm>
            <a:off x="4147127" y="1487057"/>
            <a:ext cx="508637" cy="367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爆炸形 2 2"/>
          <p:cNvSpPr/>
          <p:nvPr/>
        </p:nvSpPr>
        <p:spPr>
          <a:xfrm>
            <a:off x="2346036" y="5975927"/>
            <a:ext cx="4572000" cy="882073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61437" y="6244549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对吗？</a:t>
            </a:r>
          </a:p>
        </p:txBody>
      </p:sp>
    </p:spTree>
    <p:extLst>
      <p:ext uri="{BB962C8B-B14F-4D97-AF65-F5344CB8AC3E}">
        <p14:creationId xmlns:p14="http://schemas.microsoft.com/office/powerpoint/2010/main" val="78139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3654"/>
              </p:ext>
            </p:extLst>
          </p:nvPr>
        </p:nvGraphicFramePr>
        <p:xfrm>
          <a:off x="80585" y="1792752"/>
          <a:ext cx="8963998" cy="3595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502"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7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7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pPr marL="0" algn="l" defTabSz="917966" rtl="0" eaLnBrk="1" latinLnBrk="0" hangingPunct="1"/>
                      <a:r>
                        <a:rPr lang="en-US" altLang="zh-CN" sz="2000" kern="1200" dirty="0">
                          <a:latin typeface="+mn-ea"/>
                          <a:ea typeface="+mn-ea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12"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91431" marR="91431" marT="45678" marB="4567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" name="五边形 58"/>
          <p:cNvSpPr/>
          <p:nvPr/>
        </p:nvSpPr>
        <p:spPr>
          <a:xfrm flipH="1">
            <a:off x="5218386" y="1038356"/>
            <a:ext cx="3925614" cy="461665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中国象棋中走马的决策表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5310" y="5517148"/>
            <a:ext cx="868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例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列代表了条件</a:t>
            </a:r>
            <a:r>
              <a:rPr lang="en-US" altLang="zh-CN" dirty="0"/>
              <a:t>1-4</a:t>
            </a:r>
            <a:r>
              <a:rPr lang="zh-CN" altLang="en-US" dirty="0"/>
              <a:t>都不成立，且落点处为对方“将”，则</a:t>
            </a:r>
            <a:r>
              <a:rPr lang="en-US" altLang="zh-CN" dirty="0"/>
              <a:t>d</a:t>
            </a: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，即胜利</a:t>
            </a:r>
          </a:p>
        </p:txBody>
      </p:sp>
    </p:spTree>
    <p:extLst>
      <p:ext uri="{BB962C8B-B14F-4D97-AF65-F5344CB8AC3E}">
        <p14:creationId xmlns:p14="http://schemas.microsoft.com/office/powerpoint/2010/main" val="2775182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E309810-E4B7-4CBE-8365-20212F0F8A86}"/>
              </a:ext>
            </a:extLst>
          </p:cNvPr>
          <p:cNvSpPr txBox="1">
            <a:spLocks/>
          </p:cNvSpPr>
          <p:nvPr/>
        </p:nvSpPr>
        <p:spPr>
          <a:xfrm>
            <a:off x="163285" y="1298842"/>
            <a:ext cx="8817429" cy="51859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轨道交通列车控制系统的例子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变量表示区段输入信号，当该信号确认时，无论越界信号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Overlap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是否有效，限制信号即可置为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SGL_OVERLAP_END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SGL_SIGNAL</a:t>
            </a:r>
          </a:p>
          <a:p>
            <a:pPr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Signal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信号无效时，若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OverLap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为有效，则输出限制信号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SGL_SIGNAL</a:t>
            </a:r>
          </a:p>
          <a:p>
            <a:pPr marL="0" indent="0">
              <a:lnSpc>
                <a:spcPct val="125000"/>
              </a:lnSpc>
              <a:buClr>
                <a:srgbClr val="FF0000"/>
              </a:buClr>
              <a:buNone/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Clr>
                <a:srgbClr val="FF0000"/>
              </a:buClr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在设计决策表的时候，是否发现了需求中的缺陷或问题？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Clr>
                <a:srgbClr val="FF0000"/>
              </a:buClr>
              <a:buNone/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4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" y="3583520"/>
            <a:ext cx="9144000" cy="1760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5310" y="168644"/>
            <a:ext cx="4740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分析模型（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Analysis Model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457835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3490" y="1820553"/>
            <a:ext cx="7883859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软件做为特殊的工业产品（无形之物），在需求分析阶段，即未完成阶段，以什么样的形式去呈现需求文档中描述的功能，供我们进行分析？</a:t>
            </a:r>
          </a:p>
        </p:txBody>
      </p:sp>
      <p:sp>
        <p:nvSpPr>
          <p:cNvPr id="6" name="矩形 5"/>
          <p:cNvSpPr/>
          <p:nvPr/>
        </p:nvSpPr>
        <p:spPr>
          <a:xfrm>
            <a:off x="1488308" y="3906938"/>
            <a:ext cx="6180083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50000"/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cs typeface="Times" pitchFamily="18" charset="0"/>
              </a:rPr>
              <a:t>化无形为有形</a:t>
            </a:r>
            <a:endParaRPr lang="en-US" altLang="zh-CN" sz="2800" dirty="0">
              <a:solidFill>
                <a:schemeClr val="bg1"/>
              </a:solidFill>
              <a:latin typeface="+mn-ea"/>
              <a:cs typeface="Times" pitchFamily="18" charset="0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  <a:cs typeface="Times" pitchFamily="18" charset="0"/>
              </a:rPr>
              <a:t>分析模型（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cs typeface="Times" pitchFamily="18" charset="0"/>
              </a:rPr>
              <a:t>Analysis Model 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cs typeface="Times" pitchFamily="18" charset="0"/>
              </a:rPr>
              <a:t>）</a:t>
            </a:r>
            <a:endParaRPr lang="en-US" altLang="zh-CN" sz="3200" b="1" dirty="0">
              <a:solidFill>
                <a:schemeClr val="bg1"/>
              </a:solidFill>
              <a:latin typeface="+mn-ea"/>
              <a:cs typeface="Times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5693" y="5480442"/>
            <a:ext cx="4852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" pitchFamily="18" charset="0"/>
              </a:rPr>
              <a:t>注意：不是“无”中生“有”</a:t>
            </a:r>
            <a:endParaRPr lang="en-US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E309810-E4B7-4CBE-8365-20212F0F8A86}"/>
              </a:ext>
            </a:extLst>
          </p:cNvPr>
          <p:cNvSpPr txBox="1">
            <a:spLocks/>
          </p:cNvSpPr>
          <p:nvPr/>
        </p:nvSpPr>
        <p:spPr>
          <a:xfrm>
            <a:off x="163285" y="1298842"/>
            <a:ext cx="8817429" cy="51859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轨道交通列车控制系统的例子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54D2D8-D331-4219-852E-A73D0DCD8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17028"/>
              </p:ext>
            </p:extLst>
          </p:nvPr>
        </p:nvGraphicFramePr>
        <p:xfrm>
          <a:off x="83976" y="2434684"/>
          <a:ext cx="8896739" cy="1708107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3530452">
                  <a:extLst>
                    <a:ext uri="{9D8B030D-6E8A-4147-A177-3AD203B41FA5}">
                      <a16:colId xmlns:a16="http://schemas.microsoft.com/office/drawing/2014/main" val="2467469933"/>
                    </a:ext>
                  </a:extLst>
                </a:gridCol>
                <a:gridCol w="3530452">
                  <a:extLst>
                    <a:ext uri="{9D8B030D-6E8A-4147-A177-3AD203B41FA5}">
                      <a16:colId xmlns:a16="http://schemas.microsoft.com/office/drawing/2014/main" val="2703023268"/>
                    </a:ext>
                  </a:extLst>
                </a:gridCol>
                <a:gridCol w="1835835">
                  <a:extLst>
                    <a:ext uri="{9D8B030D-6E8A-4147-A177-3AD203B41FA5}">
                      <a16:colId xmlns:a16="http://schemas.microsoft.com/office/drawing/2014/main" val="2422099138"/>
                    </a:ext>
                  </a:extLst>
                </a:gridCol>
              </a:tblGrid>
              <a:tr h="351015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输入</a:t>
                      </a:r>
                      <a:endParaRPr lang="zh-CN" sz="18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输出</a:t>
                      </a:r>
                      <a:endParaRPr lang="zh-CN" sz="18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787418"/>
                  </a:ext>
                </a:extLst>
              </a:tr>
              <a:tr h="57391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Signal</a:t>
                      </a:r>
                      <a:r>
                        <a:rPr lang="zh-CN" altLang="en-US" sz="12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类型变量</a:t>
                      </a:r>
                      <a:endParaRPr lang="zh-CN" sz="12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Overlap</a:t>
                      </a:r>
                      <a:r>
                        <a:rPr lang="zh-CN" altLang="en-US" sz="1400" b="1" kern="100" dirty="0">
                          <a:effectLst/>
                        </a:rPr>
                        <a:t>类型变量</a:t>
                      </a:r>
                      <a:endParaRPr lang="zh-CN" sz="1400" b="1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Point</a:t>
                      </a:r>
                      <a:r>
                        <a:rPr lang="zh-CN" altLang="en-US" sz="1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3228921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SGL_OVERLAP_END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0968808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SGL_SIGNAL</a:t>
                      </a:r>
                      <a:endParaRPr lang="zh-CN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817636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SGL_SIGNAL</a:t>
                      </a:r>
                      <a:endParaRPr lang="zh-CN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790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17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64078-FADA-4AF5-AF2F-2D9A8443EB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510" y="979046"/>
          <a:ext cx="8460980" cy="3538139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3357532">
                  <a:extLst>
                    <a:ext uri="{9D8B030D-6E8A-4147-A177-3AD203B41FA5}">
                      <a16:colId xmlns:a16="http://schemas.microsoft.com/office/drawing/2014/main" val="2467469933"/>
                    </a:ext>
                  </a:extLst>
                </a:gridCol>
                <a:gridCol w="3357531">
                  <a:extLst>
                    <a:ext uri="{9D8B030D-6E8A-4147-A177-3AD203B41FA5}">
                      <a16:colId xmlns:a16="http://schemas.microsoft.com/office/drawing/2014/main" val="2703023268"/>
                    </a:ext>
                  </a:extLst>
                </a:gridCol>
                <a:gridCol w="1745917">
                  <a:extLst>
                    <a:ext uri="{9D8B030D-6E8A-4147-A177-3AD203B41FA5}">
                      <a16:colId xmlns:a16="http://schemas.microsoft.com/office/drawing/2014/main" val="2422099138"/>
                    </a:ext>
                  </a:extLst>
                </a:gridCol>
              </a:tblGrid>
              <a:tr h="39851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输入</a:t>
                      </a:r>
                      <a:endParaRPr lang="zh-CN" sz="18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输出</a:t>
                      </a:r>
                      <a:endParaRPr lang="zh-CN" sz="18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33787418"/>
                  </a:ext>
                </a:extLst>
              </a:tr>
              <a:tr h="50808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Signal</a:t>
                      </a:r>
                      <a:r>
                        <a:rPr lang="zh-CN" altLang="en-US" sz="12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类型变量</a:t>
                      </a:r>
                      <a:endParaRPr lang="zh-CN" sz="12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Overlap</a:t>
                      </a:r>
                      <a:r>
                        <a:rPr lang="zh-CN" altLang="en-US" sz="1400" b="1" kern="100" dirty="0">
                          <a:effectLst/>
                        </a:rPr>
                        <a:t>类型变量</a:t>
                      </a:r>
                      <a:endParaRPr lang="zh-CN" sz="1400" b="1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Constraint Point</a:t>
                      </a:r>
                      <a:r>
                        <a:rPr lang="zh-CN" altLang="en-US" sz="1200" b="1" kern="100" dirty="0">
                          <a:effectLst/>
                        </a:rPr>
                        <a:t>类型</a:t>
                      </a:r>
                      <a:endParaRPr lang="zh-CN" sz="1200" b="1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543228921"/>
                  </a:ext>
                </a:extLst>
              </a:tr>
              <a:tr h="3585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CoercedRestrictive</a:t>
                      </a:r>
                      <a:endParaRPr lang="zh-CN" altLang="en-US" sz="1500" b="0" kern="100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CoercedPermissive</a:t>
                      </a:r>
                      <a:endParaRPr lang="zh-CN" altLang="en-US" sz="1500" b="0" kern="100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US" sz="1500" u="sng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C0C0C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Constraint Point</a:t>
                      </a:r>
                      <a:endParaRPr lang="zh-CN" altLang="en-US" sz="1500" u="sng" kern="100" dirty="0">
                        <a:solidFill>
                          <a:srgbClr val="00B050"/>
                        </a:solidFill>
                        <a:effectLst/>
                        <a:highlight>
                          <a:srgbClr val="C0C0C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718485310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SGL_OVERLAP_END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63096880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SGL_OVERLAP_END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711817636"/>
                  </a:ext>
                </a:extLst>
              </a:tr>
              <a:tr h="3028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SGL_SIGNAL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997485844"/>
                  </a:ext>
                </a:extLst>
              </a:tr>
              <a:tr h="3028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188872775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SGL_OVERLAP_END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317905813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SGL_OVERLAP_END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653333305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SGL_SIGNAL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666737568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EA219C9-CC8F-4390-86C3-109F6D9DA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154"/>
            <a:ext cx="7886700" cy="12638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Signal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变量表示区段输入信号，当该信号确认时，无论越界信号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Overlap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是否有效，限制信号即可置为</a:t>
            </a:r>
            <a:r>
              <a:rPr lang="en-US" altLang="zh-CN" sz="15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SGL_OVERLAP_END</a:t>
            </a:r>
            <a:r>
              <a:rPr lang="zh-CN" altLang="en-US" sz="15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5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SGL_SIGNAL</a:t>
            </a:r>
          </a:p>
          <a:p>
            <a:pPr>
              <a:lnSpc>
                <a:spcPct val="125000"/>
              </a:lnSpc>
            </a:pPr>
            <a:r>
              <a:rPr lang="en-US" altLang="zh-CN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Signal</a:t>
            </a:r>
            <a:r>
              <a:rPr lang="zh-CN" altLang="en-US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信号无效时，若</a:t>
            </a:r>
            <a:r>
              <a:rPr lang="en-US" altLang="zh-CN" sz="15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OverLap</a:t>
            </a:r>
            <a:r>
              <a:rPr lang="zh-CN" altLang="en-US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为有效，则输出限制信号</a:t>
            </a:r>
            <a:r>
              <a:rPr lang="en-US" altLang="zh-CN" sz="15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SGL_SIGNAL</a:t>
            </a:r>
            <a:endParaRPr lang="zh-CN" altLang="zh-CN" sz="15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9CB14-596C-4558-9451-6E391AEEC577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728FB3-C486-46AC-9A9B-8BC325A4C722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5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70A6075-B3C7-5B45-8EDF-F4C5CB0FD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1053108"/>
            <a:ext cx="5076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sym typeface="Segoe UI" panose="020B0502040204020203" pitchFamily="34" charset="0"/>
              </a:rPr>
              <a:t>轨道交通真值表</a:t>
            </a:r>
            <a:endParaRPr lang="zh-CN" altLang="en-US" sz="2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664078-FADA-4AF5-AF2F-2D9A8443E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38031"/>
              </p:ext>
            </p:extLst>
          </p:nvPr>
        </p:nvGraphicFramePr>
        <p:xfrm>
          <a:off x="315310" y="1214644"/>
          <a:ext cx="8486637" cy="4103809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751211">
                  <a:extLst>
                    <a:ext uri="{9D8B030D-6E8A-4147-A177-3AD203B41FA5}">
                      <a16:colId xmlns:a16="http://schemas.microsoft.com/office/drawing/2014/main" val="2467469933"/>
                    </a:ext>
                  </a:extLst>
                </a:gridCol>
                <a:gridCol w="1616503">
                  <a:extLst>
                    <a:ext uri="{9D8B030D-6E8A-4147-A177-3AD203B41FA5}">
                      <a16:colId xmlns:a16="http://schemas.microsoft.com/office/drawing/2014/main" val="3960071834"/>
                    </a:ext>
                  </a:extLst>
                </a:gridCol>
                <a:gridCol w="1683856">
                  <a:extLst>
                    <a:ext uri="{9D8B030D-6E8A-4147-A177-3AD203B41FA5}">
                      <a16:colId xmlns:a16="http://schemas.microsoft.com/office/drawing/2014/main" val="2703023268"/>
                    </a:ext>
                  </a:extLst>
                </a:gridCol>
                <a:gridCol w="1683856">
                  <a:extLst>
                    <a:ext uri="{9D8B030D-6E8A-4147-A177-3AD203B41FA5}">
                      <a16:colId xmlns:a16="http://schemas.microsoft.com/office/drawing/2014/main" val="3785867298"/>
                    </a:ext>
                  </a:extLst>
                </a:gridCol>
                <a:gridCol w="1751211">
                  <a:extLst>
                    <a:ext uri="{9D8B030D-6E8A-4147-A177-3AD203B41FA5}">
                      <a16:colId xmlns:a16="http://schemas.microsoft.com/office/drawing/2014/main" val="2422099138"/>
                    </a:ext>
                  </a:extLst>
                </a:gridCol>
              </a:tblGrid>
              <a:tr h="491181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输入</a:t>
                      </a:r>
                      <a:endParaRPr lang="zh-CN" sz="18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输出</a:t>
                      </a:r>
                      <a:endParaRPr lang="zh-CN" sz="18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33787418"/>
                  </a:ext>
                </a:extLst>
              </a:tr>
              <a:tr h="626228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Signal</a:t>
                      </a:r>
                      <a:r>
                        <a:rPr lang="zh-CN" altLang="en-US" sz="1200" kern="100" dirty="0">
                          <a:effectLst/>
                          <a:latin typeface="Myriad Pro Black"/>
                          <a:ea typeface="汉仪中黑简"/>
                          <a:cs typeface="宋体" panose="02010600030101010101" pitchFamily="2" charset="-122"/>
                        </a:rPr>
                        <a:t>类型变量</a:t>
                      </a:r>
                      <a:endParaRPr lang="zh-CN" sz="1200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Overlap</a:t>
                      </a:r>
                      <a:r>
                        <a:rPr lang="zh-CN" altLang="en-US" sz="1400" b="1" kern="100" dirty="0">
                          <a:effectLst/>
                        </a:rPr>
                        <a:t>类型变量</a:t>
                      </a:r>
                      <a:endParaRPr lang="zh-CN" sz="1400" b="1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Constraint Point</a:t>
                      </a:r>
                      <a:r>
                        <a:rPr lang="zh-CN" altLang="en-US" sz="1200" b="1" kern="100" dirty="0">
                          <a:effectLst/>
                        </a:rPr>
                        <a:t>类型</a:t>
                      </a:r>
                      <a:endParaRPr lang="zh-CN" sz="1200" b="1" kern="100" dirty="0">
                        <a:effectLst/>
                        <a:latin typeface="Myriad Pro Black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543228921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CoercedRestrictive</a:t>
                      </a:r>
                      <a:endParaRPr lang="zh-CN" altLang="en-US" sz="1400" b="0" kern="100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VariantValue</a:t>
                      </a:r>
                      <a:endParaRPr lang="zh-CN" altLang="en-US" sz="1400" b="0" kern="100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CoercedPermissive</a:t>
                      </a:r>
                      <a:endParaRPr lang="zh-CN" altLang="en-US" sz="1400" b="0" kern="100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VariantValue</a:t>
                      </a:r>
                      <a:endParaRPr lang="zh-CN" altLang="en-US" sz="1400" b="0" kern="100" dirty="0">
                        <a:solidFill>
                          <a:srgbClr val="FF0000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1400" u="sng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Constraint Point</a:t>
                      </a:r>
                      <a:endParaRPr lang="zh-CN" altLang="en-US" sz="1400" u="sng" kern="100" dirty="0">
                        <a:solidFill>
                          <a:srgbClr val="00B050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718485310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True</a:t>
                      </a:r>
                      <a:endParaRPr lang="zh-CN" sz="1400" b="0" kern="100" dirty="0">
                        <a:effectLst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——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True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——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SGL_OVERLAP_END</a:t>
                      </a:r>
                      <a:endParaRPr lang="zh-CN" sz="1400" b="0" kern="10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630968808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True</a:t>
                      </a:r>
                      <a:endParaRPr lang="zh-CN" sz="1400" b="0" kern="100" dirty="0">
                        <a:effectLst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——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True</a:t>
                      </a:r>
                      <a:endParaRPr lang="zh-CN" sz="1400" b="0" kern="10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SGL_OVERLAP_END</a:t>
                      </a:r>
                      <a:endParaRPr lang="zh-CN" sz="1400" b="0" kern="10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711817636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True</a:t>
                      </a:r>
                      <a:endParaRPr lang="zh-CN" sz="1400" b="0" kern="100" dirty="0">
                        <a:effectLst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——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SGL_SIGNAL</a:t>
                      </a:r>
                      <a:endParaRPr lang="zh-CN" sz="1400" b="0" kern="10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997485844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True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——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——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——</a:t>
                      </a:r>
                      <a:endParaRPr lang="zh-CN" sz="1400" b="0" kern="10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188872775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True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</a:rPr>
                        <a:t>——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SGL_OVERLAP_END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317905813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True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SGL_OVERLAP_END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653333305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False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SGL_SIGNAL</a:t>
                      </a:r>
                      <a:endParaRPr lang="zh-CN" sz="1400" b="0" kern="100" dirty="0">
                        <a:effectLst/>
                        <a:latin typeface="Myriad Pro"/>
                        <a:ea typeface="汉仪中黑简"/>
                        <a:cs typeface="宋体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66673756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8D9E525-1004-475A-81BA-50492786307A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BA4039-09DC-43C6-8CA5-6210ABDD1A3B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4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D9E525-1004-475A-81BA-50492786307A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BA4039-09DC-43C6-8CA5-6210ABDD1A3B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A7AB307-1B87-45FA-A348-7575102D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" y="1112837"/>
            <a:ext cx="8856663" cy="4632325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实体关系图：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Entity-Relation Diagram</a:t>
            </a:r>
          </a:p>
          <a:p>
            <a:pPr lvl="1"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常用于表达系统内的数据关系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把数据项视为一种实体，刻画其属性和数据项之间的关系，从而表达系统的某些特征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algn="just">
              <a:lnSpc>
                <a:spcPct val="125000"/>
              </a:lnSpc>
              <a:buClr>
                <a:srgbClr val="FF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Entity </a:t>
            </a:r>
          </a:p>
          <a:p>
            <a:pPr lvl="2" algn="just">
              <a:lnSpc>
                <a:spcPct val="125000"/>
              </a:lnSpc>
              <a:buClr>
                <a:srgbClr val="FF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Attribute </a:t>
            </a:r>
          </a:p>
          <a:p>
            <a:pPr lvl="2" algn="just">
              <a:lnSpc>
                <a:spcPct val="125000"/>
              </a:lnSpc>
              <a:buClr>
                <a:srgbClr val="FF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Relationship </a:t>
            </a:r>
          </a:p>
          <a:p>
            <a:pPr lvl="2" algn="just">
              <a:lnSpc>
                <a:spcPct val="125000"/>
              </a:lnSpc>
              <a:buClr>
                <a:srgbClr val="FF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Cardinality or degree</a:t>
            </a:r>
          </a:p>
          <a:p>
            <a:pPr eaLnBrk="1" hangingPunct="1"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362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D9E525-1004-475A-81BA-50492786307A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BA4039-09DC-43C6-8CA5-6210ABDD1A3B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A7AB307-1B87-45FA-A348-7575102D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" y="1112837"/>
            <a:ext cx="8856663" cy="4632325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实体关系图：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Entity-Relation Diagram</a:t>
            </a:r>
          </a:p>
          <a:p>
            <a:pPr lvl="1"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常用于表达系统内的数据关系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把数据项视为一种实体，刻画其属性和数据项之间的关系，从而表达系统的某些特征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algn="just">
              <a:lnSpc>
                <a:spcPct val="125000"/>
              </a:lnSpc>
              <a:buClr>
                <a:srgbClr val="FF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Entity </a:t>
            </a:r>
          </a:p>
          <a:p>
            <a:pPr lvl="2" algn="just">
              <a:lnSpc>
                <a:spcPct val="125000"/>
              </a:lnSpc>
              <a:buClr>
                <a:srgbClr val="FF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Attribute </a:t>
            </a:r>
          </a:p>
          <a:p>
            <a:pPr lvl="2" algn="just">
              <a:lnSpc>
                <a:spcPct val="125000"/>
              </a:lnSpc>
              <a:buClr>
                <a:srgbClr val="FF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Relationship </a:t>
            </a:r>
          </a:p>
          <a:p>
            <a:pPr lvl="2" algn="just">
              <a:lnSpc>
                <a:spcPct val="125000"/>
              </a:lnSpc>
              <a:buClr>
                <a:srgbClr val="FF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Cardinality or degree</a:t>
            </a:r>
          </a:p>
          <a:p>
            <a:pPr eaLnBrk="1" hangingPunct="1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FD7938A-3FBA-40E8-9BB0-9CF8D6A54042}"/>
              </a:ext>
            </a:extLst>
          </p:cNvPr>
          <p:cNvSpPr txBox="1">
            <a:spLocks/>
          </p:cNvSpPr>
          <p:nvPr/>
        </p:nvSpPr>
        <p:spPr>
          <a:xfrm>
            <a:off x="179387" y="5155414"/>
            <a:ext cx="8856663" cy="853500"/>
          </a:xfrm>
          <a:solidFill>
            <a:srgbClr val="FFC000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Clr>
                <a:srgbClr val="BD011E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：仅仅是从逻辑层面刻画“数据关系”，而并不作为系统的直接实现，并不意味着系统一定有“数据库”等具体实现形式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982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2">
            <a:extLst>
              <a:ext uri="{FF2B5EF4-FFF2-40B4-BE49-F238E27FC236}">
                <a16:creationId xmlns:a16="http://schemas.microsoft.com/office/drawing/2014/main" id="{C9BBD17F-C827-447A-B6EC-EABD35C8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97050"/>
            <a:ext cx="1055688" cy="442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1" name="Oval 24">
            <a:extLst>
              <a:ext uri="{FF2B5EF4-FFF2-40B4-BE49-F238E27FC236}">
                <a16:creationId xmlns:a16="http://schemas.microsoft.com/office/drawing/2014/main" id="{AA2792D3-B700-40A1-9DF0-082028240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1817688"/>
            <a:ext cx="1219200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2" name="Text Box 25">
            <a:extLst>
              <a:ext uri="{FF2B5EF4-FFF2-40B4-BE49-F238E27FC236}">
                <a16:creationId xmlns:a16="http://schemas.microsoft.com/office/drawing/2014/main" id="{15D2478E-0E3D-4AF5-9271-416884D79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1849438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&lt;Name&gt;</a:t>
            </a:r>
          </a:p>
        </p:txBody>
      </p:sp>
      <p:sp>
        <p:nvSpPr>
          <p:cNvPr id="14343" name="AutoShape 28">
            <a:extLst>
              <a:ext uri="{FF2B5EF4-FFF2-40B4-BE49-F238E27FC236}">
                <a16:creationId xmlns:a16="http://schemas.microsoft.com/office/drawing/2014/main" id="{3EAA1809-CC30-4DE1-B342-74AA5E7C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49650"/>
            <a:ext cx="914400" cy="11430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4" name="Text Box 29">
            <a:extLst>
              <a:ext uri="{FF2B5EF4-FFF2-40B4-BE49-F238E27FC236}">
                <a16:creationId xmlns:a16="http://schemas.microsoft.com/office/drawing/2014/main" id="{48C94FE5-46C2-486D-82A2-6EF9D4A5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30650"/>
            <a:ext cx="1055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&lt;Name&gt;</a:t>
            </a:r>
          </a:p>
        </p:txBody>
      </p:sp>
      <p:sp>
        <p:nvSpPr>
          <p:cNvPr id="14345" name="Line 31">
            <a:extLst>
              <a:ext uri="{FF2B5EF4-FFF2-40B4-BE49-F238E27FC236}">
                <a16:creationId xmlns:a16="http://schemas.microsoft.com/office/drawing/2014/main" id="{BD92970F-0AA5-45AD-9D3A-0668A0878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692650"/>
            <a:ext cx="158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32">
            <a:extLst>
              <a:ext uri="{FF2B5EF4-FFF2-40B4-BE49-F238E27FC236}">
                <a16:creationId xmlns:a16="http://schemas.microsoft.com/office/drawing/2014/main" id="{66054A37-F389-400F-B8B8-4748EFB10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3013" y="316865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Text Box 34">
            <a:extLst>
              <a:ext uri="{FF2B5EF4-FFF2-40B4-BE49-F238E27FC236}">
                <a16:creationId xmlns:a16="http://schemas.microsoft.com/office/drawing/2014/main" id="{027926F7-7A07-4180-A65A-2E69C5CB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3213100"/>
            <a:ext cx="1982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&lt;Input cardinality&gt;</a:t>
            </a:r>
          </a:p>
        </p:txBody>
      </p:sp>
      <p:sp>
        <p:nvSpPr>
          <p:cNvPr id="14348" name="Text Box 35">
            <a:extLst>
              <a:ext uri="{FF2B5EF4-FFF2-40B4-BE49-F238E27FC236}">
                <a16:creationId xmlns:a16="http://schemas.microsoft.com/office/drawing/2014/main" id="{2C9AF573-54E6-405E-A14A-B85E2907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4692650"/>
            <a:ext cx="1916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&lt;Output cardinality&gt;</a:t>
            </a:r>
          </a:p>
        </p:txBody>
      </p:sp>
      <p:sp>
        <p:nvSpPr>
          <p:cNvPr id="14349" name="Text Box 38">
            <a:extLst>
              <a:ext uri="{FF2B5EF4-FFF2-40B4-BE49-F238E27FC236}">
                <a16:creationId xmlns:a16="http://schemas.microsoft.com/office/drawing/2014/main" id="{200ADEA6-3AFA-493F-B0EB-8202FB92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1055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/>
              <a:t>An Entity</a:t>
            </a:r>
          </a:p>
        </p:txBody>
      </p:sp>
      <p:sp>
        <p:nvSpPr>
          <p:cNvPr id="14350" name="Text Box 39">
            <a:extLst>
              <a:ext uri="{FF2B5EF4-FFF2-40B4-BE49-F238E27FC236}">
                <a16:creationId xmlns:a16="http://schemas.microsoft.com/office/drawing/2014/main" id="{F04135AE-4A44-4F61-8BF3-1AED550C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2078038"/>
            <a:ext cx="1716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/>
              <a:t>An Entity</a:t>
            </a:r>
          </a:p>
        </p:txBody>
      </p:sp>
      <p:sp>
        <p:nvSpPr>
          <p:cNvPr id="14351" name="Text Box 40">
            <a:extLst>
              <a:ext uri="{FF2B5EF4-FFF2-40B4-BE49-F238E27FC236}">
                <a16:creationId xmlns:a16="http://schemas.microsoft.com/office/drawing/2014/main" id="{BF587F83-A3B1-4BFB-86D4-8FC647DF5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/>
              <a:t>A relation between entities</a:t>
            </a:r>
          </a:p>
        </p:txBody>
      </p:sp>
      <p:sp>
        <p:nvSpPr>
          <p:cNvPr id="14352" name="Rectangle 41">
            <a:extLst>
              <a:ext uri="{FF2B5EF4-FFF2-40B4-BE49-F238E27FC236}">
                <a16:creationId xmlns:a16="http://schemas.microsoft.com/office/drawing/2014/main" id="{C5E708C5-450F-412C-B79A-BAD491DE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022600"/>
            <a:ext cx="533400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3" name="Line 42">
            <a:extLst>
              <a:ext uri="{FF2B5EF4-FFF2-40B4-BE49-F238E27FC236}">
                <a16:creationId xmlns:a16="http://schemas.microsoft.com/office/drawing/2014/main" id="{7D90F5E1-64D0-40A5-BC0C-874C7FDFB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2601913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44">
            <a:extLst>
              <a:ext uri="{FF2B5EF4-FFF2-40B4-BE49-F238E27FC236}">
                <a16:creationId xmlns:a16="http://schemas.microsoft.com/office/drawing/2014/main" id="{8DA56F14-1D39-4A05-92F6-E0FD52160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3381375"/>
            <a:ext cx="0" cy="744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Text Box 45">
            <a:extLst>
              <a:ext uri="{FF2B5EF4-FFF2-40B4-BE49-F238E27FC236}">
                <a16:creationId xmlns:a16="http://schemas.microsoft.com/office/drawing/2014/main" id="{5404293A-DBB9-4F8E-B32A-5EC6A0036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42672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/>
              <a:t>An inheritance relation</a:t>
            </a:r>
          </a:p>
        </p:txBody>
      </p: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0AFB6E5C-F30E-4835-8F76-3A424E3B7C82}"/>
              </a:ext>
            </a:extLst>
          </p:cNvPr>
          <p:cNvSpPr/>
          <p:nvPr/>
        </p:nvSpPr>
        <p:spPr bwMode="auto">
          <a:xfrm>
            <a:off x="3656013" y="1774825"/>
            <a:ext cx="2768600" cy="1393825"/>
          </a:xfrm>
          <a:prstGeom prst="cloudCallout">
            <a:avLst>
              <a:gd name="adj1" fmla="val -74768"/>
              <a:gd name="adj2" fmla="val -27282"/>
            </a:avLst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dirty="0">
                <a:latin typeface="+mn-lt"/>
              </a:rPr>
              <a:t>Physical items or aggregation of data items</a:t>
            </a:r>
            <a:endParaRPr lang="zh-CN" altLang="en-US" dirty="0">
              <a:latin typeface="+mn-lt"/>
            </a:endParaRPr>
          </a:p>
        </p:txBody>
      </p:sp>
      <p:sp>
        <p:nvSpPr>
          <p:cNvPr id="21" name="云形标注 20">
            <a:extLst>
              <a:ext uri="{FF2B5EF4-FFF2-40B4-BE49-F238E27FC236}">
                <a16:creationId xmlns:a16="http://schemas.microsoft.com/office/drawing/2014/main" id="{D310CBE9-43A3-4F5C-8CD1-9283AD3C29F3}"/>
              </a:ext>
            </a:extLst>
          </p:cNvPr>
          <p:cNvSpPr/>
          <p:nvPr/>
        </p:nvSpPr>
        <p:spPr bwMode="auto">
          <a:xfrm>
            <a:off x="3656013" y="4084638"/>
            <a:ext cx="2555875" cy="1247775"/>
          </a:xfrm>
          <a:prstGeom prst="cloudCallout">
            <a:avLst>
              <a:gd name="adj1" fmla="val -74768"/>
              <a:gd name="adj2" fmla="val -27282"/>
            </a:avLst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dirty="0">
                <a:latin typeface="+mn-lt"/>
              </a:rPr>
              <a:t>Relationships between pairs of entities</a:t>
            </a:r>
            <a:endParaRPr lang="zh-CN" altLang="en-US" dirty="0">
              <a:latin typeface="+mn-lt"/>
            </a:endParaRPr>
          </a:p>
        </p:txBody>
      </p:sp>
      <p:sp>
        <p:nvSpPr>
          <p:cNvPr id="14358" name="Oval 24">
            <a:extLst>
              <a:ext uri="{FF2B5EF4-FFF2-40B4-BE49-F238E27FC236}">
                <a16:creationId xmlns:a16="http://schemas.microsoft.com/office/drawing/2014/main" id="{FFA57F2D-52BC-48F5-8265-54BC587D2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557463"/>
            <a:ext cx="1425575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9" name="Text Box 25">
            <a:extLst>
              <a:ext uri="{FF2B5EF4-FFF2-40B4-BE49-F238E27FC236}">
                <a16:creationId xmlns:a16="http://schemas.microsoft.com/office/drawing/2014/main" id="{D13280E7-05BF-4DE3-B752-D217A99B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89213"/>
            <a:ext cx="1331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&lt;attribute&gt;</a:t>
            </a:r>
          </a:p>
        </p:txBody>
      </p:sp>
      <p:sp>
        <p:nvSpPr>
          <p:cNvPr id="14360" name="Line 42">
            <a:extLst>
              <a:ext uri="{FF2B5EF4-FFF2-40B4-BE49-F238E27FC236}">
                <a16:creationId xmlns:a16="http://schemas.microsoft.com/office/drawing/2014/main" id="{F81FACD1-1BB8-43A4-ADE9-4D54634264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4413" y="2246313"/>
            <a:ext cx="1571625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Text Box 39">
            <a:extLst>
              <a:ext uri="{FF2B5EF4-FFF2-40B4-BE49-F238E27FC236}">
                <a16:creationId xmlns:a16="http://schemas.microsoft.com/office/drawing/2014/main" id="{D09DB01F-DA93-4F07-ACD0-8EC6624B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9588"/>
            <a:ext cx="1716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/>
              <a:t>An attribute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65B349-C597-46C5-90E6-C0462F23669C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E72BDE-1F57-4B30-9AB7-5EA3945AB7D5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对象 1">
            <a:extLst>
              <a:ext uri="{FF2B5EF4-FFF2-40B4-BE49-F238E27FC236}">
                <a16:creationId xmlns:a16="http://schemas.microsoft.com/office/drawing/2014/main" id="{02470399-883C-46A2-ABAA-B48B0E174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" y="1538288"/>
          <a:ext cx="9070975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5486400" imgH="2770632" progId="Word.Document.8">
                  <p:embed/>
                </p:oleObj>
              </mc:Choice>
              <mc:Fallback>
                <p:oleObj name="Document" r:id="rId3" imgW="5486400" imgH="2770632" progId="Word.Document.8">
                  <p:embed/>
                  <p:pic>
                    <p:nvPicPr>
                      <p:cNvPr id="15363" name="对象 1">
                        <a:extLst>
                          <a:ext uri="{FF2B5EF4-FFF2-40B4-BE49-F238E27FC236}">
                            <a16:creationId xmlns:a16="http://schemas.microsoft.com/office/drawing/2014/main" id="{02470399-883C-46A2-ABAA-B48B0E174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538288"/>
                        <a:ext cx="9070975" cy="49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矩形 1">
            <a:extLst>
              <a:ext uri="{FF2B5EF4-FFF2-40B4-BE49-F238E27FC236}">
                <a16:creationId xmlns:a16="http://schemas.microsoft.com/office/drawing/2014/main" id="{8AA5741B-D06E-4080-B0A1-F5B4810E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284538"/>
            <a:ext cx="136842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15365" name="矩形 4">
            <a:extLst>
              <a:ext uri="{FF2B5EF4-FFF2-40B4-BE49-F238E27FC236}">
                <a16:creationId xmlns:a16="http://schemas.microsoft.com/office/drawing/2014/main" id="{E65362A2-17CD-4F6E-85BD-41E0FF9E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3040063"/>
            <a:ext cx="1735137" cy="820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A0875A-9E5E-44A0-A31D-31E570054BDC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E8A62E-2FAF-4520-ADD2-34D37F334C9B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6FC5A5E-7503-4FDD-820B-C7ED99C86B59}"/>
              </a:ext>
            </a:extLst>
          </p:cNvPr>
          <p:cNvSpPr txBox="1">
            <a:spLocks/>
          </p:cNvSpPr>
          <p:nvPr/>
        </p:nvSpPr>
        <p:spPr>
          <a:xfrm>
            <a:off x="143668" y="1014372"/>
            <a:ext cx="8856663" cy="551928"/>
          </a:xfrm>
          <a:solidFill>
            <a:srgbClr val="FFC000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Clr>
                <a:srgbClr val="BD011E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例：软件需求的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矩形 1">
            <a:extLst>
              <a:ext uri="{FF2B5EF4-FFF2-40B4-BE49-F238E27FC236}">
                <a16:creationId xmlns:a16="http://schemas.microsoft.com/office/drawing/2014/main" id="{8AA5741B-D06E-4080-B0A1-F5B4810E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284538"/>
            <a:ext cx="136842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15365" name="矩形 4">
            <a:extLst>
              <a:ext uri="{FF2B5EF4-FFF2-40B4-BE49-F238E27FC236}">
                <a16:creationId xmlns:a16="http://schemas.microsoft.com/office/drawing/2014/main" id="{E65362A2-17CD-4F6E-85BD-41E0FF9E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3040063"/>
            <a:ext cx="1735137" cy="820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A0875A-9E5E-44A0-A31D-31E570054BDC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E8A62E-2FAF-4520-ADD2-34D37F334C9B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6FC5A5E-7503-4FDD-820B-C7ED99C86B59}"/>
              </a:ext>
            </a:extLst>
          </p:cNvPr>
          <p:cNvSpPr txBox="1">
            <a:spLocks/>
          </p:cNvSpPr>
          <p:nvPr/>
        </p:nvSpPr>
        <p:spPr>
          <a:xfrm>
            <a:off x="143668" y="1014372"/>
            <a:ext cx="8856663" cy="551928"/>
          </a:xfrm>
          <a:solidFill>
            <a:srgbClr val="FFC000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Clr>
                <a:srgbClr val="BD011E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练习：简化的学生选课系统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A0667FB-9F22-45CF-A0BA-009807B3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819231"/>
            <a:ext cx="7716838" cy="791209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所有学生可以从系统中选择若干门课程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每位教师最多承担</a:t>
            </a:r>
            <a:r>
              <a:rPr lang="en-US" altLang="zh-CN" sz="2400" dirty="0">
                <a:latin typeface="+mn-ea"/>
                <a:cs typeface="Times New Roman" pitchFamily="18" charset="0"/>
              </a:rPr>
              <a:t>5</a:t>
            </a:r>
            <a:r>
              <a:rPr lang="zh-CN" altLang="en-US" sz="2400" dirty="0">
                <a:latin typeface="+mn-ea"/>
                <a:cs typeface="Times New Roman" pitchFamily="18" charset="0"/>
              </a:rPr>
              <a:t>门课程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每位学生至少有</a:t>
            </a:r>
            <a:r>
              <a:rPr lang="en-US" altLang="zh-CN" sz="2400" dirty="0">
                <a:latin typeface="+mn-ea"/>
                <a:cs typeface="Times New Roman" pitchFamily="18" charset="0"/>
              </a:rPr>
              <a:t>ID</a:t>
            </a:r>
            <a:r>
              <a:rPr lang="zh-CN" altLang="en-US" sz="2400" dirty="0">
                <a:latin typeface="+mn-ea"/>
                <a:cs typeface="Times New Roman" pitchFamily="18" charset="0"/>
              </a:rPr>
              <a:t>和姓名等基本信息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每门课程至少有课程号等基本信息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marL="0" indent="0" algn="just">
              <a:buClr>
                <a:srgbClr val="FF0000"/>
              </a:buClr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9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2">
            <a:extLst>
              <a:ext uri="{FF2B5EF4-FFF2-40B4-BE49-F238E27FC236}">
                <a16:creationId xmlns:a16="http://schemas.microsoft.com/office/drawing/2014/main" id="{27A1DA7B-68A5-41A9-B677-66A16A1F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911725"/>
            <a:ext cx="2303462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2" name="Text Box 23">
            <a:extLst>
              <a:ext uri="{FF2B5EF4-FFF2-40B4-BE49-F238E27FC236}">
                <a16:creationId xmlns:a16="http://schemas.microsoft.com/office/drawing/2014/main" id="{177DC829-9C06-4C78-B713-DF47A5A67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5016500"/>
            <a:ext cx="1809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/>
              <a:t>course</a:t>
            </a:r>
          </a:p>
        </p:txBody>
      </p:sp>
      <p:sp>
        <p:nvSpPr>
          <p:cNvPr id="17413" name="AutoShape 28">
            <a:extLst>
              <a:ext uri="{FF2B5EF4-FFF2-40B4-BE49-F238E27FC236}">
                <a16:creationId xmlns:a16="http://schemas.microsoft.com/office/drawing/2014/main" id="{E227FCD4-52F5-474C-B13A-E00EBF183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3203575"/>
            <a:ext cx="1393825" cy="125095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4" name="Text Box 29">
            <a:extLst>
              <a:ext uri="{FF2B5EF4-FFF2-40B4-BE49-F238E27FC236}">
                <a16:creationId xmlns:a16="http://schemas.microsoft.com/office/drawing/2014/main" id="{37B7BDD3-FCED-4BF7-9343-C91FD0694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3629025"/>
            <a:ext cx="99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/>
              <a:t>teach</a:t>
            </a:r>
          </a:p>
        </p:txBody>
      </p:sp>
      <p:sp>
        <p:nvSpPr>
          <p:cNvPr id="17415" name="Line 31">
            <a:extLst>
              <a:ext uri="{FF2B5EF4-FFF2-40B4-BE49-F238E27FC236}">
                <a16:creationId xmlns:a16="http://schemas.microsoft.com/office/drawing/2014/main" id="{C4F8F585-755A-42EF-A97B-037F80FF6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4454525"/>
            <a:ext cx="158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Line 32">
            <a:extLst>
              <a:ext uri="{FF2B5EF4-FFF2-40B4-BE49-F238E27FC236}">
                <a16:creationId xmlns:a16="http://schemas.microsoft.com/office/drawing/2014/main" id="{E0B04FCA-6B6E-44EF-B074-96E9B35BF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5500" y="2820988"/>
            <a:ext cx="1588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Text Box 38">
            <a:extLst>
              <a:ext uri="{FF2B5EF4-FFF2-40B4-BE49-F238E27FC236}">
                <a16:creationId xmlns:a16="http://schemas.microsoft.com/office/drawing/2014/main" id="{80393DC1-645E-4ECE-853B-17D1C08B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9479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1</a:t>
            </a:r>
          </a:p>
        </p:txBody>
      </p:sp>
      <p:sp>
        <p:nvSpPr>
          <p:cNvPr id="17418" name="Oval 24">
            <a:extLst>
              <a:ext uri="{FF2B5EF4-FFF2-40B4-BE49-F238E27FC236}">
                <a16:creationId xmlns:a16="http://schemas.microsoft.com/office/drawing/2014/main" id="{473ABB61-4482-4421-BF8C-61268524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484313"/>
            <a:ext cx="1028700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9" name="Text Box 25">
            <a:extLst>
              <a:ext uri="{FF2B5EF4-FFF2-40B4-BE49-F238E27FC236}">
                <a16:creationId xmlns:a16="http://schemas.microsoft.com/office/drawing/2014/main" id="{D06A49C9-F047-4A97-9B3F-7562ED665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516063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Name</a:t>
            </a:r>
            <a:endParaRPr lang="en-US" altLang="zh-CN" sz="1600" b="1"/>
          </a:p>
        </p:txBody>
      </p:sp>
      <p:sp>
        <p:nvSpPr>
          <p:cNvPr id="17420" name="Line 42">
            <a:extLst>
              <a:ext uri="{FF2B5EF4-FFF2-40B4-BE49-F238E27FC236}">
                <a16:creationId xmlns:a16="http://schemas.microsoft.com/office/drawing/2014/main" id="{FE14245E-84BF-4D39-A474-5EF603D758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3838" y="1701800"/>
            <a:ext cx="725487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Rectangle 22">
            <a:extLst>
              <a:ext uri="{FF2B5EF4-FFF2-40B4-BE49-F238E27FC236}">
                <a16:creationId xmlns:a16="http://schemas.microsoft.com/office/drawing/2014/main" id="{D6B9DE3C-66DF-4474-926E-39C089102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1949450"/>
            <a:ext cx="2305050" cy="88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2" name="Text Box 23">
            <a:extLst>
              <a:ext uri="{FF2B5EF4-FFF2-40B4-BE49-F238E27FC236}">
                <a16:creationId xmlns:a16="http://schemas.microsoft.com/office/drawing/2014/main" id="{892BA6F4-633B-4DF0-888C-959EEE20F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2195513"/>
            <a:ext cx="1893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/>
              <a:t>Teacher</a:t>
            </a:r>
          </a:p>
        </p:txBody>
      </p:sp>
      <p:sp>
        <p:nvSpPr>
          <p:cNvPr id="17423" name="Oval 24">
            <a:extLst>
              <a:ext uri="{FF2B5EF4-FFF2-40B4-BE49-F238E27FC236}">
                <a16:creationId xmlns:a16="http://schemas.microsoft.com/office/drawing/2014/main" id="{52692181-8AE9-4442-B840-1F2570442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2205038"/>
            <a:ext cx="1030287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4" name="Text Box 25">
            <a:extLst>
              <a:ext uri="{FF2B5EF4-FFF2-40B4-BE49-F238E27FC236}">
                <a16:creationId xmlns:a16="http://schemas.microsoft.com/office/drawing/2014/main" id="{2188794D-B008-4A13-AC45-4DCF6AEE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2324100"/>
            <a:ext cx="515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ID</a:t>
            </a:r>
          </a:p>
        </p:txBody>
      </p:sp>
      <p:sp>
        <p:nvSpPr>
          <p:cNvPr id="17425" name="Oval 24">
            <a:extLst>
              <a:ext uri="{FF2B5EF4-FFF2-40B4-BE49-F238E27FC236}">
                <a16:creationId xmlns:a16="http://schemas.microsoft.com/office/drawing/2014/main" id="{91844A89-790D-4DCD-9D9B-1C13C375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2947988"/>
            <a:ext cx="1163637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6" name="Text Box 25">
            <a:extLst>
              <a:ext uri="{FF2B5EF4-FFF2-40B4-BE49-F238E27FC236}">
                <a16:creationId xmlns:a16="http://schemas.microsoft.com/office/drawing/2014/main" id="{9573C687-ED4C-4528-A739-C2EF1574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3030538"/>
            <a:ext cx="77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Title</a:t>
            </a:r>
          </a:p>
        </p:txBody>
      </p:sp>
      <p:sp>
        <p:nvSpPr>
          <p:cNvPr id="17427" name="Line 42">
            <a:extLst>
              <a:ext uri="{FF2B5EF4-FFF2-40B4-BE49-F238E27FC236}">
                <a16:creationId xmlns:a16="http://schemas.microsoft.com/office/drawing/2014/main" id="{D46A6023-F682-424C-906D-CF269FF52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5100" y="2308225"/>
            <a:ext cx="784225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Line 42">
            <a:extLst>
              <a:ext uri="{FF2B5EF4-FFF2-40B4-BE49-F238E27FC236}">
                <a16:creationId xmlns:a16="http://schemas.microsoft.com/office/drawing/2014/main" id="{D5B77BAA-F068-4849-BA14-344AE942D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4638" y="2308225"/>
            <a:ext cx="674687" cy="84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Oval 24">
            <a:extLst>
              <a:ext uri="{FF2B5EF4-FFF2-40B4-BE49-F238E27FC236}">
                <a16:creationId xmlns:a16="http://schemas.microsoft.com/office/drawing/2014/main" id="{8CEE2F30-1A1B-4A96-B296-E094021B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5969000"/>
            <a:ext cx="1058863" cy="6334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30" name="Text Box 25">
            <a:extLst>
              <a:ext uri="{FF2B5EF4-FFF2-40B4-BE49-F238E27FC236}">
                <a16:creationId xmlns:a16="http://schemas.microsoft.com/office/drawing/2014/main" id="{B762564B-AA16-40D8-A74D-AF50CF15C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6083300"/>
            <a:ext cx="93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Name</a:t>
            </a:r>
            <a:endParaRPr lang="en-US" altLang="zh-CN" sz="1600" b="1"/>
          </a:p>
        </p:txBody>
      </p:sp>
      <p:sp>
        <p:nvSpPr>
          <p:cNvPr id="17431" name="Line 42">
            <a:extLst>
              <a:ext uri="{FF2B5EF4-FFF2-40B4-BE49-F238E27FC236}">
                <a16:creationId xmlns:a16="http://schemas.microsoft.com/office/drawing/2014/main" id="{AB904015-50D7-4E56-AF40-C92AAB97F1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1688" y="5584825"/>
            <a:ext cx="38893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Oval 24">
            <a:extLst>
              <a:ext uri="{FF2B5EF4-FFF2-40B4-BE49-F238E27FC236}">
                <a16:creationId xmlns:a16="http://schemas.microsoft.com/office/drawing/2014/main" id="{77AFA1FE-678B-45C8-BA17-6D550672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6057900"/>
            <a:ext cx="1030287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A63382FF-5BD4-4CB2-8C10-AB56F0EA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6176963"/>
            <a:ext cx="515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ID</a:t>
            </a:r>
          </a:p>
        </p:txBody>
      </p:sp>
      <p:sp>
        <p:nvSpPr>
          <p:cNvPr id="17434" name="Oval 24">
            <a:extLst>
              <a:ext uri="{FF2B5EF4-FFF2-40B4-BE49-F238E27FC236}">
                <a16:creationId xmlns:a16="http://schemas.microsoft.com/office/drawing/2014/main" id="{29224459-9AD4-47CC-9ED6-7F7AFF8C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094413"/>
            <a:ext cx="1162050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35" name="Text Box 25">
            <a:extLst>
              <a:ext uri="{FF2B5EF4-FFF2-40B4-BE49-F238E27FC236}">
                <a16:creationId xmlns:a16="http://schemas.microsoft.com/office/drawing/2014/main" id="{D85D46D4-9464-4676-B5AE-CB7847764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176963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Place</a:t>
            </a:r>
          </a:p>
        </p:txBody>
      </p:sp>
      <p:sp>
        <p:nvSpPr>
          <p:cNvPr id="17436" name="Line 42">
            <a:extLst>
              <a:ext uri="{FF2B5EF4-FFF2-40B4-BE49-F238E27FC236}">
                <a16:creationId xmlns:a16="http://schemas.microsoft.com/office/drawing/2014/main" id="{D70C443B-2949-4C50-AE23-3DCDE91944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8563" y="5584825"/>
            <a:ext cx="2163762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7" name="Line 42">
            <a:extLst>
              <a:ext uri="{FF2B5EF4-FFF2-40B4-BE49-F238E27FC236}">
                <a16:creationId xmlns:a16="http://schemas.microsoft.com/office/drawing/2014/main" id="{DC5380FF-1631-4CAF-B65D-CC4047A7C1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6650" y="5584825"/>
            <a:ext cx="973138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8" name="Oval 24">
            <a:extLst>
              <a:ext uri="{FF2B5EF4-FFF2-40B4-BE49-F238E27FC236}">
                <a16:creationId xmlns:a16="http://schemas.microsoft.com/office/drawing/2014/main" id="{7ADC67BB-121A-4E04-A113-8C3FC241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5969000"/>
            <a:ext cx="1262062" cy="6334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39" name="Text Box 25">
            <a:extLst>
              <a:ext uri="{FF2B5EF4-FFF2-40B4-BE49-F238E27FC236}">
                <a16:creationId xmlns:a16="http://schemas.microsoft.com/office/drawing/2014/main" id="{09E97AAB-047D-46B1-B5AE-C1515B5B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6130925"/>
            <a:ext cx="1112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GRADE</a:t>
            </a:r>
          </a:p>
        </p:txBody>
      </p:sp>
      <p:sp>
        <p:nvSpPr>
          <p:cNvPr id="17440" name="Oval 24">
            <a:extLst>
              <a:ext uri="{FF2B5EF4-FFF2-40B4-BE49-F238E27FC236}">
                <a16:creationId xmlns:a16="http://schemas.microsoft.com/office/drawing/2014/main" id="{F8F09BBE-E4E5-4912-9C71-C1BA74076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5970588"/>
            <a:ext cx="1058862" cy="635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41" name="Text Box 25">
            <a:extLst>
              <a:ext uri="{FF2B5EF4-FFF2-40B4-BE49-F238E27FC236}">
                <a16:creationId xmlns:a16="http://schemas.microsoft.com/office/drawing/2014/main" id="{B3C9DF8B-9A25-4377-91EB-8DA4A15C2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6084888"/>
            <a:ext cx="930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Time</a:t>
            </a:r>
            <a:endParaRPr lang="en-US" altLang="zh-CN" sz="1600" b="1"/>
          </a:p>
        </p:txBody>
      </p:sp>
      <p:sp>
        <p:nvSpPr>
          <p:cNvPr id="17442" name="Line 42">
            <a:extLst>
              <a:ext uri="{FF2B5EF4-FFF2-40B4-BE49-F238E27FC236}">
                <a16:creationId xmlns:a16="http://schemas.microsoft.com/office/drawing/2014/main" id="{A9291D11-DC8C-4D54-BE62-48755115FD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57575" y="5584825"/>
            <a:ext cx="14747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3" name="Line 42">
            <a:extLst>
              <a:ext uri="{FF2B5EF4-FFF2-40B4-BE49-F238E27FC236}">
                <a16:creationId xmlns:a16="http://schemas.microsoft.com/office/drawing/2014/main" id="{DB43A623-8625-4A1E-9337-F1F30B4C21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6950" y="5584825"/>
            <a:ext cx="2471738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4" name="Text Box 38">
            <a:extLst>
              <a:ext uri="{FF2B5EF4-FFF2-40B4-BE49-F238E27FC236}">
                <a16:creationId xmlns:a16="http://schemas.microsoft.com/office/drawing/2014/main" id="{730C653F-EA77-4D0C-A2D2-E68EA2DB6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4454525"/>
            <a:ext cx="101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(1,…,5)</a:t>
            </a:r>
          </a:p>
        </p:txBody>
      </p:sp>
      <p:sp>
        <p:nvSpPr>
          <p:cNvPr id="17445" name="AutoShape 28">
            <a:extLst>
              <a:ext uri="{FF2B5EF4-FFF2-40B4-BE49-F238E27FC236}">
                <a16:creationId xmlns:a16="http://schemas.microsoft.com/office/drawing/2014/main" id="{2D612996-3CD3-4EC1-A5B6-29AC9856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3235325"/>
            <a:ext cx="1395413" cy="125095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46" name="Text Box 29">
            <a:extLst>
              <a:ext uri="{FF2B5EF4-FFF2-40B4-BE49-F238E27FC236}">
                <a16:creationId xmlns:a16="http://schemas.microsoft.com/office/drawing/2014/main" id="{53774FCB-9BBE-4CEA-90CA-98359279F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3660775"/>
            <a:ext cx="992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/>
              <a:t>select</a:t>
            </a:r>
          </a:p>
        </p:txBody>
      </p:sp>
      <p:sp>
        <p:nvSpPr>
          <p:cNvPr id="17447" name="Line 31">
            <a:extLst>
              <a:ext uri="{FF2B5EF4-FFF2-40B4-BE49-F238E27FC236}">
                <a16:creationId xmlns:a16="http://schemas.microsoft.com/office/drawing/2014/main" id="{0ADA576F-A0CB-4233-8113-DD683B390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6700" y="4486275"/>
            <a:ext cx="1768475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8" name="Line 32">
            <a:extLst>
              <a:ext uri="{FF2B5EF4-FFF2-40B4-BE49-F238E27FC236}">
                <a16:creationId xmlns:a16="http://schemas.microsoft.com/office/drawing/2014/main" id="{4DD41501-494C-4768-98FF-A6E903112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900" y="2852738"/>
            <a:ext cx="1588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9" name="Text Box 38">
            <a:extLst>
              <a:ext uri="{FF2B5EF4-FFF2-40B4-BE49-F238E27FC236}">
                <a16:creationId xmlns:a16="http://schemas.microsoft.com/office/drawing/2014/main" id="{9B4C8526-8C1C-4A79-BE9A-BAA005BFF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979738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1</a:t>
            </a:r>
          </a:p>
        </p:txBody>
      </p:sp>
      <p:sp>
        <p:nvSpPr>
          <p:cNvPr id="17450" name="Text Box 38">
            <a:extLst>
              <a:ext uri="{FF2B5EF4-FFF2-40B4-BE49-F238E27FC236}">
                <a16:creationId xmlns:a16="http://schemas.microsoft.com/office/drawing/2014/main" id="{4AC4B8BD-FF2E-449E-995A-521A8A30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44862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N</a:t>
            </a:r>
          </a:p>
        </p:txBody>
      </p:sp>
      <p:sp>
        <p:nvSpPr>
          <p:cNvPr id="17451" name="Rectangle 22">
            <a:extLst>
              <a:ext uri="{FF2B5EF4-FFF2-40B4-BE49-F238E27FC236}">
                <a16:creationId xmlns:a16="http://schemas.microsoft.com/office/drawing/2014/main" id="{A9F6A34D-4566-4CF0-A623-CA713448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1938338"/>
            <a:ext cx="2303463" cy="88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52" name="Text Box 23">
            <a:extLst>
              <a:ext uri="{FF2B5EF4-FFF2-40B4-BE49-F238E27FC236}">
                <a16:creationId xmlns:a16="http://schemas.microsoft.com/office/drawing/2014/main" id="{A1C2849C-3F4E-43B1-AFB3-688F9752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2160588"/>
            <a:ext cx="1893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/>
              <a:t>Student</a:t>
            </a:r>
          </a:p>
        </p:txBody>
      </p:sp>
      <p:sp>
        <p:nvSpPr>
          <p:cNvPr id="17453" name="Oval 24">
            <a:extLst>
              <a:ext uri="{FF2B5EF4-FFF2-40B4-BE49-F238E27FC236}">
                <a16:creationId xmlns:a16="http://schemas.microsoft.com/office/drawing/2014/main" id="{99873FE7-3E78-442B-A4F1-E4709759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1665288"/>
            <a:ext cx="1028700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54" name="Text Box 25">
            <a:extLst>
              <a:ext uri="{FF2B5EF4-FFF2-40B4-BE49-F238E27FC236}">
                <a16:creationId xmlns:a16="http://schemas.microsoft.com/office/drawing/2014/main" id="{0D2C2049-1C8C-49E8-B1BE-129AF8E7C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697038"/>
            <a:ext cx="1331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Name</a:t>
            </a:r>
            <a:endParaRPr lang="en-US" altLang="zh-CN" sz="1600" b="1"/>
          </a:p>
        </p:txBody>
      </p:sp>
      <p:sp>
        <p:nvSpPr>
          <p:cNvPr id="17455" name="Oval 24">
            <a:extLst>
              <a:ext uri="{FF2B5EF4-FFF2-40B4-BE49-F238E27FC236}">
                <a16:creationId xmlns:a16="http://schemas.microsoft.com/office/drawing/2014/main" id="{483DEB3A-6FBF-4A37-BDDF-714F5615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2386013"/>
            <a:ext cx="1030287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56" name="Text Box 25">
            <a:extLst>
              <a:ext uri="{FF2B5EF4-FFF2-40B4-BE49-F238E27FC236}">
                <a16:creationId xmlns:a16="http://schemas.microsoft.com/office/drawing/2014/main" id="{063D6143-87B5-4FCC-A28A-CC20E645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2503488"/>
            <a:ext cx="5159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ID</a:t>
            </a:r>
          </a:p>
        </p:txBody>
      </p:sp>
      <p:sp>
        <p:nvSpPr>
          <p:cNvPr id="17457" name="Oval 24">
            <a:extLst>
              <a:ext uri="{FF2B5EF4-FFF2-40B4-BE49-F238E27FC236}">
                <a16:creationId xmlns:a16="http://schemas.microsoft.com/office/drawing/2014/main" id="{BF7D05ED-5E31-4C97-9ADE-3B16EC3F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128963"/>
            <a:ext cx="1163637" cy="488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58" name="Text Box 25">
            <a:extLst>
              <a:ext uri="{FF2B5EF4-FFF2-40B4-BE49-F238E27FC236}">
                <a16:creationId xmlns:a16="http://schemas.microsoft.com/office/drawing/2014/main" id="{88475B6C-2834-4594-BCAF-E0D69FA7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3211513"/>
            <a:ext cx="773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…</a:t>
            </a:r>
          </a:p>
        </p:txBody>
      </p:sp>
      <p:sp>
        <p:nvSpPr>
          <p:cNvPr id="17459" name="Line 42">
            <a:extLst>
              <a:ext uri="{FF2B5EF4-FFF2-40B4-BE49-F238E27FC236}">
                <a16:creationId xmlns:a16="http://schemas.microsoft.com/office/drawing/2014/main" id="{9C06FF77-85C7-4290-9D91-F5DD589B48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0913" y="1973263"/>
            <a:ext cx="633412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0" name="Line 42">
            <a:extLst>
              <a:ext uri="{FF2B5EF4-FFF2-40B4-BE49-F238E27FC236}">
                <a16:creationId xmlns:a16="http://schemas.microsoft.com/office/drawing/2014/main" id="{51BF982A-65C2-4877-A3F1-9B0E250246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0913" y="2419350"/>
            <a:ext cx="555625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1" name="Line 42">
            <a:extLst>
              <a:ext uri="{FF2B5EF4-FFF2-40B4-BE49-F238E27FC236}">
                <a16:creationId xmlns:a16="http://schemas.microsoft.com/office/drawing/2014/main" id="{52D14714-B046-4DED-BC0B-2B964AD66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78688" y="2427288"/>
            <a:ext cx="57785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A220860-F4F8-4338-9675-41D14E3283AF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024A26C-01BF-487B-BD76-1270855312FB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内容占位符 2">
            <a:extLst>
              <a:ext uri="{FF2B5EF4-FFF2-40B4-BE49-F238E27FC236}">
                <a16:creationId xmlns:a16="http://schemas.microsoft.com/office/drawing/2014/main" id="{B4505316-6CFC-4F0C-A685-1462825AF73A}"/>
              </a:ext>
            </a:extLst>
          </p:cNvPr>
          <p:cNvSpPr txBox="1">
            <a:spLocks/>
          </p:cNvSpPr>
          <p:nvPr/>
        </p:nvSpPr>
        <p:spPr>
          <a:xfrm>
            <a:off x="163512" y="743021"/>
            <a:ext cx="8856663" cy="551928"/>
          </a:xfrm>
          <a:solidFill>
            <a:srgbClr val="FFC000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Clr>
                <a:srgbClr val="BD011E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练习：简化的学生选课系统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C3D7ABF6-D63C-4082-BC3D-A14713D3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00213"/>
            <a:ext cx="8412163" cy="4130675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Font typeface="Wingdings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对话图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0" y="168644"/>
            <a:ext cx="4740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分析模型（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Analysis Model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457835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3490" y="1820553"/>
            <a:ext cx="7883859" cy="88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软件的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分析模型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，以图形形式从特定的角度直观、精确地刻画软件的预期功能和行为，便于工程人员对需求内容进行分析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1053893" y="3910287"/>
            <a:ext cx="17578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  <a:buSzPct val="100000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分析模型的特征</a:t>
            </a: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sz="28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3413" y="3602511"/>
            <a:ext cx="5015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cs typeface="Times New Roman" pitchFamily="18" charset="0"/>
              </a:rPr>
              <a:t> abstract (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抽象性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cs typeface="Times New Roman" pitchFamily="18" charset="0"/>
              </a:rPr>
              <a:t> intuitive (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直观性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cs typeface="Times New Roman" pitchFamily="18" charset="0"/>
              </a:rPr>
              <a:t> precision (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精确性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ea"/>
                <a:cs typeface="Times New Roman" pitchFamily="18" charset="0"/>
              </a:rPr>
              <a:t> focus on certain perspective (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针对性</a:t>
            </a:r>
            <a:r>
              <a:rPr lang="en-US" altLang="zh-CN" sz="2000" dirty="0">
                <a:latin typeface="+mn-ea"/>
                <a:cs typeface="Times New Roman" pitchFamily="18" charset="0"/>
              </a:rPr>
              <a:t>)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4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EA220860-F4F8-4338-9675-41D14E3283AF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024A26C-01BF-487B-BD76-1270855312FB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6D4265C8-EEB4-4096-A7AC-C8CE84A6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00213"/>
            <a:ext cx="8412163" cy="4130675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+mn-ea"/>
              </a:rPr>
              <a:t> 对话图</a:t>
            </a:r>
            <a:r>
              <a:rPr lang="en-US" altLang="zh-CN" sz="2400" b="1" dirty="0">
                <a:latin typeface="+mn-ea"/>
              </a:rPr>
              <a:t>dialog map</a:t>
            </a:r>
          </a:p>
          <a:p>
            <a:pPr marL="0" indent="0" algn="just">
              <a:lnSpc>
                <a:spcPct val="125000"/>
              </a:lnSpc>
              <a:buClr>
                <a:srgbClr val="FF0000"/>
              </a:buClr>
              <a:buNone/>
              <a:defRPr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通过描述界面的转移关系，间接呈现系统行为以供分析</a:t>
            </a:r>
            <a:endParaRPr lang="en-US" altLang="zh-CN" sz="24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ea"/>
              </a:rPr>
              <a:t>抽象表示界面</a:t>
            </a:r>
            <a:endParaRPr lang="en-US" altLang="zh-CN" sz="20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ea"/>
              </a:rPr>
              <a:t>界面中涉及迁移的要素应该被显式地描述</a:t>
            </a:r>
          </a:p>
        </p:txBody>
      </p:sp>
    </p:spTree>
    <p:extLst>
      <p:ext uri="{BB962C8B-B14F-4D97-AF65-F5344CB8AC3E}">
        <p14:creationId xmlns:p14="http://schemas.microsoft.com/office/powerpoint/2010/main" val="2422227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EA220860-F4F8-4338-9675-41D14E3283AF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024A26C-01BF-487B-BD76-1270855312FB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6D4265C8-EEB4-4096-A7AC-C8CE84A6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00213"/>
            <a:ext cx="8412163" cy="4130675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+mn-ea"/>
              </a:rPr>
              <a:t> 对话图</a:t>
            </a:r>
            <a:r>
              <a:rPr lang="en-US" altLang="zh-CN" sz="2400" b="1" dirty="0">
                <a:latin typeface="+mn-ea"/>
              </a:rPr>
              <a:t>dialog map</a:t>
            </a:r>
          </a:p>
          <a:p>
            <a:pPr marL="0" indent="0" algn="just">
              <a:lnSpc>
                <a:spcPct val="125000"/>
              </a:lnSpc>
              <a:buClr>
                <a:srgbClr val="FF0000"/>
              </a:buClr>
              <a:buNone/>
              <a:defRPr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通过描述界面的转移关系，间接呈现系统行为以供分析</a:t>
            </a:r>
            <a:endParaRPr lang="en-US" altLang="zh-CN" sz="24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ea"/>
              </a:rPr>
              <a:t>抽象表示界面</a:t>
            </a:r>
            <a:endParaRPr lang="en-US" altLang="zh-CN" sz="20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+mn-ea"/>
              </a:rPr>
              <a:t>界面中涉及迁移的要素应该被显式地描述</a:t>
            </a:r>
          </a:p>
        </p:txBody>
      </p:sp>
    </p:spTree>
    <p:extLst>
      <p:ext uri="{BB962C8B-B14F-4D97-AF65-F5344CB8AC3E}">
        <p14:creationId xmlns:p14="http://schemas.microsoft.com/office/powerpoint/2010/main" val="944316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6417EC7-D170-469E-8EE0-BC0485E1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341438"/>
            <a:ext cx="8785225" cy="5040312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a typeface="宋体" pitchFamily="2" charset="-122"/>
              </a:rPr>
              <a:t>用矩形符号表示单个的界面，把界面的跳转用箭头表示，跳转的条件作为箭头的标志</a:t>
            </a:r>
            <a:r>
              <a:rPr lang="en-US" altLang="zh-CN" sz="2400" dirty="0">
                <a:ea typeface="宋体" pitchFamily="2" charset="-122"/>
              </a:rPr>
              <a:t>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ea typeface="宋体" pitchFamily="2" charset="-122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a typeface="宋体" pitchFamily="2" charset="-122"/>
              </a:rPr>
              <a:t>迁移条件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B050"/>
                </a:solidFill>
                <a:ea typeface="宋体" pitchFamily="2" charset="-122"/>
              </a:rPr>
              <a:t>用户动作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点击、双击、按钮的按下等</a:t>
            </a:r>
            <a:endParaRPr lang="en-US" altLang="zh-CN" dirty="0">
              <a:ea typeface="宋体" pitchFamily="2" charset="-122"/>
            </a:endParaRP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B050"/>
                </a:solidFill>
                <a:ea typeface="宋体" pitchFamily="2" charset="-122"/>
              </a:rPr>
              <a:t>数据值的输入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某个无效输入</a:t>
            </a:r>
            <a:endParaRPr lang="en-US" altLang="zh-CN" dirty="0">
              <a:ea typeface="宋体" pitchFamily="2" charset="-122"/>
            </a:endParaRP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B050"/>
                </a:solidFill>
                <a:ea typeface="宋体" pitchFamily="2" charset="-122"/>
              </a:rPr>
              <a:t>系统条件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报错、超时等</a:t>
            </a:r>
            <a:endParaRPr lang="en-US" altLang="zh-CN" dirty="0">
              <a:ea typeface="宋体" pitchFamily="2" charset="-122"/>
            </a:endParaRP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……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4691C-EBE4-40B1-9FB3-8CA922D8D63F}"/>
              </a:ext>
            </a:extLst>
          </p:cNvPr>
          <p:cNvSpPr txBox="1">
            <a:spLocks/>
          </p:cNvSpPr>
          <p:nvPr/>
        </p:nvSpPr>
        <p:spPr>
          <a:xfrm>
            <a:off x="107950" y="795143"/>
            <a:ext cx="8412163" cy="413067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+mn-ea"/>
              </a:rPr>
              <a:t> 对话图</a:t>
            </a:r>
            <a:r>
              <a:rPr lang="en-US" altLang="zh-CN" sz="2400" b="1" dirty="0">
                <a:latin typeface="+mn-ea"/>
              </a:rPr>
              <a:t>dialog map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1087FA-9DB5-4E15-A5DE-F76AC3E00DBD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668BB-E2EB-4032-A35D-AB4B61B833EE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9BEDD9D1-0CB4-4A1A-B6F2-1B9D45F5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839787"/>
            <a:ext cx="8412163" cy="449103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宋体" panose="02010600030101010101" pitchFamily="2" charset="-122"/>
              </a:rPr>
              <a:t>简化版的网上购书系统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zh-CN" altLang="en-US" sz="2400" b="1" dirty="0">
                <a:ea typeface="宋体" panose="02010600030101010101" pitchFamily="2" charset="-122"/>
              </a:rPr>
              <a:t>允许用户请求书库中存在的某书籍，书库下设若干门店，若没有，可以直接请求出版社索书。最后生成订单。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5FF591-393E-4C08-80E4-B58CE51B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636838"/>
            <a:ext cx="2232025" cy="122396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4A32D-878A-4F87-9F86-6375BABE2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698750"/>
            <a:ext cx="2087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输入书名，提出请求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ED407B-440C-4BEB-B43A-88CC96C66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4303713"/>
            <a:ext cx="2232025" cy="122396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35081-0F19-417D-8791-8A2EB2B3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365625"/>
            <a:ext cx="2089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书库下属门店列表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FBE553-C304-4397-9790-0855473B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305300"/>
            <a:ext cx="2233612" cy="12239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7EA5A-2C00-442E-A160-3E4DFB0E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36721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出版社列表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C27A26-535F-4091-8839-D82B8F07A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5619750"/>
            <a:ext cx="2232025" cy="12239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2B04A-4D47-4E0F-8BFB-83B7E7F74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5815013"/>
            <a:ext cx="1863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生成当前订购单</a:t>
            </a: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99FA9708-F7E0-4007-9F10-5300CDEA58D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16050" y="3452813"/>
            <a:ext cx="1055687" cy="6492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0399E-C1A2-4645-BBE8-DC23DA49F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506788"/>
            <a:ext cx="93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书库有书</a:t>
            </a:r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7315CDCB-D79C-4EED-9D40-BCF221F7FECA}"/>
              </a:ext>
            </a:extLst>
          </p:cNvPr>
          <p:cNvCxnSpPr>
            <a:cxnSpLocks noChangeShapeType="1"/>
            <a:stCxn id="2" idx="3"/>
          </p:cNvCxnSpPr>
          <p:nvPr/>
        </p:nvCxnSpPr>
        <p:spPr bwMode="auto">
          <a:xfrm>
            <a:off x="4500563" y="3249613"/>
            <a:ext cx="1476375" cy="1054100"/>
          </a:xfrm>
          <a:prstGeom prst="bentConnector3">
            <a:avLst>
              <a:gd name="adj1" fmla="val 99954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551B0B-B86C-4FAB-86E8-4E75BFFB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422650"/>
            <a:ext cx="1233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书库没有请求的书</a:t>
            </a: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DE52C75C-80F9-40E8-BD8B-0700CE5DD82A}"/>
              </a:ext>
            </a:extLst>
          </p:cNvPr>
          <p:cNvCxnSpPr>
            <a:cxnSpLocks noChangeShapeType="1"/>
            <a:stCxn id="6" idx="2"/>
            <a:endCxn id="10" idx="1"/>
          </p:cNvCxnSpPr>
          <p:nvPr/>
        </p:nvCxnSpPr>
        <p:spPr bwMode="auto">
          <a:xfrm rot="16200000" flipH="1">
            <a:off x="1726406" y="5249069"/>
            <a:ext cx="703263" cy="12604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A36FF8-BB04-4B15-9BFC-B787A0EE0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5813425"/>
            <a:ext cx="147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选择出版社</a:t>
            </a: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C5B275AD-57A2-48A9-8B37-B08D21F9B8DD}"/>
              </a:ext>
            </a:extLst>
          </p:cNvPr>
          <p:cNvCxnSpPr>
            <a:cxnSpLocks noChangeShapeType="1"/>
            <a:stCxn id="8" idx="2"/>
            <a:endCxn id="10" idx="3"/>
          </p:cNvCxnSpPr>
          <p:nvPr/>
        </p:nvCxnSpPr>
        <p:spPr bwMode="auto">
          <a:xfrm rot="5400000">
            <a:off x="5107781" y="5361782"/>
            <a:ext cx="701675" cy="10366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A85B13-F816-4CDE-9B98-072B0EA02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6029325"/>
            <a:ext cx="835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选择书店</a:t>
            </a:r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97AA2E75-1699-44BA-ACC1-1ABF47E92916}"/>
              </a:ext>
            </a:extLst>
          </p:cNvPr>
          <p:cNvCxnSpPr>
            <a:cxnSpLocks noChangeShapeType="1"/>
            <a:stCxn id="6" idx="1"/>
          </p:cNvCxnSpPr>
          <p:nvPr/>
        </p:nvCxnSpPr>
        <p:spPr bwMode="auto">
          <a:xfrm rot="10800000" flipH="1">
            <a:off x="331788" y="3068638"/>
            <a:ext cx="1936750" cy="1847850"/>
          </a:xfrm>
          <a:prstGeom prst="bentConnector3">
            <a:avLst>
              <a:gd name="adj1" fmla="val -1181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2DA39D-6257-4B2D-BCE3-CFF51692A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2713038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取消</a:t>
            </a:r>
          </a:p>
        </p:txBody>
      </p: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82A57287-2147-4144-B1BA-3B2E4FC2F76E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 flipH="1" flipV="1">
            <a:off x="4500563" y="2913063"/>
            <a:ext cx="2592387" cy="2005012"/>
          </a:xfrm>
          <a:prstGeom prst="bentConnector3">
            <a:avLst>
              <a:gd name="adj1" fmla="val -8819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CEA9AF-5462-4BAF-9D56-ABF99B7A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3065463"/>
            <a:ext cx="99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取消</a:t>
            </a:r>
          </a:p>
        </p:txBody>
      </p:sp>
      <p:cxnSp>
        <p:nvCxnSpPr>
          <p:cNvPr id="26648" name="直接箭头连接符 32">
            <a:extLst>
              <a:ext uri="{FF2B5EF4-FFF2-40B4-BE49-F238E27FC236}">
                <a16:creationId xmlns:a16="http://schemas.microsoft.com/office/drawing/2014/main" id="{7C4C1145-509E-4D97-8275-1CAF2D22AA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3938" y="2349500"/>
            <a:ext cx="0" cy="2873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5967655-6564-4CFA-A79E-795FDEB762C3}"/>
              </a:ext>
            </a:extLst>
          </p:cNvPr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289BB2-9C60-44DF-935B-46568C1E3F2B}"/>
              </a:ext>
            </a:extLst>
          </p:cNvPr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5" grpId="0"/>
      <p:bldP spid="20" grpId="0"/>
      <p:bldP spid="22" grpId="0"/>
      <p:bldP spid="26" grpId="0"/>
      <p:bldP spid="29" grpId="0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96254" y="2754561"/>
            <a:ext cx="34776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0" y="168644"/>
            <a:ext cx="4740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分析模型（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Analysis Model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457835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1026" y="218805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图形化分析模型的价值：</a:t>
            </a:r>
          </a:p>
        </p:txBody>
      </p:sp>
      <p:sp>
        <p:nvSpPr>
          <p:cNvPr id="8" name="矩形 7"/>
          <p:cNvSpPr/>
          <p:nvPr/>
        </p:nvSpPr>
        <p:spPr>
          <a:xfrm>
            <a:off x="845260" y="2847997"/>
            <a:ext cx="829874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撰写的需求文档是否就是“用户”想要的软件行为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直观呈现软件功能或行为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检查软件需求的完整性，明晰性，一致性，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8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0" y="168644"/>
            <a:ext cx="4740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分析模型（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Analysis Model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457835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64810" y="3273846"/>
            <a:ext cx="2618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chemeClr val="accent1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各种分析模型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12675886"/>
              </p:ext>
            </p:extLst>
          </p:nvPr>
        </p:nvGraphicFramePr>
        <p:xfrm>
          <a:off x="4067514" y="1742257"/>
          <a:ext cx="4619296" cy="38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11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0" y="168644"/>
            <a:ext cx="4740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分析模型（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Analysis Model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457835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64810" y="3273846"/>
            <a:ext cx="2618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chemeClr val="accent1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各种分析模型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1700745"/>
              </p:ext>
            </p:extLst>
          </p:nvPr>
        </p:nvGraphicFramePr>
        <p:xfrm>
          <a:off x="4067514" y="1742257"/>
          <a:ext cx="4619296" cy="38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242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1890" y="168644"/>
            <a:ext cx="2207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本节课程内容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4733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7250" y="2823544"/>
            <a:ext cx="861889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问题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：软件需求中，复杂的决策逻辑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应如何呈现并分析？</a:t>
            </a:r>
          </a:p>
        </p:txBody>
      </p:sp>
    </p:spTree>
    <p:extLst>
      <p:ext uri="{BB962C8B-B14F-4D97-AF65-F5344CB8AC3E}">
        <p14:creationId xmlns:p14="http://schemas.microsoft.com/office/powerpoint/2010/main" val="283756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310" y="168644"/>
            <a:ext cx="2207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2480868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68501" y="1416785"/>
            <a:ext cx="757686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现象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188" lvl="2">
              <a:lnSpc>
                <a:spcPct val="125000"/>
              </a:lnSpc>
              <a:buClr>
                <a:schemeClr val="tx2"/>
              </a:buClr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软件功能描述中，往往存在复杂的事务处理逻辑和条件，其纯粹的文字描述往往又难以被理解分析</a:t>
            </a:r>
            <a:endParaRPr lang="en-US" altLang="zh-CN" sz="24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25000"/>
              </a:lnSpc>
              <a:buClr>
                <a:schemeClr val="tx2"/>
              </a:buCl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例：人事管理系统需求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25000"/>
              </a:lnSpc>
              <a:buClr>
                <a:srgbClr val="FF0000"/>
              </a:buCl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若年满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且不足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岁，文化程度为研究生，则无论性别，均担任课题组长；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lvl="1">
              <a:lnSpc>
                <a:spcPct val="125000"/>
              </a:lnSpc>
              <a:buClr>
                <a:schemeClr val="tx2"/>
              </a:buCl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例：国际象棋软件需求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25000"/>
              </a:lnSpc>
              <a:buClr>
                <a:srgbClr val="FF0000"/>
              </a:buCl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国王可向相邻的八个格子移动，每次只能走一个格子，且落点处无本方棋子；若落点有对方棋子，则构成吃子行为；</a:t>
            </a:r>
          </a:p>
        </p:txBody>
      </p:sp>
      <p:sp>
        <p:nvSpPr>
          <p:cNvPr id="5" name="矩形 4"/>
          <p:cNvSpPr/>
          <p:nvPr/>
        </p:nvSpPr>
        <p:spPr>
          <a:xfrm>
            <a:off x="315310" y="168644"/>
            <a:ext cx="2207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软件分析模型决策表</a:t>
            </a:r>
          </a:p>
        </p:txBody>
      </p:sp>
    </p:spTree>
    <p:extLst>
      <p:ext uri="{BB962C8B-B14F-4D97-AF65-F5344CB8AC3E}">
        <p14:creationId xmlns:p14="http://schemas.microsoft.com/office/powerpoint/2010/main" val="16579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2837</Words>
  <Application>Microsoft Office PowerPoint</Application>
  <PresentationFormat>全屏显示(4:3)</PresentationFormat>
  <Paragraphs>1046</Paragraphs>
  <Slides>44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Myriad Pro</vt:lpstr>
      <vt:lpstr>Myriad Pro Black</vt:lpstr>
      <vt:lpstr>Zapf Dingbats</vt:lpstr>
      <vt:lpstr>汉仪中黑简</vt:lpstr>
      <vt:lpstr>黑体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Times</vt:lpstr>
      <vt:lpstr>Times New Roman</vt:lpstr>
      <vt:lpstr>Wingdings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缪炜恺</cp:lastModifiedBy>
  <cp:revision>376</cp:revision>
  <dcterms:created xsi:type="dcterms:W3CDTF">2015-08-18T02:51:41Z</dcterms:created>
  <dcterms:modified xsi:type="dcterms:W3CDTF">2021-04-20T05:17:55Z</dcterms:modified>
  <cp:category/>
</cp:coreProperties>
</file>