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48"/>
  </p:notesMasterIdLst>
  <p:sldIdLst>
    <p:sldId id="259" r:id="rId2"/>
    <p:sldId id="394" r:id="rId3"/>
    <p:sldId id="381" r:id="rId4"/>
    <p:sldId id="383" r:id="rId5"/>
    <p:sldId id="385" r:id="rId6"/>
    <p:sldId id="366" r:id="rId7"/>
    <p:sldId id="386" r:id="rId8"/>
    <p:sldId id="356" r:id="rId9"/>
    <p:sldId id="387" r:id="rId10"/>
    <p:sldId id="357" r:id="rId11"/>
    <p:sldId id="363" r:id="rId12"/>
    <p:sldId id="403" r:id="rId13"/>
    <p:sldId id="364" r:id="rId14"/>
    <p:sldId id="395" r:id="rId15"/>
    <p:sldId id="408" r:id="rId16"/>
    <p:sldId id="409" r:id="rId17"/>
    <p:sldId id="410" r:id="rId18"/>
    <p:sldId id="411" r:id="rId19"/>
    <p:sldId id="412" r:id="rId20"/>
    <p:sldId id="413" r:id="rId21"/>
    <p:sldId id="414" r:id="rId22"/>
    <p:sldId id="390" r:id="rId23"/>
    <p:sldId id="397" r:id="rId24"/>
    <p:sldId id="391" r:id="rId25"/>
    <p:sldId id="392" r:id="rId26"/>
    <p:sldId id="400" r:id="rId27"/>
    <p:sldId id="401" r:id="rId28"/>
    <p:sldId id="404" r:id="rId29"/>
    <p:sldId id="405" r:id="rId30"/>
    <p:sldId id="406" r:id="rId31"/>
    <p:sldId id="407" r:id="rId32"/>
    <p:sldId id="256" r:id="rId33"/>
    <p:sldId id="271" r:id="rId34"/>
    <p:sldId id="257" r:id="rId35"/>
    <p:sldId id="258" r:id="rId36"/>
    <p:sldId id="402" r:id="rId37"/>
    <p:sldId id="262" r:id="rId38"/>
    <p:sldId id="264" r:id="rId39"/>
    <p:sldId id="263" r:id="rId40"/>
    <p:sldId id="265" r:id="rId41"/>
    <p:sldId id="266" r:id="rId42"/>
    <p:sldId id="267" r:id="rId43"/>
    <p:sldId id="268" r:id="rId44"/>
    <p:sldId id="269" r:id="rId45"/>
    <p:sldId id="270" r:id="rId46"/>
    <p:sldId id="272" r:id="rId47"/>
  </p:sldIdLst>
  <p:sldSz cx="9144000" cy="6858000" type="screen4x3"/>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guide id="3" orient="horz" pos="232" userDrawn="1">
          <p15:clr>
            <a:srgbClr val="A4A3A4"/>
          </p15:clr>
        </p15:guide>
        <p15:guide id="4" orient="horz" pos="4088" userDrawn="1">
          <p15:clr>
            <a:srgbClr val="A4A3A4"/>
          </p15:clr>
        </p15:guide>
        <p15:guide id="5" pos="574" userDrawn="1">
          <p15:clr>
            <a:srgbClr val="A4A3A4"/>
          </p15:clr>
        </p15:guide>
        <p15:guide id="6" orient="horz" pos="3471">
          <p15:clr>
            <a:srgbClr val="A4A3A4"/>
          </p15:clr>
        </p15:guide>
        <p15:guide id="7" orient="horz" pos="3936">
          <p15:clr>
            <a:srgbClr val="A4A3A4"/>
          </p15:clr>
        </p15:guide>
        <p15:guide id="8" orient="horz" pos="4087">
          <p15:clr>
            <a:srgbClr val="A4A3A4"/>
          </p15:clr>
        </p15:guide>
        <p15:guide id="9" pos="28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5010" autoAdjust="0"/>
  </p:normalViewPr>
  <p:slideViewPr>
    <p:cSldViewPr snapToGrid="0" snapToObjects="1">
      <p:cViewPr varScale="1">
        <p:scale>
          <a:sx n="82" d="100"/>
          <a:sy n="82" d="100"/>
        </p:scale>
        <p:origin x="730" y="62"/>
      </p:cViewPr>
      <p:guideLst>
        <p:guide pos="3840"/>
        <p:guide orient="horz" pos="2160"/>
        <p:guide orient="horz" pos="232"/>
        <p:guide orient="horz" pos="4088"/>
        <p:guide pos="574"/>
        <p:guide orient="horz" pos="3471"/>
        <p:guide orient="horz" pos="3936"/>
        <p:guide orient="horz" pos="4087"/>
        <p:guide pos="2884"/>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383C1B-5342-48BF-872C-99BF45936669}"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zh-CN" altLang="en-US"/>
        </a:p>
      </dgm:t>
    </dgm:pt>
    <dgm:pt modelId="{11340D77-4BD8-4A0B-890E-1902420621E9}">
      <dgm:prSet custT="1"/>
      <dgm:spPr/>
      <dgm:t>
        <a:bodyPr/>
        <a:lstStyle/>
        <a:p>
          <a:pPr algn="ctr" rtl="0"/>
          <a:r>
            <a:rPr lang="zh-CN" altLang="en-US" sz="2000" dirty="0">
              <a:latin typeface="+mn-ea"/>
              <a:ea typeface="+mn-ea"/>
            </a:rPr>
            <a:t>状态转换图</a:t>
          </a:r>
          <a:endParaRPr lang="zh-CN" sz="2000" dirty="0">
            <a:latin typeface="+mn-ea"/>
            <a:ea typeface="+mn-ea"/>
          </a:endParaRPr>
        </a:p>
      </dgm:t>
    </dgm:pt>
    <dgm:pt modelId="{92E51B0C-F189-47B4-A910-33A1CFBEAE1F}" type="parTrans" cxnId="{39AF05AD-D76D-4789-BA99-C3D52FE7C3BC}">
      <dgm:prSet/>
      <dgm:spPr/>
      <dgm:t>
        <a:bodyPr/>
        <a:lstStyle/>
        <a:p>
          <a:pPr algn="ctr"/>
          <a:endParaRPr lang="zh-CN" altLang="en-US"/>
        </a:p>
      </dgm:t>
    </dgm:pt>
    <dgm:pt modelId="{D3571EEC-1396-4F03-AAEA-CEA11C9B94C9}" type="sibTrans" cxnId="{39AF05AD-D76D-4789-BA99-C3D52FE7C3BC}">
      <dgm:prSet/>
      <dgm:spPr/>
      <dgm:t>
        <a:bodyPr/>
        <a:lstStyle/>
        <a:p>
          <a:pPr algn="ctr"/>
          <a:endParaRPr lang="zh-CN" altLang="en-US"/>
        </a:p>
      </dgm:t>
    </dgm:pt>
    <dgm:pt modelId="{4C7FB45B-FB4A-4F4B-A203-4A22784632F2}">
      <dgm:prSet custT="1"/>
      <dgm:spPr/>
      <dgm:t>
        <a:bodyPr/>
        <a:lstStyle/>
        <a:p>
          <a:pPr algn="ctr" rtl="0"/>
          <a:r>
            <a:rPr lang="zh-CN" altLang="en-US" sz="2000" dirty="0">
              <a:latin typeface="+mn-ea"/>
              <a:ea typeface="+mn-ea"/>
            </a:rPr>
            <a:t>数据流图</a:t>
          </a:r>
          <a:endParaRPr lang="zh-CN" sz="2000" dirty="0">
            <a:latin typeface="+mn-ea"/>
            <a:ea typeface="+mn-ea"/>
          </a:endParaRPr>
        </a:p>
      </dgm:t>
    </dgm:pt>
    <dgm:pt modelId="{A6DD714A-A15C-477D-A45E-3AA6C2FD7301}" type="parTrans" cxnId="{82F85E5E-3E01-418F-B563-E6DFB78D8360}">
      <dgm:prSet/>
      <dgm:spPr/>
      <dgm:t>
        <a:bodyPr/>
        <a:lstStyle/>
        <a:p>
          <a:pPr algn="ctr"/>
          <a:endParaRPr lang="zh-CN" altLang="en-US"/>
        </a:p>
      </dgm:t>
    </dgm:pt>
    <dgm:pt modelId="{5365D30F-3BAE-49FB-B1EE-7FF09B3EC572}" type="sibTrans" cxnId="{82F85E5E-3E01-418F-B563-E6DFB78D8360}">
      <dgm:prSet/>
      <dgm:spPr/>
      <dgm:t>
        <a:bodyPr/>
        <a:lstStyle/>
        <a:p>
          <a:pPr algn="ctr"/>
          <a:endParaRPr lang="zh-CN" altLang="en-US"/>
        </a:p>
      </dgm:t>
    </dgm:pt>
    <dgm:pt modelId="{98A31D7A-7A36-4CC7-A903-216E003D0E84}">
      <dgm:prSet custT="1"/>
      <dgm:spPr/>
      <dgm:t>
        <a:bodyPr/>
        <a:lstStyle/>
        <a:p>
          <a:pPr algn="ctr" rtl="0"/>
          <a:r>
            <a:rPr lang="zh-CN" altLang="en-US" sz="2000" dirty="0">
              <a:latin typeface="+mn-ea"/>
              <a:ea typeface="+mn-ea"/>
            </a:rPr>
            <a:t>实体关系图</a:t>
          </a:r>
          <a:endParaRPr lang="zh-CN" sz="2000" dirty="0">
            <a:latin typeface="+mn-ea"/>
            <a:ea typeface="+mn-ea"/>
          </a:endParaRPr>
        </a:p>
      </dgm:t>
    </dgm:pt>
    <dgm:pt modelId="{D2AE8961-4489-4B72-899C-FCC10B590E68}" type="parTrans" cxnId="{07F7E3CA-7726-41AE-8C14-93323DCEF368}">
      <dgm:prSet/>
      <dgm:spPr/>
      <dgm:t>
        <a:bodyPr/>
        <a:lstStyle/>
        <a:p>
          <a:pPr algn="ctr"/>
          <a:endParaRPr lang="zh-CN" altLang="en-US"/>
        </a:p>
      </dgm:t>
    </dgm:pt>
    <dgm:pt modelId="{723794F4-6245-490C-9A16-E55F83AC9616}" type="sibTrans" cxnId="{07F7E3CA-7726-41AE-8C14-93323DCEF368}">
      <dgm:prSet/>
      <dgm:spPr/>
      <dgm:t>
        <a:bodyPr/>
        <a:lstStyle/>
        <a:p>
          <a:pPr algn="ctr"/>
          <a:endParaRPr lang="zh-CN" altLang="en-US"/>
        </a:p>
      </dgm:t>
    </dgm:pt>
    <dgm:pt modelId="{F3FCE594-4B98-4D34-AFEC-AD2BD0CF6816}">
      <dgm:prSet custT="1"/>
      <dgm:spPr/>
      <dgm:t>
        <a:bodyPr/>
        <a:lstStyle/>
        <a:p>
          <a:pPr algn="ctr" rtl="0"/>
          <a:r>
            <a:rPr lang="zh-CN" altLang="en-US" sz="2000" dirty="0">
              <a:latin typeface="+mn-ea"/>
              <a:ea typeface="+mn-ea"/>
            </a:rPr>
            <a:t>类图</a:t>
          </a:r>
          <a:endParaRPr lang="zh-CN" sz="2000" dirty="0">
            <a:latin typeface="+mn-ea"/>
            <a:ea typeface="+mn-ea"/>
          </a:endParaRPr>
        </a:p>
      </dgm:t>
    </dgm:pt>
    <dgm:pt modelId="{A7ED7D57-42E0-4C1E-995B-9C10353C7EF2}" type="parTrans" cxnId="{A341549B-C336-4C9B-A6B8-8F87EC5D4B46}">
      <dgm:prSet/>
      <dgm:spPr/>
      <dgm:t>
        <a:bodyPr/>
        <a:lstStyle/>
        <a:p>
          <a:pPr algn="ctr"/>
          <a:endParaRPr lang="zh-CN" altLang="en-US"/>
        </a:p>
      </dgm:t>
    </dgm:pt>
    <dgm:pt modelId="{E959D108-FC1F-47CF-8E7D-A950D61BB7CE}" type="sibTrans" cxnId="{A341549B-C336-4C9B-A6B8-8F87EC5D4B46}">
      <dgm:prSet/>
      <dgm:spPr/>
      <dgm:t>
        <a:bodyPr/>
        <a:lstStyle/>
        <a:p>
          <a:pPr algn="ctr"/>
          <a:endParaRPr lang="zh-CN" altLang="en-US"/>
        </a:p>
      </dgm:t>
    </dgm:pt>
    <dgm:pt modelId="{991A3E84-905D-4402-936B-6F8A1595D213}">
      <dgm:prSet custT="1"/>
      <dgm:spPr/>
      <dgm:t>
        <a:bodyPr/>
        <a:lstStyle/>
        <a:p>
          <a:pPr algn="ctr" rtl="0"/>
          <a:r>
            <a:rPr lang="zh-CN" altLang="en-US" sz="2000" dirty="0">
              <a:latin typeface="+mn-ea"/>
              <a:ea typeface="+mn-ea"/>
            </a:rPr>
            <a:t>对话图</a:t>
          </a:r>
          <a:endParaRPr lang="zh-CN" sz="2000" dirty="0">
            <a:latin typeface="+mn-ea"/>
            <a:ea typeface="+mn-ea"/>
          </a:endParaRPr>
        </a:p>
      </dgm:t>
    </dgm:pt>
    <dgm:pt modelId="{CB9FE579-3E01-4B86-B2E6-DC063B310522}" type="parTrans" cxnId="{00E8EC4E-0BC3-48BD-969F-34CD7CE74B22}">
      <dgm:prSet/>
      <dgm:spPr/>
      <dgm:t>
        <a:bodyPr/>
        <a:lstStyle/>
        <a:p>
          <a:pPr algn="ctr"/>
          <a:endParaRPr lang="zh-CN" altLang="en-US"/>
        </a:p>
      </dgm:t>
    </dgm:pt>
    <dgm:pt modelId="{F820C2F0-CDD2-400A-9258-3B96510462E4}" type="sibTrans" cxnId="{00E8EC4E-0BC3-48BD-969F-34CD7CE74B22}">
      <dgm:prSet/>
      <dgm:spPr/>
      <dgm:t>
        <a:bodyPr/>
        <a:lstStyle/>
        <a:p>
          <a:pPr algn="ctr"/>
          <a:endParaRPr lang="zh-CN" altLang="en-US"/>
        </a:p>
      </dgm:t>
    </dgm:pt>
    <dgm:pt modelId="{EC1FA0C9-17C3-481B-AB9E-8A6565AC4116}">
      <dgm:prSet custT="1"/>
      <dgm:spPr/>
      <dgm:t>
        <a:bodyPr/>
        <a:lstStyle/>
        <a:p>
          <a:pPr algn="ctr" rtl="0"/>
          <a:r>
            <a:rPr lang="zh-CN" altLang="en-US" sz="2000" dirty="0">
              <a:latin typeface="+mn-ea"/>
              <a:ea typeface="+mn-ea"/>
            </a:rPr>
            <a:t>决策表与决策树</a:t>
          </a:r>
          <a:endParaRPr lang="zh-CN" sz="2000" dirty="0">
            <a:latin typeface="+mn-ea"/>
            <a:ea typeface="+mn-ea"/>
          </a:endParaRPr>
        </a:p>
      </dgm:t>
    </dgm:pt>
    <dgm:pt modelId="{4C69776A-75DF-43BE-9C33-0BD65D0AF5B5}" type="parTrans" cxnId="{6F93D811-3BC9-4B8E-B0A4-A97D7D5F1D0F}">
      <dgm:prSet/>
      <dgm:spPr/>
      <dgm:t>
        <a:bodyPr/>
        <a:lstStyle/>
        <a:p>
          <a:pPr algn="ctr"/>
          <a:endParaRPr lang="zh-CN" altLang="en-US"/>
        </a:p>
      </dgm:t>
    </dgm:pt>
    <dgm:pt modelId="{B3893CA9-F97D-42A5-ACF6-07A5F0B1306E}" type="sibTrans" cxnId="{6F93D811-3BC9-4B8E-B0A4-A97D7D5F1D0F}">
      <dgm:prSet/>
      <dgm:spPr/>
      <dgm:t>
        <a:bodyPr/>
        <a:lstStyle/>
        <a:p>
          <a:pPr algn="ctr"/>
          <a:endParaRPr lang="zh-CN" altLang="en-US"/>
        </a:p>
      </dgm:t>
    </dgm:pt>
    <dgm:pt modelId="{E28CE5F6-C192-41C0-AD49-3FAD339CAAA3}" type="pres">
      <dgm:prSet presAssocID="{62383C1B-5342-48BF-872C-99BF45936669}" presName="linear" presStyleCnt="0">
        <dgm:presLayoutVars>
          <dgm:animLvl val="lvl"/>
          <dgm:resizeHandles val="exact"/>
        </dgm:presLayoutVars>
      </dgm:prSet>
      <dgm:spPr/>
    </dgm:pt>
    <dgm:pt modelId="{35EA0588-CE28-4D7A-93CE-0E0C64AB477D}" type="pres">
      <dgm:prSet presAssocID="{11340D77-4BD8-4A0B-890E-1902420621E9}" presName="parentText" presStyleLbl="node1" presStyleIdx="0" presStyleCnt="6">
        <dgm:presLayoutVars>
          <dgm:chMax val="0"/>
          <dgm:bulletEnabled val="1"/>
        </dgm:presLayoutVars>
      </dgm:prSet>
      <dgm:spPr/>
    </dgm:pt>
    <dgm:pt modelId="{D7BF3878-9931-47B5-9A28-7957DA5E3DE0}" type="pres">
      <dgm:prSet presAssocID="{D3571EEC-1396-4F03-AAEA-CEA11C9B94C9}" presName="spacer" presStyleCnt="0"/>
      <dgm:spPr/>
    </dgm:pt>
    <dgm:pt modelId="{1F60EEA7-1ECD-4D69-A8C8-2566258838B7}" type="pres">
      <dgm:prSet presAssocID="{4C7FB45B-FB4A-4F4B-A203-4A22784632F2}" presName="parentText" presStyleLbl="node1" presStyleIdx="1" presStyleCnt="6">
        <dgm:presLayoutVars>
          <dgm:chMax val="0"/>
          <dgm:bulletEnabled val="1"/>
        </dgm:presLayoutVars>
      </dgm:prSet>
      <dgm:spPr/>
    </dgm:pt>
    <dgm:pt modelId="{CEF8C19D-9F98-4320-8130-99C233C23C0E}" type="pres">
      <dgm:prSet presAssocID="{5365D30F-3BAE-49FB-B1EE-7FF09B3EC572}" presName="spacer" presStyleCnt="0"/>
      <dgm:spPr/>
    </dgm:pt>
    <dgm:pt modelId="{7095C8D6-00F7-4D0A-8EDA-23B58879B2C8}" type="pres">
      <dgm:prSet presAssocID="{98A31D7A-7A36-4CC7-A903-216E003D0E84}" presName="parentText" presStyleLbl="node1" presStyleIdx="2" presStyleCnt="6">
        <dgm:presLayoutVars>
          <dgm:chMax val="0"/>
          <dgm:bulletEnabled val="1"/>
        </dgm:presLayoutVars>
      </dgm:prSet>
      <dgm:spPr/>
    </dgm:pt>
    <dgm:pt modelId="{7C47862A-B050-47D7-9D80-DAC8B14DA77D}" type="pres">
      <dgm:prSet presAssocID="{723794F4-6245-490C-9A16-E55F83AC9616}" presName="spacer" presStyleCnt="0"/>
      <dgm:spPr/>
    </dgm:pt>
    <dgm:pt modelId="{7AB38C83-6543-49D3-8CD4-76F06D145590}" type="pres">
      <dgm:prSet presAssocID="{F3FCE594-4B98-4D34-AFEC-AD2BD0CF6816}" presName="parentText" presStyleLbl="node1" presStyleIdx="3" presStyleCnt="6">
        <dgm:presLayoutVars>
          <dgm:chMax val="0"/>
          <dgm:bulletEnabled val="1"/>
        </dgm:presLayoutVars>
      </dgm:prSet>
      <dgm:spPr/>
    </dgm:pt>
    <dgm:pt modelId="{A1729BA1-E2AC-402C-A5E8-B37FC356D762}" type="pres">
      <dgm:prSet presAssocID="{E959D108-FC1F-47CF-8E7D-A950D61BB7CE}" presName="spacer" presStyleCnt="0"/>
      <dgm:spPr/>
    </dgm:pt>
    <dgm:pt modelId="{7C74E407-9447-411E-8B6C-BF67D63A130E}" type="pres">
      <dgm:prSet presAssocID="{991A3E84-905D-4402-936B-6F8A1595D213}" presName="parentText" presStyleLbl="node1" presStyleIdx="4" presStyleCnt="6">
        <dgm:presLayoutVars>
          <dgm:chMax val="0"/>
          <dgm:bulletEnabled val="1"/>
        </dgm:presLayoutVars>
      </dgm:prSet>
      <dgm:spPr/>
    </dgm:pt>
    <dgm:pt modelId="{A9B22EAF-2F26-4AB7-AA72-C566CBCF0CED}" type="pres">
      <dgm:prSet presAssocID="{F820C2F0-CDD2-400A-9258-3B96510462E4}" presName="spacer" presStyleCnt="0"/>
      <dgm:spPr/>
    </dgm:pt>
    <dgm:pt modelId="{E75E8036-4B00-473B-A095-9F68499B2DDB}" type="pres">
      <dgm:prSet presAssocID="{EC1FA0C9-17C3-481B-AB9E-8A6565AC4116}" presName="parentText" presStyleLbl="node1" presStyleIdx="5" presStyleCnt="6">
        <dgm:presLayoutVars>
          <dgm:chMax val="0"/>
          <dgm:bulletEnabled val="1"/>
        </dgm:presLayoutVars>
      </dgm:prSet>
      <dgm:spPr/>
    </dgm:pt>
  </dgm:ptLst>
  <dgm:cxnLst>
    <dgm:cxn modelId="{6F93D811-3BC9-4B8E-B0A4-A97D7D5F1D0F}" srcId="{62383C1B-5342-48BF-872C-99BF45936669}" destId="{EC1FA0C9-17C3-481B-AB9E-8A6565AC4116}" srcOrd="5" destOrd="0" parTransId="{4C69776A-75DF-43BE-9C33-0BD65D0AF5B5}" sibTransId="{B3893CA9-F97D-42A5-ACF6-07A5F0B1306E}"/>
    <dgm:cxn modelId="{DFE4602A-EA22-4601-9E55-4AF22F4F89CE}" type="presOf" srcId="{EC1FA0C9-17C3-481B-AB9E-8A6565AC4116}" destId="{E75E8036-4B00-473B-A095-9F68499B2DDB}" srcOrd="0" destOrd="0" presId="urn:microsoft.com/office/officeart/2005/8/layout/vList2"/>
    <dgm:cxn modelId="{5CD10930-BB3B-48CB-B360-A6B0E4AC63AE}" type="presOf" srcId="{F3FCE594-4B98-4D34-AFEC-AD2BD0CF6816}" destId="{7AB38C83-6543-49D3-8CD4-76F06D145590}" srcOrd="0" destOrd="0" presId="urn:microsoft.com/office/officeart/2005/8/layout/vList2"/>
    <dgm:cxn modelId="{82F85E5E-3E01-418F-B563-E6DFB78D8360}" srcId="{62383C1B-5342-48BF-872C-99BF45936669}" destId="{4C7FB45B-FB4A-4F4B-A203-4A22784632F2}" srcOrd="1" destOrd="0" parTransId="{A6DD714A-A15C-477D-A45E-3AA6C2FD7301}" sibTransId="{5365D30F-3BAE-49FB-B1EE-7FF09B3EC572}"/>
    <dgm:cxn modelId="{842B3864-3C00-44C5-8252-E28B58F42510}" type="presOf" srcId="{62383C1B-5342-48BF-872C-99BF45936669}" destId="{E28CE5F6-C192-41C0-AD49-3FAD339CAAA3}" srcOrd="0" destOrd="0" presId="urn:microsoft.com/office/officeart/2005/8/layout/vList2"/>
    <dgm:cxn modelId="{10E5A767-5CA5-41B2-8504-6E8A4D06DCCA}" type="presOf" srcId="{991A3E84-905D-4402-936B-6F8A1595D213}" destId="{7C74E407-9447-411E-8B6C-BF67D63A130E}" srcOrd="0" destOrd="0" presId="urn:microsoft.com/office/officeart/2005/8/layout/vList2"/>
    <dgm:cxn modelId="{00E8EC4E-0BC3-48BD-969F-34CD7CE74B22}" srcId="{62383C1B-5342-48BF-872C-99BF45936669}" destId="{991A3E84-905D-4402-936B-6F8A1595D213}" srcOrd="4" destOrd="0" parTransId="{CB9FE579-3E01-4B86-B2E6-DC063B310522}" sibTransId="{F820C2F0-CDD2-400A-9258-3B96510462E4}"/>
    <dgm:cxn modelId="{A341549B-C336-4C9B-A6B8-8F87EC5D4B46}" srcId="{62383C1B-5342-48BF-872C-99BF45936669}" destId="{F3FCE594-4B98-4D34-AFEC-AD2BD0CF6816}" srcOrd="3" destOrd="0" parTransId="{A7ED7D57-42E0-4C1E-995B-9C10353C7EF2}" sibTransId="{E959D108-FC1F-47CF-8E7D-A950D61BB7CE}"/>
    <dgm:cxn modelId="{39AF05AD-D76D-4789-BA99-C3D52FE7C3BC}" srcId="{62383C1B-5342-48BF-872C-99BF45936669}" destId="{11340D77-4BD8-4A0B-890E-1902420621E9}" srcOrd="0" destOrd="0" parTransId="{92E51B0C-F189-47B4-A910-33A1CFBEAE1F}" sibTransId="{D3571EEC-1396-4F03-AAEA-CEA11C9B94C9}"/>
    <dgm:cxn modelId="{2EA0C6B0-7E11-4A16-A0F4-5C06D1AA7F28}" type="presOf" srcId="{98A31D7A-7A36-4CC7-A903-216E003D0E84}" destId="{7095C8D6-00F7-4D0A-8EDA-23B58879B2C8}" srcOrd="0" destOrd="0" presId="urn:microsoft.com/office/officeart/2005/8/layout/vList2"/>
    <dgm:cxn modelId="{406C55B7-EA0B-4C37-8C15-E6B1F65213A1}" type="presOf" srcId="{11340D77-4BD8-4A0B-890E-1902420621E9}" destId="{35EA0588-CE28-4D7A-93CE-0E0C64AB477D}" srcOrd="0" destOrd="0" presId="urn:microsoft.com/office/officeart/2005/8/layout/vList2"/>
    <dgm:cxn modelId="{07F7E3CA-7726-41AE-8C14-93323DCEF368}" srcId="{62383C1B-5342-48BF-872C-99BF45936669}" destId="{98A31D7A-7A36-4CC7-A903-216E003D0E84}" srcOrd="2" destOrd="0" parTransId="{D2AE8961-4489-4B72-899C-FCC10B590E68}" sibTransId="{723794F4-6245-490C-9A16-E55F83AC9616}"/>
    <dgm:cxn modelId="{2036F0F5-F706-4309-8C7B-B8790D3334E6}" type="presOf" srcId="{4C7FB45B-FB4A-4F4B-A203-4A22784632F2}" destId="{1F60EEA7-1ECD-4D69-A8C8-2566258838B7}" srcOrd="0" destOrd="0" presId="urn:microsoft.com/office/officeart/2005/8/layout/vList2"/>
    <dgm:cxn modelId="{FE75922B-A837-4E6A-8E54-0FDECAFDA086}" type="presParOf" srcId="{E28CE5F6-C192-41C0-AD49-3FAD339CAAA3}" destId="{35EA0588-CE28-4D7A-93CE-0E0C64AB477D}" srcOrd="0" destOrd="0" presId="urn:microsoft.com/office/officeart/2005/8/layout/vList2"/>
    <dgm:cxn modelId="{87A61ED0-038F-45BA-BADC-4372FB7819E1}" type="presParOf" srcId="{E28CE5F6-C192-41C0-AD49-3FAD339CAAA3}" destId="{D7BF3878-9931-47B5-9A28-7957DA5E3DE0}" srcOrd="1" destOrd="0" presId="urn:microsoft.com/office/officeart/2005/8/layout/vList2"/>
    <dgm:cxn modelId="{22C6B4DE-36DE-423E-8497-B741D155CBDE}" type="presParOf" srcId="{E28CE5F6-C192-41C0-AD49-3FAD339CAAA3}" destId="{1F60EEA7-1ECD-4D69-A8C8-2566258838B7}" srcOrd="2" destOrd="0" presId="urn:microsoft.com/office/officeart/2005/8/layout/vList2"/>
    <dgm:cxn modelId="{EECEB4FF-260C-4DDE-9D9B-C4A9E4D93B8B}" type="presParOf" srcId="{E28CE5F6-C192-41C0-AD49-3FAD339CAAA3}" destId="{CEF8C19D-9F98-4320-8130-99C233C23C0E}" srcOrd="3" destOrd="0" presId="urn:microsoft.com/office/officeart/2005/8/layout/vList2"/>
    <dgm:cxn modelId="{C300C2B9-D3A7-4164-868B-D8B638A27D0D}" type="presParOf" srcId="{E28CE5F6-C192-41C0-AD49-3FAD339CAAA3}" destId="{7095C8D6-00F7-4D0A-8EDA-23B58879B2C8}" srcOrd="4" destOrd="0" presId="urn:microsoft.com/office/officeart/2005/8/layout/vList2"/>
    <dgm:cxn modelId="{6B9C31D3-FC03-428B-AD77-86DB2A59ED64}" type="presParOf" srcId="{E28CE5F6-C192-41C0-AD49-3FAD339CAAA3}" destId="{7C47862A-B050-47D7-9D80-DAC8B14DA77D}" srcOrd="5" destOrd="0" presId="urn:microsoft.com/office/officeart/2005/8/layout/vList2"/>
    <dgm:cxn modelId="{6AEA3932-EB83-4703-97D3-781771B9EF10}" type="presParOf" srcId="{E28CE5F6-C192-41C0-AD49-3FAD339CAAA3}" destId="{7AB38C83-6543-49D3-8CD4-76F06D145590}" srcOrd="6" destOrd="0" presId="urn:microsoft.com/office/officeart/2005/8/layout/vList2"/>
    <dgm:cxn modelId="{33A0A87D-D505-4196-8BF9-7D998110BEBB}" type="presParOf" srcId="{E28CE5F6-C192-41C0-AD49-3FAD339CAAA3}" destId="{A1729BA1-E2AC-402C-A5E8-B37FC356D762}" srcOrd="7" destOrd="0" presId="urn:microsoft.com/office/officeart/2005/8/layout/vList2"/>
    <dgm:cxn modelId="{81B2F819-1918-4A34-B9B5-38C4F33F66D8}" type="presParOf" srcId="{E28CE5F6-C192-41C0-AD49-3FAD339CAAA3}" destId="{7C74E407-9447-411E-8B6C-BF67D63A130E}" srcOrd="8" destOrd="0" presId="urn:microsoft.com/office/officeart/2005/8/layout/vList2"/>
    <dgm:cxn modelId="{16A37A93-AEAB-443C-AF7B-EA5B29688BE2}" type="presParOf" srcId="{E28CE5F6-C192-41C0-AD49-3FAD339CAAA3}" destId="{A9B22EAF-2F26-4AB7-AA72-C566CBCF0CED}" srcOrd="9" destOrd="0" presId="urn:microsoft.com/office/officeart/2005/8/layout/vList2"/>
    <dgm:cxn modelId="{757A4E24-0950-4688-82AF-8750463F2C27}" type="presParOf" srcId="{E28CE5F6-C192-41C0-AD49-3FAD339CAAA3}" destId="{E75E8036-4B00-473B-A095-9F68499B2DDB}"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EA0588-CE28-4D7A-93CE-0E0C64AB477D}">
      <dsp:nvSpPr>
        <dsp:cNvPr id="0" name=""/>
        <dsp:cNvSpPr/>
      </dsp:nvSpPr>
      <dsp:spPr>
        <a:xfrm>
          <a:off x="0" y="2665"/>
          <a:ext cx="4619296" cy="62126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latin typeface="+mn-ea"/>
              <a:ea typeface="+mn-ea"/>
            </a:rPr>
            <a:t>状态转换图</a:t>
          </a:r>
          <a:endParaRPr lang="zh-CN" sz="2000" kern="1200" dirty="0">
            <a:latin typeface="+mn-ea"/>
            <a:ea typeface="+mn-ea"/>
          </a:endParaRPr>
        </a:p>
      </dsp:txBody>
      <dsp:txXfrm>
        <a:off x="30328" y="32993"/>
        <a:ext cx="4558640" cy="560613"/>
      </dsp:txXfrm>
    </dsp:sp>
    <dsp:sp modelId="{1F60EEA7-1ECD-4D69-A8C8-2566258838B7}">
      <dsp:nvSpPr>
        <dsp:cNvPr id="0" name=""/>
        <dsp:cNvSpPr/>
      </dsp:nvSpPr>
      <dsp:spPr>
        <a:xfrm>
          <a:off x="0" y="649855"/>
          <a:ext cx="4619296" cy="62126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latin typeface="+mn-ea"/>
              <a:ea typeface="+mn-ea"/>
            </a:rPr>
            <a:t>数据流图</a:t>
          </a:r>
          <a:endParaRPr lang="zh-CN" sz="2000" kern="1200" dirty="0">
            <a:latin typeface="+mn-ea"/>
            <a:ea typeface="+mn-ea"/>
          </a:endParaRPr>
        </a:p>
      </dsp:txBody>
      <dsp:txXfrm>
        <a:off x="30328" y="680183"/>
        <a:ext cx="4558640" cy="560613"/>
      </dsp:txXfrm>
    </dsp:sp>
    <dsp:sp modelId="{7095C8D6-00F7-4D0A-8EDA-23B58879B2C8}">
      <dsp:nvSpPr>
        <dsp:cNvPr id="0" name=""/>
        <dsp:cNvSpPr/>
      </dsp:nvSpPr>
      <dsp:spPr>
        <a:xfrm>
          <a:off x="0" y="1297045"/>
          <a:ext cx="4619296" cy="62126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latin typeface="+mn-ea"/>
              <a:ea typeface="+mn-ea"/>
            </a:rPr>
            <a:t>实体关系图</a:t>
          </a:r>
          <a:endParaRPr lang="zh-CN" sz="2000" kern="1200" dirty="0">
            <a:latin typeface="+mn-ea"/>
            <a:ea typeface="+mn-ea"/>
          </a:endParaRPr>
        </a:p>
      </dsp:txBody>
      <dsp:txXfrm>
        <a:off x="30328" y="1327373"/>
        <a:ext cx="4558640" cy="560613"/>
      </dsp:txXfrm>
    </dsp:sp>
    <dsp:sp modelId="{7AB38C83-6543-49D3-8CD4-76F06D145590}">
      <dsp:nvSpPr>
        <dsp:cNvPr id="0" name=""/>
        <dsp:cNvSpPr/>
      </dsp:nvSpPr>
      <dsp:spPr>
        <a:xfrm>
          <a:off x="0" y="1944235"/>
          <a:ext cx="4619296" cy="62126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latin typeface="+mn-ea"/>
              <a:ea typeface="+mn-ea"/>
            </a:rPr>
            <a:t>类图</a:t>
          </a:r>
          <a:endParaRPr lang="zh-CN" sz="2000" kern="1200" dirty="0">
            <a:latin typeface="+mn-ea"/>
            <a:ea typeface="+mn-ea"/>
          </a:endParaRPr>
        </a:p>
      </dsp:txBody>
      <dsp:txXfrm>
        <a:off x="30328" y="1974563"/>
        <a:ext cx="4558640" cy="560613"/>
      </dsp:txXfrm>
    </dsp:sp>
    <dsp:sp modelId="{7C74E407-9447-411E-8B6C-BF67D63A130E}">
      <dsp:nvSpPr>
        <dsp:cNvPr id="0" name=""/>
        <dsp:cNvSpPr/>
      </dsp:nvSpPr>
      <dsp:spPr>
        <a:xfrm>
          <a:off x="0" y="2591425"/>
          <a:ext cx="4619296" cy="62126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latin typeface="+mn-ea"/>
              <a:ea typeface="+mn-ea"/>
            </a:rPr>
            <a:t>对话图</a:t>
          </a:r>
          <a:endParaRPr lang="zh-CN" sz="2000" kern="1200" dirty="0">
            <a:latin typeface="+mn-ea"/>
            <a:ea typeface="+mn-ea"/>
          </a:endParaRPr>
        </a:p>
      </dsp:txBody>
      <dsp:txXfrm>
        <a:off x="30328" y="2621753"/>
        <a:ext cx="4558640" cy="560613"/>
      </dsp:txXfrm>
    </dsp:sp>
    <dsp:sp modelId="{E75E8036-4B00-473B-A095-9F68499B2DDB}">
      <dsp:nvSpPr>
        <dsp:cNvPr id="0" name=""/>
        <dsp:cNvSpPr/>
      </dsp:nvSpPr>
      <dsp:spPr>
        <a:xfrm>
          <a:off x="0" y="3238615"/>
          <a:ext cx="4619296" cy="62126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latin typeface="+mn-ea"/>
              <a:ea typeface="+mn-ea"/>
            </a:rPr>
            <a:t>决策表与决策树</a:t>
          </a:r>
          <a:endParaRPr lang="zh-CN" sz="2000" kern="1200" dirty="0">
            <a:latin typeface="+mn-ea"/>
            <a:ea typeface="+mn-ea"/>
          </a:endParaRPr>
        </a:p>
      </dsp:txBody>
      <dsp:txXfrm>
        <a:off x="30328" y="3268943"/>
        <a:ext cx="4558640" cy="56061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F9853-F423-439B-BCBF-36F625D3DBE7}" type="datetimeFigureOut">
              <a:rPr lang="zh-CN" altLang="en-US" smtClean="0"/>
              <a:t>2021-04-25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1E6206-BDE5-4065-9057-FBCEE5A2C778}" type="slidenum">
              <a:rPr lang="zh-CN" altLang="en-US" smtClean="0"/>
              <a:t>‹#›</a:t>
            </a:fld>
            <a:endParaRPr lang="zh-CN" altLang="en-US"/>
          </a:p>
        </p:txBody>
      </p:sp>
    </p:spTree>
    <p:extLst>
      <p:ext uri="{BB962C8B-B14F-4D97-AF65-F5344CB8AC3E}">
        <p14:creationId xmlns:p14="http://schemas.microsoft.com/office/powerpoint/2010/main" val="3051242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1E6206-BDE5-4065-9057-FBCEE5A2C778}" type="slidenum">
              <a:rPr lang="zh-CN" altLang="en-US" smtClean="0"/>
              <a:t>3</a:t>
            </a:fld>
            <a:endParaRPr lang="zh-CN" altLang="en-US"/>
          </a:p>
        </p:txBody>
      </p:sp>
    </p:spTree>
    <p:extLst>
      <p:ext uri="{BB962C8B-B14F-4D97-AF65-F5344CB8AC3E}">
        <p14:creationId xmlns:p14="http://schemas.microsoft.com/office/powerpoint/2010/main" val="237698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1E6206-BDE5-4065-9057-FBCEE5A2C778}" type="slidenum">
              <a:rPr lang="zh-CN" altLang="en-US" smtClean="0"/>
              <a:t>17</a:t>
            </a:fld>
            <a:endParaRPr lang="zh-CN" altLang="en-US"/>
          </a:p>
        </p:txBody>
      </p:sp>
    </p:spTree>
    <p:extLst>
      <p:ext uri="{BB962C8B-B14F-4D97-AF65-F5344CB8AC3E}">
        <p14:creationId xmlns:p14="http://schemas.microsoft.com/office/powerpoint/2010/main" val="739212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1E6206-BDE5-4065-9057-FBCEE5A2C778}" type="slidenum">
              <a:rPr lang="zh-CN" altLang="en-US" smtClean="0"/>
              <a:t>18</a:t>
            </a:fld>
            <a:endParaRPr lang="zh-CN" altLang="en-US"/>
          </a:p>
        </p:txBody>
      </p:sp>
    </p:spTree>
    <p:extLst>
      <p:ext uri="{BB962C8B-B14F-4D97-AF65-F5344CB8AC3E}">
        <p14:creationId xmlns:p14="http://schemas.microsoft.com/office/powerpoint/2010/main" val="1791023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1E6206-BDE5-4065-9057-FBCEE5A2C778}" type="slidenum">
              <a:rPr lang="zh-CN" altLang="en-US" smtClean="0"/>
              <a:t>19</a:t>
            </a:fld>
            <a:endParaRPr lang="zh-CN" altLang="en-US"/>
          </a:p>
        </p:txBody>
      </p:sp>
    </p:spTree>
    <p:extLst>
      <p:ext uri="{BB962C8B-B14F-4D97-AF65-F5344CB8AC3E}">
        <p14:creationId xmlns:p14="http://schemas.microsoft.com/office/powerpoint/2010/main" val="2019191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1E6206-BDE5-4065-9057-FBCEE5A2C778}" type="slidenum">
              <a:rPr lang="zh-CN" altLang="en-US" smtClean="0"/>
              <a:t>20</a:t>
            </a:fld>
            <a:endParaRPr lang="zh-CN" altLang="en-US"/>
          </a:p>
        </p:txBody>
      </p:sp>
    </p:spTree>
    <p:extLst>
      <p:ext uri="{BB962C8B-B14F-4D97-AF65-F5344CB8AC3E}">
        <p14:creationId xmlns:p14="http://schemas.microsoft.com/office/powerpoint/2010/main" val="877180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1E6206-BDE5-4065-9057-FBCEE5A2C778}" type="slidenum">
              <a:rPr lang="zh-CN" altLang="en-US" smtClean="0"/>
              <a:t>21</a:t>
            </a:fld>
            <a:endParaRPr lang="zh-CN" altLang="en-US"/>
          </a:p>
        </p:txBody>
      </p:sp>
    </p:spTree>
    <p:extLst>
      <p:ext uri="{BB962C8B-B14F-4D97-AF65-F5344CB8AC3E}">
        <p14:creationId xmlns:p14="http://schemas.microsoft.com/office/powerpoint/2010/main" val="3957731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1E6206-BDE5-4065-9057-FBCEE5A2C778}" type="slidenum">
              <a:rPr lang="zh-CN" altLang="en-US" smtClean="0"/>
              <a:t>22</a:t>
            </a:fld>
            <a:endParaRPr lang="zh-CN" altLang="en-US"/>
          </a:p>
        </p:txBody>
      </p:sp>
    </p:spTree>
    <p:extLst>
      <p:ext uri="{BB962C8B-B14F-4D97-AF65-F5344CB8AC3E}">
        <p14:creationId xmlns:p14="http://schemas.microsoft.com/office/powerpoint/2010/main" val="237698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1E6206-BDE5-4065-9057-FBCEE5A2C778}" type="slidenum">
              <a:rPr lang="zh-CN" altLang="en-US" smtClean="0"/>
              <a:t>23</a:t>
            </a:fld>
            <a:endParaRPr lang="zh-CN" altLang="en-US"/>
          </a:p>
        </p:txBody>
      </p:sp>
    </p:spTree>
    <p:extLst>
      <p:ext uri="{BB962C8B-B14F-4D97-AF65-F5344CB8AC3E}">
        <p14:creationId xmlns:p14="http://schemas.microsoft.com/office/powerpoint/2010/main" val="3345936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1E6206-BDE5-4065-9057-FBCEE5A2C778}" type="slidenum">
              <a:rPr lang="zh-CN" altLang="en-US" smtClean="0"/>
              <a:t>24</a:t>
            </a:fld>
            <a:endParaRPr lang="zh-CN" altLang="en-US"/>
          </a:p>
        </p:txBody>
      </p:sp>
    </p:spTree>
    <p:extLst>
      <p:ext uri="{BB962C8B-B14F-4D97-AF65-F5344CB8AC3E}">
        <p14:creationId xmlns:p14="http://schemas.microsoft.com/office/powerpoint/2010/main" val="2376986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1E6206-BDE5-4065-9057-FBCEE5A2C778}" type="slidenum">
              <a:rPr lang="zh-CN" altLang="en-US" smtClean="0"/>
              <a:t>25</a:t>
            </a:fld>
            <a:endParaRPr lang="zh-CN" altLang="en-US"/>
          </a:p>
        </p:txBody>
      </p:sp>
    </p:spTree>
    <p:extLst>
      <p:ext uri="{BB962C8B-B14F-4D97-AF65-F5344CB8AC3E}">
        <p14:creationId xmlns:p14="http://schemas.microsoft.com/office/powerpoint/2010/main" val="237698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1E6206-BDE5-4065-9057-FBCEE5A2C778}" type="slidenum">
              <a:rPr lang="zh-CN" altLang="en-US" smtClean="0"/>
              <a:t>26</a:t>
            </a:fld>
            <a:endParaRPr lang="zh-CN" altLang="en-US"/>
          </a:p>
        </p:txBody>
      </p:sp>
    </p:spTree>
    <p:extLst>
      <p:ext uri="{BB962C8B-B14F-4D97-AF65-F5344CB8AC3E}">
        <p14:creationId xmlns:p14="http://schemas.microsoft.com/office/powerpoint/2010/main" val="2889034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这些分析模型我们以前可能见过</a:t>
            </a:r>
            <a:r>
              <a:rPr lang="en-US" altLang="zh-CN" dirty="0"/>
              <a:t>,</a:t>
            </a:r>
            <a:r>
              <a:rPr lang="zh-CN" altLang="en-US" dirty="0"/>
              <a:t>对于学过的模型</a:t>
            </a:r>
            <a:r>
              <a:rPr lang="en-US" altLang="zh-CN" dirty="0"/>
              <a:t>,</a:t>
            </a:r>
            <a:r>
              <a:rPr lang="zh-CN" altLang="en-US" dirty="0"/>
              <a:t>我们主要集中</a:t>
            </a:r>
            <a:r>
              <a:rPr lang="en-US" altLang="zh-CN" dirty="0"/>
              <a:t>2</a:t>
            </a:r>
            <a:r>
              <a:rPr lang="zh-CN" altLang="en-US" dirty="0"/>
              <a:t>点</a:t>
            </a:r>
            <a:r>
              <a:rPr lang="en-US" altLang="zh-CN" dirty="0"/>
              <a:t>:</a:t>
            </a:r>
            <a:r>
              <a:rPr lang="zh-CN" altLang="en-US" dirty="0"/>
              <a:t> </a:t>
            </a:r>
            <a:r>
              <a:rPr lang="en-US" altLang="zh-CN" dirty="0"/>
              <a:t>1)</a:t>
            </a:r>
            <a:r>
              <a:rPr lang="zh-CN" altLang="en-US" dirty="0"/>
              <a:t> 这样的模型到底描述需求的哪些方面</a:t>
            </a:r>
            <a:r>
              <a:rPr lang="en-US" altLang="zh-CN" dirty="0"/>
              <a:t>? what aspect of requirement is it model? are they used in RE? 2) what kind of systems are they suitable for?  Focus on two  issues: try to answer the following questions for each analysis model. </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A21E6206-BDE5-4065-9057-FBCEE5A2C778}" type="slidenum">
              <a:rPr lang="zh-CN" altLang="en-US" smtClean="0"/>
              <a:t>4</a:t>
            </a:fld>
            <a:endParaRPr lang="zh-CN" altLang="en-US"/>
          </a:p>
        </p:txBody>
      </p:sp>
    </p:spTree>
    <p:extLst>
      <p:ext uri="{BB962C8B-B14F-4D97-AF65-F5344CB8AC3E}">
        <p14:creationId xmlns:p14="http://schemas.microsoft.com/office/powerpoint/2010/main" val="2376986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1E6206-BDE5-4065-9057-FBCEE5A2C778}" type="slidenum">
              <a:rPr lang="zh-CN" altLang="en-US" smtClean="0"/>
              <a:t>27</a:t>
            </a:fld>
            <a:endParaRPr lang="zh-CN" altLang="en-US"/>
          </a:p>
        </p:txBody>
      </p:sp>
    </p:spTree>
    <p:extLst>
      <p:ext uri="{BB962C8B-B14F-4D97-AF65-F5344CB8AC3E}">
        <p14:creationId xmlns:p14="http://schemas.microsoft.com/office/powerpoint/2010/main" val="18208081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1E6206-BDE5-4065-9057-FBCEE5A2C778}" type="slidenum">
              <a:rPr lang="zh-CN" altLang="en-US" smtClean="0"/>
              <a:t>28</a:t>
            </a:fld>
            <a:endParaRPr lang="zh-CN" altLang="en-US"/>
          </a:p>
        </p:txBody>
      </p:sp>
    </p:spTree>
    <p:extLst>
      <p:ext uri="{BB962C8B-B14F-4D97-AF65-F5344CB8AC3E}">
        <p14:creationId xmlns:p14="http://schemas.microsoft.com/office/powerpoint/2010/main" val="29961505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1E6206-BDE5-4065-9057-FBCEE5A2C778}" type="slidenum">
              <a:rPr lang="zh-CN" altLang="en-US" smtClean="0"/>
              <a:t>29</a:t>
            </a:fld>
            <a:endParaRPr lang="zh-CN" altLang="en-US"/>
          </a:p>
        </p:txBody>
      </p:sp>
    </p:spTree>
    <p:extLst>
      <p:ext uri="{BB962C8B-B14F-4D97-AF65-F5344CB8AC3E}">
        <p14:creationId xmlns:p14="http://schemas.microsoft.com/office/powerpoint/2010/main" val="24015204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1E6206-BDE5-4065-9057-FBCEE5A2C778}" type="slidenum">
              <a:rPr lang="zh-CN" altLang="en-US" smtClean="0"/>
              <a:t>30</a:t>
            </a:fld>
            <a:endParaRPr lang="zh-CN" altLang="en-US"/>
          </a:p>
        </p:txBody>
      </p:sp>
    </p:spTree>
    <p:extLst>
      <p:ext uri="{BB962C8B-B14F-4D97-AF65-F5344CB8AC3E}">
        <p14:creationId xmlns:p14="http://schemas.microsoft.com/office/powerpoint/2010/main" val="35491460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1E6206-BDE5-4065-9057-FBCEE5A2C778}" type="slidenum">
              <a:rPr lang="zh-CN" altLang="en-US" smtClean="0"/>
              <a:t>31</a:t>
            </a:fld>
            <a:endParaRPr lang="zh-CN" altLang="en-US"/>
          </a:p>
        </p:txBody>
      </p:sp>
    </p:spTree>
    <p:extLst>
      <p:ext uri="{BB962C8B-B14F-4D97-AF65-F5344CB8AC3E}">
        <p14:creationId xmlns:p14="http://schemas.microsoft.com/office/powerpoint/2010/main" val="25695340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F9223EA-3DFB-45AF-93BC-677F0A060B2F}" type="slidenum">
              <a:rPr lang="zh-CN" altLang="en-US" smtClean="0"/>
              <a:t>33</a:t>
            </a:fld>
            <a:endParaRPr lang="zh-CN" altLang="en-US"/>
          </a:p>
        </p:txBody>
      </p:sp>
    </p:spTree>
    <p:extLst>
      <p:ext uri="{BB962C8B-B14F-4D97-AF65-F5344CB8AC3E}">
        <p14:creationId xmlns:p14="http://schemas.microsoft.com/office/powerpoint/2010/main" val="12260762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F9223EA-3DFB-45AF-93BC-677F0A060B2F}" type="slidenum">
              <a:rPr lang="zh-CN" altLang="en-US" smtClean="0"/>
              <a:t>34</a:t>
            </a:fld>
            <a:endParaRPr lang="zh-CN" altLang="en-US"/>
          </a:p>
        </p:txBody>
      </p:sp>
    </p:spTree>
    <p:extLst>
      <p:ext uri="{BB962C8B-B14F-4D97-AF65-F5344CB8AC3E}">
        <p14:creationId xmlns:p14="http://schemas.microsoft.com/office/powerpoint/2010/main" val="41735283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F9223EA-3DFB-45AF-93BC-677F0A060B2F}" type="slidenum">
              <a:rPr lang="zh-CN" altLang="en-US" smtClean="0"/>
              <a:t>36</a:t>
            </a:fld>
            <a:endParaRPr lang="zh-CN" altLang="en-US"/>
          </a:p>
        </p:txBody>
      </p:sp>
    </p:spTree>
    <p:extLst>
      <p:ext uri="{BB962C8B-B14F-4D97-AF65-F5344CB8AC3E}">
        <p14:creationId xmlns:p14="http://schemas.microsoft.com/office/powerpoint/2010/main" val="3243499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F9223EA-3DFB-45AF-93BC-677F0A060B2F}" type="slidenum">
              <a:rPr lang="zh-CN" altLang="en-US" smtClean="0"/>
              <a:t>37</a:t>
            </a:fld>
            <a:endParaRPr lang="zh-CN" altLang="en-US"/>
          </a:p>
        </p:txBody>
      </p:sp>
    </p:spTree>
    <p:extLst>
      <p:ext uri="{BB962C8B-B14F-4D97-AF65-F5344CB8AC3E}">
        <p14:creationId xmlns:p14="http://schemas.microsoft.com/office/powerpoint/2010/main" val="9750222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F9223EA-3DFB-45AF-93BC-677F0A060B2F}" type="slidenum">
              <a:rPr lang="zh-CN" altLang="en-US" smtClean="0"/>
              <a:t>38</a:t>
            </a:fld>
            <a:endParaRPr lang="zh-CN" altLang="en-US"/>
          </a:p>
        </p:txBody>
      </p:sp>
    </p:spTree>
    <p:extLst>
      <p:ext uri="{BB962C8B-B14F-4D97-AF65-F5344CB8AC3E}">
        <p14:creationId xmlns:p14="http://schemas.microsoft.com/office/powerpoint/2010/main" val="2382633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For so many model, why do we invent so many models? </a:t>
            </a:r>
            <a:endParaRPr lang="zh-CN" altLang="en-US"/>
          </a:p>
          <a:p>
            <a:endParaRPr lang="zh-CN" altLang="en-US" dirty="0"/>
          </a:p>
        </p:txBody>
      </p:sp>
      <p:sp>
        <p:nvSpPr>
          <p:cNvPr id="4" name="灯片编号占位符 3"/>
          <p:cNvSpPr>
            <a:spLocks noGrp="1"/>
          </p:cNvSpPr>
          <p:nvPr>
            <p:ph type="sldNum" sz="quarter" idx="10"/>
          </p:nvPr>
        </p:nvSpPr>
        <p:spPr/>
        <p:txBody>
          <a:bodyPr/>
          <a:lstStyle/>
          <a:p>
            <a:fld id="{A21E6206-BDE5-4065-9057-FBCEE5A2C778}" type="slidenum">
              <a:rPr lang="zh-CN" altLang="en-US" smtClean="0"/>
              <a:t>5</a:t>
            </a:fld>
            <a:endParaRPr lang="zh-CN" altLang="en-US"/>
          </a:p>
        </p:txBody>
      </p:sp>
    </p:spTree>
    <p:extLst>
      <p:ext uri="{BB962C8B-B14F-4D97-AF65-F5344CB8AC3E}">
        <p14:creationId xmlns:p14="http://schemas.microsoft.com/office/powerpoint/2010/main" val="2376986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F9223EA-3DFB-45AF-93BC-677F0A060B2F}" type="slidenum">
              <a:rPr lang="zh-CN" altLang="en-US" smtClean="0"/>
              <a:t>39</a:t>
            </a:fld>
            <a:endParaRPr lang="zh-CN" altLang="en-US"/>
          </a:p>
        </p:txBody>
      </p:sp>
    </p:spTree>
    <p:extLst>
      <p:ext uri="{BB962C8B-B14F-4D97-AF65-F5344CB8AC3E}">
        <p14:creationId xmlns:p14="http://schemas.microsoft.com/office/powerpoint/2010/main" val="34666914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F9223EA-3DFB-45AF-93BC-677F0A060B2F}" type="slidenum">
              <a:rPr lang="zh-CN" altLang="en-US" smtClean="0"/>
              <a:t>40</a:t>
            </a:fld>
            <a:endParaRPr lang="zh-CN" altLang="en-US"/>
          </a:p>
        </p:txBody>
      </p:sp>
    </p:spTree>
    <p:extLst>
      <p:ext uri="{BB962C8B-B14F-4D97-AF65-F5344CB8AC3E}">
        <p14:creationId xmlns:p14="http://schemas.microsoft.com/office/powerpoint/2010/main" val="39741781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F9223EA-3DFB-45AF-93BC-677F0A060B2F}" type="slidenum">
              <a:rPr lang="zh-CN" altLang="en-US" smtClean="0"/>
              <a:t>41</a:t>
            </a:fld>
            <a:endParaRPr lang="zh-CN" altLang="en-US"/>
          </a:p>
        </p:txBody>
      </p:sp>
    </p:spTree>
    <p:extLst>
      <p:ext uri="{BB962C8B-B14F-4D97-AF65-F5344CB8AC3E}">
        <p14:creationId xmlns:p14="http://schemas.microsoft.com/office/powerpoint/2010/main" val="30528761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F9223EA-3DFB-45AF-93BC-677F0A060B2F}" type="slidenum">
              <a:rPr lang="zh-CN" altLang="en-US" smtClean="0"/>
              <a:t>42</a:t>
            </a:fld>
            <a:endParaRPr lang="zh-CN" altLang="en-US"/>
          </a:p>
        </p:txBody>
      </p:sp>
    </p:spTree>
    <p:extLst>
      <p:ext uri="{BB962C8B-B14F-4D97-AF65-F5344CB8AC3E}">
        <p14:creationId xmlns:p14="http://schemas.microsoft.com/office/powerpoint/2010/main" val="19225026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F9223EA-3DFB-45AF-93BC-677F0A060B2F}" type="slidenum">
              <a:rPr lang="zh-CN" altLang="en-US" smtClean="0"/>
              <a:t>43</a:t>
            </a:fld>
            <a:endParaRPr lang="zh-CN" altLang="en-US"/>
          </a:p>
        </p:txBody>
      </p:sp>
    </p:spTree>
    <p:extLst>
      <p:ext uri="{BB962C8B-B14F-4D97-AF65-F5344CB8AC3E}">
        <p14:creationId xmlns:p14="http://schemas.microsoft.com/office/powerpoint/2010/main" val="26498744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F9223EA-3DFB-45AF-93BC-677F0A060B2F}" type="slidenum">
              <a:rPr lang="zh-CN" altLang="en-US" smtClean="0"/>
              <a:t>44</a:t>
            </a:fld>
            <a:endParaRPr lang="zh-CN" altLang="en-US"/>
          </a:p>
        </p:txBody>
      </p:sp>
    </p:spTree>
    <p:extLst>
      <p:ext uri="{BB962C8B-B14F-4D97-AF65-F5344CB8AC3E}">
        <p14:creationId xmlns:p14="http://schemas.microsoft.com/office/powerpoint/2010/main" val="21386672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F9223EA-3DFB-45AF-93BC-677F0A060B2F}" type="slidenum">
              <a:rPr lang="zh-CN" altLang="en-US" smtClean="0"/>
              <a:t>45</a:t>
            </a:fld>
            <a:endParaRPr lang="zh-CN" altLang="en-US"/>
          </a:p>
        </p:txBody>
      </p:sp>
    </p:spTree>
    <p:extLst>
      <p:ext uri="{BB962C8B-B14F-4D97-AF65-F5344CB8AC3E}">
        <p14:creationId xmlns:p14="http://schemas.microsoft.com/office/powerpoint/2010/main" val="2817524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1E6206-BDE5-4065-9057-FBCEE5A2C778}" type="slidenum">
              <a:rPr lang="zh-CN" altLang="en-US" smtClean="0"/>
              <a:t>6</a:t>
            </a:fld>
            <a:endParaRPr lang="zh-CN" altLang="en-US"/>
          </a:p>
        </p:txBody>
      </p:sp>
    </p:spTree>
    <p:extLst>
      <p:ext uri="{BB962C8B-B14F-4D97-AF65-F5344CB8AC3E}">
        <p14:creationId xmlns:p14="http://schemas.microsoft.com/office/powerpoint/2010/main" val="237698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1E6206-BDE5-4065-9057-FBCEE5A2C778}" type="slidenum">
              <a:rPr lang="zh-CN" altLang="en-US" smtClean="0"/>
              <a:t>7</a:t>
            </a:fld>
            <a:endParaRPr lang="zh-CN" altLang="en-US"/>
          </a:p>
        </p:txBody>
      </p:sp>
    </p:spTree>
    <p:extLst>
      <p:ext uri="{BB962C8B-B14F-4D97-AF65-F5344CB8AC3E}">
        <p14:creationId xmlns:p14="http://schemas.microsoft.com/office/powerpoint/2010/main" val="237698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1E6206-BDE5-4065-9057-FBCEE5A2C778}" type="slidenum">
              <a:rPr lang="zh-CN" altLang="en-US" smtClean="0"/>
              <a:t>9</a:t>
            </a:fld>
            <a:endParaRPr lang="zh-CN" altLang="en-US"/>
          </a:p>
        </p:txBody>
      </p:sp>
    </p:spTree>
    <p:extLst>
      <p:ext uri="{BB962C8B-B14F-4D97-AF65-F5344CB8AC3E}">
        <p14:creationId xmlns:p14="http://schemas.microsoft.com/office/powerpoint/2010/main" val="237698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p:sp>
      <p:sp>
        <p:nvSpPr>
          <p:cNvPr id="122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3124D2A-7CF6-4390-8FD3-004E03C1332A}" type="slidenum">
              <a:rPr lang="zh-CN" altLang="en-US" smtClean="0"/>
              <a:pPr/>
              <a:t>14</a:t>
            </a:fld>
            <a:endParaRPr lang="zh-CN" altLang="en-US"/>
          </a:p>
        </p:txBody>
      </p:sp>
    </p:spTree>
    <p:extLst>
      <p:ext uri="{BB962C8B-B14F-4D97-AF65-F5344CB8AC3E}">
        <p14:creationId xmlns:p14="http://schemas.microsoft.com/office/powerpoint/2010/main" val="4069860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1E6206-BDE5-4065-9057-FBCEE5A2C778}" type="slidenum">
              <a:rPr lang="zh-CN" altLang="en-US" smtClean="0"/>
              <a:t>15</a:t>
            </a:fld>
            <a:endParaRPr lang="zh-CN" altLang="en-US"/>
          </a:p>
        </p:txBody>
      </p:sp>
    </p:spTree>
    <p:extLst>
      <p:ext uri="{BB962C8B-B14F-4D97-AF65-F5344CB8AC3E}">
        <p14:creationId xmlns:p14="http://schemas.microsoft.com/office/powerpoint/2010/main" val="3891683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1E6206-BDE5-4065-9057-FBCEE5A2C778}" type="slidenum">
              <a:rPr lang="zh-CN" altLang="en-US" smtClean="0"/>
              <a:t>16</a:t>
            </a:fld>
            <a:endParaRPr lang="zh-CN" altLang="en-US"/>
          </a:p>
        </p:txBody>
      </p:sp>
    </p:spTree>
    <p:extLst>
      <p:ext uri="{BB962C8B-B14F-4D97-AF65-F5344CB8AC3E}">
        <p14:creationId xmlns:p14="http://schemas.microsoft.com/office/powerpoint/2010/main" val="4094089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6556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2923955" y="4458724"/>
            <a:ext cx="3296095" cy="297454"/>
          </a:xfrm>
          <a:prstGeom prst="rect">
            <a:avLst/>
          </a:prstGeom>
          <a:noFill/>
        </p:spPr>
        <p:txBody>
          <a:bodyPr wrap="none" rtlCol="0">
            <a:spAutoFit/>
          </a:bodyPr>
          <a:lstStyle/>
          <a:p>
            <a:pPr algn="ctr" defTabSz="609585"/>
            <a:r>
              <a:rPr kumimoji="1" lang="zh-CN" altLang="en-US" sz="1333" dirty="0">
                <a:solidFill>
                  <a:srgbClr val="000000"/>
                </a:solidFill>
                <a:latin typeface="Century Gothic"/>
                <a:ea typeface="微软雅黑" charset="0"/>
              </a:rPr>
              <a:t>点击</a:t>
            </a:r>
            <a:r>
              <a:rPr kumimoji="1" lang="en-US" altLang="zh-CN" sz="1333" dirty="0">
                <a:solidFill>
                  <a:srgbClr val="000000"/>
                </a:solidFill>
                <a:latin typeface="Segoe UI Light" charset="0"/>
                <a:ea typeface="Segoe UI Light" charset="0"/>
                <a:cs typeface="Segoe UI Light" charset="0"/>
              </a:rPr>
              <a:t>Logo</a:t>
            </a:r>
            <a:r>
              <a:rPr kumimoji="1" lang="zh-CN" altLang="en-US" sz="1333" dirty="0">
                <a:solidFill>
                  <a:srgbClr val="000000"/>
                </a:solidFill>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9000" y="3227832"/>
            <a:ext cx="2286000" cy="402336"/>
          </a:xfrm>
          <a:prstGeom prst="rect">
            <a:avLst/>
          </a:prstGeom>
        </p:spPr>
      </p:pic>
    </p:spTree>
    <p:extLst>
      <p:ext uri="{BB962C8B-B14F-4D97-AF65-F5344CB8AC3E}">
        <p14:creationId xmlns:p14="http://schemas.microsoft.com/office/powerpoint/2010/main" val="184399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43056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1A32EE-88E1-42D6-B8F3-6B5DD894FA64}"/>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151AA275-367A-4846-ACB9-EAA929DAF3C4}"/>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0897415-E239-473B-AF92-7F8B495FEBB0}"/>
              </a:ext>
            </a:extLst>
          </p:cNvPr>
          <p:cNvSpPr>
            <a:spLocks noGrp="1"/>
          </p:cNvSpPr>
          <p:nvPr>
            <p:ph type="dt" sz="half" idx="10"/>
          </p:nvPr>
        </p:nvSpPr>
        <p:spPr/>
        <p:txBody>
          <a:bodyPr/>
          <a:lstStyle/>
          <a:p>
            <a:fld id="{8834AF8E-FD66-4517-83C8-B18B750093D6}" type="datetimeFigureOut">
              <a:rPr lang="zh-CN" altLang="en-US" smtClean="0"/>
              <a:t>2021-04-25</a:t>
            </a:fld>
            <a:endParaRPr lang="zh-CN" altLang="en-US"/>
          </a:p>
        </p:txBody>
      </p:sp>
      <p:sp>
        <p:nvSpPr>
          <p:cNvPr id="5" name="页脚占位符 4">
            <a:extLst>
              <a:ext uri="{FF2B5EF4-FFF2-40B4-BE49-F238E27FC236}">
                <a16:creationId xmlns:a16="http://schemas.microsoft.com/office/drawing/2014/main" id="{3E000C4C-F6BA-4C46-B375-CD5DF0EFE2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D81F31-8A69-4103-B1F8-E198D7ECC056}"/>
              </a:ext>
            </a:extLst>
          </p:cNvPr>
          <p:cNvSpPr>
            <a:spLocks noGrp="1"/>
          </p:cNvSpPr>
          <p:nvPr>
            <p:ph type="sldNum" sz="quarter" idx="12"/>
          </p:nvPr>
        </p:nvSpPr>
        <p:spPr/>
        <p:txBody>
          <a:bodyPr/>
          <a:lstStyle/>
          <a:p>
            <a:fld id="{D4315866-A1BF-479B-AB17-2E21A41AE4CB}" type="slidenum">
              <a:rPr lang="zh-CN" altLang="en-US" smtClean="0"/>
              <a:t>‹#›</a:t>
            </a:fld>
            <a:endParaRPr lang="zh-CN" altLang="en-US"/>
          </a:p>
        </p:txBody>
      </p:sp>
    </p:spTree>
    <p:extLst>
      <p:ext uri="{BB962C8B-B14F-4D97-AF65-F5344CB8AC3E}">
        <p14:creationId xmlns:p14="http://schemas.microsoft.com/office/powerpoint/2010/main" val="3717354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2374490" y="1181451"/>
            <a:ext cx="4454013" cy="4495104"/>
          </a:xfrm>
          <a:prstGeom prst="ellipse">
            <a:avLst/>
          </a:prstGeom>
        </p:spPr>
      </p:pic>
    </p:spTree>
    <p:extLst>
      <p:ext uri="{BB962C8B-B14F-4D97-AF65-F5344CB8AC3E}">
        <p14:creationId xmlns:p14="http://schemas.microsoft.com/office/powerpoint/2010/main" val="1872364496"/>
      </p:ext>
    </p:extLst>
  </p:cSld>
  <p:clrMapOvr>
    <a:masterClrMapping/>
  </p:clrMapOvr>
  <p:extLst mod="1">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p:blipFill>
        <p:spPr>
          <a:xfrm>
            <a:off x="714341" y="-12700"/>
            <a:ext cx="7869735" cy="6858001"/>
          </a:xfrm>
          <a:prstGeom prst="rect">
            <a:avLst/>
          </a:prstGeom>
        </p:spPr>
      </p:pic>
    </p:spTree>
    <p:extLst>
      <p:ext uri="{BB962C8B-B14F-4D97-AF65-F5344CB8AC3E}">
        <p14:creationId xmlns:p14="http://schemas.microsoft.com/office/powerpoint/2010/main" val="4108975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p:blipFill>
        <p:spPr>
          <a:xfrm>
            <a:off x="6011443" y="-12700"/>
            <a:ext cx="3142082" cy="6858000"/>
          </a:xfrm>
          <a:prstGeom prst="rect">
            <a:avLst/>
          </a:prstGeom>
        </p:spPr>
      </p:pic>
    </p:spTree>
    <p:extLst>
      <p:ext uri="{BB962C8B-B14F-4D97-AF65-F5344CB8AC3E}">
        <p14:creationId xmlns:p14="http://schemas.microsoft.com/office/powerpoint/2010/main" val="2450075595"/>
      </p:ext>
    </p:extLst>
  </p:cSld>
  <p:clrMapOvr>
    <a:masterClrMapping/>
  </p:clrMapOvr>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p:blipFill>
        <p:spPr>
          <a:xfrm flipH="1">
            <a:off x="0" y="-12700"/>
            <a:ext cx="3142082" cy="6858000"/>
          </a:xfrm>
          <a:prstGeom prst="rect">
            <a:avLst/>
          </a:prstGeom>
        </p:spPr>
      </p:pic>
    </p:spTree>
    <p:extLst>
      <p:ext uri="{BB962C8B-B14F-4D97-AF65-F5344CB8AC3E}">
        <p14:creationId xmlns:p14="http://schemas.microsoft.com/office/powerpoint/2010/main" val="508101870"/>
      </p:ext>
    </p:extLst>
  </p:cSld>
  <p:clrMapOvr>
    <a:masterClrMapping/>
  </p:clrMapOvr>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p:blipFill>
        <p:spPr>
          <a:xfrm>
            <a:off x="5804409" y="1"/>
            <a:ext cx="3339591" cy="6862813"/>
          </a:xfrm>
          <a:prstGeom prst="rect">
            <a:avLst/>
          </a:prstGeom>
        </p:spPr>
      </p:pic>
    </p:spTree>
    <p:extLst>
      <p:ext uri="{BB962C8B-B14F-4D97-AF65-F5344CB8AC3E}">
        <p14:creationId xmlns:p14="http://schemas.microsoft.com/office/powerpoint/2010/main" val="2075327413"/>
      </p:ext>
    </p:extLst>
  </p:cSld>
  <p:clrMapOvr>
    <a:masterClrMapping/>
  </p:clrMapOvr>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494253" y="258234"/>
            <a:ext cx="3651088" cy="529569"/>
          </a:xfrm>
          <a:prstGeom prst="rect">
            <a:avLst/>
          </a:prstGeom>
          <a:ln w="12700" cmpd="sng">
            <a:solidFill>
              <a:schemeClr val="tx1"/>
            </a:solidFill>
          </a:ln>
        </p:spPr>
        <p:txBody>
          <a:bodyPr vert="horz" anchor="ctr"/>
          <a:lstStyle>
            <a:lvl1pPr marL="0" indent="0" algn="l">
              <a:buNone/>
              <a:defRPr sz="2400" b="1">
                <a:latin typeface="Segoe UI Light" charset="0"/>
                <a:ea typeface="Segoe UI Light" charset="0"/>
                <a:cs typeface="Segoe UI Light"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8539944" y="171547"/>
            <a:ext cx="604056" cy="616255"/>
          </a:xfrm>
          <a:prstGeom prst="rect">
            <a:avLst/>
          </a:prstGeom>
          <a:solidFill>
            <a:schemeClr val="tx1"/>
          </a:solidFill>
        </p:spPr>
        <p:txBody>
          <a:bodyPr vert="horz" anchor="ctr"/>
          <a:lstStyle>
            <a:lvl1pPr marL="0" indent="0" algn="ctr">
              <a:buNone/>
              <a:defRPr sz="2400" b="1">
                <a:solidFill>
                  <a:srgbClr val="FFFFFF"/>
                </a:solidFill>
                <a:latin typeface="Segoe UI Light" charset="0"/>
                <a:ea typeface="Segoe UI Light" charset="0"/>
                <a:cs typeface="Segoe UI Light" charset="0"/>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282576" y="5989475"/>
            <a:ext cx="1470025" cy="533400"/>
          </a:xfrm>
          <a:prstGeom prst="rect">
            <a:avLst/>
          </a:prstGeom>
        </p:spPr>
        <p:txBody>
          <a:bodyPr vert="horz" anchor="ctr"/>
          <a:lstStyle>
            <a:lvl1pPr marL="0" indent="0" algn="ctr">
              <a:buNone/>
              <a:defRPr sz="1600" b="1">
                <a:latin typeface="Segoe UI Light" charset="0"/>
                <a:ea typeface="Segoe UI Light" charset="0"/>
                <a:cs typeface="Segoe UI Light" charset="0"/>
              </a:defRPr>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extLst>
      <p:ext uri="{BB962C8B-B14F-4D97-AF65-F5344CB8AC3E}">
        <p14:creationId xmlns:p14="http://schemas.microsoft.com/office/powerpoint/2010/main" val="163262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330452"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330453" y="182446"/>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330453" y="759873"/>
            <a:ext cx="646331" cy="369332"/>
          </a:xfrm>
          <a:prstGeom prst="rect">
            <a:avLst/>
          </a:prstGeom>
        </p:spPr>
        <p:txBody>
          <a:bodyPr wrap="none">
            <a:spAutoFit/>
          </a:bodyPr>
          <a:lstStyle/>
          <a:p>
            <a:pPr defTabSz="609585"/>
            <a:r>
              <a:rPr lang="zh-CN" altLang="en-US" sz="1800" dirty="0">
                <a:solidFill>
                  <a:srgbClr val="FFFFFF"/>
                </a:solidFill>
                <a:latin typeface="Segoe UI Light"/>
                <a:ea typeface="微软雅黑"/>
                <a:cs typeface="Segoe UI Light"/>
              </a:rPr>
              <a:t>标注</a:t>
            </a:r>
          </a:p>
        </p:txBody>
      </p:sp>
      <p:sp>
        <p:nvSpPr>
          <p:cNvPr id="11" name="矩形 10"/>
          <p:cNvSpPr/>
          <p:nvPr userDrawn="1"/>
        </p:nvSpPr>
        <p:spPr>
          <a:xfrm>
            <a:off x="1929442" y="759874"/>
            <a:ext cx="1051501" cy="3733330"/>
          </a:xfrm>
          <a:prstGeom prst="rect">
            <a:avLst/>
          </a:prstGeom>
        </p:spPr>
        <p:txBody>
          <a:bodyPr wrap="square">
            <a:spAutoFit/>
          </a:bodyPr>
          <a:lstStyle/>
          <a:p>
            <a:pPr defTabSz="609585">
              <a:lnSpc>
                <a:spcPct val="130000"/>
              </a:lnSpc>
            </a:pPr>
            <a:r>
              <a:rPr lang="zh-CN" altLang="en-US" sz="1400" dirty="0">
                <a:solidFill>
                  <a:srgbClr val="FFFFFF"/>
                </a:solidFill>
                <a:latin typeface="Segoe UI Light"/>
                <a:ea typeface="微软雅黑"/>
                <a:cs typeface="Segoe UI Light"/>
              </a:rPr>
              <a:t>字体使用 </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行距</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背景图片出处</a:t>
            </a: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声明</a:t>
            </a:r>
            <a:endParaRPr lang="en-US" altLang="zh-CN" sz="1400" dirty="0">
              <a:solidFill>
                <a:srgbClr val="FFFFFF"/>
              </a:solidFill>
              <a:latin typeface="Segoe UI Light"/>
              <a:ea typeface="微软雅黑"/>
              <a:cs typeface="Segoe UI Light"/>
            </a:endParaRPr>
          </a:p>
        </p:txBody>
      </p:sp>
      <p:sp>
        <p:nvSpPr>
          <p:cNvPr id="12" name="矩形 11"/>
          <p:cNvSpPr/>
          <p:nvPr userDrawn="1"/>
        </p:nvSpPr>
        <p:spPr>
          <a:xfrm>
            <a:off x="3114758" y="759874"/>
            <a:ext cx="5305759" cy="4506555"/>
          </a:xfrm>
          <a:prstGeom prst="rect">
            <a:avLst/>
          </a:prstGeom>
        </p:spPr>
        <p:txBody>
          <a:bodyPr wrap="square">
            <a:spAutoFit/>
          </a:bodyPr>
          <a:lstStyle/>
          <a:p>
            <a:pPr>
              <a:lnSpc>
                <a:spcPct val="130000"/>
              </a:lnSpc>
            </a:pPr>
            <a:r>
              <a:rPr lang="zh-CN" altLang="en-US" sz="1400" dirty="0">
                <a:solidFill>
                  <a:srgbClr val="FFFFFF"/>
                </a:solidFill>
                <a:latin typeface="Segoe UI Light"/>
                <a:ea typeface="微软雅黑"/>
                <a:cs typeface="Segoe UI Light"/>
              </a:rPr>
              <a:t>英文 </a:t>
            </a:r>
            <a:r>
              <a:rPr lang="en-US" altLang="zh-CN" sz="1400" dirty="0">
                <a:solidFill>
                  <a:srgbClr val="FFFFFF"/>
                </a:solidFill>
                <a:latin typeface="Segoe UI Light" charset="0"/>
                <a:ea typeface="Segoe UI Light" charset="0"/>
                <a:cs typeface="Segoe UI Light" charset="0"/>
              </a:rPr>
              <a:t>Segoe UI</a:t>
            </a:r>
            <a:endParaRPr lang="zh-CN" altLang="en-US" sz="1400" dirty="0">
              <a:solidFill>
                <a:srgbClr val="FFFFFF"/>
              </a:solidFill>
              <a:latin typeface="Segoe UI Light" charset="0"/>
              <a:ea typeface="Segoe UI Light" charset="0"/>
              <a:cs typeface="Segoe UI Light" charset="0"/>
            </a:endParaRPr>
          </a:p>
          <a:p>
            <a:pPr>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中文 微软雅黑</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正文 </a:t>
            </a:r>
            <a:r>
              <a:rPr lang="en-US" altLang="zh-CN" sz="1400" dirty="0">
                <a:solidFill>
                  <a:srgbClr val="FFFFFF"/>
                </a:solidFill>
                <a:latin typeface="Segoe UI Light"/>
                <a:ea typeface="微软雅黑"/>
                <a:cs typeface="Segoe UI Light"/>
              </a:rPr>
              <a:t>1.3</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en-US" altLang="zh-CN" sz="1400" dirty="0" err="1">
                <a:solidFill>
                  <a:srgbClr val="FFFFFF"/>
                </a:solidFill>
                <a:latin typeface="Segoe UI Light"/>
                <a:ea typeface="微软雅黑"/>
                <a:cs typeface="Segoe UI Light"/>
              </a:rPr>
              <a:t>cn.bing.com</a:t>
            </a: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330453" y="182446"/>
            <a:ext cx="777777" cy="246221"/>
          </a:xfrm>
          <a:prstGeom prst="rect">
            <a:avLst/>
          </a:prstGeom>
        </p:spPr>
        <p:txBody>
          <a:bodyPr wrap="none">
            <a:spAutoFit/>
          </a:bodyPr>
          <a:lstStyle/>
          <a:p>
            <a:pPr defTabSz="609585"/>
            <a:r>
              <a:rPr kumimoji="1" lang="en-US" altLang="zh-CN" sz="1000" dirty="0">
                <a:solidFill>
                  <a:prstClr val="white"/>
                </a:solidFill>
                <a:latin typeface="Segoe UI Light"/>
                <a:ea typeface="微软雅黑" charset="0"/>
                <a:cs typeface="Segoe UI Light"/>
              </a:rPr>
              <a:t>OfficePLUS</a:t>
            </a:r>
            <a:endParaRPr lang="zh-CN" altLang="en-US" sz="1000" dirty="0">
              <a:solidFill>
                <a:prstClr val="white"/>
              </a:solidFill>
              <a:latin typeface="Segoe UI Light"/>
              <a:ea typeface="微软雅黑" charset="0"/>
              <a:cs typeface="Segoe UI Light"/>
            </a:endParaRPr>
          </a:p>
        </p:txBody>
      </p:sp>
    </p:spTree>
    <p:extLst>
      <p:ext uri="{BB962C8B-B14F-4D97-AF65-F5344CB8AC3E}">
        <p14:creationId xmlns:p14="http://schemas.microsoft.com/office/powerpoint/2010/main" val="1433925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00290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79" r:id="rId3"/>
    <p:sldLayoutId id="2147483680" r:id="rId4"/>
    <p:sldLayoutId id="2147483681" r:id="rId5"/>
    <p:sldLayoutId id="2147483682" r:id="rId6"/>
    <p:sldLayoutId id="2147483662" r:id="rId7"/>
    <p:sldLayoutId id="2147483664" r:id="rId8"/>
    <p:sldLayoutId id="2147483663" r:id="rId9"/>
    <p:sldLayoutId id="2147483665"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jpe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94940" y="2521522"/>
            <a:ext cx="7272224" cy="1569660"/>
          </a:xfrm>
          <a:prstGeom prst="rect">
            <a:avLst/>
          </a:prstGeom>
        </p:spPr>
        <p:txBody>
          <a:bodyPr wrap="square">
            <a:spAutoFit/>
          </a:bodyPr>
          <a:lstStyle/>
          <a:p>
            <a:pPr algn="ctr"/>
            <a:r>
              <a:rPr lang="zh-CN" altLang="en-US" sz="4800" b="1" dirty="0">
                <a:solidFill>
                  <a:schemeClr val="tx1">
                    <a:lumMod val="75000"/>
                    <a:lumOff val="25000"/>
                  </a:schemeClr>
                </a:solidFill>
              </a:rPr>
              <a:t>软件需求</a:t>
            </a:r>
            <a:r>
              <a:rPr lang="zh-CN" altLang="en-US" sz="4800" b="1">
                <a:solidFill>
                  <a:schemeClr val="tx1">
                    <a:lumMod val="75000"/>
                    <a:lumOff val="25000"/>
                  </a:schemeClr>
                </a:solidFill>
              </a:rPr>
              <a:t>的分析模型：</a:t>
            </a:r>
            <a:endParaRPr lang="en-US" altLang="zh-CN" sz="4800" b="1" dirty="0">
              <a:solidFill>
                <a:schemeClr val="tx1">
                  <a:lumMod val="75000"/>
                  <a:lumOff val="25000"/>
                </a:schemeClr>
              </a:solidFill>
            </a:endParaRPr>
          </a:p>
          <a:p>
            <a:pPr algn="ctr"/>
            <a:r>
              <a:rPr lang="zh-CN" altLang="en-US" sz="4800" b="1" dirty="0">
                <a:solidFill>
                  <a:schemeClr val="tx1">
                    <a:lumMod val="75000"/>
                    <a:lumOff val="25000"/>
                  </a:schemeClr>
                </a:solidFill>
              </a:rPr>
              <a:t>状态转换图</a:t>
            </a:r>
            <a:endParaRPr lang="zh-CN" altLang="en-US" sz="4000" b="1" dirty="0">
              <a:solidFill>
                <a:schemeClr val="tx1">
                  <a:lumMod val="75000"/>
                  <a:lumOff val="25000"/>
                </a:schemeClr>
              </a:solidFill>
            </a:endParaRPr>
          </a:p>
        </p:txBody>
      </p:sp>
      <p:sp>
        <p:nvSpPr>
          <p:cNvPr id="3" name="文本框 3"/>
          <p:cNvSpPr txBox="1"/>
          <p:nvPr/>
        </p:nvSpPr>
        <p:spPr>
          <a:xfrm>
            <a:off x="0" y="227127"/>
            <a:ext cx="2470639" cy="400110"/>
          </a:xfrm>
          <a:prstGeom prst="rect">
            <a:avLst/>
          </a:prstGeom>
          <a:noFill/>
        </p:spPr>
        <p:txBody>
          <a:bodyPr wrap="square" rtlCol="0">
            <a:sp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altLang="zh-CN" sz="2000" b="1" dirty="0"/>
              <a:t>《</a:t>
            </a:r>
            <a:r>
              <a:rPr lang="zh-CN" altLang="en-US" sz="2000" b="1" dirty="0"/>
              <a:t>软件需求</a:t>
            </a:r>
            <a:r>
              <a:rPr lang="en-US" altLang="zh-CN" sz="2000" b="1" dirty="0"/>
              <a:t>》</a:t>
            </a:r>
            <a:r>
              <a:rPr lang="zh-CN" altLang="en-US" sz="2000" b="1" dirty="0"/>
              <a:t>第</a:t>
            </a:r>
            <a:r>
              <a:rPr lang="en-US" altLang="zh-CN" sz="2000" b="1" dirty="0"/>
              <a:t>8</a:t>
            </a:r>
            <a:r>
              <a:rPr lang="zh-CN" altLang="en-US" sz="2000" b="1" dirty="0"/>
              <a:t>节</a:t>
            </a:r>
          </a:p>
        </p:txBody>
      </p:sp>
    </p:spTree>
    <p:extLst>
      <p:ext uri="{BB962C8B-B14F-4D97-AF65-F5344CB8AC3E}">
        <p14:creationId xmlns:p14="http://schemas.microsoft.com/office/powerpoint/2010/main" val="42181233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内容占位符 2">
            <a:extLst>
              <a:ext uri="{FF2B5EF4-FFF2-40B4-BE49-F238E27FC236}">
                <a16:creationId xmlns:a16="http://schemas.microsoft.com/office/drawing/2014/main" id="{33E4666F-3B9B-4117-B3E2-C22643B5CB07}"/>
              </a:ext>
            </a:extLst>
          </p:cNvPr>
          <p:cNvSpPr>
            <a:spLocks noGrp="1"/>
          </p:cNvSpPr>
          <p:nvPr>
            <p:ph idx="1"/>
          </p:nvPr>
        </p:nvSpPr>
        <p:spPr>
          <a:xfrm>
            <a:off x="323850" y="1484313"/>
            <a:ext cx="8280400" cy="576262"/>
          </a:xfrm>
        </p:spPr>
        <p:txBody>
          <a:bodyPr/>
          <a:lstStyle/>
          <a:p>
            <a:pPr marL="0" indent="0">
              <a:buFont typeface="Wingdings" pitchFamily="2" charset="2"/>
              <a:buNone/>
            </a:pPr>
            <a:r>
              <a:rPr lang="zh-CN" altLang="en-US" sz="2800" b="1">
                <a:ea typeface="宋体" panose="02010600030101010101" pitchFamily="2" charset="-122"/>
              </a:rPr>
              <a:t>电梯能在楼层间移动，若等待过久，则回到一楼。</a:t>
            </a:r>
            <a:endParaRPr lang="en-US" altLang="zh-CN" sz="2800" b="1">
              <a:ea typeface="宋体" panose="02010600030101010101" pitchFamily="2" charset="-122"/>
            </a:endParaRPr>
          </a:p>
        </p:txBody>
      </p:sp>
      <p:sp>
        <p:nvSpPr>
          <p:cNvPr id="2" name="矩形 1">
            <a:extLst>
              <a:ext uri="{FF2B5EF4-FFF2-40B4-BE49-F238E27FC236}">
                <a16:creationId xmlns:a16="http://schemas.microsoft.com/office/drawing/2014/main" id="{F87E168E-1AB0-4C86-AC3D-DB0D10D5DA8B}"/>
              </a:ext>
            </a:extLst>
          </p:cNvPr>
          <p:cNvSpPr>
            <a:spLocks noChangeArrowheads="1"/>
          </p:cNvSpPr>
          <p:nvPr/>
        </p:nvSpPr>
        <p:spPr bwMode="auto">
          <a:xfrm>
            <a:off x="1477963" y="2347913"/>
            <a:ext cx="1870075" cy="793750"/>
          </a:xfrm>
          <a:prstGeom prst="rect">
            <a:avLst/>
          </a:prstGeom>
          <a:solidFill>
            <a:srgbClr val="FFC000"/>
          </a:solidFill>
          <a:ln w="12700" algn="ctr">
            <a:solidFill>
              <a:schemeClr val="tx1"/>
            </a:solidFill>
            <a:round/>
            <a:headEnd/>
            <a:tailEnd/>
          </a:ln>
        </p:spPr>
        <p:txBody>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a:spcBef>
                <a:spcPct val="0"/>
              </a:spcBef>
              <a:buClrTx/>
              <a:buSzTx/>
              <a:buFontTx/>
              <a:buNone/>
            </a:pPr>
            <a:endParaRPr lang="zh-CN" altLang="en-US">
              <a:latin typeface="Times" panose="02020603050405020304" pitchFamily="18" charset="0"/>
            </a:endParaRPr>
          </a:p>
        </p:txBody>
      </p:sp>
      <p:sp>
        <p:nvSpPr>
          <p:cNvPr id="3" name="TextBox 2">
            <a:extLst>
              <a:ext uri="{FF2B5EF4-FFF2-40B4-BE49-F238E27FC236}">
                <a16:creationId xmlns:a16="http://schemas.microsoft.com/office/drawing/2014/main" id="{7839C988-364B-44E3-94BE-A27348920A11}"/>
              </a:ext>
            </a:extLst>
          </p:cNvPr>
          <p:cNvSpPr txBox="1">
            <a:spLocks noChangeArrowheads="1"/>
          </p:cNvSpPr>
          <p:nvPr/>
        </p:nvSpPr>
        <p:spPr bwMode="auto">
          <a:xfrm>
            <a:off x="1512888" y="2492375"/>
            <a:ext cx="18002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2000" b="1"/>
              <a:t>On the Ground floor</a:t>
            </a:r>
            <a:endParaRPr lang="zh-CN" altLang="en-US" sz="2000" b="1"/>
          </a:p>
        </p:txBody>
      </p:sp>
      <p:sp>
        <p:nvSpPr>
          <p:cNvPr id="6" name="矩形 5">
            <a:extLst>
              <a:ext uri="{FF2B5EF4-FFF2-40B4-BE49-F238E27FC236}">
                <a16:creationId xmlns:a16="http://schemas.microsoft.com/office/drawing/2014/main" id="{5153B900-1584-45DC-90D7-91923898360B}"/>
              </a:ext>
            </a:extLst>
          </p:cNvPr>
          <p:cNvSpPr>
            <a:spLocks noChangeArrowheads="1"/>
          </p:cNvSpPr>
          <p:nvPr/>
        </p:nvSpPr>
        <p:spPr bwMode="auto">
          <a:xfrm>
            <a:off x="5148263" y="2347913"/>
            <a:ext cx="1870075" cy="793750"/>
          </a:xfrm>
          <a:prstGeom prst="rect">
            <a:avLst/>
          </a:prstGeom>
          <a:solidFill>
            <a:srgbClr val="FFC000"/>
          </a:solidFill>
          <a:ln w="12700" algn="ctr">
            <a:solidFill>
              <a:schemeClr val="tx1"/>
            </a:solidFill>
            <a:round/>
            <a:headEnd/>
            <a:tailEnd/>
          </a:ln>
        </p:spPr>
        <p:txBody>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a:spcBef>
                <a:spcPct val="0"/>
              </a:spcBef>
              <a:buClrTx/>
              <a:buSzTx/>
              <a:buFontTx/>
              <a:buNone/>
            </a:pPr>
            <a:endParaRPr lang="zh-CN" altLang="en-US">
              <a:latin typeface="Times" panose="02020603050405020304" pitchFamily="18" charset="0"/>
            </a:endParaRPr>
          </a:p>
        </p:txBody>
      </p:sp>
      <p:sp>
        <p:nvSpPr>
          <p:cNvPr id="7" name="TextBox 6">
            <a:extLst>
              <a:ext uri="{FF2B5EF4-FFF2-40B4-BE49-F238E27FC236}">
                <a16:creationId xmlns:a16="http://schemas.microsoft.com/office/drawing/2014/main" id="{C17F517B-10EC-4E3C-9950-6CD8BA1C5AF9}"/>
              </a:ext>
            </a:extLst>
          </p:cNvPr>
          <p:cNvSpPr txBox="1">
            <a:spLocks noChangeArrowheads="1"/>
          </p:cNvSpPr>
          <p:nvPr/>
        </p:nvSpPr>
        <p:spPr bwMode="auto">
          <a:xfrm>
            <a:off x="5308600" y="2492375"/>
            <a:ext cx="1549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2000" b="1"/>
              <a:t>Going up</a:t>
            </a:r>
            <a:endParaRPr lang="zh-CN" altLang="en-US" sz="2000" b="1"/>
          </a:p>
        </p:txBody>
      </p:sp>
      <p:sp>
        <p:nvSpPr>
          <p:cNvPr id="8" name="矩形 7">
            <a:extLst>
              <a:ext uri="{FF2B5EF4-FFF2-40B4-BE49-F238E27FC236}">
                <a16:creationId xmlns:a16="http://schemas.microsoft.com/office/drawing/2014/main" id="{E0016CE6-A81C-40AF-8AED-ED07E772732F}"/>
              </a:ext>
            </a:extLst>
          </p:cNvPr>
          <p:cNvSpPr>
            <a:spLocks noChangeArrowheads="1"/>
          </p:cNvSpPr>
          <p:nvPr/>
        </p:nvSpPr>
        <p:spPr bwMode="auto">
          <a:xfrm>
            <a:off x="1470025" y="5011738"/>
            <a:ext cx="1868488" cy="793750"/>
          </a:xfrm>
          <a:prstGeom prst="rect">
            <a:avLst/>
          </a:prstGeom>
          <a:solidFill>
            <a:srgbClr val="FFC000"/>
          </a:solidFill>
          <a:ln w="12700" algn="ctr">
            <a:solidFill>
              <a:schemeClr val="tx1"/>
            </a:solidFill>
            <a:round/>
            <a:headEnd/>
            <a:tailEnd/>
          </a:ln>
        </p:spPr>
        <p:txBody>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a:spcBef>
                <a:spcPct val="0"/>
              </a:spcBef>
              <a:buClrTx/>
              <a:buSzTx/>
              <a:buFontTx/>
              <a:buNone/>
            </a:pPr>
            <a:endParaRPr lang="zh-CN" altLang="en-US">
              <a:latin typeface="Times" panose="02020603050405020304" pitchFamily="18" charset="0"/>
            </a:endParaRPr>
          </a:p>
        </p:txBody>
      </p:sp>
      <p:sp>
        <p:nvSpPr>
          <p:cNvPr id="9" name="TextBox 8">
            <a:extLst>
              <a:ext uri="{FF2B5EF4-FFF2-40B4-BE49-F238E27FC236}">
                <a16:creationId xmlns:a16="http://schemas.microsoft.com/office/drawing/2014/main" id="{093D946F-108D-4913-9BBC-D02AA10EF067}"/>
              </a:ext>
            </a:extLst>
          </p:cNvPr>
          <p:cNvSpPr txBox="1">
            <a:spLocks noChangeArrowheads="1"/>
          </p:cNvSpPr>
          <p:nvPr/>
        </p:nvSpPr>
        <p:spPr bwMode="auto">
          <a:xfrm>
            <a:off x="1504950" y="5157788"/>
            <a:ext cx="1800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2000" b="1"/>
              <a:t>Going Down</a:t>
            </a:r>
            <a:endParaRPr lang="zh-CN" altLang="en-US" sz="2000" b="1"/>
          </a:p>
        </p:txBody>
      </p:sp>
      <p:sp>
        <p:nvSpPr>
          <p:cNvPr id="10" name="矩形 9">
            <a:extLst>
              <a:ext uri="{FF2B5EF4-FFF2-40B4-BE49-F238E27FC236}">
                <a16:creationId xmlns:a16="http://schemas.microsoft.com/office/drawing/2014/main" id="{25E72ACA-C08D-4559-848A-E062EC19BACB}"/>
              </a:ext>
            </a:extLst>
          </p:cNvPr>
          <p:cNvSpPr>
            <a:spLocks noChangeArrowheads="1"/>
          </p:cNvSpPr>
          <p:nvPr/>
        </p:nvSpPr>
        <p:spPr bwMode="auto">
          <a:xfrm>
            <a:off x="5148263" y="5011738"/>
            <a:ext cx="1870075" cy="793750"/>
          </a:xfrm>
          <a:prstGeom prst="rect">
            <a:avLst/>
          </a:prstGeom>
          <a:solidFill>
            <a:srgbClr val="FFC000"/>
          </a:solidFill>
          <a:ln w="12700" algn="ctr">
            <a:solidFill>
              <a:schemeClr val="tx1"/>
            </a:solidFill>
            <a:round/>
            <a:headEnd/>
            <a:tailEnd/>
          </a:ln>
        </p:spPr>
        <p:txBody>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a:spcBef>
                <a:spcPct val="0"/>
              </a:spcBef>
              <a:buClrTx/>
              <a:buSzTx/>
              <a:buFontTx/>
              <a:buNone/>
            </a:pPr>
            <a:endParaRPr lang="zh-CN" altLang="en-US">
              <a:latin typeface="Times" panose="02020603050405020304" pitchFamily="18" charset="0"/>
            </a:endParaRPr>
          </a:p>
        </p:txBody>
      </p:sp>
      <p:sp>
        <p:nvSpPr>
          <p:cNvPr id="12" name="矩形 11">
            <a:extLst>
              <a:ext uri="{FF2B5EF4-FFF2-40B4-BE49-F238E27FC236}">
                <a16:creationId xmlns:a16="http://schemas.microsoft.com/office/drawing/2014/main" id="{A8621AAA-108F-4CB2-8AFF-F906D8FB73EA}"/>
              </a:ext>
            </a:extLst>
          </p:cNvPr>
          <p:cNvSpPr>
            <a:spLocks noChangeArrowheads="1"/>
          </p:cNvSpPr>
          <p:nvPr/>
        </p:nvSpPr>
        <p:spPr bwMode="auto">
          <a:xfrm>
            <a:off x="1619250" y="3644900"/>
            <a:ext cx="1870075" cy="793750"/>
          </a:xfrm>
          <a:prstGeom prst="rect">
            <a:avLst/>
          </a:prstGeom>
          <a:solidFill>
            <a:srgbClr val="FFC000"/>
          </a:solidFill>
          <a:ln w="12700" algn="ctr">
            <a:solidFill>
              <a:schemeClr val="tx1"/>
            </a:solidFill>
            <a:round/>
            <a:headEnd/>
            <a:tailEnd/>
          </a:ln>
        </p:spPr>
        <p:txBody>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a:spcBef>
                <a:spcPct val="0"/>
              </a:spcBef>
              <a:buClrTx/>
              <a:buSzTx/>
              <a:buFontTx/>
              <a:buNone/>
            </a:pPr>
            <a:endParaRPr lang="zh-CN" altLang="en-US">
              <a:latin typeface="Times" panose="02020603050405020304" pitchFamily="18" charset="0"/>
            </a:endParaRPr>
          </a:p>
        </p:txBody>
      </p:sp>
      <p:sp>
        <p:nvSpPr>
          <p:cNvPr id="13" name="TextBox 12">
            <a:extLst>
              <a:ext uri="{FF2B5EF4-FFF2-40B4-BE49-F238E27FC236}">
                <a16:creationId xmlns:a16="http://schemas.microsoft.com/office/drawing/2014/main" id="{481A7F05-FBA5-4CD6-9FAB-751D125AC49E}"/>
              </a:ext>
            </a:extLst>
          </p:cNvPr>
          <p:cNvSpPr txBox="1">
            <a:spLocks noChangeArrowheads="1"/>
          </p:cNvSpPr>
          <p:nvPr/>
        </p:nvSpPr>
        <p:spPr bwMode="auto">
          <a:xfrm>
            <a:off x="1636713" y="3722688"/>
            <a:ext cx="18351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2000" b="1"/>
              <a:t>Going To the Ground Floor</a:t>
            </a:r>
            <a:endParaRPr lang="zh-CN" altLang="en-US" sz="2000" b="1"/>
          </a:p>
        </p:txBody>
      </p:sp>
      <p:sp>
        <p:nvSpPr>
          <p:cNvPr id="14" name="TextBox 13">
            <a:extLst>
              <a:ext uri="{FF2B5EF4-FFF2-40B4-BE49-F238E27FC236}">
                <a16:creationId xmlns:a16="http://schemas.microsoft.com/office/drawing/2014/main" id="{6E752DE7-942E-4949-B3F8-B0FE8C2F55C4}"/>
              </a:ext>
            </a:extLst>
          </p:cNvPr>
          <p:cNvSpPr txBox="1">
            <a:spLocks noChangeArrowheads="1"/>
          </p:cNvSpPr>
          <p:nvPr/>
        </p:nvSpPr>
        <p:spPr bwMode="auto">
          <a:xfrm>
            <a:off x="5508625" y="5208588"/>
            <a:ext cx="1136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2000" b="1"/>
              <a:t>Waiting</a:t>
            </a:r>
            <a:endParaRPr lang="zh-CN" altLang="en-US" sz="2000" b="1"/>
          </a:p>
        </p:txBody>
      </p:sp>
      <p:cxnSp>
        <p:nvCxnSpPr>
          <p:cNvPr id="5" name="直接箭头连接符 4">
            <a:extLst>
              <a:ext uri="{FF2B5EF4-FFF2-40B4-BE49-F238E27FC236}">
                <a16:creationId xmlns:a16="http://schemas.microsoft.com/office/drawing/2014/main" id="{262DD800-9DF3-46C6-B9D0-466C0F66D976}"/>
              </a:ext>
            </a:extLst>
          </p:cNvPr>
          <p:cNvCxnSpPr>
            <a:cxnSpLocks noChangeShapeType="1"/>
            <a:stCxn id="2" idx="3"/>
          </p:cNvCxnSpPr>
          <p:nvPr/>
        </p:nvCxnSpPr>
        <p:spPr bwMode="auto">
          <a:xfrm>
            <a:off x="3348038" y="2744788"/>
            <a:ext cx="1800225" cy="0"/>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 name="直接箭头连接符 16">
            <a:extLst>
              <a:ext uri="{FF2B5EF4-FFF2-40B4-BE49-F238E27FC236}">
                <a16:creationId xmlns:a16="http://schemas.microsoft.com/office/drawing/2014/main" id="{7446D7E9-F724-404A-894B-42214CB94E58}"/>
              </a:ext>
            </a:extLst>
          </p:cNvPr>
          <p:cNvCxnSpPr>
            <a:cxnSpLocks noChangeShapeType="1"/>
          </p:cNvCxnSpPr>
          <p:nvPr/>
        </p:nvCxnSpPr>
        <p:spPr bwMode="auto">
          <a:xfrm>
            <a:off x="5508625" y="3141663"/>
            <a:ext cx="0" cy="1870075"/>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 name="直接箭头连接符 19">
            <a:extLst>
              <a:ext uri="{FF2B5EF4-FFF2-40B4-BE49-F238E27FC236}">
                <a16:creationId xmlns:a16="http://schemas.microsoft.com/office/drawing/2014/main" id="{A7896E8C-EC4D-4970-8159-9D5A0683FA2B}"/>
              </a:ext>
            </a:extLst>
          </p:cNvPr>
          <p:cNvCxnSpPr>
            <a:cxnSpLocks noChangeShapeType="1"/>
          </p:cNvCxnSpPr>
          <p:nvPr/>
        </p:nvCxnSpPr>
        <p:spPr bwMode="auto">
          <a:xfrm flipH="1">
            <a:off x="3305175" y="5661025"/>
            <a:ext cx="1843088" cy="0"/>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3" name="直接箭头连接符 22">
            <a:extLst>
              <a:ext uri="{FF2B5EF4-FFF2-40B4-BE49-F238E27FC236}">
                <a16:creationId xmlns:a16="http://schemas.microsoft.com/office/drawing/2014/main" id="{7799F82D-1527-457C-9386-EC770BEE3871}"/>
              </a:ext>
            </a:extLst>
          </p:cNvPr>
          <p:cNvCxnSpPr>
            <a:cxnSpLocks noChangeShapeType="1"/>
          </p:cNvCxnSpPr>
          <p:nvPr/>
        </p:nvCxnSpPr>
        <p:spPr bwMode="auto">
          <a:xfrm>
            <a:off x="3325813" y="5229225"/>
            <a:ext cx="1800225" cy="0"/>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4" name="直接箭头连接符 23">
            <a:extLst>
              <a:ext uri="{FF2B5EF4-FFF2-40B4-BE49-F238E27FC236}">
                <a16:creationId xmlns:a16="http://schemas.microsoft.com/office/drawing/2014/main" id="{2FE8FB8D-3DDF-48FC-B555-B91BA64F569A}"/>
              </a:ext>
            </a:extLst>
          </p:cNvPr>
          <p:cNvCxnSpPr>
            <a:cxnSpLocks noChangeShapeType="1"/>
          </p:cNvCxnSpPr>
          <p:nvPr/>
        </p:nvCxnSpPr>
        <p:spPr bwMode="auto">
          <a:xfrm flipV="1">
            <a:off x="6659563" y="3141663"/>
            <a:ext cx="0" cy="1870075"/>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 name="肘形连接符 25">
            <a:extLst>
              <a:ext uri="{FF2B5EF4-FFF2-40B4-BE49-F238E27FC236}">
                <a16:creationId xmlns:a16="http://schemas.microsoft.com/office/drawing/2014/main" id="{9D192B43-0B93-4D9E-B2BC-451051FB853E}"/>
              </a:ext>
            </a:extLst>
          </p:cNvPr>
          <p:cNvCxnSpPr>
            <a:cxnSpLocks noChangeShapeType="1"/>
            <a:stCxn id="10" idx="2"/>
          </p:cNvCxnSpPr>
          <p:nvPr/>
        </p:nvCxnSpPr>
        <p:spPr bwMode="auto">
          <a:xfrm rot="5400000" flipH="1">
            <a:off x="2969418" y="2691607"/>
            <a:ext cx="1763713" cy="4464050"/>
          </a:xfrm>
          <a:prstGeom prst="bentConnector4">
            <a:avLst>
              <a:gd name="adj1" fmla="val -36375"/>
              <a:gd name="adj2" fmla="val 120282"/>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0" name="直接箭头连接符 39">
            <a:extLst>
              <a:ext uri="{FF2B5EF4-FFF2-40B4-BE49-F238E27FC236}">
                <a16:creationId xmlns:a16="http://schemas.microsoft.com/office/drawing/2014/main" id="{96433217-94C3-41BE-A319-521DBC348A8D}"/>
              </a:ext>
            </a:extLst>
          </p:cNvPr>
          <p:cNvCxnSpPr>
            <a:cxnSpLocks noChangeShapeType="1"/>
            <a:stCxn id="12" idx="0"/>
          </p:cNvCxnSpPr>
          <p:nvPr/>
        </p:nvCxnSpPr>
        <p:spPr bwMode="auto">
          <a:xfrm flipH="1" flipV="1">
            <a:off x="2554288" y="3141663"/>
            <a:ext cx="0" cy="503237"/>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7114" name="TextBox 47113">
            <a:extLst>
              <a:ext uri="{FF2B5EF4-FFF2-40B4-BE49-F238E27FC236}">
                <a16:creationId xmlns:a16="http://schemas.microsoft.com/office/drawing/2014/main" id="{B38196C3-942C-4080-881A-2F841938D60D}"/>
              </a:ext>
            </a:extLst>
          </p:cNvPr>
          <p:cNvSpPr txBox="1">
            <a:spLocks noChangeArrowheads="1"/>
          </p:cNvSpPr>
          <p:nvPr/>
        </p:nvSpPr>
        <p:spPr bwMode="auto">
          <a:xfrm>
            <a:off x="3455988" y="2170113"/>
            <a:ext cx="15843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1800" b="1"/>
              <a:t>up signal received</a:t>
            </a:r>
            <a:endParaRPr lang="zh-CN" altLang="en-US" sz="1800" b="1"/>
          </a:p>
        </p:txBody>
      </p:sp>
      <p:sp>
        <p:nvSpPr>
          <p:cNvPr id="44" name="TextBox 43">
            <a:extLst>
              <a:ext uri="{FF2B5EF4-FFF2-40B4-BE49-F238E27FC236}">
                <a16:creationId xmlns:a16="http://schemas.microsoft.com/office/drawing/2014/main" id="{1F6E6244-AFC5-48D2-B8FE-B510A2CD27A2}"/>
              </a:ext>
            </a:extLst>
          </p:cNvPr>
          <p:cNvSpPr txBox="1">
            <a:spLocks noChangeArrowheads="1"/>
          </p:cNvSpPr>
          <p:nvPr/>
        </p:nvSpPr>
        <p:spPr bwMode="auto">
          <a:xfrm>
            <a:off x="3851275" y="3744913"/>
            <a:ext cx="1657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1800" b="1"/>
              <a:t>arrival signal received</a:t>
            </a:r>
            <a:endParaRPr lang="zh-CN" altLang="en-US" sz="1800" b="1"/>
          </a:p>
        </p:txBody>
      </p:sp>
      <p:sp>
        <p:nvSpPr>
          <p:cNvPr id="46" name="TextBox 45">
            <a:extLst>
              <a:ext uri="{FF2B5EF4-FFF2-40B4-BE49-F238E27FC236}">
                <a16:creationId xmlns:a16="http://schemas.microsoft.com/office/drawing/2014/main" id="{EB2DDE0C-B297-406B-A3CE-9979178B315B}"/>
              </a:ext>
            </a:extLst>
          </p:cNvPr>
          <p:cNvSpPr txBox="1">
            <a:spLocks noChangeArrowheads="1"/>
          </p:cNvSpPr>
          <p:nvPr/>
        </p:nvSpPr>
        <p:spPr bwMode="auto">
          <a:xfrm>
            <a:off x="6696075" y="3841750"/>
            <a:ext cx="15843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1800" b="1"/>
              <a:t>up signal received</a:t>
            </a:r>
            <a:endParaRPr lang="zh-CN" altLang="en-US" sz="1800" b="1"/>
          </a:p>
        </p:txBody>
      </p:sp>
      <p:sp>
        <p:nvSpPr>
          <p:cNvPr id="47" name="TextBox 46">
            <a:extLst>
              <a:ext uri="{FF2B5EF4-FFF2-40B4-BE49-F238E27FC236}">
                <a16:creationId xmlns:a16="http://schemas.microsoft.com/office/drawing/2014/main" id="{1311B436-2569-442B-A4E2-4F06DE764103}"/>
              </a:ext>
            </a:extLst>
          </p:cNvPr>
          <p:cNvSpPr txBox="1">
            <a:spLocks noChangeArrowheads="1"/>
          </p:cNvSpPr>
          <p:nvPr/>
        </p:nvSpPr>
        <p:spPr bwMode="auto">
          <a:xfrm>
            <a:off x="3375025" y="4600575"/>
            <a:ext cx="16557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1800" b="1"/>
              <a:t>arrival signal received</a:t>
            </a:r>
            <a:endParaRPr lang="zh-CN" altLang="en-US" sz="1800" b="1"/>
          </a:p>
        </p:txBody>
      </p:sp>
      <p:sp>
        <p:nvSpPr>
          <p:cNvPr id="48" name="TextBox 47">
            <a:extLst>
              <a:ext uri="{FF2B5EF4-FFF2-40B4-BE49-F238E27FC236}">
                <a16:creationId xmlns:a16="http://schemas.microsoft.com/office/drawing/2014/main" id="{EC5B15AD-9DD0-429F-A331-23761D1A77F3}"/>
              </a:ext>
            </a:extLst>
          </p:cNvPr>
          <p:cNvSpPr txBox="1">
            <a:spLocks noChangeArrowheads="1"/>
          </p:cNvSpPr>
          <p:nvPr/>
        </p:nvSpPr>
        <p:spPr bwMode="auto">
          <a:xfrm>
            <a:off x="3527425" y="5661025"/>
            <a:ext cx="17367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1800" b="1"/>
              <a:t>down signal received</a:t>
            </a:r>
            <a:endParaRPr lang="zh-CN" altLang="en-US" sz="1800" b="1"/>
          </a:p>
        </p:txBody>
      </p:sp>
      <p:sp>
        <p:nvSpPr>
          <p:cNvPr id="49" name="TextBox 48">
            <a:extLst>
              <a:ext uri="{FF2B5EF4-FFF2-40B4-BE49-F238E27FC236}">
                <a16:creationId xmlns:a16="http://schemas.microsoft.com/office/drawing/2014/main" id="{7D9309C3-0B9F-4057-A567-48FF3BD40A67}"/>
              </a:ext>
            </a:extLst>
          </p:cNvPr>
          <p:cNvSpPr txBox="1">
            <a:spLocks noChangeArrowheads="1"/>
          </p:cNvSpPr>
          <p:nvPr/>
        </p:nvSpPr>
        <p:spPr bwMode="auto">
          <a:xfrm>
            <a:off x="1027113" y="5837238"/>
            <a:ext cx="22780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1800" b="1"/>
              <a:t>Time out signal received</a:t>
            </a:r>
            <a:endParaRPr lang="zh-CN" altLang="en-US" sz="1800" b="1"/>
          </a:p>
        </p:txBody>
      </p:sp>
      <p:sp>
        <p:nvSpPr>
          <p:cNvPr id="50" name="TextBox 49">
            <a:extLst>
              <a:ext uri="{FF2B5EF4-FFF2-40B4-BE49-F238E27FC236}">
                <a16:creationId xmlns:a16="http://schemas.microsoft.com/office/drawing/2014/main" id="{A5FF6EC6-A841-43E0-8DDA-1F677B4DA3B4}"/>
              </a:ext>
            </a:extLst>
          </p:cNvPr>
          <p:cNvSpPr txBox="1">
            <a:spLocks noChangeArrowheads="1"/>
          </p:cNvSpPr>
          <p:nvPr/>
        </p:nvSpPr>
        <p:spPr bwMode="auto">
          <a:xfrm>
            <a:off x="111125" y="3141663"/>
            <a:ext cx="2278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1800" b="1"/>
              <a:t>Ground floor detected</a:t>
            </a:r>
            <a:endParaRPr lang="zh-CN" altLang="en-US" sz="1800" b="1"/>
          </a:p>
        </p:txBody>
      </p:sp>
      <p:sp>
        <p:nvSpPr>
          <p:cNvPr id="20508" name="椭圆 10">
            <a:extLst>
              <a:ext uri="{FF2B5EF4-FFF2-40B4-BE49-F238E27FC236}">
                <a16:creationId xmlns:a16="http://schemas.microsoft.com/office/drawing/2014/main" id="{94CD1C52-1B4A-433E-A109-C5DBA9530726}"/>
              </a:ext>
            </a:extLst>
          </p:cNvPr>
          <p:cNvSpPr>
            <a:spLocks noChangeArrowheads="1"/>
          </p:cNvSpPr>
          <p:nvPr/>
        </p:nvSpPr>
        <p:spPr bwMode="auto">
          <a:xfrm>
            <a:off x="179388" y="2573338"/>
            <a:ext cx="288925" cy="250825"/>
          </a:xfrm>
          <a:prstGeom prst="ellipse">
            <a:avLst/>
          </a:prstGeom>
          <a:solidFill>
            <a:schemeClr val="accent1"/>
          </a:solidFill>
          <a:ln w="12700" algn="ctr">
            <a:solidFill>
              <a:schemeClr val="tx1"/>
            </a:solidFill>
            <a:round/>
            <a:headEnd/>
            <a:tailEnd/>
          </a:ln>
        </p:spPr>
        <p:txBody>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a:spcBef>
                <a:spcPct val="0"/>
              </a:spcBef>
              <a:buClrTx/>
              <a:buSzTx/>
              <a:buFontTx/>
              <a:buNone/>
            </a:pPr>
            <a:endParaRPr lang="zh-CN" altLang="en-US">
              <a:latin typeface="Times" panose="02020603050405020304" pitchFamily="18" charset="0"/>
            </a:endParaRPr>
          </a:p>
        </p:txBody>
      </p:sp>
      <p:cxnSp>
        <p:nvCxnSpPr>
          <p:cNvPr id="30" name="直接箭头连接符 29">
            <a:extLst>
              <a:ext uri="{FF2B5EF4-FFF2-40B4-BE49-F238E27FC236}">
                <a16:creationId xmlns:a16="http://schemas.microsoft.com/office/drawing/2014/main" id="{CC16891F-F0B4-4213-B04A-8905839A3DEF}"/>
              </a:ext>
            </a:extLst>
          </p:cNvPr>
          <p:cNvCxnSpPr>
            <a:cxnSpLocks noChangeShapeType="1"/>
            <a:stCxn id="20508" idx="6"/>
          </p:cNvCxnSpPr>
          <p:nvPr/>
        </p:nvCxnSpPr>
        <p:spPr bwMode="auto">
          <a:xfrm>
            <a:off x="468313" y="2698750"/>
            <a:ext cx="1008062" cy="17463"/>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1" name="TextBox 30">
            <a:extLst>
              <a:ext uri="{FF2B5EF4-FFF2-40B4-BE49-F238E27FC236}">
                <a16:creationId xmlns:a16="http://schemas.microsoft.com/office/drawing/2014/main" id="{7A05E75E-5F87-4F62-A508-8ABE88887105}"/>
              </a:ext>
            </a:extLst>
          </p:cNvPr>
          <p:cNvSpPr txBox="1">
            <a:spLocks noChangeArrowheads="1"/>
          </p:cNvSpPr>
          <p:nvPr/>
        </p:nvSpPr>
        <p:spPr bwMode="auto">
          <a:xfrm>
            <a:off x="539750" y="2060575"/>
            <a:ext cx="792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1800" b="1"/>
              <a:t>start</a:t>
            </a:r>
            <a:endParaRPr lang="zh-CN" altLang="en-US" sz="1800" b="1"/>
          </a:p>
        </p:txBody>
      </p:sp>
      <p:sp>
        <p:nvSpPr>
          <p:cNvPr id="34" name="矩形 33">
            <a:extLst>
              <a:ext uri="{FF2B5EF4-FFF2-40B4-BE49-F238E27FC236}">
                <a16:creationId xmlns:a16="http://schemas.microsoft.com/office/drawing/2014/main" id="{9B1C87EA-DA0E-4BF8-92DE-AF4740631AA2}"/>
              </a:ext>
            </a:extLst>
          </p:cNvPr>
          <p:cNvSpPr/>
          <p:nvPr/>
        </p:nvSpPr>
        <p:spPr>
          <a:xfrm>
            <a:off x="220714" y="168644"/>
            <a:ext cx="4130561" cy="461665"/>
          </a:xfrm>
          <a:prstGeom prst="rect">
            <a:avLst/>
          </a:prstGeom>
        </p:spPr>
        <p:txBody>
          <a:bodyPr wrap="square">
            <a:spAutoFit/>
          </a:bodyPr>
          <a:lstStyle/>
          <a:p>
            <a:pPr>
              <a:buFont typeface="Wingdings" pitchFamily="2" charset="2"/>
              <a:buNone/>
            </a:pPr>
            <a:r>
              <a:rPr lang="zh-CN" altLang="en-US" sz="2400" b="1" dirty="0">
                <a:latin typeface="微软雅黑" pitchFamily="34" charset="-122"/>
                <a:ea typeface="微软雅黑" pitchFamily="34" charset="-122"/>
              </a:rPr>
              <a:t>状态转换图</a:t>
            </a:r>
            <a:endParaRPr lang="en-US" altLang="zh-CN" sz="2400" b="1" dirty="0">
              <a:latin typeface="微软雅黑" pitchFamily="34" charset="-122"/>
              <a:ea typeface="微软雅黑" pitchFamily="34" charset="-122"/>
            </a:endParaRPr>
          </a:p>
        </p:txBody>
      </p:sp>
      <p:sp>
        <p:nvSpPr>
          <p:cNvPr id="35" name="矩形 34">
            <a:extLst>
              <a:ext uri="{FF2B5EF4-FFF2-40B4-BE49-F238E27FC236}">
                <a16:creationId xmlns:a16="http://schemas.microsoft.com/office/drawing/2014/main" id="{50DEE69D-B489-4015-BA28-B868C1C4D231}"/>
              </a:ext>
            </a:extLst>
          </p:cNvPr>
          <p:cNvSpPr/>
          <p:nvPr/>
        </p:nvSpPr>
        <p:spPr>
          <a:xfrm>
            <a:off x="2036129" y="222639"/>
            <a:ext cx="83229" cy="3361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11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6" grpId="0" animBg="1"/>
      <p:bldP spid="7" grpId="0"/>
      <p:bldP spid="8" grpId="0" animBg="1"/>
      <p:bldP spid="9" grpId="0"/>
      <p:bldP spid="10" grpId="0" animBg="1"/>
      <p:bldP spid="12" grpId="0" animBg="1"/>
      <p:bldP spid="13" grpId="0"/>
      <p:bldP spid="14" grpId="0"/>
      <p:bldP spid="47114" grpId="0"/>
      <p:bldP spid="44" grpId="0"/>
      <p:bldP spid="46" grpId="0"/>
      <p:bldP spid="47" grpId="0"/>
      <p:bldP spid="48" grpId="0"/>
      <p:bldP spid="49" grpId="0"/>
      <p:bldP spid="50" grpId="0"/>
      <p:bldP spid="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内容占位符 2">
            <a:extLst>
              <a:ext uri="{FF2B5EF4-FFF2-40B4-BE49-F238E27FC236}">
                <a16:creationId xmlns:a16="http://schemas.microsoft.com/office/drawing/2014/main" id="{C6656FDA-1A50-4F98-A961-F55DC070F5AA}"/>
              </a:ext>
            </a:extLst>
          </p:cNvPr>
          <p:cNvSpPr>
            <a:spLocks noGrp="1"/>
          </p:cNvSpPr>
          <p:nvPr>
            <p:ph idx="1"/>
          </p:nvPr>
        </p:nvSpPr>
        <p:spPr>
          <a:xfrm>
            <a:off x="179388" y="1557338"/>
            <a:ext cx="8591550" cy="4130675"/>
          </a:xfrm>
        </p:spPr>
        <p:txBody>
          <a:bodyPr/>
          <a:lstStyle/>
          <a:p>
            <a:pPr>
              <a:lnSpc>
                <a:spcPct val="125000"/>
              </a:lnSpc>
              <a:buClr>
                <a:srgbClr val="FF0000"/>
              </a:buClr>
              <a:buSzPct val="100000"/>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cs typeface="Times New Roman" pitchFamily="18" charset="0"/>
              </a:rPr>
              <a:t>层次化扩展的状态机</a:t>
            </a:r>
            <a:endParaRPr lang="en-US" altLang="zh-CN" sz="2400" b="1" dirty="0">
              <a:latin typeface="微软雅黑" panose="020B0503020204020204" pitchFamily="34" charset="-122"/>
              <a:ea typeface="微软雅黑" panose="020B0503020204020204" pitchFamily="34" charset="-122"/>
              <a:cs typeface="Times New Roman" pitchFamily="18" charset="0"/>
            </a:endParaRPr>
          </a:p>
          <a:p>
            <a:pPr>
              <a:lnSpc>
                <a:spcPct val="125000"/>
              </a:lnSpc>
              <a:buClr>
                <a:srgbClr val="FF0000"/>
              </a:buClr>
              <a:buSzPct val="100000"/>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cs typeface="Times New Roman" pitchFamily="18" charset="0"/>
              </a:rPr>
              <a:t>并行行为的刻画</a:t>
            </a:r>
            <a:endParaRPr lang="en-US" altLang="zh-CN" sz="2400" b="1" dirty="0">
              <a:latin typeface="微软雅黑" panose="020B0503020204020204" pitchFamily="34" charset="-122"/>
              <a:ea typeface="微软雅黑" panose="020B0503020204020204" pitchFamily="34" charset="-122"/>
              <a:cs typeface="Times New Roman" pitchFamily="18" charset="0"/>
            </a:endParaRPr>
          </a:p>
          <a:p>
            <a:pPr lvl="1">
              <a:lnSpc>
                <a:spcPct val="125000"/>
              </a:lnSpc>
              <a:buClr>
                <a:srgbClr val="FF0000"/>
              </a:buClr>
              <a:buFont typeface="Wingdings" panose="05000000000000000000" pitchFamily="2" charset="2"/>
              <a:buChar char="Ø"/>
              <a:defRPr/>
            </a:pPr>
            <a:r>
              <a:rPr lang="en-US" altLang="zh-CN" sz="2000" b="1" dirty="0">
                <a:latin typeface="微软雅黑" panose="020B0503020204020204" pitchFamily="34" charset="-122"/>
                <a:ea typeface="微软雅黑" panose="020B0503020204020204" pitchFamily="34" charset="-122"/>
                <a:cs typeface="Times New Roman" pitchFamily="18" charset="0"/>
              </a:rPr>
              <a:t> </a:t>
            </a:r>
            <a:r>
              <a:rPr lang="zh-CN" altLang="en-US" sz="2000" dirty="0">
                <a:latin typeface="微软雅黑" panose="020B0503020204020204" pitchFamily="34" charset="-122"/>
                <a:ea typeface="微软雅黑" panose="020B0503020204020204" pitchFamily="34" charset="-122"/>
                <a:cs typeface="Times New Roman" pitchFamily="18" charset="0"/>
              </a:rPr>
              <a:t>抽象的状态：可以包含若干子状态</a:t>
            </a:r>
            <a:endParaRPr lang="en-US" altLang="zh-CN" sz="2000" dirty="0">
              <a:latin typeface="微软雅黑" panose="020B0503020204020204" pitchFamily="34" charset="-122"/>
              <a:ea typeface="微软雅黑" panose="020B0503020204020204" pitchFamily="34" charset="-122"/>
              <a:cs typeface="Times New Roman" pitchFamily="18" charset="0"/>
            </a:endParaRPr>
          </a:p>
          <a:p>
            <a:pPr lvl="1">
              <a:lnSpc>
                <a:spcPct val="125000"/>
              </a:lnSpc>
              <a:buClr>
                <a:srgbClr val="FF0000"/>
              </a:buClr>
              <a:buSzPct val="100000"/>
              <a:buFont typeface="Wingdings" panose="05000000000000000000" pitchFamily="2" charset="2"/>
              <a:buChar char="Ø"/>
              <a:defRPr/>
            </a:pPr>
            <a:r>
              <a:rPr lang="en-US" altLang="zh-CN" sz="2000" dirty="0">
                <a:latin typeface="微软雅黑" panose="020B0503020204020204" pitchFamily="34" charset="-122"/>
                <a:ea typeface="微软雅黑" panose="020B0503020204020204" pitchFamily="34" charset="-122"/>
                <a:cs typeface="Times New Roman" pitchFamily="18" charset="0"/>
              </a:rPr>
              <a:t> </a:t>
            </a:r>
            <a:r>
              <a:rPr lang="zh-CN" altLang="en-US" sz="2000" dirty="0">
                <a:latin typeface="微软雅黑" panose="020B0503020204020204" pitchFamily="34" charset="-122"/>
                <a:ea typeface="微软雅黑" panose="020B0503020204020204" pitchFamily="34" charset="-122"/>
                <a:cs typeface="Times New Roman" pitchFamily="18" charset="0"/>
              </a:rPr>
              <a:t>层次间一致性：</a:t>
            </a:r>
            <a:endParaRPr lang="en-US" altLang="zh-CN" sz="2000" dirty="0">
              <a:latin typeface="微软雅黑" panose="020B0503020204020204" pitchFamily="34" charset="-122"/>
              <a:ea typeface="微软雅黑" panose="020B0503020204020204" pitchFamily="34" charset="-122"/>
              <a:cs typeface="Times New Roman" pitchFamily="18" charset="0"/>
            </a:endParaRPr>
          </a:p>
        </p:txBody>
      </p:sp>
      <p:sp>
        <p:nvSpPr>
          <p:cNvPr id="6" name="矩形 5">
            <a:extLst>
              <a:ext uri="{FF2B5EF4-FFF2-40B4-BE49-F238E27FC236}">
                <a16:creationId xmlns:a16="http://schemas.microsoft.com/office/drawing/2014/main" id="{AE1D45FF-A8F1-4B2D-82CA-59D5FD053B0A}"/>
              </a:ext>
            </a:extLst>
          </p:cNvPr>
          <p:cNvSpPr/>
          <p:nvPr/>
        </p:nvSpPr>
        <p:spPr>
          <a:xfrm>
            <a:off x="220714" y="168644"/>
            <a:ext cx="4130561" cy="461665"/>
          </a:xfrm>
          <a:prstGeom prst="rect">
            <a:avLst/>
          </a:prstGeom>
        </p:spPr>
        <p:txBody>
          <a:bodyPr wrap="square">
            <a:spAutoFit/>
          </a:bodyPr>
          <a:lstStyle/>
          <a:p>
            <a:pPr>
              <a:buFont typeface="Wingdings" pitchFamily="2" charset="2"/>
              <a:buNone/>
            </a:pPr>
            <a:r>
              <a:rPr lang="zh-CN" altLang="en-US" sz="2400" b="1" dirty="0">
                <a:latin typeface="微软雅黑" pitchFamily="34" charset="-122"/>
                <a:ea typeface="微软雅黑" pitchFamily="34" charset="-122"/>
              </a:rPr>
              <a:t>状态转换图</a:t>
            </a:r>
            <a:endParaRPr lang="en-US" altLang="zh-CN" sz="2400" b="1" dirty="0">
              <a:latin typeface="微软雅黑" pitchFamily="34" charset="-122"/>
              <a:ea typeface="微软雅黑" pitchFamily="34" charset="-122"/>
            </a:endParaRPr>
          </a:p>
        </p:txBody>
      </p:sp>
      <p:sp>
        <p:nvSpPr>
          <p:cNvPr id="7" name="矩形 6">
            <a:extLst>
              <a:ext uri="{FF2B5EF4-FFF2-40B4-BE49-F238E27FC236}">
                <a16:creationId xmlns:a16="http://schemas.microsoft.com/office/drawing/2014/main" id="{961ECDE8-A45F-444D-A77B-EC8514C7E05C}"/>
              </a:ext>
            </a:extLst>
          </p:cNvPr>
          <p:cNvSpPr/>
          <p:nvPr/>
        </p:nvSpPr>
        <p:spPr>
          <a:xfrm>
            <a:off x="2036129" y="222639"/>
            <a:ext cx="83229" cy="3361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内容占位符 2">
            <a:extLst>
              <a:ext uri="{FF2B5EF4-FFF2-40B4-BE49-F238E27FC236}">
                <a16:creationId xmlns:a16="http://schemas.microsoft.com/office/drawing/2014/main" id="{1FBC5F81-2315-4ED9-855B-3C09DC686F75}"/>
              </a:ext>
            </a:extLst>
          </p:cNvPr>
          <p:cNvSpPr>
            <a:spLocks noGrp="1"/>
          </p:cNvSpPr>
          <p:nvPr>
            <p:ph idx="1"/>
          </p:nvPr>
        </p:nvSpPr>
        <p:spPr>
          <a:xfrm>
            <a:off x="179388" y="1557338"/>
            <a:ext cx="8591550" cy="4130675"/>
          </a:xfrm>
        </p:spPr>
        <p:txBody>
          <a:bodyPr/>
          <a:lstStyle/>
          <a:p>
            <a:pPr marL="0" indent="0">
              <a:buFont typeface="Wingdings" pitchFamily="2" charset="2"/>
              <a:buNone/>
              <a:defRPr/>
            </a:pPr>
            <a:endParaRPr lang="en-US" altLang="zh-CN" sz="2800" dirty="0">
              <a:ea typeface="宋体" pitchFamily="2" charset="-122"/>
            </a:endParaRPr>
          </a:p>
          <a:p>
            <a:pPr marL="0" indent="0">
              <a:buFont typeface="Wingdings" pitchFamily="2" charset="2"/>
              <a:buNone/>
              <a:defRPr/>
            </a:pPr>
            <a:r>
              <a:rPr lang="en-US" altLang="zh-CN" sz="2800" dirty="0">
                <a:latin typeface="Times New Roman" pitchFamily="18" charset="0"/>
                <a:ea typeface="宋体" pitchFamily="2" charset="-122"/>
                <a:cs typeface="Times New Roman" pitchFamily="18" charset="0"/>
              </a:rPr>
              <a:t>Temperature control system:</a:t>
            </a:r>
          </a:p>
          <a:p>
            <a:pPr marL="514350" indent="-514350">
              <a:buClr>
                <a:srgbClr val="FF0000"/>
              </a:buClr>
              <a:buSzPct val="100000"/>
              <a:buFont typeface="+mj-lt"/>
              <a:buAutoNum type="arabicPeriod"/>
              <a:defRPr/>
            </a:pPr>
            <a:r>
              <a:rPr lang="zh-CN" altLang="en-US" dirty="0">
                <a:latin typeface="Times New Roman" pitchFamily="18" charset="0"/>
                <a:ea typeface="宋体" pitchFamily="2" charset="-122"/>
                <a:cs typeface="Times New Roman" pitchFamily="18" charset="0"/>
              </a:rPr>
              <a:t>系统根据室温，自动调节制冷或制热</a:t>
            </a:r>
            <a:endParaRPr lang="en-US" altLang="zh-CN" dirty="0">
              <a:latin typeface="Times New Roman" pitchFamily="18" charset="0"/>
              <a:ea typeface="宋体" pitchFamily="2" charset="-122"/>
              <a:cs typeface="Times New Roman" pitchFamily="18" charset="0"/>
            </a:endParaRPr>
          </a:p>
          <a:p>
            <a:pPr marL="514350" indent="-514350">
              <a:buClr>
                <a:srgbClr val="FF0000"/>
              </a:buClr>
              <a:buSzPct val="100000"/>
              <a:buFont typeface="+mj-lt"/>
              <a:buAutoNum type="arabicPeriod"/>
              <a:defRPr/>
            </a:pPr>
            <a:r>
              <a:rPr lang="zh-CN" altLang="en-US" dirty="0">
                <a:latin typeface="Times New Roman" pitchFamily="18" charset="0"/>
                <a:ea typeface="宋体" pitchFamily="2" charset="-122"/>
                <a:cs typeface="Times New Roman" pitchFamily="18" charset="0"/>
              </a:rPr>
              <a:t>系统同时监控房门是否开启，开门过久则停止空调的工作</a:t>
            </a:r>
            <a:endParaRPr lang="en-US" altLang="zh-CN" dirty="0">
              <a:latin typeface="Times New Roman" pitchFamily="18" charset="0"/>
              <a:ea typeface="宋体" pitchFamily="2" charset="-122"/>
              <a:cs typeface="Times New Roman" pitchFamily="18" charset="0"/>
            </a:endParaRPr>
          </a:p>
          <a:p>
            <a:pPr marL="514350" indent="-514350">
              <a:buClr>
                <a:srgbClr val="FF0000"/>
              </a:buClr>
              <a:buSzPct val="100000"/>
              <a:buFont typeface="Wingdings" pitchFamily="2" charset="2"/>
              <a:buNone/>
              <a:defRPr/>
            </a:pPr>
            <a:endParaRPr lang="en-US" altLang="zh-CN" dirty="0">
              <a:latin typeface="Times New Roman" pitchFamily="18" charset="0"/>
              <a:ea typeface="宋体" pitchFamily="2" charset="-122"/>
              <a:cs typeface="Times New Roman" pitchFamily="18" charset="0"/>
            </a:endParaRPr>
          </a:p>
        </p:txBody>
      </p:sp>
      <p:sp>
        <p:nvSpPr>
          <p:cNvPr id="6" name="矩形 5">
            <a:extLst>
              <a:ext uri="{FF2B5EF4-FFF2-40B4-BE49-F238E27FC236}">
                <a16:creationId xmlns:a16="http://schemas.microsoft.com/office/drawing/2014/main" id="{9D49436B-9D64-4DA3-833E-E666813B7BBA}"/>
              </a:ext>
            </a:extLst>
          </p:cNvPr>
          <p:cNvSpPr/>
          <p:nvPr/>
        </p:nvSpPr>
        <p:spPr>
          <a:xfrm>
            <a:off x="220714" y="168644"/>
            <a:ext cx="4130561" cy="461665"/>
          </a:xfrm>
          <a:prstGeom prst="rect">
            <a:avLst/>
          </a:prstGeom>
        </p:spPr>
        <p:txBody>
          <a:bodyPr wrap="square">
            <a:spAutoFit/>
          </a:bodyPr>
          <a:lstStyle/>
          <a:p>
            <a:pPr>
              <a:buFont typeface="Wingdings" pitchFamily="2" charset="2"/>
              <a:buNone/>
            </a:pPr>
            <a:r>
              <a:rPr lang="zh-CN" altLang="en-US" sz="2400" b="1" dirty="0">
                <a:latin typeface="微软雅黑" pitchFamily="34" charset="-122"/>
                <a:ea typeface="微软雅黑" pitchFamily="34" charset="-122"/>
              </a:rPr>
              <a:t>状态转换图</a:t>
            </a:r>
            <a:endParaRPr lang="en-US" altLang="zh-CN" sz="2400" b="1" dirty="0">
              <a:latin typeface="微软雅黑" pitchFamily="34" charset="-122"/>
              <a:ea typeface="微软雅黑" pitchFamily="34" charset="-122"/>
            </a:endParaRPr>
          </a:p>
        </p:txBody>
      </p:sp>
      <p:sp>
        <p:nvSpPr>
          <p:cNvPr id="7" name="矩形 6">
            <a:extLst>
              <a:ext uri="{FF2B5EF4-FFF2-40B4-BE49-F238E27FC236}">
                <a16:creationId xmlns:a16="http://schemas.microsoft.com/office/drawing/2014/main" id="{B3F2A1AF-2D38-4037-9F9A-D1223F114B11}"/>
              </a:ext>
            </a:extLst>
          </p:cNvPr>
          <p:cNvSpPr/>
          <p:nvPr/>
        </p:nvSpPr>
        <p:spPr>
          <a:xfrm>
            <a:off x="1936294" y="231389"/>
            <a:ext cx="83229" cy="3361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圆角矩形 4">
            <a:extLst>
              <a:ext uri="{FF2B5EF4-FFF2-40B4-BE49-F238E27FC236}">
                <a16:creationId xmlns:a16="http://schemas.microsoft.com/office/drawing/2014/main" id="{4571AB4B-0648-464E-AF56-42B2B7063D6A}"/>
              </a:ext>
            </a:extLst>
          </p:cNvPr>
          <p:cNvSpPr>
            <a:spLocks noChangeArrowheads="1"/>
          </p:cNvSpPr>
          <p:nvPr/>
        </p:nvSpPr>
        <p:spPr bwMode="auto">
          <a:xfrm>
            <a:off x="179388" y="1635125"/>
            <a:ext cx="8640762" cy="4967288"/>
          </a:xfrm>
          <a:prstGeom prst="roundRect">
            <a:avLst>
              <a:gd name="adj" fmla="val 16667"/>
            </a:avLst>
          </a:prstGeom>
          <a:solidFill>
            <a:schemeClr val="bg1"/>
          </a:solidFill>
          <a:ln w="12700" algn="ctr">
            <a:solidFill>
              <a:schemeClr val="tx1"/>
            </a:solidFill>
            <a:round/>
            <a:headEnd/>
            <a:tailEnd/>
          </a:ln>
        </p:spPr>
        <p:txBody>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a:spcBef>
                <a:spcPct val="0"/>
              </a:spcBef>
              <a:buClrTx/>
              <a:buSzTx/>
              <a:buFontTx/>
              <a:buNone/>
            </a:pPr>
            <a:endParaRPr lang="zh-CN" altLang="en-US">
              <a:latin typeface="Times" panose="02020603050405020304" pitchFamily="18" charset="0"/>
            </a:endParaRPr>
          </a:p>
        </p:txBody>
      </p:sp>
      <p:sp>
        <p:nvSpPr>
          <p:cNvPr id="27652" name="TextBox 2">
            <a:extLst>
              <a:ext uri="{FF2B5EF4-FFF2-40B4-BE49-F238E27FC236}">
                <a16:creationId xmlns:a16="http://schemas.microsoft.com/office/drawing/2014/main" id="{3C6C61D8-38B9-4CA1-AA56-21994467D581}"/>
              </a:ext>
            </a:extLst>
          </p:cNvPr>
          <p:cNvSpPr txBox="1">
            <a:spLocks noChangeArrowheads="1"/>
          </p:cNvSpPr>
          <p:nvPr/>
        </p:nvSpPr>
        <p:spPr bwMode="auto">
          <a:xfrm>
            <a:off x="876300" y="1755775"/>
            <a:ext cx="5762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1800" b="1"/>
              <a:t>TC</a:t>
            </a:r>
            <a:endParaRPr lang="zh-CN" altLang="en-US" sz="1800" b="1"/>
          </a:p>
        </p:txBody>
      </p:sp>
      <p:sp>
        <p:nvSpPr>
          <p:cNvPr id="27653" name="椭圆 3">
            <a:extLst>
              <a:ext uri="{FF2B5EF4-FFF2-40B4-BE49-F238E27FC236}">
                <a16:creationId xmlns:a16="http://schemas.microsoft.com/office/drawing/2014/main" id="{565051CB-C308-461E-8C8B-FCCD981D6781}"/>
              </a:ext>
            </a:extLst>
          </p:cNvPr>
          <p:cNvSpPr>
            <a:spLocks noChangeArrowheads="1"/>
          </p:cNvSpPr>
          <p:nvPr/>
        </p:nvSpPr>
        <p:spPr bwMode="auto">
          <a:xfrm>
            <a:off x="2735263" y="1628775"/>
            <a:ext cx="1136650" cy="622300"/>
          </a:xfrm>
          <a:prstGeom prst="ellipse">
            <a:avLst/>
          </a:prstGeom>
          <a:solidFill>
            <a:srgbClr val="FFFF00"/>
          </a:solidFill>
          <a:ln w="12700" algn="ctr">
            <a:solidFill>
              <a:schemeClr val="tx1"/>
            </a:solidFill>
            <a:round/>
            <a:headEnd/>
            <a:tailEnd/>
          </a:ln>
        </p:spPr>
        <p:txBody>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a:spcBef>
                <a:spcPct val="0"/>
              </a:spcBef>
              <a:buClrTx/>
              <a:buSzTx/>
              <a:buFontTx/>
              <a:buNone/>
            </a:pPr>
            <a:endParaRPr lang="zh-CN" altLang="en-US">
              <a:latin typeface="Times" panose="02020603050405020304" pitchFamily="18" charset="0"/>
            </a:endParaRPr>
          </a:p>
        </p:txBody>
      </p:sp>
      <p:sp>
        <p:nvSpPr>
          <p:cNvPr id="27654" name="TextBox 5">
            <a:extLst>
              <a:ext uri="{FF2B5EF4-FFF2-40B4-BE49-F238E27FC236}">
                <a16:creationId xmlns:a16="http://schemas.microsoft.com/office/drawing/2014/main" id="{D0EC14D7-1C84-403C-A736-B1B27D3EAC75}"/>
              </a:ext>
            </a:extLst>
          </p:cNvPr>
          <p:cNvSpPr txBox="1">
            <a:spLocks noChangeArrowheads="1"/>
          </p:cNvSpPr>
          <p:nvPr/>
        </p:nvSpPr>
        <p:spPr bwMode="auto">
          <a:xfrm>
            <a:off x="2863850" y="1804988"/>
            <a:ext cx="10080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1800" b="1"/>
              <a:t>HALT</a:t>
            </a:r>
            <a:endParaRPr lang="zh-CN" altLang="en-US" sz="1800" b="1"/>
          </a:p>
        </p:txBody>
      </p:sp>
      <p:cxnSp>
        <p:nvCxnSpPr>
          <p:cNvPr id="27655" name="直接箭头连接符 9">
            <a:extLst>
              <a:ext uri="{FF2B5EF4-FFF2-40B4-BE49-F238E27FC236}">
                <a16:creationId xmlns:a16="http://schemas.microsoft.com/office/drawing/2014/main" id="{36B8AF93-CBFC-4C05-960F-EDA8F7C1BE47}"/>
              </a:ext>
            </a:extLst>
          </p:cNvPr>
          <p:cNvCxnSpPr>
            <a:cxnSpLocks noChangeShapeType="1"/>
          </p:cNvCxnSpPr>
          <p:nvPr/>
        </p:nvCxnSpPr>
        <p:spPr bwMode="auto">
          <a:xfrm>
            <a:off x="1985963" y="1908175"/>
            <a:ext cx="749300" cy="0"/>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7656" name="椭圆 10">
            <a:extLst>
              <a:ext uri="{FF2B5EF4-FFF2-40B4-BE49-F238E27FC236}">
                <a16:creationId xmlns:a16="http://schemas.microsoft.com/office/drawing/2014/main" id="{1B34F75D-5CB3-4DB7-9E13-09E8A07BFFE5}"/>
              </a:ext>
            </a:extLst>
          </p:cNvPr>
          <p:cNvSpPr>
            <a:spLocks noChangeArrowheads="1"/>
          </p:cNvSpPr>
          <p:nvPr/>
        </p:nvSpPr>
        <p:spPr bwMode="auto">
          <a:xfrm>
            <a:off x="1697038" y="1752600"/>
            <a:ext cx="288925" cy="250825"/>
          </a:xfrm>
          <a:prstGeom prst="ellipse">
            <a:avLst/>
          </a:prstGeom>
          <a:solidFill>
            <a:schemeClr val="accent1"/>
          </a:solidFill>
          <a:ln w="12700" algn="ctr">
            <a:solidFill>
              <a:schemeClr val="tx1"/>
            </a:solidFill>
            <a:round/>
            <a:headEnd/>
            <a:tailEnd/>
          </a:ln>
        </p:spPr>
        <p:txBody>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a:spcBef>
                <a:spcPct val="0"/>
              </a:spcBef>
              <a:buClrTx/>
              <a:buSzTx/>
              <a:buFontTx/>
              <a:buNone/>
            </a:pPr>
            <a:endParaRPr lang="zh-CN" altLang="en-US">
              <a:latin typeface="Times" panose="02020603050405020304" pitchFamily="18" charset="0"/>
            </a:endParaRPr>
          </a:p>
        </p:txBody>
      </p:sp>
      <p:sp>
        <p:nvSpPr>
          <p:cNvPr id="27657" name="圆角矩形 6">
            <a:extLst>
              <a:ext uri="{FF2B5EF4-FFF2-40B4-BE49-F238E27FC236}">
                <a16:creationId xmlns:a16="http://schemas.microsoft.com/office/drawing/2014/main" id="{F5004570-D24A-449E-A4FD-14D66BB95B1B}"/>
              </a:ext>
            </a:extLst>
          </p:cNvPr>
          <p:cNvSpPr>
            <a:spLocks noChangeArrowheads="1"/>
          </p:cNvSpPr>
          <p:nvPr/>
        </p:nvSpPr>
        <p:spPr bwMode="auto">
          <a:xfrm>
            <a:off x="725488" y="2705100"/>
            <a:ext cx="7993062" cy="3671888"/>
          </a:xfrm>
          <a:prstGeom prst="roundRect">
            <a:avLst>
              <a:gd name="adj" fmla="val 16667"/>
            </a:avLst>
          </a:prstGeom>
          <a:solidFill>
            <a:schemeClr val="bg1"/>
          </a:solidFill>
          <a:ln w="12700" algn="ctr">
            <a:solidFill>
              <a:schemeClr val="tx1"/>
            </a:solidFill>
            <a:round/>
            <a:headEnd/>
            <a:tailEnd/>
          </a:ln>
        </p:spPr>
        <p:txBody>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a:spcBef>
                <a:spcPct val="0"/>
              </a:spcBef>
              <a:buClrTx/>
              <a:buSzTx/>
              <a:buFontTx/>
              <a:buNone/>
            </a:pPr>
            <a:endParaRPr lang="zh-CN" altLang="en-US">
              <a:latin typeface="Times" panose="02020603050405020304" pitchFamily="18" charset="0"/>
            </a:endParaRPr>
          </a:p>
        </p:txBody>
      </p:sp>
      <p:cxnSp>
        <p:nvCxnSpPr>
          <p:cNvPr id="27658" name="直接箭头连接符 12">
            <a:extLst>
              <a:ext uri="{FF2B5EF4-FFF2-40B4-BE49-F238E27FC236}">
                <a16:creationId xmlns:a16="http://schemas.microsoft.com/office/drawing/2014/main" id="{23CEECC0-ABF2-44F0-B2FE-27C4BED6283B}"/>
              </a:ext>
            </a:extLst>
          </p:cNvPr>
          <p:cNvCxnSpPr>
            <a:cxnSpLocks noChangeShapeType="1"/>
            <a:stCxn id="27653" idx="3"/>
          </p:cNvCxnSpPr>
          <p:nvPr/>
        </p:nvCxnSpPr>
        <p:spPr bwMode="auto">
          <a:xfrm flipH="1">
            <a:off x="2555875" y="2160588"/>
            <a:ext cx="346075" cy="547687"/>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7659" name="TextBox 14">
            <a:extLst>
              <a:ext uri="{FF2B5EF4-FFF2-40B4-BE49-F238E27FC236}">
                <a16:creationId xmlns:a16="http://schemas.microsoft.com/office/drawing/2014/main" id="{5E8EEACD-DF1F-4DDD-9572-2CAD68E697D4}"/>
              </a:ext>
            </a:extLst>
          </p:cNvPr>
          <p:cNvSpPr txBox="1">
            <a:spLocks noChangeArrowheads="1"/>
          </p:cNvSpPr>
          <p:nvPr/>
        </p:nvSpPr>
        <p:spPr bwMode="auto">
          <a:xfrm>
            <a:off x="2093913" y="2173288"/>
            <a:ext cx="5762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1800" b="1"/>
              <a:t>run</a:t>
            </a:r>
            <a:endParaRPr lang="zh-CN" altLang="en-US" sz="1800" b="1"/>
          </a:p>
        </p:txBody>
      </p:sp>
      <p:cxnSp>
        <p:nvCxnSpPr>
          <p:cNvPr id="27660" name="直接箭头连接符 15">
            <a:extLst>
              <a:ext uri="{FF2B5EF4-FFF2-40B4-BE49-F238E27FC236}">
                <a16:creationId xmlns:a16="http://schemas.microsoft.com/office/drawing/2014/main" id="{CC6AA08A-5D7D-4244-932D-92AA7AFA4150}"/>
              </a:ext>
            </a:extLst>
          </p:cNvPr>
          <p:cNvCxnSpPr>
            <a:cxnSpLocks noChangeShapeType="1"/>
            <a:endCxn id="27653" idx="5"/>
          </p:cNvCxnSpPr>
          <p:nvPr/>
        </p:nvCxnSpPr>
        <p:spPr bwMode="auto">
          <a:xfrm flipH="1" flipV="1">
            <a:off x="3705225" y="2160588"/>
            <a:ext cx="2451100" cy="547687"/>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7661" name="TextBox 23">
            <a:extLst>
              <a:ext uri="{FF2B5EF4-FFF2-40B4-BE49-F238E27FC236}">
                <a16:creationId xmlns:a16="http://schemas.microsoft.com/office/drawing/2014/main" id="{86CE109F-CDC7-49E2-B00D-78812B4142CF}"/>
              </a:ext>
            </a:extLst>
          </p:cNvPr>
          <p:cNvSpPr txBox="1">
            <a:spLocks noChangeArrowheads="1"/>
          </p:cNvSpPr>
          <p:nvPr/>
        </p:nvSpPr>
        <p:spPr bwMode="auto">
          <a:xfrm>
            <a:off x="5364163" y="2124075"/>
            <a:ext cx="1079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1800" b="1"/>
              <a:t>Stop</a:t>
            </a:r>
            <a:endParaRPr lang="zh-CN" altLang="en-US" sz="1800" b="1"/>
          </a:p>
        </p:txBody>
      </p:sp>
      <p:cxnSp>
        <p:nvCxnSpPr>
          <p:cNvPr id="27662" name="直接连接符 22">
            <a:extLst>
              <a:ext uri="{FF2B5EF4-FFF2-40B4-BE49-F238E27FC236}">
                <a16:creationId xmlns:a16="http://schemas.microsoft.com/office/drawing/2014/main" id="{DD69946D-A038-443C-822E-33405F34BEEF}"/>
              </a:ext>
            </a:extLst>
          </p:cNvPr>
          <p:cNvCxnSpPr>
            <a:cxnSpLocks noChangeShapeType="1"/>
            <a:stCxn id="27657" idx="0"/>
          </p:cNvCxnSpPr>
          <p:nvPr/>
        </p:nvCxnSpPr>
        <p:spPr bwMode="auto">
          <a:xfrm>
            <a:off x="4722813" y="2705100"/>
            <a:ext cx="0" cy="36718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27663" name="TextBox 26">
            <a:extLst>
              <a:ext uri="{FF2B5EF4-FFF2-40B4-BE49-F238E27FC236}">
                <a16:creationId xmlns:a16="http://schemas.microsoft.com/office/drawing/2014/main" id="{C3944DBA-AEA5-46ED-BA6C-F8DBA9C66B75}"/>
              </a:ext>
            </a:extLst>
          </p:cNvPr>
          <p:cNvSpPr txBox="1">
            <a:spLocks noChangeArrowheads="1"/>
          </p:cNvSpPr>
          <p:nvPr/>
        </p:nvSpPr>
        <p:spPr bwMode="auto">
          <a:xfrm>
            <a:off x="915988" y="3160713"/>
            <a:ext cx="5762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1800" b="1"/>
              <a:t>AC</a:t>
            </a:r>
            <a:endParaRPr lang="zh-CN" altLang="en-US" sz="1800" b="1"/>
          </a:p>
        </p:txBody>
      </p:sp>
      <p:sp>
        <p:nvSpPr>
          <p:cNvPr id="27664" name="椭圆 27">
            <a:extLst>
              <a:ext uri="{FF2B5EF4-FFF2-40B4-BE49-F238E27FC236}">
                <a16:creationId xmlns:a16="http://schemas.microsoft.com/office/drawing/2014/main" id="{80AEBEB6-2850-48DE-8FB6-D03AE0426EDE}"/>
              </a:ext>
            </a:extLst>
          </p:cNvPr>
          <p:cNvSpPr>
            <a:spLocks noChangeArrowheads="1"/>
          </p:cNvSpPr>
          <p:nvPr/>
        </p:nvSpPr>
        <p:spPr bwMode="auto">
          <a:xfrm>
            <a:off x="2124075" y="3033713"/>
            <a:ext cx="1135063" cy="622300"/>
          </a:xfrm>
          <a:prstGeom prst="ellipse">
            <a:avLst/>
          </a:prstGeom>
          <a:solidFill>
            <a:srgbClr val="FFFF00"/>
          </a:solidFill>
          <a:ln w="12700" algn="ctr">
            <a:solidFill>
              <a:schemeClr val="tx1"/>
            </a:solidFill>
            <a:round/>
            <a:headEnd/>
            <a:tailEnd/>
          </a:ln>
        </p:spPr>
        <p:txBody>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a:spcBef>
                <a:spcPct val="0"/>
              </a:spcBef>
              <a:buClrTx/>
              <a:buSzTx/>
              <a:buFontTx/>
              <a:buNone/>
            </a:pPr>
            <a:endParaRPr lang="zh-CN" altLang="en-US">
              <a:latin typeface="Times" panose="02020603050405020304" pitchFamily="18" charset="0"/>
            </a:endParaRPr>
          </a:p>
        </p:txBody>
      </p:sp>
      <p:sp>
        <p:nvSpPr>
          <p:cNvPr id="27665" name="TextBox 28">
            <a:extLst>
              <a:ext uri="{FF2B5EF4-FFF2-40B4-BE49-F238E27FC236}">
                <a16:creationId xmlns:a16="http://schemas.microsoft.com/office/drawing/2014/main" id="{7408C9DA-5F13-49DD-A85F-84D012987626}"/>
              </a:ext>
            </a:extLst>
          </p:cNvPr>
          <p:cNvSpPr txBox="1">
            <a:spLocks noChangeArrowheads="1"/>
          </p:cNvSpPr>
          <p:nvPr/>
        </p:nvSpPr>
        <p:spPr bwMode="auto">
          <a:xfrm>
            <a:off x="2251075" y="3209925"/>
            <a:ext cx="1008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1800" b="1"/>
              <a:t>COLD</a:t>
            </a:r>
            <a:endParaRPr lang="zh-CN" altLang="en-US" sz="1800" b="1"/>
          </a:p>
        </p:txBody>
      </p:sp>
      <p:cxnSp>
        <p:nvCxnSpPr>
          <p:cNvPr id="27666" name="直接箭头连接符 29">
            <a:extLst>
              <a:ext uri="{FF2B5EF4-FFF2-40B4-BE49-F238E27FC236}">
                <a16:creationId xmlns:a16="http://schemas.microsoft.com/office/drawing/2014/main" id="{434575FE-83EA-4657-9FF0-F30DBBCB8439}"/>
              </a:ext>
            </a:extLst>
          </p:cNvPr>
          <p:cNvCxnSpPr>
            <a:cxnSpLocks noChangeShapeType="1"/>
          </p:cNvCxnSpPr>
          <p:nvPr/>
        </p:nvCxnSpPr>
        <p:spPr bwMode="auto">
          <a:xfrm>
            <a:off x="1000125" y="4725988"/>
            <a:ext cx="749300" cy="0"/>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7667" name="直接箭头连接符 31">
            <a:extLst>
              <a:ext uri="{FF2B5EF4-FFF2-40B4-BE49-F238E27FC236}">
                <a16:creationId xmlns:a16="http://schemas.microsoft.com/office/drawing/2014/main" id="{F3F861EA-1FDB-4F6D-B75A-938E1E52DE6F}"/>
              </a:ext>
            </a:extLst>
          </p:cNvPr>
          <p:cNvCxnSpPr>
            <a:cxnSpLocks noChangeShapeType="1"/>
            <a:endCxn id="27668" idx="0"/>
          </p:cNvCxnSpPr>
          <p:nvPr/>
        </p:nvCxnSpPr>
        <p:spPr bwMode="auto">
          <a:xfrm flipH="1">
            <a:off x="2333625" y="3656013"/>
            <a:ext cx="357188" cy="709612"/>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7668" name="椭圆 33">
            <a:extLst>
              <a:ext uri="{FF2B5EF4-FFF2-40B4-BE49-F238E27FC236}">
                <a16:creationId xmlns:a16="http://schemas.microsoft.com/office/drawing/2014/main" id="{E96A31C2-1519-49D3-A213-5548161C8171}"/>
              </a:ext>
            </a:extLst>
          </p:cNvPr>
          <p:cNvSpPr>
            <a:spLocks noChangeArrowheads="1"/>
          </p:cNvSpPr>
          <p:nvPr/>
        </p:nvSpPr>
        <p:spPr bwMode="auto">
          <a:xfrm>
            <a:off x="1766888" y="4365625"/>
            <a:ext cx="1135062" cy="622300"/>
          </a:xfrm>
          <a:prstGeom prst="ellipse">
            <a:avLst/>
          </a:prstGeom>
          <a:solidFill>
            <a:srgbClr val="FFFF00"/>
          </a:solidFill>
          <a:ln w="12700" algn="ctr">
            <a:solidFill>
              <a:schemeClr val="tx1"/>
            </a:solidFill>
            <a:round/>
            <a:headEnd/>
            <a:tailEnd/>
          </a:ln>
        </p:spPr>
        <p:txBody>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a:spcBef>
                <a:spcPct val="0"/>
              </a:spcBef>
              <a:buClrTx/>
              <a:buSzTx/>
              <a:buFontTx/>
              <a:buNone/>
            </a:pPr>
            <a:endParaRPr lang="zh-CN" altLang="en-US">
              <a:latin typeface="Times" panose="02020603050405020304" pitchFamily="18" charset="0"/>
            </a:endParaRPr>
          </a:p>
        </p:txBody>
      </p:sp>
      <p:sp>
        <p:nvSpPr>
          <p:cNvPr id="27669" name="TextBox 34">
            <a:extLst>
              <a:ext uri="{FF2B5EF4-FFF2-40B4-BE49-F238E27FC236}">
                <a16:creationId xmlns:a16="http://schemas.microsoft.com/office/drawing/2014/main" id="{A3B0F5BD-AE10-4C20-9D52-B5974BA8ED3C}"/>
              </a:ext>
            </a:extLst>
          </p:cNvPr>
          <p:cNvSpPr txBox="1">
            <a:spLocks noChangeArrowheads="1"/>
          </p:cNvSpPr>
          <p:nvPr/>
        </p:nvSpPr>
        <p:spPr bwMode="auto">
          <a:xfrm>
            <a:off x="1893888" y="4540250"/>
            <a:ext cx="10080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1800" b="1"/>
              <a:t>OFF</a:t>
            </a:r>
            <a:endParaRPr lang="zh-CN" altLang="en-US" sz="1800" b="1"/>
          </a:p>
        </p:txBody>
      </p:sp>
      <p:sp>
        <p:nvSpPr>
          <p:cNvPr id="27670" name="椭圆 35">
            <a:extLst>
              <a:ext uri="{FF2B5EF4-FFF2-40B4-BE49-F238E27FC236}">
                <a16:creationId xmlns:a16="http://schemas.microsoft.com/office/drawing/2014/main" id="{FC4B6CFD-F263-45CA-94EB-C3F6D2700968}"/>
              </a:ext>
            </a:extLst>
          </p:cNvPr>
          <p:cNvSpPr>
            <a:spLocks noChangeArrowheads="1"/>
          </p:cNvSpPr>
          <p:nvPr/>
        </p:nvSpPr>
        <p:spPr bwMode="auto">
          <a:xfrm>
            <a:off x="1765300" y="5484813"/>
            <a:ext cx="1135063" cy="622300"/>
          </a:xfrm>
          <a:prstGeom prst="ellipse">
            <a:avLst/>
          </a:prstGeom>
          <a:solidFill>
            <a:srgbClr val="FFFF00"/>
          </a:solidFill>
          <a:ln w="12700" algn="ctr">
            <a:solidFill>
              <a:schemeClr val="tx1"/>
            </a:solidFill>
            <a:round/>
            <a:headEnd/>
            <a:tailEnd/>
          </a:ln>
        </p:spPr>
        <p:txBody>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a:spcBef>
                <a:spcPct val="0"/>
              </a:spcBef>
              <a:buClrTx/>
              <a:buSzTx/>
              <a:buFontTx/>
              <a:buNone/>
            </a:pPr>
            <a:endParaRPr lang="zh-CN" altLang="en-US">
              <a:latin typeface="Times" panose="02020603050405020304" pitchFamily="18" charset="0"/>
            </a:endParaRPr>
          </a:p>
        </p:txBody>
      </p:sp>
      <p:sp>
        <p:nvSpPr>
          <p:cNvPr id="27671" name="TextBox 37">
            <a:extLst>
              <a:ext uri="{FF2B5EF4-FFF2-40B4-BE49-F238E27FC236}">
                <a16:creationId xmlns:a16="http://schemas.microsoft.com/office/drawing/2014/main" id="{36FB569C-0CCB-4C18-B964-02750A441F0A}"/>
              </a:ext>
            </a:extLst>
          </p:cNvPr>
          <p:cNvSpPr txBox="1">
            <a:spLocks noChangeArrowheads="1"/>
          </p:cNvSpPr>
          <p:nvPr/>
        </p:nvSpPr>
        <p:spPr bwMode="auto">
          <a:xfrm>
            <a:off x="1892300" y="5661025"/>
            <a:ext cx="1008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1800" b="1"/>
              <a:t>HEAT</a:t>
            </a:r>
            <a:endParaRPr lang="zh-CN" altLang="en-US" sz="1800" b="1"/>
          </a:p>
        </p:txBody>
      </p:sp>
      <p:cxnSp>
        <p:nvCxnSpPr>
          <p:cNvPr id="27672" name="直接箭头连接符 43">
            <a:extLst>
              <a:ext uri="{FF2B5EF4-FFF2-40B4-BE49-F238E27FC236}">
                <a16:creationId xmlns:a16="http://schemas.microsoft.com/office/drawing/2014/main" id="{6BA52D9A-68C5-479D-B4F7-455CCDD6C01A}"/>
              </a:ext>
            </a:extLst>
          </p:cNvPr>
          <p:cNvCxnSpPr>
            <a:cxnSpLocks noChangeShapeType="1"/>
            <a:stCxn id="27668" idx="1"/>
          </p:cNvCxnSpPr>
          <p:nvPr/>
        </p:nvCxnSpPr>
        <p:spPr bwMode="auto">
          <a:xfrm flipV="1">
            <a:off x="1933575" y="3579813"/>
            <a:ext cx="398463" cy="876300"/>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7673" name="TextBox 45">
            <a:extLst>
              <a:ext uri="{FF2B5EF4-FFF2-40B4-BE49-F238E27FC236}">
                <a16:creationId xmlns:a16="http://schemas.microsoft.com/office/drawing/2014/main" id="{FE93FBB7-AE8D-449C-BEAE-57468EC41D78}"/>
              </a:ext>
            </a:extLst>
          </p:cNvPr>
          <p:cNvSpPr txBox="1">
            <a:spLocks noChangeArrowheads="1"/>
          </p:cNvSpPr>
          <p:nvPr/>
        </p:nvSpPr>
        <p:spPr bwMode="auto">
          <a:xfrm>
            <a:off x="1336675" y="3833813"/>
            <a:ext cx="1008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1800" b="1"/>
              <a:t>high</a:t>
            </a:r>
            <a:endParaRPr lang="zh-CN" altLang="en-US" sz="1800" b="1"/>
          </a:p>
        </p:txBody>
      </p:sp>
      <p:cxnSp>
        <p:nvCxnSpPr>
          <p:cNvPr id="27674" name="直接箭头连接符 46">
            <a:extLst>
              <a:ext uri="{FF2B5EF4-FFF2-40B4-BE49-F238E27FC236}">
                <a16:creationId xmlns:a16="http://schemas.microsoft.com/office/drawing/2014/main" id="{6AC2BAC5-9848-43A9-B644-0E9E169407D0}"/>
              </a:ext>
            </a:extLst>
          </p:cNvPr>
          <p:cNvCxnSpPr>
            <a:cxnSpLocks noChangeShapeType="1"/>
            <a:endCxn id="27670" idx="1"/>
          </p:cNvCxnSpPr>
          <p:nvPr/>
        </p:nvCxnSpPr>
        <p:spPr bwMode="auto">
          <a:xfrm flipH="1">
            <a:off x="1930400" y="4910138"/>
            <a:ext cx="3175" cy="666750"/>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7675" name="TextBox 47">
            <a:extLst>
              <a:ext uri="{FF2B5EF4-FFF2-40B4-BE49-F238E27FC236}">
                <a16:creationId xmlns:a16="http://schemas.microsoft.com/office/drawing/2014/main" id="{ED44976C-D643-4BE1-91E6-DE50D748F66A}"/>
              </a:ext>
            </a:extLst>
          </p:cNvPr>
          <p:cNvSpPr txBox="1">
            <a:spLocks noChangeArrowheads="1"/>
          </p:cNvSpPr>
          <p:nvPr/>
        </p:nvSpPr>
        <p:spPr bwMode="auto">
          <a:xfrm>
            <a:off x="1111250" y="5056188"/>
            <a:ext cx="10080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1800" b="1"/>
              <a:t>low</a:t>
            </a:r>
            <a:endParaRPr lang="zh-CN" altLang="en-US" sz="1800" b="1"/>
          </a:p>
        </p:txBody>
      </p:sp>
      <p:cxnSp>
        <p:nvCxnSpPr>
          <p:cNvPr id="27676" name="直接箭头连接符 51">
            <a:extLst>
              <a:ext uri="{FF2B5EF4-FFF2-40B4-BE49-F238E27FC236}">
                <a16:creationId xmlns:a16="http://schemas.microsoft.com/office/drawing/2014/main" id="{40CFE577-BA4E-4CC6-B45B-A54813655D1A}"/>
              </a:ext>
            </a:extLst>
          </p:cNvPr>
          <p:cNvCxnSpPr>
            <a:cxnSpLocks noChangeShapeType="1"/>
            <a:stCxn id="27670" idx="0"/>
            <a:endCxn id="27668" idx="4"/>
          </p:cNvCxnSpPr>
          <p:nvPr/>
        </p:nvCxnSpPr>
        <p:spPr bwMode="auto">
          <a:xfrm flipV="1">
            <a:off x="2332038" y="4987925"/>
            <a:ext cx="1587" cy="496888"/>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7677" name="任意多边形 53252">
            <a:extLst>
              <a:ext uri="{FF2B5EF4-FFF2-40B4-BE49-F238E27FC236}">
                <a16:creationId xmlns:a16="http://schemas.microsoft.com/office/drawing/2014/main" id="{09620587-DB87-4D77-93DE-A5D45882D45C}"/>
              </a:ext>
            </a:extLst>
          </p:cNvPr>
          <p:cNvSpPr>
            <a:spLocks/>
          </p:cNvSpPr>
          <p:nvPr/>
        </p:nvSpPr>
        <p:spPr bwMode="auto">
          <a:xfrm>
            <a:off x="2905125" y="4643438"/>
            <a:ext cx="709613" cy="1108075"/>
          </a:xfrm>
          <a:custGeom>
            <a:avLst/>
            <a:gdLst>
              <a:gd name="T0" fmla="*/ 0 w 709195"/>
              <a:gd name="T1" fmla="*/ 1113339 h 1107700"/>
              <a:gd name="T2" fmla="*/ 238068 w 709195"/>
              <a:gd name="T3" fmla="*/ 1098516 h 1107700"/>
              <a:gd name="T4" fmla="*/ 401743 w 709195"/>
              <a:gd name="T5" fmla="*/ 1054044 h 1107700"/>
              <a:gd name="T6" fmla="*/ 446380 w 709195"/>
              <a:gd name="T7" fmla="*/ 1039221 h 1107700"/>
              <a:gd name="T8" fmla="*/ 535655 w 709195"/>
              <a:gd name="T9" fmla="*/ 1009574 h 1107700"/>
              <a:gd name="T10" fmla="*/ 624932 w 709195"/>
              <a:gd name="T11" fmla="*/ 950280 h 1107700"/>
              <a:gd name="T12" fmla="*/ 669569 w 709195"/>
              <a:gd name="T13" fmla="*/ 920633 h 1107700"/>
              <a:gd name="T14" fmla="*/ 684449 w 709195"/>
              <a:gd name="T15" fmla="*/ 876163 h 1107700"/>
              <a:gd name="T16" fmla="*/ 714206 w 709195"/>
              <a:gd name="T17" fmla="*/ 831692 h 1107700"/>
              <a:gd name="T18" fmla="*/ 699328 w 709195"/>
              <a:gd name="T19" fmla="*/ 475930 h 1107700"/>
              <a:gd name="T20" fmla="*/ 669569 w 709195"/>
              <a:gd name="T21" fmla="*/ 386990 h 1107700"/>
              <a:gd name="T22" fmla="*/ 639811 w 709195"/>
              <a:gd name="T23" fmla="*/ 298050 h 1107700"/>
              <a:gd name="T24" fmla="*/ 580293 w 709195"/>
              <a:gd name="T25" fmla="*/ 209110 h 1107700"/>
              <a:gd name="T26" fmla="*/ 446380 w 709195"/>
              <a:gd name="T27" fmla="*/ 90524 h 1107700"/>
              <a:gd name="T28" fmla="*/ 401743 w 709195"/>
              <a:gd name="T29" fmla="*/ 75702 h 1107700"/>
              <a:gd name="T30" fmla="*/ 357104 w 709195"/>
              <a:gd name="T31" fmla="*/ 46056 h 1107700"/>
              <a:gd name="T32" fmla="*/ 208311 w 709195"/>
              <a:gd name="T33" fmla="*/ 16409 h 1107700"/>
              <a:gd name="T34" fmla="*/ 0 w 709195"/>
              <a:gd name="T35" fmla="*/ 1586 h 11077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09195"/>
              <a:gd name="T55" fmla="*/ 0 h 1107700"/>
              <a:gd name="T56" fmla="*/ 709195 w 709195"/>
              <a:gd name="T57" fmla="*/ 1107700 h 11077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09195" h="1107700">
                <a:moveTo>
                  <a:pt x="0" y="1107700"/>
                </a:moveTo>
                <a:cubicBezTo>
                  <a:pt x="78658" y="1102784"/>
                  <a:pt x="157518" y="1100424"/>
                  <a:pt x="235974" y="1092952"/>
                </a:cubicBezTo>
                <a:cubicBezTo>
                  <a:pt x="294340" y="1087393"/>
                  <a:pt x="342823" y="1067167"/>
                  <a:pt x="398207" y="1048706"/>
                </a:cubicBezTo>
                <a:lnTo>
                  <a:pt x="442452" y="1033958"/>
                </a:lnTo>
                <a:cubicBezTo>
                  <a:pt x="442457" y="1033956"/>
                  <a:pt x="530938" y="1004464"/>
                  <a:pt x="530942" y="1004461"/>
                </a:cubicBezTo>
                <a:lnTo>
                  <a:pt x="619433" y="945468"/>
                </a:lnTo>
                <a:lnTo>
                  <a:pt x="663678" y="915971"/>
                </a:lnTo>
                <a:cubicBezTo>
                  <a:pt x="668594" y="901223"/>
                  <a:pt x="671474" y="885631"/>
                  <a:pt x="678426" y="871726"/>
                </a:cubicBezTo>
                <a:cubicBezTo>
                  <a:pt x="686353" y="855872"/>
                  <a:pt x="707267" y="845194"/>
                  <a:pt x="707923" y="827481"/>
                </a:cubicBezTo>
                <a:cubicBezTo>
                  <a:pt x="712294" y="709472"/>
                  <a:pt x="704924" y="591023"/>
                  <a:pt x="693174" y="473519"/>
                </a:cubicBezTo>
                <a:cubicBezTo>
                  <a:pt x="690080" y="442581"/>
                  <a:pt x="673510" y="414526"/>
                  <a:pt x="663678" y="385029"/>
                </a:cubicBezTo>
                <a:lnTo>
                  <a:pt x="634181" y="296539"/>
                </a:lnTo>
                <a:cubicBezTo>
                  <a:pt x="622971" y="262907"/>
                  <a:pt x="600255" y="233116"/>
                  <a:pt x="575187" y="208048"/>
                </a:cubicBezTo>
                <a:cubicBezTo>
                  <a:pt x="536102" y="168963"/>
                  <a:pt x="495086" y="116378"/>
                  <a:pt x="442452" y="90061"/>
                </a:cubicBezTo>
                <a:cubicBezTo>
                  <a:pt x="428547" y="83109"/>
                  <a:pt x="412955" y="80229"/>
                  <a:pt x="398207" y="75313"/>
                </a:cubicBezTo>
                <a:cubicBezTo>
                  <a:pt x="383459" y="65481"/>
                  <a:pt x="369816" y="53743"/>
                  <a:pt x="353962" y="45816"/>
                </a:cubicBezTo>
                <a:cubicBezTo>
                  <a:pt x="311564" y="24617"/>
                  <a:pt x="247233" y="23112"/>
                  <a:pt x="206478" y="16319"/>
                </a:cubicBezTo>
                <a:cubicBezTo>
                  <a:pt x="65930" y="-7106"/>
                  <a:pt x="199141" y="1571"/>
                  <a:pt x="0" y="1571"/>
                </a:cubicBezTo>
              </a:path>
            </a:pathLst>
          </a:custGeom>
          <a:solidFill>
            <a:schemeClr val="bg1"/>
          </a:solidFill>
          <a:ln w="38100" algn="ctr">
            <a:solidFill>
              <a:schemeClr val="tx1"/>
            </a:solidFill>
            <a:round/>
            <a:headEnd/>
            <a:tailEnd type="arrow" w="med" len="med"/>
          </a:ln>
        </p:spPr>
        <p:txBody>
          <a:bodyPr/>
          <a:lstStyle/>
          <a:p>
            <a:endParaRPr lang="zh-CN" altLang="en-US"/>
          </a:p>
        </p:txBody>
      </p:sp>
      <p:sp>
        <p:nvSpPr>
          <p:cNvPr id="27678" name="任意多边形 69">
            <a:extLst>
              <a:ext uri="{FF2B5EF4-FFF2-40B4-BE49-F238E27FC236}">
                <a16:creationId xmlns:a16="http://schemas.microsoft.com/office/drawing/2014/main" id="{1DFA2F85-31B7-43F9-9DDC-70AC7E916167}"/>
              </a:ext>
            </a:extLst>
          </p:cNvPr>
          <p:cNvSpPr>
            <a:spLocks/>
          </p:cNvSpPr>
          <p:nvPr/>
        </p:nvSpPr>
        <p:spPr bwMode="auto">
          <a:xfrm rot="10951021" flipH="1">
            <a:off x="2874963" y="3659188"/>
            <a:ext cx="979487" cy="862012"/>
          </a:xfrm>
          <a:custGeom>
            <a:avLst/>
            <a:gdLst>
              <a:gd name="T0" fmla="*/ 0 w 709195"/>
              <a:gd name="T1" fmla="*/ 260228 h 1107700"/>
              <a:gd name="T2" fmla="*/ 43417 w 709195"/>
              <a:gd name="T3" fmla="*/ 256764 h 1107700"/>
              <a:gd name="T4" fmla="*/ 73259 w 709195"/>
              <a:gd name="T5" fmla="*/ 246370 h 1107700"/>
              <a:gd name="T6" fmla="*/ 81399 w 709195"/>
              <a:gd name="T7" fmla="*/ 242905 h 1107700"/>
              <a:gd name="T8" fmla="*/ 97681 w 709195"/>
              <a:gd name="T9" fmla="*/ 235975 h 1107700"/>
              <a:gd name="T10" fmla="*/ 113961 w 709195"/>
              <a:gd name="T11" fmla="*/ 222116 h 1107700"/>
              <a:gd name="T12" fmla="*/ 122107 w 709195"/>
              <a:gd name="T13" fmla="*/ 215187 h 1107700"/>
              <a:gd name="T14" fmla="*/ 124816 w 709195"/>
              <a:gd name="T15" fmla="*/ 204792 h 1107700"/>
              <a:gd name="T16" fmla="*/ 130243 w 709195"/>
              <a:gd name="T17" fmla="*/ 194397 h 1107700"/>
              <a:gd name="T18" fmla="*/ 127528 w 709195"/>
              <a:gd name="T19" fmla="*/ 111242 h 1107700"/>
              <a:gd name="T20" fmla="*/ 122107 w 709195"/>
              <a:gd name="T21" fmla="*/ 90454 h 1107700"/>
              <a:gd name="T22" fmla="*/ 116675 w 709195"/>
              <a:gd name="T23" fmla="*/ 69665 h 1107700"/>
              <a:gd name="T24" fmla="*/ 105818 w 709195"/>
              <a:gd name="T25" fmla="*/ 48876 h 1107700"/>
              <a:gd name="T26" fmla="*/ 81399 w 709195"/>
              <a:gd name="T27" fmla="*/ 21158 h 1107700"/>
              <a:gd name="T28" fmla="*/ 73259 w 709195"/>
              <a:gd name="T29" fmla="*/ 17693 h 1107700"/>
              <a:gd name="T30" fmla="*/ 65120 w 709195"/>
              <a:gd name="T31" fmla="*/ 10763 h 1107700"/>
              <a:gd name="T32" fmla="*/ 37989 w 709195"/>
              <a:gd name="T33" fmla="*/ 3834 h 1107700"/>
              <a:gd name="T34" fmla="*/ 0 w 709195"/>
              <a:gd name="T35" fmla="*/ 369 h 11077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09195"/>
              <a:gd name="T55" fmla="*/ 0 h 1107700"/>
              <a:gd name="T56" fmla="*/ 709195 w 709195"/>
              <a:gd name="T57" fmla="*/ 1107700 h 11077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09195" h="1107700">
                <a:moveTo>
                  <a:pt x="0" y="1107700"/>
                </a:moveTo>
                <a:cubicBezTo>
                  <a:pt x="78658" y="1102784"/>
                  <a:pt x="157518" y="1100424"/>
                  <a:pt x="235974" y="1092952"/>
                </a:cubicBezTo>
                <a:cubicBezTo>
                  <a:pt x="294340" y="1087393"/>
                  <a:pt x="342823" y="1067167"/>
                  <a:pt x="398207" y="1048706"/>
                </a:cubicBezTo>
                <a:lnTo>
                  <a:pt x="442452" y="1033958"/>
                </a:lnTo>
                <a:cubicBezTo>
                  <a:pt x="442457" y="1033956"/>
                  <a:pt x="530938" y="1004464"/>
                  <a:pt x="530942" y="1004461"/>
                </a:cubicBezTo>
                <a:lnTo>
                  <a:pt x="619433" y="945468"/>
                </a:lnTo>
                <a:lnTo>
                  <a:pt x="663678" y="915971"/>
                </a:lnTo>
                <a:cubicBezTo>
                  <a:pt x="668594" y="901223"/>
                  <a:pt x="671474" y="885631"/>
                  <a:pt x="678426" y="871726"/>
                </a:cubicBezTo>
                <a:cubicBezTo>
                  <a:pt x="686353" y="855872"/>
                  <a:pt x="707267" y="845194"/>
                  <a:pt x="707923" y="827481"/>
                </a:cubicBezTo>
                <a:cubicBezTo>
                  <a:pt x="712294" y="709472"/>
                  <a:pt x="704924" y="591023"/>
                  <a:pt x="693174" y="473519"/>
                </a:cubicBezTo>
                <a:cubicBezTo>
                  <a:pt x="690080" y="442581"/>
                  <a:pt x="673510" y="414526"/>
                  <a:pt x="663678" y="385029"/>
                </a:cubicBezTo>
                <a:lnTo>
                  <a:pt x="634181" y="296539"/>
                </a:lnTo>
                <a:cubicBezTo>
                  <a:pt x="622971" y="262907"/>
                  <a:pt x="600255" y="233116"/>
                  <a:pt x="575187" y="208048"/>
                </a:cubicBezTo>
                <a:cubicBezTo>
                  <a:pt x="536102" y="168963"/>
                  <a:pt x="495086" y="116378"/>
                  <a:pt x="442452" y="90061"/>
                </a:cubicBezTo>
                <a:cubicBezTo>
                  <a:pt x="428547" y="83109"/>
                  <a:pt x="412955" y="80229"/>
                  <a:pt x="398207" y="75313"/>
                </a:cubicBezTo>
                <a:cubicBezTo>
                  <a:pt x="383459" y="65481"/>
                  <a:pt x="369816" y="53743"/>
                  <a:pt x="353962" y="45816"/>
                </a:cubicBezTo>
                <a:cubicBezTo>
                  <a:pt x="311564" y="24617"/>
                  <a:pt x="247233" y="23112"/>
                  <a:pt x="206478" y="16319"/>
                </a:cubicBezTo>
                <a:cubicBezTo>
                  <a:pt x="65930" y="-7106"/>
                  <a:pt x="199141" y="1571"/>
                  <a:pt x="0" y="1571"/>
                </a:cubicBezTo>
              </a:path>
            </a:pathLst>
          </a:custGeom>
          <a:solidFill>
            <a:schemeClr val="bg1"/>
          </a:solidFill>
          <a:ln w="38100" algn="ctr">
            <a:solidFill>
              <a:schemeClr val="tx1"/>
            </a:solidFill>
            <a:round/>
            <a:headEnd/>
            <a:tailEnd type="arrow" w="med" len="med"/>
          </a:ln>
        </p:spPr>
        <p:txBody>
          <a:bodyPr/>
          <a:lstStyle/>
          <a:p>
            <a:endParaRPr lang="zh-CN" altLang="en-US"/>
          </a:p>
        </p:txBody>
      </p:sp>
      <p:sp>
        <p:nvSpPr>
          <p:cNvPr id="27679" name="TextBox 32">
            <a:extLst>
              <a:ext uri="{FF2B5EF4-FFF2-40B4-BE49-F238E27FC236}">
                <a16:creationId xmlns:a16="http://schemas.microsoft.com/office/drawing/2014/main" id="{599C7ED9-F10F-47A4-A4F1-B825070D402B}"/>
              </a:ext>
            </a:extLst>
          </p:cNvPr>
          <p:cNvSpPr txBox="1">
            <a:spLocks noChangeArrowheads="1"/>
          </p:cNvSpPr>
          <p:nvPr/>
        </p:nvSpPr>
        <p:spPr bwMode="auto">
          <a:xfrm>
            <a:off x="2513013" y="3933825"/>
            <a:ext cx="10080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1800" b="1"/>
              <a:t>Normal</a:t>
            </a:r>
            <a:endParaRPr lang="zh-CN" altLang="en-US" sz="1800" b="1"/>
          </a:p>
        </p:txBody>
      </p:sp>
      <p:sp>
        <p:nvSpPr>
          <p:cNvPr id="27680" name="TextBox 52">
            <a:extLst>
              <a:ext uri="{FF2B5EF4-FFF2-40B4-BE49-F238E27FC236}">
                <a16:creationId xmlns:a16="http://schemas.microsoft.com/office/drawing/2014/main" id="{02BFC48C-4B6B-4291-88A1-A195C33103C3}"/>
              </a:ext>
            </a:extLst>
          </p:cNvPr>
          <p:cNvSpPr txBox="1">
            <a:spLocks noChangeArrowheads="1"/>
          </p:cNvSpPr>
          <p:nvPr/>
        </p:nvSpPr>
        <p:spPr bwMode="auto">
          <a:xfrm>
            <a:off x="2344738" y="5067300"/>
            <a:ext cx="10080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1800" b="1"/>
              <a:t>Normal</a:t>
            </a:r>
            <a:endParaRPr lang="zh-CN" altLang="en-US" sz="1800" b="1"/>
          </a:p>
        </p:txBody>
      </p:sp>
      <p:sp>
        <p:nvSpPr>
          <p:cNvPr id="27681" name="TextBox 70">
            <a:extLst>
              <a:ext uri="{FF2B5EF4-FFF2-40B4-BE49-F238E27FC236}">
                <a16:creationId xmlns:a16="http://schemas.microsoft.com/office/drawing/2014/main" id="{BFC355A0-217E-49BE-84BF-33DCDC5CE310}"/>
              </a:ext>
            </a:extLst>
          </p:cNvPr>
          <p:cNvSpPr txBox="1">
            <a:spLocks noChangeArrowheads="1"/>
          </p:cNvSpPr>
          <p:nvPr/>
        </p:nvSpPr>
        <p:spPr bwMode="auto">
          <a:xfrm>
            <a:off x="3419475" y="4365625"/>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1800" b="1">
                <a:solidFill>
                  <a:srgbClr val="FF0000"/>
                </a:solidFill>
              </a:rPr>
              <a:t>Timeout</a:t>
            </a:r>
            <a:endParaRPr lang="zh-CN" altLang="en-US" sz="1800" b="1">
              <a:solidFill>
                <a:srgbClr val="FF0000"/>
              </a:solidFill>
            </a:endParaRPr>
          </a:p>
        </p:txBody>
      </p:sp>
      <p:cxnSp>
        <p:nvCxnSpPr>
          <p:cNvPr id="27682" name="直接连接符 71">
            <a:extLst>
              <a:ext uri="{FF2B5EF4-FFF2-40B4-BE49-F238E27FC236}">
                <a16:creationId xmlns:a16="http://schemas.microsoft.com/office/drawing/2014/main" id="{FC4CEEE2-CE22-406C-BC3A-583F895141C5}"/>
              </a:ext>
            </a:extLst>
          </p:cNvPr>
          <p:cNvCxnSpPr>
            <a:cxnSpLocks noChangeShapeType="1"/>
          </p:cNvCxnSpPr>
          <p:nvPr/>
        </p:nvCxnSpPr>
        <p:spPr bwMode="auto">
          <a:xfrm>
            <a:off x="8820150" y="2708275"/>
            <a:ext cx="0" cy="3673475"/>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27683" name="TextBox 72">
            <a:extLst>
              <a:ext uri="{FF2B5EF4-FFF2-40B4-BE49-F238E27FC236}">
                <a16:creationId xmlns:a16="http://schemas.microsoft.com/office/drawing/2014/main" id="{B9378809-5101-4F0F-852E-8C68CCEC7072}"/>
              </a:ext>
            </a:extLst>
          </p:cNvPr>
          <p:cNvSpPr txBox="1">
            <a:spLocks noChangeArrowheads="1"/>
          </p:cNvSpPr>
          <p:nvPr/>
        </p:nvSpPr>
        <p:spPr bwMode="auto">
          <a:xfrm>
            <a:off x="4870450" y="2976563"/>
            <a:ext cx="866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1800" b="1"/>
              <a:t>Door</a:t>
            </a:r>
            <a:endParaRPr lang="zh-CN" altLang="en-US" sz="1800" b="1"/>
          </a:p>
        </p:txBody>
      </p:sp>
      <p:sp>
        <p:nvSpPr>
          <p:cNvPr id="27684" name="椭圆 73">
            <a:extLst>
              <a:ext uri="{FF2B5EF4-FFF2-40B4-BE49-F238E27FC236}">
                <a16:creationId xmlns:a16="http://schemas.microsoft.com/office/drawing/2014/main" id="{79C9DF7D-E0A6-4780-B39B-254E7EE793C7}"/>
              </a:ext>
            </a:extLst>
          </p:cNvPr>
          <p:cNvSpPr>
            <a:spLocks noChangeArrowheads="1"/>
          </p:cNvSpPr>
          <p:nvPr/>
        </p:nvSpPr>
        <p:spPr bwMode="auto">
          <a:xfrm>
            <a:off x="6221413" y="3033713"/>
            <a:ext cx="1257300" cy="622300"/>
          </a:xfrm>
          <a:prstGeom prst="ellipse">
            <a:avLst/>
          </a:prstGeom>
          <a:solidFill>
            <a:srgbClr val="FFFF00"/>
          </a:solidFill>
          <a:ln w="12700" algn="ctr">
            <a:solidFill>
              <a:schemeClr val="tx1"/>
            </a:solidFill>
            <a:round/>
            <a:headEnd/>
            <a:tailEnd/>
          </a:ln>
        </p:spPr>
        <p:txBody>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a:spcBef>
                <a:spcPct val="0"/>
              </a:spcBef>
              <a:buClrTx/>
              <a:buSzTx/>
              <a:buFontTx/>
              <a:buNone/>
            </a:pPr>
            <a:endParaRPr lang="zh-CN" altLang="en-US">
              <a:latin typeface="Times" panose="02020603050405020304" pitchFamily="18" charset="0"/>
            </a:endParaRPr>
          </a:p>
        </p:txBody>
      </p:sp>
      <p:sp>
        <p:nvSpPr>
          <p:cNvPr id="27685" name="TextBox 74">
            <a:extLst>
              <a:ext uri="{FF2B5EF4-FFF2-40B4-BE49-F238E27FC236}">
                <a16:creationId xmlns:a16="http://schemas.microsoft.com/office/drawing/2014/main" id="{CA3FEA9A-2F0F-4F73-BBFB-8D3D4BDDDC0B}"/>
              </a:ext>
            </a:extLst>
          </p:cNvPr>
          <p:cNvSpPr txBox="1">
            <a:spLocks noChangeArrowheads="1"/>
          </p:cNvSpPr>
          <p:nvPr/>
        </p:nvSpPr>
        <p:spPr bwMode="auto">
          <a:xfrm>
            <a:off x="6348413" y="3209925"/>
            <a:ext cx="10080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1800" b="1"/>
              <a:t>CLOSE</a:t>
            </a:r>
            <a:endParaRPr lang="zh-CN" altLang="en-US" sz="1800" b="1"/>
          </a:p>
        </p:txBody>
      </p:sp>
      <p:cxnSp>
        <p:nvCxnSpPr>
          <p:cNvPr id="27686" name="直接箭头连接符 75">
            <a:extLst>
              <a:ext uri="{FF2B5EF4-FFF2-40B4-BE49-F238E27FC236}">
                <a16:creationId xmlns:a16="http://schemas.microsoft.com/office/drawing/2014/main" id="{39AB167A-F4C9-4A49-9618-18BB0AE86113}"/>
              </a:ext>
            </a:extLst>
          </p:cNvPr>
          <p:cNvCxnSpPr>
            <a:cxnSpLocks noChangeShapeType="1"/>
            <a:stCxn id="27688" idx="0"/>
            <a:endCxn id="27684" idx="4"/>
          </p:cNvCxnSpPr>
          <p:nvPr/>
        </p:nvCxnSpPr>
        <p:spPr bwMode="auto">
          <a:xfrm flipV="1">
            <a:off x="6432550" y="3656013"/>
            <a:ext cx="417513" cy="709612"/>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7687" name="直接箭头连接符 76">
            <a:extLst>
              <a:ext uri="{FF2B5EF4-FFF2-40B4-BE49-F238E27FC236}">
                <a16:creationId xmlns:a16="http://schemas.microsoft.com/office/drawing/2014/main" id="{7DF9F98F-8BFE-4E93-B849-5E38A8563F44}"/>
              </a:ext>
            </a:extLst>
          </p:cNvPr>
          <p:cNvCxnSpPr>
            <a:cxnSpLocks noChangeShapeType="1"/>
            <a:stCxn id="27684" idx="3"/>
            <a:endCxn id="27688" idx="1"/>
          </p:cNvCxnSpPr>
          <p:nvPr/>
        </p:nvCxnSpPr>
        <p:spPr bwMode="auto">
          <a:xfrm flipH="1">
            <a:off x="6030913" y="3565525"/>
            <a:ext cx="374650" cy="890588"/>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7688" name="椭圆 77">
            <a:extLst>
              <a:ext uri="{FF2B5EF4-FFF2-40B4-BE49-F238E27FC236}">
                <a16:creationId xmlns:a16="http://schemas.microsoft.com/office/drawing/2014/main" id="{7C10AC89-7AB7-4799-AEFA-F7BE3C77D547}"/>
              </a:ext>
            </a:extLst>
          </p:cNvPr>
          <p:cNvSpPr>
            <a:spLocks noChangeArrowheads="1"/>
          </p:cNvSpPr>
          <p:nvPr/>
        </p:nvSpPr>
        <p:spPr bwMode="auto">
          <a:xfrm>
            <a:off x="5864225" y="4365625"/>
            <a:ext cx="1135063" cy="622300"/>
          </a:xfrm>
          <a:prstGeom prst="ellipse">
            <a:avLst/>
          </a:prstGeom>
          <a:solidFill>
            <a:srgbClr val="FFFF00"/>
          </a:solidFill>
          <a:ln w="12700" algn="ctr">
            <a:solidFill>
              <a:schemeClr val="tx1"/>
            </a:solidFill>
            <a:round/>
            <a:headEnd/>
            <a:tailEnd/>
          </a:ln>
        </p:spPr>
        <p:txBody>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a:spcBef>
                <a:spcPct val="0"/>
              </a:spcBef>
              <a:buClrTx/>
              <a:buSzTx/>
              <a:buFontTx/>
              <a:buNone/>
            </a:pPr>
            <a:endParaRPr lang="zh-CN" altLang="en-US">
              <a:latin typeface="Times" panose="02020603050405020304" pitchFamily="18" charset="0"/>
            </a:endParaRPr>
          </a:p>
        </p:txBody>
      </p:sp>
      <p:sp>
        <p:nvSpPr>
          <p:cNvPr id="27689" name="TextBox 78">
            <a:extLst>
              <a:ext uri="{FF2B5EF4-FFF2-40B4-BE49-F238E27FC236}">
                <a16:creationId xmlns:a16="http://schemas.microsoft.com/office/drawing/2014/main" id="{4DCC2157-A902-4720-A8C0-D1739B0F43BB}"/>
              </a:ext>
            </a:extLst>
          </p:cNvPr>
          <p:cNvSpPr txBox="1">
            <a:spLocks noChangeArrowheads="1"/>
          </p:cNvSpPr>
          <p:nvPr/>
        </p:nvSpPr>
        <p:spPr bwMode="auto">
          <a:xfrm>
            <a:off x="5991225" y="4540250"/>
            <a:ext cx="1008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1800" b="1"/>
              <a:t>Open1</a:t>
            </a:r>
            <a:endParaRPr lang="zh-CN" altLang="en-US" sz="1800" b="1"/>
          </a:p>
        </p:txBody>
      </p:sp>
      <p:sp>
        <p:nvSpPr>
          <p:cNvPr id="27690" name="椭圆 79">
            <a:extLst>
              <a:ext uri="{FF2B5EF4-FFF2-40B4-BE49-F238E27FC236}">
                <a16:creationId xmlns:a16="http://schemas.microsoft.com/office/drawing/2014/main" id="{D65D3744-DD93-4F76-ADF1-8CE2F8D3A96D}"/>
              </a:ext>
            </a:extLst>
          </p:cNvPr>
          <p:cNvSpPr>
            <a:spLocks noChangeArrowheads="1"/>
          </p:cNvSpPr>
          <p:nvPr/>
        </p:nvSpPr>
        <p:spPr bwMode="auto">
          <a:xfrm>
            <a:off x="5862638" y="5484813"/>
            <a:ext cx="1135062" cy="622300"/>
          </a:xfrm>
          <a:prstGeom prst="ellipse">
            <a:avLst/>
          </a:prstGeom>
          <a:solidFill>
            <a:srgbClr val="FFFF00"/>
          </a:solidFill>
          <a:ln w="12700" algn="ctr">
            <a:solidFill>
              <a:schemeClr val="tx1"/>
            </a:solidFill>
            <a:round/>
            <a:headEnd/>
            <a:tailEnd/>
          </a:ln>
        </p:spPr>
        <p:txBody>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a:spcBef>
                <a:spcPct val="0"/>
              </a:spcBef>
              <a:buClrTx/>
              <a:buSzTx/>
              <a:buFontTx/>
              <a:buNone/>
            </a:pPr>
            <a:endParaRPr lang="zh-CN" altLang="en-US">
              <a:latin typeface="Times" panose="02020603050405020304" pitchFamily="18" charset="0"/>
            </a:endParaRPr>
          </a:p>
        </p:txBody>
      </p:sp>
      <p:sp>
        <p:nvSpPr>
          <p:cNvPr id="27691" name="TextBox 80">
            <a:extLst>
              <a:ext uri="{FF2B5EF4-FFF2-40B4-BE49-F238E27FC236}">
                <a16:creationId xmlns:a16="http://schemas.microsoft.com/office/drawing/2014/main" id="{286A310D-BEE1-4ADA-A57C-75665B844B70}"/>
              </a:ext>
            </a:extLst>
          </p:cNvPr>
          <p:cNvSpPr txBox="1">
            <a:spLocks noChangeArrowheads="1"/>
          </p:cNvSpPr>
          <p:nvPr/>
        </p:nvSpPr>
        <p:spPr bwMode="auto">
          <a:xfrm>
            <a:off x="5989638" y="5661025"/>
            <a:ext cx="10080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1800" b="1"/>
              <a:t>Open2</a:t>
            </a:r>
            <a:endParaRPr lang="zh-CN" altLang="en-US" sz="1800" b="1"/>
          </a:p>
        </p:txBody>
      </p:sp>
      <p:cxnSp>
        <p:nvCxnSpPr>
          <p:cNvPr id="27692" name="直接箭头连接符 81">
            <a:extLst>
              <a:ext uri="{FF2B5EF4-FFF2-40B4-BE49-F238E27FC236}">
                <a16:creationId xmlns:a16="http://schemas.microsoft.com/office/drawing/2014/main" id="{4D53B361-051A-4235-AB11-35E33D143E9B}"/>
              </a:ext>
            </a:extLst>
          </p:cNvPr>
          <p:cNvCxnSpPr>
            <a:cxnSpLocks noChangeShapeType="1"/>
            <a:endCxn id="27684" idx="1"/>
          </p:cNvCxnSpPr>
          <p:nvPr/>
        </p:nvCxnSpPr>
        <p:spPr bwMode="auto">
          <a:xfrm>
            <a:off x="5713413" y="2976563"/>
            <a:ext cx="692150" cy="149225"/>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7693" name="TextBox 82">
            <a:extLst>
              <a:ext uri="{FF2B5EF4-FFF2-40B4-BE49-F238E27FC236}">
                <a16:creationId xmlns:a16="http://schemas.microsoft.com/office/drawing/2014/main" id="{03E550A8-3C4D-45C6-BBB4-FF3121BF5E85}"/>
              </a:ext>
            </a:extLst>
          </p:cNvPr>
          <p:cNvSpPr txBox="1">
            <a:spLocks noChangeArrowheads="1"/>
          </p:cNvSpPr>
          <p:nvPr/>
        </p:nvSpPr>
        <p:spPr bwMode="auto">
          <a:xfrm>
            <a:off x="5435600" y="3833813"/>
            <a:ext cx="1008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1800" b="1"/>
              <a:t>open</a:t>
            </a:r>
            <a:endParaRPr lang="zh-CN" altLang="en-US" sz="1800" b="1"/>
          </a:p>
        </p:txBody>
      </p:sp>
      <p:cxnSp>
        <p:nvCxnSpPr>
          <p:cNvPr id="27694" name="直接箭头连接符 83">
            <a:extLst>
              <a:ext uri="{FF2B5EF4-FFF2-40B4-BE49-F238E27FC236}">
                <a16:creationId xmlns:a16="http://schemas.microsoft.com/office/drawing/2014/main" id="{6B8AA03A-4664-43FF-A770-F0D85DA4B225}"/>
              </a:ext>
            </a:extLst>
          </p:cNvPr>
          <p:cNvCxnSpPr>
            <a:cxnSpLocks noChangeShapeType="1"/>
            <a:endCxn id="27690" idx="1"/>
          </p:cNvCxnSpPr>
          <p:nvPr/>
        </p:nvCxnSpPr>
        <p:spPr bwMode="auto">
          <a:xfrm flipH="1">
            <a:off x="6029325" y="4910138"/>
            <a:ext cx="1588" cy="666750"/>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7695" name="TextBox 84">
            <a:extLst>
              <a:ext uri="{FF2B5EF4-FFF2-40B4-BE49-F238E27FC236}">
                <a16:creationId xmlns:a16="http://schemas.microsoft.com/office/drawing/2014/main" id="{75BA4C46-A773-405D-876E-587DBB910673}"/>
              </a:ext>
            </a:extLst>
          </p:cNvPr>
          <p:cNvSpPr txBox="1">
            <a:spLocks noChangeArrowheads="1"/>
          </p:cNvSpPr>
          <p:nvPr/>
        </p:nvSpPr>
        <p:spPr bwMode="auto">
          <a:xfrm>
            <a:off x="4930775" y="5013325"/>
            <a:ext cx="1314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1800" b="1">
                <a:solidFill>
                  <a:srgbClr val="FF0000"/>
                </a:solidFill>
              </a:rPr>
              <a:t>Timeout</a:t>
            </a:r>
            <a:endParaRPr lang="zh-CN" altLang="en-US" sz="1800" b="1">
              <a:solidFill>
                <a:srgbClr val="FF0000"/>
              </a:solidFill>
            </a:endParaRPr>
          </a:p>
        </p:txBody>
      </p:sp>
      <p:sp>
        <p:nvSpPr>
          <p:cNvPr id="27696" name="TextBox 88">
            <a:extLst>
              <a:ext uri="{FF2B5EF4-FFF2-40B4-BE49-F238E27FC236}">
                <a16:creationId xmlns:a16="http://schemas.microsoft.com/office/drawing/2014/main" id="{B7F7B355-F7C8-47D4-9180-946EACBD9EDC}"/>
              </a:ext>
            </a:extLst>
          </p:cNvPr>
          <p:cNvSpPr txBox="1">
            <a:spLocks noChangeArrowheads="1"/>
          </p:cNvSpPr>
          <p:nvPr/>
        </p:nvSpPr>
        <p:spPr bwMode="auto">
          <a:xfrm>
            <a:off x="6470650" y="3948113"/>
            <a:ext cx="1008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1800" b="1"/>
              <a:t> Close</a:t>
            </a:r>
            <a:endParaRPr lang="zh-CN" altLang="en-US" sz="1800" b="1"/>
          </a:p>
        </p:txBody>
      </p:sp>
      <p:sp>
        <p:nvSpPr>
          <p:cNvPr id="27697" name="TextBox 90">
            <a:extLst>
              <a:ext uri="{FF2B5EF4-FFF2-40B4-BE49-F238E27FC236}">
                <a16:creationId xmlns:a16="http://schemas.microsoft.com/office/drawing/2014/main" id="{11D369E0-AE33-4555-8D0A-D97342236BA4}"/>
              </a:ext>
            </a:extLst>
          </p:cNvPr>
          <p:cNvSpPr txBox="1">
            <a:spLocks noChangeArrowheads="1"/>
          </p:cNvSpPr>
          <p:nvPr/>
        </p:nvSpPr>
        <p:spPr bwMode="auto">
          <a:xfrm>
            <a:off x="7158038" y="4643438"/>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sz="1800" b="1"/>
              <a:t>Close</a:t>
            </a:r>
            <a:endParaRPr lang="zh-CN" altLang="en-US" sz="1800" b="1"/>
          </a:p>
        </p:txBody>
      </p:sp>
      <p:cxnSp>
        <p:nvCxnSpPr>
          <p:cNvPr id="27698" name="直接箭头连接符 97">
            <a:extLst>
              <a:ext uri="{FF2B5EF4-FFF2-40B4-BE49-F238E27FC236}">
                <a16:creationId xmlns:a16="http://schemas.microsoft.com/office/drawing/2014/main" id="{ACA239E8-A8D5-42B6-A11B-CB7A2537A5A7}"/>
              </a:ext>
            </a:extLst>
          </p:cNvPr>
          <p:cNvCxnSpPr>
            <a:cxnSpLocks noChangeShapeType="1"/>
            <a:endCxn id="27684" idx="6"/>
          </p:cNvCxnSpPr>
          <p:nvPr/>
        </p:nvCxnSpPr>
        <p:spPr bwMode="auto">
          <a:xfrm flipV="1">
            <a:off x="6962775" y="3344863"/>
            <a:ext cx="515938" cy="2403475"/>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3" name="矩形 52">
            <a:extLst>
              <a:ext uri="{FF2B5EF4-FFF2-40B4-BE49-F238E27FC236}">
                <a16:creationId xmlns:a16="http://schemas.microsoft.com/office/drawing/2014/main" id="{F67CADCE-86C2-493C-B68C-E101B86048A9}"/>
              </a:ext>
            </a:extLst>
          </p:cNvPr>
          <p:cNvSpPr/>
          <p:nvPr/>
        </p:nvSpPr>
        <p:spPr>
          <a:xfrm>
            <a:off x="220714" y="168644"/>
            <a:ext cx="4130561" cy="461665"/>
          </a:xfrm>
          <a:prstGeom prst="rect">
            <a:avLst/>
          </a:prstGeom>
        </p:spPr>
        <p:txBody>
          <a:bodyPr wrap="square">
            <a:spAutoFit/>
          </a:bodyPr>
          <a:lstStyle/>
          <a:p>
            <a:pPr>
              <a:buFont typeface="Wingdings" pitchFamily="2" charset="2"/>
              <a:buNone/>
            </a:pPr>
            <a:r>
              <a:rPr lang="zh-CN" altLang="en-US" sz="2400" b="1" dirty="0">
                <a:latin typeface="微软雅黑" pitchFamily="34" charset="-122"/>
                <a:ea typeface="微软雅黑" pitchFamily="34" charset="-122"/>
              </a:rPr>
              <a:t>状态转换图</a:t>
            </a:r>
            <a:endParaRPr lang="en-US" altLang="zh-CN" sz="2400" b="1" dirty="0">
              <a:latin typeface="微软雅黑" pitchFamily="34" charset="-122"/>
              <a:ea typeface="微软雅黑" pitchFamily="34" charset="-122"/>
            </a:endParaRPr>
          </a:p>
        </p:txBody>
      </p:sp>
      <p:sp>
        <p:nvSpPr>
          <p:cNvPr id="54" name="矩形 53">
            <a:extLst>
              <a:ext uri="{FF2B5EF4-FFF2-40B4-BE49-F238E27FC236}">
                <a16:creationId xmlns:a16="http://schemas.microsoft.com/office/drawing/2014/main" id="{8873754A-223D-4AFB-909B-6D6B70804335}"/>
              </a:ext>
            </a:extLst>
          </p:cNvPr>
          <p:cNvSpPr/>
          <p:nvPr/>
        </p:nvSpPr>
        <p:spPr>
          <a:xfrm>
            <a:off x="2036129" y="222639"/>
            <a:ext cx="83229" cy="3361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3" descr="image4.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03313" y="1773238"/>
            <a:ext cx="2808287"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pic>
        <p:nvPicPr>
          <p:cNvPr id="11267" name="图片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1563" y="3254375"/>
            <a:ext cx="316230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图片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74763" y="3892550"/>
            <a:ext cx="2465387"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13" descr="轨道车辆1"/>
          <p:cNvPicPr>
            <a:picLocks noChangeAspect="1" noChangeArrowheads="1"/>
          </p:cNvPicPr>
          <p:nvPr/>
        </p:nvPicPr>
        <p:blipFill>
          <a:blip r:embed="rId6">
            <a:lum bright="-2000"/>
            <a:extLst>
              <a:ext uri="{28A0092B-C50C-407E-A947-70E740481C1C}">
                <a14:useLocalDpi xmlns:a14="http://schemas.microsoft.com/office/drawing/2010/main" val="0"/>
              </a:ext>
            </a:extLst>
          </a:blip>
          <a:srcRect/>
          <a:stretch>
            <a:fillRect/>
          </a:stretch>
        </p:blipFill>
        <p:spPr bwMode="auto">
          <a:xfrm>
            <a:off x="4559300" y="1582738"/>
            <a:ext cx="2303463"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10" descr="GPS-satellite-orbiting-USC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59300" y="3297238"/>
            <a:ext cx="2389188" cy="128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1563" y="5481638"/>
            <a:ext cx="338455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2"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59300" y="4970463"/>
            <a:ext cx="2389188" cy="1093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a:xfrm>
            <a:off x="1412205" y="952734"/>
            <a:ext cx="6604959" cy="461665"/>
          </a:xfrm>
          <a:prstGeom prst="rect">
            <a:avLst/>
          </a:prstGeom>
        </p:spPr>
        <p:txBody>
          <a:bodyPr wrap="square">
            <a:spAutoFit/>
          </a:bodyPr>
          <a:lstStyle/>
          <a:p>
            <a:pPr>
              <a:buFont typeface="Wingdings" pitchFamily="2" charset="2"/>
              <a:buNone/>
            </a:pPr>
            <a:r>
              <a:rPr lang="zh-CN" altLang="en-US" sz="2400" b="1" dirty="0">
                <a:latin typeface="微软雅黑" pitchFamily="34" charset="-122"/>
                <a:ea typeface="微软雅黑" pitchFamily="34" charset="-122"/>
              </a:rPr>
              <a:t>状态转换图在工业界软件项目中的实践案例</a:t>
            </a:r>
            <a:endParaRPr lang="en-US" altLang="zh-CN" sz="2400" b="1" dirty="0">
              <a:latin typeface="微软雅黑" pitchFamily="34" charset="-122"/>
              <a:ea typeface="微软雅黑" pitchFamily="34" charset="-122"/>
            </a:endParaRPr>
          </a:p>
        </p:txBody>
      </p:sp>
    </p:spTree>
    <p:extLst>
      <p:ext uri="{BB962C8B-B14F-4D97-AF65-F5344CB8AC3E}">
        <p14:creationId xmlns:p14="http://schemas.microsoft.com/office/powerpoint/2010/main" val="101926643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0714" y="168644"/>
            <a:ext cx="7031424" cy="461665"/>
          </a:xfrm>
          <a:prstGeom prst="rect">
            <a:avLst/>
          </a:prstGeom>
        </p:spPr>
        <p:txBody>
          <a:bodyPr wrap="square">
            <a:spAutoFit/>
          </a:bodyPr>
          <a:lstStyle/>
          <a:p>
            <a:pPr>
              <a:buFont typeface="Wingdings" pitchFamily="2" charset="2"/>
              <a:buNone/>
            </a:pPr>
            <a:r>
              <a:rPr lang="zh-CN" altLang="en-US" sz="2400" b="1" dirty="0">
                <a:latin typeface="微软雅黑" pitchFamily="34" charset="-122"/>
                <a:ea typeface="微软雅黑" pitchFamily="34" charset="-122"/>
              </a:rPr>
              <a:t>华为汽车控制软件样例</a:t>
            </a:r>
            <a:endParaRPr lang="en-US" altLang="zh-CN" sz="2400" b="1" dirty="0">
              <a:latin typeface="微软雅黑" pitchFamily="34" charset="-122"/>
              <a:ea typeface="微软雅黑" pitchFamily="34" charset="-122"/>
            </a:endParaRPr>
          </a:p>
        </p:txBody>
      </p:sp>
      <p:sp>
        <p:nvSpPr>
          <p:cNvPr id="3" name="矩形 2"/>
          <p:cNvSpPr/>
          <p:nvPr/>
        </p:nvSpPr>
        <p:spPr>
          <a:xfrm>
            <a:off x="3398283" y="231389"/>
            <a:ext cx="83229" cy="3361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5902" y="1183956"/>
            <a:ext cx="8584163" cy="1210781"/>
          </a:xfrm>
          <a:prstGeom prst="rect">
            <a:avLst/>
          </a:prstGeom>
        </p:spPr>
        <p:txBody>
          <a:bodyPr wrap="square">
            <a:spAutoFit/>
          </a:bodyPr>
          <a:lstStyle/>
          <a:p>
            <a:pPr marL="342900" indent="-342900">
              <a:lnSpc>
                <a:spcPct val="125000"/>
              </a:lnSpc>
              <a:buClr>
                <a:srgbClr val="FF0000"/>
              </a:buClr>
              <a:buFont typeface="Wingdings" panose="05000000000000000000" pitchFamily="2" charset="2"/>
              <a:buChar char="n"/>
            </a:pPr>
            <a:r>
              <a:rPr lang="zh-CN" altLang="zh-CN" sz="2000" dirty="0"/>
              <a:t>汽车控制系统是实时嵌入式软件系统，运行于电子控制器平台中，实现汽车的运行控制，主要功能是按照汽车的指令实现汽车的启动、停止、动力控制、限制保护、作动部件控制、故障诊断及处理等</a:t>
            </a:r>
          </a:p>
        </p:txBody>
      </p:sp>
      <p:pic>
        <p:nvPicPr>
          <p:cNvPr id="8" name="图片 7">
            <a:extLst>
              <a:ext uri="{FF2B5EF4-FFF2-40B4-BE49-F238E27FC236}">
                <a16:creationId xmlns:a16="http://schemas.microsoft.com/office/drawing/2014/main" id="{576A3B45-53B0-46E0-ABD5-D535E92DFA1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5830" y="2394737"/>
            <a:ext cx="5448864" cy="4452199"/>
          </a:xfrm>
          <a:prstGeom prst="rect">
            <a:avLst/>
          </a:prstGeom>
          <a:noFill/>
          <a:ln>
            <a:noFill/>
          </a:ln>
        </p:spPr>
      </p:pic>
    </p:spTree>
    <p:extLst>
      <p:ext uri="{BB962C8B-B14F-4D97-AF65-F5344CB8AC3E}">
        <p14:creationId xmlns:p14="http://schemas.microsoft.com/office/powerpoint/2010/main" val="3665570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0714" y="168644"/>
            <a:ext cx="7031424" cy="461665"/>
          </a:xfrm>
          <a:prstGeom prst="rect">
            <a:avLst/>
          </a:prstGeom>
        </p:spPr>
        <p:txBody>
          <a:bodyPr wrap="square">
            <a:spAutoFit/>
          </a:bodyPr>
          <a:lstStyle/>
          <a:p>
            <a:pPr>
              <a:buFont typeface="Wingdings" pitchFamily="2" charset="2"/>
              <a:buNone/>
            </a:pPr>
            <a:r>
              <a:rPr lang="zh-CN" altLang="en-US" sz="2400" b="1" dirty="0">
                <a:latin typeface="微软雅黑" pitchFamily="34" charset="-122"/>
                <a:ea typeface="微软雅黑" pitchFamily="34" charset="-122"/>
              </a:rPr>
              <a:t>华为汽车控制软件样例</a:t>
            </a:r>
            <a:endParaRPr lang="en-US" altLang="zh-CN" sz="2400" b="1" dirty="0">
              <a:latin typeface="微软雅黑" pitchFamily="34" charset="-122"/>
              <a:ea typeface="微软雅黑" pitchFamily="34" charset="-122"/>
            </a:endParaRPr>
          </a:p>
        </p:txBody>
      </p:sp>
      <p:sp>
        <p:nvSpPr>
          <p:cNvPr id="3" name="矩形 2"/>
          <p:cNvSpPr/>
          <p:nvPr/>
        </p:nvSpPr>
        <p:spPr>
          <a:xfrm>
            <a:off x="3398283" y="231389"/>
            <a:ext cx="83229" cy="3361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5178" y="1208853"/>
            <a:ext cx="9033643" cy="4365490"/>
          </a:xfrm>
          <a:prstGeom prst="rect">
            <a:avLst/>
          </a:prstGeom>
        </p:spPr>
        <p:txBody>
          <a:bodyPr wrap="square">
            <a:spAutoFit/>
          </a:bodyPr>
          <a:lstStyle/>
          <a:p>
            <a:pPr marL="342900" indent="-342900">
              <a:lnSpc>
                <a:spcPct val="125000"/>
              </a:lnSpc>
              <a:buClr>
                <a:srgbClr val="FF0000"/>
              </a:buClr>
              <a:buFont typeface="Wingdings" panose="05000000000000000000" pitchFamily="2" charset="2"/>
              <a:buChar char="n"/>
            </a:pPr>
            <a:r>
              <a:rPr lang="zh-CN" altLang="zh-CN" sz="2400" b="1" dirty="0"/>
              <a:t>汽车控制系统具有如下特征：</a:t>
            </a:r>
          </a:p>
          <a:p>
            <a:pPr marL="342900" indent="-342900">
              <a:lnSpc>
                <a:spcPct val="125000"/>
              </a:lnSpc>
              <a:buClr>
                <a:srgbClr val="FF0000"/>
              </a:buClr>
              <a:buFont typeface="Wingdings" panose="05000000000000000000" pitchFamily="2" charset="2"/>
              <a:buChar char="Ø"/>
            </a:pPr>
            <a:r>
              <a:rPr lang="zh-CN" altLang="zh-CN" sz="2000" dirty="0"/>
              <a:t>控制软件输入为各传感器变量</a:t>
            </a:r>
          </a:p>
          <a:p>
            <a:pPr marL="342900" indent="-342900">
              <a:lnSpc>
                <a:spcPct val="125000"/>
              </a:lnSpc>
              <a:buClr>
                <a:srgbClr val="FF0000"/>
              </a:buClr>
              <a:buFont typeface="Wingdings" panose="05000000000000000000" pitchFamily="2" charset="2"/>
              <a:buChar char="Ø"/>
            </a:pPr>
            <a:r>
              <a:rPr lang="zh-CN" altLang="zh-CN" sz="2000" dirty="0"/>
              <a:t>控制软件的输出为计算之后的信号量</a:t>
            </a:r>
          </a:p>
          <a:p>
            <a:pPr marL="342900" indent="-342900">
              <a:lnSpc>
                <a:spcPct val="125000"/>
              </a:lnSpc>
              <a:buClr>
                <a:srgbClr val="FF0000"/>
              </a:buClr>
              <a:buFont typeface="Wingdings" panose="05000000000000000000" pitchFamily="2" charset="2"/>
              <a:buChar char="Ø"/>
            </a:pPr>
            <a:r>
              <a:rPr lang="zh-CN" altLang="zh-CN" sz="2000" dirty="0"/>
              <a:t>控制软件周期性进行工作，每个周期均需要通过控制规律进行相应的计算</a:t>
            </a:r>
          </a:p>
          <a:p>
            <a:pPr marL="342900" indent="-342900">
              <a:lnSpc>
                <a:spcPct val="125000"/>
              </a:lnSpc>
              <a:buClr>
                <a:srgbClr val="FF0000"/>
              </a:buClr>
              <a:buFont typeface="Wingdings" panose="05000000000000000000" pitchFamily="2" charset="2"/>
              <a:buChar char="Ø"/>
            </a:pPr>
            <a:r>
              <a:rPr lang="zh-CN" altLang="zh-CN" sz="2000" dirty="0"/>
              <a:t>控制软件的核心是控制规律，控制软件在不同的工作阶段有不同的控制规律</a:t>
            </a:r>
          </a:p>
          <a:p>
            <a:pPr marL="342900" indent="-342900">
              <a:lnSpc>
                <a:spcPct val="125000"/>
              </a:lnSpc>
              <a:buClr>
                <a:srgbClr val="FF0000"/>
              </a:buClr>
              <a:buFont typeface="Wingdings" panose="05000000000000000000" pitchFamily="2" charset="2"/>
              <a:buChar char="Ø"/>
            </a:pPr>
            <a:r>
              <a:rPr lang="zh-CN" altLang="zh-CN" sz="2000" dirty="0"/>
              <a:t>控制软件在符合一定条件的时候会发生控制规律的变化，在新的状态下会持续一段稳定的时间</a:t>
            </a:r>
            <a:endParaRPr lang="en-US" altLang="zh-CN" sz="2000" dirty="0"/>
          </a:p>
          <a:p>
            <a:pPr marL="342900" indent="-342900">
              <a:lnSpc>
                <a:spcPct val="125000"/>
              </a:lnSpc>
              <a:buClr>
                <a:srgbClr val="FF0000"/>
              </a:buClr>
              <a:buFont typeface="Wingdings" panose="05000000000000000000" pitchFamily="2" charset="2"/>
              <a:buChar char="Ø"/>
            </a:pPr>
            <a:endParaRPr lang="zh-CN" altLang="zh-CN" sz="2000" dirty="0"/>
          </a:p>
          <a:p>
            <a:pPr>
              <a:lnSpc>
                <a:spcPct val="125000"/>
              </a:lnSpc>
              <a:buClr>
                <a:srgbClr val="FF0000"/>
              </a:buClr>
            </a:pPr>
            <a:r>
              <a:rPr lang="zh-CN" altLang="zh-CN" sz="2000" dirty="0"/>
              <a:t>综上</a:t>
            </a:r>
            <a:r>
              <a:rPr lang="zh-CN" altLang="en-US" sz="2000" dirty="0"/>
              <a:t>，</a:t>
            </a:r>
            <a:r>
              <a:rPr lang="zh-CN" altLang="zh-CN" sz="2000" dirty="0"/>
              <a:t>汽车控制系统</a:t>
            </a:r>
            <a:r>
              <a:rPr lang="zh-CN" altLang="en-US" sz="2000" dirty="0"/>
              <a:t>可</a:t>
            </a:r>
            <a:r>
              <a:rPr lang="zh-CN" altLang="zh-CN" sz="2000" dirty="0"/>
              <a:t>视为一个以时间周期驱动的具有多个模块的控制系统。在每个模块内，根据设定的时间周期，完成模块内具体的运算任务和控制行为，并根据给定的条件，完成可能的状态切换或继续处于当前模块</a:t>
            </a:r>
          </a:p>
        </p:txBody>
      </p:sp>
    </p:spTree>
    <p:extLst>
      <p:ext uri="{BB962C8B-B14F-4D97-AF65-F5344CB8AC3E}">
        <p14:creationId xmlns:p14="http://schemas.microsoft.com/office/powerpoint/2010/main" val="1793724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0714" y="168644"/>
            <a:ext cx="7031424" cy="461665"/>
          </a:xfrm>
          <a:prstGeom prst="rect">
            <a:avLst/>
          </a:prstGeom>
        </p:spPr>
        <p:txBody>
          <a:bodyPr wrap="square">
            <a:spAutoFit/>
          </a:bodyPr>
          <a:lstStyle/>
          <a:p>
            <a:pPr>
              <a:buFont typeface="Wingdings" pitchFamily="2" charset="2"/>
              <a:buNone/>
            </a:pPr>
            <a:r>
              <a:rPr lang="zh-CN" altLang="en-US" sz="2400" b="1" dirty="0">
                <a:latin typeface="微软雅黑" pitchFamily="34" charset="-122"/>
                <a:ea typeface="微软雅黑" pitchFamily="34" charset="-122"/>
              </a:rPr>
              <a:t>华为汽车控制软件样例</a:t>
            </a:r>
            <a:endParaRPr lang="en-US" altLang="zh-CN" sz="2400" b="1" dirty="0">
              <a:latin typeface="微软雅黑" pitchFamily="34" charset="-122"/>
              <a:ea typeface="微软雅黑" pitchFamily="34" charset="-122"/>
            </a:endParaRPr>
          </a:p>
        </p:txBody>
      </p:sp>
      <p:sp>
        <p:nvSpPr>
          <p:cNvPr id="3" name="矩形 2"/>
          <p:cNvSpPr/>
          <p:nvPr/>
        </p:nvSpPr>
        <p:spPr>
          <a:xfrm>
            <a:off x="3398283" y="231389"/>
            <a:ext cx="83229" cy="3361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5178" y="1208853"/>
            <a:ext cx="9033643" cy="4134658"/>
          </a:xfrm>
          <a:prstGeom prst="rect">
            <a:avLst/>
          </a:prstGeom>
        </p:spPr>
        <p:txBody>
          <a:bodyPr wrap="square">
            <a:spAutoFit/>
          </a:bodyPr>
          <a:lstStyle/>
          <a:p>
            <a:pPr marL="342900" indent="-342900">
              <a:lnSpc>
                <a:spcPct val="125000"/>
              </a:lnSpc>
              <a:buClr>
                <a:srgbClr val="FF0000"/>
              </a:buClr>
              <a:buFont typeface="Wingdings" panose="05000000000000000000" pitchFamily="2" charset="2"/>
              <a:buChar char="n"/>
            </a:pPr>
            <a:r>
              <a:rPr lang="zh-CN" altLang="zh-CN" sz="2400" b="1" dirty="0"/>
              <a:t>汽车</a:t>
            </a:r>
            <a:r>
              <a:rPr lang="zh-CN" altLang="en-US" sz="2400" b="1" dirty="0"/>
              <a:t>控制系统的需求特征</a:t>
            </a:r>
            <a:endParaRPr lang="en-US" altLang="zh-CN" sz="2400" b="1" dirty="0"/>
          </a:p>
          <a:p>
            <a:pPr>
              <a:lnSpc>
                <a:spcPct val="125000"/>
              </a:lnSpc>
              <a:buClr>
                <a:srgbClr val="FF0000"/>
              </a:buClr>
            </a:pPr>
            <a:r>
              <a:rPr lang="en-US" altLang="zh-CN" sz="2000" dirty="0"/>
              <a:t>        </a:t>
            </a:r>
            <a:r>
              <a:rPr lang="zh-CN" altLang="zh-CN" sz="2000" dirty="0"/>
              <a:t>通过处理各类信息，比如汽车硬件资源信息等信息来执行一些安全防护操作和输出一些汽车的安全防护信息</a:t>
            </a:r>
            <a:endParaRPr lang="zh-CN" altLang="zh-CN" sz="2000" b="1" dirty="0"/>
          </a:p>
          <a:p>
            <a:pPr marL="285750" indent="-285750">
              <a:lnSpc>
                <a:spcPct val="125000"/>
              </a:lnSpc>
              <a:spcAft>
                <a:spcPts val="600"/>
              </a:spcAft>
              <a:buClr>
                <a:srgbClr val="FF0000"/>
              </a:buClr>
              <a:buFont typeface="Wingdings" panose="05000000000000000000" pitchFamily="2" charset="2"/>
              <a:buChar char="Ø"/>
            </a:pPr>
            <a:r>
              <a:rPr lang="zh-CN" altLang="zh-CN" sz="2000" b="1" dirty="0"/>
              <a:t>变量集合</a:t>
            </a:r>
            <a:r>
              <a:rPr lang="zh-CN" altLang="en-US" sz="2000" dirty="0"/>
              <a:t>：</a:t>
            </a:r>
            <a:r>
              <a:rPr lang="zh-CN" altLang="zh-CN" sz="2000" dirty="0"/>
              <a:t>不同来源的信息和数据都定义为了对应的信息变量</a:t>
            </a:r>
            <a:r>
              <a:rPr lang="zh-CN" altLang="en-US" sz="2000" dirty="0"/>
              <a:t>，此类</a:t>
            </a:r>
            <a:r>
              <a:rPr lang="zh-CN" altLang="zh-CN" sz="2000" dirty="0"/>
              <a:t>软件需求是一系列变量</a:t>
            </a:r>
            <a:r>
              <a:rPr lang="zh-CN" altLang="en-US" sz="2000" dirty="0"/>
              <a:t>和关系的</a:t>
            </a:r>
            <a:r>
              <a:rPr lang="zh-CN" altLang="zh-CN" sz="2000" dirty="0"/>
              <a:t>集合</a:t>
            </a:r>
          </a:p>
          <a:p>
            <a:pPr marL="285750" indent="-285750">
              <a:lnSpc>
                <a:spcPct val="125000"/>
              </a:lnSpc>
              <a:spcAft>
                <a:spcPts val="600"/>
              </a:spcAft>
              <a:buClr>
                <a:srgbClr val="FF0000"/>
              </a:buClr>
              <a:buFont typeface="Wingdings" panose="05000000000000000000" pitchFamily="2" charset="2"/>
              <a:buChar char="Ø"/>
            </a:pPr>
            <a:r>
              <a:rPr lang="zh-CN" altLang="en-US" sz="2000" b="1" dirty="0"/>
              <a:t>周期性</a:t>
            </a:r>
            <a:r>
              <a:rPr lang="zh-CN" altLang="zh-CN" sz="2000" dirty="0"/>
              <a:t>：汽车的行驶是一个连续的动态的过程，为了及时地对汽车进行控制，需要不间断的获取各类信息，并及时的进行响应。然而机器本身是离散的，为了模拟这种连续性的要求，</a:t>
            </a:r>
            <a:r>
              <a:rPr lang="en-US" altLang="zh-CN" sz="2000" dirty="0"/>
              <a:t>Prema</a:t>
            </a:r>
            <a:r>
              <a:rPr lang="zh-CN" altLang="zh-CN" sz="2000" dirty="0"/>
              <a:t>系统将物理时间切分成一些很短的时间间隔，即周期（</a:t>
            </a:r>
            <a:r>
              <a:rPr lang="en-US" altLang="zh-CN" sz="2000" dirty="0"/>
              <a:t>Cycle</a:t>
            </a:r>
            <a:r>
              <a:rPr lang="zh-CN" altLang="zh-CN" sz="2000" dirty="0"/>
              <a:t>）</a:t>
            </a:r>
            <a:endParaRPr lang="en-US" altLang="zh-CN" sz="2000" dirty="0"/>
          </a:p>
          <a:p>
            <a:pPr marL="285750" indent="-285750">
              <a:lnSpc>
                <a:spcPct val="125000"/>
              </a:lnSpc>
              <a:spcAft>
                <a:spcPts val="600"/>
              </a:spcAft>
              <a:buClr>
                <a:srgbClr val="FF0000"/>
              </a:buClr>
              <a:buFont typeface="Wingdings" panose="05000000000000000000" pitchFamily="2" charset="2"/>
              <a:buChar char="Ø"/>
            </a:pPr>
            <a:r>
              <a:rPr lang="zh-CN" altLang="en-US" sz="2000" b="1" dirty="0"/>
              <a:t>计算处理</a:t>
            </a:r>
            <a:r>
              <a:rPr lang="zh-CN" altLang="en-US" sz="2000" dirty="0"/>
              <a:t>：在给定的时间周期内，执行预先定义的物理计算过程</a:t>
            </a:r>
            <a:endParaRPr lang="zh-CN" altLang="zh-CN" sz="2000" dirty="0"/>
          </a:p>
        </p:txBody>
      </p:sp>
    </p:spTree>
    <p:extLst>
      <p:ext uri="{BB962C8B-B14F-4D97-AF65-F5344CB8AC3E}">
        <p14:creationId xmlns:p14="http://schemas.microsoft.com/office/powerpoint/2010/main" val="1758352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0714" y="168644"/>
            <a:ext cx="7031424" cy="461665"/>
          </a:xfrm>
          <a:prstGeom prst="rect">
            <a:avLst/>
          </a:prstGeom>
        </p:spPr>
        <p:txBody>
          <a:bodyPr wrap="square">
            <a:spAutoFit/>
          </a:bodyPr>
          <a:lstStyle/>
          <a:p>
            <a:pPr>
              <a:buFont typeface="Wingdings" pitchFamily="2" charset="2"/>
              <a:buNone/>
            </a:pPr>
            <a:r>
              <a:rPr lang="zh-CN" altLang="en-US" sz="2400" b="1" dirty="0">
                <a:latin typeface="微软雅黑" pitchFamily="34" charset="-122"/>
                <a:ea typeface="微软雅黑" pitchFamily="34" charset="-122"/>
              </a:rPr>
              <a:t>华为汽车控制软件样例</a:t>
            </a:r>
            <a:endParaRPr lang="en-US" altLang="zh-CN" sz="2400" b="1" dirty="0">
              <a:latin typeface="微软雅黑" pitchFamily="34" charset="-122"/>
              <a:ea typeface="微软雅黑" pitchFamily="34" charset="-122"/>
            </a:endParaRPr>
          </a:p>
        </p:txBody>
      </p:sp>
      <p:sp>
        <p:nvSpPr>
          <p:cNvPr id="3" name="矩形 2"/>
          <p:cNvSpPr/>
          <p:nvPr/>
        </p:nvSpPr>
        <p:spPr>
          <a:xfrm>
            <a:off x="3398283" y="231389"/>
            <a:ext cx="83229" cy="3361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5178" y="1208853"/>
            <a:ext cx="9033643" cy="900631"/>
          </a:xfrm>
          <a:prstGeom prst="rect">
            <a:avLst/>
          </a:prstGeom>
        </p:spPr>
        <p:txBody>
          <a:bodyPr wrap="square">
            <a:spAutoFit/>
          </a:bodyPr>
          <a:lstStyle/>
          <a:p>
            <a:pPr marL="342900" indent="-342900">
              <a:lnSpc>
                <a:spcPct val="125000"/>
              </a:lnSpc>
              <a:buClr>
                <a:srgbClr val="FF0000"/>
              </a:buClr>
              <a:buFont typeface="Wingdings" panose="05000000000000000000" pitchFamily="2" charset="2"/>
              <a:buChar char="n"/>
            </a:pPr>
            <a:r>
              <a:rPr lang="zh-CN" altLang="zh-CN" sz="2400" b="1" dirty="0"/>
              <a:t>汽车</a:t>
            </a:r>
            <a:r>
              <a:rPr lang="zh-CN" altLang="en-US" sz="2400" b="1" dirty="0"/>
              <a:t>控制系统的需求</a:t>
            </a:r>
            <a:endParaRPr lang="en-US" altLang="zh-CN" sz="2400" b="1" dirty="0"/>
          </a:p>
          <a:p>
            <a:pPr>
              <a:lnSpc>
                <a:spcPct val="125000"/>
              </a:lnSpc>
              <a:buClr>
                <a:srgbClr val="FF0000"/>
              </a:buClr>
            </a:pPr>
            <a:r>
              <a:rPr lang="en-US" altLang="zh-CN" sz="2000" dirty="0"/>
              <a:t>        </a:t>
            </a:r>
            <a:endParaRPr lang="zh-CN" altLang="zh-CN" sz="2000" dirty="0"/>
          </a:p>
        </p:txBody>
      </p:sp>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A5129EB0-4CBF-44ED-A4CD-3C9CB0FEB7F6}"/>
                  </a:ext>
                </a:extLst>
              </p:cNvPr>
              <p:cNvSpPr/>
              <p:nvPr/>
            </p:nvSpPr>
            <p:spPr>
              <a:xfrm>
                <a:off x="606490" y="1837010"/>
                <a:ext cx="8322906" cy="3369449"/>
              </a:xfrm>
              <a:prstGeom prst="rect">
                <a:avLst/>
              </a:prstGeom>
            </p:spPr>
            <p:txBody>
              <a:bodyPr wrap="square">
                <a:spAutoFit/>
              </a:bodyPr>
              <a:lstStyle/>
              <a:p>
                <a:pPr indent="266700" algn="just">
                  <a:lnSpc>
                    <a:spcPct val="150000"/>
                  </a:lnSpc>
                  <a:spcAft>
                    <a:spcPts val="0"/>
                  </a:spcAft>
                </a:pPr>
                <a:r>
                  <a:rPr lang="zh-CN"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模型定义：</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a:lnSpc>
                    <a:spcPct val="150000"/>
                  </a:lnSpc>
                  <a:spcAft>
                    <a:spcPts val="0"/>
                  </a:spcAft>
                </a:pPr>
                <a14:m>
                  <m:oMathPara xmlns:m="http://schemas.openxmlformats.org/officeDocument/2006/math">
                    <m:oMathParaPr>
                      <m:jc m:val="centerGroup"/>
                    </m:oMathParaPr>
                    <m:oMath xmlns:m="http://schemas.openxmlformats.org/officeDocument/2006/math">
                      <m:r>
                        <a:rPr lang="en-US" altLang="zh-CN" i="1" kern="100">
                          <a:latin typeface="Cambria Math" panose="02040503050406030204" pitchFamily="18" charset="0"/>
                          <a:ea typeface="宋体" panose="02010600030101010101" pitchFamily="2" charset="-122"/>
                          <a:cs typeface="Times New Roman" panose="02020603050405020304" pitchFamily="18" charset="0"/>
                        </a:rPr>
                        <m:t>𝑀𝑜𝑑𝑒𝑙</m:t>
                      </m:r>
                      <m:func>
                        <m:func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funcPr>
                        <m:fName>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fName>
                        <m:e>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e>
                      </m:func>
                      <m:d>
                        <m:d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𝑐𝑦𝑐𝑙𝑒</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𝐵𝑙𝑜𝑐𝑘</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𝐷𝑎𝑡𝑎𝐷𝑖𝑐𝑡𝑖𝑜𝑛𝑎𝑟𝑦</m:t>
                          </m:r>
                        </m:e>
                      </m:d>
                    </m:oMath>
                  </m:oMathPara>
                </a14:m>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50000"/>
                  </a:lnSpc>
                  <a:spcAft>
                    <a:spcPts val="0"/>
                  </a:spcAft>
                </a:pPr>
                <a:r>
                  <a:rPr lang="zh-CN"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其中</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50000"/>
                  </a:lnSpc>
                  <a:spcAft>
                    <a:spcPts val="0"/>
                  </a:spcAft>
                </a:pP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cycle</a:t>
                </a:r>
                <a:r>
                  <a:rPr lang="zh-CN"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：表示当前所处的执行周期。</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spcAft>
                    <a:spcPts val="0"/>
                  </a:spcAft>
                </a:pP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 Block</a:t>
                </a:r>
                <a:r>
                  <a:rPr lang="zh-CN"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Block</a:t>
                </a:r>
                <a:r>
                  <a:rPr lang="zh-CN"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是状态变量的状态转移描述集。其中包含进入该状态的前置条件、该状态所需执行的逻辑操作以及状态的迁移过程。前置条件是一组布尔表达式，用于确保在进入这个程序块之前，程序状态是正确的。</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spcAft>
                    <a:spcPts val="0"/>
                  </a:spcAft>
                </a:pP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kern="1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DataDictionary</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spc="75"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数据字典的作用主要是存储需求中出现的所有变量。</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p:sp>
            <p:nvSpPr>
              <p:cNvPr id="4" name="矩形 3">
                <a:extLst>
                  <a:ext uri="{FF2B5EF4-FFF2-40B4-BE49-F238E27FC236}">
                    <a16:creationId xmlns:a16="http://schemas.microsoft.com/office/drawing/2014/main" id="{A5129EB0-4CBF-44ED-A4CD-3C9CB0FEB7F6}"/>
                  </a:ext>
                </a:extLst>
              </p:cNvPr>
              <p:cNvSpPr>
                <a:spLocks noRot="1" noChangeAspect="1" noMove="1" noResize="1" noEditPoints="1" noAdjustHandles="1" noChangeArrowheads="1" noChangeShapeType="1" noTextEdit="1"/>
              </p:cNvSpPr>
              <p:nvPr/>
            </p:nvSpPr>
            <p:spPr>
              <a:xfrm>
                <a:off x="606490" y="1837010"/>
                <a:ext cx="8322906" cy="3369449"/>
              </a:xfrm>
              <a:prstGeom prst="rect">
                <a:avLst/>
              </a:prstGeom>
              <a:blipFill>
                <a:blip r:embed="rId3"/>
                <a:stretch>
                  <a:fillRect l="-586" r="-586" b="-18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29827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0714" y="168644"/>
            <a:ext cx="7031424" cy="461665"/>
          </a:xfrm>
          <a:prstGeom prst="rect">
            <a:avLst/>
          </a:prstGeom>
        </p:spPr>
        <p:txBody>
          <a:bodyPr wrap="square">
            <a:spAutoFit/>
          </a:bodyPr>
          <a:lstStyle/>
          <a:p>
            <a:pPr>
              <a:buFont typeface="Wingdings" pitchFamily="2" charset="2"/>
              <a:buNone/>
            </a:pPr>
            <a:r>
              <a:rPr lang="zh-CN" altLang="en-US" sz="2400" b="1" dirty="0">
                <a:latin typeface="微软雅黑" pitchFamily="34" charset="-122"/>
                <a:ea typeface="微软雅黑" pitchFamily="34" charset="-122"/>
              </a:rPr>
              <a:t>华为汽车控制软件样例</a:t>
            </a:r>
            <a:endParaRPr lang="en-US" altLang="zh-CN" sz="2400" b="1" dirty="0">
              <a:latin typeface="微软雅黑" pitchFamily="34" charset="-122"/>
              <a:ea typeface="微软雅黑" pitchFamily="34" charset="-122"/>
            </a:endParaRPr>
          </a:p>
        </p:txBody>
      </p:sp>
      <p:sp>
        <p:nvSpPr>
          <p:cNvPr id="3" name="矩形 2"/>
          <p:cNvSpPr/>
          <p:nvPr/>
        </p:nvSpPr>
        <p:spPr>
          <a:xfrm>
            <a:off x="3398283" y="231389"/>
            <a:ext cx="83229" cy="3361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5178" y="1208853"/>
            <a:ext cx="9033643" cy="900631"/>
          </a:xfrm>
          <a:prstGeom prst="rect">
            <a:avLst/>
          </a:prstGeom>
        </p:spPr>
        <p:txBody>
          <a:bodyPr wrap="square">
            <a:spAutoFit/>
          </a:bodyPr>
          <a:lstStyle/>
          <a:p>
            <a:pPr marL="342900" indent="-342900">
              <a:lnSpc>
                <a:spcPct val="125000"/>
              </a:lnSpc>
              <a:buClr>
                <a:srgbClr val="FF0000"/>
              </a:buClr>
              <a:buFont typeface="Wingdings" panose="05000000000000000000" pitchFamily="2" charset="2"/>
              <a:buChar char="n"/>
            </a:pPr>
            <a:r>
              <a:rPr lang="zh-CN" altLang="zh-CN" sz="2400" b="1" dirty="0"/>
              <a:t>汽车</a:t>
            </a:r>
            <a:r>
              <a:rPr lang="zh-CN" altLang="en-US" sz="2400" b="1" dirty="0"/>
              <a:t>控制系统的需求</a:t>
            </a:r>
            <a:endParaRPr lang="en-US" altLang="zh-CN" sz="2400" b="1" dirty="0"/>
          </a:p>
          <a:p>
            <a:pPr>
              <a:lnSpc>
                <a:spcPct val="125000"/>
              </a:lnSpc>
              <a:buClr>
                <a:srgbClr val="FF0000"/>
              </a:buClr>
            </a:pPr>
            <a:r>
              <a:rPr lang="en-US" altLang="zh-CN" sz="2000" dirty="0"/>
              <a:t>        </a:t>
            </a:r>
            <a:endParaRPr lang="zh-CN" altLang="zh-CN" sz="2000" dirty="0"/>
          </a:p>
        </p:txBody>
      </p:sp>
      <p:sp>
        <p:nvSpPr>
          <p:cNvPr id="7" name="矩形 6">
            <a:extLst>
              <a:ext uri="{FF2B5EF4-FFF2-40B4-BE49-F238E27FC236}">
                <a16:creationId xmlns:a16="http://schemas.microsoft.com/office/drawing/2014/main" id="{281A1DF0-355A-483B-ADF0-29BF7E661C18}"/>
              </a:ext>
            </a:extLst>
          </p:cNvPr>
          <p:cNvSpPr/>
          <p:nvPr/>
        </p:nvSpPr>
        <p:spPr>
          <a:xfrm>
            <a:off x="3172407" y="2386731"/>
            <a:ext cx="5387845" cy="2246769"/>
          </a:xfrm>
          <a:prstGeom prst="rect">
            <a:avLst/>
          </a:prstGeom>
        </p:spPr>
        <p:txBody>
          <a:bodyPr wrap="square">
            <a:spAutoFit/>
          </a:bodyPr>
          <a:lstStyle/>
          <a:p>
            <a:pPr marL="342900" indent="-342900">
              <a:buFont typeface="Wingdings" panose="05000000000000000000" pitchFamily="2" charset="2"/>
              <a:buChar char="Ø"/>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模块是本建模语言的一个功能描述层次</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Wingdings" panose="05000000000000000000" pitchFamily="2" charset="2"/>
              <a:buChar char="Ø"/>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一个模块由以下几个部分组成：编号（</a:t>
            </a:r>
            <a:r>
              <a:rPr lang="en-US" altLang="zh-CN" sz="2000" dirty="0">
                <a:latin typeface="微软雅黑" panose="020B0503020204020204" pitchFamily="34" charset="-122"/>
                <a:ea typeface="微软雅黑" panose="020B0503020204020204" pitchFamily="34" charset="-122"/>
              </a:rPr>
              <a:t>number</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）和工作流程（</a:t>
            </a:r>
            <a:r>
              <a:rPr lang="en-US" altLang="zh-CN" sz="2000" dirty="0">
                <a:latin typeface="微软雅黑" panose="020B0503020204020204" pitchFamily="34" charset="-122"/>
                <a:ea typeface="微软雅黑" panose="020B0503020204020204" pitchFamily="34" charset="-122"/>
              </a:rPr>
              <a:t>procedure</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Wingdings" panose="05000000000000000000" pitchFamily="2" charset="2"/>
              <a:buChar char="Ø"/>
            </a:pP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Font typeface="Wingdings" panose="05000000000000000000" pitchFamily="2" charset="2"/>
              <a:buChar char="Ø"/>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工作流程包含进入流程的前置条件，所需执行的任务以及状态迁移</a:t>
            </a:r>
            <a:endParaRPr lang="zh-CN" altLang="en-US" sz="2000" dirty="0">
              <a:latin typeface="微软雅黑" panose="020B0503020204020204" pitchFamily="34" charset="-122"/>
              <a:ea typeface="微软雅黑" panose="020B0503020204020204" pitchFamily="34" charset="-122"/>
            </a:endParaRPr>
          </a:p>
        </p:txBody>
      </p:sp>
      <p:sp>
        <p:nvSpPr>
          <p:cNvPr id="8" name="文本框 31">
            <a:extLst>
              <a:ext uri="{FF2B5EF4-FFF2-40B4-BE49-F238E27FC236}">
                <a16:creationId xmlns:a16="http://schemas.microsoft.com/office/drawing/2014/main" id="{83893CC7-5C79-4B5B-99AB-D6FF5798E658}"/>
              </a:ext>
            </a:extLst>
          </p:cNvPr>
          <p:cNvSpPr txBox="1">
            <a:spLocks noChangeArrowheads="1"/>
          </p:cNvSpPr>
          <p:nvPr/>
        </p:nvSpPr>
        <p:spPr bwMode="auto">
          <a:xfrm>
            <a:off x="379834" y="2216894"/>
            <a:ext cx="2095500" cy="311467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just">
              <a:lnSpc>
                <a:spcPct val="150000"/>
              </a:lnSpc>
              <a:spcAft>
                <a:spcPts val="0"/>
              </a:spcAft>
            </a:pPr>
            <a:r>
              <a:rPr lang="zh-CN" sz="1600" b="1" kern="100">
                <a:effectLst/>
                <a:latin typeface="等线" panose="02010600030101010101" pitchFamily="2" charset="-122"/>
                <a:ea typeface="宋体" panose="02010600030101010101" pitchFamily="2" charset="-122"/>
                <a:cs typeface="Times New Roman" panose="02020603050405020304" pitchFamily="18" charset="0"/>
              </a:rPr>
              <a:t>编号：</a:t>
            </a:r>
            <a:r>
              <a:rPr lang="en-US" sz="1600" kern="100">
                <a:effectLst/>
                <a:latin typeface="宋体" panose="02010600030101010101" pitchFamily="2" charset="-122"/>
                <a:ea typeface="等线" panose="02010600030101010101" pitchFamily="2" charset="-122"/>
                <a:cs typeface="Times New Roman" panose="02020603050405020304" pitchFamily="18" charset="0"/>
              </a:rPr>
              <a:t>[</a:t>
            </a:r>
            <a:r>
              <a:rPr lang="zh-CN" sz="1600" kern="100">
                <a:effectLst/>
                <a:latin typeface="等线" panose="02010600030101010101" pitchFamily="2" charset="-122"/>
                <a:ea typeface="宋体" panose="02010600030101010101" pitchFamily="2" charset="-122"/>
                <a:cs typeface="Times New Roman" panose="02020603050405020304" pitchFamily="18" charset="0"/>
              </a:rPr>
              <a:t>编号</a:t>
            </a:r>
            <a:r>
              <a:rPr lang="en-US" sz="1600" kern="100">
                <a:effectLst/>
                <a:latin typeface="等线" panose="02010600030101010101" pitchFamily="2" charset="-122"/>
                <a:ea typeface="宋体" panose="02010600030101010101" pitchFamily="2" charset="-122"/>
                <a:cs typeface="Times New Roman" panose="02020603050405020304" pitchFamily="18" charset="0"/>
              </a:rPr>
              <a:t>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spcAft>
                <a:spcPts val="0"/>
              </a:spcAft>
            </a:pPr>
            <a:r>
              <a:rPr lang="zh-CN" sz="1600" b="1" kern="100">
                <a:effectLst/>
                <a:latin typeface="等线" panose="02010600030101010101" pitchFamily="2" charset="-122"/>
                <a:ea typeface="宋体" panose="02010600030101010101" pitchFamily="2" charset="-122"/>
                <a:cs typeface="Times New Roman" panose="02020603050405020304" pitchFamily="18" charset="0"/>
              </a:rPr>
              <a:t>工作流程</a:t>
            </a:r>
            <a:r>
              <a:rPr lang="zh-CN" sz="1600" kern="100">
                <a:effectLst/>
                <a:latin typeface="等线" panose="02010600030101010101" pitchFamily="2" charset="-122"/>
                <a:ea typeface="宋体" panose="02010600030101010101" pitchFamily="2" charset="-122"/>
                <a:cs typeface="Times New Roman" panose="02020603050405020304" pitchFamily="18" charset="0"/>
              </a:rPr>
              <a:t>：</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p>
            <a:pPr marL="133350" algn="just">
              <a:lnSpc>
                <a:spcPct val="150000"/>
              </a:lnSpc>
              <a:spcAft>
                <a:spcPts val="0"/>
              </a:spcAft>
            </a:pPr>
            <a:r>
              <a:rPr lang="en-US" sz="1600" kern="100">
                <a:effectLst/>
                <a:latin typeface="宋体" panose="02010600030101010101" pitchFamily="2" charset="-122"/>
                <a:ea typeface="等线" panose="02010600030101010101" pitchFamily="2" charset="-122"/>
                <a:cs typeface="Times New Roman" panose="02020603050405020304" pitchFamily="18" charset="0"/>
              </a:rPr>
              <a:t>if </a:t>
            </a:r>
            <a:r>
              <a:rPr lang="zh-CN" sz="1600" kern="100">
                <a:effectLst/>
                <a:latin typeface="等线" panose="02010600030101010101" pitchFamily="2" charset="-122"/>
                <a:ea typeface="宋体" panose="02010600030101010101" pitchFamily="2" charset="-122"/>
                <a:cs typeface="Times New Roman" panose="02020603050405020304" pitchFamily="18" charset="0"/>
              </a:rPr>
              <a:t>表达式：</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p>
            <a:pPr marL="266700" algn="just">
              <a:lnSpc>
                <a:spcPct val="150000"/>
              </a:lnSpc>
              <a:spcAft>
                <a:spcPts val="0"/>
              </a:spcAft>
            </a:pPr>
            <a:r>
              <a:rPr lang="zh-CN" sz="1600" kern="100">
                <a:effectLst/>
                <a:latin typeface="等线" panose="02010600030101010101" pitchFamily="2" charset="-122"/>
                <a:ea typeface="宋体" panose="02010600030101010101" pitchFamily="2" charset="-122"/>
                <a:cs typeface="Times New Roman" panose="02020603050405020304" pitchFamily="18" charset="0"/>
              </a:rPr>
              <a:t>任务</a:t>
            </a:r>
            <a:r>
              <a:rPr lang="en-US" sz="1600" kern="100">
                <a:effectLst/>
                <a:latin typeface="等线" panose="02010600030101010101" pitchFamily="2" charset="-122"/>
                <a:ea typeface="宋体" panose="02010600030101010101" pitchFamily="2" charset="-122"/>
                <a:cs typeface="Times New Roman" panose="02020603050405020304" pitchFamily="18" charset="0"/>
              </a:rPr>
              <a:t>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p>
            <a:pPr marL="266700" algn="just">
              <a:lnSpc>
                <a:spcPct val="150000"/>
              </a:lnSpc>
              <a:spcAft>
                <a:spcPts val="0"/>
              </a:spcAft>
            </a:pPr>
            <a:r>
              <a:rPr lang="zh-CN" sz="1600" kern="100">
                <a:effectLst/>
                <a:latin typeface="等线" panose="02010600030101010101" pitchFamily="2" charset="-122"/>
                <a:ea typeface="宋体" panose="02010600030101010101" pitchFamily="2" charset="-122"/>
                <a:cs typeface="Times New Roman" panose="02020603050405020304" pitchFamily="18" charset="0"/>
              </a:rPr>
              <a:t>任务</a:t>
            </a:r>
            <a:r>
              <a:rPr lang="en-US" sz="1600" kern="100">
                <a:effectLst/>
                <a:latin typeface="等线" panose="02010600030101010101" pitchFamily="2" charset="-122"/>
                <a:ea typeface="宋体" panose="02010600030101010101" pitchFamily="2" charset="-122"/>
                <a:cs typeface="Times New Roman" panose="02020603050405020304" pitchFamily="18" charset="0"/>
              </a:rPr>
              <a:t>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p>
            <a:pPr marL="266700" algn="just">
              <a:lnSpc>
                <a:spcPct val="150000"/>
              </a:lnSpc>
              <a:spcAft>
                <a:spcPts val="0"/>
              </a:spcAft>
            </a:pPr>
            <a:r>
              <a:rPr lang="en-US" sz="1600" kern="100">
                <a:effectLst/>
                <a:latin typeface="宋体" panose="02010600030101010101" pitchFamily="2" charset="-122"/>
                <a:ea typeface="等线" panose="02010600030101010101" pitchFamily="2" charset="-122"/>
                <a:cs typeface="Times New Roman" panose="02020603050405020304" pitchFamily="18" charset="0"/>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p>
            <a:pPr marL="266700" algn="just">
              <a:lnSpc>
                <a:spcPct val="150000"/>
              </a:lnSpc>
              <a:spcAft>
                <a:spcPts val="0"/>
              </a:spcAft>
            </a:pPr>
            <a:r>
              <a:rPr lang="zh-CN" sz="1600" kern="100">
                <a:effectLst/>
                <a:latin typeface="等线" panose="02010600030101010101" pitchFamily="2" charset="-122"/>
                <a:ea typeface="宋体" panose="02010600030101010101" pitchFamily="2" charset="-122"/>
                <a:cs typeface="Times New Roman" panose="02020603050405020304" pitchFamily="18" charset="0"/>
              </a:rPr>
              <a:t>状态迁移</a:t>
            </a:r>
            <a:r>
              <a:rPr lang="en-US" sz="1600" kern="100">
                <a:effectLst/>
                <a:latin typeface="等线" panose="02010600030101010101" pitchFamily="2" charset="-122"/>
                <a:ea typeface="宋体" panose="02010600030101010101" pitchFamily="2" charset="-122"/>
                <a:cs typeface="Times New Roman" panose="02020603050405020304" pitchFamily="18" charset="0"/>
              </a:rPr>
              <a:t>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p>
            <a:pPr marL="266700" algn="just">
              <a:lnSpc>
                <a:spcPct val="150000"/>
              </a:lnSpc>
              <a:spcAft>
                <a:spcPts val="0"/>
              </a:spcAft>
            </a:pPr>
            <a:r>
              <a:rPr lang="zh-CN" sz="1600" kern="100">
                <a:effectLst/>
                <a:latin typeface="等线" panose="02010600030101010101" pitchFamily="2" charset="-122"/>
                <a:ea typeface="宋体" panose="02010600030101010101" pitchFamily="2" charset="-122"/>
                <a:cs typeface="Times New Roman" panose="02020603050405020304" pitchFamily="18" charset="0"/>
              </a:rPr>
              <a:t>状态迁移</a:t>
            </a:r>
            <a:r>
              <a:rPr lang="en-US" sz="1600" kern="100">
                <a:effectLst/>
                <a:latin typeface="等线" panose="02010600030101010101" pitchFamily="2" charset="-122"/>
                <a:ea typeface="宋体" panose="02010600030101010101" pitchFamily="2" charset="-122"/>
                <a:cs typeface="Times New Roman" panose="02020603050405020304" pitchFamily="18" charset="0"/>
              </a:rPr>
              <a:t>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3244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1006" y="168644"/>
            <a:ext cx="2954655" cy="461665"/>
          </a:xfrm>
          <a:prstGeom prst="rect">
            <a:avLst/>
          </a:prstGeom>
        </p:spPr>
        <p:txBody>
          <a:bodyPr wrap="none">
            <a:spAutoFit/>
          </a:bodyPr>
          <a:lstStyle/>
          <a:p>
            <a:r>
              <a:rPr lang="zh-CN" altLang="en-US" sz="2400" b="1" dirty="0">
                <a:solidFill>
                  <a:schemeClr val="tx1">
                    <a:lumMod val="85000"/>
                    <a:lumOff val="15000"/>
                  </a:schemeClr>
                </a:solidFill>
                <a:latin typeface="微软雅黑" pitchFamily="34" charset="-122"/>
                <a:ea typeface="微软雅黑" pitchFamily="34" charset="-122"/>
              </a:rPr>
              <a:t>回顾：软件需求工程</a:t>
            </a:r>
            <a:endParaRPr lang="en-US" altLang="zh-CN" sz="2400" b="1" dirty="0">
              <a:solidFill>
                <a:schemeClr val="tx1">
                  <a:lumMod val="85000"/>
                  <a:lumOff val="15000"/>
                </a:schemeClr>
              </a:solidFill>
              <a:latin typeface="微软雅黑" pitchFamily="34" charset="-122"/>
              <a:ea typeface="微软雅黑" pitchFamily="34" charset="-122"/>
            </a:endParaRPr>
          </a:p>
        </p:txBody>
      </p:sp>
      <p:sp>
        <p:nvSpPr>
          <p:cNvPr id="3" name="矩形 2"/>
          <p:cNvSpPr/>
          <p:nvPr/>
        </p:nvSpPr>
        <p:spPr>
          <a:xfrm>
            <a:off x="3096135" y="231389"/>
            <a:ext cx="83229" cy="3361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bwMode="auto">
          <a:xfrm>
            <a:off x="3227680" y="1306710"/>
            <a:ext cx="3167063" cy="504825"/>
          </a:xfrm>
          <a:prstGeom prst="rect">
            <a:avLst/>
          </a:prstGeom>
          <a:solidFill>
            <a:schemeClr val="bg2">
              <a:lumMod val="40000"/>
              <a:lumOff val="60000"/>
            </a:schemeClr>
          </a:solidFill>
          <a:ln w="19050" cap="flat" cmpd="sng" algn="ctr">
            <a:solidFill>
              <a:schemeClr val="tx1"/>
            </a:solidFill>
            <a:prstDash val="solid"/>
            <a:round/>
            <a:headEnd type="none" w="med" len="med"/>
            <a:tailEnd type="none" w="med" len="med"/>
          </a:ln>
          <a:effectLst/>
        </p:spPr>
        <p:txBody>
          <a:bodyPr/>
          <a:lstStyle/>
          <a:p>
            <a:pPr>
              <a:defRPr/>
            </a:pPr>
            <a:endParaRPr lang="zh-CN" altLang="en-US" sz="2400">
              <a:latin typeface="Times" pitchFamily="18" charset="0"/>
            </a:endParaRPr>
          </a:p>
        </p:txBody>
      </p:sp>
      <p:sp>
        <p:nvSpPr>
          <p:cNvPr id="10" name="TextBox 6"/>
          <p:cNvSpPr txBox="1">
            <a:spLocks noChangeArrowheads="1"/>
          </p:cNvSpPr>
          <p:nvPr/>
        </p:nvSpPr>
        <p:spPr bwMode="auto">
          <a:xfrm>
            <a:off x="3339598" y="1365678"/>
            <a:ext cx="3024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charset="0"/>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charset="2"/>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zh-CN" altLang="en-US" sz="2000" dirty="0">
                <a:latin typeface="微软雅黑" panose="020B0503020204020204" pitchFamily="34" charset="-122"/>
                <a:ea typeface="微软雅黑" panose="020B0503020204020204" pitchFamily="34" charset="-122"/>
              </a:rPr>
              <a:t>软件需求工程</a:t>
            </a:r>
          </a:p>
        </p:txBody>
      </p:sp>
      <p:sp>
        <p:nvSpPr>
          <p:cNvPr id="11" name="矩形 10"/>
          <p:cNvSpPr/>
          <p:nvPr/>
        </p:nvSpPr>
        <p:spPr bwMode="auto">
          <a:xfrm>
            <a:off x="1067092" y="2403678"/>
            <a:ext cx="3168650" cy="504825"/>
          </a:xfrm>
          <a:prstGeom prst="rect">
            <a:avLst/>
          </a:prstGeom>
          <a:solidFill>
            <a:schemeClr val="bg2">
              <a:lumMod val="40000"/>
              <a:lumOff val="60000"/>
            </a:schemeClr>
          </a:solidFill>
          <a:ln w="19050" cap="flat" cmpd="sng" algn="ctr">
            <a:solidFill>
              <a:schemeClr val="tx1"/>
            </a:solidFill>
            <a:prstDash val="solid"/>
            <a:round/>
            <a:headEnd type="none" w="med" len="med"/>
            <a:tailEnd type="none" w="med" len="med"/>
          </a:ln>
          <a:effectLst/>
        </p:spPr>
        <p:txBody>
          <a:bodyPr/>
          <a:lstStyle/>
          <a:p>
            <a:pPr>
              <a:defRPr/>
            </a:pPr>
            <a:endParaRPr lang="zh-CN" altLang="en-US" sz="2400">
              <a:latin typeface="Times" pitchFamily="18" charset="0"/>
            </a:endParaRPr>
          </a:p>
        </p:txBody>
      </p:sp>
      <p:sp>
        <p:nvSpPr>
          <p:cNvPr id="12" name="TextBox 11"/>
          <p:cNvSpPr txBox="1">
            <a:spLocks noChangeArrowheads="1"/>
          </p:cNvSpPr>
          <p:nvPr/>
        </p:nvSpPr>
        <p:spPr bwMode="auto">
          <a:xfrm>
            <a:off x="1138530" y="2475115"/>
            <a:ext cx="3024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charset="0"/>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charset="2"/>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algn="ctr" eaLnBrk="1" hangingPunct="1">
              <a:spcBef>
                <a:spcPct val="0"/>
              </a:spcBef>
              <a:buClrTx/>
              <a:buSzTx/>
              <a:buFont typeface="Zapf Dingbats" charset="0"/>
              <a:buNone/>
            </a:pPr>
            <a:r>
              <a:rPr lang="zh-CN" altLang="en-US" sz="2000">
                <a:latin typeface="微软雅黑" panose="020B0503020204020204" pitchFamily="34" charset="-122"/>
                <a:ea typeface="微软雅黑" panose="020B0503020204020204" pitchFamily="34" charset="-122"/>
              </a:rPr>
              <a:t>需求研发</a:t>
            </a:r>
          </a:p>
        </p:txBody>
      </p:sp>
      <p:sp>
        <p:nvSpPr>
          <p:cNvPr id="13" name="矩形 12"/>
          <p:cNvSpPr/>
          <p:nvPr/>
        </p:nvSpPr>
        <p:spPr bwMode="auto">
          <a:xfrm>
            <a:off x="5747042" y="2403678"/>
            <a:ext cx="3168650" cy="504825"/>
          </a:xfrm>
          <a:prstGeom prst="rect">
            <a:avLst/>
          </a:prstGeom>
          <a:solidFill>
            <a:schemeClr val="bg2">
              <a:lumMod val="40000"/>
              <a:lumOff val="60000"/>
            </a:schemeClr>
          </a:solidFill>
          <a:ln w="19050" cap="flat" cmpd="sng" algn="ctr">
            <a:solidFill>
              <a:schemeClr val="tx1"/>
            </a:solidFill>
            <a:prstDash val="solid"/>
            <a:round/>
            <a:headEnd type="none" w="med" len="med"/>
            <a:tailEnd type="none" w="med" len="med"/>
          </a:ln>
          <a:effectLst/>
        </p:spPr>
        <p:txBody>
          <a:bodyPr/>
          <a:lstStyle/>
          <a:p>
            <a:pPr>
              <a:defRPr/>
            </a:pPr>
            <a:endParaRPr lang="zh-CN" altLang="en-US" sz="2400">
              <a:latin typeface="Times" pitchFamily="18" charset="0"/>
            </a:endParaRPr>
          </a:p>
        </p:txBody>
      </p:sp>
      <p:sp>
        <p:nvSpPr>
          <p:cNvPr id="14" name="TextBox 13"/>
          <p:cNvSpPr txBox="1">
            <a:spLocks noChangeArrowheads="1"/>
          </p:cNvSpPr>
          <p:nvPr/>
        </p:nvSpPr>
        <p:spPr bwMode="auto">
          <a:xfrm>
            <a:off x="5820067" y="2475115"/>
            <a:ext cx="3024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charset="0"/>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charset="2"/>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algn="ctr" eaLnBrk="1" hangingPunct="1">
              <a:spcBef>
                <a:spcPct val="0"/>
              </a:spcBef>
              <a:buClrTx/>
              <a:buSzTx/>
              <a:buFont typeface="Zapf Dingbats" charset="0"/>
              <a:buNone/>
            </a:pPr>
            <a:r>
              <a:rPr lang="zh-CN" altLang="en-US" sz="2000">
                <a:latin typeface="微软雅黑" panose="020B0503020204020204" pitchFamily="34" charset="-122"/>
                <a:ea typeface="微软雅黑" panose="020B0503020204020204" pitchFamily="34" charset="-122"/>
              </a:rPr>
              <a:t>需求管理</a:t>
            </a:r>
          </a:p>
        </p:txBody>
      </p:sp>
      <p:sp>
        <p:nvSpPr>
          <p:cNvPr id="15" name="矩形 14"/>
          <p:cNvSpPr/>
          <p:nvPr/>
        </p:nvSpPr>
        <p:spPr bwMode="auto">
          <a:xfrm>
            <a:off x="203492" y="4492828"/>
            <a:ext cx="1295400" cy="503237"/>
          </a:xfrm>
          <a:prstGeom prst="rect">
            <a:avLst/>
          </a:prstGeom>
          <a:solidFill>
            <a:schemeClr val="bg2">
              <a:lumMod val="40000"/>
              <a:lumOff val="60000"/>
            </a:schemeClr>
          </a:solidFill>
          <a:ln w="19050" cap="flat" cmpd="sng" algn="ctr">
            <a:solidFill>
              <a:schemeClr val="tx1"/>
            </a:solidFill>
            <a:prstDash val="solid"/>
            <a:round/>
            <a:headEnd type="none" w="med" len="med"/>
            <a:tailEnd type="none" w="med" len="med"/>
          </a:ln>
          <a:effectLst/>
        </p:spPr>
        <p:txBody>
          <a:bodyPr/>
          <a:lstStyle/>
          <a:p>
            <a:pPr>
              <a:defRPr/>
            </a:pPr>
            <a:endParaRPr lang="zh-CN" altLang="en-US" sz="2400">
              <a:latin typeface="Times" pitchFamily="18" charset="0"/>
            </a:endParaRPr>
          </a:p>
        </p:txBody>
      </p:sp>
      <p:sp>
        <p:nvSpPr>
          <p:cNvPr id="16" name="TextBox 15"/>
          <p:cNvSpPr txBox="1">
            <a:spLocks noChangeArrowheads="1"/>
          </p:cNvSpPr>
          <p:nvPr/>
        </p:nvSpPr>
        <p:spPr bwMode="auto">
          <a:xfrm>
            <a:off x="274930" y="4564265"/>
            <a:ext cx="12239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charset="0"/>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charset="2"/>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zh-CN" altLang="en-US" sz="2000">
                <a:latin typeface="微软雅黑" panose="020B0503020204020204" pitchFamily="34" charset="-122"/>
                <a:ea typeface="微软雅黑" panose="020B0503020204020204" pitchFamily="34" charset="-122"/>
              </a:rPr>
              <a:t>需求获取</a:t>
            </a:r>
          </a:p>
        </p:txBody>
      </p:sp>
      <p:sp>
        <p:nvSpPr>
          <p:cNvPr id="18" name="矩形 17"/>
          <p:cNvSpPr/>
          <p:nvPr/>
        </p:nvSpPr>
        <p:spPr bwMode="auto">
          <a:xfrm>
            <a:off x="1714792" y="4492828"/>
            <a:ext cx="1296988" cy="503237"/>
          </a:xfrm>
          <a:prstGeom prst="rect">
            <a:avLst/>
          </a:prstGeom>
          <a:solidFill>
            <a:srgbClr val="FFFF00"/>
          </a:solidFill>
          <a:ln w="19050" cap="flat" cmpd="sng" algn="ctr">
            <a:solidFill>
              <a:schemeClr val="tx1"/>
            </a:solidFill>
            <a:prstDash val="solid"/>
            <a:round/>
            <a:headEnd type="none" w="med" len="med"/>
            <a:tailEnd type="none" w="med" len="med"/>
          </a:ln>
          <a:effectLst/>
        </p:spPr>
        <p:txBody>
          <a:bodyPr/>
          <a:lstStyle/>
          <a:p>
            <a:pPr>
              <a:defRPr/>
            </a:pPr>
            <a:endParaRPr lang="zh-CN" altLang="en-US" sz="2400">
              <a:latin typeface="Times" pitchFamily="18" charset="0"/>
            </a:endParaRPr>
          </a:p>
        </p:txBody>
      </p:sp>
      <p:sp>
        <p:nvSpPr>
          <p:cNvPr id="19" name="TextBox 17"/>
          <p:cNvSpPr txBox="1">
            <a:spLocks noChangeArrowheads="1"/>
          </p:cNvSpPr>
          <p:nvPr/>
        </p:nvSpPr>
        <p:spPr bwMode="auto">
          <a:xfrm>
            <a:off x="1787817" y="4564265"/>
            <a:ext cx="1223963" cy="400050"/>
          </a:xfrm>
          <a:prstGeom prst="rect">
            <a:avLst/>
          </a:prstGeom>
          <a:solidFill>
            <a:srgbClr val="FFFF00"/>
          </a:solidFill>
          <a:ln>
            <a:noFill/>
          </a:ln>
          <a:extLst/>
        </p:spPr>
        <p:txBody>
          <a:bodyPr>
            <a:spAutoFit/>
          </a:bodyPr>
          <a:lstStyle>
            <a:lvl1pPr>
              <a:spcBef>
                <a:spcPct val="20000"/>
              </a:spcBef>
              <a:buClr>
                <a:schemeClr val="tx2"/>
              </a:buClr>
              <a:buSzPct val="50000"/>
              <a:buFont typeface="Zapf Dingbats" charset="0"/>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charset="2"/>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zh-CN" altLang="en-US" sz="2000" dirty="0">
                <a:latin typeface="微软雅黑" panose="020B0503020204020204" pitchFamily="34" charset="-122"/>
                <a:ea typeface="微软雅黑" panose="020B0503020204020204" pitchFamily="34" charset="-122"/>
              </a:rPr>
              <a:t>需求分析</a:t>
            </a:r>
          </a:p>
        </p:txBody>
      </p:sp>
      <p:sp>
        <p:nvSpPr>
          <p:cNvPr id="20" name="矩形 19"/>
          <p:cNvSpPr/>
          <p:nvPr/>
        </p:nvSpPr>
        <p:spPr bwMode="auto">
          <a:xfrm>
            <a:off x="3227680" y="4492828"/>
            <a:ext cx="1511300" cy="503237"/>
          </a:xfrm>
          <a:prstGeom prst="rect">
            <a:avLst/>
          </a:prstGeom>
          <a:solidFill>
            <a:schemeClr val="bg2">
              <a:lumMod val="40000"/>
              <a:lumOff val="60000"/>
            </a:schemeClr>
          </a:solidFill>
          <a:ln w="19050" cap="flat" cmpd="sng" algn="ctr">
            <a:solidFill>
              <a:schemeClr val="tx1"/>
            </a:solidFill>
            <a:prstDash val="solid"/>
            <a:round/>
            <a:headEnd type="none" w="med" len="med"/>
            <a:tailEnd type="none" w="med" len="med"/>
          </a:ln>
          <a:effectLst/>
        </p:spPr>
        <p:txBody>
          <a:bodyPr/>
          <a:lstStyle/>
          <a:p>
            <a:pPr>
              <a:defRPr/>
            </a:pPr>
            <a:endParaRPr lang="zh-CN" altLang="en-US" sz="2400">
              <a:latin typeface="Times" pitchFamily="18" charset="0"/>
            </a:endParaRPr>
          </a:p>
        </p:txBody>
      </p:sp>
      <p:sp>
        <p:nvSpPr>
          <p:cNvPr id="21" name="TextBox 19"/>
          <p:cNvSpPr txBox="1">
            <a:spLocks noChangeArrowheads="1"/>
          </p:cNvSpPr>
          <p:nvPr/>
        </p:nvSpPr>
        <p:spPr bwMode="auto">
          <a:xfrm>
            <a:off x="3227680" y="4564265"/>
            <a:ext cx="1511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charset="0"/>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charset="2"/>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eaLnBrk="1" hangingPunct="1">
              <a:spcBef>
                <a:spcPct val="0"/>
              </a:spcBef>
              <a:buClrTx/>
              <a:buSzTx/>
              <a:buFont typeface="Zapf Dingbats" charset="0"/>
              <a:buNone/>
            </a:pPr>
            <a:r>
              <a:rPr lang="zh-CN" altLang="en-US" sz="2000">
                <a:latin typeface="微软雅黑" panose="020B0503020204020204" pitchFamily="34" charset="-122"/>
                <a:ea typeface="微软雅黑" panose="020B0503020204020204" pitchFamily="34" charset="-122"/>
              </a:rPr>
              <a:t>需求文档化</a:t>
            </a:r>
          </a:p>
        </p:txBody>
      </p:sp>
      <p:cxnSp>
        <p:nvCxnSpPr>
          <p:cNvPr id="22" name="直接连接符 23"/>
          <p:cNvCxnSpPr>
            <a:cxnSpLocks noChangeShapeType="1"/>
            <a:endCxn id="11" idx="0"/>
          </p:cNvCxnSpPr>
          <p:nvPr/>
        </p:nvCxnSpPr>
        <p:spPr bwMode="auto">
          <a:xfrm flipH="1">
            <a:off x="2651417" y="1871866"/>
            <a:ext cx="1584325" cy="531812"/>
          </a:xfrm>
          <a:prstGeom prst="line">
            <a:avLst/>
          </a:prstGeom>
          <a:noFill/>
          <a:ln w="34925" algn="ctr">
            <a:solidFill>
              <a:schemeClr val="tx1"/>
            </a:solidFill>
            <a:round/>
            <a:headEnd/>
            <a:tailEnd/>
          </a:ln>
          <a:extLst>
            <a:ext uri="{909E8E84-426E-40DD-AFC4-6F175D3DCCD1}">
              <a14:hiddenFill xmlns:a14="http://schemas.microsoft.com/office/drawing/2010/main">
                <a:noFill/>
              </a14:hiddenFill>
            </a:ext>
          </a:extLst>
        </p:spPr>
      </p:cxnSp>
      <p:cxnSp>
        <p:nvCxnSpPr>
          <p:cNvPr id="23" name="直接连接符 26"/>
          <p:cNvCxnSpPr>
            <a:cxnSpLocks noChangeShapeType="1"/>
            <a:stCxn id="11" idx="2"/>
          </p:cNvCxnSpPr>
          <p:nvPr/>
        </p:nvCxnSpPr>
        <p:spPr bwMode="auto">
          <a:xfrm flipH="1">
            <a:off x="779755" y="2908503"/>
            <a:ext cx="1871662" cy="1584325"/>
          </a:xfrm>
          <a:prstGeom prst="line">
            <a:avLst/>
          </a:prstGeom>
          <a:noFill/>
          <a:ln w="34925" algn="ctr">
            <a:solidFill>
              <a:schemeClr val="tx1"/>
            </a:solidFill>
            <a:round/>
            <a:headEnd/>
            <a:tailEnd/>
          </a:ln>
          <a:extLst>
            <a:ext uri="{909E8E84-426E-40DD-AFC4-6F175D3DCCD1}">
              <a14:hiddenFill xmlns:a14="http://schemas.microsoft.com/office/drawing/2010/main">
                <a:noFill/>
              </a14:hiddenFill>
            </a:ext>
          </a:extLst>
        </p:spPr>
      </p:cxnSp>
      <p:cxnSp>
        <p:nvCxnSpPr>
          <p:cNvPr id="24" name="直接连接符 28"/>
          <p:cNvCxnSpPr>
            <a:cxnSpLocks noChangeShapeType="1"/>
            <a:stCxn id="11" idx="2"/>
            <a:endCxn id="18" idx="0"/>
          </p:cNvCxnSpPr>
          <p:nvPr/>
        </p:nvCxnSpPr>
        <p:spPr bwMode="auto">
          <a:xfrm flipH="1">
            <a:off x="2364080" y="2908503"/>
            <a:ext cx="287337" cy="1584325"/>
          </a:xfrm>
          <a:prstGeom prst="line">
            <a:avLst/>
          </a:prstGeom>
          <a:noFill/>
          <a:ln w="34925" algn="ctr">
            <a:solidFill>
              <a:schemeClr val="tx1"/>
            </a:solidFill>
            <a:round/>
            <a:headEnd/>
            <a:tailEnd/>
          </a:ln>
          <a:extLst>
            <a:ext uri="{909E8E84-426E-40DD-AFC4-6F175D3DCCD1}">
              <a14:hiddenFill xmlns:a14="http://schemas.microsoft.com/office/drawing/2010/main">
                <a:noFill/>
              </a14:hiddenFill>
            </a:ext>
          </a:extLst>
        </p:spPr>
      </p:cxnSp>
      <p:cxnSp>
        <p:nvCxnSpPr>
          <p:cNvPr id="25" name="直接连接符 31"/>
          <p:cNvCxnSpPr>
            <a:cxnSpLocks noChangeShapeType="1"/>
            <a:stCxn id="11" idx="2"/>
            <a:endCxn id="20" idx="0"/>
          </p:cNvCxnSpPr>
          <p:nvPr/>
        </p:nvCxnSpPr>
        <p:spPr bwMode="auto">
          <a:xfrm>
            <a:off x="2651417" y="2908503"/>
            <a:ext cx="1331913" cy="1584325"/>
          </a:xfrm>
          <a:prstGeom prst="line">
            <a:avLst/>
          </a:prstGeom>
          <a:noFill/>
          <a:ln w="34925" algn="ctr">
            <a:solidFill>
              <a:schemeClr val="tx1"/>
            </a:solidFill>
            <a:round/>
            <a:headEnd/>
            <a:tailEnd/>
          </a:ln>
          <a:extLst>
            <a:ext uri="{909E8E84-426E-40DD-AFC4-6F175D3DCCD1}">
              <a14:hiddenFill xmlns:a14="http://schemas.microsoft.com/office/drawing/2010/main">
                <a:noFill/>
              </a14:hiddenFill>
            </a:ext>
          </a:extLst>
        </p:spPr>
      </p:cxnSp>
      <p:cxnSp>
        <p:nvCxnSpPr>
          <p:cNvPr id="26" name="直接连接符 34"/>
          <p:cNvCxnSpPr>
            <a:cxnSpLocks noChangeShapeType="1"/>
            <a:endCxn id="11" idx="2"/>
          </p:cNvCxnSpPr>
          <p:nvPr/>
        </p:nvCxnSpPr>
        <p:spPr bwMode="auto">
          <a:xfrm flipH="1" flipV="1">
            <a:off x="2651417" y="2908503"/>
            <a:ext cx="3024188" cy="1584325"/>
          </a:xfrm>
          <a:prstGeom prst="line">
            <a:avLst/>
          </a:prstGeom>
          <a:noFill/>
          <a:ln w="34925" algn="ctr">
            <a:solidFill>
              <a:schemeClr val="tx1"/>
            </a:solidFill>
            <a:round/>
            <a:headEnd/>
            <a:tailEnd/>
          </a:ln>
          <a:extLst>
            <a:ext uri="{909E8E84-426E-40DD-AFC4-6F175D3DCCD1}">
              <a14:hiddenFill xmlns:a14="http://schemas.microsoft.com/office/drawing/2010/main">
                <a:noFill/>
              </a14:hiddenFill>
            </a:ext>
          </a:extLst>
        </p:spPr>
      </p:cxnSp>
      <p:cxnSp>
        <p:nvCxnSpPr>
          <p:cNvPr id="27" name="直接连接符 37"/>
          <p:cNvCxnSpPr>
            <a:cxnSpLocks noChangeShapeType="1"/>
            <a:endCxn id="13" idx="0"/>
          </p:cNvCxnSpPr>
          <p:nvPr/>
        </p:nvCxnSpPr>
        <p:spPr bwMode="auto">
          <a:xfrm>
            <a:off x="5172367" y="1840116"/>
            <a:ext cx="2159000" cy="563562"/>
          </a:xfrm>
          <a:prstGeom prst="line">
            <a:avLst/>
          </a:prstGeom>
          <a:noFill/>
          <a:ln w="34925" algn="ctr">
            <a:solidFill>
              <a:schemeClr val="tx1"/>
            </a:solidFill>
            <a:round/>
            <a:headEnd/>
            <a:tailEnd/>
          </a:ln>
          <a:extLst>
            <a:ext uri="{909E8E84-426E-40DD-AFC4-6F175D3DCCD1}">
              <a14:hiddenFill xmlns:a14="http://schemas.microsoft.com/office/drawing/2010/main">
                <a:noFill/>
              </a14:hiddenFill>
            </a:ext>
          </a:extLst>
        </p:spPr>
      </p:cxnSp>
      <p:sp>
        <p:nvSpPr>
          <p:cNvPr id="28" name="矩形 27"/>
          <p:cNvSpPr/>
          <p:nvPr/>
        </p:nvSpPr>
        <p:spPr bwMode="auto">
          <a:xfrm>
            <a:off x="4851692" y="4492828"/>
            <a:ext cx="1295400" cy="503237"/>
          </a:xfrm>
          <a:prstGeom prst="rect">
            <a:avLst/>
          </a:prstGeom>
          <a:solidFill>
            <a:schemeClr val="bg2">
              <a:lumMod val="40000"/>
              <a:lumOff val="60000"/>
            </a:schemeClr>
          </a:solidFill>
          <a:ln w="19050" cap="flat" cmpd="sng" algn="ctr">
            <a:solidFill>
              <a:schemeClr val="tx1"/>
            </a:solidFill>
            <a:prstDash val="solid"/>
            <a:round/>
            <a:headEnd type="none" w="med" len="med"/>
            <a:tailEnd type="none" w="med" len="med"/>
          </a:ln>
          <a:effectLst/>
        </p:spPr>
        <p:txBody>
          <a:bodyPr/>
          <a:lstStyle/>
          <a:p>
            <a:pPr>
              <a:defRPr/>
            </a:pPr>
            <a:endParaRPr lang="zh-CN" altLang="en-US" sz="2400">
              <a:latin typeface="Times" pitchFamily="18" charset="0"/>
            </a:endParaRPr>
          </a:p>
        </p:txBody>
      </p:sp>
      <p:sp>
        <p:nvSpPr>
          <p:cNvPr id="29" name="TextBox 15"/>
          <p:cNvSpPr txBox="1">
            <a:spLocks noChangeArrowheads="1"/>
          </p:cNvSpPr>
          <p:nvPr/>
        </p:nvSpPr>
        <p:spPr bwMode="auto">
          <a:xfrm>
            <a:off x="4923130" y="4564265"/>
            <a:ext cx="12239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charset="0"/>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charset="2"/>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eaLnBrk="1" hangingPunct="1">
              <a:spcBef>
                <a:spcPct val="0"/>
              </a:spcBef>
              <a:buClrTx/>
              <a:buSzTx/>
              <a:buFont typeface="Zapf Dingbats" charset="0"/>
              <a:buNone/>
            </a:pPr>
            <a:r>
              <a:rPr lang="zh-CN" altLang="en-US" sz="2000">
                <a:latin typeface="微软雅黑" panose="020B0503020204020204" pitchFamily="34" charset="-122"/>
                <a:ea typeface="微软雅黑" panose="020B0503020204020204" pitchFamily="34" charset="-122"/>
              </a:rPr>
              <a:t>需求确认</a:t>
            </a:r>
          </a:p>
        </p:txBody>
      </p:sp>
      <p:cxnSp>
        <p:nvCxnSpPr>
          <p:cNvPr id="30" name="直接连接符 26"/>
          <p:cNvCxnSpPr>
            <a:cxnSpLocks noChangeShapeType="1"/>
          </p:cNvCxnSpPr>
          <p:nvPr/>
        </p:nvCxnSpPr>
        <p:spPr bwMode="auto">
          <a:xfrm flipH="1">
            <a:off x="5820067" y="2908503"/>
            <a:ext cx="1479550" cy="792162"/>
          </a:xfrm>
          <a:prstGeom prst="line">
            <a:avLst/>
          </a:prstGeom>
          <a:noFill/>
          <a:ln w="34925" algn="ctr">
            <a:solidFill>
              <a:schemeClr val="tx1"/>
            </a:solidFill>
            <a:round/>
            <a:headEnd/>
            <a:tailEnd/>
          </a:ln>
          <a:extLst>
            <a:ext uri="{909E8E84-426E-40DD-AFC4-6F175D3DCCD1}">
              <a14:hiddenFill xmlns:a14="http://schemas.microsoft.com/office/drawing/2010/main">
                <a:noFill/>
              </a14:hiddenFill>
            </a:ext>
          </a:extLst>
        </p:spPr>
      </p:cxnSp>
      <p:cxnSp>
        <p:nvCxnSpPr>
          <p:cNvPr id="31" name="直接连接符 28"/>
          <p:cNvCxnSpPr>
            <a:cxnSpLocks noChangeShapeType="1"/>
          </p:cNvCxnSpPr>
          <p:nvPr/>
        </p:nvCxnSpPr>
        <p:spPr bwMode="auto">
          <a:xfrm flipH="1">
            <a:off x="7156742" y="2908503"/>
            <a:ext cx="142875" cy="792162"/>
          </a:xfrm>
          <a:prstGeom prst="line">
            <a:avLst/>
          </a:prstGeom>
          <a:noFill/>
          <a:ln w="34925" algn="ctr">
            <a:solidFill>
              <a:schemeClr val="tx1"/>
            </a:solidFill>
            <a:round/>
            <a:headEnd/>
            <a:tailEnd/>
          </a:ln>
          <a:extLst>
            <a:ext uri="{909E8E84-426E-40DD-AFC4-6F175D3DCCD1}">
              <a14:hiddenFill xmlns:a14="http://schemas.microsoft.com/office/drawing/2010/main">
                <a:noFill/>
              </a14:hiddenFill>
            </a:ext>
          </a:extLst>
        </p:spPr>
      </p:cxnSp>
      <p:cxnSp>
        <p:nvCxnSpPr>
          <p:cNvPr id="32" name="直接连接符 31"/>
          <p:cNvCxnSpPr>
            <a:cxnSpLocks noChangeShapeType="1"/>
          </p:cNvCxnSpPr>
          <p:nvPr/>
        </p:nvCxnSpPr>
        <p:spPr bwMode="auto">
          <a:xfrm>
            <a:off x="7299617" y="2908503"/>
            <a:ext cx="752475" cy="935037"/>
          </a:xfrm>
          <a:prstGeom prst="line">
            <a:avLst/>
          </a:prstGeom>
          <a:noFill/>
          <a:ln w="34925" algn="ctr">
            <a:solidFill>
              <a:schemeClr val="tx1"/>
            </a:solidFill>
            <a:round/>
            <a:headEnd/>
            <a:tailEnd/>
          </a:ln>
          <a:extLst>
            <a:ext uri="{909E8E84-426E-40DD-AFC4-6F175D3DCCD1}">
              <a14:hiddenFill xmlns:a14="http://schemas.microsoft.com/office/drawing/2010/main">
                <a:noFill/>
              </a14:hiddenFill>
            </a:ext>
          </a:extLst>
        </p:spPr>
      </p:cxnSp>
      <p:cxnSp>
        <p:nvCxnSpPr>
          <p:cNvPr id="33" name="直接连接符 34"/>
          <p:cNvCxnSpPr>
            <a:cxnSpLocks noChangeShapeType="1"/>
          </p:cNvCxnSpPr>
          <p:nvPr/>
        </p:nvCxnSpPr>
        <p:spPr bwMode="auto">
          <a:xfrm flipH="1" flipV="1">
            <a:off x="7299617" y="2908503"/>
            <a:ext cx="1616075" cy="792162"/>
          </a:xfrm>
          <a:prstGeom prst="line">
            <a:avLst/>
          </a:prstGeom>
          <a:noFill/>
          <a:ln w="34925" algn="ctr">
            <a:solidFill>
              <a:schemeClr val="tx1"/>
            </a:solidFill>
            <a:round/>
            <a:headEnd/>
            <a:tailEnd/>
          </a:ln>
          <a:extLst>
            <a:ext uri="{909E8E84-426E-40DD-AFC4-6F175D3DCCD1}">
              <a14:hiddenFill xmlns:a14="http://schemas.microsoft.com/office/drawing/2010/main">
                <a:noFill/>
              </a14:hiddenFill>
            </a:ext>
          </a:extLst>
        </p:spPr>
      </p:cxnSp>
      <p:sp>
        <p:nvSpPr>
          <p:cNvPr id="34" name="TextBox 19"/>
          <p:cNvSpPr txBox="1">
            <a:spLocks noChangeArrowheads="1"/>
          </p:cNvSpPr>
          <p:nvPr/>
        </p:nvSpPr>
        <p:spPr bwMode="auto">
          <a:xfrm>
            <a:off x="5774030" y="3699078"/>
            <a:ext cx="9096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charset="0"/>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charset="2"/>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b="1"/>
              <a:t>……</a:t>
            </a:r>
            <a:endParaRPr lang="zh-CN" altLang="en-US" b="1"/>
          </a:p>
        </p:txBody>
      </p:sp>
      <p:sp>
        <p:nvSpPr>
          <p:cNvPr id="35" name="TextBox 19"/>
          <p:cNvSpPr txBox="1">
            <a:spLocks noChangeArrowheads="1"/>
          </p:cNvSpPr>
          <p:nvPr/>
        </p:nvSpPr>
        <p:spPr bwMode="auto">
          <a:xfrm>
            <a:off x="6947192" y="3843540"/>
            <a:ext cx="1457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charset="0"/>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charset="2"/>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b="1"/>
              <a:t>……</a:t>
            </a:r>
            <a:endParaRPr lang="zh-CN" altLang="en-US" b="1"/>
          </a:p>
        </p:txBody>
      </p:sp>
    </p:spTree>
    <p:extLst>
      <p:ext uri="{BB962C8B-B14F-4D97-AF65-F5344CB8AC3E}">
        <p14:creationId xmlns:p14="http://schemas.microsoft.com/office/powerpoint/2010/main" val="3798548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0714" y="168644"/>
            <a:ext cx="7031424" cy="461665"/>
          </a:xfrm>
          <a:prstGeom prst="rect">
            <a:avLst/>
          </a:prstGeom>
        </p:spPr>
        <p:txBody>
          <a:bodyPr wrap="square">
            <a:spAutoFit/>
          </a:bodyPr>
          <a:lstStyle/>
          <a:p>
            <a:pPr>
              <a:buFont typeface="Wingdings" pitchFamily="2" charset="2"/>
              <a:buNone/>
            </a:pPr>
            <a:r>
              <a:rPr lang="zh-CN" altLang="en-US" sz="2400" b="1" dirty="0">
                <a:latin typeface="微软雅黑" pitchFamily="34" charset="-122"/>
                <a:ea typeface="微软雅黑" pitchFamily="34" charset="-122"/>
              </a:rPr>
              <a:t>华为汽车控制软件样例</a:t>
            </a:r>
            <a:endParaRPr lang="en-US" altLang="zh-CN" sz="2400" b="1" dirty="0">
              <a:latin typeface="微软雅黑" pitchFamily="34" charset="-122"/>
              <a:ea typeface="微软雅黑" pitchFamily="34" charset="-122"/>
            </a:endParaRPr>
          </a:p>
        </p:txBody>
      </p:sp>
      <p:sp>
        <p:nvSpPr>
          <p:cNvPr id="3" name="矩形 2"/>
          <p:cNvSpPr/>
          <p:nvPr/>
        </p:nvSpPr>
        <p:spPr>
          <a:xfrm>
            <a:off x="3398283" y="231389"/>
            <a:ext cx="83229" cy="3361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23129" y="1580316"/>
            <a:ext cx="9033643" cy="900631"/>
          </a:xfrm>
          <a:prstGeom prst="rect">
            <a:avLst/>
          </a:prstGeom>
        </p:spPr>
        <p:txBody>
          <a:bodyPr wrap="square">
            <a:spAutoFit/>
          </a:bodyPr>
          <a:lstStyle/>
          <a:p>
            <a:pPr marL="342900" indent="-342900">
              <a:lnSpc>
                <a:spcPct val="125000"/>
              </a:lnSpc>
              <a:buClr>
                <a:srgbClr val="FF0000"/>
              </a:buClr>
              <a:buFont typeface="Wingdings" panose="05000000000000000000" pitchFamily="2" charset="2"/>
              <a:buChar char="n"/>
            </a:pPr>
            <a:r>
              <a:rPr lang="zh-CN" altLang="zh-CN" sz="2400" b="1" dirty="0"/>
              <a:t>汽车</a:t>
            </a:r>
            <a:r>
              <a:rPr lang="zh-CN" altLang="en-US" sz="2400" b="1" dirty="0"/>
              <a:t>控制系统的需求</a:t>
            </a:r>
            <a:endParaRPr lang="en-US" altLang="zh-CN" sz="2400" b="1" dirty="0"/>
          </a:p>
          <a:p>
            <a:pPr>
              <a:lnSpc>
                <a:spcPct val="125000"/>
              </a:lnSpc>
              <a:buClr>
                <a:srgbClr val="FF0000"/>
              </a:buClr>
            </a:pPr>
            <a:r>
              <a:rPr lang="en-US" altLang="zh-CN" sz="2000" dirty="0"/>
              <a:t>        </a:t>
            </a:r>
            <a:endParaRPr lang="zh-CN" altLang="zh-CN" sz="2000" dirty="0"/>
          </a:p>
        </p:txBody>
      </p:sp>
      <p:pic>
        <p:nvPicPr>
          <p:cNvPr id="9" name="图片 8">
            <a:extLst>
              <a:ext uri="{FF2B5EF4-FFF2-40B4-BE49-F238E27FC236}">
                <a16:creationId xmlns:a16="http://schemas.microsoft.com/office/drawing/2014/main" id="{31B3708D-1354-4FEE-9AB5-9B1D76D154AD}"/>
              </a:ext>
            </a:extLst>
          </p:cNvPr>
          <p:cNvPicPr/>
          <p:nvPr/>
        </p:nvPicPr>
        <p:blipFill>
          <a:blip r:embed="rId3"/>
          <a:stretch>
            <a:fillRect/>
          </a:stretch>
        </p:blipFill>
        <p:spPr>
          <a:xfrm>
            <a:off x="3624941" y="1659168"/>
            <a:ext cx="5428477" cy="4967443"/>
          </a:xfrm>
          <a:prstGeom prst="rect">
            <a:avLst/>
          </a:prstGeom>
        </p:spPr>
      </p:pic>
      <p:cxnSp>
        <p:nvCxnSpPr>
          <p:cNvPr id="6" name="直接箭头连接符 5">
            <a:extLst>
              <a:ext uri="{FF2B5EF4-FFF2-40B4-BE49-F238E27FC236}">
                <a16:creationId xmlns:a16="http://schemas.microsoft.com/office/drawing/2014/main" id="{8CD6E21B-DA34-4522-93C6-206C72BEA98A}"/>
              </a:ext>
            </a:extLst>
          </p:cNvPr>
          <p:cNvCxnSpPr>
            <a:cxnSpLocks/>
          </p:cNvCxnSpPr>
          <p:nvPr/>
        </p:nvCxnSpPr>
        <p:spPr>
          <a:xfrm>
            <a:off x="3219061" y="3331029"/>
            <a:ext cx="998376" cy="793101"/>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cxnSp>
        <p:nvCxnSpPr>
          <p:cNvPr id="10" name="直接箭头连接符 9">
            <a:extLst>
              <a:ext uri="{FF2B5EF4-FFF2-40B4-BE49-F238E27FC236}">
                <a16:creationId xmlns:a16="http://schemas.microsoft.com/office/drawing/2014/main" id="{57989268-CC99-458D-8A2B-D557940923B4}"/>
              </a:ext>
            </a:extLst>
          </p:cNvPr>
          <p:cNvCxnSpPr>
            <a:cxnSpLocks/>
          </p:cNvCxnSpPr>
          <p:nvPr/>
        </p:nvCxnSpPr>
        <p:spPr>
          <a:xfrm flipV="1">
            <a:off x="3219061" y="5078346"/>
            <a:ext cx="1188097" cy="594049"/>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4" name="矩形 13">
            <a:extLst>
              <a:ext uri="{FF2B5EF4-FFF2-40B4-BE49-F238E27FC236}">
                <a16:creationId xmlns:a16="http://schemas.microsoft.com/office/drawing/2014/main" id="{DB8AA4EB-A17E-4F1A-AE7A-8D98B219619D}"/>
              </a:ext>
            </a:extLst>
          </p:cNvPr>
          <p:cNvSpPr/>
          <p:nvPr/>
        </p:nvSpPr>
        <p:spPr>
          <a:xfrm>
            <a:off x="452417" y="2119672"/>
            <a:ext cx="2563290" cy="1211357"/>
          </a:xfrm>
          <a:prstGeom prst="rect">
            <a:avLst/>
          </a:prstGeom>
        </p:spPr>
        <p:txBody>
          <a:bodyPr wrap="square">
            <a:spAutoFit/>
          </a:bodyPr>
          <a:lstStyle/>
          <a:p>
            <a:pPr>
              <a:lnSpc>
                <a:spcPct val="125000"/>
              </a:lnSpc>
            </a:pPr>
            <a:r>
              <a:rPr lang="zh-CN" altLang="en-US" sz="2000" dirty="0">
                <a:latin typeface="微软雅黑" panose="020B0503020204020204" pitchFamily="34" charset="-122"/>
                <a:ea typeface="微软雅黑" panose="020B0503020204020204" pitchFamily="34" charset="-122"/>
              </a:rPr>
              <a:t>在状态图的基础上，可以分析与状态迁移相关的各种行为特征</a:t>
            </a:r>
            <a:endParaRPr lang="en-US" altLang="zh-CN" sz="2000" dirty="0">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391A8336-809A-45BD-A763-B4B5BEF46E4E}"/>
              </a:ext>
            </a:extLst>
          </p:cNvPr>
          <p:cNvSpPr/>
          <p:nvPr/>
        </p:nvSpPr>
        <p:spPr>
          <a:xfrm>
            <a:off x="1249819" y="3827563"/>
            <a:ext cx="2563290" cy="441916"/>
          </a:xfrm>
          <a:prstGeom prst="rect">
            <a:avLst/>
          </a:prstGeom>
        </p:spPr>
        <p:txBody>
          <a:bodyPr wrap="square">
            <a:spAutoFit/>
          </a:bodyPr>
          <a:lstStyle/>
          <a:p>
            <a:pPr>
              <a:lnSpc>
                <a:spcPct val="125000"/>
              </a:lnSpc>
            </a:pPr>
            <a:r>
              <a:rPr lang="zh-CN" altLang="en-US" sz="2000" dirty="0">
                <a:latin typeface="微软雅黑" panose="020B0503020204020204" pitchFamily="34" charset="-122"/>
                <a:ea typeface="微软雅黑" panose="020B0503020204020204" pitchFamily="34" charset="-122"/>
              </a:rPr>
              <a:t>状态是否都可达？</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4890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0714" y="168644"/>
            <a:ext cx="7031424" cy="461665"/>
          </a:xfrm>
          <a:prstGeom prst="rect">
            <a:avLst/>
          </a:prstGeom>
        </p:spPr>
        <p:txBody>
          <a:bodyPr wrap="square">
            <a:spAutoFit/>
          </a:bodyPr>
          <a:lstStyle/>
          <a:p>
            <a:pPr>
              <a:buFont typeface="Wingdings" pitchFamily="2" charset="2"/>
              <a:buNone/>
            </a:pPr>
            <a:r>
              <a:rPr lang="zh-CN" altLang="en-US" sz="2400" b="1" dirty="0">
                <a:latin typeface="微软雅黑" pitchFamily="34" charset="-122"/>
                <a:ea typeface="微软雅黑" pitchFamily="34" charset="-122"/>
              </a:rPr>
              <a:t>华为汽车控制软件样例</a:t>
            </a:r>
            <a:endParaRPr lang="en-US" altLang="zh-CN" sz="2400" b="1" dirty="0">
              <a:latin typeface="微软雅黑" pitchFamily="34" charset="-122"/>
              <a:ea typeface="微软雅黑" pitchFamily="34" charset="-122"/>
            </a:endParaRPr>
          </a:p>
        </p:txBody>
      </p:sp>
      <p:sp>
        <p:nvSpPr>
          <p:cNvPr id="3" name="矩形 2"/>
          <p:cNvSpPr/>
          <p:nvPr/>
        </p:nvSpPr>
        <p:spPr>
          <a:xfrm>
            <a:off x="3398283" y="231389"/>
            <a:ext cx="83229" cy="3361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0357" y="807011"/>
            <a:ext cx="9033643" cy="900631"/>
          </a:xfrm>
          <a:prstGeom prst="rect">
            <a:avLst/>
          </a:prstGeom>
        </p:spPr>
        <p:txBody>
          <a:bodyPr wrap="square">
            <a:spAutoFit/>
          </a:bodyPr>
          <a:lstStyle/>
          <a:p>
            <a:pPr marL="342900" indent="-342900">
              <a:lnSpc>
                <a:spcPct val="125000"/>
              </a:lnSpc>
              <a:buClr>
                <a:srgbClr val="FF0000"/>
              </a:buClr>
              <a:buFont typeface="Wingdings" panose="05000000000000000000" pitchFamily="2" charset="2"/>
              <a:buChar char="n"/>
            </a:pPr>
            <a:r>
              <a:rPr lang="zh-CN" altLang="zh-CN" sz="2400" b="1" dirty="0"/>
              <a:t>汽车</a:t>
            </a:r>
            <a:r>
              <a:rPr lang="zh-CN" altLang="en-US" sz="2400" b="1" dirty="0"/>
              <a:t>控制系统的需求</a:t>
            </a:r>
            <a:endParaRPr lang="en-US" altLang="zh-CN" sz="2400" b="1" dirty="0"/>
          </a:p>
          <a:p>
            <a:pPr>
              <a:lnSpc>
                <a:spcPct val="125000"/>
              </a:lnSpc>
              <a:buClr>
                <a:srgbClr val="FF0000"/>
              </a:buClr>
            </a:pPr>
            <a:r>
              <a:rPr lang="en-US" altLang="zh-CN" sz="2000" dirty="0"/>
              <a:t>        </a:t>
            </a:r>
            <a:endParaRPr lang="zh-CN" altLang="zh-CN" sz="2000" dirty="0"/>
          </a:p>
        </p:txBody>
      </p:sp>
      <p:pic>
        <p:nvPicPr>
          <p:cNvPr id="9" name="图片 8">
            <a:extLst>
              <a:ext uri="{FF2B5EF4-FFF2-40B4-BE49-F238E27FC236}">
                <a16:creationId xmlns:a16="http://schemas.microsoft.com/office/drawing/2014/main" id="{31B3708D-1354-4FEE-9AB5-9B1D76D154AD}"/>
              </a:ext>
            </a:extLst>
          </p:cNvPr>
          <p:cNvPicPr/>
          <p:nvPr/>
        </p:nvPicPr>
        <p:blipFill>
          <a:blip r:embed="rId3"/>
          <a:stretch>
            <a:fillRect/>
          </a:stretch>
        </p:blipFill>
        <p:spPr>
          <a:xfrm>
            <a:off x="5227845" y="3144417"/>
            <a:ext cx="3559630" cy="3426211"/>
          </a:xfrm>
          <a:prstGeom prst="rect">
            <a:avLst/>
          </a:prstGeom>
        </p:spPr>
      </p:pic>
      <p:cxnSp>
        <p:nvCxnSpPr>
          <p:cNvPr id="6" name="直接箭头连接符 5">
            <a:extLst>
              <a:ext uri="{FF2B5EF4-FFF2-40B4-BE49-F238E27FC236}">
                <a16:creationId xmlns:a16="http://schemas.microsoft.com/office/drawing/2014/main" id="{8CD6E21B-DA34-4522-93C6-206C72BEA98A}"/>
              </a:ext>
            </a:extLst>
          </p:cNvPr>
          <p:cNvCxnSpPr/>
          <p:nvPr/>
        </p:nvCxnSpPr>
        <p:spPr>
          <a:xfrm>
            <a:off x="4849965" y="4052639"/>
            <a:ext cx="811763" cy="793102"/>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cxnSp>
        <p:nvCxnSpPr>
          <p:cNvPr id="10" name="直接箭头连接符 9">
            <a:extLst>
              <a:ext uri="{FF2B5EF4-FFF2-40B4-BE49-F238E27FC236}">
                <a16:creationId xmlns:a16="http://schemas.microsoft.com/office/drawing/2014/main" id="{57989268-CC99-458D-8A2B-D557940923B4}"/>
              </a:ext>
            </a:extLst>
          </p:cNvPr>
          <p:cNvCxnSpPr>
            <a:cxnSpLocks/>
          </p:cNvCxnSpPr>
          <p:nvPr/>
        </p:nvCxnSpPr>
        <p:spPr>
          <a:xfrm flipV="1">
            <a:off x="4661799" y="5753964"/>
            <a:ext cx="1188097" cy="594049"/>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pic>
        <p:nvPicPr>
          <p:cNvPr id="12" name="图片 11">
            <a:extLst>
              <a:ext uri="{FF2B5EF4-FFF2-40B4-BE49-F238E27FC236}">
                <a16:creationId xmlns:a16="http://schemas.microsoft.com/office/drawing/2014/main" id="{D1E2FEFF-DAAC-498D-8AC4-FCCD305F0C72}"/>
              </a:ext>
            </a:extLst>
          </p:cNvPr>
          <p:cNvPicPr/>
          <p:nvPr/>
        </p:nvPicPr>
        <p:blipFill>
          <a:blip r:embed="rId4"/>
          <a:stretch>
            <a:fillRect/>
          </a:stretch>
        </p:blipFill>
        <p:spPr>
          <a:xfrm>
            <a:off x="220714" y="1374153"/>
            <a:ext cx="5704225" cy="1770263"/>
          </a:xfrm>
          <a:prstGeom prst="rect">
            <a:avLst/>
          </a:prstGeom>
        </p:spPr>
      </p:pic>
      <p:sp>
        <p:nvSpPr>
          <p:cNvPr id="4" name="矩形 3">
            <a:extLst>
              <a:ext uri="{FF2B5EF4-FFF2-40B4-BE49-F238E27FC236}">
                <a16:creationId xmlns:a16="http://schemas.microsoft.com/office/drawing/2014/main" id="{3228CAF5-25F2-4708-9238-E09452E5C823}"/>
              </a:ext>
            </a:extLst>
          </p:cNvPr>
          <p:cNvSpPr/>
          <p:nvPr/>
        </p:nvSpPr>
        <p:spPr>
          <a:xfrm>
            <a:off x="220714" y="4504915"/>
            <a:ext cx="4818191" cy="1211357"/>
          </a:xfrm>
          <a:prstGeom prst="rect">
            <a:avLst/>
          </a:prstGeom>
        </p:spPr>
        <p:txBody>
          <a:bodyPr wrap="square">
            <a:spAutoFit/>
          </a:bodyPr>
          <a:lstStyle/>
          <a:p>
            <a:pPr>
              <a:lnSpc>
                <a:spcPct val="125000"/>
              </a:lnSpc>
            </a:pPr>
            <a:r>
              <a:rPr lang="en-US" altLang="zh-CN" sz="2000" dirty="0" err="1">
                <a:latin typeface="微软雅黑" panose="020B0503020204020204" pitchFamily="34" charset="-122"/>
                <a:ea typeface="微软雅黑" panose="020B0503020204020204" pitchFamily="34" charset="-122"/>
              </a:rPr>
              <a:t>ExternalWakeUp</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不论为</a:t>
            </a:r>
            <a:r>
              <a:rPr lang="en-US" altLang="zh-CN" sz="2000" dirty="0">
                <a:latin typeface="微软雅黑" panose="020B0503020204020204" pitchFamily="34" charset="-122"/>
                <a:ea typeface="微软雅黑" panose="020B0503020204020204" pitchFamily="34" charset="-122"/>
              </a:rPr>
              <a:t>true</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还是为</a:t>
            </a:r>
            <a:r>
              <a:rPr lang="en-US" altLang="zh-CN" sz="2000" dirty="0">
                <a:latin typeface="微软雅黑" panose="020B0503020204020204" pitchFamily="34" charset="-122"/>
                <a:ea typeface="微软雅黑" panose="020B0503020204020204" pitchFamily="34" charset="-122"/>
              </a:rPr>
              <a:t>false</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都会停留在上面的判断语句中，无法进入到后续的</a:t>
            </a:r>
            <a:r>
              <a:rPr lang="en-US" altLang="zh-CN" sz="2000" dirty="0">
                <a:latin typeface="微软雅黑" panose="020B0503020204020204" pitchFamily="34" charset="-122"/>
                <a:ea typeface="微软雅黑" panose="020B0503020204020204" pitchFamily="34" charset="-122"/>
              </a:rPr>
              <a:t>Failure</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dirty="0">
                <a:latin typeface="微软雅黑" panose="020B0503020204020204" pitchFamily="34" charset="-122"/>
                <a:ea typeface="微软雅黑" panose="020B0503020204020204" pitchFamily="34" charset="-122"/>
              </a:rPr>
              <a:t>standby01</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两个状态</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92758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0714" y="168644"/>
            <a:ext cx="7031424" cy="461665"/>
          </a:xfrm>
          <a:prstGeom prst="rect">
            <a:avLst/>
          </a:prstGeom>
        </p:spPr>
        <p:txBody>
          <a:bodyPr wrap="square">
            <a:spAutoFit/>
          </a:bodyPr>
          <a:lstStyle/>
          <a:p>
            <a:pPr>
              <a:buFont typeface="Wingdings" pitchFamily="2" charset="2"/>
              <a:buNone/>
            </a:pPr>
            <a:r>
              <a:rPr lang="zh-CN" altLang="en-US" sz="2400" b="1" dirty="0">
                <a:latin typeface="微软雅黑" pitchFamily="34" charset="-122"/>
                <a:ea typeface="微软雅黑" pitchFamily="34" charset="-122"/>
              </a:rPr>
              <a:t>航空发动机控制软件实例</a:t>
            </a:r>
            <a:endParaRPr lang="en-US" altLang="zh-CN" sz="2400" b="1" dirty="0">
              <a:latin typeface="微软雅黑" pitchFamily="34" charset="-122"/>
              <a:ea typeface="微软雅黑" pitchFamily="34" charset="-122"/>
            </a:endParaRPr>
          </a:p>
        </p:txBody>
      </p:sp>
      <p:sp>
        <p:nvSpPr>
          <p:cNvPr id="3" name="矩形 2"/>
          <p:cNvSpPr/>
          <p:nvPr/>
        </p:nvSpPr>
        <p:spPr>
          <a:xfrm>
            <a:off x="3892805" y="231389"/>
            <a:ext cx="83229" cy="3361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21190" y="1529969"/>
            <a:ext cx="7406671" cy="1257204"/>
          </a:xfrm>
          <a:prstGeom prst="rect">
            <a:avLst/>
          </a:prstGeom>
        </p:spPr>
        <p:txBody>
          <a:bodyPr wrap="square">
            <a:spAutoFit/>
          </a:bodyPr>
          <a:lstStyle/>
          <a:p>
            <a:pPr marL="342900" indent="-342900">
              <a:lnSpc>
                <a:spcPct val="120000"/>
              </a:lnSpc>
              <a:buFont typeface="Arial" pitchFamily="34" charset="0"/>
              <a:buChar char="•"/>
            </a:pPr>
            <a:r>
              <a:rPr lang="zh-CN" altLang="en-US" sz="2200" dirty="0">
                <a:latin typeface="黑体" pitchFamily="49" charset="-122"/>
                <a:ea typeface="黑体" pitchFamily="49" charset="-122"/>
                <a:cs typeface="Times New Roman" pitchFamily="18" charset="0"/>
              </a:rPr>
              <a:t>航空发动机控制软件是一个复杂的控制系统，其需求描述庞大而复杂，如何理解并分析需求是否反映了用户的期望，始终是个挑战。</a:t>
            </a:r>
            <a:endParaRPr lang="en-US" altLang="zh-CN" sz="2200" dirty="0">
              <a:latin typeface="黑体" pitchFamily="49" charset="-122"/>
              <a:ea typeface="黑体" pitchFamily="49" charset="-122"/>
              <a:cs typeface="Times New Roman" pitchFamily="18" charset="0"/>
            </a:endParaRPr>
          </a:p>
        </p:txBody>
      </p:sp>
      <p:pic>
        <p:nvPicPr>
          <p:cNvPr id="3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3673" y="2449794"/>
            <a:ext cx="3364466" cy="39402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0714" y="3016526"/>
            <a:ext cx="2719779" cy="2002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13095" y="4619158"/>
            <a:ext cx="3204408" cy="1770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6711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0714" y="168644"/>
            <a:ext cx="7031424" cy="461665"/>
          </a:xfrm>
          <a:prstGeom prst="rect">
            <a:avLst/>
          </a:prstGeom>
        </p:spPr>
        <p:txBody>
          <a:bodyPr wrap="square">
            <a:spAutoFit/>
          </a:bodyPr>
          <a:lstStyle/>
          <a:p>
            <a:pPr>
              <a:buFont typeface="Wingdings" pitchFamily="2" charset="2"/>
              <a:buNone/>
            </a:pPr>
            <a:r>
              <a:rPr lang="zh-CN" altLang="en-US" sz="2400" b="1" dirty="0">
                <a:latin typeface="微软雅黑" pitchFamily="34" charset="-122"/>
                <a:ea typeface="微软雅黑" pitchFamily="34" charset="-122"/>
              </a:rPr>
              <a:t>航空发动机控制软件实例</a:t>
            </a:r>
            <a:endParaRPr lang="en-US" altLang="zh-CN" sz="2400" b="1" dirty="0">
              <a:latin typeface="微软雅黑" pitchFamily="34" charset="-122"/>
              <a:ea typeface="微软雅黑" pitchFamily="34" charset="-122"/>
            </a:endParaRPr>
          </a:p>
        </p:txBody>
      </p:sp>
      <p:sp>
        <p:nvSpPr>
          <p:cNvPr id="3" name="矩形 2"/>
          <p:cNvSpPr/>
          <p:nvPr/>
        </p:nvSpPr>
        <p:spPr>
          <a:xfrm>
            <a:off x="3892805" y="231389"/>
            <a:ext cx="83229" cy="3361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txBox="1">
            <a:spLocks/>
          </p:cNvSpPr>
          <p:nvPr/>
        </p:nvSpPr>
        <p:spPr>
          <a:xfrm>
            <a:off x="220714" y="858983"/>
            <a:ext cx="8902649" cy="4781406"/>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buClr>
                <a:schemeClr val="tx1"/>
              </a:buClr>
              <a:buSzPct val="100000"/>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航空发动机控制软件的需求文档</a:t>
            </a:r>
            <a:endParaRPr lang="en-US" altLang="zh-CN" sz="2400" b="1"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25000"/>
              </a:lnSpc>
              <a:buClr>
                <a:schemeClr val="tx1"/>
              </a:buClr>
              <a:buSzPct val="1000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上百页</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25000"/>
              </a:lnSpc>
              <a:buClr>
                <a:schemeClr val="tx1"/>
              </a:buClr>
              <a:buSzPct val="1000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数千条功能</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25000"/>
              </a:lnSpc>
              <a:buClr>
                <a:schemeClr val="tx1"/>
              </a:buClr>
              <a:buSzPct val="1000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近百个计算包</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25000"/>
              </a:lnSpc>
              <a:buClr>
                <a:schemeClr val="accent1"/>
              </a:buClr>
              <a:buSzPct val="100000"/>
              <a:buFont typeface="Wingdings" panose="05000000000000000000" pitchFamily="2" charset="2"/>
              <a:buChar char="Ø"/>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05225" y="2060575"/>
            <a:ext cx="5072063" cy="27717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25900" y="3517900"/>
            <a:ext cx="5086350" cy="183673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1" name="爆炸形 1 5"/>
          <p:cNvSpPr>
            <a:spLocks noChangeArrowheads="1"/>
          </p:cNvSpPr>
          <p:nvPr/>
        </p:nvSpPr>
        <p:spPr bwMode="auto">
          <a:xfrm>
            <a:off x="4635500" y="4737100"/>
            <a:ext cx="3352800" cy="2089150"/>
          </a:xfrm>
          <a:prstGeom prst="irregularSeal1">
            <a:avLst/>
          </a:prstGeom>
          <a:solidFill>
            <a:srgbClr val="FFFF00"/>
          </a:solidFill>
          <a:ln w="9525" algn="ctr">
            <a:solidFill>
              <a:schemeClr val="tx1"/>
            </a:solidFill>
            <a:round/>
            <a:headEnd/>
            <a:tailEnd/>
          </a:ln>
        </p:spPr>
        <p:txBody>
          <a:bodyPr/>
          <a:lstStyle>
            <a:lvl1pPr>
              <a:spcBef>
                <a:spcPct val="20000"/>
              </a:spcBef>
              <a:buClr>
                <a:schemeClr val="tx2"/>
              </a:buClr>
              <a:buSzPct val="50000"/>
              <a:buFont typeface="Zapf Dingbats" charset="0"/>
              <a:buChar char="l"/>
              <a:defRPr sz="2400">
                <a:solidFill>
                  <a:schemeClr val="tx1"/>
                </a:solidFill>
                <a:latin typeface="Arial" panose="020B0604020202020204" pitchFamily="34" charset="0"/>
              </a:defRPr>
            </a:lvl1pPr>
            <a:lvl2pPr marL="742950" indent="-285750">
              <a:spcBef>
                <a:spcPct val="20000"/>
              </a:spcBef>
              <a:buClr>
                <a:schemeClr val="tx1"/>
              </a:buClr>
              <a:buSzPct val="100000"/>
              <a:buFont typeface="Zapf Dingbats" charset="0"/>
              <a:buChar char="•"/>
              <a:defRPr sz="2000">
                <a:solidFill>
                  <a:schemeClr val="tx1"/>
                </a:solidFill>
                <a:latin typeface="Arial" panose="020B0604020202020204" pitchFamily="34" charset="0"/>
              </a:defRPr>
            </a:lvl2pPr>
            <a:lvl3pPr marL="1143000" indent="-228600">
              <a:spcBef>
                <a:spcPct val="20000"/>
              </a:spcBef>
              <a:buClr>
                <a:schemeClr val="tx1"/>
              </a:buClr>
              <a:buSzPct val="100000"/>
              <a:buFont typeface="Zapf Dingbats" charset="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charset="2"/>
              <a:buChar char=""/>
              <a:defRPr sz="2000">
                <a:solidFill>
                  <a:schemeClr val="tx1"/>
                </a:solidFill>
                <a:latin typeface="Arial" panose="020B0604020202020204" pitchFamily="34" charset="0"/>
              </a:defRPr>
            </a:lvl4pPr>
            <a:lvl5pPr marL="2057400" indent="-228600">
              <a:spcBef>
                <a:spcPct val="20000"/>
              </a:spcBef>
              <a:buClr>
                <a:schemeClr val="tx1"/>
              </a:buClr>
              <a:buSzPct val="100000"/>
              <a:buFont typeface="Monotype Sorts"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Monotype Sorts"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Monotype Sorts"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Monotype Sorts"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Monotype Sorts"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zh-CN" altLang="en-US" sz="1800"/>
          </a:p>
        </p:txBody>
      </p:sp>
      <p:sp>
        <p:nvSpPr>
          <p:cNvPr id="12" name="TextBox 6"/>
          <p:cNvSpPr txBox="1">
            <a:spLocks noChangeArrowheads="1"/>
          </p:cNvSpPr>
          <p:nvPr/>
        </p:nvSpPr>
        <p:spPr bwMode="auto">
          <a:xfrm>
            <a:off x="5137150" y="5459413"/>
            <a:ext cx="2303463"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charset="0"/>
              <a:buChar char="l"/>
              <a:defRPr sz="2400">
                <a:solidFill>
                  <a:schemeClr val="tx1"/>
                </a:solidFill>
                <a:latin typeface="Arial" panose="020B0604020202020204" pitchFamily="34" charset="0"/>
              </a:defRPr>
            </a:lvl1pPr>
            <a:lvl2pPr marL="742950" indent="-285750">
              <a:spcBef>
                <a:spcPct val="20000"/>
              </a:spcBef>
              <a:buClr>
                <a:schemeClr val="tx1"/>
              </a:buClr>
              <a:buSzPct val="100000"/>
              <a:buFont typeface="Zapf Dingbats" charset="0"/>
              <a:buChar char="•"/>
              <a:defRPr sz="2000">
                <a:solidFill>
                  <a:schemeClr val="tx1"/>
                </a:solidFill>
                <a:latin typeface="Arial" panose="020B0604020202020204" pitchFamily="34" charset="0"/>
              </a:defRPr>
            </a:lvl2pPr>
            <a:lvl3pPr marL="1143000" indent="-228600">
              <a:spcBef>
                <a:spcPct val="20000"/>
              </a:spcBef>
              <a:buClr>
                <a:schemeClr val="tx1"/>
              </a:buClr>
              <a:buSzPct val="100000"/>
              <a:buFont typeface="Zapf Dingbats" charset="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charset="2"/>
              <a:buChar char=""/>
              <a:defRPr sz="2000">
                <a:solidFill>
                  <a:schemeClr val="tx1"/>
                </a:solidFill>
                <a:latin typeface="Arial" panose="020B0604020202020204" pitchFamily="34" charset="0"/>
              </a:defRPr>
            </a:lvl4pPr>
            <a:lvl5pPr marL="2057400" indent="-228600">
              <a:spcBef>
                <a:spcPct val="20000"/>
              </a:spcBef>
              <a:buClr>
                <a:schemeClr val="tx1"/>
              </a:buClr>
              <a:buSzPct val="100000"/>
              <a:buFont typeface="Monotype Sorts"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Monotype Sorts"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Monotype Sorts"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Monotype Sorts"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Monotype Sorts" charset="2"/>
              <a:buChar char="•"/>
              <a:defRPr sz="2000">
                <a:solidFill>
                  <a:schemeClr val="tx1"/>
                </a:solidFill>
                <a:latin typeface="Arial" panose="020B0604020202020204" pitchFamily="34" charset="0"/>
              </a:defRPr>
            </a:lvl9pPr>
          </a:lstStyle>
          <a:p>
            <a:pPr algn="ctr">
              <a:buClr>
                <a:schemeClr val="accent2"/>
              </a:buClr>
              <a:buFont typeface="Wingdings" panose="05000000000000000000" pitchFamily="2" charset="2"/>
              <a:buNone/>
            </a:pPr>
            <a:r>
              <a:rPr lang="zh-CN" altLang="en-US" sz="2000" b="1" dirty="0">
                <a:latin typeface="微软雅黑" panose="020B0503020204020204" pitchFamily="34" charset="-122"/>
                <a:ea typeface="微软雅黑" panose="020B0503020204020204" pitchFamily="34" charset="-122"/>
                <a:cs typeface="Times" panose="02020603050405020304" pitchFamily="18" charset="0"/>
              </a:rPr>
              <a:t>确保需求正确完整</a:t>
            </a:r>
            <a:endParaRPr lang="en-US" altLang="zh-CN" sz="2000" b="1" dirty="0">
              <a:latin typeface="微软雅黑" panose="020B0503020204020204" pitchFamily="34" charset="-122"/>
              <a:ea typeface="微软雅黑" panose="020B0503020204020204" pitchFamily="34" charset="-122"/>
              <a:cs typeface="Times" panose="02020603050405020304" pitchFamily="18" charset="0"/>
            </a:endParaRPr>
          </a:p>
          <a:p>
            <a:pPr algn="ctr">
              <a:buClr>
                <a:schemeClr val="accent2"/>
              </a:buClr>
              <a:buFont typeface="Wingdings" panose="05000000000000000000" pitchFamily="2" charset="2"/>
              <a:buNone/>
            </a:pPr>
            <a:r>
              <a:rPr lang="zh-CN" altLang="en-US" sz="2000" b="1" dirty="0">
                <a:latin typeface="微软雅黑" panose="020B0503020204020204" pitchFamily="34" charset="-122"/>
                <a:ea typeface="微软雅黑" panose="020B0503020204020204" pitchFamily="34" charset="-122"/>
                <a:cs typeface="Times" panose="02020603050405020304" pitchFamily="18" charset="0"/>
              </a:rPr>
              <a:t>非常困难</a:t>
            </a:r>
            <a:endParaRPr lang="en-US" altLang="zh-CN" sz="2000" b="1" dirty="0">
              <a:latin typeface="微软雅黑" panose="020B0503020204020204" pitchFamily="34" charset="-122"/>
              <a:ea typeface="微软雅黑" panose="020B0503020204020204" pitchFamily="34" charset="-122"/>
              <a:cs typeface="Times" panose="02020603050405020304" pitchFamily="18" charset="0"/>
            </a:endParaRPr>
          </a:p>
        </p:txBody>
      </p:sp>
    </p:spTree>
    <p:extLst>
      <p:ext uri="{BB962C8B-B14F-4D97-AF65-F5344CB8AC3E}">
        <p14:creationId xmlns:p14="http://schemas.microsoft.com/office/powerpoint/2010/main" val="2499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0714" y="168644"/>
            <a:ext cx="7031424" cy="461665"/>
          </a:xfrm>
          <a:prstGeom prst="rect">
            <a:avLst/>
          </a:prstGeom>
        </p:spPr>
        <p:txBody>
          <a:bodyPr wrap="square">
            <a:spAutoFit/>
          </a:bodyPr>
          <a:lstStyle/>
          <a:p>
            <a:pPr>
              <a:buFont typeface="Wingdings" pitchFamily="2" charset="2"/>
              <a:buNone/>
            </a:pPr>
            <a:r>
              <a:rPr lang="zh-CN" altLang="en-US" sz="2400" b="1" dirty="0">
                <a:latin typeface="微软雅黑" pitchFamily="34" charset="-122"/>
                <a:ea typeface="微软雅黑" pitchFamily="34" charset="-122"/>
              </a:rPr>
              <a:t>航空发动机控制软件实例</a:t>
            </a:r>
            <a:endParaRPr lang="en-US" altLang="zh-CN" sz="2400" b="1" dirty="0">
              <a:latin typeface="微软雅黑" pitchFamily="34" charset="-122"/>
              <a:ea typeface="微软雅黑" pitchFamily="34" charset="-122"/>
            </a:endParaRPr>
          </a:p>
        </p:txBody>
      </p:sp>
      <p:sp>
        <p:nvSpPr>
          <p:cNvPr id="3" name="矩形 2"/>
          <p:cNvSpPr/>
          <p:nvPr/>
        </p:nvSpPr>
        <p:spPr>
          <a:xfrm>
            <a:off x="3892805" y="231389"/>
            <a:ext cx="83229" cy="3361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67557" y="1847987"/>
            <a:ext cx="7914291" cy="850939"/>
          </a:xfrm>
          <a:prstGeom prst="rect">
            <a:avLst/>
          </a:prstGeom>
        </p:spPr>
        <p:txBody>
          <a:bodyPr wrap="square">
            <a:spAutoFit/>
          </a:bodyPr>
          <a:lstStyle/>
          <a:p>
            <a:pPr marL="342900" indent="-342900">
              <a:lnSpc>
                <a:spcPct val="120000"/>
              </a:lnSpc>
              <a:buFont typeface="Arial" pitchFamily="34" charset="0"/>
              <a:buChar char="•"/>
            </a:pPr>
            <a:r>
              <a:rPr lang="zh-CN" altLang="en-US" sz="2200" b="1" dirty="0">
                <a:latin typeface="黑体" pitchFamily="49" charset="-122"/>
                <a:ea typeface="黑体" pitchFamily="49" charset="-122"/>
                <a:cs typeface="Times New Roman" panose="02020603050405020304" pitchFamily="18" charset="0"/>
              </a:rPr>
              <a:t> </a:t>
            </a:r>
            <a:r>
              <a:rPr lang="zh-CN" altLang="en-US" sz="2200" dirty="0">
                <a:latin typeface="黑体" pitchFamily="49" charset="-122"/>
                <a:ea typeface="黑体" pitchFamily="49" charset="-122"/>
                <a:cs typeface="Times New Roman" panose="02020603050405020304" pitchFamily="18" charset="0"/>
              </a:rPr>
              <a:t>飞行工程师希望能从这些复杂的文字描述中，看到系统行</a:t>
            </a:r>
            <a:endParaRPr lang="en-US" altLang="zh-CN" sz="2200" dirty="0">
              <a:latin typeface="黑体" pitchFamily="49" charset="-122"/>
              <a:ea typeface="黑体" pitchFamily="49" charset="-122"/>
              <a:cs typeface="Times New Roman" panose="02020603050405020304" pitchFamily="18" charset="0"/>
            </a:endParaRPr>
          </a:p>
          <a:p>
            <a:pPr>
              <a:lnSpc>
                <a:spcPct val="120000"/>
              </a:lnSpc>
            </a:pPr>
            <a:r>
              <a:rPr lang="en-US" altLang="zh-CN" sz="2200" dirty="0">
                <a:latin typeface="黑体" pitchFamily="49" charset="-122"/>
                <a:ea typeface="黑体" pitchFamily="49" charset="-122"/>
                <a:cs typeface="Times New Roman" panose="02020603050405020304" pitchFamily="18" charset="0"/>
              </a:rPr>
              <a:t>    </a:t>
            </a:r>
            <a:r>
              <a:rPr lang="zh-CN" altLang="en-US" sz="2200" dirty="0">
                <a:latin typeface="黑体" pitchFamily="49" charset="-122"/>
                <a:ea typeface="黑体" pitchFamily="49" charset="-122"/>
                <a:cs typeface="Times New Roman" panose="02020603050405020304" pitchFamily="18" charset="0"/>
              </a:rPr>
              <a:t>为的全貌，便于分析并确认这些需求的描述是否正确</a:t>
            </a:r>
            <a:endParaRPr lang="zh-CN" altLang="en-US" sz="2200" dirty="0">
              <a:latin typeface="黑体" pitchFamily="49" charset="-122"/>
              <a:ea typeface="黑体" pitchFamily="49" charset="-122"/>
            </a:endParaRPr>
          </a:p>
        </p:txBody>
      </p:sp>
      <p:sp>
        <p:nvSpPr>
          <p:cNvPr id="6" name="矩形 5"/>
          <p:cNvSpPr/>
          <p:nvPr/>
        </p:nvSpPr>
        <p:spPr>
          <a:xfrm>
            <a:off x="1237591" y="3129455"/>
            <a:ext cx="6574221" cy="2234458"/>
          </a:xfrm>
          <a:prstGeom prst="rect">
            <a:avLst/>
          </a:prstGeom>
        </p:spPr>
        <p:txBody>
          <a:bodyPr wrap="square">
            <a:spAutoFit/>
          </a:bodyPr>
          <a:lstStyle/>
          <a:p>
            <a:pPr algn="just">
              <a:lnSpc>
                <a:spcPct val="120000"/>
              </a:lnSpc>
              <a:defRPr/>
            </a:pPr>
            <a:r>
              <a:rPr lang="zh-CN" altLang="en-US" sz="2600" b="1" dirty="0">
                <a:solidFill>
                  <a:schemeClr val="accent2"/>
                </a:solidFill>
                <a:latin typeface="黑体" pitchFamily="49" charset="-122"/>
                <a:ea typeface="黑体" pitchFamily="49" charset="-122"/>
                <a:cs typeface="Times New Roman" panose="02020603050405020304" pitchFamily="18" charset="0"/>
              </a:rPr>
              <a:t>请看真实案例，思考以下问题</a:t>
            </a:r>
            <a:r>
              <a:rPr lang="zh-CN" altLang="en-US" sz="2600" dirty="0">
                <a:solidFill>
                  <a:schemeClr val="accent2"/>
                </a:solidFill>
                <a:latin typeface="黑体" pitchFamily="49" charset="-122"/>
                <a:ea typeface="黑体" pitchFamily="49" charset="-122"/>
                <a:cs typeface="Times New Roman" panose="02020603050405020304" pitchFamily="18" charset="0"/>
              </a:rPr>
              <a:t>：</a:t>
            </a:r>
            <a:endParaRPr lang="en-US" altLang="zh-CN" sz="2600" dirty="0">
              <a:solidFill>
                <a:schemeClr val="accent2"/>
              </a:solidFill>
              <a:latin typeface="黑体" pitchFamily="49" charset="-122"/>
              <a:ea typeface="黑体" pitchFamily="49" charset="-122"/>
              <a:cs typeface="Times New Roman" panose="02020603050405020304" pitchFamily="18" charset="0"/>
            </a:endParaRPr>
          </a:p>
          <a:p>
            <a:pPr algn="just">
              <a:lnSpc>
                <a:spcPct val="120000"/>
              </a:lnSpc>
              <a:buClr>
                <a:schemeClr val="accent2"/>
              </a:buClr>
              <a:buSzPct val="100000"/>
              <a:buFont typeface="Wingdings" pitchFamily="2" charset="2"/>
              <a:buChar char="l"/>
              <a:defRPr/>
            </a:pPr>
            <a:r>
              <a:rPr lang="zh-CN" altLang="en-US" sz="2200" dirty="0">
                <a:latin typeface="黑体" pitchFamily="49" charset="-122"/>
                <a:ea typeface="黑体" pitchFamily="49" charset="-122"/>
                <a:cs typeface="Times New Roman" panose="02020603050405020304" pitchFamily="18" charset="0"/>
              </a:rPr>
              <a:t> 发动机的状态如何表示，有哪些状态？</a:t>
            </a:r>
            <a:endParaRPr lang="en-US" altLang="zh-CN" sz="2200" dirty="0">
              <a:latin typeface="黑体" pitchFamily="49" charset="-122"/>
              <a:ea typeface="黑体" pitchFamily="49" charset="-122"/>
              <a:cs typeface="Times New Roman" panose="02020603050405020304" pitchFamily="18" charset="0"/>
            </a:endParaRPr>
          </a:p>
          <a:p>
            <a:pPr algn="just">
              <a:lnSpc>
                <a:spcPct val="120000"/>
              </a:lnSpc>
              <a:buClr>
                <a:schemeClr val="accent2"/>
              </a:buClr>
              <a:buSzPct val="100000"/>
              <a:buFont typeface="Wingdings" pitchFamily="2" charset="2"/>
              <a:buChar char="l"/>
              <a:defRPr/>
            </a:pPr>
            <a:r>
              <a:rPr lang="zh-CN" altLang="en-US" sz="2200" dirty="0">
                <a:latin typeface="黑体" pitchFamily="49" charset="-122"/>
                <a:ea typeface="黑体" pitchFamily="49" charset="-122"/>
                <a:cs typeface="Times New Roman" panose="02020603050405020304" pitchFamily="18" charset="0"/>
              </a:rPr>
              <a:t> 箭头描述了什么？</a:t>
            </a:r>
            <a:endParaRPr lang="en-US" altLang="zh-CN" sz="2200" dirty="0">
              <a:latin typeface="黑体" pitchFamily="49" charset="-122"/>
              <a:ea typeface="黑体" pitchFamily="49" charset="-122"/>
              <a:cs typeface="Times New Roman" panose="02020603050405020304" pitchFamily="18" charset="0"/>
            </a:endParaRPr>
          </a:p>
          <a:p>
            <a:pPr algn="just">
              <a:lnSpc>
                <a:spcPct val="120000"/>
              </a:lnSpc>
              <a:buClr>
                <a:schemeClr val="accent2"/>
              </a:buClr>
              <a:buSzPct val="100000"/>
              <a:buFont typeface="Wingdings" pitchFamily="2" charset="2"/>
              <a:buChar char="l"/>
              <a:defRPr/>
            </a:pPr>
            <a:r>
              <a:rPr lang="zh-CN" altLang="en-US" sz="2200" dirty="0">
                <a:latin typeface="黑体" pitchFamily="49" charset="-122"/>
                <a:ea typeface="黑体" pitchFamily="49" charset="-122"/>
                <a:cs typeface="Times New Roman" panose="02020603050405020304" pitchFamily="18" charset="0"/>
              </a:rPr>
              <a:t> 你能看懂图形的含义吗？</a:t>
            </a:r>
            <a:endParaRPr lang="en-US" altLang="zh-CN" sz="2200" dirty="0">
              <a:latin typeface="黑体" pitchFamily="49" charset="-122"/>
              <a:ea typeface="黑体" pitchFamily="49" charset="-122"/>
              <a:cs typeface="Times New Roman" panose="02020603050405020304" pitchFamily="18" charset="0"/>
            </a:endParaRPr>
          </a:p>
          <a:p>
            <a:pPr algn="just">
              <a:lnSpc>
                <a:spcPct val="120000"/>
              </a:lnSpc>
              <a:buClr>
                <a:schemeClr val="accent2"/>
              </a:buClr>
              <a:buSzPct val="100000"/>
              <a:buFont typeface="Wingdings" pitchFamily="2" charset="2"/>
              <a:buChar char="l"/>
              <a:defRPr/>
            </a:pPr>
            <a:r>
              <a:rPr lang="zh-CN" altLang="en-US" sz="2200" dirty="0">
                <a:latin typeface="黑体" pitchFamily="49" charset="-122"/>
                <a:ea typeface="黑体" pitchFamily="49" charset="-122"/>
                <a:cs typeface="Times New Roman" panose="02020603050405020304" pitchFamily="18" charset="0"/>
              </a:rPr>
              <a:t> 有了图，我能做什么分析？</a:t>
            </a:r>
            <a:endParaRPr lang="en-US" altLang="zh-CN" sz="2200" dirty="0">
              <a:latin typeface="黑体" pitchFamily="49" charset="-122"/>
              <a:ea typeface="黑体" pitchFamily="49" charset="-122"/>
              <a:cs typeface="Times New Roman" panose="02020603050405020304" pitchFamily="18" charset="0"/>
            </a:endParaRPr>
          </a:p>
        </p:txBody>
      </p:sp>
    </p:spTree>
    <p:extLst>
      <p:ext uri="{BB962C8B-B14F-4D97-AF65-F5344CB8AC3E}">
        <p14:creationId xmlns:p14="http://schemas.microsoft.com/office/powerpoint/2010/main" val="1562031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0714" y="168644"/>
            <a:ext cx="7031424" cy="461665"/>
          </a:xfrm>
          <a:prstGeom prst="rect">
            <a:avLst/>
          </a:prstGeom>
        </p:spPr>
        <p:txBody>
          <a:bodyPr wrap="square">
            <a:spAutoFit/>
          </a:bodyPr>
          <a:lstStyle/>
          <a:p>
            <a:pPr>
              <a:buFont typeface="Wingdings" pitchFamily="2" charset="2"/>
              <a:buNone/>
            </a:pPr>
            <a:r>
              <a:rPr lang="zh-CN" altLang="en-US" sz="2400" b="1" dirty="0">
                <a:latin typeface="微软雅黑" pitchFamily="34" charset="-122"/>
                <a:ea typeface="微软雅黑" pitchFamily="34" charset="-122"/>
              </a:rPr>
              <a:t>航空发动机控制软件实例</a:t>
            </a:r>
            <a:endParaRPr lang="en-US" altLang="zh-CN" sz="2400" b="1" dirty="0">
              <a:latin typeface="微软雅黑" pitchFamily="34" charset="-122"/>
              <a:ea typeface="微软雅黑" pitchFamily="34" charset="-122"/>
            </a:endParaRPr>
          </a:p>
        </p:txBody>
      </p:sp>
      <p:sp>
        <p:nvSpPr>
          <p:cNvPr id="3" name="矩形 2"/>
          <p:cNvSpPr/>
          <p:nvPr/>
        </p:nvSpPr>
        <p:spPr>
          <a:xfrm>
            <a:off x="3892805" y="231389"/>
            <a:ext cx="83229" cy="3361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934419" y="1739001"/>
            <a:ext cx="3808905" cy="870431"/>
          </a:xfrm>
          <a:prstGeom prst="rect">
            <a:avLst/>
          </a:prstGeom>
        </p:spPr>
        <p:txBody>
          <a:bodyPr wrap="square">
            <a:spAutoFit/>
          </a:bodyPr>
          <a:lstStyle/>
          <a:p>
            <a:pPr marL="342900" indent="-342900" algn="just">
              <a:lnSpc>
                <a:spcPct val="120000"/>
              </a:lnSpc>
              <a:buSzPct val="100000"/>
              <a:buFont typeface="Arial" pitchFamily="34" charset="0"/>
              <a:buChar char="•"/>
              <a:defRPr/>
            </a:pPr>
            <a:r>
              <a:rPr lang="zh-CN" altLang="en-US" sz="2200" dirty="0">
                <a:latin typeface="微软雅黑" panose="020B0503020204020204" pitchFamily="34" charset="-122"/>
                <a:ea typeface="微软雅黑" panose="020B0503020204020204" pitchFamily="34" charset="-122"/>
                <a:cs typeface="Times New Roman" pitchFamily="18" charset="0"/>
              </a:rPr>
              <a:t>理解系统整体行为</a:t>
            </a:r>
            <a:endParaRPr lang="en-US" altLang="zh-CN" sz="2200" dirty="0">
              <a:latin typeface="微软雅黑" panose="020B0503020204020204" pitchFamily="34" charset="-122"/>
              <a:ea typeface="微软雅黑" panose="020B0503020204020204" pitchFamily="34" charset="-122"/>
              <a:cs typeface="Times New Roman" pitchFamily="18" charset="0"/>
            </a:endParaRPr>
          </a:p>
          <a:p>
            <a:pPr marL="342900" indent="-342900" algn="just">
              <a:lnSpc>
                <a:spcPct val="120000"/>
              </a:lnSpc>
              <a:buSzPct val="100000"/>
              <a:buFont typeface="Arial" pitchFamily="34" charset="0"/>
              <a:buChar char="•"/>
              <a:defRPr/>
            </a:pPr>
            <a:r>
              <a:rPr lang="zh-CN" altLang="en-US" sz="2200" dirty="0">
                <a:latin typeface="微软雅黑" panose="020B0503020204020204" pitchFamily="34" charset="-122"/>
                <a:ea typeface="微软雅黑" panose="020B0503020204020204" pitchFamily="34" charset="-122"/>
                <a:cs typeface="Times New Roman" pitchFamily="18" charset="0"/>
              </a:rPr>
              <a:t>便于对需求进行分析</a:t>
            </a:r>
            <a:endParaRPr lang="en-US" altLang="zh-CN" sz="2200" dirty="0">
              <a:latin typeface="微软雅黑" panose="020B0503020204020204" pitchFamily="34" charset="-122"/>
              <a:ea typeface="微软雅黑" panose="020B0503020204020204" pitchFamily="34" charset="-122"/>
              <a:cs typeface="Times New Roman" pitchFamily="18" charset="0"/>
            </a:endParaRPr>
          </a:p>
        </p:txBody>
      </p:sp>
      <p:sp>
        <p:nvSpPr>
          <p:cNvPr id="7" name="矩形 6"/>
          <p:cNvSpPr/>
          <p:nvPr/>
        </p:nvSpPr>
        <p:spPr>
          <a:xfrm>
            <a:off x="1088024" y="1668277"/>
            <a:ext cx="2128141" cy="1082669"/>
          </a:xfrm>
          <a:prstGeom prst="rect">
            <a:avLst/>
          </a:prstGeom>
        </p:spPr>
        <p:txBody>
          <a:bodyPr wrap="square">
            <a:spAutoFit/>
          </a:bodyPr>
          <a:lstStyle/>
          <a:p>
            <a:pPr algn="ctr">
              <a:lnSpc>
                <a:spcPct val="120000"/>
              </a:lnSpc>
              <a:defRPr/>
            </a:pPr>
            <a:r>
              <a:rPr lang="zh-CN" altLang="en-US" sz="2800" b="1" dirty="0">
                <a:solidFill>
                  <a:schemeClr val="bg2">
                    <a:lumMod val="25000"/>
                  </a:schemeClr>
                </a:solidFill>
                <a:latin typeface="微软雅黑" panose="020B0503020204020204" pitchFamily="34" charset="-122"/>
                <a:ea typeface="微软雅黑" panose="020B0503020204020204" pitchFamily="34" charset="-122"/>
                <a:cs typeface="Times New Roman" pitchFamily="18" charset="0"/>
              </a:rPr>
              <a:t>通过相应的状态转换图</a:t>
            </a:r>
            <a:endParaRPr lang="en-US" altLang="zh-CN" sz="2800" b="1" dirty="0">
              <a:solidFill>
                <a:schemeClr val="bg2">
                  <a:lumMod val="25000"/>
                </a:schemeClr>
              </a:solidFill>
              <a:latin typeface="微软雅黑" panose="020B0503020204020204" pitchFamily="34" charset="-122"/>
              <a:ea typeface="微软雅黑" panose="020B0503020204020204" pitchFamily="34" charset="-122"/>
              <a:cs typeface="Times New Roman" pitchFamily="18" charset="0"/>
            </a:endParaRPr>
          </a:p>
        </p:txBody>
      </p:sp>
      <p:sp>
        <p:nvSpPr>
          <p:cNvPr id="8" name="矩形 7"/>
          <p:cNvSpPr/>
          <p:nvPr/>
        </p:nvSpPr>
        <p:spPr>
          <a:xfrm>
            <a:off x="995685" y="3235344"/>
            <a:ext cx="6999890" cy="830997"/>
          </a:xfrm>
          <a:prstGeom prst="rect">
            <a:avLst/>
          </a:prstGeom>
        </p:spPr>
        <p:txBody>
          <a:bodyPr wrap="square">
            <a:spAutoFit/>
          </a:bodyPr>
          <a:lstStyle/>
          <a:p>
            <a:pPr algn="just">
              <a:buClr>
                <a:srgbClr val="FF0000"/>
              </a:buClr>
              <a:buSzPct val="100000"/>
              <a:defRPr/>
            </a:pPr>
            <a:r>
              <a:rPr lang="zh-CN" altLang="en-US" sz="2800" b="1" dirty="0">
                <a:solidFill>
                  <a:schemeClr val="accent2"/>
                </a:solidFill>
                <a:latin typeface="黑体" pitchFamily="49" charset="-122"/>
                <a:ea typeface="黑体" pitchFamily="49" charset="-122"/>
                <a:cs typeface="Times New Roman" pitchFamily="18" charset="0"/>
              </a:rPr>
              <a:t>例</a:t>
            </a:r>
            <a:r>
              <a:rPr lang="zh-CN" altLang="en-US" sz="2800" dirty="0">
                <a:solidFill>
                  <a:schemeClr val="accent2"/>
                </a:solidFill>
                <a:latin typeface="黑体" pitchFamily="49" charset="-122"/>
                <a:ea typeface="黑体" pitchFamily="49" charset="-122"/>
                <a:cs typeface="Times New Roman" pitchFamily="18" charset="0"/>
              </a:rPr>
              <a:t>：</a:t>
            </a:r>
            <a:r>
              <a:rPr lang="zh-CN" altLang="en-US" sz="2000" dirty="0">
                <a:latin typeface="黑体" pitchFamily="49" charset="-122"/>
                <a:ea typeface="黑体" pitchFamily="49" charset="-122"/>
                <a:cs typeface="Times New Roman" pitchFamily="18" charset="0"/>
              </a:rPr>
              <a:t>飞行控制人员可能根据其知识，认定“初始模式”不应该以当前条件直接转换到“慢车以上模式”。</a:t>
            </a:r>
            <a:endParaRPr lang="en-US" altLang="zh-CN" sz="2000" dirty="0">
              <a:latin typeface="黑体" pitchFamily="49" charset="-122"/>
              <a:ea typeface="黑体" pitchFamily="49" charset="-122"/>
              <a:cs typeface="Times New Roman" pitchFamily="18" charset="0"/>
            </a:endParaRPr>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4190272"/>
            <a:ext cx="5348780" cy="2405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直接箭头连接符 2"/>
          <p:cNvCxnSpPr>
            <a:cxnSpLocks noChangeShapeType="1"/>
          </p:cNvCxnSpPr>
          <p:nvPr/>
        </p:nvCxnSpPr>
        <p:spPr bwMode="auto">
          <a:xfrm flipV="1">
            <a:off x="1042988" y="6237289"/>
            <a:ext cx="1657350" cy="287337"/>
          </a:xfrm>
          <a:prstGeom prst="straightConnector1">
            <a:avLst/>
          </a:prstGeom>
          <a:noFill/>
          <a:ln w="63500" algn="ctr">
            <a:solidFill>
              <a:srgbClr val="C0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000923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0714" y="168644"/>
            <a:ext cx="7031424" cy="461665"/>
          </a:xfrm>
          <a:prstGeom prst="rect">
            <a:avLst/>
          </a:prstGeom>
        </p:spPr>
        <p:txBody>
          <a:bodyPr wrap="square">
            <a:spAutoFit/>
          </a:bodyPr>
          <a:lstStyle/>
          <a:p>
            <a:pPr>
              <a:buFont typeface="Wingdings" pitchFamily="2" charset="2"/>
              <a:buNone/>
            </a:pPr>
            <a:r>
              <a:rPr lang="zh-CN" altLang="en-US" sz="2400" b="1" dirty="0">
                <a:latin typeface="微软雅黑" pitchFamily="34" charset="-122"/>
                <a:ea typeface="微软雅黑" pitchFamily="34" charset="-122"/>
              </a:rPr>
              <a:t>航空发动机控制软件实例</a:t>
            </a:r>
            <a:endParaRPr lang="en-US" altLang="zh-CN" sz="2400" b="1" dirty="0">
              <a:latin typeface="微软雅黑" pitchFamily="34" charset="-122"/>
              <a:ea typeface="微软雅黑" pitchFamily="34" charset="-122"/>
            </a:endParaRPr>
          </a:p>
        </p:txBody>
      </p:sp>
      <p:sp>
        <p:nvSpPr>
          <p:cNvPr id="3" name="矩形 2"/>
          <p:cNvSpPr/>
          <p:nvPr/>
        </p:nvSpPr>
        <p:spPr>
          <a:xfrm>
            <a:off x="3892805" y="231389"/>
            <a:ext cx="83229" cy="3361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934419" y="1739001"/>
            <a:ext cx="3808905" cy="870431"/>
          </a:xfrm>
          <a:prstGeom prst="rect">
            <a:avLst/>
          </a:prstGeom>
        </p:spPr>
        <p:txBody>
          <a:bodyPr wrap="square">
            <a:spAutoFit/>
          </a:bodyPr>
          <a:lstStyle/>
          <a:p>
            <a:pPr marL="342900" indent="-342900" algn="just">
              <a:lnSpc>
                <a:spcPct val="120000"/>
              </a:lnSpc>
              <a:buSzPct val="100000"/>
              <a:buFont typeface="Arial" pitchFamily="34" charset="0"/>
              <a:buChar char="•"/>
              <a:defRPr/>
            </a:pPr>
            <a:r>
              <a:rPr lang="zh-CN" altLang="en-US" sz="2200" dirty="0">
                <a:latin typeface="微软雅黑" panose="020B0503020204020204" pitchFamily="34" charset="-122"/>
                <a:ea typeface="微软雅黑" panose="020B0503020204020204" pitchFamily="34" charset="-122"/>
                <a:cs typeface="Times New Roman" pitchFamily="18" charset="0"/>
              </a:rPr>
              <a:t>理解系统整体行为</a:t>
            </a:r>
            <a:endParaRPr lang="en-US" altLang="zh-CN" sz="2200" dirty="0">
              <a:latin typeface="微软雅黑" panose="020B0503020204020204" pitchFamily="34" charset="-122"/>
              <a:ea typeface="微软雅黑" panose="020B0503020204020204" pitchFamily="34" charset="-122"/>
              <a:cs typeface="Times New Roman" pitchFamily="18" charset="0"/>
            </a:endParaRPr>
          </a:p>
          <a:p>
            <a:pPr marL="342900" indent="-342900" algn="just">
              <a:lnSpc>
                <a:spcPct val="120000"/>
              </a:lnSpc>
              <a:buSzPct val="100000"/>
              <a:buFont typeface="Arial" pitchFamily="34" charset="0"/>
              <a:buChar char="•"/>
              <a:defRPr/>
            </a:pPr>
            <a:r>
              <a:rPr lang="zh-CN" altLang="en-US" sz="2200" dirty="0">
                <a:latin typeface="微软雅黑" panose="020B0503020204020204" pitchFamily="34" charset="-122"/>
                <a:ea typeface="微软雅黑" panose="020B0503020204020204" pitchFamily="34" charset="-122"/>
                <a:cs typeface="Times New Roman" pitchFamily="18" charset="0"/>
              </a:rPr>
              <a:t>便于对需求进行分析</a:t>
            </a:r>
            <a:endParaRPr lang="en-US" altLang="zh-CN" sz="2200" dirty="0">
              <a:latin typeface="微软雅黑" panose="020B0503020204020204" pitchFamily="34" charset="-122"/>
              <a:ea typeface="微软雅黑" panose="020B0503020204020204" pitchFamily="34" charset="-122"/>
              <a:cs typeface="Times New Roman" pitchFamily="18" charset="0"/>
            </a:endParaRPr>
          </a:p>
        </p:txBody>
      </p:sp>
      <p:sp>
        <p:nvSpPr>
          <p:cNvPr id="7" name="矩形 6"/>
          <p:cNvSpPr/>
          <p:nvPr/>
        </p:nvSpPr>
        <p:spPr>
          <a:xfrm>
            <a:off x="1088024" y="1668277"/>
            <a:ext cx="2128141" cy="1082669"/>
          </a:xfrm>
          <a:prstGeom prst="rect">
            <a:avLst/>
          </a:prstGeom>
        </p:spPr>
        <p:txBody>
          <a:bodyPr wrap="square">
            <a:spAutoFit/>
          </a:bodyPr>
          <a:lstStyle/>
          <a:p>
            <a:pPr algn="ctr">
              <a:lnSpc>
                <a:spcPct val="120000"/>
              </a:lnSpc>
              <a:defRPr/>
            </a:pPr>
            <a:r>
              <a:rPr lang="zh-CN" altLang="en-US" sz="2800" b="1" dirty="0">
                <a:solidFill>
                  <a:schemeClr val="bg2">
                    <a:lumMod val="25000"/>
                  </a:schemeClr>
                </a:solidFill>
                <a:latin typeface="微软雅黑" panose="020B0503020204020204" pitchFamily="34" charset="-122"/>
                <a:ea typeface="微软雅黑" panose="020B0503020204020204" pitchFamily="34" charset="-122"/>
                <a:cs typeface="Times New Roman" pitchFamily="18" charset="0"/>
              </a:rPr>
              <a:t>通过相应的状态转换图</a:t>
            </a:r>
            <a:endParaRPr lang="en-US" altLang="zh-CN" sz="2800" b="1" dirty="0">
              <a:solidFill>
                <a:schemeClr val="bg2">
                  <a:lumMod val="25000"/>
                </a:schemeClr>
              </a:solidFill>
              <a:latin typeface="微软雅黑" panose="020B0503020204020204" pitchFamily="34" charset="-122"/>
              <a:ea typeface="微软雅黑" panose="020B0503020204020204" pitchFamily="34" charset="-122"/>
              <a:cs typeface="Times New Roman" pitchFamily="18" charset="0"/>
            </a:endParaRPr>
          </a:p>
        </p:txBody>
      </p:sp>
      <p:sp>
        <p:nvSpPr>
          <p:cNvPr id="11" name="内容占位符 2"/>
          <p:cNvSpPr txBox="1">
            <a:spLocks/>
          </p:cNvSpPr>
          <p:nvPr/>
        </p:nvSpPr>
        <p:spPr bwMode="auto">
          <a:xfrm>
            <a:off x="220714" y="2871355"/>
            <a:ext cx="3659187" cy="2913063"/>
          </a:xfrm>
          <a:prstGeom prst="rect">
            <a:avLst/>
          </a:prstGeom>
          <a:solidFill>
            <a:schemeClr val="bg2">
              <a:lumMod val="90000"/>
            </a:schemeClr>
          </a:solidFill>
          <a:ln>
            <a:noFill/>
          </a:ln>
          <a:extLst/>
        </p:spPr>
        <p:txBody>
          <a:bodyPr lIns="90840" tIns="44623" rIns="90840" bIns="44623"/>
          <a:lstStyle>
            <a:lvl1pPr marL="466725" indent="-466725" algn="l" rtl="0" eaLnBrk="0" fontAlgn="base" hangingPunct="0">
              <a:spcBef>
                <a:spcPct val="20000"/>
              </a:spcBef>
              <a:spcAft>
                <a:spcPct val="0"/>
              </a:spcAft>
              <a:buClr>
                <a:schemeClr val="accent2"/>
              </a:buClr>
              <a:buSzPct val="50000"/>
              <a:buFont typeface="Wingdings" pitchFamily="2" charset="2"/>
              <a:buChar char="u"/>
              <a:defRPr sz="2400">
                <a:solidFill>
                  <a:schemeClr val="tx1"/>
                </a:solidFill>
                <a:latin typeface="Times" pitchFamily="18" charset="0"/>
                <a:ea typeface="+mn-ea"/>
                <a:cs typeface="Times" pitchFamily="18" charset="0"/>
              </a:defRPr>
            </a:lvl1pPr>
            <a:lvl2pPr marL="1038225" indent="-457200" algn="l" rtl="0" eaLnBrk="0" fontAlgn="base" hangingPunct="0">
              <a:spcBef>
                <a:spcPct val="20000"/>
              </a:spcBef>
              <a:spcAft>
                <a:spcPct val="0"/>
              </a:spcAft>
              <a:buClr>
                <a:schemeClr val="accent1">
                  <a:lumMod val="75000"/>
                </a:schemeClr>
              </a:buClr>
              <a:buSzPct val="100000"/>
              <a:buFont typeface="Wingdings" pitchFamily="2" charset="2"/>
              <a:buChar char="Ø"/>
              <a:defRPr sz="2000">
                <a:solidFill>
                  <a:schemeClr val="tx1"/>
                </a:solidFill>
                <a:latin typeface="Times" pitchFamily="18" charset="0"/>
                <a:cs typeface="Times" pitchFamily="18" charset="0"/>
              </a:defRPr>
            </a:lvl2pPr>
            <a:lvl3pPr marL="1382713" indent="-228600" algn="l" rtl="0" eaLnBrk="0" fontAlgn="base" hangingPunct="0">
              <a:spcBef>
                <a:spcPct val="20000"/>
              </a:spcBef>
              <a:spcAft>
                <a:spcPct val="0"/>
              </a:spcAft>
              <a:buClr>
                <a:schemeClr val="tx1"/>
              </a:buClr>
              <a:buSzPct val="100000"/>
              <a:buChar char="•"/>
              <a:defRPr sz="2400">
                <a:solidFill>
                  <a:schemeClr val="tx1"/>
                </a:solidFill>
                <a:latin typeface="Times" pitchFamily="18" charset="0"/>
                <a:cs typeface="Times" pitchFamily="18" charset="0"/>
              </a:defRPr>
            </a:lvl3pPr>
            <a:lvl4pPr marL="1727200" indent="-228600" algn="l" rtl="0" eaLnBrk="0" fontAlgn="base" hangingPunct="0">
              <a:spcBef>
                <a:spcPct val="20000"/>
              </a:spcBef>
              <a:spcAft>
                <a:spcPct val="0"/>
              </a:spcAft>
              <a:buClr>
                <a:schemeClr val="accent2"/>
              </a:buClr>
              <a:buSzPct val="65000"/>
              <a:buFont typeface="Monotype Sorts"/>
              <a:buChar char=""/>
              <a:defRPr sz="2000">
                <a:solidFill>
                  <a:schemeClr val="tx1"/>
                </a:solidFill>
                <a:latin typeface="Times" pitchFamily="18" charset="0"/>
                <a:cs typeface="Times" pitchFamily="18" charset="0"/>
              </a:defRPr>
            </a:lvl4pPr>
            <a:lvl5pPr marL="2071688" indent="-228600" algn="l" rtl="0" eaLnBrk="0" fontAlgn="base" hangingPunct="0">
              <a:spcBef>
                <a:spcPct val="20000"/>
              </a:spcBef>
              <a:spcAft>
                <a:spcPct val="0"/>
              </a:spcAft>
              <a:buClr>
                <a:schemeClr val="tx1"/>
              </a:buClr>
              <a:buSzPct val="100000"/>
              <a:buChar char="•"/>
              <a:defRPr sz="2000">
                <a:solidFill>
                  <a:schemeClr val="tx1"/>
                </a:solidFill>
                <a:latin typeface="Times" pitchFamily="18" charset="0"/>
                <a:cs typeface="Times" pitchFamily="18" charset="0"/>
              </a:defRPr>
            </a:lvl5pPr>
            <a:lvl6pPr marL="2530782" indent="-229492" algn="l" rtl="0" eaLnBrk="1" fontAlgn="base" hangingPunct="1">
              <a:spcBef>
                <a:spcPct val="20000"/>
              </a:spcBef>
              <a:spcAft>
                <a:spcPct val="0"/>
              </a:spcAft>
              <a:buClr>
                <a:schemeClr val="tx1"/>
              </a:buClr>
              <a:buSzPct val="100000"/>
              <a:buChar char="•"/>
              <a:defRPr sz="2000">
                <a:solidFill>
                  <a:schemeClr val="tx1"/>
                </a:solidFill>
                <a:latin typeface="+mn-lt"/>
              </a:defRPr>
            </a:lvl6pPr>
            <a:lvl7pPr marL="2989765" indent="-229492" algn="l" rtl="0" eaLnBrk="1" fontAlgn="base" hangingPunct="1">
              <a:spcBef>
                <a:spcPct val="20000"/>
              </a:spcBef>
              <a:spcAft>
                <a:spcPct val="0"/>
              </a:spcAft>
              <a:buClr>
                <a:schemeClr val="tx1"/>
              </a:buClr>
              <a:buSzPct val="100000"/>
              <a:buChar char="•"/>
              <a:defRPr sz="2000">
                <a:solidFill>
                  <a:schemeClr val="tx1"/>
                </a:solidFill>
                <a:latin typeface="+mn-lt"/>
              </a:defRPr>
            </a:lvl7pPr>
            <a:lvl8pPr marL="3448748" indent="-229492" algn="l" rtl="0" eaLnBrk="1" fontAlgn="base" hangingPunct="1">
              <a:spcBef>
                <a:spcPct val="20000"/>
              </a:spcBef>
              <a:spcAft>
                <a:spcPct val="0"/>
              </a:spcAft>
              <a:buClr>
                <a:schemeClr val="tx1"/>
              </a:buClr>
              <a:buSzPct val="100000"/>
              <a:buChar char="•"/>
              <a:defRPr sz="2000">
                <a:solidFill>
                  <a:schemeClr val="tx1"/>
                </a:solidFill>
                <a:latin typeface="+mn-lt"/>
              </a:defRPr>
            </a:lvl8pPr>
            <a:lvl9pPr marL="3907731" indent="-229492" algn="l" rtl="0" eaLnBrk="1" fontAlgn="base" hangingPunct="1">
              <a:spcBef>
                <a:spcPct val="20000"/>
              </a:spcBef>
              <a:spcAft>
                <a:spcPct val="0"/>
              </a:spcAft>
              <a:buClr>
                <a:schemeClr val="tx1"/>
              </a:buClr>
              <a:buSzPct val="100000"/>
              <a:buChar char="•"/>
              <a:defRPr sz="2000">
                <a:solidFill>
                  <a:schemeClr val="tx1"/>
                </a:solidFill>
                <a:latin typeface="+mn-lt"/>
              </a:defRPr>
            </a:lvl9pPr>
          </a:lstStyle>
          <a:p>
            <a:pPr marL="0" indent="0" algn="just">
              <a:lnSpc>
                <a:spcPct val="125000"/>
              </a:lnSpc>
              <a:buClr>
                <a:srgbClr val="FF0000"/>
              </a:buClr>
              <a:buSzPct val="100000"/>
              <a:buFont typeface="Wingdings" pitchFamily="2" charset="2"/>
              <a:buNone/>
              <a:defRPr/>
            </a:pPr>
            <a:r>
              <a:rPr lang="zh-CN" altLang="en-US" sz="2000" b="1" kern="0" dirty="0">
                <a:latin typeface="微软雅黑" panose="020B0503020204020204" pitchFamily="34" charset="-122"/>
                <a:ea typeface="微软雅黑" panose="020B0503020204020204" pitchFamily="34" charset="-122"/>
                <a:cs typeface="Times New Roman" pitchFamily="18" charset="0"/>
              </a:rPr>
              <a:t>转换互斥性分析：</a:t>
            </a:r>
            <a:endParaRPr lang="en-US" altLang="zh-CN" sz="2000" b="1" kern="0" dirty="0">
              <a:latin typeface="微软雅黑" panose="020B0503020204020204" pitchFamily="34" charset="-122"/>
              <a:ea typeface="微软雅黑" panose="020B0503020204020204" pitchFamily="34" charset="-122"/>
              <a:cs typeface="Times New Roman" pitchFamily="18" charset="0"/>
            </a:endParaRPr>
          </a:p>
          <a:p>
            <a:pPr algn="just">
              <a:lnSpc>
                <a:spcPct val="125000"/>
              </a:lnSpc>
              <a:buClr>
                <a:srgbClr val="FF0000"/>
              </a:buClr>
              <a:buSzPct val="100000"/>
              <a:buFont typeface="Wingdings" pitchFamily="2" charset="2"/>
              <a:buChar char="l"/>
              <a:defRPr/>
            </a:pPr>
            <a:r>
              <a:rPr lang="zh-CN" altLang="en-US" sz="2000" kern="0" dirty="0">
                <a:latin typeface="微软雅黑" panose="020B0503020204020204" pitchFamily="34" charset="-122"/>
                <a:ea typeface="微软雅黑" panose="020B0503020204020204" pitchFamily="34" charset="-122"/>
                <a:cs typeface="Times New Roman" pitchFamily="18" charset="0"/>
              </a:rPr>
              <a:t>任何一个模式，都不应该同时满足向两个及以上模式转换的条件</a:t>
            </a:r>
            <a:endParaRPr lang="en-US" altLang="zh-CN" sz="2000" kern="0" dirty="0">
              <a:latin typeface="微软雅黑" panose="020B0503020204020204" pitchFamily="34" charset="-122"/>
              <a:ea typeface="微软雅黑" panose="020B0503020204020204" pitchFamily="34" charset="-122"/>
              <a:cs typeface="Times New Roman" pitchFamily="18" charset="0"/>
            </a:endParaRPr>
          </a:p>
          <a:p>
            <a:pPr algn="just">
              <a:lnSpc>
                <a:spcPct val="125000"/>
              </a:lnSpc>
              <a:buClr>
                <a:srgbClr val="FF0000"/>
              </a:buClr>
              <a:buSzPct val="100000"/>
              <a:buFont typeface="Wingdings" pitchFamily="2" charset="2"/>
              <a:buChar char="l"/>
              <a:defRPr/>
            </a:pPr>
            <a:r>
              <a:rPr lang="zh-CN" altLang="en-US" sz="2000" kern="0" dirty="0">
                <a:latin typeface="微软雅黑" panose="020B0503020204020204" pitchFamily="34" charset="-122"/>
                <a:ea typeface="微软雅黑" panose="020B0503020204020204" pitchFamily="34" charset="-122"/>
                <a:cs typeface="Times New Roman" pitchFamily="18" charset="0"/>
              </a:rPr>
              <a:t>否则意味着系统可能会出现不确定性，发生模式的随意转换</a:t>
            </a:r>
            <a:endParaRPr lang="en-US" altLang="zh-CN" sz="2000" kern="0" dirty="0">
              <a:latin typeface="微软雅黑" panose="020B0503020204020204" pitchFamily="34" charset="-122"/>
              <a:ea typeface="微软雅黑" panose="020B0503020204020204" pitchFamily="34" charset="-122"/>
              <a:cs typeface="Times New Roman" pitchFamily="18" charset="0"/>
            </a:endParaRPr>
          </a:p>
        </p:txBody>
      </p:sp>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9238" y="2920854"/>
            <a:ext cx="4824412" cy="2192337"/>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pic>
      <p:cxnSp>
        <p:nvCxnSpPr>
          <p:cNvPr id="13" name="直接箭头连接符 2"/>
          <p:cNvCxnSpPr>
            <a:cxnSpLocks noChangeShapeType="1"/>
          </p:cNvCxnSpPr>
          <p:nvPr/>
        </p:nvCxnSpPr>
        <p:spPr bwMode="auto">
          <a:xfrm flipH="1" flipV="1">
            <a:off x="5292725" y="4881416"/>
            <a:ext cx="647700" cy="792163"/>
          </a:xfrm>
          <a:prstGeom prst="straightConnector1">
            <a:avLst/>
          </a:prstGeom>
          <a:noFill/>
          <a:ln w="635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4" name="直接箭头连接符 2"/>
          <p:cNvCxnSpPr>
            <a:cxnSpLocks noChangeShapeType="1"/>
          </p:cNvCxnSpPr>
          <p:nvPr/>
        </p:nvCxnSpPr>
        <p:spPr bwMode="auto">
          <a:xfrm flipV="1">
            <a:off x="7019925" y="4881416"/>
            <a:ext cx="576263" cy="792163"/>
          </a:xfrm>
          <a:prstGeom prst="straightConnector1">
            <a:avLst/>
          </a:prstGeom>
          <a:noFill/>
          <a:ln w="635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5" name="内容占位符 2"/>
          <p:cNvSpPr txBox="1">
            <a:spLocks/>
          </p:cNvSpPr>
          <p:nvPr/>
        </p:nvSpPr>
        <p:spPr bwMode="auto">
          <a:xfrm>
            <a:off x="4821238" y="5818041"/>
            <a:ext cx="3300412" cy="360363"/>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840" tIns="44623" rIns="90840" bIns="44623"/>
          <a:lstStyle>
            <a:lvl1pPr marL="466725" indent="-466725" algn="l" rtl="0" eaLnBrk="0" fontAlgn="base" hangingPunct="0">
              <a:spcBef>
                <a:spcPct val="20000"/>
              </a:spcBef>
              <a:spcAft>
                <a:spcPct val="0"/>
              </a:spcAft>
              <a:buClr>
                <a:schemeClr val="accent2"/>
              </a:buClr>
              <a:buSzPct val="50000"/>
              <a:buFont typeface="Wingdings" pitchFamily="2" charset="2"/>
              <a:buChar char="u"/>
              <a:defRPr sz="2400">
                <a:solidFill>
                  <a:schemeClr val="tx1"/>
                </a:solidFill>
                <a:latin typeface="Times" pitchFamily="18" charset="0"/>
                <a:ea typeface="+mn-ea"/>
                <a:cs typeface="Times" pitchFamily="18" charset="0"/>
              </a:defRPr>
            </a:lvl1pPr>
            <a:lvl2pPr marL="1038225" indent="-457200" algn="l" rtl="0" eaLnBrk="0" fontAlgn="base" hangingPunct="0">
              <a:spcBef>
                <a:spcPct val="20000"/>
              </a:spcBef>
              <a:spcAft>
                <a:spcPct val="0"/>
              </a:spcAft>
              <a:buClr>
                <a:schemeClr val="accent1">
                  <a:lumMod val="75000"/>
                </a:schemeClr>
              </a:buClr>
              <a:buSzPct val="100000"/>
              <a:buFont typeface="Wingdings" pitchFamily="2" charset="2"/>
              <a:buChar char="Ø"/>
              <a:defRPr sz="2000">
                <a:solidFill>
                  <a:schemeClr val="tx1"/>
                </a:solidFill>
                <a:latin typeface="Times" pitchFamily="18" charset="0"/>
                <a:cs typeface="Times" pitchFamily="18" charset="0"/>
              </a:defRPr>
            </a:lvl2pPr>
            <a:lvl3pPr marL="1382713" indent="-228600" algn="l" rtl="0" eaLnBrk="0" fontAlgn="base" hangingPunct="0">
              <a:spcBef>
                <a:spcPct val="20000"/>
              </a:spcBef>
              <a:spcAft>
                <a:spcPct val="0"/>
              </a:spcAft>
              <a:buClr>
                <a:schemeClr val="tx1"/>
              </a:buClr>
              <a:buSzPct val="100000"/>
              <a:buChar char="•"/>
              <a:defRPr sz="2400">
                <a:solidFill>
                  <a:schemeClr val="tx1"/>
                </a:solidFill>
                <a:latin typeface="Times" pitchFamily="18" charset="0"/>
                <a:cs typeface="Times" pitchFamily="18" charset="0"/>
              </a:defRPr>
            </a:lvl3pPr>
            <a:lvl4pPr marL="1727200" indent="-228600" algn="l" rtl="0" eaLnBrk="0" fontAlgn="base" hangingPunct="0">
              <a:spcBef>
                <a:spcPct val="20000"/>
              </a:spcBef>
              <a:spcAft>
                <a:spcPct val="0"/>
              </a:spcAft>
              <a:buClr>
                <a:schemeClr val="accent2"/>
              </a:buClr>
              <a:buSzPct val="65000"/>
              <a:buFont typeface="Monotype Sorts"/>
              <a:buChar char=""/>
              <a:defRPr sz="2000">
                <a:solidFill>
                  <a:schemeClr val="tx1"/>
                </a:solidFill>
                <a:latin typeface="Times" pitchFamily="18" charset="0"/>
                <a:cs typeface="Times" pitchFamily="18" charset="0"/>
              </a:defRPr>
            </a:lvl4pPr>
            <a:lvl5pPr marL="2071688" indent="-228600" algn="l" rtl="0" eaLnBrk="0" fontAlgn="base" hangingPunct="0">
              <a:spcBef>
                <a:spcPct val="20000"/>
              </a:spcBef>
              <a:spcAft>
                <a:spcPct val="0"/>
              </a:spcAft>
              <a:buClr>
                <a:schemeClr val="tx1"/>
              </a:buClr>
              <a:buSzPct val="100000"/>
              <a:buChar char="•"/>
              <a:defRPr sz="2000">
                <a:solidFill>
                  <a:schemeClr val="tx1"/>
                </a:solidFill>
                <a:latin typeface="Times" pitchFamily="18" charset="0"/>
                <a:cs typeface="Times" pitchFamily="18" charset="0"/>
              </a:defRPr>
            </a:lvl5pPr>
            <a:lvl6pPr marL="2530782" indent="-229492" algn="l" rtl="0" eaLnBrk="1" fontAlgn="base" hangingPunct="1">
              <a:spcBef>
                <a:spcPct val="20000"/>
              </a:spcBef>
              <a:spcAft>
                <a:spcPct val="0"/>
              </a:spcAft>
              <a:buClr>
                <a:schemeClr val="tx1"/>
              </a:buClr>
              <a:buSzPct val="100000"/>
              <a:buChar char="•"/>
              <a:defRPr sz="2000">
                <a:solidFill>
                  <a:schemeClr val="tx1"/>
                </a:solidFill>
                <a:latin typeface="+mn-lt"/>
              </a:defRPr>
            </a:lvl6pPr>
            <a:lvl7pPr marL="2989765" indent="-229492" algn="l" rtl="0" eaLnBrk="1" fontAlgn="base" hangingPunct="1">
              <a:spcBef>
                <a:spcPct val="20000"/>
              </a:spcBef>
              <a:spcAft>
                <a:spcPct val="0"/>
              </a:spcAft>
              <a:buClr>
                <a:schemeClr val="tx1"/>
              </a:buClr>
              <a:buSzPct val="100000"/>
              <a:buChar char="•"/>
              <a:defRPr sz="2000">
                <a:solidFill>
                  <a:schemeClr val="tx1"/>
                </a:solidFill>
                <a:latin typeface="+mn-lt"/>
              </a:defRPr>
            </a:lvl7pPr>
            <a:lvl8pPr marL="3448748" indent="-229492" algn="l" rtl="0" eaLnBrk="1" fontAlgn="base" hangingPunct="1">
              <a:spcBef>
                <a:spcPct val="20000"/>
              </a:spcBef>
              <a:spcAft>
                <a:spcPct val="0"/>
              </a:spcAft>
              <a:buClr>
                <a:schemeClr val="tx1"/>
              </a:buClr>
              <a:buSzPct val="100000"/>
              <a:buChar char="•"/>
              <a:defRPr sz="2000">
                <a:solidFill>
                  <a:schemeClr val="tx1"/>
                </a:solidFill>
                <a:latin typeface="+mn-lt"/>
              </a:defRPr>
            </a:lvl8pPr>
            <a:lvl9pPr marL="3907731" indent="-229492" algn="l" rtl="0" eaLnBrk="1" fontAlgn="base" hangingPunct="1">
              <a:spcBef>
                <a:spcPct val="20000"/>
              </a:spcBef>
              <a:spcAft>
                <a:spcPct val="0"/>
              </a:spcAft>
              <a:buClr>
                <a:schemeClr val="tx1"/>
              </a:buClr>
              <a:buSzPct val="100000"/>
              <a:buChar char="•"/>
              <a:defRPr sz="2000">
                <a:solidFill>
                  <a:schemeClr val="tx1"/>
                </a:solidFill>
                <a:latin typeface="+mn-lt"/>
              </a:defRPr>
            </a:lvl9pPr>
          </a:lstStyle>
          <a:p>
            <a:pPr marL="0" indent="0" algn="just">
              <a:lnSpc>
                <a:spcPct val="125000"/>
              </a:lnSpc>
              <a:buClr>
                <a:srgbClr val="FF0000"/>
              </a:buClr>
              <a:buSzPct val="100000"/>
              <a:buFont typeface="Wingdings" pitchFamily="2" charset="2"/>
              <a:buNone/>
              <a:defRPr/>
            </a:pPr>
            <a:r>
              <a:rPr lang="zh-CN" altLang="en-US" sz="1800" kern="0" dirty="0">
                <a:latin typeface="微软雅黑" panose="020B0503020204020204" pitchFamily="34" charset="-122"/>
                <a:ea typeface="微软雅黑" panose="020B0503020204020204" pitchFamily="34" charset="-122"/>
                <a:cs typeface="Times New Roman" panose="02020603050405020304" pitchFamily="18" charset="0"/>
              </a:rPr>
              <a:t>两个转换的条件不能同时成立</a:t>
            </a:r>
            <a:endParaRPr lang="en-US" altLang="zh-CN" sz="1800" kern="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734424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0714" y="168644"/>
            <a:ext cx="7031424" cy="461665"/>
          </a:xfrm>
          <a:prstGeom prst="rect">
            <a:avLst/>
          </a:prstGeom>
        </p:spPr>
        <p:txBody>
          <a:bodyPr wrap="square">
            <a:spAutoFit/>
          </a:bodyPr>
          <a:lstStyle/>
          <a:p>
            <a:pPr>
              <a:buFont typeface="Wingdings" pitchFamily="2" charset="2"/>
              <a:buNone/>
            </a:pPr>
            <a:r>
              <a:rPr lang="zh-CN" altLang="en-US" sz="2400" b="1" dirty="0">
                <a:latin typeface="微软雅黑" pitchFamily="34" charset="-122"/>
                <a:ea typeface="微软雅黑" pitchFamily="34" charset="-122"/>
              </a:rPr>
              <a:t>航空发动机控制软件实例</a:t>
            </a:r>
            <a:endParaRPr lang="en-US" altLang="zh-CN" sz="2400" b="1" dirty="0">
              <a:latin typeface="微软雅黑" pitchFamily="34" charset="-122"/>
              <a:ea typeface="微软雅黑" pitchFamily="34" charset="-122"/>
            </a:endParaRPr>
          </a:p>
        </p:txBody>
      </p:sp>
      <p:sp>
        <p:nvSpPr>
          <p:cNvPr id="3" name="矩形 2"/>
          <p:cNvSpPr/>
          <p:nvPr/>
        </p:nvSpPr>
        <p:spPr>
          <a:xfrm>
            <a:off x="3892805" y="231389"/>
            <a:ext cx="83229" cy="3361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934419" y="1739001"/>
            <a:ext cx="3808905" cy="870431"/>
          </a:xfrm>
          <a:prstGeom prst="rect">
            <a:avLst/>
          </a:prstGeom>
        </p:spPr>
        <p:txBody>
          <a:bodyPr wrap="square">
            <a:spAutoFit/>
          </a:bodyPr>
          <a:lstStyle/>
          <a:p>
            <a:pPr marL="342900" indent="-342900" algn="just">
              <a:lnSpc>
                <a:spcPct val="120000"/>
              </a:lnSpc>
              <a:buSzPct val="100000"/>
              <a:buFont typeface="Arial" pitchFamily="34" charset="0"/>
              <a:buChar char="•"/>
              <a:defRPr/>
            </a:pPr>
            <a:r>
              <a:rPr lang="zh-CN" altLang="en-US" sz="2200" dirty="0">
                <a:latin typeface="微软雅黑" panose="020B0503020204020204" pitchFamily="34" charset="-122"/>
                <a:ea typeface="微软雅黑" panose="020B0503020204020204" pitchFamily="34" charset="-122"/>
                <a:cs typeface="Times New Roman" pitchFamily="18" charset="0"/>
              </a:rPr>
              <a:t>理解系统整体行为</a:t>
            </a:r>
            <a:endParaRPr lang="en-US" altLang="zh-CN" sz="2200" dirty="0">
              <a:latin typeface="微软雅黑" panose="020B0503020204020204" pitchFamily="34" charset="-122"/>
              <a:ea typeface="微软雅黑" panose="020B0503020204020204" pitchFamily="34" charset="-122"/>
              <a:cs typeface="Times New Roman" pitchFamily="18" charset="0"/>
            </a:endParaRPr>
          </a:p>
          <a:p>
            <a:pPr marL="342900" indent="-342900" algn="just">
              <a:lnSpc>
                <a:spcPct val="120000"/>
              </a:lnSpc>
              <a:buSzPct val="100000"/>
              <a:buFont typeface="Arial" pitchFamily="34" charset="0"/>
              <a:buChar char="•"/>
              <a:defRPr/>
            </a:pPr>
            <a:r>
              <a:rPr lang="zh-CN" altLang="en-US" sz="2200" dirty="0">
                <a:latin typeface="微软雅黑" panose="020B0503020204020204" pitchFamily="34" charset="-122"/>
                <a:ea typeface="微软雅黑" panose="020B0503020204020204" pitchFamily="34" charset="-122"/>
                <a:cs typeface="Times New Roman" pitchFamily="18" charset="0"/>
              </a:rPr>
              <a:t>便于对需求进行分析</a:t>
            </a:r>
            <a:endParaRPr lang="en-US" altLang="zh-CN" sz="2200" dirty="0">
              <a:latin typeface="微软雅黑" panose="020B0503020204020204" pitchFamily="34" charset="-122"/>
              <a:ea typeface="微软雅黑" panose="020B0503020204020204" pitchFamily="34" charset="-122"/>
              <a:cs typeface="Times New Roman" pitchFamily="18" charset="0"/>
            </a:endParaRPr>
          </a:p>
        </p:txBody>
      </p:sp>
      <p:sp>
        <p:nvSpPr>
          <p:cNvPr id="7" name="矩形 6"/>
          <p:cNvSpPr/>
          <p:nvPr/>
        </p:nvSpPr>
        <p:spPr>
          <a:xfrm>
            <a:off x="1088024" y="1668277"/>
            <a:ext cx="2128141" cy="1082669"/>
          </a:xfrm>
          <a:prstGeom prst="rect">
            <a:avLst/>
          </a:prstGeom>
        </p:spPr>
        <p:txBody>
          <a:bodyPr wrap="square">
            <a:spAutoFit/>
          </a:bodyPr>
          <a:lstStyle/>
          <a:p>
            <a:pPr algn="ctr">
              <a:lnSpc>
                <a:spcPct val="120000"/>
              </a:lnSpc>
              <a:defRPr/>
            </a:pPr>
            <a:r>
              <a:rPr lang="zh-CN" altLang="en-US" sz="2800" b="1" dirty="0">
                <a:solidFill>
                  <a:schemeClr val="bg2">
                    <a:lumMod val="25000"/>
                  </a:schemeClr>
                </a:solidFill>
                <a:latin typeface="微软雅黑" panose="020B0503020204020204" pitchFamily="34" charset="-122"/>
                <a:ea typeface="微软雅黑" panose="020B0503020204020204" pitchFamily="34" charset="-122"/>
                <a:cs typeface="Times New Roman" pitchFamily="18" charset="0"/>
              </a:rPr>
              <a:t>通过相应的状态转换图</a:t>
            </a:r>
            <a:endParaRPr lang="en-US" altLang="zh-CN" sz="2800" b="1" dirty="0">
              <a:solidFill>
                <a:schemeClr val="bg2">
                  <a:lumMod val="25000"/>
                </a:schemeClr>
              </a:solidFill>
              <a:latin typeface="微软雅黑" panose="020B0503020204020204" pitchFamily="34" charset="-122"/>
              <a:ea typeface="微软雅黑" panose="020B0503020204020204" pitchFamily="34" charset="-122"/>
              <a:cs typeface="Times New Roman" pitchFamily="18" charset="0"/>
            </a:endParaRPr>
          </a:p>
        </p:txBody>
      </p:sp>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9238" y="2793852"/>
            <a:ext cx="4402137" cy="2000250"/>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2" name="内容占位符 2"/>
          <p:cNvSpPr txBox="1">
            <a:spLocks/>
          </p:cNvSpPr>
          <p:nvPr/>
        </p:nvSpPr>
        <p:spPr bwMode="auto">
          <a:xfrm>
            <a:off x="141288" y="2760514"/>
            <a:ext cx="3659187" cy="3921125"/>
          </a:xfrm>
          <a:prstGeom prst="rect">
            <a:avLst/>
          </a:prstGeom>
          <a:solidFill>
            <a:schemeClr val="bg2">
              <a:lumMod val="90000"/>
            </a:schemeClr>
          </a:solidFill>
          <a:ln>
            <a:noFill/>
          </a:ln>
          <a:extLst/>
        </p:spPr>
        <p:txBody>
          <a:bodyPr lIns="90840" tIns="44623" rIns="90840" bIns="44623"/>
          <a:lstStyle>
            <a:defPPr>
              <a:defRPr lang="zh-CN"/>
            </a:defPPr>
            <a:lvl1pPr indent="0" algn="just" eaLnBrk="0" fontAlgn="base" hangingPunct="0">
              <a:lnSpc>
                <a:spcPct val="125000"/>
              </a:lnSpc>
              <a:spcBef>
                <a:spcPct val="20000"/>
              </a:spcBef>
              <a:spcAft>
                <a:spcPct val="0"/>
              </a:spcAft>
              <a:buClr>
                <a:srgbClr val="FF0000"/>
              </a:buClr>
              <a:buSzPct val="100000"/>
              <a:buFont typeface="Wingdings" pitchFamily="2" charset="2"/>
              <a:buNone/>
              <a:defRPr sz="2000" b="1" kern="0">
                <a:latin typeface="微软雅黑" panose="020B0503020204020204" pitchFamily="34" charset="-122"/>
                <a:ea typeface="微软雅黑" panose="020B0503020204020204" pitchFamily="34" charset="-122"/>
                <a:cs typeface="Times New Roman" pitchFamily="18" charset="0"/>
              </a:defRPr>
            </a:lvl1pPr>
            <a:lvl2pPr marL="1038225" indent="-457200" eaLnBrk="0" fontAlgn="base" hangingPunct="0">
              <a:spcBef>
                <a:spcPct val="20000"/>
              </a:spcBef>
              <a:spcAft>
                <a:spcPct val="0"/>
              </a:spcAft>
              <a:buClr>
                <a:schemeClr val="accent1">
                  <a:lumMod val="75000"/>
                </a:schemeClr>
              </a:buClr>
              <a:buSzPct val="100000"/>
              <a:buFont typeface="Wingdings" pitchFamily="2" charset="2"/>
              <a:buChar char="Ø"/>
              <a:defRPr sz="2000">
                <a:latin typeface="Times" pitchFamily="18" charset="0"/>
                <a:cs typeface="Times" pitchFamily="18" charset="0"/>
              </a:defRPr>
            </a:lvl2pPr>
            <a:lvl3pPr marL="1382713" indent="-228600" eaLnBrk="0" fontAlgn="base" hangingPunct="0">
              <a:spcBef>
                <a:spcPct val="20000"/>
              </a:spcBef>
              <a:spcAft>
                <a:spcPct val="0"/>
              </a:spcAft>
              <a:buClr>
                <a:schemeClr val="tx1"/>
              </a:buClr>
              <a:buSzPct val="100000"/>
              <a:buChar char="•"/>
              <a:defRPr sz="2400">
                <a:latin typeface="Times" pitchFamily="18" charset="0"/>
                <a:cs typeface="Times" pitchFamily="18" charset="0"/>
              </a:defRPr>
            </a:lvl3pPr>
            <a:lvl4pPr marL="1727200" indent="-228600" eaLnBrk="0" fontAlgn="base" hangingPunct="0">
              <a:spcBef>
                <a:spcPct val="20000"/>
              </a:spcBef>
              <a:spcAft>
                <a:spcPct val="0"/>
              </a:spcAft>
              <a:buClr>
                <a:schemeClr val="accent2"/>
              </a:buClr>
              <a:buSzPct val="65000"/>
              <a:buFont typeface="Monotype Sorts"/>
              <a:buChar char=""/>
              <a:defRPr sz="2000">
                <a:latin typeface="Times" pitchFamily="18" charset="0"/>
                <a:cs typeface="Times" pitchFamily="18" charset="0"/>
              </a:defRPr>
            </a:lvl4pPr>
            <a:lvl5pPr marL="2071688" indent="-228600" eaLnBrk="0" fontAlgn="base" hangingPunct="0">
              <a:spcBef>
                <a:spcPct val="20000"/>
              </a:spcBef>
              <a:spcAft>
                <a:spcPct val="0"/>
              </a:spcAft>
              <a:buClr>
                <a:schemeClr val="tx1"/>
              </a:buClr>
              <a:buSzPct val="100000"/>
              <a:buChar char="•"/>
              <a:defRPr sz="2000">
                <a:latin typeface="Times" pitchFamily="18" charset="0"/>
                <a:cs typeface="Times" pitchFamily="18" charset="0"/>
              </a:defRPr>
            </a:lvl5pPr>
            <a:lvl6pPr marL="2530782" indent="-229492" fontAlgn="base">
              <a:spcBef>
                <a:spcPct val="20000"/>
              </a:spcBef>
              <a:spcAft>
                <a:spcPct val="0"/>
              </a:spcAft>
              <a:buClr>
                <a:schemeClr val="tx1"/>
              </a:buClr>
              <a:buSzPct val="100000"/>
              <a:buChar char="•"/>
              <a:defRPr sz="2000"/>
            </a:lvl6pPr>
            <a:lvl7pPr marL="2989765" indent="-229492" fontAlgn="base">
              <a:spcBef>
                <a:spcPct val="20000"/>
              </a:spcBef>
              <a:spcAft>
                <a:spcPct val="0"/>
              </a:spcAft>
              <a:buClr>
                <a:schemeClr val="tx1"/>
              </a:buClr>
              <a:buSzPct val="100000"/>
              <a:buChar char="•"/>
              <a:defRPr sz="2000"/>
            </a:lvl7pPr>
            <a:lvl8pPr marL="3448748" indent="-229492" fontAlgn="base">
              <a:spcBef>
                <a:spcPct val="20000"/>
              </a:spcBef>
              <a:spcAft>
                <a:spcPct val="0"/>
              </a:spcAft>
              <a:buClr>
                <a:schemeClr val="tx1"/>
              </a:buClr>
              <a:buSzPct val="100000"/>
              <a:buChar char="•"/>
              <a:defRPr sz="2000"/>
            </a:lvl8pPr>
            <a:lvl9pPr marL="3907731" indent="-229492" fontAlgn="base">
              <a:spcBef>
                <a:spcPct val="20000"/>
              </a:spcBef>
              <a:spcAft>
                <a:spcPct val="0"/>
              </a:spcAft>
              <a:buClr>
                <a:schemeClr val="tx1"/>
              </a:buClr>
              <a:buSzPct val="100000"/>
              <a:buChar char="•"/>
              <a:defRPr sz="2000"/>
            </a:lvl9pPr>
          </a:lstStyle>
          <a:p>
            <a:r>
              <a:rPr lang="zh-CN" altLang="en-US" dirty="0"/>
              <a:t>条件：</a:t>
            </a:r>
            <a:endParaRPr lang="en-US" altLang="zh-CN" dirty="0"/>
          </a:p>
          <a:p>
            <a:r>
              <a:rPr lang="en-US" altLang="zh-CN" b="0" dirty="0"/>
              <a:t>1) </a:t>
            </a:r>
            <a:r>
              <a:rPr lang="en-US" altLang="zh-CN" b="0" dirty="0" err="1"/>
              <a:t>PLA.BITSetTime</a:t>
            </a:r>
            <a:r>
              <a:rPr lang="en-US" altLang="zh-CN" b="0" dirty="0"/>
              <a:t>==false</a:t>
            </a:r>
          </a:p>
          <a:p>
            <a:r>
              <a:rPr lang="en-US" altLang="zh-CN" b="0" dirty="0"/>
              <a:t>and </a:t>
            </a:r>
            <a:r>
              <a:rPr lang="en-US" altLang="zh-CN" b="0" dirty="0" err="1"/>
              <a:t>PLA.SelfFlt</a:t>
            </a:r>
            <a:r>
              <a:rPr lang="en-US" altLang="zh-CN" b="0" dirty="0"/>
              <a:t>==true</a:t>
            </a:r>
          </a:p>
          <a:p>
            <a:r>
              <a:rPr lang="en-US" altLang="zh-CN" b="0" dirty="0"/>
              <a:t>and motion&gt;5000</a:t>
            </a:r>
          </a:p>
          <a:p>
            <a:endParaRPr lang="en-US" altLang="zh-CN" b="0" dirty="0"/>
          </a:p>
          <a:p>
            <a:r>
              <a:rPr lang="en-US" altLang="zh-CN" b="0" dirty="0"/>
              <a:t>2) </a:t>
            </a:r>
            <a:r>
              <a:rPr lang="en-US" altLang="zh-CN" b="0" dirty="0" err="1"/>
              <a:t>PLA.BITSetTime</a:t>
            </a:r>
            <a:r>
              <a:rPr lang="en-US" altLang="zh-CN" b="0" dirty="0"/>
              <a:t>==false</a:t>
            </a:r>
          </a:p>
          <a:p>
            <a:r>
              <a:rPr lang="en-US" altLang="zh-CN" b="0" dirty="0"/>
              <a:t>and </a:t>
            </a:r>
            <a:r>
              <a:rPr lang="en-US" altLang="zh-CN" b="0" dirty="0" err="1"/>
              <a:t>PLA.SelfFlt</a:t>
            </a:r>
            <a:r>
              <a:rPr lang="en-US" altLang="zh-CN" b="0" dirty="0"/>
              <a:t>==true</a:t>
            </a:r>
          </a:p>
          <a:p>
            <a:r>
              <a:rPr lang="en-US" altLang="zh-CN" b="0" dirty="0"/>
              <a:t>and motion&gt;1000</a:t>
            </a:r>
          </a:p>
          <a:p>
            <a:endParaRPr lang="en-US" altLang="zh-CN" dirty="0"/>
          </a:p>
          <a:p>
            <a:endParaRPr lang="en-US" altLang="zh-CN" dirty="0"/>
          </a:p>
          <a:p>
            <a:r>
              <a:rPr lang="en-US" altLang="zh-CN" dirty="0"/>
              <a:t> </a:t>
            </a:r>
          </a:p>
        </p:txBody>
      </p:sp>
      <p:cxnSp>
        <p:nvCxnSpPr>
          <p:cNvPr id="13" name="直接箭头连接符 2"/>
          <p:cNvCxnSpPr>
            <a:cxnSpLocks noChangeShapeType="1"/>
          </p:cNvCxnSpPr>
          <p:nvPr/>
        </p:nvCxnSpPr>
        <p:spPr bwMode="auto">
          <a:xfrm flipV="1">
            <a:off x="4059238" y="4522639"/>
            <a:ext cx="762000" cy="358775"/>
          </a:xfrm>
          <a:prstGeom prst="straightConnector1">
            <a:avLst/>
          </a:prstGeom>
          <a:noFill/>
          <a:ln w="635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14" name="直接箭头连接符 2"/>
          <p:cNvCxnSpPr>
            <a:cxnSpLocks noChangeShapeType="1"/>
          </p:cNvCxnSpPr>
          <p:nvPr/>
        </p:nvCxnSpPr>
        <p:spPr bwMode="auto">
          <a:xfrm flipH="1" flipV="1">
            <a:off x="7956550" y="4665514"/>
            <a:ext cx="647700" cy="215900"/>
          </a:xfrm>
          <a:prstGeom prst="straightConnector1">
            <a:avLst/>
          </a:prstGeom>
          <a:noFill/>
          <a:ln w="635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5" name="内容占位符 2"/>
          <p:cNvSpPr txBox="1">
            <a:spLocks/>
          </p:cNvSpPr>
          <p:nvPr/>
        </p:nvSpPr>
        <p:spPr bwMode="auto">
          <a:xfrm>
            <a:off x="4251325" y="4987777"/>
            <a:ext cx="1511300" cy="3937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840" tIns="44623" rIns="90840" bIns="44623"/>
          <a:lstStyle>
            <a:lvl1pPr marL="466725" indent="-466725" algn="l" rtl="0" eaLnBrk="0" fontAlgn="base" hangingPunct="0">
              <a:spcBef>
                <a:spcPct val="20000"/>
              </a:spcBef>
              <a:spcAft>
                <a:spcPct val="0"/>
              </a:spcAft>
              <a:buClr>
                <a:schemeClr val="accent2"/>
              </a:buClr>
              <a:buSzPct val="50000"/>
              <a:buFont typeface="Wingdings" pitchFamily="2" charset="2"/>
              <a:buChar char="u"/>
              <a:defRPr sz="2400">
                <a:solidFill>
                  <a:schemeClr val="tx1"/>
                </a:solidFill>
                <a:latin typeface="Times" pitchFamily="18" charset="0"/>
                <a:ea typeface="+mn-ea"/>
                <a:cs typeface="Times" pitchFamily="18" charset="0"/>
              </a:defRPr>
            </a:lvl1pPr>
            <a:lvl2pPr marL="1038225" indent="-457200" algn="l" rtl="0" eaLnBrk="0" fontAlgn="base" hangingPunct="0">
              <a:spcBef>
                <a:spcPct val="20000"/>
              </a:spcBef>
              <a:spcAft>
                <a:spcPct val="0"/>
              </a:spcAft>
              <a:buClr>
                <a:schemeClr val="accent1">
                  <a:lumMod val="75000"/>
                </a:schemeClr>
              </a:buClr>
              <a:buSzPct val="100000"/>
              <a:buFont typeface="Wingdings" pitchFamily="2" charset="2"/>
              <a:buChar char="Ø"/>
              <a:defRPr sz="2000">
                <a:solidFill>
                  <a:schemeClr val="tx1"/>
                </a:solidFill>
                <a:latin typeface="Times" pitchFamily="18" charset="0"/>
                <a:cs typeface="Times" pitchFamily="18" charset="0"/>
              </a:defRPr>
            </a:lvl2pPr>
            <a:lvl3pPr marL="1382713" indent="-228600" algn="l" rtl="0" eaLnBrk="0" fontAlgn="base" hangingPunct="0">
              <a:spcBef>
                <a:spcPct val="20000"/>
              </a:spcBef>
              <a:spcAft>
                <a:spcPct val="0"/>
              </a:spcAft>
              <a:buClr>
                <a:schemeClr val="tx1"/>
              </a:buClr>
              <a:buSzPct val="100000"/>
              <a:buChar char="•"/>
              <a:defRPr sz="2400">
                <a:solidFill>
                  <a:schemeClr val="tx1"/>
                </a:solidFill>
                <a:latin typeface="Times" pitchFamily="18" charset="0"/>
                <a:cs typeface="Times" pitchFamily="18" charset="0"/>
              </a:defRPr>
            </a:lvl3pPr>
            <a:lvl4pPr marL="1727200" indent="-228600" algn="l" rtl="0" eaLnBrk="0" fontAlgn="base" hangingPunct="0">
              <a:spcBef>
                <a:spcPct val="20000"/>
              </a:spcBef>
              <a:spcAft>
                <a:spcPct val="0"/>
              </a:spcAft>
              <a:buClr>
                <a:schemeClr val="accent2"/>
              </a:buClr>
              <a:buSzPct val="65000"/>
              <a:buFont typeface="Monotype Sorts"/>
              <a:buChar char=""/>
              <a:defRPr sz="2000">
                <a:solidFill>
                  <a:schemeClr val="tx1"/>
                </a:solidFill>
                <a:latin typeface="Times" pitchFamily="18" charset="0"/>
                <a:cs typeface="Times" pitchFamily="18" charset="0"/>
              </a:defRPr>
            </a:lvl4pPr>
            <a:lvl5pPr marL="2071688" indent="-228600" algn="l" rtl="0" eaLnBrk="0" fontAlgn="base" hangingPunct="0">
              <a:spcBef>
                <a:spcPct val="20000"/>
              </a:spcBef>
              <a:spcAft>
                <a:spcPct val="0"/>
              </a:spcAft>
              <a:buClr>
                <a:schemeClr val="tx1"/>
              </a:buClr>
              <a:buSzPct val="100000"/>
              <a:buChar char="•"/>
              <a:defRPr sz="2000">
                <a:solidFill>
                  <a:schemeClr val="tx1"/>
                </a:solidFill>
                <a:latin typeface="Times" pitchFamily="18" charset="0"/>
                <a:cs typeface="Times" pitchFamily="18" charset="0"/>
              </a:defRPr>
            </a:lvl5pPr>
            <a:lvl6pPr marL="2530782" indent="-229492" algn="l" rtl="0" eaLnBrk="1" fontAlgn="base" hangingPunct="1">
              <a:spcBef>
                <a:spcPct val="20000"/>
              </a:spcBef>
              <a:spcAft>
                <a:spcPct val="0"/>
              </a:spcAft>
              <a:buClr>
                <a:schemeClr val="tx1"/>
              </a:buClr>
              <a:buSzPct val="100000"/>
              <a:buChar char="•"/>
              <a:defRPr sz="2000">
                <a:solidFill>
                  <a:schemeClr val="tx1"/>
                </a:solidFill>
                <a:latin typeface="+mn-lt"/>
              </a:defRPr>
            </a:lvl6pPr>
            <a:lvl7pPr marL="2989765" indent="-229492" algn="l" rtl="0" eaLnBrk="1" fontAlgn="base" hangingPunct="1">
              <a:spcBef>
                <a:spcPct val="20000"/>
              </a:spcBef>
              <a:spcAft>
                <a:spcPct val="0"/>
              </a:spcAft>
              <a:buClr>
                <a:schemeClr val="tx1"/>
              </a:buClr>
              <a:buSzPct val="100000"/>
              <a:buChar char="•"/>
              <a:defRPr sz="2000">
                <a:solidFill>
                  <a:schemeClr val="tx1"/>
                </a:solidFill>
                <a:latin typeface="+mn-lt"/>
              </a:defRPr>
            </a:lvl7pPr>
            <a:lvl8pPr marL="3448748" indent="-229492" algn="l" rtl="0" eaLnBrk="1" fontAlgn="base" hangingPunct="1">
              <a:spcBef>
                <a:spcPct val="20000"/>
              </a:spcBef>
              <a:spcAft>
                <a:spcPct val="0"/>
              </a:spcAft>
              <a:buClr>
                <a:schemeClr val="tx1"/>
              </a:buClr>
              <a:buSzPct val="100000"/>
              <a:buChar char="•"/>
              <a:defRPr sz="2000">
                <a:solidFill>
                  <a:schemeClr val="tx1"/>
                </a:solidFill>
                <a:latin typeface="+mn-lt"/>
              </a:defRPr>
            </a:lvl8pPr>
            <a:lvl9pPr marL="3907731" indent="-229492" algn="l" rtl="0" eaLnBrk="1" fontAlgn="base" hangingPunct="1">
              <a:spcBef>
                <a:spcPct val="20000"/>
              </a:spcBef>
              <a:spcAft>
                <a:spcPct val="0"/>
              </a:spcAft>
              <a:buClr>
                <a:schemeClr val="tx1"/>
              </a:buClr>
              <a:buSzPct val="100000"/>
              <a:buChar char="•"/>
              <a:defRPr sz="2000">
                <a:solidFill>
                  <a:schemeClr val="tx1"/>
                </a:solidFill>
                <a:latin typeface="+mn-lt"/>
              </a:defRPr>
            </a:lvl9pPr>
          </a:lstStyle>
          <a:p>
            <a:pPr marL="0" indent="0" algn="just">
              <a:lnSpc>
                <a:spcPct val="125000"/>
              </a:lnSpc>
              <a:buClr>
                <a:srgbClr val="FF0000"/>
              </a:buClr>
              <a:buSzPct val="100000"/>
              <a:buFont typeface="Wingdings" pitchFamily="2" charset="2"/>
              <a:buNone/>
              <a:defRPr/>
            </a:pPr>
            <a:r>
              <a:rPr lang="zh-CN" altLang="en-US" sz="1800" b="1" kern="0" dirty="0">
                <a:latin typeface="微软雅黑" panose="020B0503020204020204" pitchFamily="34" charset="-122"/>
                <a:ea typeface="微软雅黑" panose="020B0503020204020204" pitchFamily="34" charset="-122"/>
                <a:cs typeface="Times New Roman" panose="02020603050405020304" pitchFamily="18" charset="0"/>
              </a:rPr>
              <a:t>求解方程：</a:t>
            </a:r>
            <a:endParaRPr lang="en-US" altLang="zh-CN" sz="1800" b="1" kern="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左大括号 1"/>
          <p:cNvSpPr>
            <a:spLocks/>
          </p:cNvSpPr>
          <p:nvPr/>
        </p:nvSpPr>
        <p:spPr bwMode="auto">
          <a:xfrm>
            <a:off x="5867400" y="4962377"/>
            <a:ext cx="288925" cy="639762"/>
          </a:xfrm>
          <a:prstGeom prst="leftBrace">
            <a:avLst>
              <a:gd name="adj1" fmla="val 8304"/>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7" name="矩形 10"/>
          <p:cNvSpPr>
            <a:spLocks noChangeArrowheads="1"/>
          </p:cNvSpPr>
          <p:nvPr/>
        </p:nvSpPr>
        <p:spPr bwMode="auto">
          <a:xfrm>
            <a:off x="6156325" y="4800452"/>
            <a:ext cx="152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motion&gt;5000</a:t>
            </a:r>
            <a:endParaRPr lang="zh-CN" altLang="en-US"/>
          </a:p>
        </p:txBody>
      </p:sp>
      <p:sp>
        <p:nvSpPr>
          <p:cNvPr id="18" name="矩形 12"/>
          <p:cNvSpPr>
            <a:spLocks noChangeArrowheads="1"/>
          </p:cNvSpPr>
          <p:nvPr/>
        </p:nvSpPr>
        <p:spPr bwMode="auto">
          <a:xfrm>
            <a:off x="6173788" y="5376714"/>
            <a:ext cx="152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motion&gt;1000</a:t>
            </a:r>
            <a:endParaRPr lang="zh-CN" altLang="en-US"/>
          </a:p>
        </p:txBody>
      </p:sp>
      <p:sp>
        <p:nvSpPr>
          <p:cNvPr id="19" name="内容占位符 2"/>
          <p:cNvSpPr txBox="1">
            <a:spLocks/>
          </p:cNvSpPr>
          <p:nvPr/>
        </p:nvSpPr>
        <p:spPr bwMode="auto">
          <a:xfrm>
            <a:off x="4059238" y="5708502"/>
            <a:ext cx="4803775" cy="3937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840" tIns="44623" rIns="90840" bIns="44623"/>
          <a:lstStyle>
            <a:lvl1pPr marL="466725" indent="-466725" algn="l" rtl="0" eaLnBrk="0" fontAlgn="base" hangingPunct="0">
              <a:spcBef>
                <a:spcPct val="20000"/>
              </a:spcBef>
              <a:spcAft>
                <a:spcPct val="0"/>
              </a:spcAft>
              <a:buClr>
                <a:schemeClr val="accent2"/>
              </a:buClr>
              <a:buSzPct val="50000"/>
              <a:buFont typeface="Wingdings" pitchFamily="2" charset="2"/>
              <a:buChar char="u"/>
              <a:defRPr sz="2400">
                <a:solidFill>
                  <a:schemeClr val="tx1"/>
                </a:solidFill>
                <a:latin typeface="Times" pitchFamily="18" charset="0"/>
                <a:ea typeface="+mn-ea"/>
                <a:cs typeface="Times" pitchFamily="18" charset="0"/>
              </a:defRPr>
            </a:lvl1pPr>
            <a:lvl2pPr marL="1038225" indent="-457200" algn="l" rtl="0" eaLnBrk="0" fontAlgn="base" hangingPunct="0">
              <a:spcBef>
                <a:spcPct val="20000"/>
              </a:spcBef>
              <a:spcAft>
                <a:spcPct val="0"/>
              </a:spcAft>
              <a:buClr>
                <a:schemeClr val="accent1">
                  <a:lumMod val="75000"/>
                </a:schemeClr>
              </a:buClr>
              <a:buSzPct val="100000"/>
              <a:buFont typeface="Wingdings" pitchFamily="2" charset="2"/>
              <a:buChar char="Ø"/>
              <a:defRPr sz="2000">
                <a:solidFill>
                  <a:schemeClr val="tx1"/>
                </a:solidFill>
                <a:latin typeface="Times" pitchFamily="18" charset="0"/>
                <a:cs typeface="Times" pitchFamily="18" charset="0"/>
              </a:defRPr>
            </a:lvl2pPr>
            <a:lvl3pPr marL="1382713" indent="-228600" algn="l" rtl="0" eaLnBrk="0" fontAlgn="base" hangingPunct="0">
              <a:spcBef>
                <a:spcPct val="20000"/>
              </a:spcBef>
              <a:spcAft>
                <a:spcPct val="0"/>
              </a:spcAft>
              <a:buClr>
                <a:schemeClr val="tx1"/>
              </a:buClr>
              <a:buSzPct val="100000"/>
              <a:buChar char="•"/>
              <a:defRPr sz="2400">
                <a:solidFill>
                  <a:schemeClr val="tx1"/>
                </a:solidFill>
                <a:latin typeface="Times" pitchFamily="18" charset="0"/>
                <a:cs typeface="Times" pitchFamily="18" charset="0"/>
              </a:defRPr>
            </a:lvl3pPr>
            <a:lvl4pPr marL="1727200" indent="-228600" algn="l" rtl="0" eaLnBrk="0" fontAlgn="base" hangingPunct="0">
              <a:spcBef>
                <a:spcPct val="20000"/>
              </a:spcBef>
              <a:spcAft>
                <a:spcPct val="0"/>
              </a:spcAft>
              <a:buClr>
                <a:schemeClr val="accent2"/>
              </a:buClr>
              <a:buSzPct val="65000"/>
              <a:buFont typeface="Monotype Sorts"/>
              <a:buChar char=""/>
              <a:defRPr sz="2000">
                <a:solidFill>
                  <a:schemeClr val="tx1"/>
                </a:solidFill>
                <a:latin typeface="Times" pitchFamily="18" charset="0"/>
                <a:cs typeface="Times" pitchFamily="18" charset="0"/>
              </a:defRPr>
            </a:lvl4pPr>
            <a:lvl5pPr marL="2071688" indent="-228600" algn="l" rtl="0" eaLnBrk="0" fontAlgn="base" hangingPunct="0">
              <a:spcBef>
                <a:spcPct val="20000"/>
              </a:spcBef>
              <a:spcAft>
                <a:spcPct val="0"/>
              </a:spcAft>
              <a:buClr>
                <a:schemeClr val="tx1"/>
              </a:buClr>
              <a:buSzPct val="100000"/>
              <a:buChar char="•"/>
              <a:defRPr sz="2000">
                <a:solidFill>
                  <a:schemeClr val="tx1"/>
                </a:solidFill>
                <a:latin typeface="Times" pitchFamily="18" charset="0"/>
                <a:cs typeface="Times" pitchFamily="18" charset="0"/>
              </a:defRPr>
            </a:lvl5pPr>
            <a:lvl6pPr marL="2530782" indent="-229492" algn="l" rtl="0" eaLnBrk="1" fontAlgn="base" hangingPunct="1">
              <a:spcBef>
                <a:spcPct val="20000"/>
              </a:spcBef>
              <a:spcAft>
                <a:spcPct val="0"/>
              </a:spcAft>
              <a:buClr>
                <a:schemeClr val="tx1"/>
              </a:buClr>
              <a:buSzPct val="100000"/>
              <a:buChar char="•"/>
              <a:defRPr sz="2000">
                <a:solidFill>
                  <a:schemeClr val="tx1"/>
                </a:solidFill>
                <a:latin typeface="+mn-lt"/>
              </a:defRPr>
            </a:lvl6pPr>
            <a:lvl7pPr marL="2989765" indent="-229492" algn="l" rtl="0" eaLnBrk="1" fontAlgn="base" hangingPunct="1">
              <a:spcBef>
                <a:spcPct val="20000"/>
              </a:spcBef>
              <a:spcAft>
                <a:spcPct val="0"/>
              </a:spcAft>
              <a:buClr>
                <a:schemeClr val="tx1"/>
              </a:buClr>
              <a:buSzPct val="100000"/>
              <a:buChar char="•"/>
              <a:defRPr sz="2000">
                <a:solidFill>
                  <a:schemeClr val="tx1"/>
                </a:solidFill>
                <a:latin typeface="+mn-lt"/>
              </a:defRPr>
            </a:lvl7pPr>
            <a:lvl8pPr marL="3448748" indent="-229492" algn="l" rtl="0" eaLnBrk="1" fontAlgn="base" hangingPunct="1">
              <a:spcBef>
                <a:spcPct val="20000"/>
              </a:spcBef>
              <a:spcAft>
                <a:spcPct val="0"/>
              </a:spcAft>
              <a:buClr>
                <a:schemeClr val="tx1"/>
              </a:buClr>
              <a:buSzPct val="100000"/>
              <a:buChar char="•"/>
              <a:defRPr sz="2000">
                <a:solidFill>
                  <a:schemeClr val="tx1"/>
                </a:solidFill>
                <a:latin typeface="+mn-lt"/>
              </a:defRPr>
            </a:lvl8pPr>
            <a:lvl9pPr marL="3907731" indent="-229492" algn="l" rtl="0" eaLnBrk="1" fontAlgn="base" hangingPunct="1">
              <a:spcBef>
                <a:spcPct val="20000"/>
              </a:spcBef>
              <a:spcAft>
                <a:spcPct val="0"/>
              </a:spcAft>
              <a:buClr>
                <a:schemeClr val="tx1"/>
              </a:buClr>
              <a:buSzPct val="100000"/>
              <a:buChar char="•"/>
              <a:defRPr sz="2000">
                <a:solidFill>
                  <a:schemeClr val="tx1"/>
                </a:solidFill>
                <a:latin typeface="+mn-lt"/>
              </a:defRPr>
            </a:lvl9pPr>
          </a:lstStyle>
          <a:p>
            <a:pPr marL="0" indent="0" algn="just">
              <a:lnSpc>
                <a:spcPct val="125000"/>
              </a:lnSpc>
              <a:buClr>
                <a:srgbClr val="FF0000"/>
              </a:buClr>
              <a:buSzPct val="100000"/>
              <a:buFont typeface="Wingdings" pitchFamily="2" charset="2"/>
              <a:buNone/>
              <a:defRPr/>
            </a:pPr>
            <a:r>
              <a:rPr lang="zh-CN" altLang="en-US" sz="1800" b="1" kern="0" dirty="0">
                <a:latin typeface="微软雅黑" panose="020B0503020204020204" pitchFamily="34" charset="-122"/>
                <a:ea typeface="微软雅黑" panose="020B0503020204020204" pitchFamily="34" charset="-122"/>
                <a:cs typeface="Times New Roman" panose="02020603050405020304" pitchFamily="18" charset="0"/>
              </a:rPr>
              <a:t>当</a:t>
            </a:r>
            <a:r>
              <a:rPr lang="en-US" altLang="zh-CN" sz="1800" b="1" kern="0" dirty="0">
                <a:latin typeface="微软雅黑" panose="020B0503020204020204" pitchFamily="34" charset="-122"/>
                <a:ea typeface="微软雅黑" panose="020B0503020204020204" pitchFamily="34" charset="-122"/>
                <a:cs typeface="Times New Roman" panose="02020603050405020304" pitchFamily="18" charset="0"/>
              </a:rPr>
              <a:t>motion</a:t>
            </a:r>
            <a:r>
              <a:rPr lang="zh-CN" altLang="en-US" sz="1800" b="1" kern="0" dirty="0">
                <a:latin typeface="微软雅黑" panose="020B0503020204020204" pitchFamily="34" charset="-122"/>
                <a:ea typeface="微软雅黑" panose="020B0503020204020204" pitchFamily="34" charset="-122"/>
                <a:cs typeface="Times New Roman" panose="02020603050405020304" pitchFamily="18" charset="0"/>
              </a:rPr>
              <a:t>大于</a:t>
            </a:r>
            <a:r>
              <a:rPr lang="en-US" altLang="zh-CN" sz="1800" b="1" kern="0" dirty="0">
                <a:latin typeface="微软雅黑" panose="020B0503020204020204" pitchFamily="34" charset="-122"/>
                <a:ea typeface="微软雅黑" panose="020B0503020204020204" pitchFamily="34" charset="-122"/>
                <a:cs typeface="Times New Roman" panose="02020603050405020304" pitchFamily="18" charset="0"/>
              </a:rPr>
              <a:t>1000</a:t>
            </a:r>
            <a:r>
              <a:rPr lang="zh-CN" altLang="en-US" sz="1800" b="1" kern="0" dirty="0">
                <a:latin typeface="微软雅黑" panose="020B0503020204020204" pitchFamily="34" charset="-122"/>
                <a:ea typeface="微软雅黑" panose="020B0503020204020204" pitchFamily="34" charset="-122"/>
                <a:cs typeface="Times New Roman" panose="02020603050405020304" pitchFamily="18" charset="0"/>
              </a:rPr>
              <a:t>，则两个条件都成立</a:t>
            </a:r>
            <a:endParaRPr lang="en-US" altLang="zh-CN" sz="1800" b="1" kern="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内容占位符 2"/>
          <p:cNvSpPr txBox="1">
            <a:spLocks/>
          </p:cNvSpPr>
          <p:nvPr/>
        </p:nvSpPr>
        <p:spPr bwMode="auto">
          <a:xfrm>
            <a:off x="4059238" y="6184752"/>
            <a:ext cx="4800600" cy="3937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840" tIns="44623" rIns="90840" bIns="44623"/>
          <a:lstStyle>
            <a:lvl1pPr marL="466725" indent="-466725" algn="l" rtl="0" eaLnBrk="0" fontAlgn="base" hangingPunct="0">
              <a:spcBef>
                <a:spcPct val="20000"/>
              </a:spcBef>
              <a:spcAft>
                <a:spcPct val="0"/>
              </a:spcAft>
              <a:buClr>
                <a:schemeClr val="accent2"/>
              </a:buClr>
              <a:buSzPct val="50000"/>
              <a:buFont typeface="Wingdings" pitchFamily="2" charset="2"/>
              <a:buChar char="u"/>
              <a:defRPr sz="2400">
                <a:solidFill>
                  <a:schemeClr val="tx1"/>
                </a:solidFill>
                <a:latin typeface="Times" pitchFamily="18" charset="0"/>
                <a:ea typeface="+mn-ea"/>
                <a:cs typeface="Times" pitchFamily="18" charset="0"/>
              </a:defRPr>
            </a:lvl1pPr>
            <a:lvl2pPr marL="1038225" indent="-457200" algn="l" rtl="0" eaLnBrk="0" fontAlgn="base" hangingPunct="0">
              <a:spcBef>
                <a:spcPct val="20000"/>
              </a:spcBef>
              <a:spcAft>
                <a:spcPct val="0"/>
              </a:spcAft>
              <a:buClr>
                <a:schemeClr val="accent1">
                  <a:lumMod val="75000"/>
                </a:schemeClr>
              </a:buClr>
              <a:buSzPct val="100000"/>
              <a:buFont typeface="Wingdings" pitchFamily="2" charset="2"/>
              <a:buChar char="Ø"/>
              <a:defRPr sz="2000">
                <a:solidFill>
                  <a:schemeClr val="tx1"/>
                </a:solidFill>
                <a:latin typeface="Times" pitchFamily="18" charset="0"/>
                <a:cs typeface="Times" pitchFamily="18" charset="0"/>
              </a:defRPr>
            </a:lvl2pPr>
            <a:lvl3pPr marL="1382713" indent="-228600" algn="l" rtl="0" eaLnBrk="0" fontAlgn="base" hangingPunct="0">
              <a:spcBef>
                <a:spcPct val="20000"/>
              </a:spcBef>
              <a:spcAft>
                <a:spcPct val="0"/>
              </a:spcAft>
              <a:buClr>
                <a:schemeClr val="tx1"/>
              </a:buClr>
              <a:buSzPct val="100000"/>
              <a:buChar char="•"/>
              <a:defRPr sz="2400">
                <a:solidFill>
                  <a:schemeClr val="tx1"/>
                </a:solidFill>
                <a:latin typeface="Times" pitchFamily="18" charset="0"/>
                <a:cs typeface="Times" pitchFamily="18" charset="0"/>
              </a:defRPr>
            </a:lvl3pPr>
            <a:lvl4pPr marL="1727200" indent="-228600" algn="l" rtl="0" eaLnBrk="0" fontAlgn="base" hangingPunct="0">
              <a:spcBef>
                <a:spcPct val="20000"/>
              </a:spcBef>
              <a:spcAft>
                <a:spcPct val="0"/>
              </a:spcAft>
              <a:buClr>
                <a:schemeClr val="accent2"/>
              </a:buClr>
              <a:buSzPct val="65000"/>
              <a:buFont typeface="Monotype Sorts"/>
              <a:buChar char=""/>
              <a:defRPr sz="2000">
                <a:solidFill>
                  <a:schemeClr val="tx1"/>
                </a:solidFill>
                <a:latin typeface="Times" pitchFamily="18" charset="0"/>
                <a:cs typeface="Times" pitchFamily="18" charset="0"/>
              </a:defRPr>
            </a:lvl4pPr>
            <a:lvl5pPr marL="2071688" indent="-228600" algn="l" rtl="0" eaLnBrk="0" fontAlgn="base" hangingPunct="0">
              <a:spcBef>
                <a:spcPct val="20000"/>
              </a:spcBef>
              <a:spcAft>
                <a:spcPct val="0"/>
              </a:spcAft>
              <a:buClr>
                <a:schemeClr val="tx1"/>
              </a:buClr>
              <a:buSzPct val="100000"/>
              <a:buChar char="•"/>
              <a:defRPr sz="2000">
                <a:solidFill>
                  <a:schemeClr val="tx1"/>
                </a:solidFill>
                <a:latin typeface="Times" pitchFamily="18" charset="0"/>
                <a:cs typeface="Times" pitchFamily="18" charset="0"/>
              </a:defRPr>
            </a:lvl5pPr>
            <a:lvl6pPr marL="2530782" indent="-229492" algn="l" rtl="0" eaLnBrk="1" fontAlgn="base" hangingPunct="1">
              <a:spcBef>
                <a:spcPct val="20000"/>
              </a:spcBef>
              <a:spcAft>
                <a:spcPct val="0"/>
              </a:spcAft>
              <a:buClr>
                <a:schemeClr val="tx1"/>
              </a:buClr>
              <a:buSzPct val="100000"/>
              <a:buChar char="•"/>
              <a:defRPr sz="2000">
                <a:solidFill>
                  <a:schemeClr val="tx1"/>
                </a:solidFill>
                <a:latin typeface="+mn-lt"/>
              </a:defRPr>
            </a:lvl6pPr>
            <a:lvl7pPr marL="2989765" indent="-229492" algn="l" rtl="0" eaLnBrk="1" fontAlgn="base" hangingPunct="1">
              <a:spcBef>
                <a:spcPct val="20000"/>
              </a:spcBef>
              <a:spcAft>
                <a:spcPct val="0"/>
              </a:spcAft>
              <a:buClr>
                <a:schemeClr val="tx1"/>
              </a:buClr>
              <a:buSzPct val="100000"/>
              <a:buChar char="•"/>
              <a:defRPr sz="2000">
                <a:solidFill>
                  <a:schemeClr val="tx1"/>
                </a:solidFill>
                <a:latin typeface="+mn-lt"/>
              </a:defRPr>
            </a:lvl7pPr>
            <a:lvl8pPr marL="3448748" indent="-229492" algn="l" rtl="0" eaLnBrk="1" fontAlgn="base" hangingPunct="1">
              <a:spcBef>
                <a:spcPct val="20000"/>
              </a:spcBef>
              <a:spcAft>
                <a:spcPct val="0"/>
              </a:spcAft>
              <a:buClr>
                <a:schemeClr val="tx1"/>
              </a:buClr>
              <a:buSzPct val="100000"/>
              <a:buChar char="•"/>
              <a:defRPr sz="2000">
                <a:solidFill>
                  <a:schemeClr val="tx1"/>
                </a:solidFill>
                <a:latin typeface="+mn-lt"/>
              </a:defRPr>
            </a:lvl8pPr>
            <a:lvl9pPr marL="3907731" indent="-229492" algn="l" rtl="0" eaLnBrk="1" fontAlgn="base" hangingPunct="1">
              <a:spcBef>
                <a:spcPct val="20000"/>
              </a:spcBef>
              <a:spcAft>
                <a:spcPct val="0"/>
              </a:spcAft>
              <a:buClr>
                <a:schemeClr val="tx1"/>
              </a:buClr>
              <a:buSzPct val="100000"/>
              <a:buChar char="•"/>
              <a:defRPr sz="2000">
                <a:solidFill>
                  <a:schemeClr val="tx1"/>
                </a:solidFill>
                <a:latin typeface="+mn-lt"/>
              </a:defRPr>
            </a:lvl9pPr>
          </a:lstStyle>
          <a:p>
            <a:pPr marL="0" indent="0" algn="just">
              <a:lnSpc>
                <a:spcPct val="125000"/>
              </a:lnSpc>
              <a:buClr>
                <a:srgbClr val="FF0000"/>
              </a:buClr>
              <a:buSzPct val="100000"/>
              <a:buFont typeface="Wingdings" pitchFamily="2" charset="2"/>
              <a:buNone/>
              <a:defRPr/>
            </a:pPr>
            <a:r>
              <a:rPr lang="zh-CN" altLang="en-US" sz="1800" b="1" kern="0" dirty="0">
                <a:latin typeface="微软雅黑" panose="020B0503020204020204" pitchFamily="34" charset="-122"/>
                <a:ea typeface="微软雅黑" panose="020B0503020204020204" pitchFamily="34" charset="-122"/>
                <a:cs typeface="Times New Roman" panose="02020603050405020304" pitchFamily="18" charset="0"/>
              </a:rPr>
              <a:t>结论：原有需求描述有错，出现不确定的转换</a:t>
            </a:r>
            <a:endParaRPr lang="en-US" altLang="zh-CN" sz="1800" b="1" kern="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039774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P spid="18" grpId="0"/>
      <p:bldP spid="19"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0714" y="168644"/>
            <a:ext cx="7031424" cy="461665"/>
          </a:xfrm>
          <a:prstGeom prst="rect">
            <a:avLst/>
          </a:prstGeom>
        </p:spPr>
        <p:txBody>
          <a:bodyPr wrap="square">
            <a:spAutoFit/>
          </a:bodyPr>
          <a:lstStyle/>
          <a:p>
            <a:pPr>
              <a:buFont typeface="Wingdings" pitchFamily="2" charset="2"/>
              <a:buNone/>
            </a:pPr>
            <a:r>
              <a:rPr lang="zh-CN" altLang="en-US" sz="2400" b="1" dirty="0">
                <a:latin typeface="微软雅黑" pitchFamily="34" charset="-122"/>
                <a:ea typeface="微软雅黑" pitchFamily="34" charset="-122"/>
              </a:rPr>
              <a:t>软件需求分析模型</a:t>
            </a:r>
            <a:endParaRPr lang="en-US" altLang="zh-CN" sz="2400" b="1" dirty="0">
              <a:latin typeface="微软雅黑" pitchFamily="34" charset="-122"/>
              <a:ea typeface="微软雅黑" pitchFamily="34" charset="-122"/>
            </a:endParaRPr>
          </a:p>
        </p:txBody>
      </p:sp>
      <p:sp>
        <p:nvSpPr>
          <p:cNvPr id="3" name="矩形 2"/>
          <p:cNvSpPr/>
          <p:nvPr/>
        </p:nvSpPr>
        <p:spPr>
          <a:xfrm>
            <a:off x="2931752" y="231389"/>
            <a:ext cx="83229" cy="3361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内容占位符 2">
            <a:extLst>
              <a:ext uri="{FF2B5EF4-FFF2-40B4-BE49-F238E27FC236}">
                <a16:creationId xmlns:a16="http://schemas.microsoft.com/office/drawing/2014/main" id="{793ECC67-C004-4B3A-9A65-7985E59678FE}"/>
              </a:ext>
            </a:extLst>
          </p:cNvPr>
          <p:cNvSpPr txBox="1">
            <a:spLocks/>
          </p:cNvSpPr>
          <p:nvPr/>
        </p:nvSpPr>
        <p:spPr>
          <a:xfrm>
            <a:off x="220714" y="1493639"/>
            <a:ext cx="8540731" cy="3870722"/>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buClr>
                <a:srgbClr val="FF0000"/>
              </a:buClr>
              <a:buFont typeface="Wingdings" panose="05000000000000000000" pitchFamily="2" charset="2"/>
              <a:buChar char="n"/>
            </a:pPr>
            <a:r>
              <a:rPr lang="zh-CN" altLang="en-US" sz="2400" dirty="0"/>
              <a:t> </a:t>
            </a:r>
            <a:r>
              <a:rPr lang="zh-CN" altLang="en-US" sz="2400" b="1" dirty="0"/>
              <a:t>几种状态图</a:t>
            </a:r>
            <a:endParaRPr lang="en-US" altLang="zh-CN" sz="2400" b="1" dirty="0"/>
          </a:p>
          <a:p>
            <a:pPr lvl="1">
              <a:lnSpc>
                <a:spcPct val="125000"/>
              </a:lnSpc>
              <a:buClr>
                <a:srgbClr val="FF0000"/>
              </a:buClr>
              <a:buFont typeface="Wingdings" panose="05000000000000000000" pitchFamily="2" charset="2"/>
              <a:buChar char="Ø"/>
            </a:pPr>
            <a:r>
              <a:rPr lang="en-US" altLang="zh-CN" sz="2000" b="1" dirty="0">
                <a:latin typeface="+mn-ea"/>
              </a:rPr>
              <a:t> </a:t>
            </a:r>
            <a:r>
              <a:rPr lang="zh-CN" altLang="en-US" sz="2000" b="1" dirty="0">
                <a:latin typeface="+mn-ea"/>
              </a:rPr>
              <a:t>状态图</a:t>
            </a:r>
            <a:endParaRPr lang="en-US" altLang="zh-CN" sz="2000" b="1" dirty="0">
              <a:latin typeface="+mn-ea"/>
            </a:endParaRPr>
          </a:p>
          <a:p>
            <a:pPr lvl="1">
              <a:lnSpc>
                <a:spcPct val="125000"/>
              </a:lnSpc>
              <a:buClr>
                <a:srgbClr val="FF0000"/>
              </a:buClr>
              <a:buFont typeface="Wingdings" panose="05000000000000000000" pitchFamily="2" charset="2"/>
              <a:buChar char="Ø"/>
            </a:pPr>
            <a:r>
              <a:rPr lang="zh-CN" altLang="en-US" sz="2000" b="1" dirty="0">
                <a:latin typeface="+mn-ea"/>
              </a:rPr>
              <a:t> 状态流</a:t>
            </a:r>
            <a:endParaRPr lang="en-US" altLang="zh-CN" sz="2000" b="1" dirty="0">
              <a:latin typeface="+mn-ea"/>
            </a:endParaRPr>
          </a:p>
          <a:p>
            <a:pPr lvl="1">
              <a:lnSpc>
                <a:spcPct val="125000"/>
              </a:lnSpc>
              <a:buClr>
                <a:srgbClr val="FF0000"/>
              </a:buClr>
              <a:buFont typeface="Wingdings" panose="05000000000000000000" pitchFamily="2" charset="2"/>
              <a:buChar char="Ø"/>
            </a:pPr>
            <a:r>
              <a:rPr lang="en-US" altLang="zh-CN" sz="2000" b="1" dirty="0">
                <a:latin typeface="+mn-ea"/>
              </a:rPr>
              <a:t> </a:t>
            </a:r>
            <a:r>
              <a:rPr lang="zh-CN" altLang="en-US" sz="2000" b="1" dirty="0">
                <a:latin typeface="+mn-ea"/>
              </a:rPr>
              <a:t>模式图</a:t>
            </a:r>
            <a:endParaRPr lang="en-US" altLang="zh-CN" sz="2000" b="1" dirty="0">
              <a:latin typeface="+mn-ea"/>
            </a:endParaRPr>
          </a:p>
          <a:p>
            <a:pPr marL="0" indent="0">
              <a:buClr>
                <a:srgbClr val="FF0000"/>
              </a:buClr>
              <a:buNone/>
            </a:pPr>
            <a:endParaRPr lang="en-US" altLang="zh-CN" sz="2400" b="1" dirty="0"/>
          </a:p>
          <a:p>
            <a:pPr marL="0" indent="0">
              <a:buClr>
                <a:srgbClr val="FF0000"/>
              </a:buClr>
              <a:buNone/>
            </a:pPr>
            <a:r>
              <a:rPr lang="zh-CN" altLang="en-US" sz="2400" b="1" dirty="0"/>
              <a:t>既有联系，又有区别</a:t>
            </a:r>
          </a:p>
        </p:txBody>
      </p:sp>
    </p:spTree>
    <p:extLst>
      <p:ext uri="{BB962C8B-B14F-4D97-AF65-F5344CB8AC3E}">
        <p14:creationId xmlns:p14="http://schemas.microsoft.com/office/powerpoint/2010/main" val="2066814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0714" y="168644"/>
            <a:ext cx="7031424" cy="461665"/>
          </a:xfrm>
          <a:prstGeom prst="rect">
            <a:avLst/>
          </a:prstGeom>
        </p:spPr>
        <p:txBody>
          <a:bodyPr wrap="square">
            <a:spAutoFit/>
          </a:bodyPr>
          <a:lstStyle/>
          <a:p>
            <a:pPr>
              <a:buFont typeface="Wingdings" pitchFamily="2" charset="2"/>
              <a:buNone/>
            </a:pPr>
            <a:r>
              <a:rPr lang="zh-CN" altLang="en-US" sz="2400" b="1" dirty="0">
                <a:latin typeface="微软雅黑" pitchFamily="34" charset="-122"/>
                <a:ea typeface="微软雅黑" pitchFamily="34" charset="-122"/>
              </a:rPr>
              <a:t>软件需求分析模型</a:t>
            </a:r>
            <a:endParaRPr lang="en-US" altLang="zh-CN" sz="2400" b="1" dirty="0">
              <a:latin typeface="微软雅黑" pitchFamily="34" charset="-122"/>
              <a:ea typeface="微软雅黑" pitchFamily="34" charset="-122"/>
            </a:endParaRPr>
          </a:p>
        </p:txBody>
      </p:sp>
      <p:sp>
        <p:nvSpPr>
          <p:cNvPr id="3" name="矩形 2"/>
          <p:cNvSpPr/>
          <p:nvPr/>
        </p:nvSpPr>
        <p:spPr>
          <a:xfrm>
            <a:off x="2931752" y="231389"/>
            <a:ext cx="83229" cy="3361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内容占位符 2">
            <a:extLst>
              <a:ext uri="{FF2B5EF4-FFF2-40B4-BE49-F238E27FC236}">
                <a16:creationId xmlns:a16="http://schemas.microsoft.com/office/drawing/2014/main" id="{793ECC67-C004-4B3A-9A65-7985E59678FE}"/>
              </a:ext>
            </a:extLst>
          </p:cNvPr>
          <p:cNvSpPr txBox="1">
            <a:spLocks/>
          </p:cNvSpPr>
          <p:nvPr/>
        </p:nvSpPr>
        <p:spPr>
          <a:xfrm>
            <a:off x="220714" y="1493639"/>
            <a:ext cx="8540731" cy="3870722"/>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buClr>
                <a:srgbClr val="FF0000"/>
              </a:buClr>
              <a:buFont typeface="Wingdings" panose="05000000000000000000" pitchFamily="2" charset="2"/>
              <a:buChar char="n"/>
            </a:pPr>
            <a:r>
              <a:rPr lang="zh-CN" altLang="en-US" sz="2400" dirty="0"/>
              <a:t> </a:t>
            </a:r>
            <a:r>
              <a:rPr lang="zh-CN" altLang="en-US" sz="2400" b="1" dirty="0"/>
              <a:t>几种状态图</a:t>
            </a:r>
            <a:endParaRPr lang="en-US" altLang="zh-CN" sz="2400" b="1" dirty="0"/>
          </a:p>
          <a:p>
            <a:pPr lvl="1">
              <a:lnSpc>
                <a:spcPct val="125000"/>
              </a:lnSpc>
              <a:buClr>
                <a:srgbClr val="FF0000"/>
              </a:buClr>
              <a:buFont typeface="Wingdings" panose="05000000000000000000" pitchFamily="2" charset="2"/>
              <a:buChar char="Ø"/>
            </a:pPr>
            <a:r>
              <a:rPr lang="en-US" altLang="zh-CN" sz="2000" b="1" dirty="0">
                <a:latin typeface="+mn-ea"/>
              </a:rPr>
              <a:t> </a:t>
            </a:r>
            <a:r>
              <a:rPr lang="zh-CN" altLang="en-US" sz="2000" b="1" dirty="0">
                <a:latin typeface="+mn-ea"/>
              </a:rPr>
              <a:t>状态图</a:t>
            </a:r>
            <a:endParaRPr lang="en-US" altLang="zh-CN" sz="2000" b="1" dirty="0">
              <a:latin typeface="+mn-ea"/>
            </a:endParaRPr>
          </a:p>
          <a:p>
            <a:pPr lvl="1">
              <a:lnSpc>
                <a:spcPct val="125000"/>
              </a:lnSpc>
            </a:pPr>
            <a:r>
              <a:rPr lang="zh-CN" altLang="en-US" sz="2000" dirty="0"/>
              <a:t>在状态图中</a:t>
            </a:r>
            <a:r>
              <a:rPr lang="en-US" altLang="zh-CN" sz="2000" dirty="0"/>
              <a:t>, </a:t>
            </a:r>
            <a:r>
              <a:rPr lang="zh-CN" altLang="en-US" sz="2000" dirty="0"/>
              <a:t>当迁移条件成立时</a:t>
            </a:r>
            <a:r>
              <a:rPr lang="en-US" altLang="zh-CN" sz="2000" dirty="0"/>
              <a:t>, </a:t>
            </a:r>
            <a:r>
              <a:rPr lang="zh-CN" altLang="en-US" sz="2000" dirty="0"/>
              <a:t>系统立即发生迁移</a:t>
            </a:r>
            <a:endParaRPr lang="en-US" altLang="zh-CN" sz="2000" dirty="0"/>
          </a:p>
          <a:p>
            <a:pPr lvl="1">
              <a:lnSpc>
                <a:spcPct val="125000"/>
              </a:lnSpc>
            </a:pPr>
            <a:r>
              <a:rPr lang="zh-CN" altLang="en-US" sz="2000" dirty="0"/>
              <a:t>迁移条件是关于状态图当前状态的布尔表达式</a:t>
            </a:r>
            <a:endParaRPr lang="en-US" altLang="zh-CN" sz="2000" dirty="0"/>
          </a:p>
        </p:txBody>
      </p:sp>
    </p:spTree>
    <p:extLst>
      <p:ext uri="{BB962C8B-B14F-4D97-AF65-F5344CB8AC3E}">
        <p14:creationId xmlns:p14="http://schemas.microsoft.com/office/powerpoint/2010/main" val="1299824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5310" y="168644"/>
            <a:ext cx="4740563" cy="461665"/>
          </a:xfrm>
          <a:prstGeom prst="rect">
            <a:avLst/>
          </a:prstGeom>
        </p:spPr>
        <p:txBody>
          <a:bodyPr wrap="square">
            <a:spAutoFit/>
          </a:bodyPr>
          <a:lstStyle/>
          <a:p>
            <a:r>
              <a:rPr lang="zh-CN" altLang="en-US" sz="2400" b="1" dirty="0">
                <a:latin typeface="微软雅黑" pitchFamily="34" charset="-122"/>
                <a:ea typeface="微软雅黑" pitchFamily="34" charset="-122"/>
              </a:rPr>
              <a:t>分析模型（</a:t>
            </a:r>
            <a:r>
              <a:rPr lang="en-US" altLang="zh-CN" sz="2400" b="1" dirty="0">
                <a:latin typeface="微软雅黑" pitchFamily="34" charset="-122"/>
                <a:ea typeface="微软雅黑" pitchFamily="34" charset="-122"/>
              </a:rPr>
              <a:t>Analysis Model</a:t>
            </a:r>
            <a:r>
              <a:rPr lang="zh-CN" altLang="en-US" sz="2400" b="1" dirty="0">
                <a:latin typeface="微软雅黑" pitchFamily="34" charset="-122"/>
                <a:ea typeface="微软雅黑" pitchFamily="34" charset="-122"/>
              </a:rPr>
              <a:t>）</a:t>
            </a:r>
          </a:p>
        </p:txBody>
      </p:sp>
      <p:sp>
        <p:nvSpPr>
          <p:cNvPr id="3" name="矩形 2"/>
          <p:cNvSpPr/>
          <p:nvPr/>
        </p:nvSpPr>
        <p:spPr>
          <a:xfrm>
            <a:off x="4578350" y="243814"/>
            <a:ext cx="83229" cy="3361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703490" y="1820553"/>
            <a:ext cx="7883859" cy="887872"/>
          </a:xfrm>
          <a:prstGeom prst="rect">
            <a:avLst/>
          </a:prstGeom>
        </p:spPr>
        <p:txBody>
          <a:bodyPr wrap="square">
            <a:spAutoFit/>
          </a:bodyPr>
          <a:lstStyle/>
          <a:p>
            <a:pPr>
              <a:lnSpc>
                <a:spcPct val="120000"/>
              </a:lnSpc>
            </a:pPr>
            <a:r>
              <a:rPr lang="zh-CN" altLang="en-US" sz="2200" dirty="0">
                <a:latin typeface="黑体" pitchFamily="49" charset="-122"/>
                <a:ea typeface="黑体" pitchFamily="49" charset="-122"/>
              </a:rPr>
              <a:t>软件的</a:t>
            </a:r>
            <a:r>
              <a:rPr lang="zh-CN" altLang="en-US" sz="2400" dirty="0">
                <a:solidFill>
                  <a:schemeClr val="accent2"/>
                </a:solidFill>
                <a:latin typeface="黑体" pitchFamily="49" charset="-122"/>
                <a:ea typeface="黑体" pitchFamily="49" charset="-122"/>
              </a:rPr>
              <a:t>分析模型</a:t>
            </a:r>
            <a:r>
              <a:rPr lang="zh-CN" altLang="en-US" sz="2200" dirty="0">
                <a:latin typeface="黑体" pitchFamily="49" charset="-122"/>
                <a:ea typeface="黑体" pitchFamily="49" charset="-122"/>
              </a:rPr>
              <a:t>，以图形形式从特定的角度直观、精确地刻画软件的预期功能和行为，便于工程人员对需求内容进行分析</a:t>
            </a:r>
          </a:p>
        </p:txBody>
      </p:sp>
      <p:sp>
        <p:nvSpPr>
          <p:cNvPr id="4" name="矩形 3"/>
          <p:cNvSpPr/>
          <p:nvPr/>
        </p:nvSpPr>
        <p:spPr>
          <a:xfrm>
            <a:off x="1053893" y="3910287"/>
            <a:ext cx="1757820" cy="954107"/>
          </a:xfrm>
          <a:prstGeom prst="rect">
            <a:avLst/>
          </a:prstGeom>
        </p:spPr>
        <p:txBody>
          <a:bodyPr wrap="square">
            <a:spAutoFit/>
          </a:bodyPr>
          <a:lstStyle/>
          <a:p>
            <a:pPr algn="ctr">
              <a:buClr>
                <a:schemeClr val="accent1"/>
              </a:buClr>
              <a:buSzPct val="100000"/>
              <a:defRPr/>
            </a:pPr>
            <a:r>
              <a:rPr lang="zh-CN" altLang="en-US" sz="2800" b="1" dirty="0">
                <a:solidFill>
                  <a:schemeClr val="tx2"/>
                </a:solidFill>
                <a:latin typeface="黑体" pitchFamily="49" charset="-122"/>
                <a:ea typeface="黑体" pitchFamily="49" charset="-122"/>
                <a:cs typeface="Times New Roman" pitchFamily="18" charset="0"/>
              </a:rPr>
              <a:t>分析模型的特征</a:t>
            </a:r>
            <a:r>
              <a:rPr lang="en-US" altLang="zh-CN" sz="2800" b="1" dirty="0">
                <a:solidFill>
                  <a:schemeClr val="tx2"/>
                </a:solidFill>
                <a:latin typeface="黑体" pitchFamily="49" charset="-122"/>
                <a:ea typeface="黑体" pitchFamily="49" charset="-122"/>
                <a:cs typeface="Times New Roman" pitchFamily="18" charset="0"/>
              </a:rPr>
              <a:t> </a:t>
            </a:r>
            <a:endParaRPr lang="en-US" altLang="zh-CN" sz="2800" dirty="0">
              <a:solidFill>
                <a:schemeClr val="tx2"/>
              </a:solidFill>
              <a:latin typeface="黑体" pitchFamily="49" charset="-122"/>
              <a:ea typeface="黑体" pitchFamily="49" charset="-122"/>
            </a:endParaRPr>
          </a:p>
        </p:txBody>
      </p:sp>
      <p:sp>
        <p:nvSpPr>
          <p:cNvPr id="7" name="矩形 6"/>
          <p:cNvSpPr/>
          <p:nvPr/>
        </p:nvSpPr>
        <p:spPr>
          <a:xfrm>
            <a:off x="3303413" y="3602511"/>
            <a:ext cx="5015920" cy="1569660"/>
          </a:xfrm>
          <a:prstGeom prst="rect">
            <a:avLst/>
          </a:prstGeom>
        </p:spPr>
        <p:txBody>
          <a:bodyPr wrap="square">
            <a:spAutoFit/>
          </a:bodyPr>
          <a:lstStyle/>
          <a:p>
            <a:pPr marL="342900" indent="-342900">
              <a:lnSpc>
                <a:spcPct val="120000"/>
              </a:lnSpc>
              <a:buSzPct val="100000"/>
              <a:buFont typeface="Arial" pitchFamily="34" charset="0"/>
              <a:buChar char="•"/>
              <a:defRPr/>
            </a:pPr>
            <a:r>
              <a:rPr lang="en-US" altLang="zh-CN" sz="2000" dirty="0">
                <a:latin typeface="+mn-ea"/>
                <a:cs typeface="Times New Roman" pitchFamily="18" charset="0"/>
              </a:rPr>
              <a:t> abstract (</a:t>
            </a:r>
            <a:r>
              <a:rPr lang="zh-CN" altLang="en-US" sz="2000" dirty="0">
                <a:latin typeface="+mn-ea"/>
                <a:cs typeface="Times New Roman" pitchFamily="18" charset="0"/>
              </a:rPr>
              <a:t>抽象性</a:t>
            </a:r>
            <a:r>
              <a:rPr lang="en-US" altLang="zh-CN" sz="2000" dirty="0">
                <a:latin typeface="+mn-ea"/>
                <a:cs typeface="Times New Roman" pitchFamily="18" charset="0"/>
              </a:rPr>
              <a:t>)</a:t>
            </a:r>
          </a:p>
          <a:p>
            <a:pPr marL="342900" indent="-342900">
              <a:lnSpc>
                <a:spcPct val="120000"/>
              </a:lnSpc>
              <a:buSzPct val="100000"/>
              <a:buFont typeface="Arial" pitchFamily="34" charset="0"/>
              <a:buChar char="•"/>
              <a:defRPr/>
            </a:pPr>
            <a:r>
              <a:rPr lang="en-US" altLang="zh-CN" sz="2000" dirty="0">
                <a:latin typeface="+mn-ea"/>
                <a:cs typeface="Times New Roman" pitchFamily="18" charset="0"/>
              </a:rPr>
              <a:t> intuitive (</a:t>
            </a:r>
            <a:r>
              <a:rPr lang="zh-CN" altLang="en-US" sz="2000" dirty="0">
                <a:latin typeface="+mn-ea"/>
                <a:cs typeface="Times New Roman" pitchFamily="18" charset="0"/>
              </a:rPr>
              <a:t>直观性</a:t>
            </a:r>
            <a:r>
              <a:rPr lang="en-US" altLang="zh-CN" sz="2000" dirty="0">
                <a:latin typeface="+mn-ea"/>
                <a:cs typeface="Times New Roman" pitchFamily="18" charset="0"/>
              </a:rPr>
              <a:t>)</a:t>
            </a:r>
          </a:p>
          <a:p>
            <a:pPr marL="342900" indent="-342900">
              <a:lnSpc>
                <a:spcPct val="120000"/>
              </a:lnSpc>
              <a:buSzPct val="100000"/>
              <a:buFont typeface="Arial" pitchFamily="34" charset="0"/>
              <a:buChar char="•"/>
              <a:defRPr/>
            </a:pPr>
            <a:r>
              <a:rPr lang="en-US" altLang="zh-CN" sz="2000" dirty="0">
                <a:latin typeface="+mn-ea"/>
                <a:cs typeface="Times New Roman" pitchFamily="18" charset="0"/>
              </a:rPr>
              <a:t> precision (</a:t>
            </a:r>
            <a:r>
              <a:rPr lang="zh-CN" altLang="en-US" sz="2000" dirty="0">
                <a:latin typeface="+mn-ea"/>
                <a:cs typeface="Times New Roman" pitchFamily="18" charset="0"/>
              </a:rPr>
              <a:t>精确性</a:t>
            </a:r>
            <a:r>
              <a:rPr lang="en-US" altLang="zh-CN" sz="2000" dirty="0">
                <a:latin typeface="+mn-ea"/>
                <a:cs typeface="Times New Roman" pitchFamily="18" charset="0"/>
              </a:rPr>
              <a:t>)</a:t>
            </a:r>
          </a:p>
          <a:p>
            <a:pPr marL="342900" indent="-342900">
              <a:lnSpc>
                <a:spcPct val="120000"/>
              </a:lnSpc>
              <a:buSzPct val="100000"/>
              <a:buFont typeface="Arial" pitchFamily="34" charset="0"/>
              <a:buChar char="•"/>
              <a:defRPr/>
            </a:pPr>
            <a:r>
              <a:rPr lang="en-US" altLang="zh-CN" sz="2000" dirty="0">
                <a:latin typeface="+mn-ea"/>
                <a:cs typeface="Times New Roman" pitchFamily="18" charset="0"/>
              </a:rPr>
              <a:t> focus on certain perspective (</a:t>
            </a:r>
            <a:r>
              <a:rPr lang="zh-CN" altLang="en-US" sz="2000" dirty="0">
                <a:latin typeface="+mn-ea"/>
                <a:cs typeface="Times New Roman" pitchFamily="18" charset="0"/>
              </a:rPr>
              <a:t>针对性</a:t>
            </a:r>
            <a:r>
              <a:rPr lang="en-US" altLang="zh-CN" sz="2000" dirty="0">
                <a:latin typeface="+mn-ea"/>
                <a:cs typeface="Times New Roman" pitchFamily="18" charset="0"/>
              </a:rPr>
              <a:t>)</a:t>
            </a:r>
            <a:endParaRPr lang="en-US" altLang="zh-CN" sz="2000" dirty="0">
              <a:latin typeface="+mn-ea"/>
            </a:endParaRPr>
          </a:p>
        </p:txBody>
      </p:sp>
    </p:spTree>
    <p:extLst>
      <p:ext uri="{BB962C8B-B14F-4D97-AF65-F5344CB8AC3E}">
        <p14:creationId xmlns:p14="http://schemas.microsoft.com/office/powerpoint/2010/main" val="349993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0714" y="168644"/>
            <a:ext cx="7031424" cy="461665"/>
          </a:xfrm>
          <a:prstGeom prst="rect">
            <a:avLst/>
          </a:prstGeom>
        </p:spPr>
        <p:txBody>
          <a:bodyPr wrap="square">
            <a:spAutoFit/>
          </a:bodyPr>
          <a:lstStyle/>
          <a:p>
            <a:pPr>
              <a:buFont typeface="Wingdings" pitchFamily="2" charset="2"/>
              <a:buNone/>
            </a:pPr>
            <a:r>
              <a:rPr lang="zh-CN" altLang="en-US" sz="2400" b="1" dirty="0">
                <a:latin typeface="微软雅黑" pitchFamily="34" charset="-122"/>
                <a:ea typeface="微软雅黑" pitchFamily="34" charset="-122"/>
              </a:rPr>
              <a:t>软件需求分析模型</a:t>
            </a:r>
            <a:endParaRPr lang="en-US" altLang="zh-CN" sz="2400" b="1" dirty="0">
              <a:latin typeface="微软雅黑" pitchFamily="34" charset="-122"/>
              <a:ea typeface="微软雅黑" pitchFamily="34" charset="-122"/>
            </a:endParaRPr>
          </a:p>
        </p:txBody>
      </p:sp>
      <p:sp>
        <p:nvSpPr>
          <p:cNvPr id="3" name="矩形 2"/>
          <p:cNvSpPr/>
          <p:nvPr/>
        </p:nvSpPr>
        <p:spPr>
          <a:xfrm>
            <a:off x="2931752" y="231389"/>
            <a:ext cx="83229" cy="3361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内容占位符 2">
            <a:extLst>
              <a:ext uri="{FF2B5EF4-FFF2-40B4-BE49-F238E27FC236}">
                <a16:creationId xmlns:a16="http://schemas.microsoft.com/office/drawing/2014/main" id="{793ECC67-C004-4B3A-9A65-7985E59678FE}"/>
              </a:ext>
            </a:extLst>
          </p:cNvPr>
          <p:cNvSpPr txBox="1">
            <a:spLocks/>
          </p:cNvSpPr>
          <p:nvPr/>
        </p:nvSpPr>
        <p:spPr>
          <a:xfrm>
            <a:off x="220714" y="1493639"/>
            <a:ext cx="8540731" cy="3870722"/>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buClr>
                <a:srgbClr val="FF0000"/>
              </a:buClr>
              <a:buFont typeface="Wingdings" panose="05000000000000000000" pitchFamily="2" charset="2"/>
              <a:buChar char="n"/>
            </a:pPr>
            <a:r>
              <a:rPr lang="zh-CN" altLang="en-US" sz="2400" dirty="0"/>
              <a:t> </a:t>
            </a:r>
            <a:r>
              <a:rPr lang="zh-CN" altLang="en-US" sz="2400" b="1" dirty="0"/>
              <a:t>几种状态图</a:t>
            </a:r>
            <a:endParaRPr lang="en-US" altLang="zh-CN" sz="2400" b="1" dirty="0"/>
          </a:p>
          <a:p>
            <a:pPr lvl="1">
              <a:lnSpc>
                <a:spcPct val="125000"/>
              </a:lnSpc>
              <a:buClr>
                <a:srgbClr val="FF0000"/>
              </a:buClr>
              <a:buFont typeface="Wingdings" panose="05000000000000000000" pitchFamily="2" charset="2"/>
              <a:buChar char="Ø"/>
            </a:pPr>
            <a:r>
              <a:rPr lang="en-US" altLang="zh-CN" sz="2000" b="1" dirty="0">
                <a:latin typeface="+mn-ea"/>
              </a:rPr>
              <a:t> </a:t>
            </a:r>
            <a:r>
              <a:rPr lang="zh-CN" altLang="en-US" sz="2000" b="1" dirty="0">
                <a:latin typeface="+mn-ea"/>
              </a:rPr>
              <a:t>状态流</a:t>
            </a:r>
            <a:endParaRPr lang="en-US" altLang="zh-CN" sz="2000" b="1" dirty="0">
              <a:latin typeface="+mn-ea"/>
            </a:endParaRPr>
          </a:p>
          <a:p>
            <a:pPr lvl="1">
              <a:lnSpc>
                <a:spcPct val="125000"/>
              </a:lnSpc>
            </a:pPr>
            <a:r>
              <a:rPr lang="zh-CN" altLang="en-US" sz="2000" dirty="0"/>
              <a:t>在状态图的基础上融合了基于控制流的计算过程</a:t>
            </a:r>
            <a:endParaRPr lang="en-US" altLang="zh-CN" sz="2000" dirty="0"/>
          </a:p>
          <a:p>
            <a:pPr lvl="1">
              <a:lnSpc>
                <a:spcPct val="125000"/>
              </a:lnSpc>
            </a:pPr>
            <a:r>
              <a:rPr lang="zh-CN" altLang="en-US" sz="2000" dirty="0"/>
              <a:t>允许在迁移上附带一个控制流图</a:t>
            </a:r>
            <a:r>
              <a:rPr lang="en-US" altLang="zh-CN" sz="2000" dirty="0"/>
              <a:t>, </a:t>
            </a:r>
            <a:r>
              <a:rPr lang="zh-CN" altLang="en-US" sz="2000" dirty="0"/>
              <a:t>用于描述迁移发生时的动作</a:t>
            </a:r>
            <a:endParaRPr lang="en-US" altLang="zh-CN" sz="2000" dirty="0"/>
          </a:p>
        </p:txBody>
      </p:sp>
    </p:spTree>
    <p:extLst>
      <p:ext uri="{BB962C8B-B14F-4D97-AF65-F5344CB8AC3E}">
        <p14:creationId xmlns:p14="http://schemas.microsoft.com/office/powerpoint/2010/main" val="5694440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0714" y="168644"/>
            <a:ext cx="7031424" cy="461665"/>
          </a:xfrm>
          <a:prstGeom prst="rect">
            <a:avLst/>
          </a:prstGeom>
        </p:spPr>
        <p:txBody>
          <a:bodyPr wrap="square">
            <a:spAutoFit/>
          </a:bodyPr>
          <a:lstStyle/>
          <a:p>
            <a:pPr>
              <a:buFont typeface="Wingdings" pitchFamily="2" charset="2"/>
              <a:buNone/>
            </a:pPr>
            <a:r>
              <a:rPr lang="zh-CN" altLang="en-US" sz="2400" b="1" dirty="0">
                <a:latin typeface="微软雅黑" pitchFamily="34" charset="-122"/>
                <a:ea typeface="微软雅黑" pitchFamily="34" charset="-122"/>
              </a:rPr>
              <a:t>软件需求分析模型</a:t>
            </a:r>
            <a:endParaRPr lang="en-US" altLang="zh-CN" sz="2400" b="1" dirty="0">
              <a:latin typeface="微软雅黑" pitchFamily="34" charset="-122"/>
              <a:ea typeface="微软雅黑" pitchFamily="34" charset="-122"/>
            </a:endParaRPr>
          </a:p>
        </p:txBody>
      </p:sp>
      <p:sp>
        <p:nvSpPr>
          <p:cNvPr id="3" name="矩形 2"/>
          <p:cNvSpPr/>
          <p:nvPr/>
        </p:nvSpPr>
        <p:spPr>
          <a:xfrm>
            <a:off x="2931752" y="231389"/>
            <a:ext cx="83229" cy="3361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内容占位符 2">
            <a:extLst>
              <a:ext uri="{FF2B5EF4-FFF2-40B4-BE49-F238E27FC236}">
                <a16:creationId xmlns:a16="http://schemas.microsoft.com/office/drawing/2014/main" id="{793ECC67-C004-4B3A-9A65-7985E59678FE}"/>
              </a:ext>
            </a:extLst>
          </p:cNvPr>
          <p:cNvSpPr txBox="1">
            <a:spLocks/>
          </p:cNvSpPr>
          <p:nvPr/>
        </p:nvSpPr>
        <p:spPr>
          <a:xfrm>
            <a:off x="220714" y="1493639"/>
            <a:ext cx="8540731" cy="3870722"/>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buClr>
                <a:srgbClr val="FF0000"/>
              </a:buClr>
              <a:buFont typeface="Wingdings" panose="05000000000000000000" pitchFamily="2" charset="2"/>
              <a:buChar char="n"/>
            </a:pPr>
            <a:r>
              <a:rPr lang="zh-CN" altLang="en-US" sz="2400" dirty="0"/>
              <a:t> </a:t>
            </a:r>
            <a:r>
              <a:rPr lang="zh-CN" altLang="en-US" sz="2400" b="1" dirty="0"/>
              <a:t>几种状态图</a:t>
            </a:r>
            <a:endParaRPr lang="en-US" altLang="zh-CN" sz="2400" b="1" dirty="0"/>
          </a:p>
          <a:p>
            <a:pPr lvl="1">
              <a:lnSpc>
                <a:spcPct val="125000"/>
              </a:lnSpc>
              <a:buClr>
                <a:srgbClr val="FF0000"/>
              </a:buClr>
              <a:buFont typeface="Wingdings" panose="05000000000000000000" pitchFamily="2" charset="2"/>
              <a:buChar char="Ø"/>
            </a:pPr>
            <a:r>
              <a:rPr lang="en-US" altLang="zh-CN" sz="2000" b="1" dirty="0">
                <a:latin typeface="+mn-ea"/>
              </a:rPr>
              <a:t> </a:t>
            </a:r>
            <a:r>
              <a:rPr lang="zh-CN" altLang="en-US" sz="2000" b="1" dirty="0">
                <a:latin typeface="+mn-ea"/>
              </a:rPr>
              <a:t>模式图</a:t>
            </a:r>
            <a:endParaRPr lang="en-US" altLang="zh-CN" sz="2000" b="1" dirty="0">
              <a:latin typeface="+mn-ea"/>
            </a:endParaRPr>
          </a:p>
          <a:p>
            <a:pPr lvl="1">
              <a:lnSpc>
                <a:spcPct val="125000"/>
              </a:lnSpc>
            </a:pPr>
            <a:r>
              <a:rPr lang="zh-CN" altLang="en-US" sz="2000" dirty="0"/>
              <a:t>模式图用于描述周期驱动的控制系统</a:t>
            </a:r>
            <a:r>
              <a:rPr lang="en-US" altLang="zh-CN" sz="2000" dirty="0"/>
              <a:t>, </a:t>
            </a:r>
            <a:r>
              <a:rPr lang="zh-CN" altLang="en-US" sz="2000" dirty="0"/>
              <a:t>所以模式之间的迁移行为是被周期驱动的</a:t>
            </a:r>
            <a:r>
              <a:rPr lang="en-US" altLang="zh-CN" sz="2000" dirty="0"/>
              <a:t>, </a:t>
            </a:r>
            <a:r>
              <a:rPr lang="zh-CN" altLang="en-US" sz="2000" dirty="0"/>
              <a:t>仅仅在周期结束时</a:t>
            </a:r>
            <a:r>
              <a:rPr lang="en-US" altLang="zh-CN" sz="2000" dirty="0"/>
              <a:t>, </a:t>
            </a:r>
            <a:r>
              <a:rPr lang="zh-CN" altLang="en-US" sz="2000" dirty="0"/>
              <a:t>才允许发生迁移</a:t>
            </a:r>
            <a:endParaRPr lang="en-US" altLang="zh-CN" sz="2000" dirty="0"/>
          </a:p>
          <a:p>
            <a:pPr lvl="1">
              <a:lnSpc>
                <a:spcPct val="125000"/>
              </a:lnSpc>
            </a:pPr>
            <a:r>
              <a:rPr lang="zh-CN" altLang="en-US" sz="2000" dirty="0"/>
              <a:t>在模式图中</a:t>
            </a:r>
            <a:r>
              <a:rPr lang="en-US" altLang="zh-CN" sz="2000" dirty="0"/>
              <a:t>, </a:t>
            </a:r>
            <a:r>
              <a:rPr lang="zh-CN" altLang="en-US" sz="2000" dirty="0"/>
              <a:t>迁移条件可以是关于历史状态序列的逻辑表达式</a:t>
            </a:r>
            <a:endParaRPr lang="en-US" altLang="zh-CN" sz="2000" dirty="0"/>
          </a:p>
          <a:p>
            <a:pPr lvl="1">
              <a:lnSpc>
                <a:spcPct val="125000"/>
              </a:lnSpc>
            </a:pPr>
            <a:r>
              <a:rPr lang="zh-CN" altLang="en-US" sz="2000" dirty="0"/>
              <a:t>模式图处于某个模式时</a:t>
            </a:r>
            <a:r>
              <a:rPr lang="en-US" altLang="zh-CN" sz="2000" dirty="0"/>
              <a:t>, </a:t>
            </a:r>
            <a:r>
              <a:rPr lang="zh-CN" altLang="en-US" sz="2000" dirty="0"/>
              <a:t>需要执行该模式对应的计算任务</a:t>
            </a:r>
            <a:endParaRPr lang="en-US" altLang="zh-CN" sz="2000" dirty="0"/>
          </a:p>
        </p:txBody>
      </p:sp>
    </p:spTree>
    <p:extLst>
      <p:ext uri="{BB962C8B-B14F-4D97-AF65-F5344CB8AC3E}">
        <p14:creationId xmlns:p14="http://schemas.microsoft.com/office/powerpoint/2010/main" val="27786249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32E799-2DC4-4C6D-AC65-CDF4C8674781}"/>
              </a:ext>
            </a:extLst>
          </p:cNvPr>
          <p:cNvSpPr>
            <a:spLocks noGrp="1"/>
          </p:cNvSpPr>
          <p:nvPr>
            <p:ph type="ctrTitle"/>
          </p:nvPr>
        </p:nvSpPr>
        <p:spPr>
          <a:xfrm>
            <a:off x="1143000" y="1975247"/>
            <a:ext cx="6858000" cy="1790700"/>
          </a:xfrm>
        </p:spPr>
        <p:txBody>
          <a:bodyPr>
            <a:normAutofit/>
          </a:bodyPr>
          <a:lstStyle/>
          <a:p>
            <a:pPr>
              <a:lnSpc>
                <a:spcPct val="100000"/>
              </a:lnSpc>
            </a:pPr>
            <a:r>
              <a:rPr lang="zh-CN" altLang="en-US" sz="4050" b="1" dirty="0">
                <a:solidFill>
                  <a:srgbClr val="333333"/>
                </a:solidFill>
                <a:latin typeface="微软雅黑" panose="020B0503020204020204" pitchFamily="34" charset="-122"/>
                <a:ea typeface="微软雅黑" panose="020B0503020204020204" pitchFamily="34" charset="-122"/>
              </a:rPr>
              <a:t>传闻列车脱轨事件中的</a:t>
            </a:r>
            <a:br>
              <a:rPr lang="en-US" altLang="zh-CN" sz="4050" b="1" dirty="0">
                <a:solidFill>
                  <a:srgbClr val="333333"/>
                </a:solidFill>
                <a:latin typeface="微软雅黑" panose="020B0503020204020204" pitchFamily="34" charset="-122"/>
                <a:ea typeface="微软雅黑" panose="020B0503020204020204" pitchFamily="34" charset="-122"/>
              </a:rPr>
            </a:br>
            <a:r>
              <a:rPr lang="zh-CN" altLang="en-US" sz="4050" b="1" dirty="0">
                <a:solidFill>
                  <a:srgbClr val="333333"/>
                </a:solidFill>
                <a:latin typeface="微软雅黑" panose="020B0503020204020204" pitchFamily="34" charset="-122"/>
                <a:ea typeface="微软雅黑" panose="020B0503020204020204" pitchFamily="34" charset="-122"/>
              </a:rPr>
              <a:t>安全性分析案例</a:t>
            </a:r>
            <a:endParaRPr lang="zh-CN" altLang="en-US" sz="405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6336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6F3361-08D0-4DF7-8553-10D9CA8095BE}"/>
              </a:ext>
            </a:extLst>
          </p:cNvPr>
          <p:cNvSpPr>
            <a:spLocks noGrp="1"/>
          </p:cNvSpPr>
          <p:nvPr>
            <p:ph type="title"/>
          </p:nvPr>
        </p:nvSpPr>
        <p:spPr>
          <a:xfrm>
            <a:off x="569119" y="1017152"/>
            <a:ext cx="3307556" cy="725090"/>
          </a:xfrm>
        </p:spPr>
        <p:txBody>
          <a:bodyPr>
            <a:normAutofit/>
          </a:bodyPr>
          <a:lstStyle/>
          <a:p>
            <a:r>
              <a:rPr lang="zh-CN" altLang="en-US" sz="2100" b="1" dirty="0">
                <a:solidFill>
                  <a:srgbClr val="333333"/>
                </a:solidFill>
                <a:latin typeface="微软雅黑" panose="020B0503020204020204" pitchFamily="34" charset="-122"/>
                <a:ea typeface="微软雅黑" panose="020B0503020204020204" pitchFamily="34" charset="-122"/>
              </a:rPr>
              <a:t>传闻中的列车脱轨事件</a:t>
            </a:r>
            <a:endParaRPr lang="zh-CN" altLang="en-US"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1FCE387B-CA1B-40FD-9530-8CF205F9F884}"/>
              </a:ext>
            </a:extLst>
          </p:cNvPr>
          <p:cNvSpPr>
            <a:spLocks noGrp="1"/>
          </p:cNvSpPr>
          <p:nvPr>
            <p:ph idx="1"/>
          </p:nvPr>
        </p:nvSpPr>
        <p:spPr>
          <a:xfrm>
            <a:off x="339571" y="1898572"/>
            <a:ext cx="4611049" cy="3870722"/>
          </a:xfrm>
        </p:spPr>
        <p:txBody>
          <a:bodyPr>
            <a:normAutofit/>
          </a:bodyPr>
          <a:lstStyle/>
          <a:p>
            <a:pPr>
              <a:lnSpc>
                <a:spcPct val="110000"/>
              </a:lnSpc>
            </a:pPr>
            <a:r>
              <a:rPr lang="zh-CN" altLang="en-US" sz="1800" dirty="0">
                <a:latin typeface="微软雅黑" panose="020B0503020204020204" pitchFamily="34" charset="-122"/>
                <a:ea typeface="微软雅黑" panose="020B0503020204020204" pitchFamily="34" charset="-122"/>
              </a:rPr>
              <a:t>刚开通三天的北京有轨电车发生故障停在香山站台。</a:t>
            </a:r>
            <a:endParaRPr lang="en-US" altLang="zh-CN" sz="1800" dirty="0">
              <a:latin typeface="微软雅黑" panose="020B0503020204020204" pitchFamily="34" charset="-122"/>
              <a:ea typeface="微软雅黑" panose="020B0503020204020204" pitchFamily="34" charset="-122"/>
            </a:endParaRPr>
          </a:p>
          <a:p>
            <a:pPr>
              <a:lnSpc>
                <a:spcPct val="110000"/>
              </a:lnSpc>
            </a:pPr>
            <a:r>
              <a:rPr lang="zh-CN" altLang="en-US" sz="1800" dirty="0">
                <a:latin typeface="微软雅黑" panose="020B0503020204020204" pitchFamily="34" charset="-122"/>
                <a:ea typeface="微软雅黑" panose="020B0503020204020204" pitchFamily="34" charset="-122"/>
              </a:rPr>
              <a:t>车辆故障后司机</a:t>
            </a:r>
            <a:r>
              <a:rPr lang="zh-CN" altLang="en-US" sz="1800" b="1" dirty="0">
                <a:solidFill>
                  <a:srgbClr val="FF0000"/>
                </a:solidFill>
                <a:latin typeface="微软雅黑" panose="020B0503020204020204" pitchFamily="34" charset="-122"/>
                <a:ea typeface="微软雅黑" panose="020B0503020204020204" pitchFamily="34" charset="-122"/>
              </a:rPr>
              <a:t>未按规定摘挡</a:t>
            </a:r>
            <a:r>
              <a:rPr lang="zh-CN" altLang="en-US" sz="1800" dirty="0">
                <a:latin typeface="微软雅黑" panose="020B0503020204020204" pitchFamily="34" charset="-122"/>
                <a:ea typeface="微软雅黑" panose="020B0503020204020204" pitchFamily="34" charset="-122"/>
              </a:rPr>
              <a:t>，</a:t>
            </a:r>
            <a:r>
              <a:rPr lang="zh-CN" altLang="en-US" sz="1800" b="1" dirty="0">
                <a:solidFill>
                  <a:srgbClr val="FF0000"/>
                </a:solidFill>
                <a:latin typeface="微软雅黑" panose="020B0503020204020204" pitchFamily="34" charset="-122"/>
                <a:ea typeface="微软雅黑" panose="020B0503020204020204" pitchFamily="34" charset="-122"/>
              </a:rPr>
              <a:t>手柄未按规定回</a:t>
            </a:r>
            <a:r>
              <a:rPr lang="en-US" altLang="zh-CN" sz="1800" b="1" dirty="0">
                <a:solidFill>
                  <a:srgbClr val="FF0000"/>
                </a:solidFill>
                <a:latin typeface="微软雅黑" panose="020B0503020204020204" pitchFamily="34" charset="-122"/>
                <a:ea typeface="微软雅黑" panose="020B0503020204020204" pitchFamily="34" charset="-122"/>
              </a:rPr>
              <a:t>0</a:t>
            </a:r>
            <a:r>
              <a:rPr lang="zh-CN" altLang="en-US" sz="1800" b="1" dirty="0">
                <a:solidFill>
                  <a:srgbClr val="FF0000"/>
                </a:solidFill>
                <a:latin typeface="微软雅黑" panose="020B0503020204020204" pitchFamily="34" charset="-122"/>
                <a:ea typeface="微软雅黑" panose="020B0503020204020204" pitchFamily="34" charset="-122"/>
              </a:rPr>
              <a:t>位</a:t>
            </a:r>
            <a:r>
              <a:rPr lang="zh-CN" altLang="en-US" sz="1800" dirty="0">
                <a:latin typeface="微软雅黑" panose="020B0503020204020204" pitchFamily="34" charset="-122"/>
                <a:ea typeface="微软雅黑" panose="020B0503020204020204" pitchFamily="34" charset="-122"/>
              </a:rPr>
              <a:t>，仍</a:t>
            </a:r>
            <a:r>
              <a:rPr lang="zh-CN" altLang="en-US" sz="1800" b="1" dirty="0">
                <a:solidFill>
                  <a:srgbClr val="FF0000"/>
                </a:solidFill>
                <a:latin typeface="微软雅黑" panose="020B0503020204020204" pitchFamily="34" charset="-122"/>
                <a:ea typeface="微软雅黑" panose="020B0503020204020204" pitchFamily="34" charset="-122"/>
              </a:rPr>
              <a:t>位于</a:t>
            </a:r>
            <a:r>
              <a:rPr lang="en-US" altLang="zh-CN" sz="1800" b="1" dirty="0">
                <a:solidFill>
                  <a:srgbClr val="FF0000"/>
                </a:solidFill>
                <a:latin typeface="微软雅黑" panose="020B0503020204020204" pitchFamily="34" charset="-122"/>
                <a:ea typeface="微软雅黑" panose="020B0503020204020204" pitchFamily="34" charset="-122"/>
              </a:rPr>
              <a:t>100</a:t>
            </a:r>
            <a:r>
              <a:rPr lang="zh-CN" altLang="en-US" sz="1800" b="1" dirty="0">
                <a:solidFill>
                  <a:srgbClr val="FF0000"/>
                </a:solidFill>
                <a:latin typeface="微软雅黑" panose="020B0503020204020204" pitchFamily="34" charset="-122"/>
                <a:ea typeface="微软雅黑" panose="020B0503020204020204" pitchFamily="34" charset="-122"/>
              </a:rPr>
              <a:t>的位置</a:t>
            </a:r>
            <a:r>
              <a:rPr lang="zh-CN" altLang="en-US" sz="1800" dirty="0">
                <a:latin typeface="微软雅黑" panose="020B0503020204020204" pitchFamily="34" charset="-122"/>
                <a:ea typeface="微软雅黑" panose="020B0503020204020204" pitchFamily="34" charset="-122"/>
              </a:rPr>
              <a:t>，导致</a:t>
            </a:r>
            <a:r>
              <a:rPr lang="en-US" altLang="zh-CN" sz="1800" dirty="0">
                <a:latin typeface="微软雅黑" panose="020B0503020204020204" pitchFamily="34" charset="-122"/>
                <a:ea typeface="微软雅黑" panose="020B0503020204020204" pitchFamily="34" charset="-122"/>
              </a:rPr>
              <a:t>14</a:t>
            </a:r>
            <a:r>
              <a:rPr lang="zh-CN" altLang="en-US" sz="1800" dirty="0">
                <a:latin typeface="微软雅黑" panose="020B0503020204020204" pitchFamily="34" charset="-122"/>
                <a:ea typeface="微软雅黑" panose="020B0503020204020204" pitchFamily="34" charset="-122"/>
              </a:rPr>
              <a:t>时许从</a:t>
            </a:r>
            <a:r>
              <a:rPr lang="zh-CN" altLang="en-US" sz="1800" b="1" dirty="0">
                <a:solidFill>
                  <a:srgbClr val="FF0000"/>
                </a:solidFill>
                <a:latin typeface="微软雅黑" panose="020B0503020204020204" pitchFamily="34" charset="-122"/>
                <a:ea typeface="微软雅黑" panose="020B0503020204020204" pitchFamily="34" charset="-122"/>
              </a:rPr>
              <a:t>故障中恢复后</a:t>
            </a:r>
            <a:r>
              <a:rPr lang="zh-CN" altLang="en-US" sz="1800" dirty="0">
                <a:latin typeface="微软雅黑" panose="020B0503020204020204" pitchFamily="34" charset="-122"/>
                <a:ea typeface="微软雅黑" panose="020B0503020204020204" pitchFamily="34" charset="-122"/>
              </a:rPr>
              <a:t>，车辆突然</a:t>
            </a:r>
            <a:r>
              <a:rPr lang="zh-CN" altLang="en-US" sz="1800" b="1" dirty="0">
                <a:solidFill>
                  <a:srgbClr val="FF0000"/>
                </a:solidFill>
                <a:latin typeface="微软雅黑" panose="020B0503020204020204" pitchFamily="34" charset="-122"/>
                <a:ea typeface="微软雅黑" panose="020B0503020204020204" pitchFamily="34" charset="-122"/>
              </a:rPr>
              <a:t>窜出并脱轨</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endParaRPr lang="en-US" altLang="zh-CN" dirty="0">
              <a:latin typeface="宋体" panose="02010600030101010101" pitchFamily="2" charset="-122"/>
              <a:ea typeface="宋体" panose="02010600030101010101" pitchFamily="2" charset="-122"/>
            </a:endParaRPr>
          </a:p>
          <a:p>
            <a:pPr marL="0" indent="0">
              <a:buNone/>
            </a:pPr>
            <a:endParaRPr lang="zh-CN" altLang="en-US" dirty="0"/>
          </a:p>
        </p:txBody>
      </p:sp>
      <p:pic>
        <p:nvPicPr>
          <p:cNvPr id="9" name="图片 8">
            <a:extLst>
              <a:ext uri="{FF2B5EF4-FFF2-40B4-BE49-F238E27FC236}">
                <a16:creationId xmlns:a16="http://schemas.microsoft.com/office/drawing/2014/main" id="{5379A0F0-E4F6-44DA-AB0B-63444B6184FA}"/>
              </a:ext>
            </a:extLst>
          </p:cNvPr>
          <p:cNvPicPr>
            <a:picLocks noChangeAspect="1"/>
          </p:cNvPicPr>
          <p:nvPr/>
        </p:nvPicPr>
        <p:blipFill rotWithShape="1">
          <a:blip r:embed="rId3">
            <a:extLst>
              <a:ext uri="{28A0092B-C50C-407E-A947-70E740481C1C}">
                <a14:useLocalDpi xmlns:a14="http://schemas.microsoft.com/office/drawing/2010/main" val="0"/>
              </a:ext>
            </a:extLst>
          </a:blip>
          <a:srcRect t="7232" r="731" b="15600"/>
          <a:stretch/>
        </p:blipFill>
        <p:spPr>
          <a:xfrm>
            <a:off x="5267326" y="1446788"/>
            <a:ext cx="3248024" cy="3964424"/>
          </a:xfrm>
          <a:prstGeom prst="rect">
            <a:avLst/>
          </a:prstGeom>
        </p:spPr>
      </p:pic>
    </p:spTree>
    <p:extLst>
      <p:ext uri="{BB962C8B-B14F-4D97-AF65-F5344CB8AC3E}">
        <p14:creationId xmlns:p14="http://schemas.microsoft.com/office/powerpoint/2010/main" val="1966316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6F3361-08D0-4DF7-8553-10D9CA8095BE}"/>
              </a:ext>
            </a:extLst>
          </p:cNvPr>
          <p:cNvSpPr>
            <a:spLocks noGrp="1"/>
          </p:cNvSpPr>
          <p:nvPr>
            <p:ph type="title"/>
          </p:nvPr>
        </p:nvSpPr>
        <p:spPr>
          <a:xfrm>
            <a:off x="569119" y="1017152"/>
            <a:ext cx="3307556" cy="725090"/>
          </a:xfrm>
        </p:spPr>
        <p:txBody>
          <a:bodyPr>
            <a:normAutofit/>
          </a:bodyPr>
          <a:lstStyle/>
          <a:p>
            <a:r>
              <a:rPr lang="zh-CN" altLang="en-US" sz="2100" b="1" dirty="0">
                <a:solidFill>
                  <a:srgbClr val="333333"/>
                </a:solidFill>
                <a:latin typeface="微软雅黑" panose="020B0503020204020204" pitchFamily="34" charset="-122"/>
                <a:ea typeface="微软雅黑" panose="020B0503020204020204" pitchFamily="34" charset="-122"/>
              </a:rPr>
              <a:t>传闻中的列车脱轨事件</a:t>
            </a:r>
            <a:endParaRPr lang="zh-CN" altLang="en-US"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1FCE387B-CA1B-40FD-9530-8CF205F9F884}"/>
              </a:ext>
            </a:extLst>
          </p:cNvPr>
          <p:cNvSpPr>
            <a:spLocks noGrp="1"/>
          </p:cNvSpPr>
          <p:nvPr>
            <p:ph idx="1"/>
          </p:nvPr>
        </p:nvSpPr>
        <p:spPr>
          <a:xfrm>
            <a:off x="339571" y="1898572"/>
            <a:ext cx="4611049" cy="3870722"/>
          </a:xfrm>
        </p:spPr>
        <p:txBody>
          <a:bodyPr>
            <a:normAutofit/>
          </a:bodyPr>
          <a:lstStyle/>
          <a:p>
            <a:pPr>
              <a:lnSpc>
                <a:spcPct val="110000"/>
              </a:lnSpc>
            </a:pPr>
            <a:r>
              <a:rPr lang="zh-CN" altLang="en-US" sz="1800" dirty="0">
                <a:latin typeface="微软雅黑" panose="020B0503020204020204" pitchFamily="34" charset="-122"/>
                <a:ea typeface="微软雅黑" panose="020B0503020204020204" pitchFamily="34" charset="-122"/>
              </a:rPr>
              <a:t>刚开通三天的北京有轨电车发生故障停在香山站台。</a:t>
            </a:r>
            <a:endParaRPr lang="en-US" altLang="zh-CN" sz="1800" dirty="0">
              <a:latin typeface="微软雅黑" panose="020B0503020204020204" pitchFamily="34" charset="-122"/>
              <a:ea typeface="微软雅黑" panose="020B0503020204020204" pitchFamily="34" charset="-122"/>
            </a:endParaRPr>
          </a:p>
          <a:p>
            <a:pPr>
              <a:lnSpc>
                <a:spcPct val="110000"/>
              </a:lnSpc>
            </a:pPr>
            <a:r>
              <a:rPr lang="zh-CN" altLang="en-US" sz="1800" dirty="0">
                <a:latin typeface="微软雅黑" panose="020B0503020204020204" pitchFamily="34" charset="-122"/>
                <a:ea typeface="微软雅黑" panose="020B0503020204020204" pitchFamily="34" charset="-122"/>
              </a:rPr>
              <a:t>车辆故障后司机</a:t>
            </a:r>
            <a:r>
              <a:rPr lang="zh-CN" altLang="en-US" sz="1800" b="1" dirty="0">
                <a:solidFill>
                  <a:srgbClr val="FF0000"/>
                </a:solidFill>
                <a:latin typeface="微软雅黑" panose="020B0503020204020204" pitchFamily="34" charset="-122"/>
                <a:ea typeface="微软雅黑" panose="020B0503020204020204" pitchFamily="34" charset="-122"/>
              </a:rPr>
              <a:t>未按规定摘挡</a:t>
            </a:r>
            <a:r>
              <a:rPr lang="zh-CN" altLang="en-US" sz="1800" dirty="0">
                <a:latin typeface="微软雅黑" panose="020B0503020204020204" pitchFamily="34" charset="-122"/>
                <a:ea typeface="微软雅黑" panose="020B0503020204020204" pitchFamily="34" charset="-122"/>
              </a:rPr>
              <a:t>，</a:t>
            </a:r>
            <a:r>
              <a:rPr lang="zh-CN" altLang="en-US" sz="1800" b="1" dirty="0">
                <a:solidFill>
                  <a:srgbClr val="FF0000"/>
                </a:solidFill>
                <a:latin typeface="微软雅黑" panose="020B0503020204020204" pitchFamily="34" charset="-122"/>
                <a:ea typeface="微软雅黑" panose="020B0503020204020204" pitchFamily="34" charset="-122"/>
              </a:rPr>
              <a:t>手柄未按规定回</a:t>
            </a:r>
            <a:r>
              <a:rPr lang="en-US" altLang="zh-CN" sz="1800" b="1" dirty="0">
                <a:solidFill>
                  <a:srgbClr val="FF0000"/>
                </a:solidFill>
                <a:latin typeface="微软雅黑" panose="020B0503020204020204" pitchFamily="34" charset="-122"/>
                <a:ea typeface="微软雅黑" panose="020B0503020204020204" pitchFamily="34" charset="-122"/>
              </a:rPr>
              <a:t>0</a:t>
            </a:r>
            <a:r>
              <a:rPr lang="zh-CN" altLang="en-US" sz="1800" b="1" dirty="0">
                <a:solidFill>
                  <a:srgbClr val="FF0000"/>
                </a:solidFill>
                <a:latin typeface="微软雅黑" panose="020B0503020204020204" pitchFamily="34" charset="-122"/>
                <a:ea typeface="微软雅黑" panose="020B0503020204020204" pitchFamily="34" charset="-122"/>
              </a:rPr>
              <a:t>位</a:t>
            </a:r>
            <a:r>
              <a:rPr lang="zh-CN" altLang="en-US" sz="1800" dirty="0">
                <a:latin typeface="微软雅黑" panose="020B0503020204020204" pitchFamily="34" charset="-122"/>
                <a:ea typeface="微软雅黑" panose="020B0503020204020204" pitchFamily="34" charset="-122"/>
              </a:rPr>
              <a:t>，仍</a:t>
            </a:r>
            <a:r>
              <a:rPr lang="zh-CN" altLang="en-US" sz="1800" b="1" dirty="0">
                <a:solidFill>
                  <a:srgbClr val="FF0000"/>
                </a:solidFill>
                <a:latin typeface="微软雅黑" panose="020B0503020204020204" pitchFamily="34" charset="-122"/>
                <a:ea typeface="微软雅黑" panose="020B0503020204020204" pitchFamily="34" charset="-122"/>
              </a:rPr>
              <a:t>位于</a:t>
            </a:r>
            <a:r>
              <a:rPr lang="en-US" altLang="zh-CN" sz="1800" b="1" dirty="0">
                <a:solidFill>
                  <a:srgbClr val="FF0000"/>
                </a:solidFill>
                <a:latin typeface="微软雅黑" panose="020B0503020204020204" pitchFamily="34" charset="-122"/>
                <a:ea typeface="微软雅黑" panose="020B0503020204020204" pitchFamily="34" charset="-122"/>
              </a:rPr>
              <a:t>100</a:t>
            </a:r>
            <a:r>
              <a:rPr lang="zh-CN" altLang="en-US" sz="1800" b="1" dirty="0">
                <a:solidFill>
                  <a:srgbClr val="FF0000"/>
                </a:solidFill>
                <a:latin typeface="微软雅黑" panose="020B0503020204020204" pitchFamily="34" charset="-122"/>
                <a:ea typeface="微软雅黑" panose="020B0503020204020204" pitchFamily="34" charset="-122"/>
              </a:rPr>
              <a:t>的位置</a:t>
            </a:r>
            <a:r>
              <a:rPr lang="zh-CN" altLang="en-US" sz="1800" dirty="0">
                <a:latin typeface="微软雅黑" panose="020B0503020204020204" pitchFamily="34" charset="-122"/>
                <a:ea typeface="微软雅黑" panose="020B0503020204020204" pitchFamily="34" charset="-122"/>
              </a:rPr>
              <a:t>，导致</a:t>
            </a:r>
            <a:r>
              <a:rPr lang="en-US" altLang="zh-CN" sz="1800" dirty="0">
                <a:latin typeface="微软雅黑" panose="020B0503020204020204" pitchFamily="34" charset="-122"/>
                <a:ea typeface="微软雅黑" panose="020B0503020204020204" pitchFamily="34" charset="-122"/>
              </a:rPr>
              <a:t>14</a:t>
            </a:r>
            <a:r>
              <a:rPr lang="zh-CN" altLang="en-US" sz="1800" dirty="0">
                <a:latin typeface="微软雅黑" panose="020B0503020204020204" pitchFamily="34" charset="-122"/>
                <a:ea typeface="微软雅黑" panose="020B0503020204020204" pitchFamily="34" charset="-122"/>
              </a:rPr>
              <a:t>时许从</a:t>
            </a:r>
            <a:r>
              <a:rPr lang="zh-CN" altLang="en-US" sz="1800" b="1" dirty="0">
                <a:solidFill>
                  <a:srgbClr val="FF0000"/>
                </a:solidFill>
                <a:latin typeface="微软雅黑" panose="020B0503020204020204" pitchFamily="34" charset="-122"/>
                <a:ea typeface="微软雅黑" panose="020B0503020204020204" pitchFamily="34" charset="-122"/>
              </a:rPr>
              <a:t>故障中恢复后</a:t>
            </a:r>
            <a:r>
              <a:rPr lang="zh-CN" altLang="en-US" sz="1800" dirty="0">
                <a:latin typeface="微软雅黑" panose="020B0503020204020204" pitchFamily="34" charset="-122"/>
                <a:ea typeface="微软雅黑" panose="020B0503020204020204" pitchFamily="34" charset="-122"/>
              </a:rPr>
              <a:t>，车辆突然</a:t>
            </a:r>
            <a:r>
              <a:rPr lang="zh-CN" altLang="en-US" sz="1800" b="1" dirty="0">
                <a:solidFill>
                  <a:srgbClr val="FF0000"/>
                </a:solidFill>
                <a:latin typeface="微软雅黑" panose="020B0503020204020204" pitchFamily="34" charset="-122"/>
                <a:ea typeface="微软雅黑" panose="020B0503020204020204" pitchFamily="34" charset="-122"/>
              </a:rPr>
              <a:t>窜出并脱轨</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a:lnSpc>
                <a:spcPct val="110000"/>
              </a:lnSpc>
            </a:pPr>
            <a:r>
              <a:rPr lang="en-US" altLang="zh-CN" sz="1800" dirty="0">
                <a:latin typeface="微软雅黑" panose="020B0503020204020204" pitchFamily="34" charset="-122"/>
                <a:ea typeface="微软雅黑" panose="020B0503020204020204" pitchFamily="34" charset="-122"/>
              </a:rPr>
              <a:t>21</a:t>
            </a:r>
            <a:r>
              <a:rPr lang="zh-CN" altLang="en-US" sz="1800" dirty="0">
                <a:latin typeface="微软雅黑" panose="020B0503020204020204" pitchFamily="34" charset="-122"/>
                <a:ea typeface="微软雅黑" panose="020B0503020204020204" pitchFamily="34" charset="-122"/>
              </a:rPr>
              <a:t>时许列车被吊回轨道后</a:t>
            </a:r>
            <a:r>
              <a:rPr lang="zh-CN" altLang="en-US" sz="1800" b="1" dirty="0">
                <a:solidFill>
                  <a:srgbClr val="FF0000"/>
                </a:solidFill>
                <a:latin typeface="微软雅黑" panose="020B0503020204020204" pitchFamily="34" charset="-122"/>
                <a:ea typeface="微软雅黑" panose="020B0503020204020204" pitchFamily="34" charset="-122"/>
              </a:rPr>
              <a:t>还是没有摘挡</a:t>
            </a:r>
            <a:r>
              <a:rPr lang="zh-CN" altLang="en-US" sz="1800" dirty="0">
                <a:latin typeface="微软雅黑" panose="020B0503020204020204" pitchFamily="34" charset="-122"/>
                <a:ea typeface="微软雅黑" panose="020B0503020204020204" pitchFamily="34" charset="-122"/>
              </a:rPr>
              <a:t>，列车在车内</a:t>
            </a:r>
            <a:r>
              <a:rPr lang="zh-CN" altLang="en-US" sz="1800" b="1" dirty="0">
                <a:solidFill>
                  <a:srgbClr val="FF0000"/>
                </a:solidFill>
                <a:latin typeface="微软雅黑" panose="020B0503020204020204" pitchFamily="34" charset="-122"/>
                <a:ea typeface="微软雅黑" panose="020B0503020204020204" pitchFamily="34" charset="-122"/>
              </a:rPr>
              <a:t>无司机</a:t>
            </a:r>
            <a:r>
              <a:rPr lang="zh-CN" altLang="en-US" sz="1800" dirty="0">
                <a:latin typeface="微软雅黑" panose="020B0503020204020204" pitchFamily="34" charset="-122"/>
                <a:ea typeface="微软雅黑" panose="020B0503020204020204" pitchFamily="34" charset="-122"/>
              </a:rPr>
              <a:t>、动力手柄位于</a:t>
            </a:r>
            <a:r>
              <a:rPr lang="en-US" altLang="zh-CN" sz="1800" dirty="0">
                <a:latin typeface="微软雅黑" panose="020B0503020204020204" pitchFamily="34" charset="-122"/>
                <a:ea typeface="微软雅黑" panose="020B0503020204020204" pitchFamily="34" charset="-122"/>
              </a:rPr>
              <a:t>100</a:t>
            </a:r>
            <a:r>
              <a:rPr lang="zh-CN" altLang="en-US" sz="1800" dirty="0">
                <a:latin typeface="微软雅黑" panose="020B0503020204020204" pitchFamily="34" charset="-122"/>
                <a:ea typeface="微软雅黑" panose="020B0503020204020204" pitchFamily="34" charset="-122"/>
              </a:rPr>
              <a:t>的情况下，从香山</a:t>
            </a:r>
            <a:r>
              <a:rPr lang="zh-CN" altLang="en-US" sz="1800" b="1" dirty="0">
                <a:solidFill>
                  <a:srgbClr val="FF0000"/>
                </a:solidFill>
                <a:latin typeface="微软雅黑" panose="020B0503020204020204" pitchFamily="34" charset="-122"/>
                <a:ea typeface="微软雅黑" panose="020B0503020204020204" pitchFamily="34" charset="-122"/>
              </a:rPr>
              <a:t>加速下山</a:t>
            </a:r>
            <a:r>
              <a:rPr lang="zh-CN" altLang="en-US" sz="1800" dirty="0">
                <a:latin typeface="微软雅黑" panose="020B0503020204020204" pitchFamily="34" charset="-122"/>
                <a:ea typeface="微软雅黑" panose="020B0503020204020204" pitchFamily="34" charset="-122"/>
              </a:rPr>
              <a:t>，现场大量工作人员跑步追车失败，一时间无人知道车辆下落。</a:t>
            </a:r>
          </a:p>
          <a:p>
            <a:endParaRPr lang="en-US" altLang="zh-CN" dirty="0">
              <a:latin typeface="宋体" panose="02010600030101010101" pitchFamily="2" charset="-122"/>
              <a:ea typeface="宋体" panose="02010600030101010101" pitchFamily="2" charset="-122"/>
            </a:endParaRPr>
          </a:p>
          <a:p>
            <a:pPr marL="0" indent="0">
              <a:buNone/>
            </a:pPr>
            <a:endParaRPr lang="zh-CN" altLang="en-US" dirty="0"/>
          </a:p>
        </p:txBody>
      </p:sp>
      <p:pic>
        <p:nvPicPr>
          <p:cNvPr id="9" name="图片 8">
            <a:extLst>
              <a:ext uri="{FF2B5EF4-FFF2-40B4-BE49-F238E27FC236}">
                <a16:creationId xmlns:a16="http://schemas.microsoft.com/office/drawing/2014/main" id="{5379A0F0-E4F6-44DA-AB0B-63444B6184FA}"/>
              </a:ext>
            </a:extLst>
          </p:cNvPr>
          <p:cNvPicPr>
            <a:picLocks noChangeAspect="1"/>
          </p:cNvPicPr>
          <p:nvPr/>
        </p:nvPicPr>
        <p:blipFill rotWithShape="1">
          <a:blip r:embed="rId3">
            <a:extLst>
              <a:ext uri="{28A0092B-C50C-407E-A947-70E740481C1C}">
                <a14:useLocalDpi xmlns:a14="http://schemas.microsoft.com/office/drawing/2010/main" val="0"/>
              </a:ext>
            </a:extLst>
          </a:blip>
          <a:srcRect t="7232" r="731" b="15600"/>
          <a:stretch/>
        </p:blipFill>
        <p:spPr>
          <a:xfrm>
            <a:off x="5267326" y="1446788"/>
            <a:ext cx="3248024" cy="3964424"/>
          </a:xfrm>
          <a:prstGeom prst="rect">
            <a:avLst/>
          </a:prstGeom>
        </p:spPr>
      </p:pic>
    </p:spTree>
    <p:extLst>
      <p:ext uri="{BB962C8B-B14F-4D97-AF65-F5344CB8AC3E}">
        <p14:creationId xmlns:p14="http://schemas.microsoft.com/office/powerpoint/2010/main" val="31428467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B040085-7AD4-496F-B9A8-09415A297BBC}"/>
              </a:ext>
            </a:extLst>
          </p:cNvPr>
          <p:cNvSpPr>
            <a:spLocks noGrp="1"/>
          </p:cNvSpPr>
          <p:nvPr>
            <p:ph idx="1"/>
          </p:nvPr>
        </p:nvSpPr>
        <p:spPr>
          <a:xfrm>
            <a:off x="628650" y="1714501"/>
            <a:ext cx="7886700" cy="4013597"/>
          </a:xfrm>
        </p:spPr>
        <p:txBody>
          <a:bodyPr>
            <a:normAutofit/>
          </a:bodyPr>
          <a:lstStyle/>
          <a:p>
            <a:pPr marL="0" indent="0">
              <a:lnSpc>
                <a:spcPct val="150000"/>
              </a:lnSpc>
              <a:buNone/>
            </a:pPr>
            <a:r>
              <a:rPr lang="zh-CN" altLang="en-US" sz="1800" dirty="0">
                <a:latin typeface="微软雅黑" panose="020B0503020204020204" pitchFamily="34" charset="-122"/>
                <a:ea typeface="微软雅黑" panose="020B0503020204020204" pitchFamily="34" charset="-122"/>
              </a:rPr>
              <a:t>这样一起由于忘记摘挡引发的事故</a:t>
            </a:r>
            <a:r>
              <a:rPr lang="en-US" altLang="zh-CN" sz="1800" dirty="0">
                <a:latin typeface="微软雅黑" panose="020B0503020204020204" pitchFamily="34" charset="-122"/>
                <a:ea typeface="微软雅黑" panose="020B0503020204020204" pitchFamily="34" charset="-122"/>
              </a:rPr>
              <a:t>——</a:t>
            </a:r>
          </a:p>
          <a:p>
            <a:pPr>
              <a:lnSpc>
                <a:spcPct val="150000"/>
              </a:lnSpc>
            </a:pPr>
            <a:r>
              <a:rPr lang="zh-CN" altLang="en-US" sz="1800" dirty="0">
                <a:latin typeface="微软雅黑" panose="020B0503020204020204" pitchFamily="34" charset="-122"/>
                <a:ea typeface="微软雅黑" panose="020B0503020204020204" pitchFamily="34" charset="-122"/>
              </a:rPr>
              <a:t>在事故发生之前，能进行哪些分析工作，来识别和规避事故原因？</a:t>
            </a:r>
          </a:p>
          <a:p>
            <a:pPr>
              <a:lnSpc>
                <a:spcPct val="150000"/>
              </a:lnSpc>
            </a:pPr>
            <a:r>
              <a:rPr lang="zh-CN" altLang="en-US" sz="1800" dirty="0">
                <a:latin typeface="微软雅黑" panose="020B0503020204020204" pitchFamily="34" charset="-122"/>
                <a:ea typeface="微软雅黑" panose="020B0503020204020204" pitchFamily="34" charset="-122"/>
              </a:rPr>
              <a:t>分析的方法学依据是什么？怎样分析？</a:t>
            </a:r>
          </a:p>
          <a:p>
            <a:pPr>
              <a:lnSpc>
                <a:spcPct val="150000"/>
              </a:lnSpc>
            </a:pPr>
            <a:r>
              <a:rPr lang="zh-CN" altLang="en-US" sz="1800" dirty="0">
                <a:latin typeface="微软雅黑" panose="020B0503020204020204" pitchFamily="34" charset="-122"/>
                <a:ea typeface="微软雅黑" panose="020B0503020204020204" pitchFamily="34" charset="-122"/>
              </a:rPr>
              <a:t>在事故发生之后，能总结出哪些经验，避免类似事故再次发生？</a:t>
            </a:r>
            <a:endParaRPr lang="en-US" altLang="zh-CN" sz="1800" dirty="0">
              <a:latin typeface="微软雅黑" panose="020B0503020204020204" pitchFamily="34" charset="-122"/>
              <a:ea typeface="微软雅黑" panose="020B0503020204020204" pitchFamily="34" charset="-122"/>
            </a:endParaRPr>
          </a:p>
          <a:p>
            <a:endParaRPr lang="zh-CN" altLang="en-US" dirty="0"/>
          </a:p>
          <a:p>
            <a:endParaRPr lang="zh-CN" altLang="en-US" dirty="0"/>
          </a:p>
        </p:txBody>
      </p:sp>
    </p:spTree>
    <p:extLst>
      <p:ext uri="{BB962C8B-B14F-4D97-AF65-F5344CB8AC3E}">
        <p14:creationId xmlns:p14="http://schemas.microsoft.com/office/powerpoint/2010/main" val="303638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6F3361-08D0-4DF7-8553-10D9CA8095BE}"/>
              </a:ext>
            </a:extLst>
          </p:cNvPr>
          <p:cNvSpPr>
            <a:spLocks noGrp="1"/>
          </p:cNvSpPr>
          <p:nvPr>
            <p:ph type="title"/>
          </p:nvPr>
        </p:nvSpPr>
        <p:spPr>
          <a:xfrm>
            <a:off x="569119" y="1017152"/>
            <a:ext cx="3307556" cy="725090"/>
          </a:xfrm>
        </p:spPr>
        <p:txBody>
          <a:bodyPr>
            <a:normAutofit/>
          </a:bodyPr>
          <a:lstStyle/>
          <a:p>
            <a:r>
              <a:rPr lang="zh-CN" altLang="en-US" sz="2100" b="1" dirty="0">
                <a:solidFill>
                  <a:srgbClr val="333333"/>
                </a:solidFill>
                <a:latin typeface="微软雅黑" panose="020B0503020204020204" pitchFamily="34" charset="-122"/>
                <a:ea typeface="微软雅黑" panose="020B0503020204020204" pitchFamily="34" charset="-122"/>
              </a:rPr>
              <a:t>车辆动力控制模型</a:t>
            </a:r>
            <a:endParaRPr lang="zh-CN" altLang="en-US" dirty="0">
              <a:latin typeface="宋体" panose="02010600030101010101" pitchFamily="2" charset="-122"/>
              <a:ea typeface="宋体" panose="02010600030101010101" pitchFamily="2" charset="-122"/>
            </a:endParaRPr>
          </a:p>
        </p:txBody>
      </p:sp>
      <p:sp>
        <p:nvSpPr>
          <p:cNvPr id="6" name="矩形 5">
            <a:extLst>
              <a:ext uri="{FF2B5EF4-FFF2-40B4-BE49-F238E27FC236}">
                <a16:creationId xmlns:a16="http://schemas.microsoft.com/office/drawing/2014/main" id="{FB1C7D60-BA89-408A-8A75-043E5FD102CC}"/>
              </a:ext>
            </a:extLst>
          </p:cNvPr>
          <p:cNvSpPr/>
          <p:nvPr/>
        </p:nvSpPr>
        <p:spPr>
          <a:xfrm>
            <a:off x="1200147" y="3214688"/>
            <a:ext cx="1971675" cy="65008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功能处理</a:t>
            </a:r>
          </a:p>
        </p:txBody>
      </p:sp>
      <p:sp>
        <p:nvSpPr>
          <p:cNvPr id="7" name="箭头: 下 6">
            <a:extLst>
              <a:ext uri="{FF2B5EF4-FFF2-40B4-BE49-F238E27FC236}">
                <a16:creationId xmlns:a16="http://schemas.microsoft.com/office/drawing/2014/main" id="{80542CC3-4CA2-49AB-8D0B-64BE12F3F38F}"/>
              </a:ext>
            </a:extLst>
          </p:cNvPr>
          <p:cNvSpPr/>
          <p:nvPr/>
        </p:nvSpPr>
        <p:spPr>
          <a:xfrm>
            <a:off x="1996675" y="2521744"/>
            <a:ext cx="378619" cy="485775"/>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sz="1350"/>
          </a:p>
        </p:txBody>
      </p:sp>
      <p:sp>
        <p:nvSpPr>
          <p:cNvPr id="10" name="箭头: 下 9">
            <a:extLst>
              <a:ext uri="{FF2B5EF4-FFF2-40B4-BE49-F238E27FC236}">
                <a16:creationId xmlns:a16="http://schemas.microsoft.com/office/drawing/2014/main" id="{D52AE5CB-59B6-4215-898C-8E952F30EB69}"/>
              </a:ext>
            </a:extLst>
          </p:cNvPr>
          <p:cNvSpPr/>
          <p:nvPr/>
        </p:nvSpPr>
        <p:spPr>
          <a:xfrm>
            <a:off x="1996674" y="4171951"/>
            <a:ext cx="378619" cy="485775"/>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sz="1350"/>
          </a:p>
        </p:txBody>
      </p:sp>
      <p:sp>
        <p:nvSpPr>
          <p:cNvPr id="8" name="文本框 7">
            <a:extLst>
              <a:ext uri="{FF2B5EF4-FFF2-40B4-BE49-F238E27FC236}">
                <a16:creationId xmlns:a16="http://schemas.microsoft.com/office/drawing/2014/main" id="{8A337A55-33E5-46DF-96FF-620CE742BD62}"/>
              </a:ext>
            </a:extLst>
          </p:cNvPr>
          <p:cNvSpPr txBox="1"/>
          <p:nvPr/>
        </p:nvSpPr>
        <p:spPr>
          <a:xfrm>
            <a:off x="532207" y="1875466"/>
            <a:ext cx="3307556" cy="369332"/>
          </a:xfrm>
          <a:prstGeom prst="rect">
            <a:avLst/>
          </a:prstGeom>
          <a:noFill/>
        </p:spPr>
        <p:txBody>
          <a:bodyPr wrap="square" rtlCol="0">
            <a:spAutoFit/>
          </a:bodyPr>
          <a:lstStyle/>
          <a:p>
            <a:r>
              <a:rPr lang="zh-CN" altLang="en-US" b="1" dirty="0">
                <a:solidFill>
                  <a:srgbClr val="333333"/>
                </a:solidFill>
                <a:latin typeface="微软雅黑" panose="020B0503020204020204" pitchFamily="34" charset="-122"/>
                <a:ea typeface="微软雅黑" panose="020B0503020204020204" pitchFamily="34" charset="-122"/>
              </a:rPr>
              <a:t>输入</a:t>
            </a:r>
            <a:r>
              <a:rPr lang="zh-CN" altLang="en-US" dirty="0">
                <a:solidFill>
                  <a:srgbClr val="333333"/>
                </a:solidFill>
                <a:latin typeface="微软雅黑" panose="020B0503020204020204" pitchFamily="34" charset="-122"/>
                <a:ea typeface="微软雅黑" panose="020B0503020204020204" pitchFamily="34" charset="-122"/>
              </a:rPr>
              <a:t>：</a:t>
            </a:r>
            <a:r>
              <a:rPr lang="zh-CN" altLang="en-US" dirty="0">
                <a:solidFill>
                  <a:srgbClr val="333333"/>
                </a:solidFill>
                <a:highlight>
                  <a:srgbClr val="FFFF00"/>
                </a:highlight>
                <a:latin typeface="微软雅黑" panose="020B0503020204020204" pitchFamily="34" charset="-122"/>
                <a:ea typeface="微软雅黑" panose="020B0503020204020204" pitchFamily="34" charset="-122"/>
              </a:rPr>
              <a:t>状态字；动力手柄信号</a:t>
            </a:r>
            <a:endParaRPr lang="zh-CN" altLang="en-US" dirty="0">
              <a:highlight>
                <a:srgbClr val="FFFF00"/>
              </a:highlight>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5EBAED6F-B77D-4E2E-9ADA-C63E9971D6B2}"/>
              </a:ext>
            </a:extLst>
          </p:cNvPr>
          <p:cNvSpPr txBox="1"/>
          <p:nvPr/>
        </p:nvSpPr>
        <p:spPr>
          <a:xfrm>
            <a:off x="1032266" y="4950612"/>
            <a:ext cx="2307431"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输出</a:t>
            </a:r>
            <a:r>
              <a:rPr lang="zh-CN" altLang="en-US" dirty="0">
                <a:latin typeface="微软雅黑" panose="020B0503020204020204" pitchFamily="34" charset="-122"/>
                <a:ea typeface="微软雅黑" panose="020B0503020204020204" pitchFamily="34" charset="-122"/>
              </a:rPr>
              <a:t>：动力控制电流</a:t>
            </a:r>
          </a:p>
        </p:txBody>
      </p:sp>
      <p:sp>
        <p:nvSpPr>
          <p:cNvPr id="12" name="文本框 11">
            <a:extLst>
              <a:ext uri="{FF2B5EF4-FFF2-40B4-BE49-F238E27FC236}">
                <a16:creationId xmlns:a16="http://schemas.microsoft.com/office/drawing/2014/main" id="{DCA1A7AF-F033-4F56-8683-98F0482B6470}"/>
              </a:ext>
            </a:extLst>
          </p:cNvPr>
          <p:cNvSpPr txBox="1"/>
          <p:nvPr/>
        </p:nvSpPr>
        <p:spPr>
          <a:xfrm>
            <a:off x="4381501" y="1742242"/>
            <a:ext cx="4193381" cy="3901068"/>
          </a:xfrm>
          <a:prstGeom prst="rect">
            <a:avLst/>
          </a:prstGeom>
          <a:noFill/>
        </p:spPr>
        <p:txBody>
          <a:bodyPr wrap="square" rtlCol="0">
            <a:spAutoFit/>
          </a:bodyPr>
          <a:lstStyle/>
          <a:p>
            <a:pPr>
              <a:lnSpc>
                <a:spcPct val="120000"/>
              </a:lnSpc>
            </a:pPr>
            <a:r>
              <a:rPr lang="zh-CN" altLang="en-US" sz="1500" b="1" dirty="0">
                <a:highlight>
                  <a:srgbClr val="FFFF00"/>
                </a:highlight>
                <a:latin typeface="微软雅黑" panose="020B0503020204020204" pitchFamily="34" charset="-122"/>
                <a:ea typeface="微软雅黑" panose="020B0503020204020204" pitchFamily="34" charset="-122"/>
              </a:rPr>
              <a:t>状态字： </a:t>
            </a:r>
            <a:r>
              <a:rPr lang="en-US" altLang="zh-CN" sz="1500" b="1" dirty="0">
                <a:highlight>
                  <a:srgbClr val="FFFF00"/>
                </a:highlight>
                <a:latin typeface="微软雅黑" panose="020B0503020204020204" pitchFamily="34" charset="-122"/>
                <a:ea typeface="微软雅黑" panose="020B0503020204020204" pitchFamily="34" charset="-122"/>
              </a:rPr>
              <a:t>{00,01,10,11}</a:t>
            </a:r>
          </a:p>
          <a:p>
            <a:pPr>
              <a:lnSpc>
                <a:spcPct val="120000"/>
              </a:lnSpc>
            </a:pPr>
            <a:r>
              <a:rPr lang="en-US" altLang="zh-CN" sz="1500" dirty="0">
                <a:latin typeface="微软雅黑" panose="020B0503020204020204" pitchFamily="34" charset="-122"/>
                <a:ea typeface="微软雅黑" panose="020B0503020204020204" pitchFamily="34" charset="-122"/>
              </a:rPr>
              <a:t>00</a:t>
            </a:r>
            <a:r>
              <a:rPr lang="zh-CN" altLang="en-US" sz="1500" dirty="0">
                <a:latin typeface="微软雅黑" panose="020B0503020204020204" pitchFamily="34" charset="-122"/>
                <a:ea typeface="微软雅黑" panose="020B0503020204020204" pitchFamily="34" charset="-122"/>
              </a:rPr>
              <a:t>：停止状态</a:t>
            </a:r>
            <a:endParaRPr lang="en-US" altLang="zh-CN" sz="1500" dirty="0">
              <a:latin typeface="微软雅黑" panose="020B0503020204020204" pitchFamily="34" charset="-122"/>
              <a:ea typeface="微软雅黑" panose="020B0503020204020204" pitchFamily="34" charset="-122"/>
            </a:endParaRPr>
          </a:p>
          <a:p>
            <a:pPr>
              <a:lnSpc>
                <a:spcPct val="120000"/>
              </a:lnSpc>
            </a:pPr>
            <a:r>
              <a:rPr lang="en-US" altLang="zh-CN" sz="1500" dirty="0">
                <a:latin typeface="微软雅黑" panose="020B0503020204020204" pitchFamily="34" charset="-122"/>
                <a:ea typeface="微软雅黑" panose="020B0503020204020204" pitchFamily="34" charset="-122"/>
              </a:rPr>
              <a:t>01</a:t>
            </a:r>
            <a:r>
              <a:rPr lang="zh-CN" altLang="en-US" sz="1500" dirty="0">
                <a:latin typeface="微软雅黑" panose="020B0503020204020204" pitchFamily="34" charset="-122"/>
                <a:ea typeface="微软雅黑" panose="020B0503020204020204" pitchFamily="34" charset="-122"/>
              </a:rPr>
              <a:t>：前进状态</a:t>
            </a:r>
            <a:endParaRPr lang="en-US" altLang="zh-CN" sz="1500" dirty="0">
              <a:latin typeface="微软雅黑" panose="020B0503020204020204" pitchFamily="34" charset="-122"/>
              <a:ea typeface="微软雅黑" panose="020B0503020204020204" pitchFamily="34" charset="-122"/>
            </a:endParaRPr>
          </a:p>
          <a:p>
            <a:pPr>
              <a:lnSpc>
                <a:spcPct val="120000"/>
              </a:lnSpc>
            </a:pPr>
            <a:r>
              <a:rPr lang="en-US" altLang="zh-CN" sz="1500" dirty="0">
                <a:latin typeface="微软雅黑" panose="020B0503020204020204" pitchFamily="34" charset="-122"/>
                <a:ea typeface="微软雅黑" panose="020B0503020204020204" pitchFamily="34" charset="-122"/>
              </a:rPr>
              <a:t>10</a:t>
            </a:r>
            <a:r>
              <a:rPr lang="zh-CN" altLang="en-US" sz="1500" dirty="0">
                <a:latin typeface="微软雅黑" panose="020B0503020204020204" pitchFamily="34" charset="-122"/>
                <a:ea typeface="微软雅黑" panose="020B0503020204020204" pitchFamily="34" charset="-122"/>
              </a:rPr>
              <a:t>：故障停车状态</a:t>
            </a:r>
            <a:endParaRPr lang="en-US" altLang="zh-CN" sz="1500" dirty="0">
              <a:latin typeface="微软雅黑" panose="020B0503020204020204" pitchFamily="34" charset="-122"/>
              <a:ea typeface="微软雅黑" panose="020B0503020204020204" pitchFamily="34" charset="-122"/>
            </a:endParaRPr>
          </a:p>
          <a:p>
            <a:pPr>
              <a:lnSpc>
                <a:spcPct val="120000"/>
              </a:lnSpc>
            </a:pPr>
            <a:r>
              <a:rPr lang="en-US" altLang="zh-CN" sz="1500" dirty="0">
                <a:latin typeface="微软雅黑" panose="020B0503020204020204" pitchFamily="34" charset="-122"/>
                <a:ea typeface="微软雅黑" panose="020B0503020204020204" pitchFamily="34" charset="-122"/>
              </a:rPr>
              <a:t>11</a:t>
            </a:r>
            <a:r>
              <a:rPr lang="zh-CN" altLang="en-US" sz="1500" dirty="0">
                <a:latin typeface="微软雅黑" panose="020B0503020204020204" pitchFamily="34" charset="-122"/>
                <a:ea typeface="微软雅黑" panose="020B0503020204020204" pitchFamily="34" charset="-122"/>
              </a:rPr>
              <a:t>：后退状态</a:t>
            </a:r>
            <a:endParaRPr lang="en-US" altLang="zh-CN" sz="1500" dirty="0">
              <a:latin typeface="微软雅黑" panose="020B0503020204020204" pitchFamily="34" charset="-122"/>
              <a:ea typeface="微软雅黑" panose="020B0503020204020204" pitchFamily="34" charset="-122"/>
            </a:endParaRPr>
          </a:p>
          <a:p>
            <a:pPr>
              <a:lnSpc>
                <a:spcPct val="120000"/>
              </a:lnSpc>
            </a:pPr>
            <a:endParaRPr lang="en-US" altLang="zh-CN" sz="1500" dirty="0">
              <a:latin typeface="微软雅黑" panose="020B0503020204020204" pitchFamily="34" charset="-122"/>
              <a:ea typeface="微软雅黑" panose="020B0503020204020204" pitchFamily="34" charset="-122"/>
            </a:endParaRPr>
          </a:p>
          <a:p>
            <a:pPr>
              <a:lnSpc>
                <a:spcPct val="120000"/>
              </a:lnSpc>
            </a:pPr>
            <a:r>
              <a:rPr lang="zh-CN" altLang="en-US" sz="1500" b="1" dirty="0">
                <a:highlight>
                  <a:srgbClr val="FFFF00"/>
                </a:highlight>
                <a:latin typeface="微软雅黑" panose="020B0503020204020204" pitchFamily="34" charset="-122"/>
                <a:ea typeface="微软雅黑" panose="020B0503020204020204" pitchFamily="34" charset="-122"/>
              </a:rPr>
              <a:t>动力手柄信号： </a:t>
            </a:r>
            <a:r>
              <a:rPr lang="en-US" altLang="zh-CN" sz="1500" b="1" dirty="0">
                <a:highlight>
                  <a:srgbClr val="FFFF00"/>
                </a:highlight>
                <a:latin typeface="微软雅黑" panose="020B0503020204020204" pitchFamily="34" charset="-122"/>
                <a:ea typeface="微软雅黑" panose="020B0503020204020204" pitchFamily="34" charset="-122"/>
              </a:rPr>
              <a:t>[0,100]</a:t>
            </a:r>
          </a:p>
          <a:p>
            <a:pPr>
              <a:lnSpc>
                <a:spcPct val="120000"/>
              </a:lnSpc>
            </a:pPr>
            <a:r>
              <a:rPr lang="en-US" altLang="zh-CN" sz="1500" dirty="0">
                <a:latin typeface="微软雅黑" panose="020B0503020204020204" pitchFamily="34" charset="-122"/>
                <a:ea typeface="微软雅黑" panose="020B0503020204020204" pitchFamily="34" charset="-122"/>
              </a:rPr>
              <a:t>0</a:t>
            </a:r>
            <a:r>
              <a:rPr lang="zh-CN" altLang="en-US" sz="1500" dirty="0">
                <a:latin typeface="微软雅黑" panose="020B0503020204020204" pitchFamily="34" charset="-122"/>
                <a:ea typeface="微软雅黑" panose="020B0503020204020204" pitchFamily="34" charset="-122"/>
              </a:rPr>
              <a:t>：无动力</a:t>
            </a:r>
            <a:endParaRPr lang="en-US" altLang="zh-CN" sz="1500" dirty="0">
              <a:latin typeface="微软雅黑" panose="020B0503020204020204" pitchFamily="34" charset="-122"/>
              <a:ea typeface="微软雅黑" panose="020B0503020204020204" pitchFamily="34" charset="-122"/>
            </a:endParaRPr>
          </a:p>
          <a:p>
            <a:pPr>
              <a:lnSpc>
                <a:spcPct val="120000"/>
              </a:lnSpc>
            </a:pPr>
            <a:r>
              <a:rPr lang="en-US" altLang="zh-CN" sz="1500" dirty="0">
                <a:latin typeface="微软雅黑" panose="020B0503020204020204" pitchFamily="34" charset="-122"/>
                <a:ea typeface="微软雅黑" panose="020B0503020204020204" pitchFamily="34" charset="-122"/>
              </a:rPr>
              <a:t>100</a:t>
            </a:r>
            <a:r>
              <a:rPr lang="zh-CN" altLang="en-US" sz="1500" dirty="0">
                <a:latin typeface="微软雅黑" panose="020B0503020204020204" pitchFamily="34" charset="-122"/>
                <a:ea typeface="微软雅黑" panose="020B0503020204020204" pitchFamily="34" charset="-122"/>
              </a:rPr>
              <a:t>：有动力</a:t>
            </a:r>
            <a:endParaRPr lang="en-US" altLang="zh-CN" sz="1500" dirty="0">
              <a:latin typeface="微软雅黑" panose="020B0503020204020204" pitchFamily="34" charset="-122"/>
              <a:ea typeface="微软雅黑" panose="020B0503020204020204" pitchFamily="34" charset="-122"/>
            </a:endParaRPr>
          </a:p>
          <a:p>
            <a:pPr>
              <a:lnSpc>
                <a:spcPct val="120000"/>
              </a:lnSpc>
            </a:pPr>
            <a:endParaRPr lang="zh-CN" altLang="en-US" sz="1500" dirty="0">
              <a:latin typeface="微软雅黑" panose="020B0503020204020204" pitchFamily="34" charset="-122"/>
              <a:ea typeface="微软雅黑" panose="020B0503020204020204" pitchFamily="34" charset="-122"/>
            </a:endParaRPr>
          </a:p>
          <a:p>
            <a:pPr>
              <a:lnSpc>
                <a:spcPct val="120000"/>
              </a:lnSpc>
            </a:pPr>
            <a:r>
              <a:rPr lang="zh-CN" altLang="en-US" sz="1500" b="1" dirty="0">
                <a:latin typeface="微软雅黑" panose="020B0503020204020204" pitchFamily="34" charset="-122"/>
                <a:ea typeface="微软雅黑" panose="020B0503020204020204" pitchFamily="34" charset="-122"/>
              </a:rPr>
              <a:t>动力控制电流： </a:t>
            </a:r>
            <a:r>
              <a:rPr lang="en-US" altLang="zh-CN" sz="1500" b="1" dirty="0">
                <a:latin typeface="微软雅黑" panose="020B0503020204020204" pitchFamily="34" charset="-122"/>
                <a:ea typeface="微软雅黑" panose="020B0503020204020204" pitchFamily="34" charset="-122"/>
              </a:rPr>
              <a:t>[0,100]</a:t>
            </a:r>
          </a:p>
          <a:p>
            <a:pPr>
              <a:lnSpc>
                <a:spcPct val="120000"/>
              </a:lnSpc>
            </a:pPr>
            <a:r>
              <a:rPr lang="en-US" altLang="zh-CN" sz="1500" dirty="0">
                <a:latin typeface="微软雅黑" panose="020B0503020204020204" pitchFamily="34" charset="-122"/>
                <a:ea typeface="微软雅黑" panose="020B0503020204020204" pitchFamily="34" charset="-122"/>
              </a:rPr>
              <a:t>0</a:t>
            </a:r>
            <a:r>
              <a:rPr lang="zh-CN" altLang="en-US" sz="1500" dirty="0">
                <a:latin typeface="微软雅黑" panose="020B0503020204020204" pitchFamily="34" charset="-122"/>
                <a:ea typeface="微软雅黑" panose="020B0503020204020204" pitchFamily="34" charset="-122"/>
              </a:rPr>
              <a:t>：无输出</a:t>
            </a:r>
            <a:endParaRPr lang="en-US" altLang="zh-CN" sz="1500" dirty="0">
              <a:latin typeface="微软雅黑" panose="020B0503020204020204" pitchFamily="34" charset="-122"/>
              <a:ea typeface="微软雅黑" panose="020B0503020204020204" pitchFamily="34" charset="-122"/>
            </a:endParaRPr>
          </a:p>
          <a:p>
            <a:pPr>
              <a:lnSpc>
                <a:spcPct val="120000"/>
              </a:lnSpc>
            </a:pPr>
            <a:r>
              <a:rPr lang="en-US" altLang="zh-CN" sz="1500" dirty="0">
                <a:latin typeface="微软雅黑" panose="020B0503020204020204" pitchFamily="34" charset="-122"/>
                <a:ea typeface="微软雅黑" panose="020B0503020204020204" pitchFamily="34" charset="-122"/>
              </a:rPr>
              <a:t>100</a:t>
            </a:r>
            <a:r>
              <a:rPr lang="zh-CN" altLang="en-US" sz="1500" dirty="0">
                <a:latin typeface="微软雅黑" panose="020B0503020204020204" pitchFamily="34" charset="-122"/>
                <a:ea typeface="微软雅黑" panose="020B0503020204020204" pitchFamily="34" charset="-122"/>
              </a:rPr>
              <a:t>：有输出</a:t>
            </a:r>
          </a:p>
          <a:p>
            <a:endParaRPr lang="zh-CN" altLang="en-US" sz="1350" dirty="0"/>
          </a:p>
        </p:txBody>
      </p:sp>
    </p:spTree>
    <p:extLst>
      <p:ext uri="{BB962C8B-B14F-4D97-AF65-F5344CB8AC3E}">
        <p14:creationId xmlns:p14="http://schemas.microsoft.com/office/powerpoint/2010/main" val="3774774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6F3361-08D0-4DF7-8553-10D9CA8095BE}"/>
              </a:ext>
            </a:extLst>
          </p:cNvPr>
          <p:cNvSpPr>
            <a:spLocks noGrp="1"/>
          </p:cNvSpPr>
          <p:nvPr>
            <p:ph type="title"/>
          </p:nvPr>
        </p:nvSpPr>
        <p:spPr>
          <a:xfrm>
            <a:off x="569119" y="1017152"/>
            <a:ext cx="3307556" cy="725090"/>
          </a:xfrm>
        </p:spPr>
        <p:txBody>
          <a:bodyPr>
            <a:normAutofit/>
          </a:bodyPr>
          <a:lstStyle/>
          <a:p>
            <a:r>
              <a:rPr lang="zh-CN" altLang="en-US" sz="2100" b="1" dirty="0">
                <a:solidFill>
                  <a:srgbClr val="333333"/>
                </a:solidFill>
                <a:latin typeface="微软雅黑" panose="020B0503020204020204" pitchFamily="34" charset="-122"/>
                <a:ea typeface="微软雅黑" panose="020B0503020204020204" pitchFamily="34" charset="-122"/>
              </a:rPr>
              <a:t>车辆动力控制模型</a:t>
            </a:r>
            <a:endParaRPr lang="zh-CN" altLang="en-US" dirty="0">
              <a:latin typeface="宋体" panose="02010600030101010101" pitchFamily="2" charset="-122"/>
              <a:ea typeface="宋体" panose="02010600030101010101" pitchFamily="2" charset="-122"/>
            </a:endParaRPr>
          </a:p>
        </p:txBody>
      </p:sp>
      <p:sp>
        <p:nvSpPr>
          <p:cNvPr id="6" name="矩形 5">
            <a:extLst>
              <a:ext uri="{FF2B5EF4-FFF2-40B4-BE49-F238E27FC236}">
                <a16:creationId xmlns:a16="http://schemas.microsoft.com/office/drawing/2014/main" id="{FB1C7D60-BA89-408A-8A75-043E5FD102CC}"/>
              </a:ext>
            </a:extLst>
          </p:cNvPr>
          <p:cNvSpPr/>
          <p:nvPr/>
        </p:nvSpPr>
        <p:spPr>
          <a:xfrm>
            <a:off x="1200147" y="3214688"/>
            <a:ext cx="1971675" cy="65008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功能处理</a:t>
            </a:r>
          </a:p>
        </p:txBody>
      </p:sp>
      <p:sp>
        <p:nvSpPr>
          <p:cNvPr id="7" name="箭头: 下 6">
            <a:extLst>
              <a:ext uri="{FF2B5EF4-FFF2-40B4-BE49-F238E27FC236}">
                <a16:creationId xmlns:a16="http://schemas.microsoft.com/office/drawing/2014/main" id="{80542CC3-4CA2-49AB-8D0B-64BE12F3F38F}"/>
              </a:ext>
            </a:extLst>
          </p:cNvPr>
          <p:cNvSpPr/>
          <p:nvPr/>
        </p:nvSpPr>
        <p:spPr>
          <a:xfrm>
            <a:off x="1996675" y="2521744"/>
            <a:ext cx="378619" cy="485775"/>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sz="1350"/>
          </a:p>
        </p:txBody>
      </p:sp>
      <p:sp>
        <p:nvSpPr>
          <p:cNvPr id="10" name="箭头: 下 9">
            <a:extLst>
              <a:ext uri="{FF2B5EF4-FFF2-40B4-BE49-F238E27FC236}">
                <a16:creationId xmlns:a16="http://schemas.microsoft.com/office/drawing/2014/main" id="{D52AE5CB-59B6-4215-898C-8E952F30EB69}"/>
              </a:ext>
            </a:extLst>
          </p:cNvPr>
          <p:cNvSpPr/>
          <p:nvPr/>
        </p:nvSpPr>
        <p:spPr>
          <a:xfrm>
            <a:off x="1996674" y="4171951"/>
            <a:ext cx="378619" cy="485775"/>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sz="1350"/>
          </a:p>
        </p:txBody>
      </p:sp>
      <p:sp>
        <p:nvSpPr>
          <p:cNvPr id="8" name="文本框 7">
            <a:extLst>
              <a:ext uri="{FF2B5EF4-FFF2-40B4-BE49-F238E27FC236}">
                <a16:creationId xmlns:a16="http://schemas.microsoft.com/office/drawing/2014/main" id="{8A337A55-33E5-46DF-96FF-620CE742BD62}"/>
              </a:ext>
            </a:extLst>
          </p:cNvPr>
          <p:cNvSpPr txBox="1"/>
          <p:nvPr/>
        </p:nvSpPr>
        <p:spPr>
          <a:xfrm>
            <a:off x="532207" y="1875466"/>
            <a:ext cx="3307556" cy="369332"/>
          </a:xfrm>
          <a:prstGeom prst="rect">
            <a:avLst/>
          </a:prstGeom>
          <a:noFill/>
        </p:spPr>
        <p:txBody>
          <a:bodyPr wrap="square" rtlCol="0">
            <a:spAutoFit/>
          </a:bodyPr>
          <a:lstStyle/>
          <a:p>
            <a:r>
              <a:rPr lang="zh-CN" altLang="en-US" dirty="0">
                <a:solidFill>
                  <a:srgbClr val="333333"/>
                </a:solidFill>
                <a:latin typeface="微软雅黑" panose="020B0503020204020204" pitchFamily="34" charset="-122"/>
                <a:ea typeface="微软雅黑" panose="020B0503020204020204" pitchFamily="34" charset="-122"/>
              </a:rPr>
              <a:t>输入：状态字；动力手柄信号</a:t>
            </a:r>
            <a:endParaRPr lang="zh-CN" altLang="en-US"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5EBAED6F-B77D-4E2E-9ADA-C63E9971D6B2}"/>
              </a:ext>
            </a:extLst>
          </p:cNvPr>
          <p:cNvSpPr txBox="1"/>
          <p:nvPr/>
        </p:nvSpPr>
        <p:spPr>
          <a:xfrm>
            <a:off x="1032266" y="4950612"/>
            <a:ext cx="2307431"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输出：动力控制电流</a:t>
            </a:r>
          </a:p>
        </p:txBody>
      </p:sp>
      <p:sp>
        <p:nvSpPr>
          <p:cNvPr id="12" name="文本框 11">
            <a:extLst>
              <a:ext uri="{FF2B5EF4-FFF2-40B4-BE49-F238E27FC236}">
                <a16:creationId xmlns:a16="http://schemas.microsoft.com/office/drawing/2014/main" id="{DCA1A7AF-F033-4F56-8683-98F0482B6470}"/>
              </a:ext>
            </a:extLst>
          </p:cNvPr>
          <p:cNvSpPr txBox="1"/>
          <p:nvPr/>
        </p:nvSpPr>
        <p:spPr>
          <a:xfrm>
            <a:off x="4381501" y="1256376"/>
            <a:ext cx="4193381" cy="4223849"/>
          </a:xfrm>
          <a:prstGeom prst="rect">
            <a:avLst/>
          </a:prstGeom>
          <a:noFill/>
        </p:spPr>
        <p:txBody>
          <a:bodyPr wrap="square" rtlCol="0">
            <a:spAutoFit/>
          </a:bodyPr>
          <a:lstStyle/>
          <a:p>
            <a:pPr>
              <a:lnSpc>
                <a:spcPct val="120000"/>
              </a:lnSpc>
            </a:pPr>
            <a:r>
              <a:rPr lang="zh-CN" altLang="en-US" sz="1500" b="1" dirty="0">
                <a:latin typeface="微软雅黑" panose="020B0503020204020204" pitchFamily="34" charset="-122"/>
                <a:ea typeface="微软雅黑" panose="020B0503020204020204" pitchFamily="34" charset="-122"/>
              </a:rPr>
              <a:t>功能处理：</a:t>
            </a:r>
            <a:endParaRPr lang="en-US" altLang="zh-CN" sz="1500" b="1" dirty="0">
              <a:latin typeface="微软雅黑" panose="020B0503020204020204" pitchFamily="34" charset="-122"/>
              <a:ea typeface="微软雅黑" panose="020B0503020204020204" pitchFamily="34" charset="-122"/>
            </a:endParaRPr>
          </a:p>
          <a:p>
            <a:pPr>
              <a:lnSpc>
                <a:spcPct val="120000"/>
              </a:lnSpc>
            </a:pPr>
            <a:r>
              <a:rPr lang="en-US" altLang="zh-CN" sz="1500" b="1" dirty="0">
                <a:latin typeface="微软雅黑" panose="020B0503020204020204" pitchFamily="34" charset="-122"/>
                <a:ea typeface="微软雅黑" panose="020B0503020204020204" pitchFamily="34" charset="-122"/>
              </a:rPr>
              <a:t>1. </a:t>
            </a:r>
            <a:r>
              <a:rPr lang="zh-CN" altLang="en-US" sz="1500" b="1" dirty="0">
                <a:latin typeface="微软雅黑" panose="020B0503020204020204" pitchFamily="34" charset="-122"/>
                <a:ea typeface="微软雅黑" panose="020B0503020204020204" pitchFamily="34" charset="-122"/>
              </a:rPr>
              <a:t>车辆运动：</a:t>
            </a:r>
            <a:endParaRPr lang="en-US" altLang="zh-CN" sz="1500" b="1" dirty="0">
              <a:latin typeface="微软雅黑" panose="020B0503020204020204" pitchFamily="34" charset="-122"/>
              <a:ea typeface="微软雅黑" panose="020B0503020204020204" pitchFamily="34" charset="-122"/>
            </a:endParaRPr>
          </a:p>
          <a:p>
            <a:pPr>
              <a:lnSpc>
                <a:spcPct val="120000"/>
              </a:lnSpc>
            </a:pPr>
            <a:r>
              <a:rPr lang="zh-CN" altLang="en-US" sz="1500" dirty="0">
                <a:latin typeface="微软雅黑" panose="020B0503020204020204" pitchFamily="34" charset="-122"/>
                <a:ea typeface="微软雅黑" panose="020B0503020204020204" pitchFamily="34" charset="-122"/>
              </a:rPr>
              <a:t>状态字</a:t>
            </a:r>
            <a:r>
              <a:rPr lang="en-US" altLang="zh-CN" sz="1500" dirty="0">
                <a:latin typeface="微软雅黑" panose="020B0503020204020204" pitchFamily="34" charset="-122"/>
                <a:ea typeface="微软雅黑" panose="020B0503020204020204" pitchFamily="34" charset="-122"/>
              </a:rPr>
              <a:t>= 01</a:t>
            </a:r>
            <a:r>
              <a:rPr lang="zh-CN" altLang="en-US" sz="1500" dirty="0">
                <a:latin typeface="微软雅黑" panose="020B0503020204020204" pitchFamily="34" charset="-122"/>
                <a:ea typeface="微软雅黑" panose="020B0503020204020204" pitchFamily="34" charset="-122"/>
              </a:rPr>
              <a:t>（前进状态）</a:t>
            </a:r>
            <a:r>
              <a:rPr lang="en-US" altLang="zh-CN" sz="1500" dirty="0">
                <a:latin typeface="微软雅黑" panose="020B0503020204020204" pitchFamily="34" charset="-122"/>
                <a:ea typeface="微软雅黑" panose="020B0503020204020204" pitchFamily="34" charset="-122"/>
              </a:rPr>
              <a:t>|| 11</a:t>
            </a:r>
            <a:r>
              <a:rPr lang="zh-CN" altLang="en-US" sz="1500" dirty="0">
                <a:latin typeface="微软雅黑" panose="020B0503020204020204" pitchFamily="34" charset="-122"/>
                <a:ea typeface="微软雅黑" panose="020B0503020204020204" pitchFamily="34" charset="-122"/>
              </a:rPr>
              <a:t>（后退状态），</a:t>
            </a:r>
            <a:endParaRPr lang="en-US" altLang="zh-CN" sz="1500" dirty="0">
              <a:latin typeface="微软雅黑" panose="020B0503020204020204" pitchFamily="34" charset="-122"/>
              <a:ea typeface="微软雅黑" panose="020B0503020204020204" pitchFamily="34" charset="-122"/>
            </a:endParaRPr>
          </a:p>
          <a:p>
            <a:pPr>
              <a:lnSpc>
                <a:spcPct val="120000"/>
              </a:lnSpc>
            </a:pPr>
            <a:r>
              <a:rPr lang="zh-CN" altLang="en-US" sz="1500" dirty="0">
                <a:latin typeface="微软雅黑" panose="020B0503020204020204" pitchFamily="34" charset="-122"/>
                <a:ea typeface="微软雅黑" panose="020B0503020204020204" pitchFamily="34" charset="-122"/>
              </a:rPr>
              <a:t>动力手柄信号</a:t>
            </a:r>
            <a:r>
              <a:rPr lang="en-US" altLang="zh-CN" sz="1500" dirty="0">
                <a:latin typeface="微软雅黑" panose="020B0503020204020204" pitchFamily="34" charset="-122"/>
                <a:ea typeface="微软雅黑" panose="020B0503020204020204" pitchFamily="34" charset="-122"/>
              </a:rPr>
              <a:t>=100</a:t>
            </a:r>
            <a:r>
              <a:rPr lang="zh-CN" altLang="en-US" sz="1500" dirty="0">
                <a:latin typeface="微软雅黑" panose="020B0503020204020204" pitchFamily="34" charset="-122"/>
                <a:ea typeface="微软雅黑" panose="020B0503020204020204" pitchFamily="34" charset="-122"/>
              </a:rPr>
              <a:t>（有动力）时，</a:t>
            </a:r>
            <a:endParaRPr lang="en-US" altLang="zh-CN" sz="1500" dirty="0">
              <a:latin typeface="微软雅黑" panose="020B0503020204020204" pitchFamily="34" charset="-122"/>
              <a:ea typeface="微软雅黑" panose="020B0503020204020204" pitchFamily="34" charset="-122"/>
            </a:endParaRPr>
          </a:p>
          <a:p>
            <a:pPr>
              <a:lnSpc>
                <a:spcPct val="120000"/>
              </a:lnSpc>
            </a:pPr>
            <a:r>
              <a:rPr lang="zh-CN" altLang="en-US" sz="1500" dirty="0">
                <a:latin typeface="微软雅黑" panose="020B0503020204020204" pitchFamily="34" charset="-122"/>
                <a:ea typeface="微软雅黑" panose="020B0503020204020204" pitchFamily="34" charset="-122"/>
              </a:rPr>
              <a:t>动力控制电流</a:t>
            </a:r>
            <a:r>
              <a:rPr lang="en-US" altLang="zh-CN" sz="1500" dirty="0">
                <a:latin typeface="微软雅黑" panose="020B0503020204020204" pitchFamily="34" charset="-122"/>
                <a:ea typeface="微软雅黑" panose="020B0503020204020204" pitchFamily="34" charset="-122"/>
              </a:rPr>
              <a:t>=100</a:t>
            </a:r>
            <a:r>
              <a:rPr lang="zh-CN" altLang="en-US" sz="1500" dirty="0">
                <a:latin typeface="微软雅黑" panose="020B0503020204020204" pitchFamily="34" charset="-122"/>
                <a:ea typeface="微软雅黑" panose="020B0503020204020204" pitchFamily="34" charset="-122"/>
              </a:rPr>
              <a:t>（有输出）；</a:t>
            </a:r>
            <a:endParaRPr lang="en-US" altLang="zh-CN" sz="1500" dirty="0">
              <a:latin typeface="微软雅黑" panose="020B0503020204020204" pitchFamily="34" charset="-122"/>
              <a:ea typeface="微软雅黑" panose="020B0503020204020204" pitchFamily="34" charset="-122"/>
            </a:endParaRPr>
          </a:p>
          <a:p>
            <a:pPr>
              <a:lnSpc>
                <a:spcPct val="120000"/>
              </a:lnSpc>
            </a:pPr>
            <a:r>
              <a:rPr lang="en-US" altLang="zh-CN" sz="1500" b="1" dirty="0">
                <a:latin typeface="微软雅黑" panose="020B0503020204020204" pitchFamily="34" charset="-122"/>
                <a:ea typeface="微软雅黑" panose="020B0503020204020204" pitchFamily="34" charset="-122"/>
              </a:rPr>
              <a:t>2. </a:t>
            </a:r>
            <a:r>
              <a:rPr lang="zh-CN" altLang="en-US" sz="1500" b="1" dirty="0">
                <a:latin typeface="微软雅黑" panose="020B0503020204020204" pitchFamily="34" charset="-122"/>
                <a:ea typeface="微软雅黑" panose="020B0503020204020204" pitchFamily="34" charset="-122"/>
              </a:rPr>
              <a:t>车辆停止：</a:t>
            </a:r>
            <a:endParaRPr lang="en-US" altLang="zh-CN" sz="1500" b="1" dirty="0">
              <a:latin typeface="微软雅黑" panose="020B0503020204020204" pitchFamily="34" charset="-122"/>
              <a:ea typeface="微软雅黑" panose="020B0503020204020204" pitchFamily="34" charset="-122"/>
            </a:endParaRPr>
          </a:p>
          <a:p>
            <a:pPr>
              <a:lnSpc>
                <a:spcPct val="120000"/>
              </a:lnSpc>
            </a:pPr>
            <a:r>
              <a:rPr lang="zh-CN" altLang="en-US" sz="1500" dirty="0">
                <a:latin typeface="微软雅黑" panose="020B0503020204020204" pitchFamily="34" charset="-122"/>
                <a:ea typeface="微软雅黑" panose="020B0503020204020204" pitchFamily="34" charset="-122"/>
              </a:rPr>
              <a:t>状态字</a:t>
            </a:r>
            <a:r>
              <a:rPr lang="en-US" altLang="zh-CN" sz="1500" dirty="0">
                <a:latin typeface="微软雅黑" panose="020B0503020204020204" pitchFamily="34" charset="-122"/>
                <a:ea typeface="微软雅黑" panose="020B0503020204020204" pitchFamily="34" charset="-122"/>
              </a:rPr>
              <a:t>= 01</a:t>
            </a:r>
            <a:r>
              <a:rPr lang="zh-CN" altLang="en-US" sz="1500" dirty="0">
                <a:latin typeface="微软雅黑" panose="020B0503020204020204" pitchFamily="34" charset="-122"/>
                <a:ea typeface="微软雅黑" panose="020B0503020204020204" pitchFamily="34" charset="-122"/>
              </a:rPr>
              <a:t>（前进状态）</a:t>
            </a:r>
            <a:r>
              <a:rPr lang="en-US" altLang="zh-CN" sz="1500" dirty="0">
                <a:latin typeface="微软雅黑" panose="020B0503020204020204" pitchFamily="34" charset="-122"/>
                <a:ea typeface="微软雅黑" panose="020B0503020204020204" pitchFamily="34" charset="-122"/>
              </a:rPr>
              <a:t>|| 11</a:t>
            </a:r>
            <a:r>
              <a:rPr lang="zh-CN" altLang="en-US" sz="1500" dirty="0">
                <a:latin typeface="微软雅黑" panose="020B0503020204020204" pitchFamily="34" charset="-122"/>
                <a:ea typeface="微软雅黑" panose="020B0503020204020204" pitchFamily="34" charset="-122"/>
              </a:rPr>
              <a:t>（后退状态），   动力手柄信号</a:t>
            </a:r>
            <a:r>
              <a:rPr lang="en-US" altLang="zh-CN" sz="1500" dirty="0">
                <a:latin typeface="微软雅黑" panose="020B0503020204020204" pitchFamily="34" charset="-122"/>
                <a:ea typeface="微软雅黑" panose="020B0503020204020204" pitchFamily="34" charset="-122"/>
              </a:rPr>
              <a:t>= 0</a:t>
            </a:r>
            <a:r>
              <a:rPr lang="zh-CN" altLang="en-US" sz="1500" dirty="0">
                <a:latin typeface="微软雅黑" panose="020B0503020204020204" pitchFamily="34" charset="-122"/>
                <a:ea typeface="微软雅黑" panose="020B0503020204020204" pitchFamily="34" charset="-122"/>
              </a:rPr>
              <a:t>（无动力）时，</a:t>
            </a:r>
            <a:endParaRPr lang="en-US" altLang="zh-CN" sz="1500" dirty="0">
              <a:latin typeface="微软雅黑" panose="020B0503020204020204" pitchFamily="34" charset="-122"/>
              <a:ea typeface="微软雅黑" panose="020B0503020204020204" pitchFamily="34" charset="-122"/>
            </a:endParaRPr>
          </a:p>
          <a:p>
            <a:pPr>
              <a:lnSpc>
                <a:spcPct val="120000"/>
              </a:lnSpc>
            </a:pPr>
            <a:r>
              <a:rPr lang="zh-CN" altLang="en-US" sz="1500" dirty="0">
                <a:latin typeface="微软雅黑" panose="020B0503020204020204" pitchFamily="34" charset="-122"/>
                <a:ea typeface="微软雅黑" panose="020B0503020204020204" pitchFamily="34" charset="-122"/>
              </a:rPr>
              <a:t>动力控制电流</a:t>
            </a:r>
            <a:r>
              <a:rPr lang="en-US" altLang="zh-CN" sz="1500" dirty="0">
                <a:latin typeface="微软雅黑" panose="020B0503020204020204" pitchFamily="34" charset="-122"/>
                <a:ea typeface="微软雅黑" panose="020B0503020204020204" pitchFamily="34" charset="-122"/>
              </a:rPr>
              <a:t>= 0</a:t>
            </a:r>
            <a:r>
              <a:rPr lang="zh-CN" altLang="en-US" sz="1500" dirty="0">
                <a:latin typeface="微软雅黑" panose="020B0503020204020204" pitchFamily="34" charset="-122"/>
                <a:ea typeface="微软雅黑" panose="020B0503020204020204" pitchFamily="34" charset="-122"/>
              </a:rPr>
              <a:t>（无输出）；</a:t>
            </a:r>
            <a:endParaRPr lang="en-US" altLang="zh-CN" sz="1500" dirty="0">
              <a:latin typeface="微软雅黑" panose="020B0503020204020204" pitchFamily="34" charset="-122"/>
              <a:ea typeface="微软雅黑" panose="020B0503020204020204" pitchFamily="34" charset="-122"/>
            </a:endParaRPr>
          </a:p>
          <a:p>
            <a:pPr>
              <a:lnSpc>
                <a:spcPct val="120000"/>
              </a:lnSpc>
            </a:pPr>
            <a:r>
              <a:rPr lang="en-US" altLang="zh-CN" sz="1500" b="1" dirty="0">
                <a:latin typeface="微软雅黑" panose="020B0503020204020204" pitchFamily="34" charset="-122"/>
                <a:ea typeface="微软雅黑" panose="020B0503020204020204" pitchFamily="34" charset="-122"/>
              </a:rPr>
              <a:t>3. </a:t>
            </a:r>
            <a:r>
              <a:rPr lang="zh-CN" altLang="en-US" sz="1500" b="1" dirty="0">
                <a:latin typeface="微软雅黑" panose="020B0503020204020204" pitchFamily="34" charset="-122"/>
                <a:ea typeface="微软雅黑" panose="020B0503020204020204" pitchFamily="34" charset="-122"/>
              </a:rPr>
              <a:t>车辆停止：</a:t>
            </a:r>
            <a:endParaRPr lang="en-US" altLang="zh-CN" sz="1500" b="1" dirty="0">
              <a:latin typeface="微软雅黑" panose="020B0503020204020204" pitchFamily="34" charset="-122"/>
              <a:ea typeface="微软雅黑" panose="020B0503020204020204" pitchFamily="34" charset="-122"/>
            </a:endParaRPr>
          </a:p>
          <a:p>
            <a:pPr>
              <a:lnSpc>
                <a:spcPct val="120000"/>
              </a:lnSpc>
            </a:pPr>
            <a:r>
              <a:rPr lang="zh-CN" altLang="en-US" sz="1500" dirty="0">
                <a:latin typeface="微软雅黑" panose="020B0503020204020204" pitchFamily="34" charset="-122"/>
                <a:ea typeface="微软雅黑" panose="020B0503020204020204" pitchFamily="34" charset="-122"/>
              </a:rPr>
              <a:t>状态字</a:t>
            </a:r>
            <a:r>
              <a:rPr lang="en-US" altLang="zh-CN" sz="1500" dirty="0">
                <a:latin typeface="微软雅黑" panose="020B0503020204020204" pitchFamily="34" charset="-122"/>
                <a:ea typeface="微软雅黑" panose="020B0503020204020204" pitchFamily="34" charset="-122"/>
              </a:rPr>
              <a:t>= 10</a:t>
            </a:r>
            <a:r>
              <a:rPr lang="zh-CN" altLang="en-US" sz="1500" dirty="0">
                <a:latin typeface="微软雅黑" panose="020B0503020204020204" pitchFamily="34" charset="-122"/>
                <a:ea typeface="微软雅黑" panose="020B0503020204020204" pitchFamily="34" charset="-122"/>
              </a:rPr>
              <a:t>（故障停车状态）时，</a:t>
            </a:r>
            <a:endParaRPr lang="en-US" altLang="zh-CN" sz="1500" dirty="0">
              <a:latin typeface="微软雅黑" panose="020B0503020204020204" pitchFamily="34" charset="-122"/>
              <a:ea typeface="微软雅黑" panose="020B0503020204020204" pitchFamily="34" charset="-122"/>
            </a:endParaRPr>
          </a:p>
          <a:p>
            <a:pPr>
              <a:lnSpc>
                <a:spcPct val="120000"/>
              </a:lnSpc>
            </a:pPr>
            <a:r>
              <a:rPr lang="zh-CN" altLang="en-US" sz="1500" dirty="0">
                <a:latin typeface="微软雅黑" panose="020B0503020204020204" pitchFamily="34" charset="-122"/>
                <a:ea typeface="微软雅黑" panose="020B0503020204020204" pitchFamily="34" charset="-122"/>
              </a:rPr>
              <a:t>动力控制电流</a:t>
            </a:r>
            <a:r>
              <a:rPr lang="en-US" altLang="zh-CN" sz="1500" dirty="0">
                <a:latin typeface="微软雅黑" panose="020B0503020204020204" pitchFamily="34" charset="-122"/>
                <a:ea typeface="微软雅黑" panose="020B0503020204020204" pitchFamily="34" charset="-122"/>
              </a:rPr>
              <a:t>= 0</a:t>
            </a:r>
            <a:r>
              <a:rPr lang="zh-CN" altLang="en-US" sz="1500" dirty="0">
                <a:latin typeface="微软雅黑" panose="020B0503020204020204" pitchFamily="34" charset="-122"/>
                <a:ea typeface="微软雅黑" panose="020B0503020204020204" pitchFamily="34" charset="-122"/>
              </a:rPr>
              <a:t>（无输出）；</a:t>
            </a:r>
            <a:endParaRPr lang="en-US" altLang="zh-CN" sz="1500" dirty="0">
              <a:latin typeface="微软雅黑" panose="020B0503020204020204" pitchFamily="34" charset="-122"/>
              <a:ea typeface="微软雅黑" panose="020B0503020204020204" pitchFamily="34" charset="-122"/>
            </a:endParaRPr>
          </a:p>
          <a:p>
            <a:pPr>
              <a:lnSpc>
                <a:spcPct val="120000"/>
              </a:lnSpc>
            </a:pPr>
            <a:r>
              <a:rPr lang="en-US" altLang="zh-CN" sz="1500" b="1" dirty="0">
                <a:latin typeface="微软雅黑" panose="020B0503020204020204" pitchFamily="34" charset="-122"/>
                <a:ea typeface="微软雅黑" panose="020B0503020204020204" pitchFamily="34" charset="-122"/>
              </a:rPr>
              <a:t>4. </a:t>
            </a:r>
            <a:r>
              <a:rPr lang="zh-CN" altLang="en-US" sz="1500" b="1" dirty="0">
                <a:latin typeface="微软雅黑" panose="020B0503020204020204" pitchFamily="34" charset="-122"/>
                <a:ea typeface="微软雅黑" panose="020B0503020204020204" pitchFamily="34" charset="-122"/>
              </a:rPr>
              <a:t>车辆停止：</a:t>
            </a:r>
            <a:endParaRPr lang="en-US" altLang="zh-CN" sz="1500" b="1" dirty="0">
              <a:latin typeface="微软雅黑" panose="020B0503020204020204" pitchFamily="34" charset="-122"/>
              <a:ea typeface="微软雅黑" panose="020B0503020204020204" pitchFamily="34" charset="-122"/>
            </a:endParaRPr>
          </a:p>
          <a:p>
            <a:pPr>
              <a:lnSpc>
                <a:spcPct val="120000"/>
              </a:lnSpc>
            </a:pPr>
            <a:r>
              <a:rPr lang="zh-CN" altLang="en-US" sz="1500" dirty="0">
                <a:latin typeface="微软雅黑" panose="020B0503020204020204" pitchFamily="34" charset="-122"/>
                <a:ea typeface="微软雅黑" panose="020B0503020204020204" pitchFamily="34" charset="-122"/>
              </a:rPr>
              <a:t>状态字</a:t>
            </a:r>
            <a:r>
              <a:rPr lang="en-US" altLang="zh-CN" sz="1500" dirty="0">
                <a:latin typeface="微软雅黑" panose="020B0503020204020204" pitchFamily="34" charset="-122"/>
                <a:ea typeface="微软雅黑" panose="020B0503020204020204" pitchFamily="34" charset="-122"/>
              </a:rPr>
              <a:t>= 00</a:t>
            </a:r>
            <a:r>
              <a:rPr lang="zh-CN" altLang="en-US" sz="1500" dirty="0">
                <a:latin typeface="微软雅黑" panose="020B0503020204020204" pitchFamily="34" charset="-122"/>
                <a:ea typeface="微软雅黑" panose="020B0503020204020204" pitchFamily="34" charset="-122"/>
              </a:rPr>
              <a:t>（停止状态）时，</a:t>
            </a:r>
            <a:endParaRPr lang="en-US" altLang="zh-CN" sz="1500" dirty="0">
              <a:latin typeface="微软雅黑" panose="020B0503020204020204" pitchFamily="34" charset="-122"/>
              <a:ea typeface="微软雅黑" panose="020B0503020204020204" pitchFamily="34" charset="-122"/>
            </a:endParaRPr>
          </a:p>
          <a:p>
            <a:pPr>
              <a:lnSpc>
                <a:spcPct val="120000"/>
              </a:lnSpc>
            </a:pPr>
            <a:r>
              <a:rPr lang="zh-CN" altLang="en-US" sz="1500" dirty="0">
                <a:latin typeface="微软雅黑" panose="020B0503020204020204" pitchFamily="34" charset="-122"/>
                <a:ea typeface="微软雅黑" panose="020B0503020204020204" pitchFamily="34" charset="-122"/>
              </a:rPr>
              <a:t>动力控制电流</a:t>
            </a:r>
            <a:r>
              <a:rPr lang="en-US" altLang="zh-CN" sz="1500" dirty="0">
                <a:latin typeface="微软雅黑" panose="020B0503020204020204" pitchFamily="34" charset="-122"/>
                <a:ea typeface="微软雅黑" panose="020B0503020204020204" pitchFamily="34" charset="-122"/>
              </a:rPr>
              <a:t>= 0</a:t>
            </a:r>
            <a:r>
              <a:rPr lang="zh-CN" altLang="en-US" sz="1500" dirty="0">
                <a:latin typeface="微软雅黑" panose="020B0503020204020204" pitchFamily="34" charset="-122"/>
                <a:ea typeface="微软雅黑" panose="020B0503020204020204" pitchFamily="34" charset="-122"/>
              </a:rPr>
              <a:t>（无输出）；</a:t>
            </a:r>
            <a:endParaRPr lang="en-US" altLang="zh-CN" sz="15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227826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6F3361-08D0-4DF7-8553-10D9CA8095BE}"/>
              </a:ext>
            </a:extLst>
          </p:cNvPr>
          <p:cNvSpPr>
            <a:spLocks noGrp="1"/>
          </p:cNvSpPr>
          <p:nvPr>
            <p:ph type="title"/>
          </p:nvPr>
        </p:nvSpPr>
        <p:spPr>
          <a:xfrm>
            <a:off x="569119" y="1017152"/>
            <a:ext cx="3307556" cy="725090"/>
          </a:xfrm>
        </p:spPr>
        <p:txBody>
          <a:bodyPr>
            <a:normAutofit/>
          </a:bodyPr>
          <a:lstStyle/>
          <a:p>
            <a:r>
              <a:rPr lang="zh-CN" altLang="en-US" sz="2100" b="1" dirty="0">
                <a:latin typeface="微软雅黑" panose="020B0503020204020204" pitchFamily="34" charset="-122"/>
                <a:ea typeface="微软雅黑" panose="020B0503020204020204" pitchFamily="34" charset="-122"/>
              </a:rPr>
              <a:t>列车工作状态图</a:t>
            </a:r>
          </a:p>
        </p:txBody>
      </p:sp>
      <p:sp>
        <p:nvSpPr>
          <p:cNvPr id="18" name="文本框 17">
            <a:extLst>
              <a:ext uri="{FF2B5EF4-FFF2-40B4-BE49-F238E27FC236}">
                <a16:creationId xmlns:a16="http://schemas.microsoft.com/office/drawing/2014/main" id="{1D511116-1C2D-4994-9138-4B49F07B4F79}"/>
              </a:ext>
            </a:extLst>
          </p:cNvPr>
          <p:cNvSpPr txBox="1"/>
          <p:nvPr/>
        </p:nvSpPr>
        <p:spPr>
          <a:xfrm>
            <a:off x="707231" y="5143494"/>
            <a:ext cx="7729538" cy="323165"/>
          </a:xfrm>
          <a:prstGeom prst="rect">
            <a:avLst/>
          </a:prstGeom>
          <a:noFill/>
        </p:spPr>
        <p:txBody>
          <a:bodyPr wrap="square" rtlCol="0">
            <a:spAutoFit/>
          </a:bodyPr>
          <a:lstStyle/>
          <a:p>
            <a:pPr algn="just"/>
            <a:r>
              <a:rPr lang="zh-CN" altLang="en-US" sz="1500" dirty="0">
                <a:latin typeface="微软雅黑" panose="020B0503020204020204" pitchFamily="34" charset="-122"/>
                <a:ea typeface="微软雅黑" panose="020B0503020204020204" pitchFamily="34" charset="-122"/>
              </a:rPr>
              <a:t>一共有</a:t>
            </a:r>
            <a:r>
              <a:rPr lang="en-US" altLang="zh-CN" sz="1500" b="1" dirty="0">
                <a:solidFill>
                  <a:srgbClr val="FF0000"/>
                </a:solidFill>
                <a:latin typeface="微软雅黑" panose="020B0503020204020204" pitchFamily="34" charset="-122"/>
                <a:ea typeface="微软雅黑" panose="020B0503020204020204" pitchFamily="34" charset="-122"/>
              </a:rPr>
              <a:t>10</a:t>
            </a:r>
            <a:r>
              <a:rPr lang="zh-CN" altLang="en-US" sz="1500" b="1" dirty="0">
                <a:solidFill>
                  <a:srgbClr val="FF0000"/>
                </a:solidFill>
                <a:latin typeface="微软雅黑" panose="020B0503020204020204" pitchFamily="34" charset="-122"/>
                <a:ea typeface="微软雅黑" panose="020B0503020204020204" pitchFamily="34" charset="-122"/>
              </a:rPr>
              <a:t>种状态转移</a:t>
            </a:r>
            <a:r>
              <a:rPr lang="zh-CN" altLang="en-US" sz="1500" dirty="0">
                <a:latin typeface="微软雅黑" panose="020B0503020204020204" pitchFamily="34" charset="-122"/>
                <a:ea typeface="微软雅黑" panose="020B0503020204020204" pitchFamily="34" charset="-122"/>
              </a:rPr>
              <a:t>关系，而动力手柄信号有</a:t>
            </a:r>
            <a:r>
              <a:rPr lang="en-US" altLang="zh-CN" sz="1500" dirty="0">
                <a:latin typeface="微软雅黑" panose="020B0503020204020204" pitchFamily="34" charset="-122"/>
                <a:ea typeface="微软雅黑" panose="020B0503020204020204" pitchFamily="34" charset="-122"/>
              </a:rPr>
              <a:t>2</a:t>
            </a:r>
            <a:r>
              <a:rPr lang="zh-CN" altLang="en-US" sz="1500" dirty="0">
                <a:latin typeface="微软雅黑" panose="020B0503020204020204" pitchFamily="34" charset="-122"/>
                <a:ea typeface="微软雅黑" panose="020B0503020204020204" pitchFamily="34" charset="-122"/>
              </a:rPr>
              <a:t>个取值，所以要分析</a:t>
            </a:r>
            <a:r>
              <a:rPr lang="en-US" altLang="zh-CN" sz="1500" dirty="0">
                <a:latin typeface="微软雅黑" panose="020B0503020204020204" pitchFamily="34" charset="-122"/>
                <a:ea typeface="微软雅黑" panose="020B0503020204020204" pitchFamily="34" charset="-122"/>
              </a:rPr>
              <a:t>10</a:t>
            </a:r>
            <a:r>
              <a:rPr lang="zh-CN" altLang="en-US" sz="1500" dirty="0">
                <a:latin typeface="微软雅黑" panose="020B0503020204020204" pitchFamily="34" charset="-122"/>
                <a:ea typeface="微软雅黑" panose="020B0503020204020204" pitchFamily="34" charset="-122"/>
              </a:rPr>
              <a:t>*</a:t>
            </a:r>
            <a:r>
              <a:rPr lang="en-US" altLang="zh-CN" sz="1500" dirty="0">
                <a:latin typeface="微软雅黑" panose="020B0503020204020204" pitchFamily="34" charset="-122"/>
                <a:ea typeface="微软雅黑" panose="020B0503020204020204" pitchFamily="34" charset="-122"/>
              </a:rPr>
              <a:t>2^2=40</a:t>
            </a:r>
            <a:r>
              <a:rPr lang="zh-CN" altLang="en-US" sz="1500" dirty="0">
                <a:latin typeface="微软雅黑" panose="020B0503020204020204" pitchFamily="34" charset="-122"/>
                <a:ea typeface="微软雅黑" panose="020B0503020204020204" pitchFamily="34" charset="-122"/>
              </a:rPr>
              <a:t>种情况。</a:t>
            </a:r>
          </a:p>
        </p:txBody>
      </p:sp>
      <p:pic>
        <p:nvPicPr>
          <p:cNvPr id="20" name="图片 19">
            <a:extLst>
              <a:ext uri="{FF2B5EF4-FFF2-40B4-BE49-F238E27FC236}">
                <a16:creationId xmlns:a16="http://schemas.microsoft.com/office/drawing/2014/main" id="{C5C3262F-8F3B-4CF3-ABAA-1D591D0DFCF9}"/>
              </a:ext>
            </a:extLst>
          </p:cNvPr>
          <p:cNvPicPr>
            <a:picLocks noChangeAspect="1"/>
          </p:cNvPicPr>
          <p:nvPr/>
        </p:nvPicPr>
        <p:blipFill rotWithShape="1">
          <a:blip r:embed="rId3"/>
          <a:srcRect l="22687" t="28570" r="24672" b="26597"/>
          <a:stretch/>
        </p:blipFill>
        <p:spPr>
          <a:xfrm>
            <a:off x="864394" y="1742242"/>
            <a:ext cx="7073426" cy="3200400"/>
          </a:xfrm>
          <a:prstGeom prst="rect">
            <a:avLst/>
          </a:prstGeom>
        </p:spPr>
      </p:pic>
    </p:spTree>
    <p:extLst>
      <p:ext uri="{BB962C8B-B14F-4D97-AF65-F5344CB8AC3E}">
        <p14:creationId xmlns:p14="http://schemas.microsoft.com/office/powerpoint/2010/main" val="9045064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6F3361-08D0-4DF7-8553-10D9CA8095BE}"/>
              </a:ext>
            </a:extLst>
          </p:cNvPr>
          <p:cNvSpPr>
            <a:spLocks noGrp="1"/>
          </p:cNvSpPr>
          <p:nvPr>
            <p:ph type="title"/>
          </p:nvPr>
        </p:nvSpPr>
        <p:spPr>
          <a:xfrm>
            <a:off x="569119" y="1017152"/>
            <a:ext cx="3307556" cy="725090"/>
          </a:xfrm>
        </p:spPr>
        <p:txBody>
          <a:bodyPr>
            <a:normAutofit/>
          </a:bodyPr>
          <a:lstStyle/>
          <a:p>
            <a:r>
              <a:rPr lang="zh-CN" altLang="en-US" sz="2100" b="1" dirty="0">
                <a:solidFill>
                  <a:srgbClr val="333333"/>
                </a:solidFill>
                <a:latin typeface="微软雅黑" panose="020B0503020204020204" pitchFamily="34" charset="-122"/>
                <a:ea typeface="微软雅黑" panose="020B0503020204020204" pitchFamily="34" charset="-122"/>
              </a:rPr>
              <a:t>事故原因分析</a:t>
            </a:r>
            <a:endParaRPr lang="zh-CN" altLang="en-US" dirty="0">
              <a:latin typeface="宋体" panose="02010600030101010101" pitchFamily="2" charset="-122"/>
              <a:ea typeface="宋体" panose="02010600030101010101" pitchFamily="2" charset="-122"/>
            </a:endParaRPr>
          </a:p>
        </p:txBody>
      </p:sp>
      <p:sp>
        <p:nvSpPr>
          <p:cNvPr id="6" name="矩形 5">
            <a:extLst>
              <a:ext uri="{FF2B5EF4-FFF2-40B4-BE49-F238E27FC236}">
                <a16:creationId xmlns:a16="http://schemas.microsoft.com/office/drawing/2014/main" id="{FB1C7D60-BA89-408A-8A75-043E5FD102CC}"/>
              </a:ext>
            </a:extLst>
          </p:cNvPr>
          <p:cNvSpPr/>
          <p:nvPr/>
        </p:nvSpPr>
        <p:spPr>
          <a:xfrm>
            <a:off x="1200147" y="3214688"/>
            <a:ext cx="1971675" cy="65008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功能处理</a:t>
            </a:r>
          </a:p>
        </p:txBody>
      </p:sp>
      <p:sp>
        <p:nvSpPr>
          <p:cNvPr id="7" name="箭头: 下 6">
            <a:extLst>
              <a:ext uri="{FF2B5EF4-FFF2-40B4-BE49-F238E27FC236}">
                <a16:creationId xmlns:a16="http://schemas.microsoft.com/office/drawing/2014/main" id="{80542CC3-4CA2-49AB-8D0B-64BE12F3F38F}"/>
              </a:ext>
            </a:extLst>
          </p:cNvPr>
          <p:cNvSpPr/>
          <p:nvPr/>
        </p:nvSpPr>
        <p:spPr>
          <a:xfrm>
            <a:off x="1996675" y="2521744"/>
            <a:ext cx="378619" cy="485775"/>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sz="1350"/>
          </a:p>
        </p:txBody>
      </p:sp>
      <p:sp>
        <p:nvSpPr>
          <p:cNvPr id="10" name="箭头: 下 9">
            <a:extLst>
              <a:ext uri="{FF2B5EF4-FFF2-40B4-BE49-F238E27FC236}">
                <a16:creationId xmlns:a16="http://schemas.microsoft.com/office/drawing/2014/main" id="{D52AE5CB-59B6-4215-898C-8E952F30EB69}"/>
              </a:ext>
            </a:extLst>
          </p:cNvPr>
          <p:cNvSpPr/>
          <p:nvPr/>
        </p:nvSpPr>
        <p:spPr>
          <a:xfrm>
            <a:off x="1996674" y="4171951"/>
            <a:ext cx="378619" cy="485775"/>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sz="1350"/>
          </a:p>
        </p:txBody>
      </p:sp>
      <p:sp>
        <p:nvSpPr>
          <p:cNvPr id="8" name="文本框 7">
            <a:extLst>
              <a:ext uri="{FF2B5EF4-FFF2-40B4-BE49-F238E27FC236}">
                <a16:creationId xmlns:a16="http://schemas.microsoft.com/office/drawing/2014/main" id="{8A337A55-33E5-46DF-96FF-620CE742BD62}"/>
              </a:ext>
            </a:extLst>
          </p:cNvPr>
          <p:cNvSpPr txBox="1"/>
          <p:nvPr/>
        </p:nvSpPr>
        <p:spPr>
          <a:xfrm>
            <a:off x="569119" y="1817221"/>
            <a:ext cx="3307556" cy="646331"/>
          </a:xfrm>
          <a:prstGeom prst="rect">
            <a:avLst/>
          </a:prstGeom>
          <a:noFill/>
        </p:spPr>
        <p:txBody>
          <a:bodyPr wrap="square" rtlCol="0">
            <a:spAutoFit/>
          </a:bodyPr>
          <a:lstStyle/>
          <a:p>
            <a:pPr algn="ctr"/>
            <a:r>
              <a:rPr lang="zh-CN" altLang="en-US" dirty="0">
                <a:solidFill>
                  <a:srgbClr val="333333"/>
                </a:solidFill>
                <a:latin typeface="微软雅黑" panose="020B0503020204020204" pitchFamily="34" charset="-122"/>
                <a:ea typeface="微软雅黑" panose="020B0503020204020204" pitchFamily="34" charset="-122"/>
              </a:rPr>
              <a:t>状态字</a:t>
            </a:r>
            <a:r>
              <a:rPr lang="en-US" altLang="zh-CN" dirty="0">
                <a:solidFill>
                  <a:srgbClr val="333333"/>
                </a:solidFill>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10</a:t>
            </a:r>
            <a:r>
              <a:rPr lang="zh-CN" altLang="en-US" dirty="0">
                <a:latin typeface="微软雅黑" panose="020B0503020204020204" pitchFamily="34" charset="-122"/>
                <a:ea typeface="微软雅黑" panose="020B0503020204020204" pitchFamily="34" charset="-122"/>
              </a:rPr>
              <a:t>（故障停车状态</a:t>
            </a:r>
            <a:r>
              <a:rPr lang="en-US" altLang="zh-CN" dirty="0">
                <a:latin typeface="微软雅黑" panose="020B0503020204020204" pitchFamily="34" charset="-122"/>
                <a:ea typeface="微软雅黑" panose="020B0503020204020204" pitchFamily="34" charset="-122"/>
              </a:rPr>
              <a:t>)</a:t>
            </a:r>
          </a:p>
          <a:p>
            <a:pPr algn="ctr"/>
            <a:r>
              <a:rPr lang="zh-CN" altLang="en-US" dirty="0">
                <a:latin typeface="微软雅黑" panose="020B0503020204020204" pitchFamily="34" charset="-122"/>
                <a:ea typeface="微软雅黑" panose="020B0503020204020204" pitchFamily="34" charset="-122"/>
              </a:rPr>
              <a:t> </a:t>
            </a:r>
            <a:r>
              <a:rPr lang="zh-CN" altLang="en-US" dirty="0">
                <a:solidFill>
                  <a:srgbClr val="333333"/>
                </a:solidFill>
                <a:latin typeface="微软雅黑" panose="020B0503020204020204" pitchFamily="34" charset="-122"/>
                <a:ea typeface="微软雅黑" panose="020B0503020204020204" pitchFamily="34" charset="-122"/>
              </a:rPr>
              <a:t>动力手柄信号</a:t>
            </a:r>
            <a:r>
              <a:rPr lang="en-US" altLang="zh-CN" dirty="0">
                <a:solidFill>
                  <a:srgbClr val="333333"/>
                </a:solidFill>
                <a:latin typeface="微软雅黑" panose="020B0503020204020204" pitchFamily="34" charset="-122"/>
                <a:ea typeface="微软雅黑" panose="020B0503020204020204" pitchFamily="34" charset="-122"/>
              </a:rPr>
              <a:t>= 100</a:t>
            </a:r>
            <a:r>
              <a:rPr lang="zh-CN" altLang="en-US" dirty="0">
                <a:solidFill>
                  <a:srgbClr val="333333"/>
                </a:solidFill>
                <a:latin typeface="微软雅黑" panose="020B0503020204020204" pitchFamily="34" charset="-122"/>
                <a:ea typeface="微软雅黑" panose="020B0503020204020204" pitchFamily="34" charset="-122"/>
              </a:rPr>
              <a:t>（有动力）</a:t>
            </a:r>
            <a:endParaRPr lang="zh-CN" altLang="en-US"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5EBAED6F-B77D-4E2E-9ADA-C63E9971D6B2}"/>
              </a:ext>
            </a:extLst>
          </p:cNvPr>
          <p:cNvSpPr txBox="1"/>
          <p:nvPr/>
        </p:nvSpPr>
        <p:spPr>
          <a:xfrm>
            <a:off x="712582" y="4791783"/>
            <a:ext cx="294680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动力控制电流</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（无输出）</a:t>
            </a:r>
          </a:p>
        </p:txBody>
      </p:sp>
      <p:sp>
        <p:nvSpPr>
          <p:cNvPr id="12" name="文本框 11">
            <a:extLst>
              <a:ext uri="{FF2B5EF4-FFF2-40B4-BE49-F238E27FC236}">
                <a16:creationId xmlns:a16="http://schemas.microsoft.com/office/drawing/2014/main" id="{DCA1A7AF-F033-4F56-8683-98F0482B6470}"/>
              </a:ext>
            </a:extLst>
          </p:cNvPr>
          <p:cNvSpPr txBox="1"/>
          <p:nvPr/>
        </p:nvSpPr>
        <p:spPr>
          <a:xfrm>
            <a:off x="642938" y="5222074"/>
            <a:ext cx="7729538" cy="553998"/>
          </a:xfrm>
          <a:prstGeom prst="rect">
            <a:avLst/>
          </a:prstGeom>
          <a:noFill/>
        </p:spPr>
        <p:txBody>
          <a:bodyPr wrap="square" rtlCol="0">
            <a:spAutoFit/>
          </a:bodyPr>
          <a:lstStyle/>
          <a:p>
            <a:pPr algn="just"/>
            <a:r>
              <a:rPr lang="zh-CN" altLang="en-US" sz="1500" dirty="0">
                <a:latin typeface="微软雅黑" panose="020B0503020204020204" pitchFamily="34" charset="-122"/>
                <a:ea typeface="微软雅黑" panose="020B0503020204020204" pitchFamily="34" charset="-122"/>
              </a:rPr>
              <a:t>总结：设计人员对动力手柄信号不变，状态字发生变化后的情况考虑不足，遗漏了状态字由故障停车状态退出后，动力手柄信号</a:t>
            </a:r>
            <a:r>
              <a:rPr lang="en-US" altLang="zh-CN" sz="1500" dirty="0">
                <a:latin typeface="微软雅黑" panose="020B0503020204020204" pitchFamily="34" charset="-122"/>
                <a:ea typeface="微软雅黑" panose="020B0503020204020204" pitchFamily="34" charset="-122"/>
              </a:rPr>
              <a:t>= 100</a:t>
            </a:r>
            <a:r>
              <a:rPr lang="zh-CN" altLang="en-US" sz="1500" dirty="0">
                <a:latin typeface="微软雅黑" panose="020B0503020204020204" pitchFamily="34" charset="-122"/>
                <a:ea typeface="微软雅黑" panose="020B0503020204020204" pitchFamily="34" charset="-122"/>
              </a:rPr>
              <a:t>的情况，导致事故发生。</a:t>
            </a:r>
          </a:p>
        </p:txBody>
      </p:sp>
      <p:sp>
        <p:nvSpPr>
          <p:cNvPr id="9" name="矩形 8">
            <a:extLst>
              <a:ext uri="{FF2B5EF4-FFF2-40B4-BE49-F238E27FC236}">
                <a16:creationId xmlns:a16="http://schemas.microsoft.com/office/drawing/2014/main" id="{A9DBACC1-7DFD-435F-9DCF-CFAC999DEF47}"/>
              </a:ext>
            </a:extLst>
          </p:cNvPr>
          <p:cNvSpPr/>
          <p:nvPr/>
        </p:nvSpPr>
        <p:spPr>
          <a:xfrm>
            <a:off x="5636416" y="3214688"/>
            <a:ext cx="1971675" cy="65008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功能处理</a:t>
            </a:r>
          </a:p>
        </p:txBody>
      </p:sp>
      <p:sp>
        <p:nvSpPr>
          <p:cNvPr id="13" name="箭头: 下 12">
            <a:extLst>
              <a:ext uri="{FF2B5EF4-FFF2-40B4-BE49-F238E27FC236}">
                <a16:creationId xmlns:a16="http://schemas.microsoft.com/office/drawing/2014/main" id="{9DDA97D2-2E94-487D-B865-482BF9476469}"/>
              </a:ext>
            </a:extLst>
          </p:cNvPr>
          <p:cNvSpPr/>
          <p:nvPr/>
        </p:nvSpPr>
        <p:spPr>
          <a:xfrm>
            <a:off x="6432944" y="2521744"/>
            <a:ext cx="378619" cy="485775"/>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sz="1350"/>
          </a:p>
        </p:txBody>
      </p:sp>
      <p:sp>
        <p:nvSpPr>
          <p:cNvPr id="14" name="箭头: 下 13">
            <a:extLst>
              <a:ext uri="{FF2B5EF4-FFF2-40B4-BE49-F238E27FC236}">
                <a16:creationId xmlns:a16="http://schemas.microsoft.com/office/drawing/2014/main" id="{693A470D-D985-4C6D-ADAF-51CEC1136EEE}"/>
              </a:ext>
            </a:extLst>
          </p:cNvPr>
          <p:cNvSpPr/>
          <p:nvPr/>
        </p:nvSpPr>
        <p:spPr>
          <a:xfrm>
            <a:off x="6432943" y="4171951"/>
            <a:ext cx="378619" cy="485775"/>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sz="1350"/>
          </a:p>
        </p:txBody>
      </p:sp>
      <p:sp>
        <p:nvSpPr>
          <p:cNvPr id="15" name="文本框 14">
            <a:extLst>
              <a:ext uri="{FF2B5EF4-FFF2-40B4-BE49-F238E27FC236}">
                <a16:creationId xmlns:a16="http://schemas.microsoft.com/office/drawing/2014/main" id="{C7731C7F-3481-474A-91A5-213154E3FFDA}"/>
              </a:ext>
            </a:extLst>
          </p:cNvPr>
          <p:cNvSpPr txBox="1"/>
          <p:nvPr/>
        </p:nvSpPr>
        <p:spPr>
          <a:xfrm>
            <a:off x="5005388" y="1817221"/>
            <a:ext cx="3307556" cy="646331"/>
          </a:xfrm>
          <a:prstGeom prst="rect">
            <a:avLst/>
          </a:prstGeom>
          <a:noFill/>
        </p:spPr>
        <p:txBody>
          <a:bodyPr wrap="square" rtlCol="0">
            <a:spAutoFit/>
          </a:bodyPr>
          <a:lstStyle/>
          <a:p>
            <a:pPr algn="ctr"/>
            <a:r>
              <a:rPr lang="zh-CN" altLang="en-US" dirty="0">
                <a:solidFill>
                  <a:srgbClr val="333333"/>
                </a:solidFill>
                <a:latin typeface="微软雅黑" panose="020B0503020204020204" pitchFamily="34" charset="-122"/>
                <a:ea typeface="微软雅黑" panose="020B0503020204020204" pitchFamily="34" charset="-122"/>
              </a:rPr>
              <a:t>状态字</a:t>
            </a:r>
            <a:r>
              <a:rPr lang="en-US" altLang="zh-CN" dirty="0">
                <a:solidFill>
                  <a:srgbClr val="333333"/>
                </a:solidFill>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 </a:t>
            </a:r>
            <a:r>
              <a:rPr lang="zh-CN" altLang="en-US" dirty="0">
                <a:solidFill>
                  <a:srgbClr val="333333"/>
                </a:solidFill>
                <a:latin typeface="微软雅黑" panose="020B0503020204020204" pitchFamily="34" charset="-122"/>
                <a:ea typeface="微软雅黑" panose="020B0503020204020204" pitchFamily="34" charset="-122"/>
              </a:rPr>
              <a:t>动力手柄信号</a:t>
            </a:r>
            <a:r>
              <a:rPr lang="en-US" altLang="zh-CN" dirty="0">
                <a:solidFill>
                  <a:srgbClr val="333333"/>
                </a:solidFill>
                <a:latin typeface="微软雅黑" panose="020B0503020204020204" pitchFamily="34" charset="-122"/>
                <a:ea typeface="微软雅黑" panose="020B0503020204020204" pitchFamily="34" charset="-122"/>
              </a:rPr>
              <a:t>= 100</a:t>
            </a:r>
            <a:r>
              <a:rPr lang="zh-CN" altLang="en-US" dirty="0">
                <a:solidFill>
                  <a:srgbClr val="333333"/>
                </a:solidFill>
                <a:latin typeface="微软雅黑" panose="020B0503020204020204" pitchFamily="34" charset="-122"/>
                <a:ea typeface="微软雅黑" panose="020B0503020204020204" pitchFamily="34" charset="-122"/>
              </a:rPr>
              <a:t>（有动力）</a:t>
            </a:r>
            <a:endParaRPr lang="zh-CN" altLang="en-US"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58708DFE-0E13-482A-B359-102B8642F424}"/>
              </a:ext>
            </a:extLst>
          </p:cNvPr>
          <p:cNvSpPr txBox="1"/>
          <p:nvPr/>
        </p:nvSpPr>
        <p:spPr>
          <a:xfrm>
            <a:off x="5148850" y="4791783"/>
            <a:ext cx="3080750" cy="369332"/>
          </a:xfrm>
          <a:prstGeom prst="rect">
            <a:avLst/>
          </a:prstGeom>
          <a:noFill/>
        </p:spPr>
        <p:txBody>
          <a:bodyPr wrap="square" rtlCol="0">
            <a:spAutoFit/>
          </a:bodyPr>
          <a:lstStyle/>
          <a:p>
            <a:r>
              <a:rPr lang="zh-CN" altLang="en-US" dirty="0">
                <a:solidFill>
                  <a:srgbClr val="C00000"/>
                </a:solidFill>
                <a:latin typeface="微软雅黑" panose="020B0503020204020204" pitchFamily="34" charset="-122"/>
                <a:ea typeface="微软雅黑" panose="020B0503020204020204" pitchFamily="34" charset="-122"/>
              </a:rPr>
              <a:t>动力控制电流</a:t>
            </a:r>
            <a:r>
              <a:rPr lang="en-US" altLang="zh-CN" dirty="0">
                <a:solidFill>
                  <a:srgbClr val="C00000"/>
                </a:solidFill>
                <a:latin typeface="微软雅黑" panose="020B0503020204020204" pitchFamily="34" charset="-122"/>
                <a:ea typeface="微软雅黑" panose="020B0503020204020204" pitchFamily="34" charset="-122"/>
              </a:rPr>
              <a:t>=100</a:t>
            </a:r>
            <a:r>
              <a:rPr lang="zh-CN" altLang="en-US" dirty="0">
                <a:solidFill>
                  <a:srgbClr val="C00000"/>
                </a:solidFill>
                <a:latin typeface="微软雅黑" panose="020B0503020204020204" pitchFamily="34" charset="-122"/>
                <a:ea typeface="微软雅黑" panose="020B0503020204020204" pitchFamily="34" charset="-122"/>
              </a:rPr>
              <a:t>（有输出）</a:t>
            </a:r>
          </a:p>
        </p:txBody>
      </p:sp>
      <p:sp>
        <p:nvSpPr>
          <p:cNvPr id="3" name="箭头: 右 2">
            <a:extLst>
              <a:ext uri="{FF2B5EF4-FFF2-40B4-BE49-F238E27FC236}">
                <a16:creationId xmlns:a16="http://schemas.microsoft.com/office/drawing/2014/main" id="{6D111DE8-8955-4C2F-8F68-B7850EC35A2B}"/>
              </a:ext>
            </a:extLst>
          </p:cNvPr>
          <p:cNvSpPr/>
          <p:nvPr/>
        </p:nvSpPr>
        <p:spPr>
          <a:xfrm>
            <a:off x="3802847" y="3429000"/>
            <a:ext cx="1346003" cy="178594"/>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sz="1350"/>
          </a:p>
        </p:txBody>
      </p:sp>
      <p:sp>
        <p:nvSpPr>
          <p:cNvPr id="4" name="文本框 3">
            <a:extLst>
              <a:ext uri="{FF2B5EF4-FFF2-40B4-BE49-F238E27FC236}">
                <a16:creationId xmlns:a16="http://schemas.microsoft.com/office/drawing/2014/main" id="{D96C37C4-F12E-49F2-B90A-1CF8E6E76744}"/>
              </a:ext>
            </a:extLst>
          </p:cNvPr>
          <p:cNvSpPr txBox="1"/>
          <p:nvPr/>
        </p:nvSpPr>
        <p:spPr>
          <a:xfrm>
            <a:off x="3871619" y="3007519"/>
            <a:ext cx="1272175"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故障恢复</a:t>
            </a:r>
          </a:p>
        </p:txBody>
      </p:sp>
    </p:spTree>
    <p:extLst>
      <p:ext uri="{BB962C8B-B14F-4D97-AF65-F5344CB8AC3E}">
        <p14:creationId xmlns:p14="http://schemas.microsoft.com/office/powerpoint/2010/main" val="3273732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5310" y="168644"/>
            <a:ext cx="4740563" cy="461665"/>
          </a:xfrm>
          <a:prstGeom prst="rect">
            <a:avLst/>
          </a:prstGeom>
        </p:spPr>
        <p:txBody>
          <a:bodyPr wrap="square">
            <a:spAutoFit/>
          </a:bodyPr>
          <a:lstStyle/>
          <a:p>
            <a:r>
              <a:rPr lang="zh-CN" altLang="en-US" sz="2400" b="1" dirty="0">
                <a:latin typeface="微软雅黑" pitchFamily="34" charset="-122"/>
                <a:ea typeface="微软雅黑" pitchFamily="34" charset="-122"/>
              </a:rPr>
              <a:t>分析模型（</a:t>
            </a:r>
            <a:r>
              <a:rPr lang="en-US" altLang="zh-CN" sz="2400" b="1" dirty="0">
                <a:latin typeface="微软雅黑" pitchFamily="34" charset="-122"/>
                <a:ea typeface="微软雅黑" pitchFamily="34" charset="-122"/>
              </a:rPr>
              <a:t>Analysis Model</a:t>
            </a:r>
            <a:r>
              <a:rPr lang="zh-CN" altLang="en-US" sz="2400" b="1" dirty="0">
                <a:latin typeface="微软雅黑" pitchFamily="34" charset="-122"/>
                <a:ea typeface="微软雅黑" pitchFamily="34" charset="-122"/>
              </a:rPr>
              <a:t>）</a:t>
            </a:r>
          </a:p>
        </p:txBody>
      </p:sp>
      <p:sp>
        <p:nvSpPr>
          <p:cNvPr id="3" name="矩形 2"/>
          <p:cNvSpPr/>
          <p:nvPr/>
        </p:nvSpPr>
        <p:spPr>
          <a:xfrm>
            <a:off x="4578350" y="243814"/>
            <a:ext cx="83229" cy="3361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564810" y="3273846"/>
            <a:ext cx="2618519" cy="523220"/>
          </a:xfrm>
          <a:prstGeom prst="rect">
            <a:avLst/>
          </a:prstGeom>
        </p:spPr>
        <p:txBody>
          <a:bodyPr wrap="square">
            <a:spAutoFit/>
          </a:bodyPr>
          <a:lstStyle/>
          <a:p>
            <a:pPr marL="0" lvl="1">
              <a:buClr>
                <a:schemeClr val="accent1"/>
              </a:buClr>
              <a:defRPr/>
            </a:pPr>
            <a:r>
              <a:rPr lang="zh-CN" altLang="en-US" sz="2800" b="1" dirty="0">
                <a:latin typeface="微软雅黑" panose="020B0503020204020204" pitchFamily="34" charset="-122"/>
                <a:ea typeface="微软雅黑" panose="020B0503020204020204" pitchFamily="34" charset="-122"/>
                <a:cs typeface="Times New Roman" pitchFamily="18" charset="0"/>
              </a:rPr>
              <a:t>各种分析模型</a:t>
            </a:r>
          </a:p>
        </p:txBody>
      </p:sp>
      <p:graphicFrame>
        <p:nvGraphicFramePr>
          <p:cNvPr id="9" name="图示 8"/>
          <p:cNvGraphicFramePr/>
          <p:nvPr>
            <p:extLst>
              <p:ext uri="{D42A27DB-BD31-4B8C-83A1-F6EECF244321}">
                <p14:modId xmlns:p14="http://schemas.microsoft.com/office/powerpoint/2010/main" val="1440414730"/>
              </p:ext>
            </p:extLst>
          </p:nvPr>
        </p:nvGraphicFramePr>
        <p:xfrm>
          <a:off x="4067514" y="1742257"/>
          <a:ext cx="4619296" cy="38625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53454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6F3361-08D0-4DF7-8553-10D9CA8095BE}"/>
              </a:ext>
            </a:extLst>
          </p:cNvPr>
          <p:cNvSpPr>
            <a:spLocks noGrp="1"/>
          </p:cNvSpPr>
          <p:nvPr>
            <p:ph type="title"/>
          </p:nvPr>
        </p:nvSpPr>
        <p:spPr>
          <a:xfrm>
            <a:off x="569119" y="1017152"/>
            <a:ext cx="3307556" cy="725090"/>
          </a:xfrm>
        </p:spPr>
        <p:txBody>
          <a:bodyPr>
            <a:normAutofit/>
          </a:bodyPr>
          <a:lstStyle/>
          <a:p>
            <a:r>
              <a:rPr lang="zh-CN" altLang="en-US" sz="2100" b="1" dirty="0">
                <a:latin typeface="微软雅黑" panose="020B0503020204020204" pitchFamily="34" charset="-122"/>
                <a:ea typeface="微软雅黑" panose="020B0503020204020204" pitchFamily="34" charset="-122"/>
              </a:rPr>
              <a:t>状态转移分析</a:t>
            </a:r>
          </a:p>
        </p:txBody>
      </p:sp>
      <p:graphicFrame>
        <p:nvGraphicFramePr>
          <p:cNvPr id="3" name="表格 3">
            <a:extLst>
              <a:ext uri="{FF2B5EF4-FFF2-40B4-BE49-F238E27FC236}">
                <a16:creationId xmlns:a16="http://schemas.microsoft.com/office/drawing/2014/main" id="{8E1FFAAB-5321-487B-B66F-E8B6353F52E3}"/>
              </a:ext>
            </a:extLst>
          </p:cNvPr>
          <p:cNvGraphicFramePr>
            <a:graphicFrameLocks noGrp="1"/>
          </p:cNvGraphicFramePr>
          <p:nvPr>
            <p:extLst/>
          </p:nvPr>
        </p:nvGraphicFramePr>
        <p:xfrm>
          <a:off x="621505" y="1742242"/>
          <a:ext cx="7977119" cy="3045816"/>
        </p:xfrm>
        <a:graphic>
          <a:graphicData uri="http://schemas.openxmlformats.org/drawingml/2006/table">
            <a:tbl>
              <a:tblPr firstRow="1" bandRow="1">
                <a:tableStyleId>{5C22544A-7EE6-4342-B048-85BDC9FD1C3A}</a:tableStyleId>
              </a:tblPr>
              <a:tblGrid>
                <a:gridCol w="750095">
                  <a:extLst>
                    <a:ext uri="{9D8B030D-6E8A-4147-A177-3AD203B41FA5}">
                      <a16:colId xmlns:a16="http://schemas.microsoft.com/office/drawing/2014/main" val="87692686"/>
                    </a:ext>
                  </a:extLst>
                </a:gridCol>
                <a:gridCol w="1443038">
                  <a:extLst>
                    <a:ext uri="{9D8B030D-6E8A-4147-A177-3AD203B41FA5}">
                      <a16:colId xmlns:a16="http://schemas.microsoft.com/office/drawing/2014/main" val="607880864"/>
                    </a:ext>
                  </a:extLst>
                </a:gridCol>
                <a:gridCol w="1421606">
                  <a:extLst>
                    <a:ext uri="{9D8B030D-6E8A-4147-A177-3AD203B41FA5}">
                      <a16:colId xmlns:a16="http://schemas.microsoft.com/office/drawing/2014/main" val="3488849043"/>
                    </a:ext>
                  </a:extLst>
                </a:gridCol>
                <a:gridCol w="1343025">
                  <a:extLst>
                    <a:ext uri="{9D8B030D-6E8A-4147-A177-3AD203B41FA5}">
                      <a16:colId xmlns:a16="http://schemas.microsoft.com/office/drawing/2014/main" val="3713807564"/>
                    </a:ext>
                  </a:extLst>
                </a:gridCol>
                <a:gridCol w="1243013">
                  <a:extLst>
                    <a:ext uri="{9D8B030D-6E8A-4147-A177-3AD203B41FA5}">
                      <a16:colId xmlns:a16="http://schemas.microsoft.com/office/drawing/2014/main" val="1897945024"/>
                    </a:ext>
                  </a:extLst>
                </a:gridCol>
                <a:gridCol w="1776342">
                  <a:extLst>
                    <a:ext uri="{9D8B030D-6E8A-4147-A177-3AD203B41FA5}">
                      <a16:colId xmlns:a16="http://schemas.microsoft.com/office/drawing/2014/main" val="690499730"/>
                    </a:ext>
                  </a:extLst>
                </a:gridCol>
              </a:tblGrid>
              <a:tr h="380727">
                <a:tc>
                  <a:txBody>
                    <a:bodyPr/>
                    <a:lstStyle/>
                    <a:p>
                      <a:pPr algn="ctr"/>
                      <a:r>
                        <a:rPr lang="zh-CN" altLang="en-US" sz="1500" dirty="0">
                          <a:latin typeface="微软雅黑" panose="020B0503020204020204" pitchFamily="34" charset="-122"/>
                          <a:ea typeface="微软雅黑" panose="020B0503020204020204" pitchFamily="34" charset="-122"/>
                        </a:rPr>
                        <a:t>序号</a:t>
                      </a:r>
                    </a:p>
                  </a:txBody>
                  <a:tcPr marL="68580" marR="68580" marT="34290" marB="34290" anchor="ctr"/>
                </a:tc>
                <a:tc>
                  <a:txBody>
                    <a:bodyPr/>
                    <a:lstStyle/>
                    <a:p>
                      <a:pPr algn="ctr"/>
                      <a:r>
                        <a:rPr lang="zh-CN" altLang="en-US" sz="1500" dirty="0">
                          <a:latin typeface="微软雅黑" panose="020B0503020204020204" pitchFamily="34" charset="-122"/>
                          <a:ea typeface="微软雅黑" panose="020B0503020204020204" pitchFamily="34" charset="-122"/>
                        </a:rPr>
                        <a:t>当前状态</a:t>
                      </a:r>
                    </a:p>
                  </a:txBody>
                  <a:tcPr marL="68580" marR="68580" marT="34290" marB="34290" anchor="ctr"/>
                </a:tc>
                <a:tc>
                  <a:txBody>
                    <a:bodyPr/>
                    <a:lstStyle/>
                    <a:p>
                      <a:pPr algn="ctr"/>
                      <a:r>
                        <a:rPr lang="zh-CN" altLang="en-US" sz="1500" dirty="0">
                          <a:latin typeface="微软雅黑" panose="020B0503020204020204" pitchFamily="34" charset="-122"/>
                          <a:ea typeface="微软雅黑" panose="020B0503020204020204" pitchFamily="34" charset="-122"/>
                        </a:rPr>
                        <a:t>手柄信号</a:t>
                      </a:r>
                    </a:p>
                  </a:txBody>
                  <a:tcPr marL="68580" marR="68580" marT="34290" marB="34290" anchor="ctr"/>
                </a:tc>
                <a:tc>
                  <a:txBody>
                    <a:bodyPr/>
                    <a:lstStyle/>
                    <a:p>
                      <a:pPr algn="ctr"/>
                      <a:r>
                        <a:rPr lang="zh-CN" altLang="en-US" sz="1500" dirty="0">
                          <a:latin typeface="微软雅黑" panose="020B0503020204020204" pitchFamily="34" charset="-122"/>
                          <a:ea typeface="微软雅黑" panose="020B0503020204020204" pitchFamily="34" charset="-122"/>
                        </a:rPr>
                        <a:t>目的状态</a:t>
                      </a:r>
                    </a:p>
                  </a:txBody>
                  <a:tcPr marL="68580" marR="68580" marT="34290" marB="34290" anchor="ctr"/>
                </a:tc>
                <a:tc>
                  <a:txBody>
                    <a:bodyPr/>
                    <a:lstStyle/>
                    <a:p>
                      <a:pPr algn="ctr"/>
                      <a:r>
                        <a:rPr lang="zh-CN" altLang="en-US" sz="1500" dirty="0">
                          <a:latin typeface="微软雅黑" panose="020B0503020204020204" pitchFamily="34" charset="-122"/>
                          <a:ea typeface="微软雅黑" panose="020B0503020204020204" pitchFamily="34" charset="-122"/>
                        </a:rPr>
                        <a:t>手柄信号</a:t>
                      </a:r>
                    </a:p>
                  </a:txBody>
                  <a:tcPr marL="68580" marR="68580" marT="34290" marB="34290" anchor="ctr"/>
                </a:tc>
                <a:tc>
                  <a:txBody>
                    <a:bodyPr/>
                    <a:lstStyle/>
                    <a:p>
                      <a:pPr algn="ctr"/>
                      <a:r>
                        <a:rPr lang="zh-CN" altLang="en-US" sz="1500" dirty="0">
                          <a:latin typeface="微软雅黑" panose="020B0503020204020204" pitchFamily="34" charset="-122"/>
                          <a:ea typeface="微软雅黑" panose="020B0503020204020204" pitchFamily="34" charset="-122"/>
                        </a:rPr>
                        <a:t>分析结果</a:t>
                      </a:r>
                    </a:p>
                  </a:txBody>
                  <a:tcPr marL="68580" marR="68580" marT="34290" marB="34290" anchor="ctr"/>
                </a:tc>
                <a:extLst>
                  <a:ext uri="{0D108BD9-81ED-4DB2-BD59-A6C34878D82A}">
                    <a16:rowId xmlns:a16="http://schemas.microsoft.com/office/drawing/2014/main" val="2711903513"/>
                  </a:ext>
                </a:extLst>
              </a:tr>
              <a:tr h="380727">
                <a:tc>
                  <a:txBody>
                    <a:bodyPr/>
                    <a:lstStyle/>
                    <a:p>
                      <a:pPr algn="ctr"/>
                      <a:r>
                        <a:rPr lang="en-US" altLang="zh-CN" sz="1500" dirty="0">
                          <a:solidFill>
                            <a:srgbClr val="C00000"/>
                          </a:solidFill>
                          <a:latin typeface="微软雅黑" panose="020B0503020204020204" pitchFamily="34" charset="-122"/>
                          <a:ea typeface="微软雅黑" panose="020B0503020204020204" pitchFamily="34" charset="-122"/>
                        </a:rPr>
                        <a:t>1</a:t>
                      </a:r>
                      <a:endParaRPr lang="zh-CN" altLang="en-US" sz="1500" dirty="0">
                        <a:solidFill>
                          <a:srgbClr val="C00000"/>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algn="ctr"/>
                      <a:r>
                        <a:rPr lang="zh-CN" altLang="en-US" sz="1500" dirty="0">
                          <a:solidFill>
                            <a:srgbClr val="C00000"/>
                          </a:solidFill>
                          <a:latin typeface="微软雅黑" panose="020B0503020204020204" pitchFamily="34" charset="-122"/>
                          <a:ea typeface="微软雅黑" panose="020B0503020204020204" pitchFamily="34" charset="-122"/>
                        </a:rPr>
                        <a:t>停止</a:t>
                      </a:r>
                    </a:p>
                  </a:txBody>
                  <a:tcPr marL="68580" marR="68580" marT="34290" marB="34290" anchor="ctr"/>
                </a:tc>
                <a:tc>
                  <a:txBody>
                    <a:bodyPr/>
                    <a:lstStyle/>
                    <a:p>
                      <a:pPr algn="ctr"/>
                      <a:r>
                        <a:rPr lang="en-US" altLang="zh-CN" sz="1500" dirty="0">
                          <a:solidFill>
                            <a:srgbClr val="C00000"/>
                          </a:solidFill>
                          <a:latin typeface="微软雅黑" panose="020B0503020204020204" pitchFamily="34" charset="-122"/>
                          <a:ea typeface="微软雅黑" panose="020B0503020204020204" pitchFamily="34" charset="-122"/>
                        </a:rPr>
                        <a:t>0</a:t>
                      </a:r>
                      <a:endParaRPr lang="zh-CN" altLang="en-US" sz="1500" dirty="0">
                        <a:solidFill>
                          <a:srgbClr val="C00000"/>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algn="ctr"/>
                      <a:r>
                        <a:rPr lang="zh-CN" altLang="en-US" sz="1500" dirty="0">
                          <a:solidFill>
                            <a:srgbClr val="C00000"/>
                          </a:solidFill>
                          <a:latin typeface="微软雅黑" panose="020B0503020204020204" pitchFamily="34" charset="-122"/>
                          <a:ea typeface="微软雅黑" panose="020B0503020204020204" pitchFamily="34" charset="-122"/>
                        </a:rPr>
                        <a:t>前进</a:t>
                      </a:r>
                    </a:p>
                  </a:txBody>
                  <a:tcPr marL="68580" marR="68580" marT="34290" marB="34290" anchor="ctr"/>
                </a:tc>
                <a:tc>
                  <a:txBody>
                    <a:bodyPr/>
                    <a:lstStyle/>
                    <a:p>
                      <a:pPr algn="ctr"/>
                      <a:r>
                        <a:rPr lang="en-US" altLang="zh-CN" sz="1500" dirty="0">
                          <a:solidFill>
                            <a:srgbClr val="C00000"/>
                          </a:solidFill>
                          <a:latin typeface="微软雅黑" panose="020B0503020204020204" pitchFamily="34" charset="-122"/>
                          <a:ea typeface="微软雅黑" panose="020B0503020204020204" pitchFamily="34" charset="-122"/>
                        </a:rPr>
                        <a:t>0</a:t>
                      </a:r>
                      <a:endParaRPr lang="zh-CN" altLang="en-US" sz="1500" dirty="0">
                        <a:solidFill>
                          <a:srgbClr val="C00000"/>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algn="ctr"/>
                      <a:r>
                        <a:rPr lang="zh-CN" altLang="en-US" sz="1500" dirty="0">
                          <a:solidFill>
                            <a:srgbClr val="C00000"/>
                          </a:solidFill>
                          <a:latin typeface="微软雅黑" panose="020B0503020204020204" pitchFamily="34" charset="-122"/>
                          <a:ea typeface="微软雅黑" panose="020B0503020204020204" pitchFamily="34" charset="-122"/>
                        </a:rPr>
                        <a:t>车辆异常停止</a:t>
                      </a:r>
                    </a:p>
                  </a:txBody>
                  <a:tcPr marL="68580" marR="68580" marT="34290" marB="34290" anchor="ctr"/>
                </a:tc>
                <a:extLst>
                  <a:ext uri="{0D108BD9-81ED-4DB2-BD59-A6C34878D82A}">
                    <a16:rowId xmlns:a16="http://schemas.microsoft.com/office/drawing/2014/main" val="3832938779"/>
                  </a:ext>
                </a:extLst>
              </a:tr>
              <a:tr h="380727">
                <a:tc>
                  <a:txBody>
                    <a:bodyPr/>
                    <a:lstStyle/>
                    <a:p>
                      <a:pPr algn="ctr"/>
                      <a:r>
                        <a:rPr lang="en-US" altLang="zh-CN" sz="1500" dirty="0">
                          <a:latin typeface="微软雅黑" panose="020B0503020204020204" pitchFamily="34" charset="-122"/>
                          <a:ea typeface="微软雅黑" panose="020B0503020204020204" pitchFamily="34" charset="-122"/>
                        </a:rPr>
                        <a:t>2</a:t>
                      </a:r>
                      <a:endParaRPr lang="zh-CN" altLang="en-US" sz="1500" dirty="0">
                        <a:latin typeface="微软雅黑" panose="020B0503020204020204" pitchFamily="34" charset="-122"/>
                        <a:ea typeface="微软雅黑" panose="020B0503020204020204" pitchFamily="34" charset="-122"/>
                      </a:endParaRPr>
                    </a:p>
                  </a:txBody>
                  <a:tcPr marL="68580" marR="68580" marT="34290" marB="34290" anchor="ctr"/>
                </a:tc>
                <a:tc>
                  <a:txBody>
                    <a:bodyPr/>
                    <a:lstStyle/>
                    <a:p>
                      <a:pPr algn="ctr"/>
                      <a:r>
                        <a:rPr lang="zh-CN" altLang="en-US" sz="1500" dirty="0">
                          <a:latin typeface="微软雅黑" panose="020B0503020204020204" pitchFamily="34" charset="-122"/>
                          <a:ea typeface="微软雅黑" panose="020B0503020204020204" pitchFamily="34" charset="-122"/>
                        </a:rPr>
                        <a:t>停止</a:t>
                      </a:r>
                    </a:p>
                  </a:txBody>
                  <a:tcPr marL="68580" marR="68580" marT="34290" marB="34290" anchor="ctr"/>
                </a:tc>
                <a:tc>
                  <a:txBody>
                    <a:bodyPr/>
                    <a:lstStyle/>
                    <a:p>
                      <a:pPr algn="ctr"/>
                      <a:r>
                        <a:rPr lang="en-US" altLang="zh-CN" sz="1500" dirty="0">
                          <a:latin typeface="微软雅黑" panose="020B0503020204020204" pitchFamily="34" charset="-122"/>
                          <a:ea typeface="微软雅黑" panose="020B0503020204020204" pitchFamily="34" charset="-122"/>
                        </a:rPr>
                        <a:t>0</a:t>
                      </a:r>
                      <a:endParaRPr lang="zh-CN" altLang="en-US" sz="1500" dirty="0">
                        <a:latin typeface="微软雅黑" panose="020B0503020204020204" pitchFamily="34" charset="-122"/>
                        <a:ea typeface="微软雅黑" panose="020B0503020204020204" pitchFamily="34" charset="-122"/>
                      </a:endParaRPr>
                    </a:p>
                  </a:txBody>
                  <a:tcPr marL="68580" marR="68580" marT="34290" marB="34290" anchor="ctr"/>
                </a:tc>
                <a:tc>
                  <a:txBody>
                    <a:bodyPr/>
                    <a:lstStyle/>
                    <a:p>
                      <a:pPr algn="ctr"/>
                      <a:r>
                        <a:rPr lang="zh-CN" altLang="en-US" sz="1500" dirty="0">
                          <a:latin typeface="微软雅黑" panose="020B0503020204020204" pitchFamily="34" charset="-122"/>
                          <a:ea typeface="微软雅黑" panose="020B0503020204020204" pitchFamily="34" charset="-122"/>
                        </a:rPr>
                        <a:t>前进</a:t>
                      </a:r>
                    </a:p>
                  </a:txBody>
                  <a:tcPr marL="68580" marR="68580" marT="34290" marB="34290" anchor="ctr"/>
                </a:tc>
                <a:tc>
                  <a:txBody>
                    <a:bodyPr/>
                    <a:lstStyle/>
                    <a:p>
                      <a:pPr algn="ctr"/>
                      <a:r>
                        <a:rPr lang="en-US" altLang="zh-CN" sz="1500" dirty="0">
                          <a:latin typeface="微软雅黑" panose="020B0503020204020204" pitchFamily="34" charset="-122"/>
                          <a:ea typeface="微软雅黑" panose="020B0503020204020204" pitchFamily="34" charset="-122"/>
                        </a:rPr>
                        <a:t>100</a:t>
                      </a:r>
                      <a:endParaRPr lang="zh-CN" altLang="en-US" sz="1500" dirty="0">
                        <a:latin typeface="微软雅黑" panose="020B0503020204020204" pitchFamily="34" charset="-122"/>
                        <a:ea typeface="微软雅黑" panose="020B0503020204020204" pitchFamily="34" charset="-122"/>
                      </a:endParaRPr>
                    </a:p>
                  </a:txBody>
                  <a:tcPr marL="68580" marR="68580" marT="34290" marB="34290" anchor="ctr"/>
                </a:tc>
                <a:tc>
                  <a:txBody>
                    <a:bodyPr/>
                    <a:lstStyle/>
                    <a:p>
                      <a:pPr algn="ctr"/>
                      <a:r>
                        <a:rPr lang="zh-CN" altLang="en-US" sz="1500" dirty="0">
                          <a:latin typeface="微软雅黑" panose="020B0503020204020204" pitchFamily="34" charset="-122"/>
                          <a:ea typeface="微软雅黑" panose="020B0503020204020204" pitchFamily="34" charset="-122"/>
                        </a:rPr>
                        <a:t>正常</a:t>
                      </a:r>
                    </a:p>
                  </a:txBody>
                  <a:tcPr marL="68580" marR="68580" marT="34290" marB="34290" anchor="ctr"/>
                </a:tc>
                <a:extLst>
                  <a:ext uri="{0D108BD9-81ED-4DB2-BD59-A6C34878D82A}">
                    <a16:rowId xmlns:a16="http://schemas.microsoft.com/office/drawing/2014/main" val="1038646309"/>
                  </a:ext>
                </a:extLst>
              </a:tr>
              <a:tr h="380727">
                <a:tc>
                  <a:txBody>
                    <a:bodyPr/>
                    <a:lstStyle/>
                    <a:p>
                      <a:pPr algn="ctr"/>
                      <a:r>
                        <a:rPr lang="en-US" altLang="zh-CN" sz="1500" dirty="0">
                          <a:solidFill>
                            <a:srgbClr val="C00000"/>
                          </a:solidFill>
                          <a:latin typeface="微软雅黑" panose="020B0503020204020204" pitchFamily="34" charset="-122"/>
                          <a:ea typeface="微软雅黑" panose="020B0503020204020204" pitchFamily="34" charset="-122"/>
                        </a:rPr>
                        <a:t>3</a:t>
                      </a:r>
                      <a:endParaRPr lang="zh-CN" altLang="en-US" sz="1500" dirty="0">
                        <a:solidFill>
                          <a:srgbClr val="C00000"/>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algn="ctr"/>
                      <a:r>
                        <a:rPr lang="zh-CN" altLang="en-US" sz="1500" dirty="0">
                          <a:solidFill>
                            <a:srgbClr val="C00000"/>
                          </a:solidFill>
                          <a:latin typeface="微软雅黑" panose="020B0503020204020204" pitchFamily="34" charset="-122"/>
                          <a:ea typeface="微软雅黑" panose="020B0503020204020204" pitchFamily="34" charset="-122"/>
                        </a:rPr>
                        <a:t>停止</a:t>
                      </a:r>
                    </a:p>
                  </a:txBody>
                  <a:tcPr marL="68580" marR="68580" marT="34290" marB="34290" anchor="ctr"/>
                </a:tc>
                <a:tc>
                  <a:txBody>
                    <a:bodyPr/>
                    <a:lstStyle/>
                    <a:p>
                      <a:pPr algn="ctr"/>
                      <a:r>
                        <a:rPr lang="en-US" altLang="zh-CN" sz="1500" dirty="0">
                          <a:solidFill>
                            <a:srgbClr val="C00000"/>
                          </a:solidFill>
                          <a:latin typeface="微软雅黑" panose="020B0503020204020204" pitchFamily="34" charset="-122"/>
                          <a:ea typeface="微软雅黑" panose="020B0503020204020204" pitchFamily="34" charset="-122"/>
                        </a:rPr>
                        <a:t>100</a:t>
                      </a:r>
                      <a:endParaRPr lang="zh-CN" altLang="en-US" sz="1500" dirty="0">
                        <a:solidFill>
                          <a:srgbClr val="C00000"/>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algn="ctr"/>
                      <a:r>
                        <a:rPr lang="zh-CN" altLang="en-US" sz="1500" dirty="0">
                          <a:solidFill>
                            <a:srgbClr val="C00000"/>
                          </a:solidFill>
                          <a:latin typeface="微软雅黑" panose="020B0503020204020204" pitchFamily="34" charset="-122"/>
                          <a:ea typeface="微软雅黑" panose="020B0503020204020204" pitchFamily="34" charset="-122"/>
                        </a:rPr>
                        <a:t>前进</a:t>
                      </a:r>
                    </a:p>
                  </a:txBody>
                  <a:tcPr marL="68580" marR="68580" marT="34290" marB="34290" anchor="ctr"/>
                </a:tc>
                <a:tc>
                  <a:txBody>
                    <a:bodyPr/>
                    <a:lstStyle/>
                    <a:p>
                      <a:pPr algn="ctr"/>
                      <a:r>
                        <a:rPr lang="en-US" altLang="zh-CN" sz="1500" dirty="0">
                          <a:solidFill>
                            <a:srgbClr val="C00000"/>
                          </a:solidFill>
                          <a:latin typeface="微软雅黑" panose="020B0503020204020204" pitchFamily="34" charset="-122"/>
                          <a:ea typeface="微软雅黑" panose="020B0503020204020204" pitchFamily="34" charset="-122"/>
                        </a:rPr>
                        <a:t>0</a:t>
                      </a:r>
                      <a:endParaRPr lang="zh-CN" altLang="en-US" sz="1500" dirty="0">
                        <a:solidFill>
                          <a:srgbClr val="C00000"/>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algn="ctr"/>
                      <a:r>
                        <a:rPr lang="zh-CN" altLang="en-US" sz="1500" dirty="0">
                          <a:solidFill>
                            <a:srgbClr val="C00000"/>
                          </a:solidFill>
                          <a:latin typeface="微软雅黑" panose="020B0503020204020204" pitchFamily="34" charset="-122"/>
                          <a:ea typeface="微软雅黑" panose="020B0503020204020204" pitchFamily="34" charset="-122"/>
                        </a:rPr>
                        <a:t>车辆异常停止</a:t>
                      </a:r>
                    </a:p>
                  </a:txBody>
                  <a:tcPr marL="68580" marR="68580" marT="34290" marB="34290" anchor="ctr"/>
                </a:tc>
                <a:extLst>
                  <a:ext uri="{0D108BD9-81ED-4DB2-BD59-A6C34878D82A}">
                    <a16:rowId xmlns:a16="http://schemas.microsoft.com/office/drawing/2014/main" val="2009947173"/>
                  </a:ext>
                </a:extLst>
              </a:tr>
              <a:tr h="380727">
                <a:tc>
                  <a:txBody>
                    <a:bodyPr/>
                    <a:lstStyle/>
                    <a:p>
                      <a:pPr algn="ctr"/>
                      <a:r>
                        <a:rPr lang="en-US" altLang="zh-CN" sz="1500" dirty="0">
                          <a:latin typeface="微软雅黑" panose="020B0503020204020204" pitchFamily="34" charset="-122"/>
                          <a:ea typeface="微软雅黑" panose="020B0503020204020204" pitchFamily="34" charset="-122"/>
                        </a:rPr>
                        <a:t>4</a:t>
                      </a:r>
                      <a:endParaRPr lang="zh-CN" altLang="en-US" sz="1500" dirty="0">
                        <a:latin typeface="微软雅黑" panose="020B0503020204020204" pitchFamily="34" charset="-122"/>
                        <a:ea typeface="微软雅黑" panose="020B0503020204020204" pitchFamily="34" charset="-122"/>
                      </a:endParaRPr>
                    </a:p>
                  </a:txBody>
                  <a:tcPr marL="68580" marR="68580" marT="34290" marB="34290" anchor="ctr"/>
                </a:tc>
                <a:tc>
                  <a:txBody>
                    <a:bodyPr/>
                    <a:lstStyle/>
                    <a:p>
                      <a:pPr algn="ctr"/>
                      <a:r>
                        <a:rPr lang="zh-CN" altLang="en-US" sz="1500" dirty="0">
                          <a:latin typeface="微软雅黑" panose="020B0503020204020204" pitchFamily="34" charset="-122"/>
                          <a:ea typeface="微软雅黑" panose="020B0503020204020204" pitchFamily="34" charset="-122"/>
                        </a:rPr>
                        <a:t>停止</a:t>
                      </a:r>
                    </a:p>
                  </a:txBody>
                  <a:tcPr marL="68580" marR="68580" marT="34290" marB="34290" anchor="ctr"/>
                </a:tc>
                <a:tc>
                  <a:txBody>
                    <a:bodyPr/>
                    <a:lstStyle/>
                    <a:p>
                      <a:pPr algn="ctr"/>
                      <a:r>
                        <a:rPr lang="en-US" altLang="zh-CN" sz="1500" dirty="0">
                          <a:latin typeface="微软雅黑" panose="020B0503020204020204" pitchFamily="34" charset="-122"/>
                          <a:ea typeface="微软雅黑" panose="020B0503020204020204" pitchFamily="34" charset="-122"/>
                        </a:rPr>
                        <a:t>100</a:t>
                      </a:r>
                      <a:endParaRPr lang="zh-CN" altLang="en-US" sz="1500" dirty="0">
                        <a:latin typeface="微软雅黑" panose="020B0503020204020204" pitchFamily="34" charset="-122"/>
                        <a:ea typeface="微软雅黑" panose="020B0503020204020204" pitchFamily="34" charset="-122"/>
                      </a:endParaRPr>
                    </a:p>
                  </a:txBody>
                  <a:tcPr marL="68580" marR="68580" marT="34290" marB="34290" anchor="ctr"/>
                </a:tc>
                <a:tc>
                  <a:txBody>
                    <a:bodyPr/>
                    <a:lstStyle/>
                    <a:p>
                      <a:pPr algn="ctr"/>
                      <a:r>
                        <a:rPr lang="zh-CN" altLang="en-US" sz="1500" dirty="0">
                          <a:latin typeface="微软雅黑" panose="020B0503020204020204" pitchFamily="34" charset="-122"/>
                          <a:ea typeface="微软雅黑" panose="020B0503020204020204" pitchFamily="34" charset="-122"/>
                        </a:rPr>
                        <a:t>前进</a:t>
                      </a:r>
                    </a:p>
                  </a:txBody>
                  <a:tcPr marL="68580" marR="68580" marT="34290" marB="34290" anchor="ctr"/>
                </a:tc>
                <a:tc>
                  <a:txBody>
                    <a:bodyPr/>
                    <a:lstStyle/>
                    <a:p>
                      <a:pPr algn="ctr"/>
                      <a:r>
                        <a:rPr lang="en-US" altLang="zh-CN" sz="1500" dirty="0">
                          <a:latin typeface="微软雅黑" panose="020B0503020204020204" pitchFamily="34" charset="-122"/>
                          <a:ea typeface="微软雅黑" panose="020B0503020204020204" pitchFamily="34" charset="-122"/>
                        </a:rPr>
                        <a:t>100</a:t>
                      </a:r>
                      <a:endParaRPr lang="zh-CN" altLang="en-US" sz="1500" dirty="0">
                        <a:latin typeface="微软雅黑" panose="020B0503020204020204" pitchFamily="34" charset="-122"/>
                        <a:ea typeface="微软雅黑" panose="020B0503020204020204" pitchFamily="34" charset="-122"/>
                      </a:endParaRPr>
                    </a:p>
                  </a:txBody>
                  <a:tcPr marL="68580" marR="68580" marT="34290" marB="34290" anchor="ctr"/>
                </a:tc>
                <a:tc>
                  <a:txBody>
                    <a:bodyPr/>
                    <a:lstStyle/>
                    <a:p>
                      <a:pPr algn="ctr"/>
                      <a:r>
                        <a:rPr lang="zh-CN" altLang="en-US" sz="1500" dirty="0">
                          <a:latin typeface="微软雅黑" panose="020B0503020204020204" pitchFamily="34" charset="-122"/>
                          <a:ea typeface="微软雅黑" panose="020B0503020204020204" pitchFamily="34" charset="-122"/>
                        </a:rPr>
                        <a:t>正常</a:t>
                      </a:r>
                    </a:p>
                  </a:txBody>
                  <a:tcPr marL="68580" marR="68580" marT="34290" marB="34290" anchor="ctr"/>
                </a:tc>
                <a:extLst>
                  <a:ext uri="{0D108BD9-81ED-4DB2-BD59-A6C34878D82A}">
                    <a16:rowId xmlns:a16="http://schemas.microsoft.com/office/drawing/2014/main" val="1140435980"/>
                  </a:ext>
                </a:extLst>
              </a:tr>
              <a:tr h="380727">
                <a:tc>
                  <a:txBody>
                    <a:bodyPr/>
                    <a:lstStyle/>
                    <a:p>
                      <a:pPr algn="ctr"/>
                      <a:endParaRPr lang="zh-CN" altLang="en-US" sz="1500" dirty="0">
                        <a:latin typeface="微软雅黑" panose="020B0503020204020204" pitchFamily="34" charset="-122"/>
                        <a:ea typeface="微软雅黑" panose="020B0503020204020204" pitchFamily="34" charset="-122"/>
                      </a:endParaRPr>
                    </a:p>
                  </a:txBody>
                  <a:tcPr marL="68580" marR="68580" marT="34290" marB="34290" anchor="ctr"/>
                </a:tc>
                <a:tc gridSpan="5">
                  <a:txBody>
                    <a:bodyPr/>
                    <a:lstStyle/>
                    <a:p>
                      <a:pPr algn="ctr"/>
                      <a:r>
                        <a:rPr lang="en-US" altLang="zh-CN" sz="1500" dirty="0">
                          <a:latin typeface="微软雅黑" panose="020B0503020204020204" pitchFamily="34" charset="-122"/>
                          <a:ea typeface="微软雅黑" panose="020B0503020204020204" pitchFamily="34" charset="-122"/>
                        </a:rPr>
                        <a:t>……</a:t>
                      </a:r>
                      <a:endParaRPr lang="zh-CN" altLang="en-US" sz="1500" dirty="0">
                        <a:latin typeface="微软雅黑" panose="020B0503020204020204" pitchFamily="34" charset="-122"/>
                        <a:ea typeface="微软雅黑" panose="020B0503020204020204" pitchFamily="34" charset="-122"/>
                      </a:endParaRPr>
                    </a:p>
                  </a:txBody>
                  <a:tcPr marL="68580" marR="68580" marT="34290" marB="34290" anchor="ctr"/>
                </a:tc>
                <a:tc hMerge="1">
                  <a:txBody>
                    <a:bodyPr/>
                    <a:lstStyle/>
                    <a:p>
                      <a:pPr algn="ctr"/>
                      <a:r>
                        <a:rPr lang="en-US" altLang="zh-CN" sz="2000" dirty="0">
                          <a:latin typeface="微软雅黑" panose="020B0503020204020204" pitchFamily="34" charset="-122"/>
                          <a:ea typeface="微软雅黑" panose="020B0503020204020204" pitchFamily="34" charset="-122"/>
                        </a:rPr>
                        <a:t>0</a:t>
                      </a:r>
                      <a:endParaRPr lang="zh-CN" altLang="en-US" sz="2000" dirty="0">
                        <a:latin typeface="微软雅黑" panose="020B0503020204020204" pitchFamily="34" charset="-122"/>
                        <a:ea typeface="微软雅黑" panose="020B0503020204020204" pitchFamily="34" charset="-122"/>
                      </a:endParaRPr>
                    </a:p>
                  </a:txBody>
                  <a:tcPr anchor="ctr"/>
                </a:tc>
                <a:tc hMerge="1">
                  <a:txBody>
                    <a:bodyPr/>
                    <a:lstStyle/>
                    <a:p>
                      <a:pPr algn="ctr"/>
                      <a:r>
                        <a:rPr lang="zh-CN" altLang="en-US" sz="2000" dirty="0">
                          <a:latin typeface="微软雅黑" panose="020B0503020204020204" pitchFamily="34" charset="-122"/>
                          <a:ea typeface="微软雅黑" panose="020B0503020204020204" pitchFamily="34" charset="-122"/>
                        </a:rPr>
                        <a:t>停止</a:t>
                      </a:r>
                    </a:p>
                  </a:txBody>
                  <a:tcPr anchor="ctr"/>
                </a:tc>
                <a:tc hMerge="1">
                  <a:txBody>
                    <a:bodyPr/>
                    <a:lstStyle/>
                    <a:p>
                      <a:pPr algn="ctr"/>
                      <a:r>
                        <a:rPr lang="en-US" altLang="zh-CN" sz="2000" dirty="0">
                          <a:latin typeface="微软雅黑" panose="020B0503020204020204" pitchFamily="34" charset="-122"/>
                          <a:ea typeface="微软雅黑" panose="020B0503020204020204" pitchFamily="34" charset="-122"/>
                        </a:rPr>
                        <a:t>0</a:t>
                      </a:r>
                      <a:endParaRPr lang="zh-CN" altLang="en-US" sz="2000" dirty="0">
                        <a:latin typeface="微软雅黑" panose="020B0503020204020204" pitchFamily="34" charset="-122"/>
                        <a:ea typeface="微软雅黑" panose="020B0503020204020204" pitchFamily="34" charset="-122"/>
                      </a:endParaRPr>
                    </a:p>
                  </a:txBody>
                  <a:tcPr anchor="ctr"/>
                </a:tc>
                <a:tc hMerge="1">
                  <a:txBody>
                    <a:bodyPr/>
                    <a:lstStyle/>
                    <a:p>
                      <a:pPr algn="ctr"/>
                      <a:r>
                        <a:rPr lang="zh-CN" altLang="en-US" sz="2000" dirty="0">
                          <a:latin typeface="微软雅黑" panose="020B0503020204020204" pitchFamily="34" charset="-122"/>
                          <a:ea typeface="微软雅黑" panose="020B0503020204020204" pitchFamily="34" charset="-122"/>
                        </a:rPr>
                        <a:t>正常</a:t>
                      </a:r>
                    </a:p>
                  </a:txBody>
                  <a:tcPr anchor="ctr"/>
                </a:tc>
                <a:extLst>
                  <a:ext uri="{0D108BD9-81ED-4DB2-BD59-A6C34878D82A}">
                    <a16:rowId xmlns:a16="http://schemas.microsoft.com/office/drawing/2014/main" val="3905228022"/>
                  </a:ext>
                </a:extLst>
              </a:tr>
              <a:tr h="380727">
                <a:tc>
                  <a:txBody>
                    <a:bodyPr/>
                    <a:lstStyle/>
                    <a:p>
                      <a:pPr algn="ctr"/>
                      <a:r>
                        <a:rPr lang="en-US" altLang="zh-CN" sz="1500" dirty="0">
                          <a:solidFill>
                            <a:srgbClr val="C00000"/>
                          </a:solidFill>
                          <a:latin typeface="微软雅黑" panose="020B0503020204020204" pitchFamily="34" charset="-122"/>
                          <a:ea typeface="微软雅黑" panose="020B0503020204020204" pitchFamily="34" charset="-122"/>
                        </a:rPr>
                        <a:t>39</a:t>
                      </a:r>
                      <a:endParaRPr lang="zh-CN" altLang="en-US" sz="1500" dirty="0">
                        <a:solidFill>
                          <a:srgbClr val="C00000"/>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500" dirty="0">
                          <a:solidFill>
                            <a:srgbClr val="C00000"/>
                          </a:solidFill>
                          <a:latin typeface="微软雅黑" panose="020B0503020204020204" pitchFamily="34" charset="-122"/>
                          <a:ea typeface="微软雅黑" panose="020B0503020204020204" pitchFamily="34" charset="-122"/>
                        </a:rPr>
                        <a:t>故障停车</a:t>
                      </a:r>
                    </a:p>
                  </a:txBody>
                  <a:tcPr marL="68580" marR="68580" marT="34290" marB="34290" anchor="ctr"/>
                </a:tc>
                <a:tc>
                  <a:txBody>
                    <a:bodyPr/>
                    <a:lstStyle/>
                    <a:p>
                      <a:pPr algn="ctr"/>
                      <a:r>
                        <a:rPr lang="en-US" altLang="zh-CN" sz="1500" dirty="0">
                          <a:solidFill>
                            <a:srgbClr val="C00000"/>
                          </a:solidFill>
                          <a:latin typeface="微软雅黑" panose="020B0503020204020204" pitchFamily="34" charset="-122"/>
                          <a:ea typeface="微软雅黑" panose="020B0503020204020204" pitchFamily="34" charset="-122"/>
                        </a:rPr>
                        <a:t>100</a:t>
                      </a:r>
                      <a:endParaRPr lang="zh-CN" altLang="en-US" sz="1500" dirty="0">
                        <a:solidFill>
                          <a:srgbClr val="C00000"/>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500" dirty="0">
                          <a:solidFill>
                            <a:srgbClr val="C00000"/>
                          </a:solidFill>
                          <a:latin typeface="微软雅黑" panose="020B0503020204020204" pitchFamily="34" charset="-122"/>
                          <a:ea typeface="微软雅黑" panose="020B0503020204020204" pitchFamily="34" charset="-122"/>
                        </a:rPr>
                        <a:t>后退</a:t>
                      </a:r>
                    </a:p>
                  </a:txBody>
                  <a:tcPr marL="68580" marR="68580" marT="34290" marB="34290" anchor="ctr"/>
                </a:tc>
                <a:tc>
                  <a:txBody>
                    <a:bodyPr/>
                    <a:lstStyle/>
                    <a:p>
                      <a:pPr algn="ctr"/>
                      <a:r>
                        <a:rPr lang="en-US" altLang="zh-CN" sz="1500" dirty="0">
                          <a:solidFill>
                            <a:srgbClr val="C00000"/>
                          </a:solidFill>
                          <a:latin typeface="微软雅黑" panose="020B0503020204020204" pitchFamily="34" charset="-122"/>
                          <a:ea typeface="微软雅黑" panose="020B0503020204020204" pitchFamily="34" charset="-122"/>
                        </a:rPr>
                        <a:t>0</a:t>
                      </a:r>
                      <a:endParaRPr lang="zh-CN" altLang="en-US" sz="1500" dirty="0">
                        <a:solidFill>
                          <a:srgbClr val="C00000"/>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algn="ctr"/>
                      <a:r>
                        <a:rPr lang="zh-CN" altLang="en-US" sz="1500" dirty="0">
                          <a:solidFill>
                            <a:srgbClr val="C00000"/>
                          </a:solidFill>
                          <a:latin typeface="微软雅黑" panose="020B0503020204020204" pitchFamily="34" charset="-122"/>
                          <a:ea typeface="微软雅黑" panose="020B0503020204020204" pitchFamily="34" charset="-122"/>
                        </a:rPr>
                        <a:t>车辆异常停止</a:t>
                      </a:r>
                      <a:endParaRPr lang="en-US" altLang="zh-CN" sz="1500" dirty="0">
                        <a:solidFill>
                          <a:srgbClr val="C00000"/>
                        </a:solidFill>
                        <a:latin typeface="微软雅黑" panose="020B0503020204020204" pitchFamily="34" charset="-122"/>
                        <a:ea typeface="微软雅黑" panose="020B0503020204020204" pitchFamily="34" charset="-122"/>
                      </a:endParaRPr>
                    </a:p>
                  </a:txBody>
                  <a:tcPr marL="68580" marR="68580" marT="34290" marB="34290" anchor="ctr"/>
                </a:tc>
                <a:extLst>
                  <a:ext uri="{0D108BD9-81ED-4DB2-BD59-A6C34878D82A}">
                    <a16:rowId xmlns:a16="http://schemas.microsoft.com/office/drawing/2014/main" val="800349811"/>
                  </a:ext>
                </a:extLst>
              </a:tr>
              <a:tr h="380727">
                <a:tc>
                  <a:txBody>
                    <a:bodyPr/>
                    <a:lstStyle/>
                    <a:p>
                      <a:pPr algn="ctr"/>
                      <a:r>
                        <a:rPr lang="en-US" altLang="zh-CN" sz="1500" dirty="0">
                          <a:solidFill>
                            <a:srgbClr val="C00000"/>
                          </a:solidFill>
                          <a:latin typeface="微软雅黑" panose="020B0503020204020204" pitchFamily="34" charset="-122"/>
                          <a:ea typeface="微软雅黑" panose="020B0503020204020204" pitchFamily="34" charset="-122"/>
                        </a:rPr>
                        <a:t>40</a:t>
                      </a:r>
                      <a:endParaRPr lang="zh-CN" altLang="en-US" sz="1500" dirty="0">
                        <a:solidFill>
                          <a:srgbClr val="C00000"/>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500" dirty="0">
                          <a:solidFill>
                            <a:srgbClr val="C00000"/>
                          </a:solidFill>
                          <a:latin typeface="微软雅黑" panose="020B0503020204020204" pitchFamily="34" charset="-122"/>
                          <a:ea typeface="微软雅黑" panose="020B0503020204020204" pitchFamily="34" charset="-122"/>
                        </a:rPr>
                        <a:t>故障停车</a:t>
                      </a:r>
                    </a:p>
                  </a:txBody>
                  <a:tcPr marL="68580" marR="68580" marT="34290" marB="34290" anchor="ctr"/>
                </a:tc>
                <a:tc>
                  <a:txBody>
                    <a:bodyPr/>
                    <a:lstStyle/>
                    <a:p>
                      <a:pPr algn="ctr"/>
                      <a:r>
                        <a:rPr lang="en-US" altLang="zh-CN" sz="1500" dirty="0">
                          <a:solidFill>
                            <a:srgbClr val="C00000"/>
                          </a:solidFill>
                          <a:latin typeface="微软雅黑" panose="020B0503020204020204" pitchFamily="34" charset="-122"/>
                          <a:ea typeface="微软雅黑" panose="020B0503020204020204" pitchFamily="34" charset="-122"/>
                        </a:rPr>
                        <a:t>100</a:t>
                      </a:r>
                      <a:endParaRPr lang="zh-CN" altLang="en-US" sz="1500" dirty="0">
                        <a:solidFill>
                          <a:srgbClr val="C00000"/>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500" dirty="0">
                          <a:solidFill>
                            <a:srgbClr val="C00000"/>
                          </a:solidFill>
                          <a:latin typeface="微软雅黑" panose="020B0503020204020204" pitchFamily="34" charset="-122"/>
                          <a:ea typeface="微软雅黑" panose="020B0503020204020204" pitchFamily="34" charset="-122"/>
                        </a:rPr>
                        <a:t>后退</a:t>
                      </a:r>
                    </a:p>
                  </a:txBody>
                  <a:tcPr marL="68580" marR="68580" marT="34290" marB="34290" anchor="ctr"/>
                </a:tc>
                <a:tc>
                  <a:txBody>
                    <a:bodyPr/>
                    <a:lstStyle/>
                    <a:p>
                      <a:pPr algn="ctr"/>
                      <a:r>
                        <a:rPr lang="en-US" altLang="zh-CN" sz="1500" dirty="0">
                          <a:solidFill>
                            <a:srgbClr val="C00000"/>
                          </a:solidFill>
                          <a:latin typeface="微软雅黑" panose="020B0503020204020204" pitchFamily="34" charset="-122"/>
                          <a:ea typeface="微软雅黑" panose="020B0503020204020204" pitchFamily="34" charset="-122"/>
                        </a:rPr>
                        <a:t>100</a:t>
                      </a:r>
                      <a:endParaRPr lang="zh-CN" altLang="en-US" sz="1500" dirty="0">
                        <a:solidFill>
                          <a:srgbClr val="C00000"/>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500" dirty="0">
                          <a:solidFill>
                            <a:srgbClr val="C00000"/>
                          </a:solidFill>
                          <a:latin typeface="微软雅黑" panose="020B0503020204020204" pitchFamily="34" charset="-122"/>
                          <a:ea typeface="微软雅黑" panose="020B0503020204020204" pitchFamily="34" charset="-122"/>
                        </a:rPr>
                        <a:t>车辆异常运动</a:t>
                      </a:r>
                    </a:p>
                  </a:txBody>
                  <a:tcPr marL="68580" marR="68580" marT="34290" marB="34290" anchor="ctr"/>
                </a:tc>
                <a:extLst>
                  <a:ext uri="{0D108BD9-81ED-4DB2-BD59-A6C34878D82A}">
                    <a16:rowId xmlns:a16="http://schemas.microsoft.com/office/drawing/2014/main" val="434004984"/>
                  </a:ext>
                </a:extLst>
              </a:tr>
            </a:tbl>
          </a:graphicData>
        </a:graphic>
      </p:graphicFrame>
      <p:sp>
        <p:nvSpPr>
          <p:cNvPr id="7" name="文本框 6">
            <a:extLst>
              <a:ext uri="{FF2B5EF4-FFF2-40B4-BE49-F238E27FC236}">
                <a16:creationId xmlns:a16="http://schemas.microsoft.com/office/drawing/2014/main" id="{6326EC9A-033D-4DA6-86F3-856678A9C5CF}"/>
              </a:ext>
            </a:extLst>
          </p:cNvPr>
          <p:cNvSpPr txBox="1"/>
          <p:nvPr/>
        </p:nvSpPr>
        <p:spPr>
          <a:xfrm>
            <a:off x="707231" y="5143494"/>
            <a:ext cx="7729538" cy="553998"/>
          </a:xfrm>
          <a:prstGeom prst="rect">
            <a:avLst/>
          </a:prstGeom>
          <a:noFill/>
        </p:spPr>
        <p:txBody>
          <a:bodyPr wrap="square" rtlCol="0">
            <a:spAutoFit/>
          </a:bodyPr>
          <a:lstStyle/>
          <a:p>
            <a:pPr algn="just"/>
            <a:r>
              <a:rPr lang="en-US" altLang="zh-CN" sz="1500" dirty="0">
                <a:latin typeface="微软雅黑" panose="020B0503020204020204" pitchFamily="34" charset="-122"/>
                <a:ea typeface="微软雅黑" panose="020B0503020204020204" pitchFamily="34" charset="-122"/>
              </a:rPr>
              <a:t>40</a:t>
            </a:r>
            <a:r>
              <a:rPr lang="zh-CN" altLang="en-US" sz="1500" dirty="0">
                <a:latin typeface="微软雅黑" panose="020B0503020204020204" pitchFamily="34" charset="-122"/>
                <a:ea typeface="微软雅黑" panose="020B0503020204020204" pitchFamily="34" charset="-122"/>
              </a:rPr>
              <a:t>种情况不一一赘述，只着重分析其中的</a:t>
            </a:r>
            <a:r>
              <a:rPr lang="en-US" altLang="zh-CN" sz="1500" dirty="0">
                <a:latin typeface="微软雅黑" panose="020B0503020204020204" pitchFamily="34" charset="-122"/>
                <a:ea typeface="微软雅黑" panose="020B0503020204020204" pitchFamily="34" charset="-122"/>
              </a:rPr>
              <a:t>18</a:t>
            </a:r>
            <a:r>
              <a:rPr lang="zh-CN" altLang="en-US" sz="1500" dirty="0">
                <a:latin typeface="微软雅黑" panose="020B0503020204020204" pitchFamily="34" charset="-122"/>
                <a:ea typeface="微软雅黑" panose="020B0503020204020204" pitchFamily="34" charset="-122"/>
              </a:rPr>
              <a:t>种异常情况。异常情况中，异常停止影响轻微，而异常运动影响严重。</a:t>
            </a:r>
          </a:p>
        </p:txBody>
      </p:sp>
    </p:spTree>
    <p:extLst>
      <p:ext uri="{BB962C8B-B14F-4D97-AF65-F5344CB8AC3E}">
        <p14:creationId xmlns:p14="http://schemas.microsoft.com/office/powerpoint/2010/main" val="12487243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6F3361-08D0-4DF7-8553-10D9CA8095BE}"/>
              </a:ext>
            </a:extLst>
          </p:cNvPr>
          <p:cNvSpPr>
            <a:spLocks noGrp="1"/>
          </p:cNvSpPr>
          <p:nvPr>
            <p:ph type="title"/>
          </p:nvPr>
        </p:nvSpPr>
        <p:spPr>
          <a:xfrm>
            <a:off x="569119" y="1017152"/>
            <a:ext cx="3307556" cy="725090"/>
          </a:xfrm>
        </p:spPr>
        <p:txBody>
          <a:bodyPr>
            <a:normAutofit/>
          </a:bodyPr>
          <a:lstStyle/>
          <a:p>
            <a:r>
              <a:rPr lang="zh-CN" altLang="en-US" sz="2100" b="1" dirty="0">
                <a:latin typeface="微软雅黑" panose="020B0503020204020204" pitchFamily="34" charset="-122"/>
                <a:ea typeface="微软雅黑" panose="020B0503020204020204" pitchFamily="34" charset="-122"/>
              </a:rPr>
              <a:t>状态转移异常情况</a:t>
            </a:r>
          </a:p>
        </p:txBody>
      </p:sp>
      <p:graphicFrame>
        <p:nvGraphicFramePr>
          <p:cNvPr id="3" name="表格 3">
            <a:extLst>
              <a:ext uri="{FF2B5EF4-FFF2-40B4-BE49-F238E27FC236}">
                <a16:creationId xmlns:a16="http://schemas.microsoft.com/office/drawing/2014/main" id="{8E1FFAAB-5321-487B-B66F-E8B6353F52E3}"/>
              </a:ext>
            </a:extLst>
          </p:cNvPr>
          <p:cNvGraphicFramePr>
            <a:graphicFrameLocks noGrp="1"/>
          </p:cNvGraphicFramePr>
          <p:nvPr>
            <p:extLst/>
          </p:nvPr>
        </p:nvGraphicFramePr>
        <p:xfrm>
          <a:off x="621505" y="1742242"/>
          <a:ext cx="8123847" cy="3807270"/>
        </p:xfrm>
        <a:graphic>
          <a:graphicData uri="http://schemas.openxmlformats.org/drawingml/2006/table">
            <a:tbl>
              <a:tblPr firstRow="1" bandRow="1">
                <a:tableStyleId>{5C22544A-7EE6-4342-B048-85BDC9FD1C3A}</a:tableStyleId>
              </a:tblPr>
              <a:tblGrid>
                <a:gridCol w="750095">
                  <a:extLst>
                    <a:ext uri="{9D8B030D-6E8A-4147-A177-3AD203B41FA5}">
                      <a16:colId xmlns:a16="http://schemas.microsoft.com/office/drawing/2014/main" val="87692686"/>
                    </a:ext>
                  </a:extLst>
                </a:gridCol>
                <a:gridCol w="1443038">
                  <a:extLst>
                    <a:ext uri="{9D8B030D-6E8A-4147-A177-3AD203B41FA5}">
                      <a16:colId xmlns:a16="http://schemas.microsoft.com/office/drawing/2014/main" val="607880864"/>
                    </a:ext>
                  </a:extLst>
                </a:gridCol>
                <a:gridCol w="1506869">
                  <a:extLst>
                    <a:ext uri="{9D8B030D-6E8A-4147-A177-3AD203B41FA5}">
                      <a16:colId xmlns:a16="http://schemas.microsoft.com/office/drawing/2014/main" val="3488849043"/>
                    </a:ext>
                  </a:extLst>
                </a:gridCol>
                <a:gridCol w="1404490">
                  <a:extLst>
                    <a:ext uri="{9D8B030D-6E8A-4147-A177-3AD203B41FA5}">
                      <a16:colId xmlns:a16="http://schemas.microsoft.com/office/drawing/2014/main" val="3713807564"/>
                    </a:ext>
                  </a:extLst>
                </a:gridCol>
                <a:gridCol w="1243013">
                  <a:extLst>
                    <a:ext uri="{9D8B030D-6E8A-4147-A177-3AD203B41FA5}">
                      <a16:colId xmlns:a16="http://schemas.microsoft.com/office/drawing/2014/main" val="1897945024"/>
                    </a:ext>
                  </a:extLst>
                </a:gridCol>
                <a:gridCol w="1776342">
                  <a:extLst>
                    <a:ext uri="{9D8B030D-6E8A-4147-A177-3AD203B41FA5}">
                      <a16:colId xmlns:a16="http://schemas.microsoft.com/office/drawing/2014/main" val="690499730"/>
                    </a:ext>
                  </a:extLst>
                </a:gridCol>
              </a:tblGrid>
              <a:tr h="380727">
                <a:tc>
                  <a:txBody>
                    <a:bodyPr/>
                    <a:lstStyle/>
                    <a:p>
                      <a:pPr algn="ctr"/>
                      <a:r>
                        <a:rPr lang="zh-CN" altLang="en-US" sz="1500" dirty="0">
                          <a:latin typeface="微软雅黑" panose="020B0503020204020204" pitchFamily="34" charset="-122"/>
                          <a:ea typeface="微软雅黑" panose="020B0503020204020204" pitchFamily="34" charset="-122"/>
                        </a:rPr>
                        <a:t>序号</a:t>
                      </a:r>
                    </a:p>
                  </a:txBody>
                  <a:tcPr marL="68580" marR="68580" marT="34290" marB="34290" anchor="ctr"/>
                </a:tc>
                <a:tc>
                  <a:txBody>
                    <a:bodyPr/>
                    <a:lstStyle/>
                    <a:p>
                      <a:pPr algn="ctr"/>
                      <a:r>
                        <a:rPr lang="zh-CN" altLang="en-US" sz="1500" dirty="0">
                          <a:latin typeface="微软雅黑" panose="020B0503020204020204" pitchFamily="34" charset="-122"/>
                          <a:ea typeface="微软雅黑" panose="020B0503020204020204" pitchFamily="34" charset="-122"/>
                        </a:rPr>
                        <a:t>当前状态</a:t>
                      </a:r>
                    </a:p>
                  </a:txBody>
                  <a:tcPr marL="68580" marR="68580" marT="34290" marB="34290" anchor="ctr"/>
                </a:tc>
                <a:tc>
                  <a:txBody>
                    <a:bodyPr/>
                    <a:lstStyle/>
                    <a:p>
                      <a:pPr algn="ctr"/>
                      <a:r>
                        <a:rPr lang="zh-CN" altLang="en-US" sz="1500" dirty="0">
                          <a:latin typeface="微软雅黑" panose="020B0503020204020204" pitchFamily="34" charset="-122"/>
                          <a:ea typeface="微软雅黑" panose="020B0503020204020204" pitchFamily="34" charset="-122"/>
                        </a:rPr>
                        <a:t>手柄信号</a:t>
                      </a:r>
                    </a:p>
                  </a:txBody>
                  <a:tcPr marL="68580" marR="68580" marT="34290" marB="34290" anchor="ctr"/>
                </a:tc>
                <a:tc>
                  <a:txBody>
                    <a:bodyPr/>
                    <a:lstStyle/>
                    <a:p>
                      <a:pPr algn="ctr"/>
                      <a:r>
                        <a:rPr lang="zh-CN" altLang="en-US" sz="1500" dirty="0">
                          <a:latin typeface="微软雅黑" panose="020B0503020204020204" pitchFamily="34" charset="-122"/>
                          <a:ea typeface="微软雅黑" panose="020B0503020204020204" pitchFamily="34" charset="-122"/>
                        </a:rPr>
                        <a:t>目的状态</a:t>
                      </a:r>
                    </a:p>
                  </a:txBody>
                  <a:tcPr marL="68580" marR="68580" marT="34290" marB="34290" anchor="ctr"/>
                </a:tc>
                <a:tc>
                  <a:txBody>
                    <a:bodyPr/>
                    <a:lstStyle/>
                    <a:p>
                      <a:pPr algn="ctr"/>
                      <a:r>
                        <a:rPr lang="zh-CN" altLang="en-US" sz="1500" dirty="0">
                          <a:latin typeface="微软雅黑" panose="020B0503020204020204" pitchFamily="34" charset="-122"/>
                          <a:ea typeface="微软雅黑" panose="020B0503020204020204" pitchFamily="34" charset="-122"/>
                        </a:rPr>
                        <a:t>手柄信号</a:t>
                      </a:r>
                    </a:p>
                  </a:txBody>
                  <a:tcPr marL="68580" marR="68580" marT="34290" marB="34290" anchor="ctr"/>
                </a:tc>
                <a:tc>
                  <a:txBody>
                    <a:bodyPr/>
                    <a:lstStyle/>
                    <a:p>
                      <a:pPr algn="ctr"/>
                      <a:r>
                        <a:rPr lang="zh-CN" altLang="en-US" sz="1500" dirty="0">
                          <a:latin typeface="微软雅黑" panose="020B0503020204020204" pitchFamily="34" charset="-122"/>
                          <a:ea typeface="微软雅黑" panose="020B0503020204020204" pitchFamily="34" charset="-122"/>
                        </a:rPr>
                        <a:t>分析结果</a:t>
                      </a:r>
                    </a:p>
                  </a:txBody>
                  <a:tcPr marL="68580" marR="68580" marT="34290" marB="34290" anchor="ctr"/>
                </a:tc>
                <a:extLst>
                  <a:ext uri="{0D108BD9-81ED-4DB2-BD59-A6C34878D82A}">
                    <a16:rowId xmlns:a16="http://schemas.microsoft.com/office/drawing/2014/main" val="2711903513"/>
                  </a:ext>
                </a:extLst>
              </a:tr>
              <a:tr h="380727">
                <a:tc>
                  <a:txBody>
                    <a:bodyPr/>
                    <a:lstStyle/>
                    <a:p>
                      <a:pPr algn="ctr"/>
                      <a:r>
                        <a:rPr lang="en-US" altLang="zh-CN" sz="1500" dirty="0">
                          <a:solidFill>
                            <a:schemeClr val="tx1"/>
                          </a:solidFill>
                          <a:latin typeface="微软雅黑" panose="020B0503020204020204" pitchFamily="34" charset="-122"/>
                          <a:ea typeface="微软雅黑" panose="020B0503020204020204" pitchFamily="34" charset="-122"/>
                        </a:rPr>
                        <a:t>1</a:t>
                      </a:r>
                      <a:endParaRPr lang="zh-CN" altLang="en-US" sz="150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algn="ctr"/>
                      <a:r>
                        <a:rPr lang="zh-CN" altLang="en-US" sz="1500" dirty="0">
                          <a:solidFill>
                            <a:schemeClr val="tx1"/>
                          </a:solidFill>
                          <a:latin typeface="微软雅黑" panose="020B0503020204020204" pitchFamily="34" charset="-122"/>
                          <a:ea typeface="微软雅黑" panose="020B0503020204020204" pitchFamily="34" charset="-122"/>
                        </a:rPr>
                        <a:t>停止</a:t>
                      </a:r>
                    </a:p>
                  </a:txBody>
                  <a:tcPr marL="68580" marR="68580" marT="34290" marB="34290" anchor="ctr"/>
                </a:tc>
                <a:tc>
                  <a:txBody>
                    <a:bodyPr/>
                    <a:lstStyle/>
                    <a:p>
                      <a:pPr algn="ctr"/>
                      <a:r>
                        <a:rPr lang="en-US" altLang="zh-CN" sz="1500" dirty="0">
                          <a:solidFill>
                            <a:schemeClr val="tx1"/>
                          </a:solidFill>
                          <a:latin typeface="微软雅黑" panose="020B0503020204020204" pitchFamily="34" charset="-122"/>
                          <a:ea typeface="微软雅黑" panose="020B0503020204020204" pitchFamily="34" charset="-122"/>
                        </a:rPr>
                        <a:t>0</a:t>
                      </a:r>
                      <a:endParaRPr lang="zh-CN" altLang="en-US" sz="150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algn="ctr"/>
                      <a:r>
                        <a:rPr lang="zh-CN" altLang="en-US" sz="1500" dirty="0">
                          <a:solidFill>
                            <a:schemeClr val="tx1"/>
                          </a:solidFill>
                          <a:latin typeface="微软雅黑" panose="020B0503020204020204" pitchFamily="34" charset="-122"/>
                          <a:ea typeface="微软雅黑" panose="020B0503020204020204" pitchFamily="34" charset="-122"/>
                        </a:rPr>
                        <a:t>前进</a:t>
                      </a:r>
                    </a:p>
                  </a:txBody>
                  <a:tcPr marL="68580" marR="68580" marT="34290" marB="34290" anchor="ctr"/>
                </a:tc>
                <a:tc>
                  <a:txBody>
                    <a:bodyPr/>
                    <a:lstStyle/>
                    <a:p>
                      <a:pPr algn="ctr"/>
                      <a:r>
                        <a:rPr lang="en-US" altLang="zh-CN" sz="1500" dirty="0">
                          <a:solidFill>
                            <a:schemeClr val="tx1"/>
                          </a:solidFill>
                          <a:latin typeface="微软雅黑" panose="020B0503020204020204" pitchFamily="34" charset="-122"/>
                          <a:ea typeface="微软雅黑" panose="020B0503020204020204" pitchFamily="34" charset="-122"/>
                        </a:rPr>
                        <a:t>0</a:t>
                      </a:r>
                      <a:endParaRPr lang="zh-CN" altLang="en-US" sz="150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algn="ctr"/>
                      <a:r>
                        <a:rPr lang="zh-CN" altLang="en-US" sz="1500" dirty="0">
                          <a:solidFill>
                            <a:schemeClr val="tx1"/>
                          </a:solidFill>
                          <a:latin typeface="微软雅黑" panose="020B0503020204020204" pitchFamily="34" charset="-122"/>
                          <a:ea typeface="微软雅黑" panose="020B0503020204020204" pitchFamily="34" charset="-122"/>
                        </a:rPr>
                        <a:t>车辆异常停止</a:t>
                      </a:r>
                    </a:p>
                  </a:txBody>
                  <a:tcPr marL="68580" marR="68580" marT="34290" marB="34290" anchor="ctr"/>
                </a:tc>
                <a:extLst>
                  <a:ext uri="{0D108BD9-81ED-4DB2-BD59-A6C34878D82A}">
                    <a16:rowId xmlns:a16="http://schemas.microsoft.com/office/drawing/2014/main" val="3832938779"/>
                  </a:ext>
                </a:extLst>
              </a:tr>
              <a:tr h="380727">
                <a:tc>
                  <a:txBody>
                    <a:bodyPr/>
                    <a:lstStyle/>
                    <a:p>
                      <a:pPr algn="ctr"/>
                      <a:r>
                        <a:rPr lang="en-US" altLang="zh-CN" sz="1500" dirty="0">
                          <a:solidFill>
                            <a:schemeClr val="tx1"/>
                          </a:solidFill>
                          <a:latin typeface="微软雅黑" panose="020B0503020204020204" pitchFamily="34" charset="-122"/>
                          <a:ea typeface="微软雅黑" panose="020B0503020204020204" pitchFamily="34" charset="-122"/>
                        </a:rPr>
                        <a:t>2</a:t>
                      </a:r>
                      <a:endParaRPr lang="zh-CN" altLang="en-US" sz="150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algn="ctr"/>
                      <a:r>
                        <a:rPr lang="zh-CN" altLang="en-US" sz="1500" dirty="0">
                          <a:solidFill>
                            <a:schemeClr val="tx1"/>
                          </a:solidFill>
                          <a:latin typeface="微软雅黑" panose="020B0503020204020204" pitchFamily="34" charset="-122"/>
                          <a:ea typeface="微软雅黑" panose="020B0503020204020204" pitchFamily="34" charset="-122"/>
                        </a:rPr>
                        <a:t>停止</a:t>
                      </a:r>
                    </a:p>
                  </a:txBody>
                  <a:tcPr marL="68580" marR="68580" marT="34290" marB="34290" anchor="ctr"/>
                </a:tc>
                <a:tc>
                  <a:txBody>
                    <a:bodyPr/>
                    <a:lstStyle/>
                    <a:p>
                      <a:pPr algn="ctr"/>
                      <a:r>
                        <a:rPr lang="en-US" altLang="zh-CN" sz="1500" dirty="0">
                          <a:solidFill>
                            <a:schemeClr val="tx1"/>
                          </a:solidFill>
                          <a:latin typeface="微软雅黑" panose="020B0503020204020204" pitchFamily="34" charset="-122"/>
                          <a:ea typeface="微软雅黑" panose="020B0503020204020204" pitchFamily="34" charset="-122"/>
                        </a:rPr>
                        <a:t>100</a:t>
                      </a:r>
                      <a:endParaRPr lang="zh-CN" altLang="en-US" sz="150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algn="ctr"/>
                      <a:r>
                        <a:rPr lang="zh-CN" altLang="en-US" sz="1500" dirty="0">
                          <a:solidFill>
                            <a:schemeClr val="tx1"/>
                          </a:solidFill>
                          <a:latin typeface="微软雅黑" panose="020B0503020204020204" pitchFamily="34" charset="-122"/>
                          <a:ea typeface="微软雅黑" panose="020B0503020204020204" pitchFamily="34" charset="-122"/>
                        </a:rPr>
                        <a:t>前进</a:t>
                      </a:r>
                    </a:p>
                  </a:txBody>
                  <a:tcPr marL="68580" marR="68580" marT="34290" marB="34290" anchor="ctr"/>
                </a:tc>
                <a:tc>
                  <a:txBody>
                    <a:bodyPr/>
                    <a:lstStyle/>
                    <a:p>
                      <a:pPr algn="ctr"/>
                      <a:r>
                        <a:rPr lang="en-US" altLang="zh-CN" sz="1500" dirty="0">
                          <a:solidFill>
                            <a:schemeClr val="tx1"/>
                          </a:solidFill>
                          <a:latin typeface="微软雅黑" panose="020B0503020204020204" pitchFamily="34" charset="-122"/>
                          <a:ea typeface="微软雅黑" panose="020B0503020204020204" pitchFamily="34" charset="-122"/>
                        </a:rPr>
                        <a:t>0</a:t>
                      </a:r>
                      <a:endParaRPr lang="zh-CN" altLang="en-US" sz="150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algn="ctr"/>
                      <a:r>
                        <a:rPr lang="zh-CN" altLang="en-US" sz="1500" dirty="0">
                          <a:solidFill>
                            <a:schemeClr val="tx1"/>
                          </a:solidFill>
                          <a:latin typeface="微软雅黑" panose="020B0503020204020204" pitchFamily="34" charset="-122"/>
                          <a:ea typeface="微软雅黑" panose="020B0503020204020204" pitchFamily="34" charset="-122"/>
                        </a:rPr>
                        <a:t>车辆异常停止</a:t>
                      </a:r>
                    </a:p>
                  </a:txBody>
                  <a:tcPr marL="68580" marR="68580" marT="34290" marB="34290" anchor="ctr"/>
                </a:tc>
                <a:extLst>
                  <a:ext uri="{0D108BD9-81ED-4DB2-BD59-A6C34878D82A}">
                    <a16:rowId xmlns:a16="http://schemas.microsoft.com/office/drawing/2014/main" val="2009947173"/>
                  </a:ext>
                </a:extLst>
              </a:tr>
              <a:tr h="380727">
                <a:tc>
                  <a:txBody>
                    <a:bodyPr/>
                    <a:lstStyle/>
                    <a:p>
                      <a:pPr algn="ctr"/>
                      <a:r>
                        <a:rPr lang="en-US" altLang="zh-CN" sz="1500" dirty="0">
                          <a:solidFill>
                            <a:srgbClr val="C00000"/>
                          </a:solidFill>
                          <a:latin typeface="微软雅黑" panose="020B0503020204020204" pitchFamily="34" charset="-122"/>
                          <a:ea typeface="微软雅黑" panose="020B0503020204020204" pitchFamily="34" charset="-122"/>
                        </a:rPr>
                        <a:t>3</a:t>
                      </a:r>
                      <a:endParaRPr lang="zh-CN" altLang="en-US" sz="1500" dirty="0">
                        <a:solidFill>
                          <a:srgbClr val="C00000"/>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algn="ctr"/>
                      <a:r>
                        <a:rPr lang="zh-CN" altLang="en-US" sz="1500" dirty="0">
                          <a:solidFill>
                            <a:srgbClr val="C00000"/>
                          </a:solidFill>
                          <a:latin typeface="微软雅黑" panose="020B0503020204020204" pitchFamily="34" charset="-122"/>
                          <a:ea typeface="微软雅黑" panose="020B0503020204020204" pitchFamily="34" charset="-122"/>
                        </a:rPr>
                        <a:t>前进</a:t>
                      </a:r>
                    </a:p>
                  </a:txBody>
                  <a:tcPr marL="68580" marR="68580" marT="34290" marB="34290" anchor="ctr"/>
                </a:tc>
                <a:tc>
                  <a:txBody>
                    <a:bodyPr/>
                    <a:lstStyle/>
                    <a:p>
                      <a:pPr algn="ctr"/>
                      <a:r>
                        <a:rPr lang="en-US" altLang="zh-CN" sz="1500" dirty="0">
                          <a:solidFill>
                            <a:srgbClr val="C00000"/>
                          </a:solidFill>
                          <a:latin typeface="微软雅黑" panose="020B0503020204020204" pitchFamily="34" charset="-122"/>
                          <a:ea typeface="微软雅黑" panose="020B0503020204020204" pitchFamily="34" charset="-122"/>
                        </a:rPr>
                        <a:t>0</a:t>
                      </a:r>
                      <a:endParaRPr lang="zh-CN" altLang="en-US" sz="1500" dirty="0">
                        <a:solidFill>
                          <a:srgbClr val="C00000"/>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algn="ctr"/>
                      <a:r>
                        <a:rPr lang="zh-CN" altLang="en-US" sz="1500" dirty="0">
                          <a:solidFill>
                            <a:srgbClr val="C00000"/>
                          </a:solidFill>
                          <a:latin typeface="微软雅黑" panose="020B0503020204020204" pitchFamily="34" charset="-122"/>
                          <a:ea typeface="微软雅黑" panose="020B0503020204020204" pitchFamily="34" charset="-122"/>
                        </a:rPr>
                        <a:t>停止</a:t>
                      </a:r>
                    </a:p>
                  </a:txBody>
                  <a:tcPr marL="68580" marR="68580" marT="34290" marB="34290" anchor="ctr"/>
                </a:tc>
                <a:tc>
                  <a:txBody>
                    <a:bodyPr/>
                    <a:lstStyle/>
                    <a:p>
                      <a:pPr algn="ctr"/>
                      <a:r>
                        <a:rPr lang="en-US" altLang="zh-CN" sz="1500" dirty="0">
                          <a:solidFill>
                            <a:srgbClr val="C00000"/>
                          </a:solidFill>
                          <a:latin typeface="微软雅黑" panose="020B0503020204020204" pitchFamily="34" charset="-122"/>
                          <a:ea typeface="微软雅黑" panose="020B0503020204020204" pitchFamily="34" charset="-122"/>
                        </a:rPr>
                        <a:t>100</a:t>
                      </a:r>
                      <a:endParaRPr lang="zh-CN" altLang="en-US" sz="1500" dirty="0">
                        <a:solidFill>
                          <a:srgbClr val="C00000"/>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algn="ctr"/>
                      <a:r>
                        <a:rPr lang="zh-CN" altLang="en-US" sz="1500" dirty="0">
                          <a:solidFill>
                            <a:srgbClr val="C00000"/>
                          </a:solidFill>
                          <a:latin typeface="微软雅黑" panose="020B0503020204020204" pitchFamily="34" charset="-122"/>
                          <a:ea typeface="微软雅黑" panose="020B0503020204020204" pitchFamily="34" charset="-122"/>
                        </a:rPr>
                        <a:t>车辆异常运动</a:t>
                      </a:r>
                    </a:p>
                  </a:txBody>
                  <a:tcPr marL="68580" marR="68580" marT="34290" marB="34290" anchor="ctr"/>
                </a:tc>
                <a:extLst>
                  <a:ext uri="{0D108BD9-81ED-4DB2-BD59-A6C34878D82A}">
                    <a16:rowId xmlns:a16="http://schemas.microsoft.com/office/drawing/2014/main" val="1140435980"/>
                  </a:ext>
                </a:extLst>
              </a:tr>
              <a:tr h="380727">
                <a:tc>
                  <a:txBody>
                    <a:bodyPr/>
                    <a:lstStyle/>
                    <a:p>
                      <a:pPr algn="ctr"/>
                      <a:r>
                        <a:rPr lang="en-US" altLang="zh-CN" sz="1500" dirty="0">
                          <a:solidFill>
                            <a:srgbClr val="C00000"/>
                          </a:solidFill>
                          <a:latin typeface="微软雅黑" panose="020B0503020204020204" pitchFamily="34" charset="-122"/>
                          <a:ea typeface="微软雅黑" panose="020B0503020204020204" pitchFamily="34" charset="-122"/>
                        </a:rPr>
                        <a:t>4</a:t>
                      </a:r>
                      <a:endParaRPr lang="zh-CN" altLang="en-US" sz="1500" dirty="0">
                        <a:solidFill>
                          <a:srgbClr val="C00000"/>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500" dirty="0">
                          <a:solidFill>
                            <a:srgbClr val="C00000"/>
                          </a:solidFill>
                          <a:latin typeface="微软雅黑" panose="020B0503020204020204" pitchFamily="34" charset="-122"/>
                          <a:ea typeface="微软雅黑" panose="020B0503020204020204" pitchFamily="34" charset="-122"/>
                        </a:rPr>
                        <a:t>前进</a:t>
                      </a:r>
                    </a:p>
                  </a:txBody>
                  <a:tcPr marL="68580" marR="68580" marT="34290" marB="34290" anchor="ctr"/>
                </a:tc>
                <a:tc>
                  <a:txBody>
                    <a:bodyPr/>
                    <a:lstStyle/>
                    <a:p>
                      <a:pPr algn="ctr"/>
                      <a:r>
                        <a:rPr lang="en-US" altLang="zh-CN" sz="1500" dirty="0">
                          <a:solidFill>
                            <a:srgbClr val="C00000"/>
                          </a:solidFill>
                          <a:latin typeface="微软雅黑" panose="020B0503020204020204" pitchFamily="34" charset="-122"/>
                          <a:ea typeface="微软雅黑" panose="020B0503020204020204" pitchFamily="34" charset="-122"/>
                        </a:rPr>
                        <a:t>100</a:t>
                      </a:r>
                      <a:endParaRPr lang="zh-CN" altLang="en-US" sz="1500" dirty="0">
                        <a:solidFill>
                          <a:srgbClr val="C00000"/>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500" dirty="0">
                          <a:solidFill>
                            <a:srgbClr val="C00000"/>
                          </a:solidFill>
                          <a:latin typeface="微软雅黑" panose="020B0503020204020204" pitchFamily="34" charset="-122"/>
                          <a:ea typeface="微软雅黑" panose="020B0503020204020204" pitchFamily="34" charset="-122"/>
                        </a:rPr>
                        <a:t>停止</a:t>
                      </a:r>
                    </a:p>
                  </a:txBody>
                  <a:tcPr marL="68580" marR="68580" marT="34290" marB="34290" anchor="ctr"/>
                </a:tc>
                <a:tc>
                  <a:txBody>
                    <a:bodyPr/>
                    <a:lstStyle/>
                    <a:p>
                      <a:pPr algn="ctr"/>
                      <a:r>
                        <a:rPr lang="en-US" altLang="zh-CN" sz="1500" dirty="0">
                          <a:solidFill>
                            <a:srgbClr val="C00000"/>
                          </a:solidFill>
                          <a:latin typeface="微软雅黑" panose="020B0503020204020204" pitchFamily="34" charset="-122"/>
                          <a:ea typeface="微软雅黑" panose="020B0503020204020204" pitchFamily="34" charset="-122"/>
                        </a:rPr>
                        <a:t>100</a:t>
                      </a:r>
                      <a:endParaRPr lang="zh-CN" altLang="en-US" sz="1500" dirty="0">
                        <a:solidFill>
                          <a:srgbClr val="C00000"/>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algn="ctr"/>
                      <a:r>
                        <a:rPr lang="zh-CN" altLang="en-US" sz="1500" dirty="0">
                          <a:solidFill>
                            <a:srgbClr val="C00000"/>
                          </a:solidFill>
                          <a:latin typeface="微软雅黑" panose="020B0503020204020204" pitchFamily="34" charset="-122"/>
                          <a:ea typeface="微软雅黑" panose="020B0503020204020204" pitchFamily="34" charset="-122"/>
                        </a:rPr>
                        <a:t>车辆异常运动</a:t>
                      </a:r>
                      <a:endParaRPr lang="en-US" altLang="zh-CN" sz="1500" dirty="0">
                        <a:solidFill>
                          <a:srgbClr val="C00000"/>
                        </a:solidFill>
                        <a:latin typeface="微软雅黑" panose="020B0503020204020204" pitchFamily="34" charset="-122"/>
                        <a:ea typeface="微软雅黑" panose="020B0503020204020204" pitchFamily="34" charset="-122"/>
                      </a:endParaRPr>
                    </a:p>
                  </a:txBody>
                  <a:tcPr marL="68580" marR="68580" marT="34290" marB="34290" anchor="ctr"/>
                </a:tc>
                <a:extLst>
                  <a:ext uri="{0D108BD9-81ED-4DB2-BD59-A6C34878D82A}">
                    <a16:rowId xmlns:a16="http://schemas.microsoft.com/office/drawing/2014/main" val="800349811"/>
                  </a:ext>
                </a:extLst>
              </a:tr>
              <a:tr h="380727">
                <a:tc>
                  <a:txBody>
                    <a:bodyPr/>
                    <a:lstStyle/>
                    <a:p>
                      <a:pPr algn="ctr"/>
                      <a:r>
                        <a:rPr lang="en-US" altLang="zh-CN" sz="1500" dirty="0">
                          <a:solidFill>
                            <a:schemeClr val="tx1"/>
                          </a:solidFill>
                          <a:latin typeface="微软雅黑" panose="020B0503020204020204" pitchFamily="34" charset="-122"/>
                          <a:ea typeface="微软雅黑" panose="020B0503020204020204" pitchFamily="34" charset="-122"/>
                        </a:rPr>
                        <a:t>5</a:t>
                      </a:r>
                      <a:endParaRPr lang="zh-CN" altLang="en-US" sz="150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500" dirty="0">
                          <a:solidFill>
                            <a:schemeClr val="tx1"/>
                          </a:solidFill>
                          <a:latin typeface="微软雅黑" panose="020B0503020204020204" pitchFamily="34" charset="-122"/>
                          <a:ea typeface="微软雅黑" panose="020B0503020204020204" pitchFamily="34" charset="-122"/>
                        </a:rPr>
                        <a:t>停止</a:t>
                      </a:r>
                    </a:p>
                  </a:txBody>
                  <a:tcPr marL="68580" marR="68580" marT="34290" marB="34290" anchor="ctr"/>
                </a:tc>
                <a:tc>
                  <a:txBody>
                    <a:bodyPr/>
                    <a:lstStyle/>
                    <a:p>
                      <a:pPr algn="ctr"/>
                      <a:r>
                        <a:rPr lang="en-US" altLang="zh-CN" sz="1500" dirty="0">
                          <a:solidFill>
                            <a:schemeClr val="tx1"/>
                          </a:solidFill>
                          <a:latin typeface="微软雅黑" panose="020B0503020204020204" pitchFamily="34" charset="-122"/>
                          <a:ea typeface="微软雅黑" panose="020B0503020204020204" pitchFamily="34" charset="-122"/>
                        </a:rPr>
                        <a:t>0</a:t>
                      </a:r>
                      <a:endParaRPr lang="zh-CN" altLang="en-US" sz="150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500" dirty="0">
                          <a:solidFill>
                            <a:schemeClr val="tx1"/>
                          </a:solidFill>
                          <a:latin typeface="微软雅黑" panose="020B0503020204020204" pitchFamily="34" charset="-122"/>
                          <a:ea typeface="微软雅黑" panose="020B0503020204020204" pitchFamily="34" charset="-122"/>
                        </a:rPr>
                        <a:t>后退</a:t>
                      </a:r>
                    </a:p>
                  </a:txBody>
                  <a:tcPr marL="68580" marR="68580" marT="34290" marB="34290" anchor="ctr"/>
                </a:tc>
                <a:tc>
                  <a:txBody>
                    <a:bodyPr/>
                    <a:lstStyle/>
                    <a:p>
                      <a:pPr algn="ctr"/>
                      <a:r>
                        <a:rPr lang="en-US" altLang="zh-CN" sz="1500" dirty="0">
                          <a:solidFill>
                            <a:schemeClr val="tx1"/>
                          </a:solidFill>
                          <a:latin typeface="微软雅黑" panose="020B0503020204020204" pitchFamily="34" charset="-122"/>
                          <a:ea typeface="微软雅黑" panose="020B0503020204020204" pitchFamily="34" charset="-122"/>
                        </a:rPr>
                        <a:t>0</a:t>
                      </a:r>
                      <a:endParaRPr lang="zh-CN" altLang="en-US" sz="150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500" dirty="0">
                          <a:solidFill>
                            <a:schemeClr val="tx1"/>
                          </a:solidFill>
                          <a:latin typeface="微软雅黑" panose="020B0503020204020204" pitchFamily="34" charset="-122"/>
                          <a:ea typeface="微软雅黑" panose="020B0503020204020204" pitchFamily="34" charset="-122"/>
                        </a:rPr>
                        <a:t>车辆异常停止</a:t>
                      </a:r>
                    </a:p>
                  </a:txBody>
                  <a:tcPr marL="68580" marR="68580" marT="34290" marB="34290" anchor="ctr"/>
                </a:tc>
                <a:extLst>
                  <a:ext uri="{0D108BD9-81ED-4DB2-BD59-A6C34878D82A}">
                    <a16:rowId xmlns:a16="http://schemas.microsoft.com/office/drawing/2014/main" val="434004984"/>
                  </a:ext>
                </a:extLst>
              </a:tr>
              <a:tr h="380727">
                <a:tc>
                  <a:txBody>
                    <a:bodyPr/>
                    <a:lstStyle/>
                    <a:p>
                      <a:pPr algn="ctr"/>
                      <a:r>
                        <a:rPr lang="en-US" altLang="zh-CN" sz="1500" dirty="0">
                          <a:solidFill>
                            <a:schemeClr val="tx1"/>
                          </a:solidFill>
                          <a:latin typeface="微软雅黑" panose="020B0503020204020204" pitchFamily="34" charset="-122"/>
                          <a:ea typeface="微软雅黑" panose="020B0503020204020204" pitchFamily="34" charset="-122"/>
                        </a:rPr>
                        <a:t>6</a:t>
                      </a:r>
                      <a:endParaRPr lang="zh-CN" altLang="en-US" sz="150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500" dirty="0">
                          <a:solidFill>
                            <a:schemeClr val="tx1"/>
                          </a:solidFill>
                          <a:latin typeface="微软雅黑" panose="020B0503020204020204" pitchFamily="34" charset="-122"/>
                          <a:ea typeface="微软雅黑" panose="020B0503020204020204" pitchFamily="34" charset="-122"/>
                        </a:rPr>
                        <a:t>停止</a:t>
                      </a:r>
                    </a:p>
                  </a:txBody>
                  <a:tcPr marL="68580" marR="68580" marT="34290" marB="34290" anchor="ctr"/>
                </a:tc>
                <a:tc>
                  <a:txBody>
                    <a:bodyPr/>
                    <a:lstStyle/>
                    <a:p>
                      <a:pPr algn="ctr"/>
                      <a:r>
                        <a:rPr lang="en-US" altLang="zh-CN" sz="1500" dirty="0">
                          <a:solidFill>
                            <a:schemeClr val="tx1"/>
                          </a:solidFill>
                          <a:latin typeface="微软雅黑" panose="020B0503020204020204" pitchFamily="34" charset="-122"/>
                          <a:ea typeface="微软雅黑" panose="020B0503020204020204" pitchFamily="34" charset="-122"/>
                        </a:rPr>
                        <a:t>100</a:t>
                      </a:r>
                      <a:endParaRPr lang="zh-CN" altLang="en-US" sz="150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500" dirty="0">
                          <a:solidFill>
                            <a:schemeClr val="tx1"/>
                          </a:solidFill>
                          <a:latin typeface="微软雅黑" panose="020B0503020204020204" pitchFamily="34" charset="-122"/>
                          <a:ea typeface="微软雅黑" panose="020B0503020204020204" pitchFamily="34" charset="-122"/>
                        </a:rPr>
                        <a:t>后退</a:t>
                      </a:r>
                    </a:p>
                  </a:txBody>
                  <a:tcPr marL="68580" marR="68580" marT="34290" marB="34290" anchor="ctr"/>
                </a:tc>
                <a:tc>
                  <a:txBody>
                    <a:bodyPr/>
                    <a:lstStyle/>
                    <a:p>
                      <a:pPr algn="ctr"/>
                      <a:r>
                        <a:rPr lang="en-US" altLang="zh-CN" sz="1500" dirty="0">
                          <a:solidFill>
                            <a:schemeClr val="tx1"/>
                          </a:solidFill>
                          <a:latin typeface="微软雅黑" panose="020B0503020204020204" pitchFamily="34" charset="-122"/>
                          <a:ea typeface="微软雅黑" panose="020B0503020204020204" pitchFamily="34" charset="-122"/>
                        </a:rPr>
                        <a:t>0</a:t>
                      </a:r>
                      <a:endParaRPr lang="zh-CN" altLang="en-US" sz="150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500" dirty="0">
                          <a:solidFill>
                            <a:schemeClr val="tx1"/>
                          </a:solidFill>
                          <a:latin typeface="微软雅黑" panose="020B0503020204020204" pitchFamily="34" charset="-122"/>
                          <a:ea typeface="微软雅黑" panose="020B0503020204020204" pitchFamily="34" charset="-122"/>
                        </a:rPr>
                        <a:t>车辆异常停止</a:t>
                      </a:r>
                    </a:p>
                  </a:txBody>
                  <a:tcPr marL="68580" marR="68580" marT="34290" marB="34290" anchor="ctr"/>
                </a:tc>
                <a:extLst>
                  <a:ext uri="{0D108BD9-81ED-4DB2-BD59-A6C34878D82A}">
                    <a16:rowId xmlns:a16="http://schemas.microsoft.com/office/drawing/2014/main" val="2857978505"/>
                  </a:ext>
                </a:extLst>
              </a:tr>
              <a:tr h="380727">
                <a:tc>
                  <a:txBody>
                    <a:bodyPr/>
                    <a:lstStyle/>
                    <a:p>
                      <a:pPr algn="ctr"/>
                      <a:r>
                        <a:rPr lang="en-US" altLang="zh-CN" sz="1500" dirty="0">
                          <a:solidFill>
                            <a:srgbClr val="C00000"/>
                          </a:solidFill>
                          <a:latin typeface="微软雅黑" panose="020B0503020204020204" pitchFamily="34" charset="-122"/>
                          <a:ea typeface="微软雅黑" panose="020B0503020204020204" pitchFamily="34" charset="-122"/>
                        </a:rPr>
                        <a:t>7</a:t>
                      </a:r>
                      <a:endParaRPr lang="zh-CN" altLang="en-US" sz="1500" dirty="0">
                        <a:solidFill>
                          <a:srgbClr val="C00000"/>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500" dirty="0">
                          <a:solidFill>
                            <a:srgbClr val="C00000"/>
                          </a:solidFill>
                          <a:latin typeface="微软雅黑" panose="020B0503020204020204" pitchFamily="34" charset="-122"/>
                          <a:ea typeface="微软雅黑" panose="020B0503020204020204" pitchFamily="34" charset="-122"/>
                        </a:rPr>
                        <a:t>后退</a:t>
                      </a:r>
                    </a:p>
                  </a:txBody>
                  <a:tcPr marL="68580" marR="68580" marT="34290" marB="34290" anchor="ctr"/>
                </a:tc>
                <a:tc>
                  <a:txBody>
                    <a:bodyPr/>
                    <a:lstStyle/>
                    <a:p>
                      <a:pPr algn="ctr"/>
                      <a:r>
                        <a:rPr lang="en-US" altLang="zh-CN" sz="1500" dirty="0">
                          <a:solidFill>
                            <a:srgbClr val="C00000"/>
                          </a:solidFill>
                          <a:latin typeface="微软雅黑" panose="020B0503020204020204" pitchFamily="34" charset="-122"/>
                          <a:ea typeface="微软雅黑" panose="020B0503020204020204" pitchFamily="34" charset="-122"/>
                        </a:rPr>
                        <a:t>0</a:t>
                      </a:r>
                      <a:endParaRPr lang="zh-CN" altLang="en-US" sz="1500" dirty="0">
                        <a:solidFill>
                          <a:srgbClr val="C00000"/>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500" dirty="0">
                          <a:solidFill>
                            <a:srgbClr val="C00000"/>
                          </a:solidFill>
                          <a:latin typeface="微软雅黑" panose="020B0503020204020204" pitchFamily="34" charset="-122"/>
                          <a:ea typeface="微软雅黑" panose="020B0503020204020204" pitchFamily="34" charset="-122"/>
                        </a:rPr>
                        <a:t>停止</a:t>
                      </a:r>
                    </a:p>
                  </a:txBody>
                  <a:tcPr marL="68580" marR="68580" marT="34290" marB="34290" anchor="ctr"/>
                </a:tc>
                <a:tc>
                  <a:txBody>
                    <a:bodyPr/>
                    <a:lstStyle/>
                    <a:p>
                      <a:pPr algn="ctr"/>
                      <a:r>
                        <a:rPr lang="en-US" altLang="zh-CN" sz="1500" dirty="0">
                          <a:solidFill>
                            <a:srgbClr val="C00000"/>
                          </a:solidFill>
                          <a:latin typeface="微软雅黑" panose="020B0503020204020204" pitchFamily="34" charset="-122"/>
                          <a:ea typeface="微软雅黑" panose="020B0503020204020204" pitchFamily="34" charset="-122"/>
                        </a:rPr>
                        <a:t>100</a:t>
                      </a:r>
                      <a:endParaRPr lang="zh-CN" altLang="en-US" sz="1500" dirty="0">
                        <a:solidFill>
                          <a:srgbClr val="C00000"/>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500" dirty="0">
                          <a:solidFill>
                            <a:srgbClr val="C00000"/>
                          </a:solidFill>
                          <a:latin typeface="微软雅黑" panose="020B0503020204020204" pitchFamily="34" charset="-122"/>
                          <a:ea typeface="微软雅黑" panose="020B0503020204020204" pitchFamily="34" charset="-122"/>
                        </a:rPr>
                        <a:t>车辆异常运动</a:t>
                      </a:r>
                    </a:p>
                  </a:txBody>
                  <a:tcPr marL="68580" marR="68580" marT="34290" marB="34290" anchor="ctr"/>
                </a:tc>
                <a:extLst>
                  <a:ext uri="{0D108BD9-81ED-4DB2-BD59-A6C34878D82A}">
                    <a16:rowId xmlns:a16="http://schemas.microsoft.com/office/drawing/2014/main" val="1408661260"/>
                  </a:ext>
                </a:extLst>
              </a:tr>
              <a:tr h="380727">
                <a:tc>
                  <a:txBody>
                    <a:bodyPr/>
                    <a:lstStyle/>
                    <a:p>
                      <a:pPr algn="ctr"/>
                      <a:r>
                        <a:rPr lang="en-US" altLang="zh-CN" sz="1500" dirty="0">
                          <a:solidFill>
                            <a:srgbClr val="C00000"/>
                          </a:solidFill>
                          <a:latin typeface="微软雅黑" panose="020B0503020204020204" pitchFamily="34" charset="-122"/>
                          <a:ea typeface="微软雅黑" panose="020B0503020204020204" pitchFamily="34" charset="-122"/>
                        </a:rPr>
                        <a:t>8</a:t>
                      </a:r>
                      <a:endParaRPr lang="zh-CN" altLang="en-US" sz="1500" dirty="0">
                        <a:solidFill>
                          <a:srgbClr val="C00000"/>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500" dirty="0">
                          <a:solidFill>
                            <a:srgbClr val="C00000"/>
                          </a:solidFill>
                          <a:latin typeface="微软雅黑" panose="020B0503020204020204" pitchFamily="34" charset="-122"/>
                          <a:ea typeface="微软雅黑" panose="020B0503020204020204" pitchFamily="34" charset="-122"/>
                        </a:rPr>
                        <a:t>后退</a:t>
                      </a:r>
                    </a:p>
                  </a:txBody>
                  <a:tcPr marL="68580" marR="68580" marT="34290" marB="34290" anchor="ctr"/>
                </a:tc>
                <a:tc>
                  <a:txBody>
                    <a:bodyPr/>
                    <a:lstStyle/>
                    <a:p>
                      <a:pPr algn="ctr"/>
                      <a:r>
                        <a:rPr lang="en-US" altLang="zh-CN" sz="1500" dirty="0">
                          <a:solidFill>
                            <a:srgbClr val="C00000"/>
                          </a:solidFill>
                          <a:latin typeface="微软雅黑" panose="020B0503020204020204" pitchFamily="34" charset="-122"/>
                          <a:ea typeface="微软雅黑" panose="020B0503020204020204" pitchFamily="34" charset="-122"/>
                        </a:rPr>
                        <a:t>100</a:t>
                      </a:r>
                      <a:endParaRPr lang="zh-CN" altLang="en-US" sz="1500" dirty="0">
                        <a:solidFill>
                          <a:srgbClr val="C00000"/>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500" dirty="0">
                          <a:solidFill>
                            <a:srgbClr val="C00000"/>
                          </a:solidFill>
                          <a:latin typeface="微软雅黑" panose="020B0503020204020204" pitchFamily="34" charset="-122"/>
                          <a:ea typeface="微软雅黑" panose="020B0503020204020204" pitchFamily="34" charset="-122"/>
                        </a:rPr>
                        <a:t>停止</a:t>
                      </a:r>
                    </a:p>
                  </a:txBody>
                  <a:tcPr marL="68580" marR="68580" marT="34290" marB="34290" anchor="ctr"/>
                </a:tc>
                <a:tc>
                  <a:txBody>
                    <a:bodyPr/>
                    <a:lstStyle/>
                    <a:p>
                      <a:pPr algn="ctr"/>
                      <a:r>
                        <a:rPr lang="en-US" altLang="zh-CN" sz="1500" dirty="0">
                          <a:solidFill>
                            <a:srgbClr val="C00000"/>
                          </a:solidFill>
                          <a:latin typeface="微软雅黑" panose="020B0503020204020204" pitchFamily="34" charset="-122"/>
                          <a:ea typeface="微软雅黑" panose="020B0503020204020204" pitchFamily="34" charset="-122"/>
                        </a:rPr>
                        <a:t>100</a:t>
                      </a:r>
                      <a:endParaRPr lang="zh-CN" altLang="en-US" sz="1500" dirty="0">
                        <a:solidFill>
                          <a:srgbClr val="C00000"/>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500" dirty="0">
                          <a:solidFill>
                            <a:srgbClr val="C00000"/>
                          </a:solidFill>
                          <a:latin typeface="微软雅黑" panose="020B0503020204020204" pitchFamily="34" charset="-122"/>
                          <a:ea typeface="微软雅黑" panose="020B0503020204020204" pitchFamily="34" charset="-122"/>
                        </a:rPr>
                        <a:t>车辆异常运动</a:t>
                      </a:r>
                    </a:p>
                  </a:txBody>
                  <a:tcPr marL="68580" marR="68580" marT="34290" marB="34290" anchor="ctr"/>
                </a:tc>
                <a:extLst>
                  <a:ext uri="{0D108BD9-81ED-4DB2-BD59-A6C34878D82A}">
                    <a16:rowId xmlns:a16="http://schemas.microsoft.com/office/drawing/2014/main" val="118236404"/>
                  </a:ext>
                </a:extLst>
              </a:tr>
              <a:tr h="380727">
                <a:tc>
                  <a:txBody>
                    <a:bodyPr/>
                    <a:lstStyle/>
                    <a:p>
                      <a:pPr algn="ctr"/>
                      <a:r>
                        <a:rPr lang="en-US" altLang="zh-CN" sz="1500" dirty="0">
                          <a:solidFill>
                            <a:srgbClr val="C00000"/>
                          </a:solidFill>
                          <a:latin typeface="微软雅黑" panose="020B0503020204020204" pitchFamily="34" charset="-122"/>
                          <a:ea typeface="微软雅黑" panose="020B0503020204020204" pitchFamily="34" charset="-122"/>
                        </a:rPr>
                        <a:t>9</a:t>
                      </a:r>
                      <a:endParaRPr lang="zh-CN" altLang="en-US" sz="1500" dirty="0">
                        <a:solidFill>
                          <a:srgbClr val="C00000"/>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500" dirty="0">
                          <a:solidFill>
                            <a:srgbClr val="C00000"/>
                          </a:solidFill>
                          <a:latin typeface="微软雅黑" panose="020B0503020204020204" pitchFamily="34" charset="-122"/>
                          <a:ea typeface="微软雅黑" panose="020B0503020204020204" pitchFamily="34" charset="-122"/>
                        </a:rPr>
                        <a:t>故障停车</a:t>
                      </a:r>
                    </a:p>
                  </a:txBody>
                  <a:tcPr marL="68580" marR="68580" marT="34290" marB="34290" anchor="ctr"/>
                </a:tc>
                <a:tc>
                  <a:txBody>
                    <a:bodyPr/>
                    <a:lstStyle/>
                    <a:p>
                      <a:pPr algn="ctr"/>
                      <a:r>
                        <a:rPr lang="en-US" altLang="zh-CN" sz="1500" dirty="0">
                          <a:solidFill>
                            <a:srgbClr val="C00000"/>
                          </a:solidFill>
                          <a:latin typeface="微软雅黑" panose="020B0503020204020204" pitchFamily="34" charset="-122"/>
                          <a:ea typeface="微软雅黑" panose="020B0503020204020204" pitchFamily="34" charset="-122"/>
                        </a:rPr>
                        <a:t>0</a:t>
                      </a:r>
                      <a:endParaRPr lang="zh-CN" altLang="en-US" sz="1500" dirty="0">
                        <a:solidFill>
                          <a:srgbClr val="C00000"/>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500" dirty="0">
                          <a:solidFill>
                            <a:srgbClr val="C00000"/>
                          </a:solidFill>
                          <a:latin typeface="微软雅黑" panose="020B0503020204020204" pitchFamily="34" charset="-122"/>
                          <a:ea typeface="微软雅黑" panose="020B0503020204020204" pitchFamily="34" charset="-122"/>
                        </a:rPr>
                        <a:t>停止</a:t>
                      </a:r>
                    </a:p>
                  </a:txBody>
                  <a:tcPr marL="68580" marR="68580" marT="34290" marB="34290" anchor="ctr"/>
                </a:tc>
                <a:tc>
                  <a:txBody>
                    <a:bodyPr/>
                    <a:lstStyle/>
                    <a:p>
                      <a:pPr algn="ctr"/>
                      <a:r>
                        <a:rPr lang="en-US" altLang="zh-CN" sz="1500" dirty="0">
                          <a:solidFill>
                            <a:srgbClr val="C00000"/>
                          </a:solidFill>
                          <a:latin typeface="微软雅黑" panose="020B0503020204020204" pitchFamily="34" charset="-122"/>
                          <a:ea typeface="微软雅黑" panose="020B0503020204020204" pitchFamily="34" charset="-122"/>
                        </a:rPr>
                        <a:t>100</a:t>
                      </a:r>
                      <a:endParaRPr lang="zh-CN" altLang="en-US" sz="1500" dirty="0">
                        <a:solidFill>
                          <a:srgbClr val="C00000"/>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500" dirty="0">
                          <a:solidFill>
                            <a:srgbClr val="C00000"/>
                          </a:solidFill>
                          <a:latin typeface="微软雅黑" panose="020B0503020204020204" pitchFamily="34" charset="-122"/>
                          <a:ea typeface="微软雅黑" panose="020B0503020204020204" pitchFamily="34" charset="-122"/>
                        </a:rPr>
                        <a:t>车辆异常运动</a:t>
                      </a:r>
                    </a:p>
                  </a:txBody>
                  <a:tcPr marL="68580" marR="68580" marT="34290" marB="34290" anchor="ctr"/>
                </a:tc>
                <a:extLst>
                  <a:ext uri="{0D108BD9-81ED-4DB2-BD59-A6C34878D82A}">
                    <a16:rowId xmlns:a16="http://schemas.microsoft.com/office/drawing/2014/main" val="4129698446"/>
                  </a:ext>
                </a:extLst>
              </a:tr>
            </a:tbl>
          </a:graphicData>
        </a:graphic>
      </p:graphicFrame>
    </p:spTree>
    <p:extLst>
      <p:ext uri="{BB962C8B-B14F-4D97-AF65-F5344CB8AC3E}">
        <p14:creationId xmlns:p14="http://schemas.microsoft.com/office/powerpoint/2010/main" val="21199222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6F3361-08D0-4DF7-8553-10D9CA8095BE}"/>
              </a:ext>
            </a:extLst>
          </p:cNvPr>
          <p:cNvSpPr>
            <a:spLocks noGrp="1"/>
          </p:cNvSpPr>
          <p:nvPr>
            <p:ph type="title"/>
          </p:nvPr>
        </p:nvSpPr>
        <p:spPr>
          <a:xfrm>
            <a:off x="569119" y="1017152"/>
            <a:ext cx="3307556" cy="725090"/>
          </a:xfrm>
        </p:spPr>
        <p:txBody>
          <a:bodyPr>
            <a:normAutofit/>
          </a:bodyPr>
          <a:lstStyle/>
          <a:p>
            <a:r>
              <a:rPr lang="zh-CN" altLang="en-US" sz="2100" b="1" dirty="0">
                <a:latin typeface="微软雅黑" panose="020B0503020204020204" pitchFamily="34" charset="-122"/>
                <a:ea typeface="微软雅黑" panose="020B0503020204020204" pitchFamily="34" charset="-122"/>
              </a:rPr>
              <a:t>状态转移异常情况</a:t>
            </a:r>
          </a:p>
        </p:txBody>
      </p:sp>
      <p:graphicFrame>
        <p:nvGraphicFramePr>
          <p:cNvPr id="3" name="表格 3">
            <a:extLst>
              <a:ext uri="{FF2B5EF4-FFF2-40B4-BE49-F238E27FC236}">
                <a16:creationId xmlns:a16="http://schemas.microsoft.com/office/drawing/2014/main" id="{8E1FFAAB-5321-487B-B66F-E8B6353F52E3}"/>
              </a:ext>
            </a:extLst>
          </p:cNvPr>
          <p:cNvGraphicFramePr>
            <a:graphicFrameLocks noGrp="1"/>
          </p:cNvGraphicFramePr>
          <p:nvPr>
            <p:extLst/>
          </p:nvPr>
        </p:nvGraphicFramePr>
        <p:xfrm>
          <a:off x="621505" y="1742242"/>
          <a:ext cx="8123847" cy="3807270"/>
        </p:xfrm>
        <a:graphic>
          <a:graphicData uri="http://schemas.openxmlformats.org/drawingml/2006/table">
            <a:tbl>
              <a:tblPr firstRow="1" bandRow="1">
                <a:tableStyleId>{5C22544A-7EE6-4342-B048-85BDC9FD1C3A}</a:tableStyleId>
              </a:tblPr>
              <a:tblGrid>
                <a:gridCol w="750095">
                  <a:extLst>
                    <a:ext uri="{9D8B030D-6E8A-4147-A177-3AD203B41FA5}">
                      <a16:colId xmlns:a16="http://schemas.microsoft.com/office/drawing/2014/main" val="87692686"/>
                    </a:ext>
                  </a:extLst>
                </a:gridCol>
                <a:gridCol w="1443038">
                  <a:extLst>
                    <a:ext uri="{9D8B030D-6E8A-4147-A177-3AD203B41FA5}">
                      <a16:colId xmlns:a16="http://schemas.microsoft.com/office/drawing/2014/main" val="607880864"/>
                    </a:ext>
                  </a:extLst>
                </a:gridCol>
                <a:gridCol w="1506869">
                  <a:extLst>
                    <a:ext uri="{9D8B030D-6E8A-4147-A177-3AD203B41FA5}">
                      <a16:colId xmlns:a16="http://schemas.microsoft.com/office/drawing/2014/main" val="3488849043"/>
                    </a:ext>
                  </a:extLst>
                </a:gridCol>
                <a:gridCol w="1404490">
                  <a:extLst>
                    <a:ext uri="{9D8B030D-6E8A-4147-A177-3AD203B41FA5}">
                      <a16:colId xmlns:a16="http://schemas.microsoft.com/office/drawing/2014/main" val="3713807564"/>
                    </a:ext>
                  </a:extLst>
                </a:gridCol>
                <a:gridCol w="1243013">
                  <a:extLst>
                    <a:ext uri="{9D8B030D-6E8A-4147-A177-3AD203B41FA5}">
                      <a16:colId xmlns:a16="http://schemas.microsoft.com/office/drawing/2014/main" val="1897945024"/>
                    </a:ext>
                  </a:extLst>
                </a:gridCol>
                <a:gridCol w="1776342">
                  <a:extLst>
                    <a:ext uri="{9D8B030D-6E8A-4147-A177-3AD203B41FA5}">
                      <a16:colId xmlns:a16="http://schemas.microsoft.com/office/drawing/2014/main" val="690499730"/>
                    </a:ext>
                  </a:extLst>
                </a:gridCol>
              </a:tblGrid>
              <a:tr h="380727">
                <a:tc>
                  <a:txBody>
                    <a:bodyPr/>
                    <a:lstStyle/>
                    <a:p>
                      <a:pPr algn="ctr"/>
                      <a:r>
                        <a:rPr lang="zh-CN" altLang="en-US" sz="1500" dirty="0">
                          <a:latin typeface="微软雅黑" panose="020B0503020204020204" pitchFamily="34" charset="-122"/>
                          <a:ea typeface="微软雅黑" panose="020B0503020204020204" pitchFamily="34" charset="-122"/>
                        </a:rPr>
                        <a:t>序号</a:t>
                      </a:r>
                    </a:p>
                  </a:txBody>
                  <a:tcPr marL="68580" marR="68580" marT="34290" marB="34290" anchor="ctr"/>
                </a:tc>
                <a:tc>
                  <a:txBody>
                    <a:bodyPr/>
                    <a:lstStyle/>
                    <a:p>
                      <a:pPr algn="ctr"/>
                      <a:r>
                        <a:rPr lang="zh-CN" altLang="en-US" sz="1500" dirty="0">
                          <a:latin typeface="微软雅黑" panose="020B0503020204020204" pitchFamily="34" charset="-122"/>
                          <a:ea typeface="微软雅黑" panose="020B0503020204020204" pitchFamily="34" charset="-122"/>
                        </a:rPr>
                        <a:t>当前状态</a:t>
                      </a:r>
                    </a:p>
                  </a:txBody>
                  <a:tcPr marL="68580" marR="68580" marT="34290" marB="34290" anchor="ctr"/>
                </a:tc>
                <a:tc>
                  <a:txBody>
                    <a:bodyPr/>
                    <a:lstStyle/>
                    <a:p>
                      <a:pPr algn="ctr"/>
                      <a:r>
                        <a:rPr lang="zh-CN" altLang="en-US" sz="1500" dirty="0">
                          <a:latin typeface="微软雅黑" panose="020B0503020204020204" pitchFamily="34" charset="-122"/>
                          <a:ea typeface="微软雅黑" panose="020B0503020204020204" pitchFamily="34" charset="-122"/>
                        </a:rPr>
                        <a:t>手柄信号</a:t>
                      </a:r>
                    </a:p>
                  </a:txBody>
                  <a:tcPr marL="68580" marR="68580" marT="34290" marB="34290" anchor="ctr"/>
                </a:tc>
                <a:tc>
                  <a:txBody>
                    <a:bodyPr/>
                    <a:lstStyle/>
                    <a:p>
                      <a:pPr algn="ctr"/>
                      <a:r>
                        <a:rPr lang="zh-CN" altLang="en-US" sz="1500" dirty="0">
                          <a:latin typeface="微软雅黑" panose="020B0503020204020204" pitchFamily="34" charset="-122"/>
                          <a:ea typeface="微软雅黑" panose="020B0503020204020204" pitchFamily="34" charset="-122"/>
                        </a:rPr>
                        <a:t>目的状态</a:t>
                      </a:r>
                    </a:p>
                  </a:txBody>
                  <a:tcPr marL="68580" marR="68580" marT="34290" marB="34290" anchor="ctr"/>
                </a:tc>
                <a:tc>
                  <a:txBody>
                    <a:bodyPr/>
                    <a:lstStyle/>
                    <a:p>
                      <a:pPr algn="ctr"/>
                      <a:r>
                        <a:rPr lang="zh-CN" altLang="en-US" sz="1500" dirty="0">
                          <a:latin typeface="微软雅黑" panose="020B0503020204020204" pitchFamily="34" charset="-122"/>
                          <a:ea typeface="微软雅黑" panose="020B0503020204020204" pitchFamily="34" charset="-122"/>
                        </a:rPr>
                        <a:t>手柄信号</a:t>
                      </a:r>
                    </a:p>
                  </a:txBody>
                  <a:tcPr marL="68580" marR="68580" marT="34290" marB="34290" anchor="ctr"/>
                </a:tc>
                <a:tc>
                  <a:txBody>
                    <a:bodyPr/>
                    <a:lstStyle/>
                    <a:p>
                      <a:pPr algn="ctr"/>
                      <a:r>
                        <a:rPr lang="zh-CN" altLang="en-US" sz="1500" dirty="0">
                          <a:latin typeface="微软雅黑" panose="020B0503020204020204" pitchFamily="34" charset="-122"/>
                          <a:ea typeface="微软雅黑" panose="020B0503020204020204" pitchFamily="34" charset="-122"/>
                        </a:rPr>
                        <a:t>分析结果</a:t>
                      </a:r>
                    </a:p>
                  </a:txBody>
                  <a:tcPr marL="68580" marR="68580" marT="34290" marB="34290" anchor="ctr"/>
                </a:tc>
                <a:extLst>
                  <a:ext uri="{0D108BD9-81ED-4DB2-BD59-A6C34878D82A}">
                    <a16:rowId xmlns:a16="http://schemas.microsoft.com/office/drawing/2014/main" val="2711903513"/>
                  </a:ext>
                </a:extLst>
              </a:tr>
              <a:tr h="380727">
                <a:tc>
                  <a:txBody>
                    <a:bodyPr/>
                    <a:lstStyle/>
                    <a:p>
                      <a:pPr algn="ctr"/>
                      <a:r>
                        <a:rPr lang="en-US" altLang="zh-CN" sz="1500" dirty="0">
                          <a:solidFill>
                            <a:srgbClr val="C00000"/>
                          </a:solidFill>
                          <a:latin typeface="微软雅黑" panose="020B0503020204020204" pitchFamily="34" charset="-122"/>
                          <a:ea typeface="微软雅黑" panose="020B0503020204020204" pitchFamily="34" charset="-122"/>
                        </a:rPr>
                        <a:t>10</a:t>
                      </a:r>
                      <a:endParaRPr lang="zh-CN" altLang="en-US" sz="1500" dirty="0">
                        <a:solidFill>
                          <a:srgbClr val="C00000"/>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algn="ctr"/>
                      <a:r>
                        <a:rPr lang="zh-CN" altLang="en-US" sz="1500" dirty="0">
                          <a:solidFill>
                            <a:srgbClr val="C00000"/>
                          </a:solidFill>
                          <a:latin typeface="微软雅黑" panose="020B0503020204020204" pitchFamily="34" charset="-122"/>
                          <a:ea typeface="微软雅黑" panose="020B0503020204020204" pitchFamily="34" charset="-122"/>
                        </a:rPr>
                        <a:t>故障停车</a:t>
                      </a:r>
                    </a:p>
                  </a:txBody>
                  <a:tcPr marL="68580" marR="68580" marT="34290" marB="34290" anchor="ctr"/>
                </a:tc>
                <a:tc>
                  <a:txBody>
                    <a:bodyPr/>
                    <a:lstStyle/>
                    <a:p>
                      <a:pPr algn="ctr"/>
                      <a:r>
                        <a:rPr lang="en-US" altLang="zh-CN" sz="1500" dirty="0">
                          <a:solidFill>
                            <a:srgbClr val="C00000"/>
                          </a:solidFill>
                          <a:latin typeface="微软雅黑" panose="020B0503020204020204" pitchFamily="34" charset="-122"/>
                          <a:ea typeface="微软雅黑" panose="020B0503020204020204" pitchFamily="34" charset="-122"/>
                        </a:rPr>
                        <a:t>100</a:t>
                      </a:r>
                      <a:endParaRPr lang="zh-CN" altLang="en-US" sz="1500" dirty="0">
                        <a:solidFill>
                          <a:srgbClr val="C00000"/>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algn="ctr"/>
                      <a:r>
                        <a:rPr lang="zh-CN" altLang="en-US" sz="1500" dirty="0">
                          <a:solidFill>
                            <a:srgbClr val="C00000"/>
                          </a:solidFill>
                          <a:latin typeface="微软雅黑" panose="020B0503020204020204" pitchFamily="34" charset="-122"/>
                          <a:ea typeface="微软雅黑" panose="020B0503020204020204" pitchFamily="34" charset="-122"/>
                        </a:rPr>
                        <a:t>停止</a:t>
                      </a:r>
                    </a:p>
                  </a:txBody>
                  <a:tcPr marL="68580" marR="68580" marT="34290" marB="34290" anchor="ctr"/>
                </a:tc>
                <a:tc>
                  <a:txBody>
                    <a:bodyPr/>
                    <a:lstStyle/>
                    <a:p>
                      <a:pPr algn="ctr"/>
                      <a:r>
                        <a:rPr lang="en-US" altLang="zh-CN" sz="1500" dirty="0">
                          <a:solidFill>
                            <a:srgbClr val="C00000"/>
                          </a:solidFill>
                          <a:latin typeface="微软雅黑" panose="020B0503020204020204" pitchFamily="34" charset="-122"/>
                          <a:ea typeface="微软雅黑" panose="020B0503020204020204" pitchFamily="34" charset="-122"/>
                        </a:rPr>
                        <a:t>100</a:t>
                      </a:r>
                      <a:endParaRPr lang="zh-CN" altLang="en-US" sz="1500" dirty="0">
                        <a:solidFill>
                          <a:srgbClr val="C00000"/>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algn="ctr"/>
                      <a:r>
                        <a:rPr lang="zh-CN" altLang="en-US" sz="1500" dirty="0">
                          <a:solidFill>
                            <a:srgbClr val="C00000"/>
                          </a:solidFill>
                          <a:latin typeface="微软雅黑" panose="020B0503020204020204" pitchFamily="34" charset="-122"/>
                          <a:ea typeface="微软雅黑" panose="020B0503020204020204" pitchFamily="34" charset="-122"/>
                        </a:rPr>
                        <a:t>车辆异常运动</a:t>
                      </a:r>
                    </a:p>
                  </a:txBody>
                  <a:tcPr marL="68580" marR="68580" marT="34290" marB="34290" anchor="ctr"/>
                </a:tc>
                <a:extLst>
                  <a:ext uri="{0D108BD9-81ED-4DB2-BD59-A6C34878D82A}">
                    <a16:rowId xmlns:a16="http://schemas.microsoft.com/office/drawing/2014/main" val="3832938779"/>
                  </a:ext>
                </a:extLst>
              </a:tr>
              <a:tr h="380727">
                <a:tc>
                  <a:txBody>
                    <a:bodyPr/>
                    <a:lstStyle/>
                    <a:p>
                      <a:pPr algn="ctr"/>
                      <a:r>
                        <a:rPr lang="en-US" altLang="zh-CN" sz="1500" dirty="0">
                          <a:solidFill>
                            <a:schemeClr val="tx1"/>
                          </a:solidFill>
                          <a:latin typeface="微软雅黑" panose="020B0503020204020204" pitchFamily="34" charset="-122"/>
                          <a:ea typeface="微软雅黑" panose="020B0503020204020204" pitchFamily="34" charset="-122"/>
                        </a:rPr>
                        <a:t>11</a:t>
                      </a:r>
                      <a:endParaRPr lang="zh-CN" altLang="en-US" sz="150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algn="ctr"/>
                      <a:r>
                        <a:rPr lang="zh-CN" altLang="en-US" sz="1500" dirty="0">
                          <a:solidFill>
                            <a:schemeClr val="tx1"/>
                          </a:solidFill>
                          <a:latin typeface="微软雅黑" panose="020B0503020204020204" pitchFamily="34" charset="-122"/>
                          <a:ea typeface="微软雅黑" panose="020B0503020204020204" pitchFamily="34" charset="-122"/>
                        </a:rPr>
                        <a:t>故障停车</a:t>
                      </a:r>
                    </a:p>
                  </a:txBody>
                  <a:tcPr marL="68580" marR="68580" marT="34290" marB="34290" anchor="ctr"/>
                </a:tc>
                <a:tc>
                  <a:txBody>
                    <a:bodyPr/>
                    <a:lstStyle/>
                    <a:p>
                      <a:pPr algn="ctr"/>
                      <a:r>
                        <a:rPr lang="en-US" altLang="zh-CN" sz="1500" dirty="0">
                          <a:solidFill>
                            <a:schemeClr val="tx1"/>
                          </a:solidFill>
                          <a:latin typeface="微软雅黑" panose="020B0503020204020204" pitchFamily="34" charset="-122"/>
                          <a:ea typeface="微软雅黑" panose="020B0503020204020204" pitchFamily="34" charset="-122"/>
                        </a:rPr>
                        <a:t>0</a:t>
                      </a:r>
                      <a:endParaRPr lang="zh-CN" altLang="en-US" sz="150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algn="ctr"/>
                      <a:r>
                        <a:rPr lang="zh-CN" altLang="en-US" sz="1500" dirty="0">
                          <a:solidFill>
                            <a:schemeClr val="tx1"/>
                          </a:solidFill>
                          <a:latin typeface="微软雅黑" panose="020B0503020204020204" pitchFamily="34" charset="-122"/>
                          <a:ea typeface="微软雅黑" panose="020B0503020204020204" pitchFamily="34" charset="-122"/>
                        </a:rPr>
                        <a:t>前进</a:t>
                      </a:r>
                    </a:p>
                  </a:txBody>
                  <a:tcPr marL="68580" marR="68580" marT="34290" marB="34290" anchor="ctr"/>
                </a:tc>
                <a:tc>
                  <a:txBody>
                    <a:bodyPr/>
                    <a:lstStyle/>
                    <a:p>
                      <a:pPr algn="ctr"/>
                      <a:r>
                        <a:rPr lang="en-US" altLang="zh-CN" sz="1500" dirty="0">
                          <a:solidFill>
                            <a:schemeClr val="tx1"/>
                          </a:solidFill>
                          <a:latin typeface="微软雅黑" panose="020B0503020204020204" pitchFamily="34" charset="-122"/>
                          <a:ea typeface="微软雅黑" panose="020B0503020204020204" pitchFamily="34" charset="-122"/>
                        </a:rPr>
                        <a:t>0</a:t>
                      </a:r>
                      <a:endParaRPr lang="zh-CN" altLang="en-US" sz="150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algn="ctr"/>
                      <a:r>
                        <a:rPr lang="zh-CN" altLang="en-US" sz="1500" dirty="0">
                          <a:solidFill>
                            <a:schemeClr val="tx1"/>
                          </a:solidFill>
                          <a:latin typeface="微软雅黑" panose="020B0503020204020204" pitchFamily="34" charset="-122"/>
                          <a:ea typeface="微软雅黑" panose="020B0503020204020204" pitchFamily="34" charset="-122"/>
                        </a:rPr>
                        <a:t>车辆异常停止</a:t>
                      </a:r>
                    </a:p>
                  </a:txBody>
                  <a:tcPr marL="68580" marR="68580" marT="34290" marB="34290" anchor="ctr"/>
                </a:tc>
                <a:extLst>
                  <a:ext uri="{0D108BD9-81ED-4DB2-BD59-A6C34878D82A}">
                    <a16:rowId xmlns:a16="http://schemas.microsoft.com/office/drawing/2014/main" val="2009947173"/>
                  </a:ext>
                </a:extLst>
              </a:tr>
              <a:tr h="380727">
                <a:tc>
                  <a:txBody>
                    <a:bodyPr/>
                    <a:lstStyle/>
                    <a:p>
                      <a:pPr algn="ctr"/>
                      <a:r>
                        <a:rPr lang="en-US" altLang="zh-CN" sz="1500" dirty="0">
                          <a:solidFill>
                            <a:srgbClr val="C00000"/>
                          </a:solidFill>
                          <a:latin typeface="微软雅黑" panose="020B0503020204020204" pitchFamily="34" charset="-122"/>
                          <a:ea typeface="微软雅黑" panose="020B0503020204020204" pitchFamily="34" charset="-122"/>
                        </a:rPr>
                        <a:t>12</a:t>
                      </a:r>
                      <a:endParaRPr lang="zh-CN" altLang="en-US" sz="1500" dirty="0">
                        <a:solidFill>
                          <a:srgbClr val="C00000"/>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algn="ctr"/>
                      <a:r>
                        <a:rPr lang="zh-CN" altLang="en-US" sz="1500" dirty="0">
                          <a:solidFill>
                            <a:srgbClr val="C00000"/>
                          </a:solidFill>
                          <a:latin typeface="微软雅黑" panose="020B0503020204020204" pitchFamily="34" charset="-122"/>
                          <a:ea typeface="微软雅黑" panose="020B0503020204020204" pitchFamily="34" charset="-122"/>
                        </a:rPr>
                        <a:t>故障停车</a:t>
                      </a:r>
                    </a:p>
                  </a:txBody>
                  <a:tcPr marL="68580" marR="68580" marT="34290" marB="34290" anchor="ctr"/>
                </a:tc>
                <a:tc>
                  <a:txBody>
                    <a:bodyPr/>
                    <a:lstStyle/>
                    <a:p>
                      <a:pPr algn="ctr"/>
                      <a:r>
                        <a:rPr lang="en-US" altLang="zh-CN" sz="1500" dirty="0">
                          <a:solidFill>
                            <a:srgbClr val="C00000"/>
                          </a:solidFill>
                          <a:latin typeface="微软雅黑" panose="020B0503020204020204" pitchFamily="34" charset="-122"/>
                          <a:ea typeface="微软雅黑" panose="020B0503020204020204" pitchFamily="34" charset="-122"/>
                        </a:rPr>
                        <a:t>0</a:t>
                      </a:r>
                      <a:endParaRPr lang="zh-CN" altLang="en-US" sz="1500" dirty="0">
                        <a:solidFill>
                          <a:srgbClr val="C00000"/>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algn="ctr"/>
                      <a:r>
                        <a:rPr lang="zh-CN" altLang="en-US" sz="1500" dirty="0">
                          <a:solidFill>
                            <a:srgbClr val="C00000"/>
                          </a:solidFill>
                          <a:latin typeface="微软雅黑" panose="020B0503020204020204" pitchFamily="34" charset="-122"/>
                          <a:ea typeface="微软雅黑" panose="020B0503020204020204" pitchFamily="34" charset="-122"/>
                        </a:rPr>
                        <a:t>前进</a:t>
                      </a:r>
                    </a:p>
                  </a:txBody>
                  <a:tcPr marL="68580" marR="68580" marT="34290" marB="34290" anchor="ctr"/>
                </a:tc>
                <a:tc>
                  <a:txBody>
                    <a:bodyPr/>
                    <a:lstStyle/>
                    <a:p>
                      <a:pPr algn="ctr"/>
                      <a:r>
                        <a:rPr lang="en-US" altLang="zh-CN" sz="1500" dirty="0">
                          <a:solidFill>
                            <a:srgbClr val="C00000"/>
                          </a:solidFill>
                          <a:latin typeface="微软雅黑" panose="020B0503020204020204" pitchFamily="34" charset="-122"/>
                          <a:ea typeface="微软雅黑" panose="020B0503020204020204" pitchFamily="34" charset="-122"/>
                        </a:rPr>
                        <a:t>100</a:t>
                      </a:r>
                      <a:endParaRPr lang="zh-CN" altLang="en-US" sz="1500" dirty="0">
                        <a:solidFill>
                          <a:srgbClr val="C00000"/>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algn="ctr"/>
                      <a:r>
                        <a:rPr lang="zh-CN" altLang="en-US" sz="1500" dirty="0">
                          <a:solidFill>
                            <a:srgbClr val="C00000"/>
                          </a:solidFill>
                          <a:latin typeface="微软雅黑" panose="020B0503020204020204" pitchFamily="34" charset="-122"/>
                          <a:ea typeface="微软雅黑" panose="020B0503020204020204" pitchFamily="34" charset="-122"/>
                        </a:rPr>
                        <a:t>车辆异常运动</a:t>
                      </a:r>
                    </a:p>
                  </a:txBody>
                  <a:tcPr marL="68580" marR="68580" marT="34290" marB="34290" anchor="ctr"/>
                </a:tc>
                <a:extLst>
                  <a:ext uri="{0D108BD9-81ED-4DB2-BD59-A6C34878D82A}">
                    <a16:rowId xmlns:a16="http://schemas.microsoft.com/office/drawing/2014/main" val="1140435980"/>
                  </a:ext>
                </a:extLst>
              </a:tr>
              <a:tr h="380727">
                <a:tc>
                  <a:txBody>
                    <a:bodyPr/>
                    <a:lstStyle/>
                    <a:p>
                      <a:pPr algn="ctr"/>
                      <a:r>
                        <a:rPr lang="en-US" altLang="zh-CN" sz="1500" dirty="0">
                          <a:solidFill>
                            <a:schemeClr val="tx1"/>
                          </a:solidFill>
                          <a:latin typeface="微软雅黑" panose="020B0503020204020204" pitchFamily="34" charset="-122"/>
                          <a:ea typeface="微软雅黑" panose="020B0503020204020204" pitchFamily="34" charset="-122"/>
                        </a:rPr>
                        <a:t>13</a:t>
                      </a:r>
                      <a:endParaRPr lang="zh-CN" altLang="en-US" sz="150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500" dirty="0">
                          <a:solidFill>
                            <a:schemeClr val="tx1"/>
                          </a:solidFill>
                          <a:latin typeface="微软雅黑" panose="020B0503020204020204" pitchFamily="34" charset="-122"/>
                          <a:ea typeface="微软雅黑" panose="020B0503020204020204" pitchFamily="34" charset="-122"/>
                        </a:rPr>
                        <a:t>故障停车</a:t>
                      </a:r>
                    </a:p>
                  </a:txBody>
                  <a:tcPr marL="68580" marR="68580" marT="34290" marB="34290" anchor="ctr"/>
                </a:tc>
                <a:tc>
                  <a:txBody>
                    <a:bodyPr/>
                    <a:lstStyle/>
                    <a:p>
                      <a:pPr algn="ctr"/>
                      <a:r>
                        <a:rPr lang="en-US" altLang="zh-CN" sz="1500" dirty="0">
                          <a:solidFill>
                            <a:schemeClr val="tx1"/>
                          </a:solidFill>
                          <a:latin typeface="微软雅黑" panose="020B0503020204020204" pitchFamily="34" charset="-122"/>
                          <a:ea typeface="微软雅黑" panose="020B0503020204020204" pitchFamily="34" charset="-122"/>
                        </a:rPr>
                        <a:t>100</a:t>
                      </a:r>
                      <a:endParaRPr lang="zh-CN" altLang="en-US" sz="150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500" dirty="0">
                          <a:solidFill>
                            <a:schemeClr val="tx1"/>
                          </a:solidFill>
                          <a:latin typeface="微软雅黑" panose="020B0503020204020204" pitchFamily="34" charset="-122"/>
                          <a:ea typeface="微软雅黑" panose="020B0503020204020204" pitchFamily="34" charset="-122"/>
                        </a:rPr>
                        <a:t>前进</a:t>
                      </a:r>
                    </a:p>
                  </a:txBody>
                  <a:tcPr marL="68580" marR="68580" marT="34290" marB="34290" anchor="ctr"/>
                </a:tc>
                <a:tc>
                  <a:txBody>
                    <a:bodyPr/>
                    <a:lstStyle/>
                    <a:p>
                      <a:pPr algn="ctr"/>
                      <a:r>
                        <a:rPr lang="en-US" altLang="zh-CN" sz="1500" dirty="0">
                          <a:solidFill>
                            <a:schemeClr val="tx1"/>
                          </a:solidFill>
                          <a:latin typeface="微软雅黑" panose="020B0503020204020204" pitchFamily="34" charset="-122"/>
                          <a:ea typeface="微软雅黑" panose="020B0503020204020204" pitchFamily="34" charset="-122"/>
                        </a:rPr>
                        <a:t>0</a:t>
                      </a:r>
                      <a:endParaRPr lang="zh-CN" altLang="en-US" sz="150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algn="ctr"/>
                      <a:r>
                        <a:rPr lang="zh-CN" altLang="en-US" sz="1500" dirty="0">
                          <a:solidFill>
                            <a:schemeClr val="tx1"/>
                          </a:solidFill>
                          <a:latin typeface="微软雅黑" panose="020B0503020204020204" pitchFamily="34" charset="-122"/>
                          <a:ea typeface="微软雅黑" panose="020B0503020204020204" pitchFamily="34" charset="-122"/>
                        </a:rPr>
                        <a:t>车辆异常停止</a:t>
                      </a:r>
                      <a:endParaRPr lang="en-US" altLang="zh-CN" sz="150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tc>
                <a:extLst>
                  <a:ext uri="{0D108BD9-81ED-4DB2-BD59-A6C34878D82A}">
                    <a16:rowId xmlns:a16="http://schemas.microsoft.com/office/drawing/2014/main" val="800349811"/>
                  </a:ext>
                </a:extLst>
              </a:tr>
              <a:tr h="380727">
                <a:tc>
                  <a:txBody>
                    <a:bodyPr/>
                    <a:lstStyle/>
                    <a:p>
                      <a:pPr algn="ctr"/>
                      <a:r>
                        <a:rPr lang="en-US" altLang="zh-CN" sz="1500" dirty="0">
                          <a:solidFill>
                            <a:srgbClr val="C00000"/>
                          </a:solidFill>
                          <a:latin typeface="微软雅黑" panose="020B0503020204020204" pitchFamily="34" charset="-122"/>
                          <a:ea typeface="微软雅黑" panose="020B0503020204020204" pitchFamily="34" charset="-122"/>
                        </a:rPr>
                        <a:t>14</a:t>
                      </a:r>
                      <a:endParaRPr lang="zh-CN" altLang="en-US" sz="1500" dirty="0">
                        <a:solidFill>
                          <a:srgbClr val="C00000"/>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500" dirty="0">
                          <a:solidFill>
                            <a:srgbClr val="C00000"/>
                          </a:solidFill>
                          <a:latin typeface="微软雅黑" panose="020B0503020204020204" pitchFamily="34" charset="-122"/>
                          <a:ea typeface="微软雅黑" panose="020B0503020204020204" pitchFamily="34" charset="-122"/>
                        </a:rPr>
                        <a:t>故障停车</a:t>
                      </a:r>
                    </a:p>
                  </a:txBody>
                  <a:tcPr marL="68580" marR="68580" marT="34290" marB="34290" anchor="ctr"/>
                </a:tc>
                <a:tc>
                  <a:txBody>
                    <a:bodyPr/>
                    <a:lstStyle/>
                    <a:p>
                      <a:pPr algn="ctr"/>
                      <a:r>
                        <a:rPr lang="en-US" altLang="zh-CN" sz="1500" dirty="0">
                          <a:solidFill>
                            <a:srgbClr val="C00000"/>
                          </a:solidFill>
                          <a:latin typeface="微软雅黑" panose="020B0503020204020204" pitchFamily="34" charset="-122"/>
                          <a:ea typeface="微软雅黑" panose="020B0503020204020204" pitchFamily="34" charset="-122"/>
                        </a:rPr>
                        <a:t>100</a:t>
                      </a:r>
                      <a:endParaRPr lang="zh-CN" altLang="en-US" sz="1500" dirty="0">
                        <a:solidFill>
                          <a:srgbClr val="C00000"/>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500" dirty="0">
                          <a:solidFill>
                            <a:srgbClr val="C00000"/>
                          </a:solidFill>
                          <a:latin typeface="微软雅黑" panose="020B0503020204020204" pitchFamily="34" charset="-122"/>
                          <a:ea typeface="微软雅黑" panose="020B0503020204020204" pitchFamily="34" charset="-122"/>
                        </a:rPr>
                        <a:t>前进</a:t>
                      </a:r>
                    </a:p>
                  </a:txBody>
                  <a:tcPr marL="68580" marR="68580" marT="34290" marB="34290" anchor="ctr"/>
                </a:tc>
                <a:tc>
                  <a:txBody>
                    <a:bodyPr/>
                    <a:lstStyle/>
                    <a:p>
                      <a:pPr algn="ctr"/>
                      <a:r>
                        <a:rPr lang="en-US" altLang="zh-CN" sz="1500" dirty="0">
                          <a:solidFill>
                            <a:srgbClr val="C00000"/>
                          </a:solidFill>
                          <a:latin typeface="微软雅黑" panose="020B0503020204020204" pitchFamily="34" charset="-122"/>
                          <a:ea typeface="微软雅黑" panose="020B0503020204020204" pitchFamily="34" charset="-122"/>
                        </a:rPr>
                        <a:t>100</a:t>
                      </a:r>
                      <a:endParaRPr lang="zh-CN" altLang="en-US" sz="1500" dirty="0">
                        <a:solidFill>
                          <a:srgbClr val="C00000"/>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500" dirty="0">
                          <a:solidFill>
                            <a:srgbClr val="C00000"/>
                          </a:solidFill>
                          <a:latin typeface="微软雅黑" panose="020B0503020204020204" pitchFamily="34" charset="-122"/>
                          <a:ea typeface="微软雅黑" panose="020B0503020204020204" pitchFamily="34" charset="-122"/>
                        </a:rPr>
                        <a:t>车辆异常运动</a:t>
                      </a:r>
                    </a:p>
                  </a:txBody>
                  <a:tcPr marL="68580" marR="68580" marT="34290" marB="34290" anchor="ctr"/>
                </a:tc>
                <a:extLst>
                  <a:ext uri="{0D108BD9-81ED-4DB2-BD59-A6C34878D82A}">
                    <a16:rowId xmlns:a16="http://schemas.microsoft.com/office/drawing/2014/main" val="434004984"/>
                  </a:ext>
                </a:extLst>
              </a:tr>
              <a:tr h="380727">
                <a:tc>
                  <a:txBody>
                    <a:bodyPr/>
                    <a:lstStyle/>
                    <a:p>
                      <a:pPr algn="ctr"/>
                      <a:r>
                        <a:rPr lang="en-US" altLang="zh-CN" sz="1500" dirty="0">
                          <a:solidFill>
                            <a:schemeClr val="tx1"/>
                          </a:solidFill>
                          <a:latin typeface="微软雅黑" panose="020B0503020204020204" pitchFamily="34" charset="-122"/>
                          <a:ea typeface="微软雅黑" panose="020B0503020204020204" pitchFamily="34" charset="-122"/>
                        </a:rPr>
                        <a:t>15</a:t>
                      </a:r>
                      <a:endParaRPr lang="zh-CN" altLang="en-US" sz="150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500" dirty="0">
                          <a:solidFill>
                            <a:schemeClr val="tx1"/>
                          </a:solidFill>
                          <a:latin typeface="微软雅黑" panose="020B0503020204020204" pitchFamily="34" charset="-122"/>
                          <a:ea typeface="微软雅黑" panose="020B0503020204020204" pitchFamily="34" charset="-122"/>
                        </a:rPr>
                        <a:t>故障停车</a:t>
                      </a:r>
                    </a:p>
                  </a:txBody>
                  <a:tcPr marL="68580" marR="68580" marT="34290" marB="34290" anchor="ctr"/>
                </a:tc>
                <a:tc>
                  <a:txBody>
                    <a:bodyPr/>
                    <a:lstStyle/>
                    <a:p>
                      <a:pPr algn="ctr"/>
                      <a:r>
                        <a:rPr lang="en-US" altLang="zh-CN" sz="1500" dirty="0">
                          <a:solidFill>
                            <a:schemeClr val="tx1"/>
                          </a:solidFill>
                          <a:latin typeface="微软雅黑" panose="020B0503020204020204" pitchFamily="34" charset="-122"/>
                          <a:ea typeface="微软雅黑" panose="020B0503020204020204" pitchFamily="34" charset="-122"/>
                        </a:rPr>
                        <a:t>0</a:t>
                      </a:r>
                      <a:endParaRPr lang="zh-CN" altLang="en-US" sz="150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500" dirty="0">
                          <a:solidFill>
                            <a:schemeClr val="tx1"/>
                          </a:solidFill>
                          <a:latin typeface="微软雅黑" panose="020B0503020204020204" pitchFamily="34" charset="-122"/>
                          <a:ea typeface="微软雅黑" panose="020B0503020204020204" pitchFamily="34" charset="-122"/>
                        </a:rPr>
                        <a:t>后退</a:t>
                      </a:r>
                    </a:p>
                  </a:txBody>
                  <a:tcPr marL="68580" marR="68580" marT="34290" marB="34290" anchor="ctr"/>
                </a:tc>
                <a:tc>
                  <a:txBody>
                    <a:bodyPr/>
                    <a:lstStyle/>
                    <a:p>
                      <a:pPr algn="ctr"/>
                      <a:r>
                        <a:rPr lang="en-US" altLang="zh-CN" sz="1500" dirty="0">
                          <a:solidFill>
                            <a:schemeClr val="tx1"/>
                          </a:solidFill>
                          <a:latin typeface="微软雅黑" panose="020B0503020204020204" pitchFamily="34" charset="-122"/>
                          <a:ea typeface="微软雅黑" panose="020B0503020204020204" pitchFamily="34" charset="-122"/>
                        </a:rPr>
                        <a:t>0</a:t>
                      </a:r>
                      <a:endParaRPr lang="zh-CN" altLang="en-US" sz="150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500" dirty="0">
                          <a:solidFill>
                            <a:schemeClr val="tx1"/>
                          </a:solidFill>
                          <a:latin typeface="微软雅黑" panose="020B0503020204020204" pitchFamily="34" charset="-122"/>
                          <a:ea typeface="微软雅黑" panose="020B0503020204020204" pitchFamily="34" charset="-122"/>
                        </a:rPr>
                        <a:t>车辆异常停止</a:t>
                      </a:r>
                    </a:p>
                  </a:txBody>
                  <a:tcPr marL="68580" marR="68580" marT="34290" marB="34290" anchor="ctr"/>
                </a:tc>
                <a:extLst>
                  <a:ext uri="{0D108BD9-81ED-4DB2-BD59-A6C34878D82A}">
                    <a16:rowId xmlns:a16="http://schemas.microsoft.com/office/drawing/2014/main" val="2857978505"/>
                  </a:ext>
                </a:extLst>
              </a:tr>
              <a:tr h="380727">
                <a:tc>
                  <a:txBody>
                    <a:bodyPr/>
                    <a:lstStyle/>
                    <a:p>
                      <a:pPr algn="ctr"/>
                      <a:r>
                        <a:rPr lang="en-US" altLang="zh-CN" sz="1500" dirty="0">
                          <a:solidFill>
                            <a:srgbClr val="C00000"/>
                          </a:solidFill>
                          <a:latin typeface="微软雅黑" panose="020B0503020204020204" pitchFamily="34" charset="-122"/>
                          <a:ea typeface="微软雅黑" panose="020B0503020204020204" pitchFamily="34" charset="-122"/>
                        </a:rPr>
                        <a:t>16</a:t>
                      </a:r>
                      <a:endParaRPr lang="zh-CN" altLang="en-US" sz="1500" dirty="0">
                        <a:solidFill>
                          <a:srgbClr val="C00000"/>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500" dirty="0">
                          <a:solidFill>
                            <a:srgbClr val="C00000"/>
                          </a:solidFill>
                          <a:latin typeface="微软雅黑" panose="020B0503020204020204" pitchFamily="34" charset="-122"/>
                          <a:ea typeface="微软雅黑" panose="020B0503020204020204" pitchFamily="34" charset="-122"/>
                        </a:rPr>
                        <a:t>故障停车</a:t>
                      </a:r>
                    </a:p>
                  </a:txBody>
                  <a:tcPr marL="68580" marR="68580" marT="34290" marB="34290" anchor="ctr"/>
                </a:tc>
                <a:tc>
                  <a:txBody>
                    <a:bodyPr/>
                    <a:lstStyle/>
                    <a:p>
                      <a:pPr algn="ctr"/>
                      <a:r>
                        <a:rPr lang="en-US" altLang="zh-CN" sz="1500" dirty="0">
                          <a:solidFill>
                            <a:srgbClr val="C00000"/>
                          </a:solidFill>
                          <a:latin typeface="微软雅黑" panose="020B0503020204020204" pitchFamily="34" charset="-122"/>
                          <a:ea typeface="微软雅黑" panose="020B0503020204020204" pitchFamily="34" charset="-122"/>
                        </a:rPr>
                        <a:t>0</a:t>
                      </a:r>
                      <a:endParaRPr lang="zh-CN" altLang="en-US" sz="1500" dirty="0">
                        <a:solidFill>
                          <a:srgbClr val="C00000"/>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500" dirty="0">
                          <a:solidFill>
                            <a:srgbClr val="C00000"/>
                          </a:solidFill>
                          <a:latin typeface="微软雅黑" panose="020B0503020204020204" pitchFamily="34" charset="-122"/>
                          <a:ea typeface="微软雅黑" panose="020B0503020204020204" pitchFamily="34" charset="-122"/>
                        </a:rPr>
                        <a:t>后退</a:t>
                      </a:r>
                    </a:p>
                  </a:txBody>
                  <a:tcPr marL="68580" marR="68580" marT="34290" marB="34290" anchor="ctr"/>
                </a:tc>
                <a:tc>
                  <a:txBody>
                    <a:bodyPr/>
                    <a:lstStyle/>
                    <a:p>
                      <a:pPr algn="ctr"/>
                      <a:r>
                        <a:rPr lang="en-US" altLang="zh-CN" sz="1500" dirty="0">
                          <a:solidFill>
                            <a:srgbClr val="C00000"/>
                          </a:solidFill>
                          <a:latin typeface="微软雅黑" panose="020B0503020204020204" pitchFamily="34" charset="-122"/>
                          <a:ea typeface="微软雅黑" panose="020B0503020204020204" pitchFamily="34" charset="-122"/>
                        </a:rPr>
                        <a:t>100</a:t>
                      </a:r>
                      <a:endParaRPr lang="zh-CN" altLang="en-US" sz="1500" dirty="0">
                        <a:solidFill>
                          <a:srgbClr val="C00000"/>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500" dirty="0">
                          <a:solidFill>
                            <a:srgbClr val="C00000"/>
                          </a:solidFill>
                          <a:latin typeface="微软雅黑" panose="020B0503020204020204" pitchFamily="34" charset="-122"/>
                          <a:ea typeface="微软雅黑" panose="020B0503020204020204" pitchFamily="34" charset="-122"/>
                        </a:rPr>
                        <a:t>车辆异常运动</a:t>
                      </a:r>
                    </a:p>
                  </a:txBody>
                  <a:tcPr marL="68580" marR="68580" marT="34290" marB="34290" anchor="ctr"/>
                </a:tc>
                <a:extLst>
                  <a:ext uri="{0D108BD9-81ED-4DB2-BD59-A6C34878D82A}">
                    <a16:rowId xmlns:a16="http://schemas.microsoft.com/office/drawing/2014/main" val="1408661260"/>
                  </a:ext>
                </a:extLst>
              </a:tr>
              <a:tr h="380727">
                <a:tc>
                  <a:txBody>
                    <a:bodyPr/>
                    <a:lstStyle/>
                    <a:p>
                      <a:pPr algn="ctr"/>
                      <a:r>
                        <a:rPr lang="en-US" altLang="zh-CN" sz="1500" dirty="0">
                          <a:solidFill>
                            <a:schemeClr val="tx1"/>
                          </a:solidFill>
                          <a:latin typeface="微软雅黑" panose="020B0503020204020204" pitchFamily="34" charset="-122"/>
                          <a:ea typeface="微软雅黑" panose="020B0503020204020204" pitchFamily="34" charset="-122"/>
                        </a:rPr>
                        <a:t>17</a:t>
                      </a:r>
                      <a:endParaRPr lang="zh-CN" altLang="en-US" sz="150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500" dirty="0">
                          <a:solidFill>
                            <a:schemeClr val="tx1"/>
                          </a:solidFill>
                          <a:latin typeface="微软雅黑" panose="020B0503020204020204" pitchFamily="34" charset="-122"/>
                          <a:ea typeface="微软雅黑" panose="020B0503020204020204" pitchFamily="34" charset="-122"/>
                        </a:rPr>
                        <a:t>故障停车</a:t>
                      </a:r>
                    </a:p>
                  </a:txBody>
                  <a:tcPr marL="68580" marR="68580" marT="34290" marB="34290" anchor="ctr"/>
                </a:tc>
                <a:tc>
                  <a:txBody>
                    <a:bodyPr/>
                    <a:lstStyle/>
                    <a:p>
                      <a:pPr algn="ctr"/>
                      <a:r>
                        <a:rPr lang="en-US" altLang="zh-CN" sz="1500" dirty="0">
                          <a:solidFill>
                            <a:schemeClr val="tx1"/>
                          </a:solidFill>
                          <a:latin typeface="微软雅黑" panose="020B0503020204020204" pitchFamily="34" charset="-122"/>
                          <a:ea typeface="微软雅黑" panose="020B0503020204020204" pitchFamily="34" charset="-122"/>
                        </a:rPr>
                        <a:t>100</a:t>
                      </a:r>
                      <a:endParaRPr lang="zh-CN" altLang="en-US" sz="150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500" dirty="0">
                          <a:solidFill>
                            <a:schemeClr val="tx1"/>
                          </a:solidFill>
                          <a:latin typeface="微软雅黑" panose="020B0503020204020204" pitchFamily="34" charset="-122"/>
                          <a:ea typeface="微软雅黑" panose="020B0503020204020204" pitchFamily="34" charset="-122"/>
                        </a:rPr>
                        <a:t>后退</a:t>
                      </a:r>
                    </a:p>
                  </a:txBody>
                  <a:tcPr marL="68580" marR="68580" marT="34290" marB="34290" anchor="ctr"/>
                </a:tc>
                <a:tc>
                  <a:txBody>
                    <a:bodyPr/>
                    <a:lstStyle/>
                    <a:p>
                      <a:pPr algn="ctr"/>
                      <a:r>
                        <a:rPr lang="en-US" altLang="zh-CN" sz="1500" dirty="0">
                          <a:solidFill>
                            <a:schemeClr val="tx1"/>
                          </a:solidFill>
                          <a:latin typeface="微软雅黑" panose="020B0503020204020204" pitchFamily="34" charset="-122"/>
                          <a:ea typeface="微软雅黑" panose="020B0503020204020204" pitchFamily="34" charset="-122"/>
                        </a:rPr>
                        <a:t>0</a:t>
                      </a:r>
                      <a:endParaRPr lang="zh-CN" altLang="en-US" sz="150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500" dirty="0">
                          <a:solidFill>
                            <a:schemeClr val="tx1"/>
                          </a:solidFill>
                          <a:latin typeface="微软雅黑" panose="020B0503020204020204" pitchFamily="34" charset="-122"/>
                          <a:ea typeface="微软雅黑" panose="020B0503020204020204" pitchFamily="34" charset="-122"/>
                        </a:rPr>
                        <a:t>车辆异常停止</a:t>
                      </a:r>
                    </a:p>
                  </a:txBody>
                  <a:tcPr marL="68580" marR="68580" marT="34290" marB="34290" anchor="ctr"/>
                </a:tc>
                <a:extLst>
                  <a:ext uri="{0D108BD9-81ED-4DB2-BD59-A6C34878D82A}">
                    <a16:rowId xmlns:a16="http://schemas.microsoft.com/office/drawing/2014/main" val="118236404"/>
                  </a:ext>
                </a:extLst>
              </a:tr>
              <a:tr h="380727">
                <a:tc>
                  <a:txBody>
                    <a:bodyPr/>
                    <a:lstStyle/>
                    <a:p>
                      <a:pPr algn="ctr"/>
                      <a:r>
                        <a:rPr lang="en-US" altLang="zh-CN" sz="1500" dirty="0">
                          <a:solidFill>
                            <a:srgbClr val="C00000"/>
                          </a:solidFill>
                          <a:latin typeface="微软雅黑" panose="020B0503020204020204" pitchFamily="34" charset="-122"/>
                          <a:ea typeface="微软雅黑" panose="020B0503020204020204" pitchFamily="34" charset="-122"/>
                        </a:rPr>
                        <a:t>18</a:t>
                      </a:r>
                      <a:endParaRPr lang="zh-CN" altLang="en-US" sz="1500" dirty="0">
                        <a:solidFill>
                          <a:srgbClr val="C00000"/>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500" dirty="0">
                          <a:solidFill>
                            <a:srgbClr val="C00000"/>
                          </a:solidFill>
                          <a:latin typeface="微软雅黑" panose="020B0503020204020204" pitchFamily="34" charset="-122"/>
                          <a:ea typeface="微软雅黑" panose="020B0503020204020204" pitchFamily="34" charset="-122"/>
                        </a:rPr>
                        <a:t>故障停车</a:t>
                      </a:r>
                    </a:p>
                  </a:txBody>
                  <a:tcPr marL="68580" marR="68580" marT="34290" marB="34290" anchor="ctr"/>
                </a:tc>
                <a:tc>
                  <a:txBody>
                    <a:bodyPr/>
                    <a:lstStyle/>
                    <a:p>
                      <a:pPr algn="ctr"/>
                      <a:r>
                        <a:rPr lang="en-US" altLang="zh-CN" sz="1500" dirty="0">
                          <a:solidFill>
                            <a:srgbClr val="C00000"/>
                          </a:solidFill>
                          <a:latin typeface="微软雅黑" panose="020B0503020204020204" pitchFamily="34" charset="-122"/>
                          <a:ea typeface="微软雅黑" panose="020B0503020204020204" pitchFamily="34" charset="-122"/>
                        </a:rPr>
                        <a:t>100</a:t>
                      </a:r>
                      <a:endParaRPr lang="zh-CN" altLang="en-US" sz="1500" dirty="0">
                        <a:solidFill>
                          <a:srgbClr val="C00000"/>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500" dirty="0">
                          <a:solidFill>
                            <a:srgbClr val="C00000"/>
                          </a:solidFill>
                          <a:latin typeface="微软雅黑" panose="020B0503020204020204" pitchFamily="34" charset="-122"/>
                          <a:ea typeface="微软雅黑" panose="020B0503020204020204" pitchFamily="34" charset="-122"/>
                        </a:rPr>
                        <a:t>后退</a:t>
                      </a:r>
                    </a:p>
                  </a:txBody>
                  <a:tcPr marL="68580" marR="68580" marT="34290" marB="34290" anchor="ctr"/>
                </a:tc>
                <a:tc>
                  <a:txBody>
                    <a:bodyPr/>
                    <a:lstStyle/>
                    <a:p>
                      <a:pPr algn="ctr"/>
                      <a:r>
                        <a:rPr lang="en-US" altLang="zh-CN" sz="1500" dirty="0">
                          <a:solidFill>
                            <a:srgbClr val="C00000"/>
                          </a:solidFill>
                          <a:latin typeface="微软雅黑" panose="020B0503020204020204" pitchFamily="34" charset="-122"/>
                          <a:ea typeface="微软雅黑" panose="020B0503020204020204" pitchFamily="34" charset="-122"/>
                        </a:rPr>
                        <a:t>100</a:t>
                      </a:r>
                      <a:endParaRPr lang="zh-CN" altLang="en-US" sz="1500" dirty="0">
                        <a:solidFill>
                          <a:srgbClr val="C00000"/>
                        </a:solidFill>
                        <a:latin typeface="微软雅黑" panose="020B0503020204020204" pitchFamily="34" charset="-122"/>
                        <a:ea typeface="微软雅黑" panose="020B0503020204020204" pitchFamily="34" charset="-122"/>
                      </a:endParaRP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500" dirty="0">
                          <a:solidFill>
                            <a:srgbClr val="C00000"/>
                          </a:solidFill>
                          <a:latin typeface="微软雅黑" panose="020B0503020204020204" pitchFamily="34" charset="-122"/>
                          <a:ea typeface="微软雅黑" panose="020B0503020204020204" pitchFamily="34" charset="-122"/>
                        </a:rPr>
                        <a:t>车辆异常运动</a:t>
                      </a:r>
                    </a:p>
                  </a:txBody>
                  <a:tcPr marL="68580" marR="68580" marT="34290" marB="34290" anchor="ctr"/>
                </a:tc>
                <a:extLst>
                  <a:ext uri="{0D108BD9-81ED-4DB2-BD59-A6C34878D82A}">
                    <a16:rowId xmlns:a16="http://schemas.microsoft.com/office/drawing/2014/main" val="4129698446"/>
                  </a:ext>
                </a:extLst>
              </a:tr>
            </a:tbl>
          </a:graphicData>
        </a:graphic>
      </p:graphicFrame>
    </p:spTree>
    <p:extLst>
      <p:ext uri="{BB962C8B-B14F-4D97-AF65-F5344CB8AC3E}">
        <p14:creationId xmlns:p14="http://schemas.microsoft.com/office/powerpoint/2010/main" val="11051857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6F3361-08D0-4DF7-8553-10D9CA8095BE}"/>
              </a:ext>
            </a:extLst>
          </p:cNvPr>
          <p:cNvSpPr>
            <a:spLocks noGrp="1"/>
          </p:cNvSpPr>
          <p:nvPr>
            <p:ph type="title"/>
          </p:nvPr>
        </p:nvSpPr>
        <p:spPr>
          <a:xfrm>
            <a:off x="569119" y="1017152"/>
            <a:ext cx="3307556" cy="725090"/>
          </a:xfrm>
        </p:spPr>
        <p:txBody>
          <a:bodyPr>
            <a:normAutofit/>
          </a:bodyPr>
          <a:lstStyle/>
          <a:p>
            <a:r>
              <a:rPr lang="zh-CN" altLang="en-US" sz="2100" b="1" dirty="0">
                <a:latin typeface="微软雅黑" panose="020B0503020204020204" pitchFamily="34" charset="-122"/>
                <a:ea typeface="微软雅黑" panose="020B0503020204020204" pitchFamily="34" charset="-122"/>
              </a:rPr>
              <a:t>异常状态转移分析</a:t>
            </a:r>
          </a:p>
        </p:txBody>
      </p:sp>
      <p:sp>
        <p:nvSpPr>
          <p:cNvPr id="3" name="文本框 2">
            <a:extLst>
              <a:ext uri="{FF2B5EF4-FFF2-40B4-BE49-F238E27FC236}">
                <a16:creationId xmlns:a16="http://schemas.microsoft.com/office/drawing/2014/main" id="{650919AD-4438-4BFF-9C0F-35494244AB04}"/>
              </a:ext>
            </a:extLst>
          </p:cNvPr>
          <p:cNvSpPr txBox="1"/>
          <p:nvPr/>
        </p:nvSpPr>
        <p:spPr>
          <a:xfrm>
            <a:off x="569119" y="1742242"/>
            <a:ext cx="7503319" cy="2120902"/>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通过上面的表格，可以发现第</a:t>
            </a:r>
            <a:r>
              <a:rPr lang="en-US" altLang="zh-CN" dirty="0">
                <a:latin typeface="微软雅黑" panose="020B0503020204020204" pitchFamily="34" charset="-122"/>
                <a:ea typeface="微软雅黑" panose="020B0503020204020204" pitchFamily="34" charset="-122"/>
              </a:rPr>
              <a:t>3,4,7,8,9,10,12,14,16,18</a:t>
            </a:r>
            <a:r>
              <a:rPr lang="zh-CN" altLang="en-US" dirty="0">
                <a:latin typeface="微软雅黑" panose="020B0503020204020204" pitchFamily="34" charset="-122"/>
                <a:ea typeface="微软雅黑" panose="020B0503020204020204" pitchFamily="34" charset="-122"/>
              </a:rPr>
              <a:t>一共</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种异常情况下，车辆有可能会异常运动，需要对后果进行评估。因此这</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种情况应增加针对性的设计防护措施，避免潜在事故发生。其余</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种车辆保持静止的异常情况，最多延误运行时间，但不会导致严重的后果</a:t>
            </a:r>
            <a:r>
              <a:rPr lang="zh-CN" altLang="en-US" sz="1500"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其中</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14</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18</a:t>
            </a:r>
            <a:r>
              <a:rPr lang="zh-CN" altLang="en-US" dirty="0">
                <a:latin typeface="微软雅黑" panose="020B0503020204020204" pitchFamily="34" charset="-122"/>
                <a:ea typeface="微软雅黑" panose="020B0503020204020204" pitchFamily="34" charset="-122"/>
              </a:rPr>
              <a:t>这三种情况，都可能是本文开头案例的原因。</a:t>
            </a:r>
            <a:endParaRPr lang="zh-CN" altLang="en-US" sz="15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3EF877A0-B99E-436E-86F3-42B1A05D8C5C}"/>
              </a:ext>
            </a:extLst>
          </p:cNvPr>
          <p:cNvSpPr txBox="1"/>
          <p:nvPr/>
        </p:nvSpPr>
        <p:spPr>
          <a:xfrm>
            <a:off x="498129" y="4415100"/>
            <a:ext cx="3307556" cy="874407"/>
          </a:xfrm>
          <a:prstGeom prst="rect">
            <a:avLst/>
          </a:prstGeom>
          <a:noFill/>
        </p:spPr>
        <p:txBody>
          <a:bodyPr wrap="square" rtlCol="0">
            <a:spAutoFit/>
          </a:bodyPr>
          <a:lstStyle/>
          <a:p>
            <a:pPr algn="ctr">
              <a:lnSpc>
                <a:spcPct val="150000"/>
              </a:lnSpc>
            </a:pPr>
            <a:r>
              <a:rPr lang="zh-CN" altLang="en-US" dirty="0">
                <a:solidFill>
                  <a:srgbClr val="333333"/>
                </a:solidFill>
                <a:latin typeface="微软雅黑" panose="020B0503020204020204" pitchFamily="34" charset="-122"/>
                <a:ea typeface="微软雅黑" panose="020B0503020204020204" pitchFamily="34" charset="-122"/>
              </a:rPr>
              <a:t>状态字</a:t>
            </a:r>
            <a:r>
              <a:rPr lang="en-US" altLang="zh-CN" dirty="0">
                <a:solidFill>
                  <a:srgbClr val="333333"/>
                </a:solidFill>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10</a:t>
            </a:r>
            <a:r>
              <a:rPr lang="zh-CN" altLang="en-US" dirty="0">
                <a:latin typeface="微软雅黑" panose="020B0503020204020204" pitchFamily="34" charset="-122"/>
                <a:ea typeface="微软雅黑" panose="020B0503020204020204" pitchFamily="34" charset="-122"/>
              </a:rPr>
              <a:t>（故障停车状态</a:t>
            </a:r>
            <a:r>
              <a:rPr lang="en-US" altLang="zh-CN" dirty="0">
                <a:latin typeface="微软雅黑" panose="020B0503020204020204" pitchFamily="34" charset="-122"/>
                <a:ea typeface="微软雅黑" panose="020B0503020204020204" pitchFamily="34" charset="-122"/>
              </a:rPr>
              <a:t>)</a:t>
            </a:r>
          </a:p>
          <a:p>
            <a:pPr algn="ctr">
              <a:lnSpc>
                <a:spcPct val="150000"/>
              </a:lnSpc>
            </a:pPr>
            <a:r>
              <a:rPr lang="zh-CN" altLang="en-US" dirty="0">
                <a:latin typeface="微软雅黑" panose="020B0503020204020204" pitchFamily="34" charset="-122"/>
                <a:ea typeface="微软雅黑" panose="020B0503020204020204" pitchFamily="34" charset="-122"/>
              </a:rPr>
              <a:t> </a:t>
            </a:r>
            <a:r>
              <a:rPr lang="zh-CN" altLang="en-US" dirty="0">
                <a:solidFill>
                  <a:srgbClr val="333333"/>
                </a:solidFill>
                <a:latin typeface="微软雅黑" panose="020B0503020204020204" pitchFamily="34" charset="-122"/>
                <a:ea typeface="微软雅黑" panose="020B0503020204020204" pitchFamily="34" charset="-122"/>
              </a:rPr>
              <a:t>动力手柄信号</a:t>
            </a:r>
            <a:r>
              <a:rPr lang="en-US" altLang="zh-CN" dirty="0">
                <a:solidFill>
                  <a:srgbClr val="333333"/>
                </a:solidFill>
                <a:latin typeface="微软雅黑" panose="020B0503020204020204" pitchFamily="34" charset="-122"/>
                <a:ea typeface="微软雅黑" panose="020B0503020204020204" pitchFamily="34" charset="-122"/>
              </a:rPr>
              <a:t>= 100</a:t>
            </a:r>
            <a:r>
              <a:rPr lang="zh-CN" altLang="en-US" dirty="0">
                <a:solidFill>
                  <a:srgbClr val="333333"/>
                </a:solidFill>
                <a:latin typeface="微软雅黑" panose="020B0503020204020204" pitchFamily="34" charset="-122"/>
                <a:ea typeface="微软雅黑" panose="020B0503020204020204" pitchFamily="34" charset="-122"/>
              </a:rPr>
              <a:t>（有动力）</a:t>
            </a:r>
            <a:endParaRPr lang="zh-CN" altLang="en-US"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68CF541D-0F4C-4ADC-A3A4-6FBADA6FC077}"/>
              </a:ext>
            </a:extLst>
          </p:cNvPr>
          <p:cNvSpPr txBox="1"/>
          <p:nvPr/>
        </p:nvSpPr>
        <p:spPr>
          <a:xfrm>
            <a:off x="5227453" y="4118405"/>
            <a:ext cx="3307556" cy="1366528"/>
          </a:xfrm>
          <a:prstGeom prst="rect">
            <a:avLst/>
          </a:prstGeom>
          <a:noFill/>
        </p:spPr>
        <p:txBody>
          <a:bodyPr wrap="square" rtlCol="0">
            <a:spAutoFit/>
          </a:bodyPr>
          <a:lstStyle/>
          <a:p>
            <a:pPr>
              <a:lnSpc>
                <a:spcPct val="120000"/>
              </a:lnSpc>
            </a:pPr>
            <a:endParaRPr lang="en-US" altLang="zh-CN" dirty="0">
              <a:solidFill>
                <a:srgbClr val="333333"/>
              </a:solidFill>
              <a:latin typeface="微软雅黑" panose="020B0503020204020204" pitchFamily="34" charset="-122"/>
              <a:ea typeface="微软雅黑" panose="020B0503020204020204" pitchFamily="34" charset="-122"/>
            </a:endParaRPr>
          </a:p>
          <a:p>
            <a:pPr>
              <a:lnSpc>
                <a:spcPct val="120000"/>
              </a:lnSpc>
            </a:pPr>
            <a:r>
              <a:rPr lang="zh-CN" altLang="en-US" dirty="0">
                <a:solidFill>
                  <a:srgbClr val="333333"/>
                </a:solidFill>
                <a:latin typeface="微软雅黑" panose="020B0503020204020204" pitchFamily="34" charset="-122"/>
                <a:ea typeface="微软雅黑" panose="020B0503020204020204" pitchFamily="34" charset="-122"/>
              </a:rPr>
              <a:t>  状态字</a:t>
            </a:r>
            <a:r>
              <a:rPr lang="en-US" altLang="zh-CN" dirty="0">
                <a:solidFill>
                  <a:srgbClr val="333333"/>
                </a:solidFill>
                <a:latin typeface="微软雅黑" panose="020B0503020204020204" pitchFamily="34" charset="-122"/>
                <a:ea typeface="微软雅黑" panose="020B0503020204020204" pitchFamily="34" charset="-122"/>
              </a:rPr>
              <a:t>=</a:t>
            </a:r>
          </a:p>
          <a:p>
            <a:pPr>
              <a:lnSpc>
                <a:spcPct val="120000"/>
              </a:lnSpc>
            </a:pP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 </a:t>
            </a:r>
            <a:r>
              <a:rPr lang="zh-CN" altLang="en-US" dirty="0">
                <a:solidFill>
                  <a:srgbClr val="333333"/>
                </a:solidFill>
                <a:latin typeface="微软雅黑" panose="020B0503020204020204" pitchFamily="34" charset="-122"/>
                <a:ea typeface="微软雅黑" panose="020B0503020204020204" pitchFamily="34" charset="-122"/>
              </a:rPr>
              <a:t>动力手柄信号</a:t>
            </a:r>
            <a:r>
              <a:rPr lang="en-US" altLang="zh-CN" dirty="0">
                <a:solidFill>
                  <a:srgbClr val="333333"/>
                </a:solidFill>
                <a:latin typeface="微软雅黑" panose="020B0503020204020204" pitchFamily="34" charset="-122"/>
                <a:ea typeface="微软雅黑" panose="020B0503020204020204" pitchFamily="34" charset="-122"/>
              </a:rPr>
              <a:t>= 100</a:t>
            </a:r>
            <a:r>
              <a:rPr lang="zh-CN" altLang="en-US" dirty="0">
                <a:solidFill>
                  <a:srgbClr val="333333"/>
                </a:solidFill>
                <a:latin typeface="微软雅黑" panose="020B0503020204020204" pitchFamily="34" charset="-122"/>
                <a:ea typeface="微软雅黑" panose="020B0503020204020204" pitchFamily="34" charset="-122"/>
              </a:rPr>
              <a:t>（有动力）</a:t>
            </a:r>
            <a:endParaRPr lang="zh-CN" altLang="en-US" dirty="0">
              <a:latin typeface="微软雅黑" panose="020B0503020204020204" pitchFamily="34" charset="-122"/>
              <a:ea typeface="微软雅黑" panose="020B0503020204020204" pitchFamily="34" charset="-122"/>
            </a:endParaRPr>
          </a:p>
        </p:txBody>
      </p:sp>
      <p:sp>
        <p:nvSpPr>
          <p:cNvPr id="12" name="箭头: 右 11">
            <a:extLst>
              <a:ext uri="{FF2B5EF4-FFF2-40B4-BE49-F238E27FC236}">
                <a16:creationId xmlns:a16="http://schemas.microsoft.com/office/drawing/2014/main" id="{0C9572FA-5F9F-44A9-838D-177E09C4119C}"/>
              </a:ext>
            </a:extLst>
          </p:cNvPr>
          <p:cNvSpPr/>
          <p:nvPr/>
        </p:nvSpPr>
        <p:spPr>
          <a:xfrm>
            <a:off x="3807904" y="4986600"/>
            <a:ext cx="1346003" cy="178594"/>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sz="1350"/>
          </a:p>
        </p:txBody>
      </p:sp>
      <p:sp>
        <p:nvSpPr>
          <p:cNvPr id="13" name="文本框 12">
            <a:extLst>
              <a:ext uri="{FF2B5EF4-FFF2-40B4-BE49-F238E27FC236}">
                <a16:creationId xmlns:a16="http://schemas.microsoft.com/office/drawing/2014/main" id="{41BD02EC-0CF3-4FCA-81D1-68DEDDC5DF6C}"/>
              </a:ext>
            </a:extLst>
          </p:cNvPr>
          <p:cNvSpPr txBox="1"/>
          <p:nvPr/>
        </p:nvSpPr>
        <p:spPr>
          <a:xfrm>
            <a:off x="3876675" y="4565118"/>
            <a:ext cx="1272175"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故障恢复</a:t>
            </a:r>
          </a:p>
        </p:txBody>
      </p:sp>
      <p:graphicFrame>
        <p:nvGraphicFramePr>
          <p:cNvPr id="4" name="表格 4">
            <a:extLst>
              <a:ext uri="{FF2B5EF4-FFF2-40B4-BE49-F238E27FC236}">
                <a16:creationId xmlns:a16="http://schemas.microsoft.com/office/drawing/2014/main" id="{D436DB6F-E318-46F7-8FE0-7660F10132E6}"/>
              </a:ext>
            </a:extLst>
          </p:cNvPr>
          <p:cNvGraphicFramePr>
            <a:graphicFrameLocks noGrp="1"/>
          </p:cNvGraphicFramePr>
          <p:nvPr>
            <p:extLst/>
          </p:nvPr>
        </p:nvGraphicFramePr>
        <p:xfrm>
          <a:off x="6364174" y="3967186"/>
          <a:ext cx="1608251" cy="1127760"/>
        </p:xfrm>
        <a:graphic>
          <a:graphicData uri="http://schemas.openxmlformats.org/drawingml/2006/table">
            <a:tbl>
              <a:tblPr firstRow="1" bandRow="1">
                <a:tableStyleId>{5C22544A-7EE6-4342-B048-85BDC9FD1C3A}</a:tableStyleId>
              </a:tblPr>
              <a:tblGrid>
                <a:gridCol w="669131">
                  <a:extLst>
                    <a:ext uri="{9D8B030D-6E8A-4147-A177-3AD203B41FA5}">
                      <a16:colId xmlns:a16="http://schemas.microsoft.com/office/drawing/2014/main" val="2749229135"/>
                    </a:ext>
                  </a:extLst>
                </a:gridCol>
                <a:gridCol w="939120">
                  <a:extLst>
                    <a:ext uri="{9D8B030D-6E8A-4147-A177-3AD203B41FA5}">
                      <a16:colId xmlns:a16="http://schemas.microsoft.com/office/drawing/2014/main" val="4216745197"/>
                    </a:ext>
                  </a:extLst>
                </a:gridCol>
              </a:tblGrid>
              <a:tr h="274320">
                <a:tc>
                  <a:txBody>
                    <a:bodyPr/>
                    <a:lstStyle/>
                    <a:p>
                      <a:pPr algn="ctr"/>
                      <a:r>
                        <a:rPr lang="zh-CN" altLang="en-US" sz="1400" dirty="0">
                          <a:latin typeface="微软雅黑" panose="020B0503020204020204" pitchFamily="34" charset="-122"/>
                          <a:ea typeface="微软雅黑" panose="020B0503020204020204" pitchFamily="34" charset="-122"/>
                        </a:rPr>
                        <a:t>序号</a:t>
                      </a:r>
                    </a:p>
                  </a:txBody>
                  <a:tcPr marL="68580" marR="68580" marT="34290" marB="34290" anchor="ctr"/>
                </a:tc>
                <a:tc>
                  <a:txBody>
                    <a:bodyPr/>
                    <a:lstStyle/>
                    <a:p>
                      <a:pPr algn="ctr"/>
                      <a:r>
                        <a:rPr lang="zh-CN" altLang="en-US" sz="1400" dirty="0">
                          <a:latin typeface="微软雅黑" panose="020B0503020204020204" pitchFamily="34" charset="-122"/>
                          <a:ea typeface="微软雅黑" panose="020B0503020204020204" pitchFamily="34" charset="-122"/>
                        </a:rPr>
                        <a:t>取值</a:t>
                      </a:r>
                    </a:p>
                  </a:txBody>
                  <a:tcPr marL="68580" marR="68580" marT="34290" marB="34290" anchor="ctr"/>
                </a:tc>
                <a:extLst>
                  <a:ext uri="{0D108BD9-81ED-4DB2-BD59-A6C34878D82A}">
                    <a16:rowId xmlns:a16="http://schemas.microsoft.com/office/drawing/2014/main" val="4278951467"/>
                  </a:ext>
                </a:extLst>
              </a:tr>
              <a:tr h="278130">
                <a:tc>
                  <a:txBody>
                    <a:bodyPr/>
                    <a:lstStyle/>
                    <a:p>
                      <a:pPr algn="ctr"/>
                      <a:r>
                        <a:rPr lang="en-US" altLang="zh-CN" sz="1400" dirty="0">
                          <a:latin typeface="微软雅黑" panose="020B0503020204020204" pitchFamily="34" charset="-122"/>
                          <a:ea typeface="微软雅黑" panose="020B0503020204020204" pitchFamily="34" charset="-122"/>
                        </a:rPr>
                        <a:t>10</a:t>
                      </a:r>
                      <a:endParaRPr lang="zh-CN" altLang="en-US" sz="1400" dirty="0">
                        <a:latin typeface="微软雅黑" panose="020B0503020204020204" pitchFamily="34" charset="-122"/>
                        <a:ea typeface="微软雅黑" panose="020B0503020204020204" pitchFamily="34" charset="-122"/>
                      </a:endParaRPr>
                    </a:p>
                  </a:txBody>
                  <a:tcPr marL="68580" marR="68580" marT="34290" marB="34290" anchor="ctr"/>
                </a:tc>
                <a:tc>
                  <a:txBody>
                    <a:bodyPr/>
                    <a:lstStyle/>
                    <a:p>
                      <a:pPr algn="ctr"/>
                      <a:r>
                        <a:rPr lang="en-US" altLang="zh-CN" sz="1400" dirty="0">
                          <a:latin typeface="微软雅黑" panose="020B0503020204020204" pitchFamily="34" charset="-122"/>
                          <a:ea typeface="微软雅黑" panose="020B0503020204020204" pitchFamily="34" charset="-122"/>
                        </a:rPr>
                        <a:t>00</a:t>
                      </a:r>
                      <a:r>
                        <a:rPr lang="zh-CN" altLang="en-US" sz="1400" dirty="0">
                          <a:latin typeface="微软雅黑" panose="020B0503020204020204" pitchFamily="34" charset="-122"/>
                          <a:ea typeface="微软雅黑" panose="020B0503020204020204" pitchFamily="34" charset="-122"/>
                        </a:rPr>
                        <a:t>（停止）</a:t>
                      </a:r>
                    </a:p>
                  </a:txBody>
                  <a:tcPr marL="68580" marR="68580" marT="34290" marB="34290" anchor="ctr"/>
                </a:tc>
                <a:extLst>
                  <a:ext uri="{0D108BD9-81ED-4DB2-BD59-A6C34878D82A}">
                    <a16:rowId xmlns:a16="http://schemas.microsoft.com/office/drawing/2014/main" val="4009656929"/>
                  </a:ext>
                </a:extLst>
              </a:tr>
              <a:tr h="278130">
                <a:tc>
                  <a:txBody>
                    <a:bodyPr/>
                    <a:lstStyle/>
                    <a:p>
                      <a:pPr algn="ctr"/>
                      <a:r>
                        <a:rPr lang="en-US" altLang="zh-CN" sz="1400" dirty="0">
                          <a:latin typeface="微软雅黑" panose="020B0503020204020204" pitchFamily="34" charset="-122"/>
                          <a:ea typeface="微软雅黑" panose="020B0503020204020204" pitchFamily="34" charset="-122"/>
                        </a:rPr>
                        <a:t>14</a:t>
                      </a:r>
                      <a:endParaRPr lang="zh-CN" altLang="en-US" sz="1400" dirty="0">
                        <a:latin typeface="微软雅黑" panose="020B0503020204020204" pitchFamily="34" charset="-122"/>
                        <a:ea typeface="微软雅黑" panose="020B0503020204020204" pitchFamily="34" charset="-122"/>
                      </a:endParaRPr>
                    </a:p>
                  </a:txBody>
                  <a:tcPr marL="68580" marR="68580" marT="34290" marB="34290" anchor="ctr"/>
                </a:tc>
                <a:tc>
                  <a:txBody>
                    <a:bodyPr/>
                    <a:lstStyle/>
                    <a:p>
                      <a:pPr algn="ctr"/>
                      <a:r>
                        <a:rPr lang="en-US" altLang="zh-CN" sz="1400" dirty="0">
                          <a:latin typeface="微软雅黑" panose="020B0503020204020204" pitchFamily="34" charset="-122"/>
                          <a:ea typeface="微软雅黑" panose="020B0503020204020204" pitchFamily="34" charset="-122"/>
                        </a:rPr>
                        <a:t>01</a:t>
                      </a:r>
                      <a:r>
                        <a:rPr lang="zh-CN" altLang="en-US" sz="1400" dirty="0">
                          <a:latin typeface="微软雅黑" panose="020B0503020204020204" pitchFamily="34" charset="-122"/>
                          <a:ea typeface="微软雅黑" panose="020B0503020204020204" pitchFamily="34" charset="-122"/>
                        </a:rPr>
                        <a:t>（前进）</a:t>
                      </a:r>
                    </a:p>
                  </a:txBody>
                  <a:tcPr marL="68580" marR="68580" marT="34290" marB="34290" anchor="ctr"/>
                </a:tc>
                <a:extLst>
                  <a:ext uri="{0D108BD9-81ED-4DB2-BD59-A6C34878D82A}">
                    <a16:rowId xmlns:a16="http://schemas.microsoft.com/office/drawing/2014/main" val="3278161508"/>
                  </a:ext>
                </a:extLst>
              </a:tr>
              <a:tr h="278130">
                <a:tc>
                  <a:txBody>
                    <a:bodyPr/>
                    <a:lstStyle/>
                    <a:p>
                      <a:pPr algn="ctr"/>
                      <a:r>
                        <a:rPr lang="en-US" altLang="zh-CN" sz="1400" dirty="0">
                          <a:latin typeface="微软雅黑" panose="020B0503020204020204" pitchFamily="34" charset="-122"/>
                          <a:ea typeface="微软雅黑" panose="020B0503020204020204" pitchFamily="34" charset="-122"/>
                        </a:rPr>
                        <a:t>18</a:t>
                      </a:r>
                      <a:endParaRPr lang="zh-CN" altLang="en-US" sz="1400" dirty="0">
                        <a:latin typeface="微软雅黑" panose="020B0503020204020204" pitchFamily="34" charset="-122"/>
                        <a:ea typeface="微软雅黑" panose="020B0503020204020204" pitchFamily="34" charset="-122"/>
                      </a:endParaRPr>
                    </a:p>
                  </a:txBody>
                  <a:tcPr marL="68580" marR="68580" marT="34290" marB="34290" anchor="ctr"/>
                </a:tc>
                <a:tc>
                  <a:txBody>
                    <a:bodyPr/>
                    <a:lstStyle/>
                    <a:p>
                      <a:pPr algn="ctr"/>
                      <a:r>
                        <a:rPr lang="en-US" altLang="zh-CN" sz="1400" dirty="0">
                          <a:latin typeface="微软雅黑" panose="020B0503020204020204" pitchFamily="34" charset="-122"/>
                          <a:ea typeface="微软雅黑" panose="020B0503020204020204" pitchFamily="34" charset="-122"/>
                        </a:rPr>
                        <a:t>11</a:t>
                      </a:r>
                      <a:r>
                        <a:rPr lang="zh-CN" altLang="en-US" sz="1400" dirty="0">
                          <a:latin typeface="微软雅黑" panose="020B0503020204020204" pitchFamily="34" charset="-122"/>
                          <a:ea typeface="微软雅黑" panose="020B0503020204020204" pitchFamily="34" charset="-122"/>
                        </a:rPr>
                        <a:t>（后退）</a:t>
                      </a:r>
                    </a:p>
                  </a:txBody>
                  <a:tcPr marL="68580" marR="68580" marT="34290" marB="34290" anchor="ctr"/>
                </a:tc>
                <a:extLst>
                  <a:ext uri="{0D108BD9-81ED-4DB2-BD59-A6C34878D82A}">
                    <a16:rowId xmlns:a16="http://schemas.microsoft.com/office/drawing/2014/main" val="1462957961"/>
                  </a:ext>
                </a:extLst>
              </a:tr>
            </a:tbl>
          </a:graphicData>
        </a:graphic>
      </p:graphicFrame>
    </p:spTree>
    <p:extLst>
      <p:ext uri="{BB962C8B-B14F-4D97-AF65-F5344CB8AC3E}">
        <p14:creationId xmlns:p14="http://schemas.microsoft.com/office/powerpoint/2010/main" val="29566419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6F3361-08D0-4DF7-8553-10D9CA8095BE}"/>
              </a:ext>
            </a:extLst>
          </p:cNvPr>
          <p:cNvSpPr>
            <a:spLocks noGrp="1"/>
          </p:cNvSpPr>
          <p:nvPr>
            <p:ph type="title"/>
          </p:nvPr>
        </p:nvSpPr>
        <p:spPr>
          <a:xfrm>
            <a:off x="569119" y="1017152"/>
            <a:ext cx="3307556" cy="725090"/>
          </a:xfrm>
        </p:spPr>
        <p:txBody>
          <a:bodyPr>
            <a:normAutofit/>
          </a:bodyPr>
          <a:lstStyle/>
          <a:p>
            <a:r>
              <a:rPr lang="zh-CN" altLang="en-US" sz="2100" b="1" dirty="0">
                <a:latin typeface="微软雅黑" panose="020B0503020204020204" pitchFamily="34" charset="-122"/>
                <a:ea typeface="微软雅黑" panose="020B0503020204020204" pitchFamily="34" charset="-122"/>
              </a:rPr>
              <a:t>总结</a:t>
            </a:r>
          </a:p>
        </p:txBody>
      </p:sp>
      <p:sp>
        <p:nvSpPr>
          <p:cNvPr id="3" name="文本框 2">
            <a:extLst>
              <a:ext uri="{FF2B5EF4-FFF2-40B4-BE49-F238E27FC236}">
                <a16:creationId xmlns:a16="http://schemas.microsoft.com/office/drawing/2014/main" id="{650919AD-4438-4BFF-9C0F-35494244AB04}"/>
              </a:ext>
            </a:extLst>
          </p:cNvPr>
          <p:cNvSpPr txBox="1"/>
          <p:nvPr/>
        </p:nvSpPr>
        <p:spPr>
          <a:xfrm>
            <a:off x="569119" y="1742242"/>
            <a:ext cx="7503319" cy="3139321"/>
          </a:xfrm>
          <a:prstGeom prst="rect">
            <a:avLst/>
          </a:prstGeom>
          <a:noFill/>
        </p:spPr>
        <p:txBody>
          <a:bodyPr wrap="square" rtlCol="0">
            <a:spAutoFit/>
          </a:bodyPr>
          <a:lstStyle/>
          <a:p>
            <a:pPr marL="257175" indent="-257175" algn="just">
              <a:lnSpc>
                <a:spcPct val="150000"/>
              </a:lnSpc>
              <a:buFont typeface="Arial" panose="020B0604020202020204" pitchFamily="34" charset="0"/>
              <a:buChar char="•"/>
            </a:pPr>
            <a:r>
              <a:rPr lang="zh-CN" altLang="en-US" sz="1500" b="1" dirty="0">
                <a:latin typeface="微软雅黑" panose="020B0503020204020204" pitchFamily="34" charset="-122"/>
                <a:ea typeface="微软雅黑" panose="020B0503020204020204" pitchFamily="34" charset="-122"/>
              </a:rPr>
              <a:t>安全性分析要求</a:t>
            </a:r>
            <a:r>
              <a:rPr lang="zh-CN" altLang="en-US" sz="1500" b="1" dirty="0">
                <a:solidFill>
                  <a:srgbClr val="333333"/>
                </a:solidFill>
                <a:latin typeface="微软雅黑" panose="020B0503020204020204" pitchFamily="34" charset="-122"/>
                <a:ea typeface="微软雅黑" panose="020B0503020204020204" pitchFamily="34" charset="-122"/>
              </a:rPr>
              <a:t>：存在转移关系的状态具有同一个输入数据，对状态转移前后这一输入数据的取值进行检查，分析输入数据取值在状态转移前后“变化、不变、跳变、停止输入、输入异常</a:t>
            </a:r>
            <a:r>
              <a:rPr lang="en-US" altLang="zh-CN" sz="1500" b="1" dirty="0">
                <a:solidFill>
                  <a:srgbClr val="333333"/>
                </a:solidFill>
                <a:latin typeface="微软雅黑" panose="020B0503020204020204" pitchFamily="34" charset="-122"/>
                <a:ea typeface="微软雅黑" panose="020B0503020204020204" pitchFamily="34" charset="-122"/>
              </a:rPr>
              <a:t>......”</a:t>
            </a:r>
            <a:r>
              <a:rPr lang="zh-CN" altLang="en-US" sz="1500" b="1" dirty="0">
                <a:solidFill>
                  <a:srgbClr val="333333"/>
                </a:solidFill>
                <a:latin typeface="微软雅黑" panose="020B0503020204020204" pitchFamily="34" charset="-122"/>
                <a:ea typeface="微软雅黑" panose="020B0503020204020204" pitchFamily="34" charset="-122"/>
              </a:rPr>
              <a:t>等情况下输出的正确性，直至覆盖所有转移。</a:t>
            </a:r>
            <a:r>
              <a:rPr lang="zh-CN" altLang="en-US" sz="1500" dirty="0">
                <a:solidFill>
                  <a:srgbClr val="333333"/>
                </a:solidFill>
                <a:latin typeface="微软雅黑" panose="020B0503020204020204" pitchFamily="34" charset="-122"/>
                <a:ea typeface="微软雅黑" panose="020B0503020204020204" pitchFamily="34" charset="-122"/>
              </a:rPr>
              <a:t> </a:t>
            </a:r>
            <a:endParaRPr lang="en-US" altLang="zh-CN" sz="1500" dirty="0">
              <a:solidFill>
                <a:srgbClr val="333333"/>
              </a:solidFill>
              <a:latin typeface="微软雅黑" panose="020B0503020204020204" pitchFamily="34" charset="-122"/>
              <a:ea typeface="微软雅黑" panose="020B0503020204020204" pitchFamily="34" charset="-122"/>
            </a:endParaRPr>
          </a:p>
          <a:p>
            <a:pPr marL="257175" indent="-257175" algn="just">
              <a:lnSpc>
                <a:spcPct val="150000"/>
              </a:lnSpc>
              <a:buFont typeface="Arial" panose="020B0604020202020204" pitchFamily="34" charset="0"/>
              <a:buChar char="•"/>
            </a:pPr>
            <a:r>
              <a:rPr lang="zh-CN" altLang="en-US" sz="1500" dirty="0">
                <a:solidFill>
                  <a:srgbClr val="333333"/>
                </a:solidFill>
                <a:latin typeface="微软雅黑" panose="020B0503020204020204" pitchFamily="34" charset="-122"/>
                <a:ea typeface="微软雅黑" panose="020B0503020204020204" pitchFamily="34" charset="-122"/>
              </a:rPr>
              <a:t>此通用安全性分析要求可扩展至其他类似分析，对关键输入数据取值和状态转移进行遍历式的分析排查，可有效识别并避免类似问题的发生。</a:t>
            </a:r>
          </a:p>
          <a:p>
            <a:pPr marL="257175" indent="-257175" algn="just">
              <a:lnSpc>
                <a:spcPct val="150000"/>
              </a:lnSpc>
              <a:buFont typeface="Arial" panose="020B0604020202020204" pitchFamily="34" charset="0"/>
              <a:buChar char="•"/>
            </a:pPr>
            <a:r>
              <a:rPr lang="zh-CN" altLang="en-US" sz="1500" dirty="0">
                <a:solidFill>
                  <a:srgbClr val="333333"/>
                </a:solidFill>
                <a:latin typeface="微软雅黑" panose="020B0503020204020204" pitchFamily="34" charset="-122"/>
                <a:ea typeface="微软雅黑" panose="020B0503020204020204" pitchFamily="34" charset="-122"/>
              </a:rPr>
              <a:t>从实际案例中总结提取经验知识，形成可复用的安全性分析要求。进而将分析要求复用至其他产品的分析过程，是提升安全性工作效率和质量的好办法，也是避免“已发生过的问题重复发生”的有效手段。</a:t>
            </a:r>
          </a:p>
          <a:p>
            <a:pPr algn="just"/>
            <a:endParaRPr lang="zh-CN" altLang="en-US" dirty="0">
              <a:solidFill>
                <a:srgbClr val="333333"/>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218134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6F3361-08D0-4DF7-8553-10D9CA8095BE}"/>
              </a:ext>
            </a:extLst>
          </p:cNvPr>
          <p:cNvSpPr>
            <a:spLocks noGrp="1"/>
          </p:cNvSpPr>
          <p:nvPr>
            <p:ph type="title"/>
          </p:nvPr>
        </p:nvSpPr>
        <p:spPr>
          <a:xfrm>
            <a:off x="569119" y="1017152"/>
            <a:ext cx="3307556" cy="725090"/>
          </a:xfrm>
        </p:spPr>
        <p:txBody>
          <a:bodyPr>
            <a:normAutofit/>
          </a:bodyPr>
          <a:lstStyle/>
          <a:p>
            <a:r>
              <a:rPr lang="zh-CN" altLang="en-US" sz="2100" b="1" dirty="0">
                <a:latin typeface="微软雅黑" panose="020B0503020204020204" pitchFamily="34" charset="-122"/>
                <a:ea typeface="微软雅黑" panose="020B0503020204020204" pitchFamily="34" charset="-122"/>
              </a:rPr>
              <a:t>扩展思考</a:t>
            </a:r>
          </a:p>
        </p:txBody>
      </p:sp>
      <p:sp>
        <p:nvSpPr>
          <p:cNvPr id="3" name="文本框 2">
            <a:extLst>
              <a:ext uri="{FF2B5EF4-FFF2-40B4-BE49-F238E27FC236}">
                <a16:creationId xmlns:a16="http://schemas.microsoft.com/office/drawing/2014/main" id="{650919AD-4438-4BFF-9C0F-35494244AB04}"/>
              </a:ext>
            </a:extLst>
          </p:cNvPr>
          <p:cNvSpPr txBox="1"/>
          <p:nvPr/>
        </p:nvSpPr>
        <p:spPr>
          <a:xfrm>
            <a:off x="569119" y="1663707"/>
            <a:ext cx="7681913" cy="5029390"/>
          </a:xfrm>
          <a:prstGeom prst="rect">
            <a:avLst/>
          </a:prstGeom>
          <a:noFill/>
        </p:spPr>
        <p:txBody>
          <a:bodyPr wrap="square" rtlCol="0">
            <a:spAutoFit/>
          </a:bodyPr>
          <a:lstStyle/>
          <a:p>
            <a:pPr marL="257175" indent="-257175" algn="just">
              <a:lnSpc>
                <a:spcPct val="150000"/>
              </a:lnSpc>
              <a:buFont typeface="Arial" panose="020B0604020202020204" pitchFamily="34" charset="0"/>
              <a:buChar char="•"/>
            </a:pPr>
            <a:r>
              <a:rPr lang="zh-CN" altLang="en-US" b="1" dirty="0">
                <a:solidFill>
                  <a:srgbClr val="333333"/>
                </a:solidFill>
                <a:latin typeface="微软雅黑" panose="020B0503020204020204" pitchFamily="34" charset="-122"/>
                <a:ea typeface="微软雅黑" panose="020B0503020204020204" pitchFamily="34" charset="-122"/>
              </a:rPr>
              <a:t>关键变量取值为多个离散型数值？</a:t>
            </a:r>
            <a:endParaRPr lang="en-US" altLang="zh-CN" dirty="0">
              <a:solidFill>
                <a:srgbClr val="333333"/>
              </a:solidFill>
              <a:latin typeface="微软雅黑" panose="020B0503020204020204" pitchFamily="34" charset="-122"/>
              <a:ea typeface="微软雅黑" panose="020B0503020204020204" pitchFamily="34" charset="-122"/>
            </a:endParaRPr>
          </a:p>
          <a:p>
            <a:pPr algn="just">
              <a:lnSpc>
                <a:spcPct val="150000"/>
              </a:lnSpc>
            </a:pPr>
            <a:r>
              <a:rPr lang="zh-CN" altLang="en-US" dirty="0">
                <a:solidFill>
                  <a:srgbClr val="333333"/>
                </a:solidFill>
                <a:latin typeface="微软雅黑" panose="020B0503020204020204" pitchFamily="34" charset="-122"/>
                <a:ea typeface="微软雅黑" panose="020B0503020204020204" pitchFamily="34" charset="-122"/>
              </a:rPr>
              <a:t>分析工作量急剧提升，可以借助工具或程序辅助自动进行排列组合，还可以借助一些约束条件，例如某些状态之间禁止转移的约束等，来降低分析工作量。</a:t>
            </a:r>
          </a:p>
          <a:p>
            <a:pPr marL="257175" indent="-257175" algn="just">
              <a:lnSpc>
                <a:spcPct val="150000"/>
              </a:lnSpc>
              <a:buFont typeface="Arial" panose="020B0604020202020204" pitchFamily="34" charset="0"/>
              <a:buChar char="•"/>
            </a:pPr>
            <a:r>
              <a:rPr lang="zh-CN" altLang="en-US" b="1" dirty="0">
                <a:solidFill>
                  <a:srgbClr val="333333"/>
                </a:solidFill>
                <a:latin typeface="微软雅黑" panose="020B0503020204020204" pitchFamily="34" charset="-122"/>
                <a:ea typeface="微软雅黑" panose="020B0503020204020204" pitchFamily="34" charset="-122"/>
              </a:rPr>
              <a:t>关键变量取值为连续型数值？</a:t>
            </a:r>
            <a:endParaRPr lang="zh-CN" altLang="en-US" dirty="0">
              <a:solidFill>
                <a:srgbClr val="333333"/>
              </a:solidFill>
              <a:latin typeface="微软雅黑" panose="020B0503020204020204" pitchFamily="34" charset="-122"/>
              <a:ea typeface="微软雅黑" panose="020B0503020204020204" pitchFamily="34" charset="-122"/>
            </a:endParaRPr>
          </a:p>
          <a:p>
            <a:pPr algn="just">
              <a:lnSpc>
                <a:spcPct val="150000"/>
              </a:lnSpc>
            </a:pPr>
            <a:r>
              <a:rPr lang="zh-CN" altLang="en-US" dirty="0">
                <a:solidFill>
                  <a:srgbClr val="333333"/>
                </a:solidFill>
                <a:latin typeface="微软雅黑" panose="020B0503020204020204" pitchFamily="34" charset="-122"/>
                <a:ea typeface="微软雅黑" panose="020B0503020204020204" pitchFamily="34" charset="-122"/>
              </a:rPr>
              <a:t>可以借助“等价类划分法”对取值区间按等价类进行分段取值。</a:t>
            </a:r>
          </a:p>
          <a:p>
            <a:pPr marL="257175" indent="-257175" algn="just">
              <a:lnSpc>
                <a:spcPct val="150000"/>
              </a:lnSpc>
              <a:buFont typeface="Arial" panose="020B0604020202020204" pitchFamily="34" charset="0"/>
              <a:buChar char="•"/>
            </a:pPr>
            <a:r>
              <a:rPr lang="zh-CN" altLang="en-US" b="1" dirty="0">
                <a:solidFill>
                  <a:srgbClr val="333333"/>
                </a:solidFill>
                <a:latin typeface="微软雅黑" panose="020B0503020204020204" pitchFamily="34" charset="-122"/>
                <a:ea typeface="微软雅黑" panose="020B0503020204020204" pitchFamily="34" charset="-122"/>
              </a:rPr>
              <a:t>状态图模型状态增加？</a:t>
            </a:r>
            <a:endParaRPr lang="en-US" altLang="zh-CN" b="1" dirty="0">
              <a:solidFill>
                <a:srgbClr val="333333"/>
              </a:solidFill>
              <a:latin typeface="微软雅黑" panose="020B0503020204020204" pitchFamily="34" charset="-122"/>
              <a:ea typeface="微软雅黑" panose="020B0503020204020204" pitchFamily="34" charset="-122"/>
            </a:endParaRPr>
          </a:p>
          <a:p>
            <a:pPr algn="just">
              <a:lnSpc>
                <a:spcPct val="150000"/>
              </a:lnSpc>
            </a:pPr>
            <a:r>
              <a:rPr lang="en-US" altLang="zh-CN" b="1" dirty="0">
                <a:solidFill>
                  <a:srgbClr val="333333"/>
                </a:solidFill>
                <a:latin typeface="微软雅黑" panose="020B0503020204020204" pitchFamily="34" charset="-122"/>
                <a:ea typeface="微软雅黑" panose="020B0503020204020204" pitchFamily="34" charset="-122"/>
              </a:rPr>
              <a:t>……</a:t>
            </a:r>
          </a:p>
          <a:p>
            <a:pPr algn="just">
              <a:lnSpc>
                <a:spcPct val="150000"/>
              </a:lnSpc>
            </a:pPr>
            <a:endParaRPr lang="en-US" altLang="zh-CN" b="1" dirty="0">
              <a:solidFill>
                <a:srgbClr val="333333"/>
              </a:solidFill>
              <a:latin typeface="微软雅黑" panose="020B0503020204020204" pitchFamily="34" charset="-122"/>
              <a:ea typeface="微软雅黑" panose="020B0503020204020204" pitchFamily="34" charset="-122"/>
            </a:endParaRPr>
          </a:p>
          <a:p>
            <a:pPr algn="just">
              <a:lnSpc>
                <a:spcPct val="150000"/>
              </a:lnSpc>
            </a:pPr>
            <a:r>
              <a:rPr lang="zh-CN" altLang="en-US" dirty="0">
                <a:solidFill>
                  <a:srgbClr val="333333"/>
                </a:solidFill>
                <a:latin typeface="微软雅黑" panose="020B0503020204020204" pitchFamily="34" charset="-122"/>
                <a:ea typeface="微软雅黑" panose="020B0503020204020204" pitchFamily="34" charset="-122"/>
              </a:rPr>
              <a:t>类似状态转移和关键变量取值的组合分析过程，以及相应的软件安全性分析要求，具有较好的通用性和适用性。随着模型驱动技术的发展，安全性可靠性也需要借助模型驱动一下。</a:t>
            </a:r>
          </a:p>
        </p:txBody>
      </p:sp>
    </p:spTree>
    <p:extLst>
      <p:ext uri="{BB962C8B-B14F-4D97-AF65-F5344CB8AC3E}">
        <p14:creationId xmlns:p14="http://schemas.microsoft.com/office/powerpoint/2010/main" val="15132126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96254" y="2754561"/>
            <a:ext cx="3477619" cy="769441"/>
          </a:xfrm>
          <a:prstGeom prst="rect">
            <a:avLst/>
          </a:prstGeom>
        </p:spPr>
        <p:txBody>
          <a:bodyPr wrap="none">
            <a:spAutoFit/>
          </a:bodyPr>
          <a:lstStyle/>
          <a:p>
            <a:pPr algn="ctr"/>
            <a:r>
              <a:rPr lang="en-US" altLang="zh-CN" sz="4400" b="1" dirty="0"/>
              <a:t>THANK YOU</a:t>
            </a:r>
          </a:p>
        </p:txBody>
      </p:sp>
    </p:spTree>
    <p:extLst>
      <p:ext uri="{BB962C8B-B14F-4D97-AF65-F5344CB8AC3E}">
        <p14:creationId xmlns:p14="http://schemas.microsoft.com/office/powerpoint/2010/main" val="192935170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8501" y="2837823"/>
            <a:ext cx="7819698" cy="1323439"/>
          </a:xfrm>
          <a:prstGeom prst="rect">
            <a:avLst/>
          </a:prstGeom>
        </p:spPr>
        <p:txBody>
          <a:bodyPr wrap="square">
            <a:spAutoFit/>
          </a:bodyPr>
          <a:lstStyle/>
          <a:p>
            <a:pPr algn="ctr">
              <a:defRPr/>
            </a:pPr>
            <a:r>
              <a:rPr lang="zh-CN" altLang="en-US" sz="4800" b="1" dirty="0">
                <a:solidFill>
                  <a:schemeClr val="tx1">
                    <a:lumMod val="85000"/>
                    <a:lumOff val="15000"/>
                  </a:schemeClr>
                </a:solidFill>
                <a:latin typeface="微软雅黑" panose="020B0503020204020204" pitchFamily="34" charset="-122"/>
                <a:ea typeface="微软雅黑" panose="020B0503020204020204" pitchFamily="34" charset="-122"/>
                <a:cs typeface="Times New Roman" pitchFamily="18" charset="0"/>
              </a:rPr>
              <a:t>状态转换图</a:t>
            </a:r>
            <a:endParaRPr lang="en-US" altLang="zh-CN" sz="4800" b="1" dirty="0">
              <a:solidFill>
                <a:schemeClr val="tx1">
                  <a:lumMod val="85000"/>
                  <a:lumOff val="15000"/>
                </a:schemeClr>
              </a:solidFill>
              <a:latin typeface="微软雅黑" panose="020B0503020204020204" pitchFamily="34" charset="-122"/>
              <a:ea typeface="微软雅黑" panose="020B0503020204020204" pitchFamily="34" charset="-122"/>
              <a:cs typeface="Times New Roman" pitchFamily="18" charset="0"/>
            </a:endParaRPr>
          </a:p>
          <a:p>
            <a:pPr algn="ctr">
              <a:defRPr/>
            </a:pPr>
            <a:r>
              <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cs typeface="Times New Roman" pitchFamily="18" charset="0"/>
              </a:rPr>
              <a:t>(State Transition Diagram</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Times New Roman" pitchFamily="18" charset="0"/>
              </a:rPr>
              <a:t>，</a:t>
            </a:r>
            <a:r>
              <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cs typeface="Times New Roman" pitchFamily="18" charset="0"/>
              </a:rPr>
              <a:t>STD)</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Times New Roman" pitchFamily="18" charset="0"/>
            </a:endParaRPr>
          </a:p>
        </p:txBody>
      </p:sp>
    </p:spTree>
    <p:extLst>
      <p:ext uri="{BB962C8B-B14F-4D97-AF65-F5344CB8AC3E}">
        <p14:creationId xmlns:p14="http://schemas.microsoft.com/office/powerpoint/2010/main" val="1858640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0714" y="168644"/>
            <a:ext cx="4130561" cy="461665"/>
          </a:xfrm>
          <a:prstGeom prst="rect">
            <a:avLst/>
          </a:prstGeom>
        </p:spPr>
        <p:txBody>
          <a:bodyPr wrap="square">
            <a:spAutoFit/>
          </a:bodyPr>
          <a:lstStyle/>
          <a:p>
            <a:pPr>
              <a:buFont typeface="Wingdings" pitchFamily="2" charset="2"/>
              <a:buNone/>
            </a:pPr>
            <a:r>
              <a:rPr lang="zh-CN" altLang="en-US" sz="2400" b="1" dirty="0">
                <a:latin typeface="微软雅黑" pitchFamily="34" charset="-122"/>
                <a:ea typeface="微软雅黑" pitchFamily="34" charset="-122"/>
              </a:rPr>
              <a:t>状态转换图</a:t>
            </a:r>
            <a:endParaRPr lang="en-US" altLang="zh-CN" sz="2400" b="1" dirty="0">
              <a:latin typeface="微软雅黑" pitchFamily="34" charset="-122"/>
              <a:ea typeface="微软雅黑" pitchFamily="34" charset="-122"/>
            </a:endParaRPr>
          </a:p>
        </p:txBody>
      </p:sp>
      <p:sp>
        <p:nvSpPr>
          <p:cNvPr id="3" name="矩形 2"/>
          <p:cNvSpPr/>
          <p:nvPr/>
        </p:nvSpPr>
        <p:spPr>
          <a:xfrm>
            <a:off x="2036129" y="222639"/>
            <a:ext cx="83229" cy="3361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77918" y="1718473"/>
            <a:ext cx="7803930" cy="461665"/>
          </a:xfrm>
          <a:prstGeom prst="rect">
            <a:avLst/>
          </a:prstGeom>
        </p:spPr>
        <p:txBody>
          <a:bodyPr wrap="square">
            <a:spAutoFit/>
          </a:bodyPr>
          <a:lstStyle/>
          <a:p>
            <a:pPr algn="just"/>
            <a:r>
              <a:rPr lang="zh-CN" altLang="en-US" sz="2400" b="1" dirty="0">
                <a:latin typeface="黑体" pitchFamily="49" charset="-122"/>
                <a:ea typeface="黑体" pitchFamily="49" charset="-122"/>
                <a:cs typeface="Times New Roman" pitchFamily="18" charset="0"/>
              </a:rPr>
              <a:t>主要思想：</a:t>
            </a:r>
            <a:r>
              <a:rPr lang="zh-CN" altLang="en-US" sz="2400" dirty="0">
                <a:latin typeface="黑体" pitchFamily="49" charset="-122"/>
                <a:ea typeface="黑体" pitchFamily="49" charset="-122"/>
                <a:cs typeface="Times New Roman" pitchFamily="18" charset="0"/>
              </a:rPr>
              <a:t>把软件的行为以“状态转换”呈现出来。</a:t>
            </a:r>
            <a:endParaRPr lang="en-US" altLang="zh-CN" sz="2400" dirty="0">
              <a:latin typeface="黑体" pitchFamily="49" charset="-122"/>
              <a:ea typeface="黑体" pitchFamily="49" charset="-122"/>
              <a:cs typeface="Times New Roman" pitchFamily="18" charset="0"/>
            </a:endParaRPr>
          </a:p>
        </p:txBody>
      </p:sp>
      <p:sp>
        <p:nvSpPr>
          <p:cNvPr id="8" name="矩形 7"/>
          <p:cNvSpPr/>
          <p:nvPr/>
        </p:nvSpPr>
        <p:spPr>
          <a:xfrm>
            <a:off x="677918" y="2708069"/>
            <a:ext cx="3791423" cy="523220"/>
          </a:xfrm>
          <a:prstGeom prst="rect">
            <a:avLst/>
          </a:prstGeom>
        </p:spPr>
        <p:txBody>
          <a:bodyPr wrap="none">
            <a:spAutoFit/>
          </a:bodyPr>
          <a:lstStyle/>
          <a:p>
            <a:pPr algn="just"/>
            <a:r>
              <a:rPr lang="zh-CN" altLang="en-US" sz="2800" b="1" dirty="0">
                <a:solidFill>
                  <a:srgbClr val="E73A1C"/>
                </a:solidFill>
                <a:latin typeface="黑体" pitchFamily="49" charset="-122"/>
                <a:ea typeface="黑体" pitchFamily="49" charset="-122"/>
                <a:cs typeface="Times New Roman" pitchFamily="18" charset="0"/>
              </a:rPr>
              <a:t>何为软件的“状态”？</a:t>
            </a:r>
            <a:endParaRPr lang="en-US" altLang="zh-CN" sz="2800" b="1" dirty="0">
              <a:solidFill>
                <a:srgbClr val="E73A1C"/>
              </a:solidFill>
              <a:latin typeface="黑体" pitchFamily="49" charset="-122"/>
              <a:ea typeface="黑体" pitchFamily="49" charset="-122"/>
              <a:cs typeface="Times New Roman" pitchFamily="18" charset="0"/>
            </a:endParaRPr>
          </a:p>
        </p:txBody>
      </p:sp>
      <p:sp>
        <p:nvSpPr>
          <p:cNvPr id="9" name="矩形 8"/>
          <p:cNvSpPr/>
          <p:nvPr/>
        </p:nvSpPr>
        <p:spPr>
          <a:xfrm>
            <a:off x="662153" y="3287082"/>
            <a:ext cx="8292661" cy="400110"/>
          </a:xfrm>
          <a:prstGeom prst="rect">
            <a:avLst/>
          </a:prstGeom>
        </p:spPr>
        <p:txBody>
          <a:bodyPr wrap="square">
            <a:spAutoFit/>
          </a:bodyPr>
          <a:lstStyle/>
          <a:p>
            <a:pPr algn="just">
              <a:spcBef>
                <a:spcPct val="20000"/>
              </a:spcBef>
              <a:buClr>
                <a:schemeClr val="accent2"/>
              </a:buClr>
              <a:buSzPct val="50000"/>
              <a:buFont typeface="Wingdings" pitchFamily="2" charset="2"/>
              <a:buNone/>
            </a:pPr>
            <a:r>
              <a:rPr lang="zh-CN" altLang="en-US" sz="2000" dirty="0">
                <a:latin typeface="黑体" pitchFamily="49" charset="-122"/>
                <a:ea typeface="黑体" pitchFamily="49" charset="-122"/>
                <a:cs typeface="Times New Roman" pitchFamily="18" charset="0"/>
              </a:rPr>
              <a:t>人的健康“状态”</a:t>
            </a:r>
            <a:endParaRPr lang="en-US" altLang="zh-CN" sz="2000" dirty="0">
              <a:latin typeface="黑体" pitchFamily="49" charset="-122"/>
              <a:ea typeface="黑体" pitchFamily="49" charset="-122"/>
              <a:cs typeface="Times New Roman" pitchFamily="18" charset="0"/>
            </a:endParaRPr>
          </a:p>
        </p:txBody>
      </p:sp>
      <p:sp>
        <p:nvSpPr>
          <p:cNvPr id="12" name="矩形 11"/>
          <p:cNvSpPr/>
          <p:nvPr/>
        </p:nvSpPr>
        <p:spPr bwMode="auto">
          <a:xfrm>
            <a:off x="4808483" y="3991414"/>
            <a:ext cx="3514725" cy="2074862"/>
          </a:xfrm>
          <a:prstGeom prst="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p:spPr>
        <p:txBody>
          <a:bodyPr/>
          <a:lstStyle/>
          <a:p>
            <a:pPr>
              <a:defRPr/>
            </a:pPr>
            <a:r>
              <a:rPr lang="zh-CN" altLang="en-US" sz="2200" dirty="0">
                <a:latin typeface="黑体" pitchFamily="49" charset="-122"/>
                <a:ea typeface="黑体" pitchFamily="49" charset="-122"/>
              </a:rPr>
              <a:t>血压</a:t>
            </a:r>
            <a:r>
              <a:rPr lang="en-US" altLang="zh-CN" sz="2200" dirty="0">
                <a:latin typeface="黑体" pitchFamily="49" charset="-122"/>
                <a:ea typeface="黑体" pitchFamily="49" charset="-122"/>
              </a:rPr>
              <a:t>=75 / 110mmHg</a:t>
            </a:r>
          </a:p>
          <a:p>
            <a:pPr>
              <a:defRPr/>
            </a:pPr>
            <a:r>
              <a:rPr lang="zh-CN" altLang="en-US" sz="2200" dirty="0">
                <a:latin typeface="黑体" pitchFamily="49" charset="-122"/>
                <a:ea typeface="黑体" pitchFamily="49" charset="-122"/>
              </a:rPr>
              <a:t>心率</a:t>
            </a:r>
            <a:r>
              <a:rPr lang="en-US" altLang="zh-CN" sz="2200" dirty="0">
                <a:latin typeface="黑体" pitchFamily="49" charset="-122"/>
                <a:ea typeface="黑体" pitchFamily="49" charset="-122"/>
              </a:rPr>
              <a:t>=120p/s</a:t>
            </a:r>
          </a:p>
          <a:p>
            <a:pPr>
              <a:defRPr/>
            </a:pPr>
            <a:r>
              <a:rPr lang="zh-CN" altLang="en-US" sz="2200" dirty="0">
                <a:latin typeface="黑体" pitchFamily="49" charset="-122"/>
                <a:ea typeface="黑体" pitchFamily="49" charset="-122"/>
              </a:rPr>
              <a:t>体重</a:t>
            </a:r>
            <a:r>
              <a:rPr lang="en-US" altLang="zh-CN" sz="2200" dirty="0">
                <a:latin typeface="黑体" pitchFamily="49" charset="-122"/>
                <a:ea typeface="黑体" pitchFamily="49" charset="-122"/>
              </a:rPr>
              <a:t>=60kg</a:t>
            </a:r>
          </a:p>
          <a:p>
            <a:pPr>
              <a:defRPr/>
            </a:pPr>
            <a:r>
              <a:rPr lang="en-US" altLang="zh-CN" sz="2200" dirty="0">
                <a:latin typeface="黑体" pitchFamily="49" charset="-122"/>
                <a:ea typeface="黑体" pitchFamily="49" charset="-122"/>
              </a:rPr>
              <a:t>…</a:t>
            </a:r>
            <a:endParaRPr lang="zh-CN" altLang="en-US" sz="2200" dirty="0">
              <a:latin typeface="黑体" pitchFamily="49" charset="-122"/>
              <a:ea typeface="黑体" pitchFamily="49" charset="-122"/>
            </a:endParaRP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6871" y="3982162"/>
            <a:ext cx="3783012" cy="207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1650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0714" y="168644"/>
            <a:ext cx="4130561" cy="461665"/>
          </a:xfrm>
          <a:prstGeom prst="rect">
            <a:avLst/>
          </a:prstGeom>
        </p:spPr>
        <p:txBody>
          <a:bodyPr wrap="square">
            <a:spAutoFit/>
          </a:bodyPr>
          <a:lstStyle/>
          <a:p>
            <a:pPr>
              <a:buFont typeface="Wingdings" pitchFamily="2" charset="2"/>
              <a:buNone/>
            </a:pPr>
            <a:r>
              <a:rPr lang="zh-CN" altLang="en-US" sz="2400" b="1" dirty="0">
                <a:latin typeface="微软雅黑" pitchFamily="34" charset="-122"/>
                <a:ea typeface="微软雅黑" pitchFamily="34" charset="-122"/>
              </a:rPr>
              <a:t>状态转换图</a:t>
            </a:r>
            <a:endParaRPr lang="en-US" altLang="zh-CN" sz="2400" b="1" dirty="0">
              <a:latin typeface="微软雅黑" pitchFamily="34" charset="-122"/>
              <a:ea typeface="微软雅黑" pitchFamily="34" charset="-122"/>
            </a:endParaRPr>
          </a:p>
        </p:txBody>
      </p:sp>
      <p:sp>
        <p:nvSpPr>
          <p:cNvPr id="3" name="矩形 2"/>
          <p:cNvSpPr/>
          <p:nvPr/>
        </p:nvSpPr>
        <p:spPr>
          <a:xfrm>
            <a:off x="2036129" y="222639"/>
            <a:ext cx="83229" cy="3361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77918" y="1840939"/>
            <a:ext cx="3791423" cy="523220"/>
          </a:xfrm>
          <a:prstGeom prst="rect">
            <a:avLst/>
          </a:prstGeom>
        </p:spPr>
        <p:txBody>
          <a:bodyPr wrap="none">
            <a:spAutoFit/>
          </a:bodyPr>
          <a:lstStyle/>
          <a:p>
            <a:pPr algn="just"/>
            <a:r>
              <a:rPr lang="zh-CN" altLang="en-US" sz="2800" b="1" dirty="0">
                <a:solidFill>
                  <a:srgbClr val="E73A1C"/>
                </a:solidFill>
                <a:latin typeface="黑体" pitchFamily="49" charset="-122"/>
                <a:ea typeface="黑体" pitchFamily="49" charset="-122"/>
                <a:cs typeface="Times New Roman" pitchFamily="18" charset="0"/>
              </a:rPr>
              <a:t>何为软件的“状态”？</a:t>
            </a:r>
            <a:endParaRPr lang="en-US" altLang="zh-CN" sz="2800" b="1" dirty="0">
              <a:solidFill>
                <a:srgbClr val="E73A1C"/>
              </a:solidFill>
              <a:latin typeface="黑体" pitchFamily="49" charset="-122"/>
              <a:ea typeface="黑体" pitchFamily="49" charset="-122"/>
              <a:cs typeface="Times New Roman" pitchFamily="18" charset="0"/>
            </a:endParaRPr>
          </a:p>
        </p:txBody>
      </p:sp>
      <p:sp>
        <p:nvSpPr>
          <p:cNvPr id="5" name="矩形 4"/>
          <p:cNvSpPr/>
          <p:nvPr/>
        </p:nvSpPr>
        <p:spPr>
          <a:xfrm>
            <a:off x="677917" y="2715329"/>
            <a:ext cx="7110249" cy="707886"/>
          </a:xfrm>
          <a:prstGeom prst="rect">
            <a:avLst/>
          </a:prstGeom>
        </p:spPr>
        <p:txBody>
          <a:bodyPr wrap="square">
            <a:spAutoFit/>
          </a:bodyPr>
          <a:lstStyle/>
          <a:p>
            <a:pPr algn="just">
              <a:spcBef>
                <a:spcPct val="20000"/>
              </a:spcBef>
              <a:spcAft>
                <a:spcPts val="600"/>
              </a:spcAft>
              <a:buClr>
                <a:schemeClr val="accent2"/>
              </a:buClr>
              <a:buSzPct val="50000"/>
              <a:buFont typeface="Wingdings" pitchFamily="2" charset="2"/>
              <a:buNone/>
            </a:pPr>
            <a:r>
              <a:rPr lang="zh-CN" altLang="en-US" sz="2000" dirty="0">
                <a:latin typeface="+mn-ea"/>
                <a:cs typeface="Times New Roman" pitchFamily="18" charset="0"/>
              </a:rPr>
              <a:t>“</a:t>
            </a:r>
            <a:r>
              <a:rPr lang="en-US" altLang="zh-CN" sz="2000" dirty="0">
                <a:latin typeface="+mn-ea"/>
                <a:cs typeface="Times New Roman" pitchFamily="18" charset="0"/>
              </a:rPr>
              <a:t>… </a:t>
            </a:r>
            <a:r>
              <a:rPr lang="en-US" altLang="zh-CN" sz="2000" i="1" dirty="0">
                <a:latin typeface="+mn-ea"/>
                <a:cs typeface="Times New Roman" pitchFamily="18" charset="0"/>
              </a:rPr>
              <a:t>a</a:t>
            </a:r>
            <a:r>
              <a:rPr lang="en-US" altLang="zh-CN" sz="2000" dirty="0">
                <a:latin typeface="+mn-ea"/>
                <a:cs typeface="Times New Roman" pitchFamily="18" charset="0"/>
              </a:rPr>
              <a:t> </a:t>
            </a:r>
            <a:r>
              <a:rPr lang="en-US" altLang="zh-CN" sz="2000" i="1" dirty="0">
                <a:latin typeface="+mn-ea"/>
                <a:cs typeface="Times New Roman" pitchFamily="18" charset="0"/>
              </a:rPr>
              <a:t>collection of  the relationships between variables and certain allowed values.</a:t>
            </a:r>
            <a:r>
              <a:rPr lang="zh-CN" altLang="en-US" sz="2000" i="1" dirty="0">
                <a:latin typeface="+mn-ea"/>
                <a:cs typeface="Times New Roman" pitchFamily="18" charset="0"/>
              </a:rPr>
              <a:t> </a:t>
            </a:r>
            <a:r>
              <a:rPr lang="zh-CN" altLang="en-US" sz="2000" dirty="0">
                <a:latin typeface="+mn-ea"/>
                <a:cs typeface="Times New Roman" pitchFamily="18" charset="0"/>
              </a:rPr>
              <a:t>”</a:t>
            </a:r>
            <a:endParaRPr lang="en-US" altLang="zh-CN" sz="2000" dirty="0">
              <a:latin typeface="+mn-ea"/>
              <a:cs typeface="Times New Roman" pitchFamily="18" charset="0"/>
            </a:endParaRPr>
          </a:p>
        </p:txBody>
      </p:sp>
      <p:sp>
        <p:nvSpPr>
          <p:cNvPr id="6" name="矩形 5"/>
          <p:cNvSpPr/>
          <p:nvPr/>
        </p:nvSpPr>
        <p:spPr>
          <a:xfrm>
            <a:off x="744480" y="3614877"/>
            <a:ext cx="6977122" cy="461665"/>
          </a:xfrm>
          <a:prstGeom prst="rect">
            <a:avLst/>
          </a:prstGeom>
        </p:spPr>
        <p:txBody>
          <a:bodyPr wrap="square">
            <a:spAutoFit/>
          </a:bodyPr>
          <a:lstStyle/>
          <a:p>
            <a:pPr algn="just">
              <a:spcBef>
                <a:spcPct val="20000"/>
              </a:spcBef>
              <a:buClr>
                <a:schemeClr val="accent2"/>
              </a:buClr>
              <a:buSzPct val="50000"/>
              <a:buFont typeface="Wingdings" pitchFamily="2" charset="2"/>
              <a:buNone/>
            </a:pPr>
            <a:r>
              <a:rPr lang="zh-CN" altLang="en-US" sz="2400" b="1" dirty="0">
                <a:latin typeface="黑体" pitchFamily="49" charset="-122"/>
                <a:ea typeface="黑体" pitchFamily="49" charset="-122"/>
                <a:cs typeface="Times" pitchFamily="18" charset="0"/>
              </a:rPr>
              <a:t>状态</a:t>
            </a:r>
            <a:r>
              <a:rPr lang="zh-CN" altLang="en-US" sz="2400" dirty="0">
                <a:latin typeface="黑体" pitchFamily="49" charset="-122"/>
                <a:ea typeface="黑体" pitchFamily="49" charset="-122"/>
                <a:cs typeface="Times" pitchFamily="18" charset="0"/>
              </a:rPr>
              <a:t>：软件</a:t>
            </a:r>
            <a:r>
              <a:rPr lang="zh-CN" altLang="en-US" sz="2400" dirty="0">
                <a:solidFill>
                  <a:schemeClr val="accent2"/>
                </a:solidFill>
                <a:latin typeface="黑体" pitchFamily="49" charset="-122"/>
                <a:ea typeface="黑体" pitchFamily="49" charset="-122"/>
                <a:cs typeface="Times" pitchFamily="18" charset="0"/>
              </a:rPr>
              <a:t>变量</a:t>
            </a:r>
            <a:r>
              <a:rPr lang="zh-CN" altLang="en-US" sz="2400" dirty="0">
                <a:latin typeface="黑体" pitchFamily="49" charset="-122"/>
                <a:ea typeface="黑体" pitchFamily="49" charset="-122"/>
                <a:cs typeface="Times" pitchFamily="18" charset="0"/>
              </a:rPr>
              <a:t>与其</a:t>
            </a:r>
            <a:r>
              <a:rPr lang="zh-CN" altLang="en-US" sz="2400" dirty="0">
                <a:solidFill>
                  <a:schemeClr val="accent2"/>
                </a:solidFill>
                <a:latin typeface="黑体" pitchFamily="49" charset="-122"/>
                <a:ea typeface="黑体" pitchFamily="49" charset="-122"/>
                <a:cs typeface="Times" pitchFamily="18" charset="0"/>
              </a:rPr>
              <a:t>赋值</a:t>
            </a:r>
            <a:r>
              <a:rPr lang="zh-CN" altLang="en-US" sz="2400" dirty="0">
                <a:latin typeface="黑体" pitchFamily="49" charset="-122"/>
                <a:ea typeface="黑体" pitchFamily="49" charset="-122"/>
                <a:cs typeface="Times" pitchFamily="18" charset="0"/>
              </a:rPr>
              <a:t>之间</a:t>
            </a:r>
            <a:r>
              <a:rPr lang="zh-CN" altLang="en-US" sz="2400" dirty="0">
                <a:solidFill>
                  <a:schemeClr val="accent2"/>
                </a:solidFill>
                <a:latin typeface="黑体" pitchFamily="49" charset="-122"/>
                <a:ea typeface="黑体" pitchFamily="49" charset="-122"/>
                <a:cs typeface="Times" pitchFamily="18" charset="0"/>
              </a:rPr>
              <a:t>关系</a:t>
            </a:r>
            <a:r>
              <a:rPr lang="zh-CN" altLang="en-US" sz="2400" dirty="0">
                <a:latin typeface="黑体" pitchFamily="49" charset="-122"/>
                <a:ea typeface="黑体" pitchFamily="49" charset="-122"/>
                <a:cs typeface="Times" pitchFamily="18" charset="0"/>
              </a:rPr>
              <a:t>的</a:t>
            </a:r>
            <a:r>
              <a:rPr lang="zh-CN" altLang="en-US" sz="2400" dirty="0">
                <a:solidFill>
                  <a:schemeClr val="accent2"/>
                </a:solidFill>
                <a:latin typeface="黑体" pitchFamily="49" charset="-122"/>
                <a:ea typeface="黑体" pitchFamily="49" charset="-122"/>
                <a:cs typeface="Times" pitchFamily="18" charset="0"/>
              </a:rPr>
              <a:t>集合</a:t>
            </a:r>
            <a:endParaRPr lang="en-US" altLang="zh-CN" sz="2400" dirty="0">
              <a:solidFill>
                <a:schemeClr val="accent2"/>
              </a:solidFill>
              <a:latin typeface="黑体" pitchFamily="49" charset="-122"/>
              <a:ea typeface="黑体" pitchFamily="49" charset="-122"/>
              <a:cs typeface="Times" pitchFamily="18" charset="0"/>
            </a:endParaRPr>
          </a:p>
        </p:txBody>
      </p:sp>
    </p:spTree>
    <p:extLst>
      <p:ext uri="{BB962C8B-B14F-4D97-AF65-F5344CB8AC3E}">
        <p14:creationId xmlns:p14="http://schemas.microsoft.com/office/powerpoint/2010/main" val="270625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399573C-191C-49B1-B3B8-4C86956E8880}"/>
              </a:ext>
            </a:extLst>
          </p:cNvPr>
          <p:cNvSpPr/>
          <p:nvPr/>
        </p:nvSpPr>
        <p:spPr bwMode="auto">
          <a:xfrm>
            <a:off x="1619250" y="2019300"/>
            <a:ext cx="1081088" cy="2087563"/>
          </a:xfrm>
          <a:prstGeom prst="rect">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lstStyle/>
          <a:p>
            <a:pPr>
              <a:defRPr/>
            </a:pPr>
            <a:endParaRPr lang="zh-CN" altLang="en-US" sz="2400">
              <a:latin typeface="Times" pitchFamily="18" charset="0"/>
            </a:endParaRPr>
          </a:p>
        </p:txBody>
      </p:sp>
      <p:sp>
        <p:nvSpPr>
          <p:cNvPr id="5" name="矩形 4">
            <a:extLst>
              <a:ext uri="{FF2B5EF4-FFF2-40B4-BE49-F238E27FC236}">
                <a16:creationId xmlns:a16="http://schemas.microsoft.com/office/drawing/2014/main" id="{DBE8E05E-5A03-4C0A-A227-88D088E526A5}"/>
              </a:ext>
            </a:extLst>
          </p:cNvPr>
          <p:cNvSpPr/>
          <p:nvPr/>
        </p:nvSpPr>
        <p:spPr bwMode="auto">
          <a:xfrm>
            <a:off x="5867400" y="2019300"/>
            <a:ext cx="1081088" cy="2087563"/>
          </a:xfrm>
          <a:prstGeom prst="rect">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a:lstStyle/>
          <a:p>
            <a:pPr>
              <a:defRPr/>
            </a:pPr>
            <a:endParaRPr lang="zh-CN" altLang="en-US" sz="2400">
              <a:latin typeface="Times" pitchFamily="18" charset="0"/>
            </a:endParaRPr>
          </a:p>
        </p:txBody>
      </p:sp>
      <p:sp>
        <p:nvSpPr>
          <p:cNvPr id="13317" name="TextBox 2">
            <a:extLst>
              <a:ext uri="{FF2B5EF4-FFF2-40B4-BE49-F238E27FC236}">
                <a16:creationId xmlns:a16="http://schemas.microsoft.com/office/drawing/2014/main" id="{FB3F9CBF-0A16-47E7-90EC-84E688FAB6E4}"/>
              </a:ext>
            </a:extLst>
          </p:cNvPr>
          <p:cNvSpPr txBox="1">
            <a:spLocks noChangeArrowheads="1"/>
          </p:cNvSpPr>
          <p:nvPr/>
        </p:nvSpPr>
        <p:spPr bwMode="auto">
          <a:xfrm>
            <a:off x="1619250" y="2235200"/>
            <a:ext cx="10810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b="1"/>
              <a:t>x: 5</a:t>
            </a:r>
            <a:endParaRPr lang="zh-CN" altLang="en-US" b="1"/>
          </a:p>
        </p:txBody>
      </p:sp>
      <p:sp>
        <p:nvSpPr>
          <p:cNvPr id="13318" name="TextBox 6">
            <a:extLst>
              <a:ext uri="{FF2B5EF4-FFF2-40B4-BE49-F238E27FC236}">
                <a16:creationId xmlns:a16="http://schemas.microsoft.com/office/drawing/2014/main" id="{A60EC715-918A-41CC-9B78-0F819872F2E1}"/>
              </a:ext>
            </a:extLst>
          </p:cNvPr>
          <p:cNvSpPr txBox="1">
            <a:spLocks noChangeArrowheads="1"/>
          </p:cNvSpPr>
          <p:nvPr/>
        </p:nvSpPr>
        <p:spPr bwMode="auto">
          <a:xfrm>
            <a:off x="1625600" y="3387725"/>
            <a:ext cx="10795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b="1"/>
              <a:t>y: 8</a:t>
            </a:r>
            <a:endParaRPr lang="zh-CN" altLang="en-US" b="1"/>
          </a:p>
        </p:txBody>
      </p:sp>
      <p:sp>
        <p:nvSpPr>
          <p:cNvPr id="13319" name="TextBox 7">
            <a:extLst>
              <a:ext uri="{FF2B5EF4-FFF2-40B4-BE49-F238E27FC236}">
                <a16:creationId xmlns:a16="http://schemas.microsoft.com/office/drawing/2014/main" id="{91530C6D-2E10-4B52-96CB-E50F4EAD3C46}"/>
              </a:ext>
            </a:extLst>
          </p:cNvPr>
          <p:cNvSpPr txBox="1">
            <a:spLocks noChangeArrowheads="1"/>
          </p:cNvSpPr>
          <p:nvPr/>
        </p:nvSpPr>
        <p:spPr bwMode="auto">
          <a:xfrm>
            <a:off x="5867400" y="2273300"/>
            <a:ext cx="10810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b="1"/>
              <a:t>x: 8</a:t>
            </a:r>
            <a:endParaRPr lang="zh-CN" altLang="en-US" b="1"/>
          </a:p>
        </p:txBody>
      </p:sp>
      <p:sp>
        <p:nvSpPr>
          <p:cNvPr id="13320" name="TextBox 8">
            <a:extLst>
              <a:ext uri="{FF2B5EF4-FFF2-40B4-BE49-F238E27FC236}">
                <a16:creationId xmlns:a16="http://schemas.microsoft.com/office/drawing/2014/main" id="{8CB3371D-84E8-4A90-8569-F2FE58A0744F}"/>
              </a:ext>
            </a:extLst>
          </p:cNvPr>
          <p:cNvSpPr txBox="1">
            <a:spLocks noChangeArrowheads="1"/>
          </p:cNvSpPr>
          <p:nvPr/>
        </p:nvSpPr>
        <p:spPr bwMode="auto">
          <a:xfrm>
            <a:off x="5873750" y="3425825"/>
            <a:ext cx="10810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b="1"/>
              <a:t>y: 5</a:t>
            </a:r>
            <a:endParaRPr lang="zh-CN" altLang="en-US" b="1"/>
          </a:p>
        </p:txBody>
      </p:sp>
      <p:cxnSp>
        <p:nvCxnSpPr>
          <p:cNvPr id="13321" name="直接箭头连接符 5">
            <a:extLst>
              <a:ext uri="{FF2B5EF4-FFF2-40B4-BE49-F238E27FC236}">
                <a16:creationId xmlns:a16="http://schemas.microsoft.com/office/drawing/2014/main" id="{AE0408AD-70A8-4F9D-A64A-C3F059B48D06}"/>
              </a:ext>
            </a:extLst>
          </p:cNvPr>
          <p:cNvCxnSpPr>
            <a:cxnSpLocks noChangeShapeType="1"/>
            <a:endCxn id="5" idx="1"/>
          </p:cNvCxnSpPr>
          <p:nvPr/>
        </p:nvCxnSpPr>
        <p:spPr bwMode="auto">
          <a:xfrm>
            <a:off x="2705100" y="3063875"/>
            <a:ext cx="3162300" cy="0"/>
          </a:xfrm>
          <a:prstGeom prst="straightConnector1">
            <a:avLst/>
          </a:prstGeom>
          <a:noFill/>
          <a:ln w="381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322" name="TextBox 9">
            <a:extLst>
              <a:ext uri="{FF2B5EF4-FFF2-40B4-BE49-F238E27FC236}">
                <a16:creationId xmlns:a16="http://schemas.microsoft.com/office/drawing/2014/main" id="{1C29EB24-EF8E-4EF2-9C75-9317B405838E}"/>
              </a:ext>
            </a:extLst>
          </p:cNvPr>
          <p:cNvSpPr txBox="1">
            <a:spLocks noChangeArrowheads="1"/>
          </p:cNvSpPr>
          <p:nvPr/>
        </p:nvSpPr>
        <p:spPr bwMode="auto">
          <a:xfrm>
            <a:off x="3203575" y="2584450"/>
            <a:ext cx="19446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zh-CN" b="1"/>
              <a:t>swap</a:t>
            </a:r>
            <a:endParaRPr lang="zh-CN" altLang="en-US" b="1"/>
          </a:p>
        </p:txBody>
      </p:sp>
      <p:sp>
        <p:nvSpPr>
          <p:cNvPr id="13323" name="TextBox 3">
            <a:extLst>
              <a:ext uri="{FF2B5EF4-FFF2-40B4-BE49-F238E27FC236}">
                <a16:creationId xmlns:a16="http://schemas.microsoft.com/office/drawing/2014/main" id="{0E951318-857B-470C-9D00-F4F14BC3FADA}"/>
              </a:ext>
            </a:extLst>
          </p:cNvPr>
          <p:cNvSpPr txBox="1">
            <a:spLocks noChangeArrowheads="1"/>
          </p:cNvSpPr>
          <p:nvPr/>
        </p:nvSpPr>
        <p:spPr bwMode="auto">
          <a:xfrm>
            <a:off x="611188" y="1490663"/>
            <a:ext cx="12239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b="1"/>
              <a:t>State 0:</a:t>
            </a:r>
            <a:endParaRPr lang="zh-CN" altLang="en-US" b="1"/>
          </a:p>
        </p:txBody>
      </p:sp>
      <p:sp>
        <p:nvSpPr>
          <p:cNvPr id="13324" name="TextBox 12">
            <a:extLst>
              <a:ext uri="{FF2B5EF4-FFF2-40B4-BE49-F238E27FC236}">
                <a16:creationId xmlns:a16="http://schemas.microsoft.com/office/drawing/2014/main" id="{394007B1-1CA0-49C6-9925-463D274F012B}"/>
              </a:ext>
            </a:extLst>
          </p:cNvPr>
          <p:cNvSpPr txBox="1">
            <a:spLocks noChangeArrowheads="1"/>
          </p:cNvSpPr>
          <p:nvPr/>
        </p:nvSpPr>
        <p:spPr bwMode="auto">
          <a:xfrm>
            <a:off x="4787900" y="1412875"/>
            <a:ext cx="1223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Zapf Dingbats"/>
              <a:buChar char="l"/>
              <a:defRPr sz="2400">
                <a:solidFill>
                  <a:schemeClr val="tx1"/>
                </a:solidFill>
                <a:latin typeface="Arial" panose="020B0604020202020204" pitchFamily="34" charset="0"/>
              </a:defRPr>
            </a:lvl1pPr>
            <a:lvl2pPr marL="742950" indent="-285750">
              <a:spcBef>
                <a:spcPct val="20000"/>
              </a:spcBef>
              <a:buClr>
                <a:schemeClr val="tx1"/>
              </a:buClr>
              <a:buSzPct val="100000"/>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chemeClr val="accent2"/>
              </a:buClr>
              <a:buSzPct val="65000"/>
              <a:buFont typeface="Monotype Sorts"/>
              <a:buChar char=""/>
              <a:defRPr sz="2000">
                <a:solidFill>
                  <a:schemeClr val="tx1"/>
                </a:solidFill>
                <a:latin typeface="Arial" panose="020B0604020202020204" pitchFamily="34" charset="0"/>
              </a:defRPr>
            </a:lvl4pPr>
            <a:lvl5pPr marL="2057400" indent="-228600">
              <a:spcBef>
                <a:spcPct val="20000"/>
              </a:spcBef>
              <a:buClr>
                <a:schemeClr val="tx1"/>
              </a:buClr>
              <a:buSzPct val="10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zh-CN" b="1"/>
              <a:t>State 1:</a:t>
            </a:r>
            <a:endParaRPr lang="zh-CN" altLang="en-US" b="1"/>
          </a:p>
        </p:txBody>
      </p:sp>
      <p:sp>
        <p:nvSpPr>
          <p:cNvPr id="14" name="内容占位符 2">
            <a:extLst>
              <a:ext uri="{FF2B5EF4-FFF2-40B4-BE49-F238E27FC236}">
                <a16:creationId xmlns:a16="http://schemas.microsoft.com/office/drawing/2014/main" id="{C33A14CF-6543-4DE3-B926-105AC963D6A1}"/>
              </a:ext>
            </a:extLst>
          </p:cNvPr>
          <p:cNvSpPr>
            <a:spLocks noGrp="1"/>
          </p:cNvSpPr>
          <p:nvPr>
            <p:ph idx="1"/>
          </p:nvPr>
        </p:nvSpPr>
        <p:spPr>
          <a:xfrm>
            <a:off x="365919" y="4642388"/>
            <a:ext cx="8412162" cy="906532"/>
          </a:xfrm>
        </p:spPr>
        <p:txBody>
          <a:bodyPr/>
          <a:lstStyle/>
          <a:p>
            <a:pPr>
              <a:defRPr/>
            </a:pPr>
            <a:r>
              <a:rPr lang="zh-CN" altLang="en-US" sz="2400" b="1" dirty="0">
                <a:latin typeface="+mn-ea"/>
                <a:cs typeface="Times New Roman" pitchFamily="18" charset="0"/>
              </a:rPr>
              <a:t>从行为角度描述系统的需求</a:t>
            </a:r>
            <a:endParaRPr lang="en-US" altLang="zh-CN" sz="2400" b="1" dirty="0">
              <a:latin typeface="+mn-ea"/>
              <a:cs typeface="Times New Roman" pitchFamily="18" charset="0"/>
            </a:endParaRPr>
          </a:p>
          <a:p>
            <a:pPr>
              <a:defRPr/>
            </a:pPr>
            <a:r>
              <a:rPr lang="zh-CN" altLang="en-US" sz="2400" b="1" dirty="0">
                <a:latin typeface="+mn-ea"/>
                <a:cs typeface="Times New Roman" pitchFamily="18" charset="0"/>
              </a:rPr>
              <a:t>在需求和设计阶段，状态图起的作用是不同的</a:t>
            </a:r>
          </a:p>
        </p:txBody>
      </p:sp>
      <p:sp>
        <p:nvSpPr>
          <p:cNvPr id="16" name="矩形 15">
            <a:extLst>
              <a:ext uri="{FF2B5EF4-FFF2-40B4-BE49-F238E27FC236}">
                <a16:creationId xmlns:a16="http://schemas.microsoft.com/office/drawing/2014/main" id="{F1783809-1083-491E-A516-7E039B8AE6F3}"/>
              </a:ext>
            </a:extLst>
          </p:cNvPr>
          <p:cNvSpPr/>
          <p:nvPr/>
        </p:nvSpPr>
        <p:spPr>
          <a:xfrm>
            <a:off x="220714" y="168644"/>
            <a:ext cx="4130561" cy="461665"/>
          </a:xfrm>
          <a:prstGeom prst="rect">
            <a:avLst/>
          </a:prstGeom>
        </p:spPr>
        <p:txBody>
          <a:bodyPr wrap="square">
            <a:spAutoFit/>
          </a:bodyPr>
          <a:lstStyle/>
          <a:p>
            <a:pPr>
              <a:buFont typeface="Wingdings" pitchFamily="2" charset="2"/>
              <a:buNone/>
            </a:pPr>
            <a:r>
              <a:rPr lang="zh-CN" altLang="en-US" sz="2400" b="1" dirty="0">
                <a:latin typeface="微软雅黑" pitchFamily="34" charset="-122"/>
                <a:ea typeface="微软雅黑" pitchFamily="34" charset="-122"/>
              </a:rPr>
              <a:t>状态转换图</a:t>
            </a:r>
            <a:endParaRPr lang="en-US" altLang="zh-CN" sz="2400" b="1" dirty="0">
              <a:latin typeface="微软雅黑" pitchFamily="34" charset="-122"/>
              <a:ea typeface="微软雅黑" pitchFamily="34" charset="-122"/>
            </a:endParaRPr>
          </a:p>
        </p:txBody>
      </p:sp>
      <p:sp>
        <p:nvSpPr>
          <p:cNvPr id="17" name="矩形 16">
            <a:extLst>
              <a:ext uri="{FF2B5EF4-FFF2-40B4-BE49-F238E27FC236}">
                <a16:creationId xmlns:a16="http://schemas.microsoft.com/office/drawing/2014/main" id="{8FE98817-7177-4840-9A90-9FB0C6228925}"/>
              </a:ext>
            </a:extLst>
          </p:cNvPr>
          <p:cNvSpPr/>
          <p:nvPr/>
        </p:nvSpPr>
        <p:spPr>
          <a:xfrm>
            <a:off x="2036129" y="222639"/>
            <a:ext cx="83229" cy="3361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0714" y="168644"/>
            <a:ext cx="4130561" cy="461665"/>
          </a:xfrm>
          <a:prstGeom prst="rect">
            <a:avLst/>
          </a:prstGeom>
        </p:spPr>
        <p:txBody>
          <a:bodyPr wrap="square">
            <a:spAutoFit/>
          </a:bodyPr>
          <a:lstStyle/>
          <a:p>
            <a:pPr>
              <a:buFont typeface="Wingdings" pitchFamily="2" charset="2"/>
              <a:buNone/>
            </a:pPr>
            <a:r>
              <a:rPr lang="zh-CN" altLang="en-US" sz="2400" b="1" dirty="0">
                <a:latin typeface="微软雅黑" pitchFamily="34" charset="-122"/>
                <a:ea typeface="微软雅黑" pitchFamily="34" charset="-122"/>
              </a:rPr>
              <a:t>状态转换图</a:t>
            </a:r>
            <a:endParaRPr lang="en-US" altLang="zh-CN" sz="2400" b="1" dirty="0">
              <a:latin typeface="微软雅黑" pitchFamily="34" charset="-122"/>
              <a:ea typeface="微软雅黑" pitchFamily="34" charset="-122"/>
            </a:endParaRPr>
          </a:p>
        </p:txBody>
      </p:sp>
      <p:sp>
        <p:nvSpPr>
          <p:cNvPr id="3" name="矩形 2"/>
          <p:cNvSpPr/>
          <p:nvPr/>
        </p:nvSpPr>
        <p:spPr>
          <a:xfrm>
            <a:off x="2036129" y="222639"/>
            <a:ext cx="83229" cy="3361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90878" y="875935"/>
            <a:ext cx="6952593" cy="2092881"/>
          </a:xfrm>
          <a:prstGeom prst="rect">
            <a:avLst/>
          </a:prstGeom>
        </p:spPr>
        <p:txBody>
          <a:bodyPr wrap="square">
            <a:spAutoFit/>
          </a:bodyPr>
          <a:lstStyle/>
          <a:p>
            <a:pPr>
              <a:lnSpc>
                <a:spcPct val="130000"/>
              </a:lnSpc>
              <a:buClr>
                <a:srgbClr val="FF0000"/>
              </a:buClr>
              <a:buSzPct val="100000"/>
              <a:defRPr/>
            </a:pPr>
            <a:r>
              <a:rPr lang="zh-CN" altLang="en-US" sz="2800" b="1" dirty="0">
                <a:latin typeface="黑体" pitchFamily="49" charset="-122"/>
                <a:ea typeface="黑体" pitchFamily="49" charset="-122"/>
                <a:cs typeface="Times New Roman" panose="02020603050405020304" pitchFamily="18" charset="0"/>
              </a:rPr>
              <a:t>怎样建立状态转换图？</a:t>
            </a:r>
            <a:endParaRPr lang="en-US" altLang="zh-CN" sz="2800" b="1" dirty="0">
              <a:latin typeface="黑体" pitchFamily="49" charset="-122"/>
              <a:ea typeface="黑体" pitchFamily="49" charset="-122"/>
              <a:cs typeface="Times New Roman" panose="02020603050405020304" pitchFamily="18" charset="0"/>
            </a:endParaRPr>
          </a:p>
          <a:p>
            <a:pPr marL="342900" indent="-342900">
              <a:lnSpc>
                <a:spcPct val="130000"/>
              </a:lnSpc>
              <a:buSzPct val="100000"/>
              <a:buFont typeface="Arial" pitchFamily="34" charset="0"/>
              <a:buChar char="•"/>
              <a:defRPr/>
            </a:pPr>
            <a:r>
              <a:rPr lang="zh-CN" altLang="en-US" sz="2400" dirty="0">
                <a:latin typeface="黑体" pitchFamily="49" charset="-122"/>
                <a:ea typeface="黑体" pitchFamily="49" charset="-122"/>
                <a:cs typeface="Times New Roman" panose="02020603050405020304" pitchFamily="18" charset="0"/>
              </a:rPr>
              <a:t>识别系统的状态</a:t>
            </a:r>
            <a:endParaRPr lang="en-US" altLang="zh-CN" sz="2400" dirty="0">
              <a:latin typeface="黑体" pitchFamily="49" charset="-122"/>
              <a:ea typeface="黑体" pitchFamily="49" charset="-122"/>
              <a:cs typeface="Times New Roman" panose="02020603050405020304" pitchFamily="18" charset="0"/>
            </a:endParaRPr>
          </a:p>
          <a:p>
            <a:pPr marL="342900" indent="-342900">
              <a:lnSpc>
                <a:spcPct val="130000"/>
              </a:lnSpc>
              <a:buSzPct val="100000"/>
              <a:buFont typeface="Arial" pitchFamily="34" charset="0"/>
              <a:buChar char="•"/>
              <a:defRPr/>
            </a:pPr>
            <a:r>
              <a:rPr lang="zh-CN" altLang="en-US" sz="2400" dirty="0">
                <a:latin typeface="黑体" pitchFamily="49" charset="-122"/>
                <a:ea typeface="黑体" pitchFamily="49" charset="-122"/>
                <a:cs typeface="Times New Roman" panose="02020603050405020304" pitchFamily="18" charset="0"/>
              </a:rPr>
              <a:t>识别驱动状态转换的事件或条件</a:t>
            </a:r>
            <a:endParaRPr lang="en-US" altLang="zh-CN" sz="2400" dirty="0">
              <a:latin typeface="黑体" pitchFamily="49" charset="-122"/>
              <a:ea typeface="黑体" pitchFamily="49" charset="-122"/>
              <a:cs typeface="Times New Roman" panose="02020603050405020304" pitchFamily="18" charset="0"/>
            </a:endParaRPr>
          </a:p>
          <a:p>
            <a:pPr marL="342900" indent="-342900">
              <a:lnSpc>
                <a:spcPct val="130000"/>
              </a:lnSpc>
              <a:buSzPct val="100000"/>
              <a:buFont typeface="Arial" pitchFamily="34" charset="0"/>
              <a:buChar char="•"/>
              <a:defRPr/>
            </a:pPr>
            <a:r>
              <a:rPr lang="zh-CN" altLang="en-US" sz="2400" dirty="0">
                <a:latin typeface="黑体" pitchFamily="49" charset="-122"/>
                <a:ea typeface="黑体" pitchFamily="49" charset="-122"/>
                <a:cs typeface="Times New Roman" panose="02020603050405020304" pitchFamily="18" charset="0"/>
              </a:rPr>
              <a:t>逐步构建迁移关系</a:t>
            </a:r>
            <a:endParaRPr lang="en-US" altLang="zh-CN" sz="2400" dirty="0">
              <a:latin typeface="黑体" pitchFamily="49" charset="-122"/>
              <a:ea typeface="黑体" pitchFamily="49" charset="-122"/>
              <a:cs typeface="Times New Roman" panose="02020603050405020304" pitchFamily="18" charset="0"/>
            </a:endParaRPr>
          </a:p>
        </p:txBody>
      </p:sp>
      <p:sp>
        <p:nvSpPr>
          <p:cNvPr id="7" name="矩形 6"/>
          <p:cNvSpPr/>
          <p:nvPr/>
        </p:nvSpPr>
        <p:spPr>
          <a:xfrm>
            <a:off x="615808" y="3114520"/>
            <a:ext cx="5316680" cy="523220"/>
          </a:xfrm>
          <a:prstGeom prst="rect">
            <a:avLst/>
          </a:prstGeom>
        </p:spPr>
        <p:txBody>
          <a:bodyPr wrap="square">
            <a:spAutoFit/>
          </a:bodyPr>
          <a:lstStyle/>
          <a:p>
            <a:pPr marL="0" lvl="4">
              <a:buClr>
                <a:srgbClr val="FF0000"/>
              </a:buClr>
              <a:buSzPct val="100000"/>
              <a:defRPr/>
            </a:pPr>
            <a:r>
              <a:rPr lang="zh-CN" altLang="en-US" sz="2800" b="1" dirty="0">
                <a:solidFill>
                  <a:schemeClr val="accent2"/>
                </a:solidFill>
                <a:latin typeface="黑体" pitchFamily="49" charset="-122"/>
                <a:ea typeface="黑体" pitchFamily="49" charset="-122"/>
                <a:cs typeface="Times New Roman" panose="02020603050405020304" pitchFamily="18" charset="0"/>
              </a:rPr>
              <a:t>例</a:t>
            </a:r>
            <a:r>
              <a:rPr lang="zh-CN" altLang="en-US" sz="2400" b="1" dirty="0">
                <a:latin typeface="黑体" pitchFamily="49" charset="-122"/>
                <a:ea typeface="黑体" pitchFamily="49" charset="-122"/>
                <a:cs typeface="Times New Roman" panose="02020603050405020304" pitchFamily="18" charset="0"/>
              </a:rPr>
              <a:t>：</a:t>
            </a:r>
            <a:r>
              <a:rPr lang="zh-CN" altLang="en-US" sz="2400" dirty="0">
                <a:latin typeface="黑体" pitchFamily="49" charset="-122"/>
                <a:ea typeface="黑体" pitchFamily="49" charset="-122"/>
                <a:cs typeface="Times New Roman" panose="02020603050405020304" pitchFamily="18" charset="0"/>
              </a:rPr>
              <a:t>灯泡的控制软件</a:t>
            </a:r>
            <a:endParaRPr lang="en-US" altLang="zh-CN" sz="2400" dirty="0">
              <a:latin typeface="黑体" pitchFamily="49" charset="-122"/>
              <a:ea typeface="黑体" pitchFamily="49" charset="-122"/>
              <a:cs typeface="Times New Roman" panose="02020603050405020304" pitchFamily="18" charset="0"/>
            </a:endParaRPr>
          </a:p>
        </p:txBody>
      </p:sp>
      <p:sp>
        <p:nvSpPr>
          <p:cNvPr id="9" name="椭圆 8"/>
          <p:cNvSpPr>
            <a:spLocks noChangeArrowheads="1"/>
          </p:cNvSpPr>
          <p:nvPr/>
        </p:nvSpPr>
        <p:spPr bwMode="auto">
          <a:xfrm>
            <a:off x="2198688" y="3879118"/>
            <a:ext cx="1441450" cy="935037"/>
          </a:xfrm>
          <a:prstGeom prst="ellipse">
            <a:avLst/>
          </a:prstGeom>
          <a:solidFill>
            <a:schemeClr val="accent2">
              <a:lumMod val="20000"/>
              <a:lumOff val="80000"/>
            </a:schemeClr>
          </a:solidFill>
          <a:ln w="12700" algn="ctr">
            <a:solidFill>
              <a:schemeClr val="tx1"/>
            </a:solidFill>
            <a:round/>
            <a:headEnd/>
            <a:tailEnd/>
          </a:ln>
        </p:spPr>
        <p:txBody>
          <a:bodyPr/>
          <a:lstStyle/>
          <a:p>
            <a:endParaRPr lang="zh-CN" altLang="en-US" sz="2400">
              <a:latin typeface="黑体" pitchFamily="49" charset="-122"/>
              <a:ea typeface="黑体" pitchFamily="49" charset="-122"/>
            </a:endParaRPr>
          </a:p>
        </p:txBody>
      </p:sp>
      <p:sp>
        <p:nvSpPr>
          <p:cNvPr id="10" name="文本框 2"/>
          <p:cNvSpPr txBox="1">
            <a:spLocks noChangeArrowheads="1"/>
          </p:cNvSpPr>
          <p:nvPr/>
        </p:nvSpPr>
        <p:spPr bwMode="auto">
          <a:xfrm>
            <a:off x="2649538" y="4131530"/>
            <a:ext cx="5762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400">
                <a:latin typeface="黑体" pitchFamily="49" charset="-122"/>
                <a:ea typeface="黑体" pitchFamily="49" charset="-122"/>
              </a:rPr>
              <a:t>灭</a:t>
            </a:r>
          </a:p>
        </p:txBody>
      </p:sp>
      <p:sp>
        <p:nvSpPr>
          <p:cNvPr id="11" name="椭圆 10"/>
          <p:cNvSpPr>
            <a:spLocks noChangeArrowheads="1"/>
          </p:cNvSpPr>
          <p:nvPr/>
        </p:nvSpPr>
        <p:spPr bwMode="auto">
          <a:xfrm>
            <a:off x="5429250" y="3879118"/>
            <a:ext cx="1439863" cy="935037"/>
          </a:xfrm>
          <a:prstGeom prst="ellipse">
            <a:avLst/>
          </a:prstGeom>
          <a:solidFill>
            <a:schemeClr val="accent2">
              <a:lumMod val="20000"/>
              <a:lumOff val="80000"/>
            </a:schemeClr>
          </a:solidFill>
          <a:ln w="12700" algn="ctr">
            <a:solidFill>
              <a:schemeClr val="tx1"/>
            </a:solidFill>
            <a:round/>
            <a:headEnd/>
            <a:tailEnd/>
          </a:ln>
        </p:spPr>
        <p:txBody>
          <a:bodyPr/>
          <a:lstStyle/>
          <a:p>
            <a:endParaRPr lang="zh-CN" altLang="en-US" sz="2400">
              <a:latin typeface="黑体" pitchFamily="49" charset="-122"/>
              <a:ea typeface="黑体" pitchFamily="49" charset="-122"/>
            </a:endParaRPr>
          </a:p>
        </p:txBody>
      </p:sp>
      <p:sp>
        <p:nvSpPr>
          <p:cNvPr id="12" name="文本框 6"/>
          <p:cNvSpPr txBox="1">
            <a:spLocks noChangeArrowheads="1"/>
          </p:cNvSpPr>
          <p:nvPr/>
        </p:nvSpPr>
        <p:spPr bwMode="auto">
          <a:xfrm>
            <a:off x="5932488" y="4115655"/>
            <a:ext cx="5762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400">
                <a:latin typeface="黑体" pitchFamily="49" charset="-122"/>
                <a:ea typeface="黑体" pitchFamily="49" charset="-122"/>
              </a:rPr>
              <a:t>亮</a:t>
            </a:r>
          </a:p>
        </p:txBody>
      </p:sp>
      <p:cxnSp>
        <p:nvCxnSpPr>
          <p:cNvPr id="13" name="直接箭头连接符 12"/>
          <p:cNvCxnSpPr>
            <a:cxnSpLocks noChangeShapeType="1"/>
          </p:cNvCxnSpPr>
          <p:nvPr/>
        </p:nvCxnSpPr>
        <p:spPr bwMode="auto">
          <a:xfrm>
            <a:off x="3556000" y="4131530"/>
            <a:ext cx="1944688" cy="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4" name="直接箭头连接符 13"/>
          <p:cNvCxnSpPr>
            <a:cxnSpLocks noChangeShapeType="1"/>
          </p:cNvCxnSpPr>
          <p:nvPr/>
        </p:nvCxnSpPr>
        <p:spPr bwMode="auto">
          <a:xfrm flipH="1">
            <a:off x="3556000" y="4577618"/>
            <a:ext cx="1944688" cy="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15" name="文本框 22"/>
          <p:cNvSpPr txBox="1">
            <a:spLocks noChangeArrowheads="1"/>
          </p:cNvSpPr>
          <p:nvPr/>
        </p:nvSpPr>
        <p:spPr bwMode="auto">
          <a:xfrm>
            <a:off x="4240213" y="3656868"/>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400" dirty="0">
                <a:latin typeface="黑体" pitchFamily="49" charset="-122"/>
                <a:ea typeface="黑体" pitchFamily="49" charset="-122"/>
              </a:rPr>
              <a:t>开</a:t>
            </a:r>
          </a:p>
        </p:txBody>
      </p:sp>
      <p:sp>
        <p:nvSpPr>
          <p:cNvPr id="16" name="文本框 23"/>
          <p:cNvSpPr txBox="1">
            <a:spLocks noChangeArrowheads="1"/>
          </p:cNvSpPr>
          <p:nvPr/>
        </p:nvSpPr>
        <p:spPr bwMode="auto">
          <a:xfrm>
            <a:off x="4259263" y="4642705"/>
            <a:ext cx="5762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400">
                <a:latin typeface="黑体" pitchFamily="49" charset="-122"/>
                <a:ea typeface="黑体" pitchFamily="49" charset="-122"/>
              </a:rPr>
              <a:t>关</a:t>
            </a:r>
          </a:p>
        </p:txBody>
      </p:sp>
      <p:sp>
        <p:nvSpPr>
          <p:cNvPr id="17" name="椭圆 10"/>
          <p:cNvSpPr>
            <a:spLocks noChangeArrowheads="1"/>
          </p:cNvSpPr>
          <p:nvPr/>
        </p:nvSpPr>
        <p:spPr bwMode="auto">
          <a:xfrm>
            <a:off x="836613" y="4236305"/>
            <a:ext cx="288925" cy="250825"/>
          </a:xfrm>
          <a:prstGeom prst="ellipse">
            <a:avLst/>
          </a:prstGeom>
          <a:solidFill>
            <a:schemeClr val="tx1"/>
          </a:solidFill>
          <a:ln w="12700" algn="ctr">
            <a:solidFill>
              <a:schemeClr val="tx1"/>
            </a:solidFill>
            <a:round/>
            <a:headEnd/>
            <a:tailEnd/>
          </a:ln>
        </p:spPr>
        <p:txBody>
          <a:bodyPr/>
          <a:lstStyle/>
          <a:p>
            <a:endParaRPr lang="zh-CN" altLang="en-US" sz="2400">
              <a:latin typeface="黑体" pitchFamily="49" charset="-122"/>
              <a:ea typeface="黑体" pitchFamily="49" charset="-122"/>
            </a:endParaRPr>
          </a:p>
        </p:txBody>
      </p:sp>
      <p:cxnSp>
        <p:nvCxnSpPr>
          <p:cNvPr id="18" name="直接箭头连接符 17"/>
          <p:cNvCxnSpPr>
            <a:cxnSpLocks noChangeShapeType="1"/>
            <a:stCxn id="17" idx="6"/>
          </p:cNvCxnSpPr>
          <p:nvPr/>
        </p:nvCxnSpPr>
        <p:spPr bwMode="auto">
          <a:xfrm>
            <a:off x="1125538" y="4361718"/>
            <a:ext cx="1073150" cy="0"/>
          </a:xfrm>
          <a:prstGeom prst="straightConnector1">
            <a:avLst/>
          </a:prstGeom>
          <a:noFill/>
          <a:ln w="28575"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19" name="文本框 27"/>
          <p:cNvSpPr txBox="1">
            <a:spLocks noChangeArrowheads="1"/>
          </p:cNvSpPr>
          <p:nvPr/>
        </p:nvSpPr>
        <p:spPr bwMode="auto">
          <a:xfrm>
            <a:off x="1181100" y="3879118"/>
            <a:ext cx="1054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400" dirty="0">
                <a:latin typeface="黑体" pitchFamily="49" charset="-122"/>
                <a:ea typeface="黑体" pitchFamily="49" charset="-122"/>
              </a:rPr>
              <a:t>通电</a:t>
            </a:r>
          </a:p>
        </p:txBody>
      </p:sp>
      <p:sp>
        <p:nvSpPr>
          <p:cNvPr id="20" name="矩形 19"/>
          <p:cNvSpPr/>
          <p:nvPr/>
        </p:nvSpPr>
        <p:spPr>
          <a:xfrm>
            <a:off x="499408" y="5204838"/>
            <a:ext cx="7148301" cy="1292662"/>
          </a:xfrm>
          <a:prstGeom prst="rect">
            <a:avLst/>
          </a:prstGeom>
          <a:solidFill>
            <a:srgbClr val="FFFF00"/>
          </a:solidFill>
        </p:spPr>
        <p:txBody>
          <a:bodyPr wrap="square">
            <a:spAutoFit/>
          </a:bodyPr>
          <a:lstStyle/>
          <a:p>
            <a:pPr>
              <a:lnSpc>
                <a:spcPct val="130000"/>
              </a:lnSpc>
              <a:buClr>
                <a:srgbClr val="FF0000"/>
              </a:buClr>
              <a:buSzPct val="100000"/>
              <a:defRPr/>
            </a:pPr>
            <a:r>
              <a:rPr lang="zh-CN" altLang="en-US" sz="2000" b="1" dirty="0">
                <a:solidFill>
                  <a:schemeClr val="bg2">
                    <a:lumMod val="25000"/>
                  </a:schemeClr>
                </a:solidFill>
                <a:latin typeface="黑体" pitchFamily="49" charset="-122"/>
                <a:ea typeface="黑体" pitchFamily="49" charset="-122"/>
                <a:cs typeface="Times New Roman" panose="02020603050405020304" pitchFamily="18" charset="0"/>
              </a:rPr>
              <a:t>状态转换图适用于描述的系统特征：</a:t>
            </a:r>
            <a:endParaRPr lang="en-US" altLang="zh-CN" sz="2000" b="1" dirty="0">
              <a:solidFill>
                <a:schemeClr val="bg2">
                  <a:lumMod val="25000"/>
                </a:schemeClr>
              </a:solidFill>
              <a:latin typeface="黑体" pitchFamily="49" charset="-122"/>
              <a:ea typeface="黑体" pitchFamily="49" charset="-122"/>
              <a:cs typeface="Times New Roman" panose="02020603050405020304" pitchFamily="18" charset="0"/>
            </a:endParaRPr>
          </a:p>
          <a:p>
            <a:pPr>
              <a:lnSpc>
                <a:spcPct val="130000"/>
              </a:lnSpc>
              <a:buClr>
                <a:schemeClr val="tx1"/>
              </a:buClr>
              <a:buSzPct val="100000"/>
              <a:buFont typeface="Wingdings" pitchFamily="2" charset="2"/>
              <a:buChar char="l"/>
              <a:defRPr/>
            </a:pPr>
            <a:r>
              <a:rPr lang="zh-CN" altLang="en-US" sz="2000" dirty="0">
                <a:latin typeface="黑体" pitchFamily="49" charset="-122"/>
                <a:ea typeface="黑体" pitchFamily="49" charset="-122"/>
                <a:cs typeface="Times New Roman" panose="02020603050405020304" pitchFamily="18" charset="0"/>
              </a:rPr>
              <a:t>嵌入式控制软件</a:t>
            </a:r>
            <a:endParaRPr lang="en-US" altLang="zh-CN" sz="2000" dirty="0">
              <a:latin typeface="黑体" pitchFamily="49" charset="-122"/>
              <a:ea typeface="黑体" pitchFamily="49" charset="-122"/>
              <a:cs typeface="Times New Roman" panose="02020603050405020304" pitchFamily="18" charset="0"/>
            </a:endParaRPr>
          </a:p>
          <a:p>
            <a:pPr>
              <a:lnSpc>
                <a:spcPct val="130000"/>
              </a:lnSpc>
              <a:buClr>
                <a:schemeClr val="tx1"/>
              </a:buClr>
              <a:buSzPct val="100000"/>
              <a:buFont typeface="Wingdings" pitchFamily="2" charset="2"/>
              <a:buChar char="l"/>
              <a:defRPr/>
            </a:pPr>
            <a:r>
              <a:rPr lang="zh-CN" altLang="en-US" sz="2000" dirty="0">
                <a:latin typeface="黑体" pitchFamily="49" charset="-122"/>
                <a:ea typeface="黑体" pitchFamily="49" charset="-122"/>
                <a:cs typeface="Times New Roman" panose="02020603050405020304" pitchFamily="18" charset="0"/>
              </a:rPr>
              <a:t>事件驱动的系统</a:t>
            </a:r>
            <a:endParaRPr lang="en-US" altLang="zh-CN" sz="2000" dirty="0">
              <a:latin typeface="黑体" pitchFamily="49" charset="-122"/>
              <a:ea typeface="黑体" pitchFamily="49" charset="-122"/>
              <a:cs typeface="Times New Roman" panose="02020603050405020304" pitchFamily="18" charset="0"/>
            </a:endParaRPr>
          </a:p>
        </p:txBody>
      </p:sp>
    </p:spTree>
    <p:extLst>
      <p:ext uri="{BB962C8B-B14F-4D97-AF65-F5344CB8AC3E}">
        <p14:creationId xmlns:p14="http://schemas.microsoft.com/office/powerpoint/2010/main" val="342292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p:bldP spid="15" grpId="0"/>
      <p:bldP spid="16" grpId="0"/>
      <p:bldP spid="17" grpId="0" animBg="1"/>
      <p:bldP spid="19" grpId="0"/>
      <p:bldP spid="20"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2636</TotalTime>
  <Words>2922</Words>
  <Application>Microsoft Office PowerPoint</Application>
  <PresentationFormat>全屏显示(4:3)</PresentationFormat>
  <Paragraphs>535</Paragraphs>
  <Slides>46</Slides>
  <Notes>36</Notes>
  <HiddenSlides>1</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46</vt:i4>
      </vt:variant>
    </vt:vector>
  </HeadingPairs>
  <TitlesOfParts>
    <vt:vector size="61" baseType="lpstr">
      <vt:lpstr>Zapf Dingbats</vt:lpstr>
      <vt:lpstr>等线</vt:lpstr>
      <vt:lpstr>黑体</vt:lpstr>
      <vt:lpstr>宋体</vt:lpstr>
      <vt:lpstr>微软雅黑</vt:lpstr>
      <vt:lpstr>Arial</vt:lpstr>
      <vt:lpstr>Calibri</vt:lpstr>
      <vt:lpstr>Cambria Math</vt:lpstr>
      <vt:lpstr>Century Gothic</vt:lpstr>
      <vt:lpstr>Segoe UI</vt:lpstr>
      <vt:lpstr>Segoe UI Light</vt:lpstr>
      <vt:lpstr>Times</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传闻列车脱轨事件中的 安全性分析案例</vt:lpstr>
      <vt:lpstr>传闻中的列车脱轨事件</vt:lpstr>
      <vt:lpstr>传闻中的列车脱轨事件</vt:lpstr>
      <vt:lpstr>PowerPoint 演示文稿</vt:lpstr>
      <vt:lpstr>车辆动力控制模型</vt:lpstr>
      <vt:lpstr>车辆动力控制模型</vt:lpstr>
      <vt:lpstr>列车工作状态图</vt:lpstr>
      <vt:lpstr>事故原因分析</vt:lpstr>
      <vt:lpstr>状态转移分析</vt:lpstr>
      <vt:lpstr>状态转移异常情况</vt:lpstr>
      <vt:lpstr>状态转移异常情况</vt:lpstr>
      <vt:lpstr>异常状态转移分析</vt:lpstr>
      <vt:lpstr>总结</vt:lpstr>
      <vt:lpstr>扩展思考</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缪炜恺</cp:lastModifiedBy>
  <cp:revision>320</cp:revision>
  <dcterms:created xsi:type="dcterms:W3CDTF">2015-08-18T02:51:41Z</dcterms:created>
  <dcterms:modified xsi:type="dcterms:W3CDTF">2021-04-25T02:43:39Z</dcterms:modified>
  <cp:category/>
</cp:coreProperties>
</file>