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handoutMasterIdLst>
    <p:handoutMasterId r:id="rId13"/>
  </p:handoutMasterIdLst>
  <p:sldIdLst>
    <p:sldId id="418" r:id="rId2"/>
    <p:sldId id="423" r:id="rId3"/>
    <p:sldId id="428" r:id="rId4"/>
    <p:sldId id="429" r:id="rId5"/>
    <p:sldId id="430" r:id="rId6"/>
    <p:sldId id="431" r:id="rId7"/>
    <p:sldId id="432" r:id="rId8"/>
    <p:sldId id="433" r:id="rId9"/>
    <p:sldId id="434" r:id="rId10"/>
    <p:sldId id="426" r:id="rId1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anose="030F0702030302020204" pitchFamily="66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FF66"/>
    <a:srgbClr val="336600"/>
    <a:srgbClr val="969696"/>
    <a:srgbClr val="0066FF"/>
    <a:srgbClr val="3399FF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434" autoAdjust="0"/>
  </p:normalViewPr>
  <p:slideViewPr>
    <p:cSldViewPr snapToGrid="0">
      <p:cViewPr varScale="1">
        <p:scale>
          <a:sx n="66" d="100"/>
          <a:sy n="66" d="100"/>
        </p:scale>
        <p:origin x="1422" y="72"/>
      </p:cViewPr>
      <p:guideLst>
        <p:guide orient="horz" pos="2160"/>
        <p:guide pos="28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022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t" anchorCtr="0" compatLnSpc="1"/>
          <a:lstStyle>
            <a:lvl1pPr algn="r" defTabSz="966470" eaLnBrk="0" hangingPunct="0">
              <a:buFontTx/>
              <a:buNone/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229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26A3ED5-04D5-40DE-903C-2CDACC4E56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7495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defTabSz="966470" eaLnBrk="0" hangingPunct="0"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>
            <a:lvl1pPr algn="r" defTabSz="966470" eaLnBrk="0" hangingPunct="0"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ChangeArrowheads="1" noTextEdit="1"/>
          </p:cNvSpPr>
          <p:nvPr>
            <p:ph type="sldImg" idx="4294967295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0"/>
            <a:r>
              <a:rPr lang="en-US" altLang="zh-CN" noProof="0"/>
              <a:t>Second level</a:t>
            </a:r>
          </a:p>
          <a:p>
            <a:pPr lvl="0"/>
            <a:r>
              <a:rPr lang="en-US" altLang="zh-CN" noProof="0"/>
              <a:t>Third level</a:t>
            </a:r>
          </a:p>
          <a:p>
            <a:pPr lvl="0"/>
            <a:r>
              <a:rPr lang="en-US" altLang="zh-CN" noProof="0"/>
              <a:t>Fourth level</a:t>
            </a:r>
          </a:p>
          <a:p>
            <a:pPr lvl="0"/>
            <a:r>
              <a:rPr lang="en-US" altLang="zh-CN" noProof="0"/>
              <a:t>Fifth level</a:t>
            </a:r>
          </a:p>
        </p:txBody>
      </p:sp>
      <p:sp>
        <p:nvSpPr>
          <p:cNvPr id="7174" name="Rectangle 6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/>
          <a:lstStyle>
            <a:lvl1pPr defTabSz="966470" eaLnBrk="0" hangingPunct="0">
              <a:buFontTx/>
              <a:buNone/>
              <a:defRPr sz="13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buFont typeface="Arial" panose="020B0604020202020204" pitchFamily="34" charset="0"/>
              <a:buNone/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0937FA0-54A5-4355-9C69-B6A010A3A1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18749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15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>
              <a:spcBef>
                <a:spcPct val="50000"/>
              </a:spcBef>
              <a:defRPr sz="1400">
                <a:solidFill>
                  <a:srgbClr val="0066CC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20230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111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96038" y="247650"/>
            <a:ext cx="2020887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33375" y="247650"/>
            <a:ext cx="5910263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505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711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056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969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2488" y="12969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2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714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55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43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49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243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755650" y="12969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7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33375" y="247650"/>
            <a:ext cx="807720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Freeform 8"/>
          <p:cNvSpPr>
            <a:spLocks noChangeArrowheads="1"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1" name="Rectangle 11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61988" y="6335713"/>
            <a:ext cx="816927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spcBef>
                <a:spcPct val="50000"/>
              </a:spcBef>
              <a:buFontTx/>
              <a:buNone/>
              <a:defRPr sz="1400">
                <a:solidFill>
                  <a:srgbClr val="0000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0066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66CC"/>
        </a:buClr>
        <a:buSzPct val="90000"/>
        <a:buFont typeface="Wingdings" panose="05000000000000000000" pitchFamily="2" charset="2"/>
        <a:buChar char="n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2000">
          <a:solidFill>
            <a:srgbClr val="000066"/>
          </a:solidFill>
          <a:latin typeface="+mn-lt"/>
          <a:ea typeface="+mn-ea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sz="2400">
          <a:solidFill>
            <a:srgbClr val="000066"/>
          </a:solidFill>
          <a:latin typeface="+mn-lt"/>
          <a:ea typeface="+mn-ea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rgbClr val="0066CC"/>
        </a:buClr>
        <a:buFont typeface="Times New Roman" panose="02020603050405020304" pitchFamily="18" charset="0"/>
        <a:buChar char="–"/>
        <a:defRPr sz="1600">
          <a:solidFill>
            <a:srgbClr val="000066"/>
          </a:solidFill>
          <a:latin typeface="+mn-lt"/>
          <a:ea typeface="+mn-ea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anose="02020603050405020304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5pPr>
      <a:lvl6pPr marL="22288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6pPr>
      <a:lvl7pPr marL="26860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7pPr>
      <a:lvl8pPr marL="31432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8pPr>
      <a:lvl9pPr marL="3600450" indent="-228600" algn="l" rtl="0" fontAlgn="base">
        <a:spcBef>
          <a:spcPct val="35000"/>
        </a:spcBef>
        <a:spcAft>
          <a:spcPct val="0"/>
        </a:spcAft>
        <a:buClr>
          <a:schemeClr val="hlink"/>
        </a:buClr>
        <a:buSzPct val="75000"/>
        <a:buFont typeface="Times New Roman" pitchFamily="18" charset="0"/>
        <a:buChar char="»"/>
        <a:defRPr sz="14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1676400"/>
            <a:ext cx="8353425" cy="160020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实验</a:t>
            </a:r>
            <a:r>
              <a:rPr lang="en-US" altLang="zh-CN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2: </a:t>
            </a:r>
            <a: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创建数据库和完整性约束定义</a:t>
            </a:r>
            <a:br>
              <a:rPr lang="zh-CN" altLang="en-US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en-US" altLang="zh-CN" sz="360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endParaRPr lang="zh-CN" altLang="en-US" sz="3600" smtClean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FFFF66"/>
                </a:solidFill>
              </a:rPr>
              <a:t> </a:t>
            </a:r>
          </a:p>
          <a:p>
            <a:pPr eaLnBrk="1" hangingPunct="1"/>
            <a:endParaRPr lang="zh-CN" altLang="en-US" smtClean="0">
              <a:solidFill>
                <a:srgbClr val="FFFF66"/>
              </a:solidFill>
            </a:endParaRP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ea typeface="华文新魏" panose="02010800040101010101" pitchFamily="2" charset="-122"/>
              </a:rPr>
              <a:t>实验报告要求</a:t>
            </a:r>
            <a:endParaRPr lang="en-US" altLang="zh-CN" smtClean="0">
              <a:ea typeface="华文新魏" panose="02010800040101010101" pitchFamily="2" charset="-122"/>
            </a:endParaRPr>
          </a:p>
        </p:txBody>
      </p:sp>
      <p:sp>
        <p:nvSpPr>
          <p:cNvPr id="22531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55650" y="1368425"/>
            <a:ext cx="7661275" cy="4903788"/>
          </a:xfrm>
        </p:spPr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请参考实验报告模板完成报告（电子版）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>
                <a:latin typeface="华文新魏" pitchFamily="2" charset="-122"/>
                <a:ea typeface="华文新魏" pitchFamily="2" charset="-122"/>
              </a:rPr>
              <a:t>记录实验过程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160000"/>
              </a:lnSpc>
              <a:defRPr/>
            </a:pP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提交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报告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Due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2020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年</a:t>
            </a:r>
            <a:r>
              <a:rPr lang="en-US" altLang="zh-CN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2</a:t>
            </a:r>
            <a:r>
              <a:rPr lang="zh-CN" altLang="en-US" dirty="0" smtClean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日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 altLang="zh-CN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To </a:t>
            </a:r>
            <a:r>
              <a:rPr lang="zh-CN" altLang="en-US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大夏学堂</a:t>
            </a: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  <a:p>
            <a:pPr marL="0" indent="0" eaLnBrk="1" hangingPunct="1">
              <a:lnSpc>
                <a:spcPct val="160000"/>
              </a:lnSpc>
              <a:buFont typeface="Wingdings" panose="05000000000000000000" pitchFamily="2" charset="2"/>
              <a:buNone/>
              <a:defRPr/>
            </a:pPr>
            <a:endParaRPr lang="en-US" altLang="zh-CN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33375" y="120650"/>
            <a:ext cx="8077200" cy="849313"/>
          </a:xfrm>
        </p:spPr>
        <p:txBody>
          <a:bodyPr/>
          <a:lstStyle/>
          <a:p>
            <a:pPr eaLnBrk="1" hangingPunct="1"/>
            <a:r>
              <a:rPr lang="zh-CN" altLang="en-US" smtClean="0">
                <a:ea typeface="华文新魏" panose="02010800040101010101" pitchFamily="2" charset="-122"/>
              </a:rPr>
              <a:t>实验内容</a:t>
            </a:r>
          </a:p>
        </p:txBody>
      </p:sp>
      <p:sp>
        <p:nvSpPr>
          <p:cNvPr id="4099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68325" y="1066800"/>
            <a:ext cx="8270875" cy="531971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实验目的：</a:t>
            </a:r>
          </a:p>
          <a:p>
            <a:pPr marL="990600" lvl="1" indent="-64611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熟悉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DBMS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环境</a:t>
            </a:r>
          </a:p>
          <a:p>
            <a:pPr marL="990600" lvl="1" indent="-64611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SQL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的数据定义和数据操纵的功能 </a:t>
            </a:r>
          </a:p>
          <a:p>
            <a:pPr marL="990600" lvl="1" indent="-64611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掌握数据库中的完整性约束的基本概念和使用方法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实验要求：</a:t>
            </a:r>
          </a:p>
          <a:p>
            <a:pPr marL="990600" lvl="1" indent="-64611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熟练使用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SQL Server Manager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MySQL </a:t>
            </a:r>
            <a:r>
              <a:rPr lang="en-US" altLang="zh-CN" dirty="0"/>
              <a:t>Workbench/command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990600" lvl="1" indent="-64611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根据实际问题创建一个数据库并建立相关表，存储实验性数据 </a:t>
            </a:r>
          </a:p>
          <a:p>
            <a:pPr marL="990600" lvl="1" indent="-64611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根据需要完成检索和修改数据库的功能</a:t>
            </a:r>
          </a:p>
          <a:p>
            <a:pPr marL="990600" lvl="1" indent="-646113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掌握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的定义和使用 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实验内容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</a:p>
          <a:p>
            <a:pPr marL="344487" lvl="1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以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University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为例，建立数据库及相关表，输入数据，完成查询、 定义和使用</a:t>
            </a:r>
            <a:r>
              <a:rPr lang="en-US" altLang="zh-CN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View</a:t>
            </a:r>
            <a:r>
              <a:rPr lang="zh-CN" altLang="en-US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1: Create Database</a:t>
            </a:r>
            <a:endParaRPr lang="zh-CN" altLang="en-US" smtClean="0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Create a database named </a:t>
            </a:r>
            <a:r>
              <a:rPr lang="en-US" altLang="zh-CN" smtClean="0">
                <a:solidFill>
                  <a:srgbClr val="FF0000"/>
                </a:solidFill>
              </a:rPr>
              <a:t>university</a:t>
            </a:r>
            <a:r>
              <a:rPr lang="en-US" altLang="zh-CN" smtClean="0"/>
              <a:t> in SQL Server according to the  schema diagram.</a:t>
            </a:r>
            <a:endParaRPr lang="zh-CN" altLang="en-US" smtClean="0"/>
          </a:p>
        </p:txBody>
      </p:sp>
      <p:pic>
        <p:nvPicPr>
          <p:cNvPr id="7172" name="Picture 3" descr="allFigur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75" y="2235200"/>
            <a:ext cx="7412038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3">
            <a:extLst>
              <a:ext uri="{FF2B5EF4-FFF2-40B4-BE49-F238E27FC236}"/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4475" y="2184400"/>
            <a:ext cx="8677275" cy="44958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(1)</a:t>
            </a:r>
            <a:endParaRPr lang="zh-CN" altLang="en-US" smtClean="0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477838" y="1296988"/>
            <a:ext cx="8243887" cy="4903787"/>
          </a:xfrm>
        </p:spPr>
        <p:txBody>
          <a:bodyPr/>
          <a:lstStyle/>
          <a:p>
            <a:pPr eaLnBrk="1" hangingPunct="1"/>
            <a:r>
              <a:rPr lang="en-US" altLang="zh-CN" smtClean="0"/>
              <a:t>Insert the following data into the relation </a:t>
            </a:r>
            <a:r>
              <a:rPr lang="en-US" altLang="zh-CN" smtClean="0">
                <a:solidFill>
                  <a:srgbClr val="FF0000"/>
                </a:solidFill>
              </a:rPr>
              <a:t>department</a:t>
            </a:r>
          </a:p>
          <a:p>
            <a:pPr eaLnBrk="1" hangingPunct="1"/>
            <a:r>
              <a:rPr lang="en-US" altLang="zh-CN" smtClean="0">
                <a:solidFill>
                  <a:schemeClr val="tx1"/>
                </a:solidFill>
              </a:rPr>
              <a:t>department(dep_name, building , budget)</a:t>
            </a:r>
          </a:p>
          <a:p>
            <a:pPr lvl="1" eaLnBrk="1" hangingPunct="1"/>
            <a:r>
              <a:rPr lang="en-US" altLang="zh-CN" sz="1800" smtClean="0"/>
              <a:t>(</a:t>
            </a:r>
            <a:r>
              <a:rPr lang="en-US" altLang="zh-CN" smtClean="0"/>
              <a:t>'Biology</a:t>
            </a:r>
            <a:r>
              <a:rPr lang="en-US" altLang="zh-CN" sz="1800" smtClean="0"/>
              <a:t>', 'Waston',</a:t>
            </a:r>
            <a:r>
              <a:rPr lang="zh-CN" altLang="en-US" sz="1800" smtClean="0"/>
              <a:t> </a:t>
            </a:r>
            <a:r>
              <a:rPr lang="en-US" altLang="zh-CN" sz="1800" smtClean="0"/>
              <a:t>90000)</a:t>
            </a:r>
          </a:p>
          <a:p>
            <a:pPr lvl="1" eaLnBrk="1" hangingPunct="1"/>
            <a:r>
              <a:rPr lang="en-US" altLang="zh-CN" smtClean="0"/>
              <a:t>('Comp.Sci','Taylor',100000)</a:t>
            </a:r>
          </a:p>
          <a:p>
            <a:pPr lvl="1" eaLnBrk="1" hangingPunct="1"/>
            <a:r>
              <a:rPr lang="en-US" altLang="zh-CN" smtClean="0"/>
              <a:t>('Elec.Eng',Taylor',85000)</a:t>
            </a:r>
          </a:p>
          <a:p>
            <a:pPr lvl="1" eaLnBrk="1" hangingPunct="1"/>
            <a:r>
              <a:rPr lang="en-US" altLang="zh-CN" smtClean="0"/>
              <a:t>('Finance','Painter',120000)</a:t>
            </a:r>
          </a:p>
          <a:p>
            <a:pPr lvl="1" eaLnBrk="1" hangingPunct="1"/>
            <a:r>
              <a:rPr lang="en-US" altLang="zh-CN" smtClean="0"/>
              <a:t>('History','Painter',50000)</a:t>
            </a:r>
          </a:p>
          <a:p>
            <a:pPr lvl="1" eaLnBrk="1" hangingPunct="1"/>
            <a:r>
              <a:rPr lang="en-US" altLang="zh-CN" smtClean="0"/>
              <a:t>('Music','Packard',80000)</a:t>
            </a:r>
          </a:p>
          <a:p>
            <a:pPr lvl="1" eaLnBrk="1" hangingPunct="1"/>
            <a:r>
              <a:rPr lang="en-US" altLang="zh-CN" smtClean="0"/>
              <a:t>('Physics','Watson',70000)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13" y="2767013"/>
            <a:ext cx="4303712" cy="271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(2)</a:t>
            </a:r>
            <a:endParaRPr lang="zh-CN" altLang="en-US" smtClean="0"/>
          </a:p>
        </p:txBody>
      </p:sp>
      <p:sp>
        <p:nvSpPr>
          <p:cNvPr id="2" name="内容占位符 2">
            <a:extLst>
              <a:ext uri="{FF2B5EF4-FFF2-40B4-BE49-F238E27FC236}"/>
            </a:extLst>
          </p:cNvPr>
          <p:cNvSpPr>
            <a:spLocks noGrp="1"/>
          </p:cNvSpPr>
          <p:nvPr>
            <p:ph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2000" noProof="1"/>
              <a:t>Insert the following data into the relation </a:t>
            </a:r>
            <a:r>
              <a:rPr lang="en-US" altLang="zh-CN" sz="2000" noProof="1">
                <a:solidFill>
                  <a:srgbClr val="FF0000"/>
                </a:solidFill>
              </a:rPr>
              <a:t>section</a:t>
            </a:r>
          </a:p>
          <a:p>
            <a:pPr eaLnBrk="1" hangingPunct="1">
              <a:defRPr/>
            </a:pPr>
            <a:r>
              <a:rPr lang="en-US" altLang="zh-CN" sz="2000" noProof="1">
                <a:solidFill>
                  <a:schemeClr val="tx1"/>
                </a:solidFill>
              </a:rPr>
              <a:t>section(course_id,sec_id,semester,year,building,room_mumber,time_slot_id)</a:t>
            </a:r>
          </a:p>
          <a:p>
            <a:pPr lvl="1" eaLnBrk="1" hangingPunct="1">
              <a:defRPr/>
            </a:pPr>
            <a:r>
              <a:rPr lang="en-US" altLang="zh-CN" sz="1800" noProof="1"/>
              <a:t>('BIO-101',1,'Summer','2009','Painter','514','B')</a:t>
            </a:r>
          </a:p>
          <a:p>
            <a:pPr lvl="1" eaLnBrk="1" hangingPunct="1">
              <a:defRPr/>
            </a:pPr>
            <a:r>
              <a:rPr lang="en-US" altLang="zh-CN" sz="1800" noProof="1"/>
              <a:t>('BIO-301',1,'Summer','2010','Painter','514','A')</a:t>
            </a:r>
          </a:p>
          <a:p>
            <a:pPr lvl="1" eaLnBrk="1" hangingPunct="1">
              <a:defRPr/>
            </a:pPr>
            <a:r>
              <a:rPr lang="en-US" altLang="zh-CN" sz="1800" noProof="1"/>
              <a:t>('CS101',1,'Fall','2009','Packard','101','H')</a:t>
            </a:r>
          </a:p>
          <a:p>
            <a:pPr lvl="1" eaLnBrk="1" hangingPunct="1">
              <a:defRPr/>
            </a:pPr>
            <a:r>
              <a:rPr lang="en-US" altLang="zh-CN" sz="1800" noProof="1"/>
              <a:t>('CS101',1,'Spring','2010','Packard','101','F')</a:t>
            </a:r>
          </a:p>
          <a:p>
            <a:pPr lvl="1" eaLnBrk="1" hangingPunct="1">
              <a:defRPr/>
            </a:pPr>
            <a:r>
              <a:rPr lang="en-US" altLang="zh-CN" sz="1800" noProof="1"/>
              <a:t>('CS190',1,'Spring','2009','Taylor','3128','E')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800" noProof="1"/>
          </a:p>
          <a:p>
            <a:pPr lvl="1" eaLnBrk="1" hangingPunct="1">
              <a:defRPr/>
            </a:pPr>
            <a:endParaRPr lang="zh-CN" altLang="en-US" sz="1800" noProof="1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2676525"/>
            <a:ext cx="70866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(3)</a:t>
            </a:r>
            <a:endParaRPr lang="zh-CN" altLang="en-US" smtClean="0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Insert the following data into the relation </a:t>
            </a:r>
            <a:r>
              <a:rPr lang="en-US" altLang="zh-CN" sz="2000" smtClean="0">
                <a:solidFill>
                  <a:srgbClr val="FF0000"/>
                </a:solidFill>
              </a:rPr>
              <a:t>teaches</a:t>
            </a:r>
          </a:p>
          <a:p>
            <a:pPr eaLnBrk="1" hangingPunct="1"/>
            <a:r>
              <a:rPr lang="en-US" altLang="zh-CN" sz="2000" smtClean="0">
                <a:solidFill>
                  <a:schemeClr val="tx1"/>
                </a:solidFill>
              </a:rPr>
              <a:t>teacher(ID, course_id,sec_id,semester,year)</a:t>
            </a:r>
          </a:p>
          <a:p>
            <a:pPr lvl="1" eaLnBrk="1" hangingPunct="1"/>
            <a:r>
              <a:rPr lang="en-US" altLang="zh-CN" sz="1800" smtClean="0"/>
              <a:t>('10101','CS_101',1,'Fall','2009')</a:t>
            </a:r>
          </a:p>
          <a:p>
            <a:pPr lvl="1" eaLnBrk="1" hangingPunct="1"/>
            <a:r>
              <a:rPr lang="en-US" altLang="zh-CN" smtClean="0"/>
              <a:t>('10101','CS-315',1,'Spring','2010')</a:t>
            </a:r>
          </a:p>
          <a:p>
            <a:pPr lvl="1" eaLnBrk="1" hangingPunct="1"/>
            <a:r>
              <a:rPr lang="en-US" altLang="zh-CN" smtClean="0"/>
              <a:t>('12121','FIN-201',1,'Spring','2010')</a:t>
            </a:r>
          </a:p>
          <a:p>
            <a:pPr lvl="1" eaLnBrk="1" hangingPunct="1"/>
            <a:r>
              <a:rPr lang="en-US" altLang="zh-CN" smtClean="0"/>
              <a:t>('15151','MU-199',1,</a:t>
            </a:r>
            <a:r>
              <a:rPr lang="en-US" altLang="zh-CN" smtClean="0">
                <a:sym typeface="Arial" panose="020B0604020202020204" pitchFamily="34" charset="0"/>
              </a:rPr>
              <a:t>'Spring','2010')</a:t>
            </a:r>
          </a:p>
          <a:p>
            <a:pPr lvl="1" eaLnBrk="1" hangingPunct="1"/>
            <a:r>
              <a:rPr lang="en-US" altLang="zh-CN" smtClean="0"/>
              <a:t>('22222','PHY-101',1,'Fall','2009')</a:t>
            </a:r>
          </a:p>
          <a:p>
            <a:pPr lvl="1" eaLnBrk="1" hangingPunct="1"/>
            <a:r>
              <a:rPr lang="en-US" altLang="zh-CN" smtClean="0"/>
              <a:t>('32343','HIS-351',1,'</a:t>
            </a:r>
            <a:r>
              <a:rPr lang="en-US" altLang="zh-CN" smtClean="0">
                <a:sym typeface="Arial" panose="020B0604020202020204" pitchFamily="34" charset="0"/>
              </a:rPr>
              <a:t>Spring','2010')</a:t>
            </a:r>
          </a:p>
          <a:p>
            <a:pPr lvl="1" eaLnBrk="1" hangingPunct="1"/>
            <a:r>
              <a:rPr lang="en-US" altLang="zh-CN" smtClean="0"/>
              <a:t>('45565','CS-101',1,</a:t>
            </a:r>
            <a:r>
              <a:rPr lang="en-US" altLang="zh-CN" smtClean="0">
                <a:sym typeface="Arial" panose="020B0604020202020204" pitchFamily="34" charset="0"/>
              </a:rPr>
              <a:t>'Spring','2010')</a:t>
            </a:r>
          </a:p>
          <a:p>
            <a:pPr lvl="1" eaLnBrk="1" hangingPunct="1"/>
            <a:r>
              <a:rPr lang="en-US" altLang="zh-CN" smtClean="0"/>
              <a:t>('45565','CS-319',1,</a:t>
            </a:r>
            <a:r>
              <a:rPr lang="en-US" altLang="zh-CN" smtClean="0">
                <a:sym typeface="Arial" panose="020B0604020202020204" pitchFamily="34" charset="0"/>
              </a:rPr>
              <a:t>'Spring','2010')</a:t>
            </a:r>
          </a:p>
          <a:p>
            <a:pPr lvl="1" eaLnBrk="1" hangingPunct="1"/>
            <a:r>
              <a:rPr lang="en-US" altLang="zh-CN" smtClean="0"/>
              <a:t>('76766','BIO-101',1,'Summer','2009')</a:t>
            </a:r>
          </a:p>
          <a:p>
            <a:pPr lvl="1" eaLnBrk="1" hangingPunct="1"/>
            <a:r>
              <a:rPr lang="en-US" altLang="zh-CN" smtClean="0"/>
              <a:t>('76766','BIO-301',1,</a:t>
            </a:r>
            <a:r>
              <a:rPr lang="en-US" altLang="zh-CN" smtClean="0">
                <a:sym typeface="Arial" panose="020B0604020202020204" pitchFamily="34" charset="0"/>
              </a:rPr>
              <a:t>'Summer','2009')</a:t>
            </a:r>
            <a:endParaRPr lang="en-US" altLang="zh-CN" smtClean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063" y="2197100"/>
            <a:ext cx="4957762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(4)</a:t>
            </a:r>
            <a:endParaRPr lang="zh-CN" altLang="en-US" smtClean="0"/>
          </a:p>
        </p:txBody>
      </p:sp>
      <p:sp>
        <p:nvSpPr>
          <p:cNvPr id="11267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zh-CN" sz="2000" smtClean="0"/>
              <a:t>Insert the following data into the relation </a:t>
            </a:r>
            <a:r>
              <a:rPr lang="en-US" altLang="zh-CN" sz="2000" smtClean="0">
                <a:solidFill>
                  <a:srgbClr val="FF0000"/>
                </a:solidFill>
              </a:rPr>
              <a:t>instructor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zh-CN" sz="2000" smtClean="0">
                <a:solidFill>
                  <a:schemeClr val="tx1"/>
                </a:solidFill>
              </a:rPr>
              <a:t>instructor(ID,name,dept_name,salary)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z="1800" smtClean="0"/>
              <a:t>('22222','Einstein','Physics',95000)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('12121','Wu','Finance',90000)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('32343','El Said','History',60000)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('45565','Katz','Comp Sic',75000)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('98345','Kim','Elec Eng',80000)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('10101','Srinivasan','Comp Sci',65000)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zh-CN" smtClean="0"/>
              <a:t>('83821','Brandt','Comp Sci',92000)</a:t>
            </a: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649538"/>
            <a:ext cx="401955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(5)</a:t>
            </a:r>
            <a:endParaRPr lang="zh-CN" altLang="en-US" smtClean="0"/>
          </a:p>
        </p:txBody>
      </p:sp>
      <p:sp>
        <p:nvSpPr>
          <p:cNvPr id="12291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Insert the following data into the relation</a:t>
            </a:r>
            <a:r>
              <a:rPr lang="en-US" altLang="zh-CN" sz="2000" smtClean="0">
                <a:solidFill>
                  <a:srgbClr val="FF0000"/>
                </a:solidFill>
              </a:rPr>
              <a:t> prerep</a:t>
            </a:r>
          </a:p>
          <a:p>
            <a:pPr eaLnBrk="1" hangingPunct="1"/>
            <a:r>
              <a:rPr lang="en-US" altLang="zh-CN" sz="2000" smtClean="0">
                <a:solidFill>
                  <a:schemeClr val="tx1"/>
                </a:solidFill>
              </a:rPr>
              <a:t>prerep(course_id,prerep_id)</a:t>
            </a:r>
          </a:p>
          <a:p>
            <a:pPr lvl="1" eaLnBrk="1" hangingPunct="1"/>
            <a:r>
              <a:rPr lang="en-US" altLang="zh-CN" sz="1800" smtClean="0"/>
              <a:t>('BIO-301','BIO-101')</a:t>
            </a:r>
          </a:p>
          <a:p>
            <a:pPr lvl="1" eaLnBrk="1" hangingPunct="1"/>
            <a:r>
              <a:rPr lang="en-US" altLang="zh-CN" smtClean="0"/>
              <a:t>('BIO-399','BIO-101')</a:t>
            </a:r>
          </a:p>
          <a:p>
            <a:pPr lvl="1" eaLnBrk="1" hangingPunct="1"/>
            <a:r>
              <a:rPr lang="en-US" altLang="zh-CN" smtClean="0"/>
              <a:t>('CS-190','CS-101')</a:t>
            </a:r>
          </a:p>
          <a:p>
            <a:pPr lvl="1" eaLnBrk="1" hangingPunct="1"/>
            <a:r>
              <a:rPr lang="en-US" altLang="zh-CN" smtClean="0"/>
              <a:t>('CS-315','CS-101')</a:t>
            </a:r>
          </a:p>
          <a:p>
            <a:pPr lvl="1" eaLnBrk="1" hangingPunct="1"/>
            <a:r>
              <a:rPr lang="en-US" altLang="zh-CN" smtClean="0"/>
              <a:t>('CS-319','CS-101')</a:t>
            </a:r>
          </a:p>
          <a:p>
            <a:pPr lvl="1" eaLnBrk="1" hangingPunct="1"/>
            <a:r>
              <a:rPr lang="en-US" altLang="zh-CN" smtClean="0"/>
              <a:t>('CS-347','CS-101')</a:t>
            </a:r>
          </a:p>
          <a:p>
            <a:pPr lvl="1" eaLnBrk="1" hangingPunct="1"/>
            <a:r>
              <a:rPr lang="en-US" altLang="zh-CN" smtClean="0"/>
              <a:t>('EE-181','PHY-101')</a:t>
            </a:r>
          </a:p>
          <a:p>
            <a:pPr lvl="1" eaLnBrk="1" hangingPunct="1"/>
            <a:endParaRPr lang="en-US" altLang="zh-CN" smtClean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5" y="2206625"/>
            <a:ext cx="3429000" cy="316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/>
            <a:r>
              <a:rPr lang="en-US" altLang="zh-CN" smtClean="0"/>
              <a:t>Step 2: Populate Relations (6)</a:t>
            </a:r>
            <a:endParaRPr lang="zh-CN" altLang="en-US" smtClean="0"/>
          </a:p>
        </p:txBody>
      </p:sp>
      <p:sp>
        <p:nvSpPr>
          <p:cNvPr id="13315" name="内容占位符 2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2000" smtClean="0"/>
              <a:t>Insert the following data into the relation </a:t>
            </a:r>
            <a:r>
              <a:rPr lang="en-US" altLang="zh-CN" sz="2000" smtClean="0">
                <a:solidFill>
                  <a:srgbClr val="FF0000"/>
                </a:solidFill>
              </a:rPr>
              <a:t>course</a:t>
            </a:r>
          </a:p>
          <a:p>
            <a:pPr eaLnBrk="1" hangingPunct="1"/>
            <a:r>
              <a:rPr lang="en-US" altLang="zh-CN" sz="2000" smtClean="0">
                <a:solidFill>
                  <a:schemeClr val="tx1"/>
                </a:solidFill>
              </a:rPr>
              <a:t>course(course_id,title,dept_name,credits)</a:t>
            </a:r>
          </a:p>
          <a:p>
            <a:pPr lvl="1" eaLnBrk="1" hangingPunct="1"/>
            <a:r>
              <a:rPr lang="en-US" altLang="zh-CN" sz="1800" smtClean="0"/>
              <a:t>('BIO-101','Intro to Biology','Bioloy',4)</a:t>
            </a:r>
          </a:p>
          <a:p>
            <a:pPr lvl="1" eaLnBrk="1" hangingPunct="1"/>
            <a:r>
              <a:rPr lang="en-US" altLang="zh-CN" sz="1800" i="1" smtClean="0"/>
              <a:t>('BIO-301','Genetics','Bioloy',4)</a:t>
            </a:r>
          </a:p>
          <a:p>
            <a:pPr lvl="1" eaLnBrk="1" hangingPunct="1"/>
            <a:r>
              <a:rPr lang="en-US" altLang="zh-CN" sz="1800" i="1" smtClean="0"/>
              <a:t>('BIO-399','Computational Biology','Biology',3)</a:t>
            </a:r>
          </a:p>
          <a:p>
            <a:pPr lvl="1" eaLnBrk="1" hangingPunct="1"/>
            <a:r>
              <a:rPr lang="en-US" altLang="zh-CN" sz="1800" i="1" smtClean="0"/>
              <a:t>('CS-101','Intro to Computer Science','Comp Sci',4)</a:t>
            </a:r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('CS-190','Game Design','Comp Sci',4)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('CS-315','Robotics','Comp Sci',3)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('CS-319','Image Processing','Comp Sci',3)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('CS-347','Database System Concepts','Comp Sci',3)</a:t>
            </a:r>
            <a:endParaRPr lang="en-US" altLang="zh-CN" sz="1800" i="1" smtClean="0"/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('EE-181','Into to Digital Systems','Elec Eng',3)</a:t>
            </a:r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('FIN-201','Investment Banking','Finance',3)</a:t>
            </a:r>
          </a:p>
          <a:p>
            <a:pPr lvl="1" eaLnBrk="1" hangingPunct="1"/>
            <a:r>
              <a:rPr lang="en-US" altLang="zh-CN" sz="1800" i="1" smtClean="0">
                <a:sym typeface="Arial" panose="020B0604020202020204" pitchFamily="34" charset="0"/>
              </a:rPr>
              <a:t>('MU-1991','Music Video Production','Music',3)</a:t>
            </a:r>
          </a:p>
          <a:p>
            <a:pPr lvl="1" eaLnBrk="1" hangingPunct="1"/>
            <a:endParaRPr lang="en-US" altLang="zh-CN" i="1" smtClean="0"/>
          </a:p>
          <a:p>
            <a:pPr lvl="1" eaLnBrk="1" hangingPunct="1"/>
            <a:endParaRPr lang="en-US" altLang="zh-CN" i="1" smtClean="0"/>
          </a:p>
          <a:p>
            <a:pPr lvl="1" eaLnBrk="1" hangingPunct="1"/>
            <a:endParaRPr lang="en-US" altLang="zh-CN" i="1" smtClean="0"/>
          </a:p>
          <a:p>
            <a:pPr lvl="1" eaLnBrk="1" hangingPunct="1"/>
            <a:endParaRPr lang="en-US" altLang="zh-CN" i="1" smtClean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2168525"/>
            <a:ext cx="5762625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db-5-grey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Pages>0</Pages>
  <Words>725</Words>
  <Characters>0</Characters>
  <Application>Microsoft Office PowerPoint</Application>
  <DocSecurity>0</DocSecurity>
  <PresentationFormat>全屏显示(4:3)</PresentationFormat>
  <Lines>0</Lines>
  <Paragraphs>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Comic Sans MS</vt:lpstr>
      <vt:lpstr>宋体</vt:lpstr>
      <vt:lpstr>Arial</vt:lpstr>
      <vt:lpstr>Wingdings</vt:lpstr>
      <vt:lpstr>Webdings</vt:lpstr>
      <vt:lpstr>Times New Roman</vt:lpstr>
      <vt:lpstr>华文新魏</vt:lpstr>
      <vt:lpstr>db-5-grey</vt:lpstr>
      <vt:lpstr>实验2: 创建数据库和完整性约束定义 SQL</vt:lpstr>
      <vt:lpstr>实验内容</vt:lpstr>
      <vt:lpstr>Step 1: Create Database</vt:lpstr>
      <vt:lpstr>Step 2: Populate Relations (1)</vt:lpstr>
      <vt:lpstr>Step 2: Populate Relations (2)</vt:lpstr>
      <vt:lpstr>Step 2: Populate Relations (3)</vt:lpstr>
      <vt:lpstr>Step 2: Populate Relations (4)</vt:lpstr>
      <vt:lpstr>Step 2: Populate Relations (5)</vt:lpstr>
      <vt:lpstr>Step 2: Populate Relations (6)</vt:lpstr>
      <vt:lpstr>实验报告要求</vt:lpstr>
    </vt:vector>
  </TitlesOfParts>
  <Manager/>
  <Company>IIT Bombay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21:Application Development and Administration</dc:title>
  <dc:subject/>
  <dc:creator>S. Sudarshan</dc:creator>
  <cp:keywords/>
  <dc:description/>
  <cp:lastModifiedBy>zhao hui</cp:lastModifiedBy>
  <cp:revision>565</cp:revision>
  <cp:lastPrinted>2005-08-09T20:16:31Z</cp:lastPrinted>
  <dcterms:created xsi:type="dcterms:W3CDTF">2000-03-22T16:02:45Z</dcterms:created>
  <dcterms:modified xsi:type="dcterms:W3CDTF">2020-03-18T01:17:41Z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