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90" r:id="rId4"/>
    <p:sldId id="291" r:id="rId5"/>
    <p:sldId id="292" r:id="rId6"/>
    <p:sldId id="313" r:id="rId7"/>
    <p:sldId id="310" r:id="rId8"/>
    <p:sldId id="311" r:id="rId9"/>
    <p:sldId id="294" r:id="rId10"/>
    <p:sldId id="312" r:id="rId11"/>
    <p:sldId id="29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4" d="100"/>
          <a:sy n="124" d="100"/>
        </p:scale>
        <p:origin x="350"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5/9/2016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5/9/2016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aidu.com/" TargetMode="External"/><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Protocol Layer</a:t>
            </a:r>
            <a:r>
              <a:rPr lang="zh-CN" altLang="zh-CN" dirty="0"/>
              <a:t> </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四、问题讨论</a:t>
            </a:r>
            <a:endParaRPr kumimoji="1" lang="zh-CN" altLang="en-US" dirty="0"/>
          </a:p>
        </p:txBody>
      </p:sp>
      <p:sp>
        <p:nvSpPr>
          <p:cNvPr id="3" name="内容占位符 2"/>
          <p:cNvSpPr>
            <a:spLocks noGrp="1"/>
          </p:cNvSpPr>
          <p:nvPr>
            <p:ph idx="1"/>
          </p:nvPr>
        </p:nvSpPr>
        <p:spPr>
          <a:xfrm>
            <a:off x="677334" y="1468611"/>
            <a:ext cx="8596668" cy="3880773"/>
          </a:xfrm>
        </p:spPr>
        <p:txBody>
          <a:bodyPr>
            <a:noAutofit/>
          </a:bodyPr>
          <a:lstStyle/>
          <a:p>
            <a:pPr lvl="0"/>
            <a:r>
              <a:rPr lang="en-US" altLang="zh-CN" dirty="0"/>
              <a:t>Look at a short TCP packet that carries no higher-layer data. To what entity is this packet </a:t>
            </a:r>
            <a:r>
              <a:rPr lang="en-US" altLang="zh-CN" b="1" dirty="0">
                <a:solidFill>
                  <a:srgbClr val="FF0000"/>
                </a:solidFill>
              </a:rPr>
              <a:t>destined</a:t>
            </a:r>
            <a:r>
              <a:rPr lang="en-US" altLang="zh-CN" dirty="0"/>
              <a:t>? After all, if it carries no higher-layer data then it does not seem very useful to a higher layer protocol such as HTTP!</a:t>
            </a:r>
            <a:endParaRPr lang="zh-CN" altLang="zh-CN" dirty="0"/>
          </a:p>
          <a:p>
            <a:pPr lvl="0"/>
            <a:r>
              <a:rPr lang="en-US" altLang="zh-CN" dirty="0"/>
              <a:t>In a classic layered model, one message from a higher layer has a header appended by the lower layer and becomes one new message. But this is not always the case. Above, we saw a trace in which the web response (one HTTP message comprised of an HTTP header and an HTTP payload) was converted into multiple lower layer messages (being multiple TCP packets).  Imagine that you have drawn the packet structure (as in step 2) for </a:t>
            </a:r>
            <a:r>
              <a:rPr lang="en-US" altLang="zh-CN" b="1" dirty="0">
                <a:solidFill>
                  <a:srgbClr val="FF0000"/>
                </a:solidFill>
              </a:rPr>
              <a:t>the first and last TCP packet</a:t>
            </a:r>
            <a:r>
              <a:rPr lang="en-US" altLang="zh-CN" dirty="0"/>
              <a:t> carrying the web response.  </a:t>
            </a:r>
            <a:r>
              <a:rPr lang="en-US" altLang="zh-CN" b="1" dirty="0">
                <a:solidFill>
                  <a:srgbClr val="FF0000"/>
                </a:solidFill>
              </a:rPr>
              <a:t>How will the drawings differ</a:t>
            </a:r>
            <a:r>
              <a:rPr lang="en-US" altLang="zh-CN" dirty="0"/>
              <a:t>?  </a:t>
            </a:r>
            <a:endParaRPr lang="zh-CN" altLang="zh-CN" dirty="0"/>
          </a:p>
          <a:p>
            <a:pPr lvl="0"/>
            <a:r>
              <a:rPr lang="en-US" altLang="zh-CN" dirty="0"/>
              <a:t>In the classic layered model described above, lower layers append headers to the messages passed down from higher layers. How will this model change if a lower layer adds </a:t>
            </a:r>
            <a:r>
              <a:rPr lang="en-US" altLang="zh-CN" b="1" dirty="0">
                <a:solidFill>
                  <a:srgbClr val="FF0000"/>
                </a:solidFill>
              </a:rPr>
              <a:t>encryption</a:t>
            </a:r>
            <a:r>
              <a:rPr lang="en-US" altLang="zh-CN" dirty="0"/>
              <a:t>?</a:t>
            </a:r>
            <a:endParaRPr lang="zh-CN" altLang="zh-CN" dirty="0"/>
          </a:p>
          <a:p>
            <a:pPr lvl="0"/>
            <a:r>
              <a:rPr lang="en-US" altLang="zh-CN" dirty="0"/>
              <a:t>In the classic layered model described above, lower layers append headers to the messages passed down from higher layers. How will this model change if a lower layer adds </a:t>
            </a:r>
            <a:r>
              <a:rPr lang="en-US" altLang="zh-CN" b="1" dirty="0">
                <a:solidFill>
                  <a:srgbClr val="FF0000"/>
                </a:solidFill>
              </a:rPr>
              <a:t>compression</a:t>
            </a:r>
            <a:r>
              <a:rPr lang="en-US" altLang="zh-CN" dirty="0"/>
              <a:t>?</a:t>
            </a:r>
            <a:endParaRPr lang="zh-CN" altLang="zh-CN" dirty="0">
              <a:effectLst/>
            </a:endParaRPr>
          </a:p>
        </p:txBody>
      </p:sp>
    </p:spTree>
    <p:extLst>
      <p:ext uri="{BB962C8B-B14F-4D97-AF65-F5344CB8AC3E}">
        <p14:creationId xmlns:p14="http://schemas.microsoft.com/office/powerpoint/2010/main" val="115267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a:t>
            </a:r>
            <a:r>
              <a:rPr kumimoji="1" lang="zh-CN" altLang="en-US" dirty="0" smtClean="0"/>
              <a:t> </a:t>
            </a:r>
            <a:r>
              <a:rPr kumimoji="1" lang="en-US" altLang="zh-CN" dirty="0" smtClean="0"/>
              <a:t>end</a:t>
            </a:r>
            <a:br>
              <a:rPr kumimoji="1" lang="en-US" altLang="zh-CN" dirty="0" smtClean="0"/>
            </a:b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一、实验目的</a:t>
            </a:r>
            <a:endParaRPr kumimoji="1" lang="zh-CN" altLang="en-US" dirty="0"/>
          </a:p>
        </p:txBody>
      </p:sp>
      <p:sp>
        <p:nvSpPr>
          <p:cNvPr id="3" name="内容占位符 2"/>
          <p:cNvSpPr>
            <a:spLocks noGrp="1"/>
          </p:cNvSpPr>
          <p:nvPr>
            <p:ph idx="1"/>
          </p:nvPr>
        </p:nvSpPr>
        <p:spPr/>
        <p:txBody>
          <a:bodyPr/>
          <a:lstStyle/>
          <a:p>
            <a:r>
              <a:rPr lang="en-US" altLang="zh-CN" dirty="0"/>
              <a:t>1. </a:t>
            </a:r>
            <a:r>
              <a:rPr lang="zh-CN" altLang="en-US" dirty="0"/>
              <a:t>学会通过</a:t>
            </a:r>
            <a:r>
              <a:rPr lang="en-US" altLang="zh-CN" dirty="0"/>
              <a:t>Wireshark</a:t>
            </a:r>
            <a:r>
              <a:rPr lang="zh-CN" altLang="en-US" dirty="0" smtClean="0"/>
              <a:t>获取</a:t>
            </a:r>
            <a:r>
              <a:rPr lang="zh-CN" altLang="en-US" dirty="0"/>
              <a:t>各</a:t>
            </a:r>
            <a:r>
              <a:rPr lang="zh-CN" altLang="en-US" dirty="0" smtClean="0"/>
              <a:t>协议</a:t>
            </a:r>
            <a:r>
              <a:rPr lang="zh-CN" altLang="en-US" dirty="0" smtClean="0"/>
              <a:t>层的数据包</a:t>
            </a:r>
            <a:endParaRPr lang="zh-CN" altLang="en-US" dirty="0"/>
          </a:p>
          <a:p>
            <a:r>
              <a:rPr lang="en-US" altLang="zh-CN" dirty="0"/>
              <a:t>2. </a:t>
            </a:r>
            <a:r>
              <a:rPr lang="zh-CN" altLang="en-US" dirty="0" smtClean="0"/>
              <a:t>掌握协议层数据包结构</a:t>
            </a:r>
            <a:endParaRPr lang="zh-CN" altLang="en-US" dirty="0"/>
          </a:p>
          <a:p>
            <a:r>
              <a:rPr lang="en-US" altLang="zh-CN" dirty="0"/>
              <a:t>3. </a:t>
            </a:r>
            <a:r>
              <a:rPr lang="zh-CN" altLang="en-US" dirty="0" smtClean="0"/>
              <a:t>分析协议开销</a:t>
            </a:r>
            <a:endParaRPr lang="en-US" altLang="zh-CN" dirty="0"/>
          </a:p>
          <a:p>
            <a:pPr marL="0" indent="0">
              <a:buNone/>
            </a:pPr>
            <a:endParaRPr lang="zh-CN" altLang="en-US" dirty="0"/>
          </a:p>
          <a:p>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二、实验设备、环境</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a:t>
            </a:r>
            <a:r>
              <a:rPr lang="en-US" altLang="zh-CN" dirty="0"/>
              <a:t> </a:t>
            </a:r>
            <a:r>
              <a:rPr lang="en-US" altLang="zh-CN" dirty="0" err="1"/>
              <a:t>Wireshark</a:t>
            </a:r>
            <a:r>
              <a:rPr lang="zh-CN" altLang="en-US" dirty="0"/>
              <a:t> </a:t>
            </a:r>
            <a:r>
              <a:rPr lang="en-US" altLang="zh-CN" dirty="0" smtClean="0"/>
              <a:t>v2.0.2</a:t>
            </a:r>
          </a:p>
          <a:p>
            <a:r>
              <a:rPr lang="en-US" altLang="zh-CN" dirty="0" smtClean="0"/>
              <a:t>2.Windows</a:t>
            </a:r>
            <a:r>
              <a:rPr lang="zh-CN" altLang="en-US" dirty="0"/>
              <a:t>操作系统</a:t>
            </a:r>
            <a:endParaRPr lang="en-US" altLang="zh-CN" dirty="0"/>
          </a:p>
          <a:p>
            <a:r>
              <a:rPr kumimoji="1" lang="en-US" altLang="zh-CN" dirty="0" smtClean="0"/>
              <a:t>3.wget</a:t>
            </a:r>
            <a:r>
              <a:rPr kumimoji="1" lang="zh-CN" altLang="en-US" dirty="0" smtClean="0"/>
              <a:t>工具</a:t>
            </a:r>
            <a:endParaRPr kumimoji="1"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三、实验内容</a:t>
            </a:r>
            <a:r>
              <a:rPr lang="en-US" altLang="zh-CN" dirty="0"/>
              <a:t>——</a:t>
            </a:r>
            <a:r>
              <a:rPr lang="zh-CN" altLang="en-US" dirty="0" smtClean="0"/>
              <a:t>获取协议层的数据包</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打开命令行，输入：</a:t>
            </a:r>
            <a:r>
              <a:rPr kumimoji="1" lang="en-US" altLang="zh-CN" dirty="0" err="1" smtClean="0"/>
              <a:t>wget</a:t>
            </a:r>
            <a:r>
              <a:rPr kumimoji="1" lang="zh-CN" altLang="en-US" dirty="0" smtClean="0"/>
              <a:t> </a:t>
            </a:r>
            <a:r>
              <a:rPr kumimoji="1" lang="en-US" altLang="zh-CN" dirty="0" smtClean="0">
                <a:hlinkClick r:id="rId2"/>
              </a:rPr>
              <a:t>http://www.baidu.com</a:t>
            </a:r>
            <a:r>
              <a:rPr kumimoji="1" lang="zh-CN" altLang="zh-CN" dirty="0" smtClean="0"/>
              <a:t>.</a:t>
            </a:r>
            <a:r>
              <a:rPr kumimoji="1" lang="zh-CN" altLang="en-US" dirty="0" smtClean="0"/>
              <a:t> 观察到 </a:t>
            </a:r>
            <a:r>
              <a:rPr kumimoji="1" lang="en-US" altLang="zh-CN" dirty="0" smtClean="0"/>
              <a:t>OK</a:t>
            </a:r>
            <a:r>
              <a:rPr kumimoji="1" lang="zh-CN" altLang="en-US" dirty="0" smtClean="0"/>
              <a:t>为止。</a:t>
            </a:r>
            <a:endParaRPr kumimoji="1" lang="en-US" altLang="zh-CN" dirty="0" smtClean="0"/>
          </a:p>
          <a:p>
            <a:r>
              <a:rPr kumimoji="1" lang="zh-CN" altLang="zh-CN" dirty="0" smtClean="0"/>
              <a:t>2</a:t>
            </a:r>
            <a:r>
              <a:rPr kumimoji="1" lang="en-US" altLang="zh-CN" dirty="0" smtClean="0"/>
              <a:t>.</a:t>
            </a:r>
            <a:r>
              <a:rPr lang="zh-CN" altLang="en-US" dirty="0"/>
              <a:t>启动</a:t>
            </a:r>
            <a:r>
              <a:rPr lang="en-US" altLang="zh-CN" dirty="0" err="1"/>
              <a:t>Wireshark</a:t>
            </a:r>
            <a:r>
              <a:rPr lang="zh-CN" altLang="en-US" dirty="0"/>
              <a:t>，在菜单栏的捕获</a:t>
            </a:r>
            <a:r>
              <a:rPr lang="en-US" altLang="zh-CN" dirty="0"/>
              <a:t>-&gt;</a:t>
            </a:r>
            <a:r>
              <a:rPr lang="zh-CN" altLang="en-US" dirty="0"/>
              <a:t>选项中进行设置，选择已连接的以太网，</a:t>
            </a:r>
            <a:r>
              <a:rPr lang="zh-CN" altLang="en-US" dirty="0" smtClean="0"/>
              <a:t>设置捕获过滤器为</a:t>
            </a:r>
            <a:r>
              <a:rPr lang="en-US" altLang="zh-CN" dirty="0" err="1" smtClean="0"/>
              <a:t>tcp</a:t>
            </a:r>
            <a:r>
              <a:rPr lang="zh-CN" altLang="en-US" dirty="0" smtClean="0"/>
              <a:t> </a:t>
            </a:r>
            <a:r>
              <a:rPr lang="en-US" altLang="zh-CN" dirty="0" smtClean="0"/>
              <a:t>port</a:t>
            </a:r>
            <a:r>
              <a:rPr lang="zh-CN" altLang="en-US" dirty="0" smtClean="0"/>
              <a:t> </a:t>
            </a:r>
            <a:r>
              <a:rPr lang="zh-CN" altLang="zh-CN" dirty="0" smtClean="0"/>
              <a:t>8</a:t>
            </a:r>
            <a:r>
              <a:rPr lang="en-US" altLang="zh-CN" dirty="0" smtClean="0"/>
              <a:t>0</a:t>
            </a:r>
            <a:r>
              <a:rPr lang="zh-CN" altLang="en-US" dirty="0" smtClean="0"/>
              <a:t>，</a:t>
            </a:r>
            <a:r>
              <a:rPr lang="zh-CN" altLang="en-US" dirty="0"/>
              <a:t>将混杂模式设为关闭</a:t>
            </a:r>
            <a:r>
              <a:rPr lang="en-US" altLang="zh-CN" dirty="0"/>
              <a:t>,</a:t>
            </a:r>
            <a:r>
              <a:rPr lang="zh-CN" altLang="en-US" dirty="0"/>
              <a:t>勾选 </a:t>
            </a:r>
            <a:r>
              <a:rPr lang="en-US" altLang="zh-CN" dirty="0"/>
              <a:t>enable</a:t>
            </a:r>
            <a:r>
              <a:rPr lang="zh-CN" altLang="en-US" dirty="0"/>
              <a:t> </a:t>
            </a:r>
            <a:r>
              <a:rPr lang="en-US" altLang="zh-CN" dirty="0" smtClean="0"/>
              <a:t>network</a:t>
            </a:r>
            <a:r>
              <a:rPr lang="zh-CN" altLang="en-US" dirty="0" smtClean="0"/>
              <a:t>  </a:t>
            </a:r>
            <a:r>
              <a:rPr lang="en-US" altLang="zh-CN" dirty="0"/>
              <a:t>name</a:t>
            </a:r>
            <a:r>
              <a:rPr lang="zh-CN" altLang="en-US" dirty="0"/>
              <a:t> </a:t>
            </a:r>
            <a:r>
              <a:rPr lang="en-US" altLang="zh-CN" dirty="0"/>
              <a:t>resolution.</a:t>
            </a:r>
            <a:r>
              <a:rPr lang="zh-CN" altLang="en-US" dirty="0" smtClean="0"/>
              <a:t>然后开始捕获</a:t>
            </a:r>
            <a:r>
              <a:rPr lang="en-US" altLang="zh-CN" dirty="0" smtClean="0"/>
              <a:t>.</a:t>
            </a:r>
          </a:p>
          <a:p>
            <a:r>
              <a:rPr kumimoji="1" lang="zh-CN" altLang="zh-CN" dirty="0" smtClean="0"/>
              <a:t>3</a:t>
            </a:r>
            <a:r>
              <a:rPr kumimoji="1" lang="en-US" altLang="zh-CN" dirty="0" smtClean="0"/>
              <a:t>.</a:t>
            </a:r>
            <a:r>
              <a:rPr kumimoji="1" lang="zh-CN" altLang="en-US" dirty="0" smtClean="0"/>
              <a:t>点开命令行，重新输入</a:t>
            </a:r>
            <a:r>
              <a:rPr kumimoji="1" lang="en-US" altLang="zh-CN" dirty="0" smtClean="0"/>
              <a:t>:</a:t>
            </a:r>
            <a:r>
              <a:rPr kumimoji="1" lang="en-US" altLang="zh-CN" dirty="0" err="1" smtClean="0"/>
              <a:t>wget</a:t>
            </a:r>
            <a:r>
              <a:rPr kumimoji="1" lang="zh-CN" altLang="en-US" dirty="0" smtClean="0"/>
              <a:t> </a:t>
            </a:r>
            <a:r>
              <a:rPr kumimoji="1" lang="en-US" altLang="zh-CN" dirty="0" smtClean="0">
                <a:hlinkClick r:id="rId3"/>
              </a:rPr>
              <a:t>http://</a:t>
            </a:r>
            <a:r>
              <a:rPr kumimoji="1" lang="en-US" altLang="zh-CN" dirty="0" smtClean="0">
                <a:hlinkClick r:id="rId3"/>
              </a:rPr>
              <a:t>www.baidu.com</a:t>
            </a:r>
            <a:endParaRPr kumimoji="1" lang="en-US" altLang="zh-CN" dirty="0" smtClean="0"/>
          </a:p>
          <a:p>
            <a:r>
              <a:rPr kumimoji="1" lang="zh-CN" altLang="zh-CN" dirty="0" smtClean="0"/>
              <a:t>4</a:t>
            </a:r>
            <a:r>
              <a:rPr kumimoji="1" lang="en-US" altLang="zh-CN" dirty="0" smtClean="0"/>
              <a:t>.</a:t>
            </a:r>
            <a:r>
              <a:rPr lang="zh-CN" altLang="en-US" dirty="0"/>
              <a:t>打开</a:t>
            </a:r>
            <a:r>
              <a:rPr lang="en-US" altLang="zh-CN" dirty="0" err="1"/>
              <a:t>Wireshark</a:t>
            </a:r>
            <a:r>
              <a:rPr lang="zh-CN" altLang="en-US" dirty="0"/>
              <a:t>，</a:t>
            </a:r>
            <a:r>
              <a:rPr lang="en-US" altLang="zh-CN" dirty="0"/>
              <a:t> </a:t>
            </a:r>
            <a:r>
              <a:rPr lang="zh-CN" altLang="en-US" dirty="0"/>
              <a:t>停止捕获。</a:t>
            </a:r>
            <a:endParaRPr lang="en-US" altLang="zh-CN" dirty="0"/>
          </a:p>
          <a:p>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三、实验模型</a:t>
            </a:r>
          </a:p>
        </p:txBody>
      </p:sp>
      <p:pic>
        <p:nvPicPr>
          <p:cNvPr id="3" name="内容占位符 2"/>
          <p:cNvPicPr>
            <a:picLocks noGrp="1" noChangeAspect="1"/>
          </p:cNvPicPr>
          <p:nvPr>
            <p:ph idx="1"/>
          </p:nvPr>
        </p:nvPicPr>
        <p:blipFill>
          <a:blip r:embed="rId2"/>
          <a:stretch>
            <a:fillRect/>
          </a:stretch>
        </p:blipFill>
        <p:spPr>
          <a:xfrm>
            <a:off x="1292225" y="1477010"/>
            <a:ext cx="7885430" cy="42284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a:t>
            </a:r>
            <a:r>
              <a:rPr lang="zh-CN" altLang="en-US" dirty="0" smtClean="0"/>
              <a:t>模型（</a:t>
            </a:r>
            <a:r>
              <a:rPr lang="en-US" altLang="zh-CN" dirty="0" smtClean="0"/>
              <a:t>http</a:t>
            </a:r>
            <a:r>
              <a:rPr lang="zh-CN" altLang="en-US" dirty="0" smtClean="0"/>
              <a:t>协议的操作过程）</a:t>
            </a:r>
            <a:endParaRPr lang="zh-CN" altLang="en-US" dirty="0"/>
          </a:p>
        </p:txBody>
      </p:sp>
      <p:pic>
        <p:nvPicPr>
          <p:cNvPr id="5" name="图片 4"/>
          <p:cNvPicPr>
            <a:picLocks noChangeAspect="1"/>
          </p:cNvPicPr>
          <p:nvPr/>
        </p:nvPicPr>
        <p:blipFill>
          <a:blip r:embed="rId2"/>
          <a:stretch>
            <a:fillRect/>
          </a:stretch>
        </p:blipFill>
        <p:spPr>
          <a:xfrm>
            <a:off x="1754660" y="1516503"/>
            <a:ext cx="6866881" cy="5044764"/>
          </a:xfrm>
          <a:prstGeom prst="rect">
            <a:avLst/>
          </a:prstGeom>
        </p:spPr>
      </p:pic>
    </p:spTree>
    <p:extLst>
      <p:ext uri="{BB962C8B-B14F-4D97-AF65-F5344CB8AC3E}">
        <p14:creationId xmlns:p14="http://schemas.microsoft.com/office/powerpoint/2010/main" val="594970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三、实验内容</a:t>
            </a:r>
            <a:r>
              <a:rPr lang="en-US" altLang="zh-CN" dirty="0"/>
              <a:t>——</a:t>
            </a:r>
            <a:r>
              <a:rPr lang="zh-CN" altLang="en-US" dirty="0"/>
              <a:t>绘制</a:t>
            </a:r>
            <a:r>
              <a:rPr lang="zh-CN" altLang="en-US" dirty="0" smtClean="0"/>
              <a:t>数据包结构</a:t>
            </a:r>
            <a:endParaRPr kumimoji="1" lang="zh-CN" altLang="en-US" dirty="0"/>
          </a:p>
        </p:txBody>
      </p:sp>
      <p:sp>
        <p:nvSpPr>
          <p:cNvPr id="5" name="内容占位符 4"/>
          <p:cNvSpPr>
            <a:spLocks noGrp="1"/>
          </p:cNvSpPr>
          <p:nvPr>
            <p:ph idx="1"/>
          </p:nvPr>
        </p:nvSpPr>
        <p:spPr>
          <a:xfrm>
            <a:off x="677334" y="1778545"/>
            <a:ext cx="2742271" cy="3880773"/>
          </a:xfrm>
        </p:spPr>
        <p:txBody>
          <a:bodyPr/>
          <a:lstStyle/>
          <a:p>
            <a:r>
              <a:rPr kumimoji="1" lang="en-US" altLang="zh-CN" dirty="0" smtClean="0"/>
              <a:t>1.</a:t>
            </a:r>
            <a:r>
              <a:rPr kumimoji="1" lang="zh-CN" altLang="en-US" dirty="0" smtClean="0"/>
              <a:t>根据实验结构，</a:t>
            </a:r>
            <a:r>
              <a:rPr kumimoji="1" lang="zh-CN" altLang="en-US" dirty="0" smtClean="0"/>
              <a:t>分析</a:t>
            </a:r>
            <a:r>
              <a:rPr kumimoji="1" lang="en-US" altLang="zh-CN" dirty="0" smtClean="0"/>
              <a:t>Http GET</a:t>
            </a:r>
            <a:r>
              <a:rPr kumimoji="1" lang="zh-CN" altLang="en-US" dirty="0" smtClean="0"/>
              <a:t>协议</a:t>
            </a:r>
            <a:r>
              <a:rPr kumimoji="1" lang="zh-CN" altLang="en-US" dirty="0" smtClean="0"/>
              <a:t>包的内容。</a:t>
            </a:r>
            <a:endParaRPr kumimoji="1" lang="en-US" altLang="zh-CN" dirty="0" smtClean="0"/>
          </a:p>
          <a:p>
            <a:r>
              <a:rPr kumimoji="1" lang="zh-CN" altLang="zh-CN" dirty="0" smtClean="0"/>
              <a:t>2</a:t>
            </a:r>
            <a:r>
              <a:rPr kumimoji="1" lang="zh-CN" altLang="en-US" dirty="0" smtClean="0"/>
              <a:t>. 分析并且绘制协议</a:t>
            </a:r>
            <a:r>
              <a:rPr kumimoji="1" lang="zh-CN" altLang="en-US" dirty="0" smtClean="0"/>
              <a:t>包。</a:t>
            </a:r>
            <a:endParaRPr kumimoji="1" lang="zh-CN" altLang="en-US" dirty="0"/>
          </a:p>
        </p:txBody>
      </p:sp>
      <p:pic>
        <p:nvPicPr>
          <p:cNvPr id="3" name="图片 2"/>
          <p:cNvPicPr>
            <a:picLocks noChangeAspect="1"/>
          </p:cNvPicPr>
          <p:nvPr/>
        </p:nvPicPr>
        <p:blipFill>
          <a:blip r:embed="rId2"/>
          <a:stretch>
            <a:fillRect/>
          </a:stretch>
        </p:blipFill>
        <p:spPr>
          <a:xfrm>
            <a:off x="3419605" y="1553228"/>
            <a:ext cx="8381307" cy="4283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三、实验内容</a:t>
            </a:r>
            <a:r>
              <a:rPr lang="en-US" altLang="zh-CN" dirty="0"/>
              <a:t>——</a:t>
            </a:r>
            <a:r>
              <a:rPr lang="zh-CN" altLang="en-US" dirty="0"/>
              <a:t>分析协议开销</a:t>
            </a:r>
          </a:p>
        </p:txBody>
      </p:sp>
      <p:sp>
        <p:nvSpPr>
          <p:cNvPr id="5" name="内容占位符 4"/>
          <p:cNvSpPr>
            <a:spLocks noGrp="1"/>
          </p:cNvSpPr>
          <p:nvPr>
            <p:ph idx="1"/>
          </p:nvPr>
        </p:nvSpPr>
        <p:spPr>
          <a:xfrm>
            <a:off x="506626" y="1388291"/>
            <a:ext cx="2514857" cy="3880773"/>
          </a:xfrm>
        </p:spPr>
        <p:txBody>
          <a:bodyPr/>
          <a:lstStyle/>
          <a:p>
            <a:r>
              <a:rPr kumimoji="1" lang="en-US" altLang="zh-CN" dirty="0" smtClean="0"/>
              <a:t>1.</a:t>
            </a:r>
            <a:r>
              <a:rPr kumimoji="1" lang="zh-CN" altLang="en-US" dirty="0" smtClean="0"/>
              <a:t>根据实验结构，</a:t>
            </a:r>
            <a:r>
              <a:rPr kumimoji="1" lang="zh-CN" altLang="en-US" dirty="0" smtClean="0"/>
              <a:t>分析</a:t>
            </a:r>
            <a:r>
              <a:rPr kumimoji="1" lang="en-US" altLang="zh-CN" dirty="0" smtClean="0"/>
              <a:t>Http</a:t>
            </a:r>
            <a:r>
              <a:rPr kumimoji="1" lang="zh-CN" altLang="en-US" dirty="0" smtClean="0"/>
              <a:t>应用协议额外开销</a:t>
            </a:r>
            <a:r>
              <a:rPr kumimoji="1" lang="zh-CN" altLang="en-US" dirty="0" smtClean="0"/>
              <a:t>。</a:t>
            </a:r>
          </a:p>
          <a:p>
            <a:r>
              <a:rPr kumimoji="1" lang="zh-CN" altLang="zh-CN" dirty="0" smtClean="0"/>
              <a:t>2</a:t>
            </a:r>
            <a:r>
              <a:rPr kumimoji="1" lang="zh-CN" altLang="en-US" dirty="0" smtClean="0"/>
              <a:t>. 估计</a:t>
            </a:r>
            <a:r>
              <a:rPr kumimoji="1" lang="zh-CN" altLang="en-US" dirty="0" smtClean="0"/>
              <a:t>上面捕获的</a:t>
            </a:r>
            <a:r>
              <a:rPr kumimoji="1" lang="en-US" altLang="zh-CN" dirty="0"/>
              <a:t>Http</a:t>
            </a:r>
            <a:r>
              <a:rPr kumimoji="1" lang="zh-CN" altLang="en-US" dirty="0" smtClean="0"/>
              <a:t>协议的额外开销。</a:t>
            </a:r>
            <a:endParaRPr kumimoji="1" lang="zh-CN" altLang="en-US" dirty="0" smtClean="0"/>
          </a:p>
        </p:txBody>
      </p:sp>
      <p:pic>
        <p:nvPicPr>
          <p:cNvPr id="3" name="图片 2"/>
          <p:cNvPicPr>
            <a:picLocks noChangeAspect="1"/>
          </p:cNvPicPr>
          <p:nvPr/>
        </p:nvPicPr>
        <p:blipFill>
          <a:blip r:embed="rId2"/>
          <a:stretch>
            <a:fillRect/>
          </a:stretch>
        </p:blipFill>
        <p:spPr>
          <a:xfrm>
            <a:off x="2942888" y="1488134"/>
            <a:ext cx="8855195" cy="4838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三、实验内容</a:t>
            </a:r>
            <a:r>
              <a:rPr lang="en-US" altLang="zh-CN" dirty="0"/>
              <a:t>——</a:t>
            </a:r>
            <a:r>
              <a:rPr lang="zh-CN" altLang="en-US" dirty="0" smtClean="0"/>
              <a:t>分析解复用键</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观察下载的以太网和</a:t>
            </a:r>
            <a:r>
              <a:rPr kumimoji="1" lang="en-US" altLang="zh-CN" dirty="0" smtClean="0"/>
              <a:t>IP</a:t>
            </a:r>
            <a:r>
              <a:rPr kumimoji="1" lang="zh-CN" altLang="en-US" dirty="0" smtClean="0"/>
              <a:t>包</a:t>
            </a:r>
            <a:r>
              <a:rPr kumimoji="1" lang="zh-CN" altLang="en-US" dirty="0"/>
              <a:t>头</a:t>
            </a:r>
            <a:r>
              <a:rPr kumimoji="1" lang="zh-CN" altLang="en-US" dirty="0" smtClean="0"/>
              <a:t>部信息回答</a:t>
            </a:r>
            <a:r>
              <a:rPr kumimoji="1" lang="zh-CN" altLang="en-US" dirty="0" smtClean="0"/>
              <a:t>下面问题：</a:t>
            </a:r>
            <a:endParaRPr kumimoji="1" lang="en-US" altLang="zh-CN" dirty="0" smtClean="0"/>
          </a:p>
          <a:p>
            <a:endParaRPr kumimoji="1" lang="en-US" altLang="zh-CN" dirty="0"/>
          </a:p>
          <a:p>
            <a:r>
              <a:rPr kumimoji="1" lang="zh-CN" altLang="zh-CN" dirty="0" smtClean="0"/>
              <a:t>1</a:t>
            </a:r>
            <a:r>
              <a:rPr kumimoji="1" lang="en-US" altLang="zh-CN" dirty="0" smtClean="0"/>
              <a:t>.</a:t>
            </a:r>
            <a:r>
              <a:rPr kumimoji="1" lang="zh-CN" altLang="en-US" dirty="0" smtClean="0"/>
              <a:t>以太网头部</a:t>
            </a:r>
            <a:r>
              <a:rPr kumimoji="1" lang="zh-CN" altLang="en-US" dirty="0" smtClean="0"/>
              <a:t>中哪一部分是解复用键</a:t>
            </a:r>
            <a:r>
              <a:rPr kumimoji="1" lang="zh-CN" altLang="en-US" dirty="0" smtClean="0"/>
              <a:t>并且告知它的</a:t>
            </a:r>
            <a:r>
              <a:rPr kumimoji="1" lang="zh-CN" altLang="en-US" dirty="0" smtClean="0"/>
              <a:t>下一</a:t>
            </a:r>
            <a:r>
              <a:rPr kumimoji="1" lang="zh-CN" altLang="en-US" dirty="0" smtClean="0"/>
              <a:t>个高层指的是</a:t>
            </a:r>
            <a:r>
              <a:rPr kumimoji="1" lang="en-US" altLang="zh-CN" dirty="0" smtClean="0"/>
              <a:t>IP</a:t>
            </a:r>
            <a:r>
              <a:rPr kumimoji="1" lang="zh-CN" altLang="en-US" dirty="0" smtClean="0"/>
              <a:t>，在这一包内哪一个值可以表示</a:t>
            </a:r>
            <a:r>
              <a:rPr kumimoji="1" lang="en-US" altLang="zh-CN" dirty="0" smtClean="0"/>
              <a:t>IP</a:t>
            </a:r>
            <a:r>
              <a:rPr kumimoji="1" lang="zh-CN" altLang="en-US" dirty="0" smtClean="0"/>
              <a:t>？</a:t>
            </a:r>
            <a:endParaRPr kumimoji="1" lang="en-US" altLang="zh-CN" dirty="0" smtClean="0"/>
          </a:p>
          <a:p>
            <a:r>
              <a:rPr kumimoji="1" lang="zh-CN" altLang="zh-CN" dirty="0" smtClean="0"/>
              <a:t>2</a:t>
            </a:r>
            <a:r>
              <a:rPr kumimoji="1" lang="en-US" altLang="zh-CN" dirty="0" smtClean="0"/>
              <a:t>.</a:t>
            </a:r>
            <a:r>
              <a:rPr kumimoji="1" lang="en-US" altLang="zh-CN" dirty="0" smtClean="0">
                <a:sym typeface="+mn-ea"/>
              </a:rPr>
              <a:t>IP</a:t>
            </a:r>
            <a:r>
              <a:rPr kumimoji="1" lang="zh-CN" altLang="en-US" dirty="0" smtClean="0">
                <a:sym typeface="+mn-ea"/>
              </a:rPr>
              <a:t>头部中哪一部分是</a:t>
            </a:r>
            <a:r>
              <a:rPr kumimoji="1" lang="zh-CN" altLang="en-US" dirty="0"/>
              <a:t>解复用</a:t>
            </a:r>
            <a:r>
              <a:rPr kumimoji="1" lang="zh-CN" altLang="en-US" dirty="0" smtClean="0">
                <a:sym typeface="+mn-ea"/>
              </a:rPr>
              <a:t>键</a:t>
            </a:r>
            <a:r>
              <a:rPr kumimoji="1" lang="zh-CN" altLang="en-US" dirty="0" smtClean="0">
                <a:sym typeface="+mn-ea"/>
              </a:rPr>
              <a:t>并且告知它的下一一个高层指的是</a:t>
            </a:r>
            <a:r>
              <a:rPr kumimoji="1" lang="en-US" altLang="zh-CN" dirty="0" smtClean="0">
                <a:sym typeface="+mn-ea"/>
              </a:rPr>
              <a:t>TCP</a:t>
            </a:r>
            <a:r>
              <a:rPr kumimoji="1" lang="zh-CN" altLang="en-US" dirty="0" smtClean="0">
                <a:sym typeface="+mn-ea"/>
              </a:rPr>
              <a:t>，在这一包内哪一个值可以表示</a:t>
            </a:r>
            <a:r>
              <a:rPr kumimoji="1" lang="en-US" altLang="zh-CN" dirty="0" smtClean="0">
                <a:sym typeface="+mn-ea"/>
              </a:rPr>
              <a:t>TCP</a:t>
            </a:r>
            <a:r>
              <a:rPr kumimoji="1" lang="zh-CN" altLang="en-US" dirty="0" smtClean="0">
                <a:sym typeface="+mn-ea"/>
              </a:rPr>
              <a:t>？</a:t>
            </a:r>
            <a:endParaRPr kumimoji="1" lang="zh-CN" altLang="en-US" dirty="0"/>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TotalTime>
  <Words>530</Words>
  <Application>Microsoft Office PowerPoint</Application>
  <PresentationFormat>宽屏</PresentationFormat>
  <Paragraphs>33</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方正姚体</vt:lpstr>
      <vt:lpstr>华文新魏</vt:lpstr>
      <vt:lpstr>Arial</vt:lpstr>
      <vt:lpstr>Trebuchet MS</vt:lpstr>
      <vt:lpstr>Wingdings 3</vt:lpstr>
      <vt:lpstr>平面</vt:lpstr>
      <vt:lpstr>Protocol Layer </vt:lpstr>
      <vt:lpstr>一、实验目的</vt:lpstr>
      <vt:lpstr>二、实验设备、环境</vt:lpstr>
      <vt:lpstr>三、实验内容——获取协议层的数据包</vt:lpstr>
      <vt:lpstr>三、实验模型</vt:lpstr>
      <vt:lpstr>三、实验模型（http协议的操作过程）</vt:lpstr>
      <vt:lpstr>三、实验内容——绘制数据包结构</vt:lpstr>
      <vt:lpstr>三、实验内容——分析协议开销</vt:lpstr>
      <vt:lpstr>三、实验内容——分析解复用键</vt:lpstr>
      <vt:lpstr>四、问题讨论</vt:lpstr>
      <vt:lpstr>The 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dc:title>
  <dc:creator>Lin</dc:creator>
  <cp:lastModifiedBy>xianzhong liu</cp:lastModifiedBy>
  <cp:revision>26</cp:revision>
  <dcterms:created xsi:type="dcterms:W3CDTF">2016-04-01T05:27:00Z</dcterms:created>
  <dcterms:modified xsi:type="dcterms:W3CDTF">2016-05-09T06:55:33Z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