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</p:sldMasterIdLst>
  <p:sldIdLst>
    <p:sldId id="256" r:id="rId2"/>
    <p:sldId id="289" r:id="rId3"/>
    <p:sldId id="314" r:id="rId4"/>
    <p:sldId id="290" r:id="rId5"/>
    <p:sldId id="291" r:id="rId6"/>
    <p:sldId id="312" r:id="rId7"/>
    <p:sldId id="313" r:id="rId8"/>
    <p:sldId id="292" r:id="rId9"/>
    <p:sldId id="310" r:id="rId10"/>
    <p:sldId id="311" r:id="rId11"/>
    <p:sldId id="294" r:id="rId12"/>
    <p:sldId id="29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238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6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47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017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75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93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46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776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80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57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391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5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8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05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20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261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55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52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baidu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baidu.cp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cap="none" dirty="0" smtClean="0"/>
              <a:t>Protocol </a:t>
            </a:r>
            <a:r>
              <a:rPr lang="en-US" altLang="zh-CN" cap="none" dirty="0"/>
              <a:t>Layer</a:t>
            </a:r>
            <a:r>
              <a:rPr lang="zh-CN" altLang="zh-CN" cap="none" dirty="0"/>
              <a:t> </a:t>
            </a:r>
            <a:endParaRPr lang="zh-CN" altLang="en-US" cap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三、实验内容</a:t>
            </a:r>
            <a:r>
              <a:rPr lang="en-US" altLang="zh-CN" dirty="0"/>
              <a:t>——</a:t>
            </a:r>
            <a:r>
              <a:rPr lang="zh-CN" altLang="en-US" dirty="0"/>
              <a:t>分析协议开销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sz="3000" dirty="0" smtClean="0"/>
              <a:t>根据实验结构，分析协议开销。</a:t>
            </a:r>
          </a:p>
          <a:p>
            <a:r>
              <a:rPr lang="zh-CN" altLang="zh-CN" sz="3000" dirty="0" smtClean="0"/>
              <a:t>估计</a:t>
            </a:r>
            <a:r>
              <a:rPr lang="zh-CN" altLang="zh-CN" sz="3000" dirty="0"/>
              <a:t>下载协议的开销或者是协议开销占用 下载字节的</a:t>
            </a:r>
            <a:r>
              <a:rPr lang="zh-CN" altLang="zh-CN" sz="3000" dirty="0" smtClean="0"/>
              <a:t>百分比</a:t>
            </a:r>
            <a:r>
              <a:rPr lang="zh-CN" altLang="en-US" sz="3000" dirty="0" smtClean="0"/>
              <a:t>。</a:t>
            </a:r>
            <a:r>
              <a:rPr lang="zh-CN" altLang="zh-CN" sz="3000" dirty="0" smtClean="0"/>
              <a:t>假设</a:t>
            </a:r>
            <a:r>
              <a:rPr lang="en-US" altLang="zh-CN" sz="3000" dirty="0"/>
              <a:t>HTTP</a:t>
            </a:r>
            <a:r>
              <a:rPr lang="zh-CN" altLang="zh-CN" sz="3000" dirty="0"/>
              <a:t>数据（头部和消息）是有用的，而</a:t>
            </a:r>
            <a:r>
              <a:rPr lang="en-US" altLang="zh-CN" sz="3000" dirty="0"/>
              <a:t>TCP</a:t>
            </a:r>
            <a:r>
              <a:rPr lang="zh-CN" altLang="zh-CN" sz="3000" dirty="0"/>
              <a:t>，</a:t>
            </a:r>
            <a:r>
              <a:rPr lang="en-US" altLang="zh-CN" sz="3000" dirty="0"/>
              <a:t>IP</a:t>
            </a:r>
            <a:r>
              <a:rPr lang="zh-CN" altLang="zh-CN" sz="3000" dirty="0"/>
              <a:t>和</a:t>
            </a:r>
            <a:r>
              <a:rPr lang="en-US" altLang="zh-CN" sz="3000" cap="none" dirty="0"/>
              <a:t>Ethernet</a:t>
            </a:r>
            <a:r>
              <a:rPr lang="zh-CN" altLang="zh-CN" sz="3000" dirty="0"/>
              <a:t>头部认为是</a:t>
            </a:r>
            <a:r>
              <a:rPr lang="zh-CN" altLang="zh-CN" sz="3000" dirty="0" smtClean="0"/>
              <a:t>开销。</a:t>
            </a:r>
            <a:r>
              <a:rPr lang="zh-CN" altLang="en-US" sz="3000" dirty="0" smtClean="0"/>
              <a:t>对于</a:t>
            </a:r>
            <a:r>
              <a:rPr lang="zh-CN" altLang="zh-CN" sz="3000" dirty="0" smtClean="0"/>
              <a:t>下载</a:t>
            </a:r>
            <a:r>
              <a:rPr lang="zh-CN" altLang="zh-CN" sz="3000" dirty="0"/>
              <a:t>的主要</a:t>
            </a:r>
            <a:r>
              <a:rPr lang="zh-CN" altLang="zh-CN" sz="3000" dirty="0" smtClean="0"/>
              <a:t>部分</a:t>
            </a:r>
            <a:r>
              <a:rPr lang="zh-CN" altLang="en-US" sz="3000" dirty="0" smtClean="0"/>
              <a:t>中的</a:t>
            </a:r>
            <a:r>
              <a:rPr lang="zh-CN" altLang="zh-CN" sz="3000" dirty="0" smtClean="0"/>
              <a:t>每</a:t>
            </a:r>
            <a:r>
              <a:rPr lang="zh-CN" altLang="zh-CN" sz="3000" dirty="0"/>
              <a:t>一个包，我们需要分析</a:t>
            </a:r>
            <a:r>
              <a:rPr lang="en-US" altLang="zh-CN" sz="3000" cap="none" dirty="0"/>
              <a:t>Ethernet</a:t>
            </a:r>
            <a:r>
              <a:rPr lang="zh-CN" altLang="zh-CN" sz="3000" dirty="0"/>
              <a:t>，</a:t>
            </a:r>
            <a:r>
              <a:rPr lang="en-US" altLang="zh-CN" sz="3000" dirty="0"/>
              <a:t>IP</a:t>
            </a:r>
            <a:r>
              <a:rPr lang="zh-CN" altLang="zh-CN" sz="3000" dirty="0"/>
              <a:t>和</a:t>
            </a:r>
            <a:r>
              <a:rPr lang="en-US" altLang="zh-CN" sz="3000" dirty="0"/>
              <a:t>TCP</a:t>
            </a:r>
            <a:r>
              <a:rPr lang="zh-CN" altLang="zh-CN" sz="3000" dirty="0"/>
              <a:t>的开销，和有用的</a:t>
            </a:r>
            <a:r>
              <a:rPr lang="en-US" altLang="zh-CN" sz="3000" dirty="0"/>
              <a:t>HTTP</a:t>
            </a:r>
            <a:r>
              <a:rPr lang="zh-CN" altLang="zh-CN" sz="3000" dirty="0"/>
              <a:t>数据的</a:t>
            </a:r>
            <a:r>
              <a:rPr lang="zh-CN" altLang="zh-CN" sz="3000" dirty="0" smtClean="0"/>
              <a:t>开销。</a:t>
            </a:r>
            <a:r>
              <a:rPr lang="zh-CN" altLang="zh-CN" sz="3000" dirty="0"/>
              <a:t>根据以上的定义来估计下载协议的开销，你认为这种开销是必要的吗？</a:t>
            </a:r>
          </a:p>
          <a:p>
            <a:endParaRPr kumimoji="1" lang="zh-CN" alt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三、实验内容</a:t>
            </a:r>
            <a:r>
              <a:rPr lang="en-US" altLang="zh-CN" dirty="0"/>
              <a:t>——</a:t>
            </a:r>
            <a:r>
              <a:rPr lang="zh-CN" altLang="en-US" dirty="0" smtClean="0"/>
              <a:t>分析解复用键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zh-CN" altLang="en-US" sz="2800" dirty="0" smtClean="0"/>
              <a:t>解复用： </a:t>
            </a:r>
            <a:r>
              <a:rPr lang="zh-CN" altLang="zh-CN" sz="2800" dirty="0" smtClean="0"/>
              <a:t>找到</a:t>
            </a:r>
            <a:r>
              <a:rPr lang="zh-CN" altLang="zh-CN" sz="2800" dirty="0"/>
              <a:t>正确的上一层协议来处理到达的包的行为叫做解</a:t>
            </a:r>
            <a:r>
              <a:rPr lang="zh-CN" altLang="zh-CN" sz="2800" dirty="0" smtClean="0"/>
              <a:t>复用</a:t>
            </a:r>
            <a:r>
              <a:rPr lang="zh-CN" altLang="en-US" sz="2800" dirty="0" smtClean="0"/>
              <a:t>。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观察下载的以太网和</a:t>
            </a:r>
            <a:r>
              <a:rPr kumimoji="1" lang="en-US" altLang="zh-CN" sz="2800" dirty="0" smtClean="0"/>
              <a:t>IP</a:t>
            </a:r>
            <a:r>
              <a:rPr kumimoji="1" lang="zh-CN" altLang="en-US" sz="2800" dirty="0" smtClean="0"/>
              <a:t>头包回答下面问题：</a:t>
            </a:r>
            <a:endParaRPr kumimoji="1" lang="en-US" altLang="zh-CN" sz="2800" dirty="0"/>
          </a:p>
          <a:p>
            <a:pPr marL="0" indent="0">
              <a:buNone/>
            </a:pPr>
            <a:r>
              <a:rPr kumimoji="1" lang="en-US" altLang="zh-CN" sz="2800" dirty="0" smtClean="0"/>
              <a:t>      </a:t>
            </a:r>
            <a:r>
              <a:rPr kumimoji="1" lang="zh-CN" altLang="zh-CN" sz="2800" dirty="0" smtClean="0"/>
              <a:t>1</a:t>
            </a:r>
            <a:r>
              <a:rPr kumimoji="1" lang="en-US" altLang="zh-CN" sz="2800" dirty="0" smtClean="0"/>
              <a:t>.</a:t>
            </a:r>
            <a:r>
              <a:rPr kumimoji="1" lang="zh-CN" altLang="en-US" sz="2800" dirty="0" smtClean="0"/>
              <a:t>以太网头部中哪一部分是解复用键并且告知它的下一个高层指的是</a:t>
            </a:r>
            <a:r>
              <a:rPr kumimoji="1" lang="en-US" altLang="zh-CN" sz="2800" dirty="0" smtClean="0"/>
              <a:t>IP</a:t>
            </a:r>
            <a:r>
              <a:rPr kumimoji="1" lang="zh-CN" altLang="en-US" sz="2800" dirty="0" smtClean="0"/>
              <a:t>，在这一包</a:t>
            </a:r>
            <a:r>
              <a:rPr kumimoji="1" lang="zh-CN" altLang="en-US" sz="2800" dirty="0"/>
              <a:t>内哪一个值可以表示</a:t>
            </a:r>
            <a:r>
              <a:rPr kumimoji="1" lang="en-US" altLang="zh-CN" sz="2800" dirty="0"/>
              <a:t>IP</a:t>
            </a:r>
            <a:r>
              <a:rPr kumimoji="1" lang="zh-CN" altLang="en-US" sz="2800" dirty="0" smtClean="0"/>
              <a:t>？</a:t>
            </a:r>
            <a:endParaRPr kumimoji="1" lang="en-US" altLang="zh-CN" sz="2800" dirty="0" smtClean="0"/>
          </a:p>
          <a:p>
            <a:pPr marL="0" indent="0">
              <a:buNone/>
            </a:pPr>
            <a:r>
              <a:rPr kumimoji="1" lang="en-US" altLang="zh-CN" sz="2800" dirty="0" smtClean="0"/>
              <a:t>      </a:t>
            </a:r>
            <a:r>
              <a:rPr kumimoji="1" lang="zh-CN" altLang="zh-CN" sz="2800" dirty="0" smtClean="0"/>
              <a:t>2</a:t>
            </a:r>
            <a:r>
              <a:rPr kumimoji="1" lang="en-US" altLang="zh-CN" sz="2800" dirty="0"/>
              <a:t>.</a:t>
            </a:r>
            <a:r>
              <a:rPr kumimoji="1" lang="en-US" altLang="zh-CN" sz="2800" dirty="0">
                <a:sym typeface="+mn-ea"/>
              </a:rPr>
              <a:t>IP</a:t>
            </a:r>
            <a:r>
              <a:rPr kumimoji="1" lang="zh-CN" altLang="en-US" sz="2800" dirty="0">
                <a:sym typeface="+mn-ea"/>
              </a:rPr>
              <a:t>头部中哪一部分</a:t>
            </a:r>
            <a:r>
              <a:rPr kumimoji="1" lang="zh-CN" altLang="en-US" sz="2800" dirty="0" smtClean="0">
                <a:sym typeface="+mn-ea"/>
              </a:rPr>
              <a:t>是解复用键并且</a:t>
            </a:r>
            <a:r>
              <a:rPr kumimoji="1" lang="zh-CN" altLang="en-US" sz="2800" dirty="0">
                <a:sym typeface="+mn-ea"/>
              </a:rPr>
              <a:t>告知它的下一个高层指的是</a:t>
            </a:r>
            <a:r>
              <a:rPr kumimoji="1" lang="en-US" altLang="zh-CN" sz="2800" dirty="0">
                <a:sym typeface="+mn-ea"/>
              </a:rPr>
              <a:t>TCP</a:t>
            </a:r>
            <a:r>
              <a:rPr kumimoji="1" lang="zh-CN" altLang="en-US" sz="2800" dirty="0">
                <a:sym typeface="+mn-ea"/>
              </a:rPr>
              <a:t>，在这一包内哪一个值可以表示</a:t>
            </a:r>
            <a:r>
              <a:rPr kumimoji="1" lang="en-US" altLang="zh-CN" sz="2800" dirty="0">
                <a:sym typeface="+mn-ea"/>
              </a:rPr>
              <a:t>TCP</a:t>
            </a:r>
            <a:r>
              <a:rPr kumimoji="1" lang="zh-CN" altLang="en-US" sz="2800" dirty="0" smtClean="0">
                <a:sym typeface="+mn-ea"/>
              </a:rPr>
              <a:t>？</a:t>
            </a:r>
            <a:endParaRPr kumimoji="1"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0767" y="921559"/>
            <a:ext cx="10460856" cy="4120704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4000" dirty="0" smtClean="0"/>
              <a:t>实验报告提交时间：</a:t>
            </a:r>
            <a:r>
              <a:rPr kumimoji="1" lang="en-US" altLang="zh-CN" sz="4000" dirty="0" smtClean="0"/>
              <a:t>2018</a:t>
            </a:r>
            <a:r>
              <a:rPr kumimoji="1" lang="zh-CN" altLang="en-US" sz="4000" dirty="0" smtClean="0"/>
              <a:t>年</a:t>
            </a:r>
            <a:r>
              <a:rPr kumimoji="1" lang="en-US" altLang="zh-CN" sz="4000" dirty="0" smtClean="0"/>
              <a:t>11</a:t>
            </a:r>
            <a:r>
              <a:rPr kumimoji="1" lang="zh-CN" altLang="en-US" sz="4000" dirty="0" smtClean="0"/>
              <a:t>月</a:t>
            </a:r>
            <a:r>
              <a:rPr kumimoji="1" lang="en-US" altLang="zh-CN" sz="4000" dirty="0" smtClean="0"/>
              <a:t>20</a:t>
            </a:r>
            <a:r>
              <a:rPr kumimoji="1" lang="zh-CN" altLang="en-US" sz="4000" dirty="0" smtClean="0"/>
              <a:t>日</a:t>
            </a:r>
            <a:r>
              <a:rPr kumimoji="1" lang="en-US" altLang="zh-CN" sz="4000" dirty="0" smtClean="0"/>
              <a:t>23</a:t>
            </a:r>
            <a:r>
              <a:rPr kumimoji="1" lang="zh-CN" altLang="en-US" sz="4000" dirty="0" smtClean="0"/>
              <a:t>：</a:t>
            </a:r>
            <a:r>
              <a:rPr kumimoji="1" lang="en-US" altLang="zh-CN" sz="4000" dirty="0" smtClean="0"/>
              <a:t>59</a:t>
            </a:r>
            <a:br>
              <a:rPr kumimoji="1" lang="en-US" altLang="zh-CN" sz="4000" dirty="0" smtClean="0"/>
            </a:br>
            <a:r>
              <a:rPr kumimoji="1" lang="zh-CN" altLang="en-US" sz="4000" dirty="0" smtClean="0"/>
              <a:t>格式：学号</a:t>
            </a:r>
            <a:r>
              <a:rPr kumimoji="1" lang="en-US" altLang="zh-CN" sz="4000" dirty="0" smtClean="0"/>
              <a:t>_</a:t>
            </a:r>
            <a:r>
              <a:rPr kumimoji="1" lang="zh-CN" altLang="en-US" sz="4000" dirty="0" smtClean="0"/>
              <a:t>姓名</a:t>
            </a:r>
            <a:r>
              <a:rPr kumimoji="1" lang="en-US" altLang="zh-CN" sz="4000" dirty="0" smtClean="0"/>
              <a:t>_LAB1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一、知识点回顾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720045" y="1416605"/>
            <a:ext cx="10363826" cy="531740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zh-CN" altLang="en-US" dirty="0"/>
          </a:p>
          <a:p>
            <a:r>
              <a:rPr kumimoji="1" lang="en-US" altLang="zh-CN" sz="3000" dirty="0" smtClean="0"/>
              <a:t>OSI</a:t>
            </a:r>
            <a:r>
              <a:rPr kumimoji="1" lang="zh-CN" altLang="en-US" sz="3000" dirty="0" smtClean="0"/>
              <a:t>模型 </a:t>
            </a:r>
            <a:r>
              <a:rPr kumimoji="1" lang="en-US" altLang="zh-CN" sz="3000" dirty="0" smtClean="0"/>
              <a:t>vs TCP/IP </a:t>
            </a:r>
            <a:r>
              <a:rPr kumimoji="1" lang="zh-CN" altLang="en-US" sz="3000" dirty="0" smtClean="0"/>
              <a:t>模型</a:t>
            </a:r>
            <a:endParaRPr kumimoji="1" lang="en-US" altLang="zh-CN" sz="3000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sz="3000" dirty="0" smtClean="0"/>
              <a:t>为了能够知道协议的层次，我们使用应用层协议</a:t>
            </a:r>
            <a:r>
              <a:rPr kumimoji="1" lang="en-US" altLang="zh-CN" sz="3000" dirty="0" smtClean="0"/>
              <a:t>HTTP</a:t>
            </a:r>
            <a:r>
              <a:rPr kumimoji="1" lang="zh-CN" altLang="en-US" sz="3000" dirty="0" smtClean="0"/>
              <a:t>来捕获包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493" y="2527153"/>
            <a:ext cx="5095118" cy="339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一、实验目的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sz="2800" cap="none" dirty="0" smtClean="0"/>
              <a:t>学会</a:t>
            </a:r>
            <a:r>
              <a:rPr lang="zh-CN" altLang="en-US" sz="2800" cap="none" dirty="0"/>
              <a:t>通过</a:t>
            </a:r>
            <a:r>
              <a:rPr lang="en-US" altLang="zh-CN" sz="2800" cap="none" dirty="0"/>
              <a:t>Wireshark</a:t>
            </a:r>
            <a:r>
              <a:rPr lang="zh-CN" altLang="en-US" sz="2800" cap="none" dirty="0" smtClean="0"/>
              <a:t>获取数据包</a:t>
            </a:r>
            <a:endParaRPr lang="zh-CN" altLang="en-US" sz="2800" cap="none" dirty="0"/>
          </a:p>
          <a:p>
            <a:r>
              <a:rPr lang="en-US" altLang="zh-CN" sz="2800" cap="none" dirty="0" smtClean="0"/>
              <a:t> </a:t>
            </a:r>
            <a:r>
              <a:rPr lang="zh-CN" altLang="en-US" sz="2800" cap="none" dirty="0" smtClean="0"/>
              <a:t>掌握协议层数据包的结构</a:t>
            </a:r>
            <a:endParaRPr lang="zh-CN" altLang="en-US" sz="2800" cap="none" dirty="0"/>
          </a:p>
          <a:p>
            <a:r>
              <a:rPr lang="zh-CN" altLang="en-US" sz="2800" cap="none" dirty="0" smtClean="0"/>
              <a:t>分析协议开销</a:t>
            </a:r>
            <a:endParaRPr lang="en-US" altLang="zh-CN" sz="2800" cap="none" dirty="0"/>
          </a:p>
          <a:p>
            <a:pPr marL="0" indent="0">
              <a:buNone/>
            </a:pP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789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二、实验设备、环境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z="2800" cap="none" dirty="0" smtClean="0"/>
              <a:t>Wireshark</a:t>
            </a:r>
            <a:r>
              <a:rPr lang="zh-CN" altLang="en-US" sz="2800" cap="none" dirty="0" smtClean="0"/>
              <a:t> </a:t>
            </a:r>
            <a:r>
              <a:rPr lang="en-US" altLang="zh-CN" sz="2800" cap="none" dirty="0" smtClean="0"/>
              <a:t>v2.2.10</a:t>
            </a:r>
            <a:r>
              <a:rPr lang="zh-CN" altLang="en-US" sz="2800" cap="none" dirty="0" smtClean="0"/>
              <a:t>（</a:t>
            </a:r>
            <a:r>
              <a:rPr lang="en-US" altLang="zh-CN" sz="2800" cap="none" dirty="0"/>
              <a:t>https://www.wireshark.org/#download</a:t>
            </a:r>
            <a:r>
              <a:rPr lang="zh-CN" altLang="en-US" sz="2800" cap="none" dirty="0" smtClean="0"/>
              <a:t>）</a:t>
            </a:r>
            <a:endParaRPr lang="en-US" altLang="zh-CN" sz="2800" cap="none" dirty="0" smtClean="0"/>
          </a:p>
          <a:p>
            <a:r>
              <a:rPr lang="en-US" altLang="zh-CN" sz="2800" cap="none" dirty="0" smtClean="0"/>
              <a:t>Windows</a:t>
            </a:r>
            <a:r>
              <a:rPr lang="zh-CN" altLang="en-US" sz="2800" cap="none" dirty="0"/>
              <a:t>操作系统</a:t>
            </a:r>
            <a:endParaRPr lang="en-US" altLang="zh-CN" sz="2800" cap="none" dirty="0"/>
          </a:p>
          <a:p>
            <a:r>
              <a:rPr kumimoji="1" lang="en-US" altLang="zh-CN" sz="2800" cap="none" dirty="0" smtClean="0"/>
              <a:t>wget</a:t>
            </a:r>
            <a:r>
              <a:rPr kumimoji="1" lang="zh-CN" altLang="en-US" sz="2800" cap="none" dirty="0" smtClean="0"/>
              <a:t>工具（</a:t>
            </a:r>
            <a:r>
              <a:rPr kumimoji="1" lang="en-US" altLang="zh-CN" sz="2800" cap="none" dirty="0"/>
              <a:t>http://gnuwin32.sourceforge.net/packages/wget.htm</a:t>
            </a:r>
            <a:r>
              <a:rPr kumimoji="1" lang="zh-CN" altLang="en-US" sz="2800" cap="none" dirty="0" smtClean="0"/>
              <a:t>）</a:t>
            </a:r>
            <a:endParaRPr kumimoji="1" lang="zh-CN" altLang="en-US" sz="2800" cap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 smtClean="0"/>
              <a:t>实验工具安装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sz="2800" cap="none" dirty="0" smtClean="0"/>
              <a:t>安装</a:t>
            </a:r>
            <a:r>
              <a:rPr kumimoji="1" lang="en-US" altLang="zh-CN" sz="2800" cap="none" dirty="0" err="1" smtClean="0"/>
              <a:t>wireshark</a:t>
            </a:r>
            <a:r>
              <a:rPr kumimoji="1" lang="zh-CN" altLang="en-US" sz="2800" cap="none" dirty="0" smtClean="0"/>
              <a:t>和</a:t>
            </a:r>
            <a:r>
              <a:rPr kumimoji="1" lang="en-US" altLang="zh-CN" sz="2800" cap="none" dirty="0" smtClean="0"/>
              <a:t>wget</a:t>
            </a:r>
            <a:r>
              <a:rPr kumimoji="1" lang="zh-CN" altLang="en-US" sz="2800" cap="none" dirty="0" smtClean="0"/>
              <a:t>。</a:t>
            </a:r>
            <a:endParaRPr kumimoji="1" lang="en-US" altLang="zh-CN" sz="2800" cap="none" dirty="0" smtClean="0"/>
          </a:p>
          <a:p>
            <a:r>
              <a:rPr kumimoji="1" lang="zh-CN" altLang="en-US" sz="2800" cap="none" dirty="0" smtClean="0"/>
              <a:t>配置</a:t>
            </a:r>
            <a:r>
              <a:rPr kumimoji="1" lang="en-US" altLang="zh-CN" sz="2800" cap="none" dirty="0" smtClean="0"/>
              <a:t>wget</a:t>
            </a:r>
            <a:r>
              <a:rPr kumimoji="1" lang="zh-CN" altLang="en-US" sz="2800" cap="none" dirty="0" smtClean="0"/>
              <a:t>的环境变量，</a:t>
            </a:r>
            <a:r>
              <a:rPr kumimoji="1" lang="en-US" altLang="zh-CN" sz="2800" cap="none" dirty="0" smtClean="0"/>
              <a:t>GNU_HOME</a:t>
            </a:r>
            <a:r>
              <a:rPr kumimoji="1" lang="zh-CN" altLang="en-US" sz="2800" cap="none" dirty="0" smtClean="0"/>
              <a:t>为你安装</a:t>
            </a:r>
            <a:r>
              <a:rPr kumimoji="1" lang="en-US" altLang="zh-CN" sz="2800" cap="none" dirty="0" smtClean="0"/>
              <a:t>wget</a:t>
            </a:r>
            <a:r>
              <a:rPr kumimoji="1" lang="zh-CN" altLang="en-US" sz="2800" cap="none" dirty="0" smtClean="0"/>
              <a:t>的路径，</a:t>
            </a:r>
            <a:r>
              <a:rPr kumimoji="1" lang="en-US" altLang="zh-CN" sz="2800" cap="none" dirty="0" smtClean="0"/>
              <a:t>path</a:t>
            </a:r>
            <a:r>
              <a:rPr kumimoji="1" lang="zh-CN" altLang="en-US" sz="2800" cap="none" dirty="0" smtClean="0"/>
              <a:t>为</a:t>
            </a:r>
            <a:r>
              <a:rPr kumimoji="1" lang="en-US" altLang="zh-CN" sz="2800" cap="none" dirty="0" smtClean="0"/>
              <a:t>%</a:t>
            </a:r>
            <a:r>
              <a:rPr kumimoji="1" lang="en-US" altLang="zh-CN" sz="2800" cap="none" dirty="0" err="1" smtClean="0"/>
              <a:t>GNU_HOME%bin</a:t>
            </a:r>
            <a:r>
              <a:rPr lang="zh-CN" altLang="en-US" sz="2800" cap="none" dirty="0"/>
              <a:t>。</a:t>
            </a:r>
            <a:endParaRPr lang="en-US" altLang="zh-CN" sz="2800" cap="none" dirty="0" smtClean="0"/>
          </a:p>
          <a:p>
            <a:r>
              <a:rPr kumimoji="1" lang="zh-CN" altLang="en-US" sz="2800" cap="none" dirty="0" smtClean="0"/>
              <a:t>点开命令行，重新输入</a:t>
            </a:r>
            <a:r>
              <a:rPr kumimoji="1" lang="en-US" altLang="zh-CN" sz="2800" cap="none" dirty="0" smtClean="0"/>
              <a:t>:wget </a:t>
            </a:r>
            <a:r>
              <a:rPr kumimoji="1" lang="zh-CN" altLang="en-US" sz="2800" cap="none" dirty="0" smtClean="0"/>
              <a:t> </a:t>
            </a:r>
            <a:r>
              <a:rPr kumimoji="1" lang="en-US" altLang="zh-CN" sz="2800" cap="none" dirty="0" smtClean="0"/>
              <a:t>-help</a:t>
            </a:r>
            <a:r>
              <a:rPr kumimoji="1" lang="zh-CN" altLang="en-US" sz="2800" cap="none" dirty="0" smtClean="0"/>
              <a:t>查看</a:t>
            </a:r>
            <a:r>
              <a:rPr kumimoji="1" lang="en-US" altLang="zh-CN" sz="2800" cap="none" dirty="0" smtClean="0"/>
              <a:t>wget</a:t>
            </a:r>
            <a:r>
              <a:rPr kumimoji="1" lang="zh-CN" altLang="en-US" sz="2800" cap="none" dirty="0" smtClean="0"/>
              <a:t>是否安装成功。</a:t>
            </a:r>
            <a:endParaRPr kumimoji="1" lang="en-US" altLang="zh-CN" sz="2800" cap="none" dirty="0" smtClean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8990" y="240016"/>
            <a:ext cx="10364451" cy="1596177"/>
          </a:xfrm>
        </p:spPr>
        <p:txBody>
          <a:bodyPr/>
          <a:lstStyle/>
          <a:p>
            <a:r>
              <a:rPr lang="zh-CN" altLang="en-US" dirty="0" smtClean="0"/>
              <a:t>四、</a:t>
            </a:r>
            <a:r>
              <a:rPr lang="zh-CN" altLang="en-US" dirty="0"/>
              <a:t>实验内容</a:t>
            </a:r>
            <a:r>
              <a:rPr lang="en-US" altLang="zh-CN" dirty="0"/>
              <a:t>——</a:t>
            </a:r>
            <a:r>
              <a:rPr lang="zh-CN" altLang="en-US" dirty="0" smtClean="0"/>
              <a:t>获取协议层的数据包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77334" y="1270000"/>
            <a:ext cx="10817980" cy="3880773"/>
          </a:xfrm>
        </p:spPr>
        <p:txBody>
          <a:bodyPr>
            <a:normAutofit/>
          </a:bodyPr>
          <a:lstStyle/>
          <a:p>
            <a:r>
              <a:rPr kumimoji="1" lang="zh-CN" altLang="en-US" sz="2800" dirty="0" smtClean="0"/>
              <a:t>打开命令行，输入：</a:t>
            </a:r>
            <a:r>
              <a:rPr kumimoji="1" lang="en-US" altLang="zh-CN" sz="2800" cap="none" dirty="0" smtClean="0"/>
              <a:t>wget</a:t>
            </a:r>
            <a:r>
              <a:rPr kumimoji="1" lang="zh-CN" altLang="en-US" sz="2800" cap="none" dirty="0" smtClean="0"/>
              <a:t>  </a:t>
            </a:r>
            <a:r>
              <a:rPr kumimoji="1" lang="en-US" altLang="zh-CN" sz="2800" cap="none" dirty="0" smtClean="0">
                <a:hlinkClick r:id="rId2"/>
              </a:rPr>
              <a:t>http://www.baidu.com</a:t>
            </a:r>
            <a:r>
              <a:rPr kumimoji="1" lang="zh-CN" altLang="zh-CN" sz="2800" cap="none" dirty="0" smtClean="0"/>
              <a:t>.</a:t>
            </a:r>
            <a:r>
              <a:rPr kumimoji="1" lang="zh-CN" altLang="en-US" sz="2800" cap="none" dirty="0" smtClean="0"/>
              <a:t> 观察到 </a:t>
            </a:r>
            <a:r>
              <a:rPr kumimoji="1" lang="en-US" altLang="zh-CN" sz="2800" cap="none" dirty="0" smtClean="0"/>
              <a:t>OK</a:t>
            </a:r>
            <a:r>
              <a:rPr kumimoji="1" lang="zh-CN" altLang="en-US" sz="2800" cap="none" dirty="0" smtClean="0"/>
              <a:t>为止。</a:t>
            </a:r>
            <a:endParaRPr kumimoji="1" lang="en-US" altLang="zh-CN" sz="2800" cap="none" dirty="0" smtClean="0"/>
          </a:p>
          <a:p>
            <a:r>
              <a:rPr lang="zh-CN" altLang="en-US" sz="2800" cap="none" dirty="0" smtClean="0"/>
              <a:t>启动</a:t>
            </a:r>
            <a:r>
              <a:rPr lang="en-US" altLang="zh-CN" sz="2800" cap="none" dirty="0" err="1"/>
              <a:t>Wireshark</a:t>
            </a:r>
            <a:r>
              <a:rPr lang="zh-CN" altLang="en-US" sz="2800" cap="none" dirty="0"/>
              <a:t>，在菜单栏的捕获</a:t>
            </a:r>
            <a:r>
              <a:rPr lang="en-US" altLang="zh-CN" sz="2800" cap="none" dirty="0"/>
              <a:t>-&gt;</a:t>
            </a:r>
            <a:r>
              <a:rPr lang="zh-CN" altLang="en-US" sz="2800" cap="none" dirty="0"/>
              <a:t>选项中进行设置，选择已连接的以太网，</a:t>
            </a:r>
            <a:r>
              <a:rPr lang="zh-CN" altLang="en-US" sz="2800" cap="none" dirty="0" smtClean="0"/>
              <a:t>设置捕获过滤器为</a:t>
            </a:r>
            <a:r>
              <a:rPr lang="en-US" altLang="zh-CN" sz="2800" cap="none" dirty="0" err="1" smtClean="0"/>
              <a:t>tcp</a:t>
            </a:r>
            <a:r>
              <a:rPr lang="zh-CN" altLang="en-US" sz="2800" cap="none" dirty="0" smtClean="0"/>
              <a:t> </a:t>
            </a:r>
            <a:r>
              <a:rPr lang="en-US" altLang="zh-CN" sz="2800" cap="none" dirty="0" smtClean="0"/>
              <a:t>port</a:t>
            </a:r>
            <a:r>
              <a:rPr lang="zh-CN" altLang="en-US" sz="2800" cap="none" dirty="0" smtClean="0"/>
              <a:t> </a:t>
            </a:r>
            <a:r>
              <a:rPr lang="en-US" altLang="zh-CN" sz="2800" cap="none" dirty="0" smtClean="0"/>
              <a:t>http</a:t>
            </a:r>
            <a:r>
              <a:rPr lang="zh-CN" altLang="en-US" sz="2800" cap="none" dirty="0" smtClean="0"/>
              <a:t>（</a:t>
            </a:r>
            <a:r>
              <a:rPr lang="en-US" altLang="zh-CN" sz="2800" cap="none" dirty="0" err="1" smtClean="0"/>
              <a:t>tcp</a:t>
            </a:r>
            <a:r>
              <a:rPr lang="en-US" altLang="zh-CN" sz="2800" cap="none" dirty="0" smtClean="0"/>
              <a:t> port 80</a:t>
            </a:r>
            <a:r>
              <a:rPr lang="zh-CN" altLang="en-US" sz="2800" cap="none" dirty="0" smtClean="0"/>
              <a:t>），</a:t>
            </a:r>
            <a:r>
              <a:rPr lang="zh-CN" altLang="en-US" sz="2800" cap="none" dirty="0"/>
              <a:t>将混杂模式设为关闭</a:t>
            </a:r>
            <a:r>
              <a:rPr lang="en-US" altLang="zh-CN" sz="2800" cap="none" dirty="0"/>
              <a:t>,</a:t>
            </a:r>
            <a:r>
              <a:rPr lang="zh-CN" altLang="en-US" sz="2800" cap="none" dirty="0"/>
              <a:t>勾选 </a:t>
            </a:r>
            <a:r>
              <a:rPr lang="en-US" altLang="zh-CN" sz="2800" cap="none" dirty="0" smtClean="0"/>
              <a:t>resolve network</a:t>
            </a:r>
            <a:r>
              <a:rPr lang="zh-CN" altLang="en-US" sz="2800" cap="none" dirty="0" smtClean="0"/>
              <a:t>  </a:t>
            </a:r>
            <a:r>
              <a:rPr lang="en-US" altLang="zh-CN" sz="2800" cap="none" dirty="0" smtClean="0"/>
              <a:t>name.</a:t>
            </a:r>
            <a:r>
              <a:rPr lang="zh-CN" altLang="en-US" sz="2800" cap="none" dirty="0" smtClean="0"/>
              <a:t>然后点击</a:t>
            </a:r>
            <a:r>
              <a:rPr lang="en-US" altLang="zh-CN" sz="2800" cap="none" dirty="0" smtClean="0"/>
              <a:t>start</a:t>
            </a:r>
            <a:r>
              <a:rPr lang="zh-CN" altLang="en-US" sz="2800" cap="none" dirty="0" smtClean="0"/>
              <a:t>开始捕获</a:t>
            </a:r>
            <a:r>
              <a:rPr lang="zh-CN" altLang="en-US" sz="2800" cap="none" dirty="0"/>
              <a:t>。</a:t>
            </a:r>
            <a:endParaRPr lang="en-US" altLang="zh-CN" sz="2800" cap="none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234" y="3783379"/>
            <a:ext cx="4088181" cy="2734788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963920" y="3811276"/>
            <a:ext cx="5122404" cy="267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3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</a:t>
            </a:r>
            <a:r>
              <a:rPr lang="zh-CN" altLang="en-US" dirty="0"/>
              <a:t>实验内容</a:t>
            </a:r>
            <a:r>
              <a:rPr lang="en-US" altLang="zh-CN" dirty="0"/>
              <a:t>——</a:t>
            </a:r>
            <a:r>
              <a:rPr lang="zh-CN" altLang="en-US" dirty="0" smtClean="0"/>
              <a:t>获取协议层的数据包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/>
              <a:t>点</a:t>
            </a:r>
            <a:r>
              <a:rPr kumimoji="1" lang="zh-CN" altLang="en-US" sz="2800" dirty="0"/>
              <a:t>开命令行，重新输入</a:t>
            </a:r>
            <a:r>
              <a:rPr kumimoji="1" lang="en-US" altLang="zh-CN" sz="2800" dirty="0"/>
              <a:t>:</a:t>
            </a:r>
            <a:r>
              <a:rPr kumimoji="1" lang="en-US" altLang="zh-CN" sz="2800" cap="none" dirty="0"/>
              <a:t>wget </a:t>
            </a:r>
            <a:r>
              <a:rPr kumimoji="1" lang="zh-CN" altLang="en-US" sz="2800" cap="none" dirty="0"/>
              <a:t> </a:t>
            </a:r>
            <a:r>
              <a:rPr kumimoji="1" lang="en-US" altLang="zh-CN" sz="2800" cap="none" dirty="0">
                <a:hlinkClick r:id="rId2"/>
              </a:rPr>
              <a:t>http://www.baidu.cpm</a:t>
            </a:r>
            <a:endParaRPr kumimoji="1" lang="en-US" altLang="zh-CN" sz="2800" cap="none" dirty="0"/>
          </a:p>
          <a:p>
            <a:r>
              <a:rPr lang="zh-CN" altLang="en-US" sz="2800" cap="none" dirty="0" smtClean="0"/>
              <a:t>打开</a:t>
            </a:r>
            <a:r>
              <a:rPr lang="en-US" altLang="zh-CN" sz="2800" cap="none" dirty="0"/>
              <a:t>Wireshark</a:t>
            </a:r>
            <a:r>
              <a:rPr lang="zh-CN" altLang="en-US" sz="2800" cap="none" dirty="0"/>
              <a:t>，</a:t>
            </a:r>
            <a:r>
              <a:rPr lang="en-US" altLang="zh-CN" sz="2800" cap="none" dirty="0"/>
              <a:t> </a:t>
            </a:r>
            <a:r>
              <a:rPr lang="zh-CN" altLang="en-US" sz="2800" cap="none" dirty="0"/>
              <a:t>停止捕获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687" y="2999538"/>
            <a:ext cx="5366218" cy="355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6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三、实验模型</a:t>
            </a: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211041" y="2075147"/>
            <a:ext cx="7769918" cy="41665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三、实验内容</a:t>
            </a:r>
            <a:r>
              <a:rPr lang="en-US" altLang="zh-CN" dirty="0"/>
              <a:t>——</a:t>
            </a:r>
            <a:r>
              <a:rPr lang="zh-CN" altLang="en-US" dirty="0"/>
              <a:t>绘制</a:t>
            </a:r>
            <a:r>
              <a:rPr lang="zh-CN" altLang="en-US" dirty="0" smtClean="0"/>
              <a:t>数据包结构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/>
              <a:t>根据实验结构，分析协议包的内容。</a:t>
            </a:r>
            <a:endParaRPr kumimoji="1" lang="en-US" altLang="zh-CN" sz="2800" dirty="0" smtClean="0"/>
          </a:p>
          <a:p>
            <a:r>
              <a:rPr lang="zh-CN" altLang="zh-CN" sz="2800" dirty="0" smtClean="0"/>
              <a:t>画</a:t>
            </a:r>
            <a:r>
              <a:rPr lang="zh-CN" altLang="zh-CN" sz="2800" dirty="0"/>
              <a:t>一个</a:t>
            </a:r>
            <a:r>
              <a:rPr lang="zh-CN" altLang="zh-CN" sz="2800" dirty="0" smtClean="0"/>
              <a:t>关于</a:t>
            </a:r>
            <a:r>
              <a:rPr lang="zh-CN" altLang="en-US" sz="2800" dirty="0" smtClean="0"/>
              <a:t>使用</a:t>
            </a:r>
            <a:r>
              <a:rPr lang="en-US" altLang="zh-CN" sz="2800" dirty="0" smtClean="0"/>
              <a:t>GET</a:t>
            </a:r>
            <a:r>
              <a:rPr lang="zh-CN" altLang="en-US" sz="2800" dirty="0" smtClean="0"/>
              <a:t>方法的</a:t>
            </a:r>
            <a:r>
              <a:rPr lang="en-US" altLang="zh-CN" sz="2800" cap="none" dirty="0" smtClean="0"/>
              <a:t>HTTP</a:t>
            </a:r>
            <a:r>
              <a:rPr lang="zh-CN" altLang="en-US" sz="2800" dirty="0" smtClean="0"/>
              <a:t>请求</a:t>
            </a:r>
            <a:r>
              <a:rPr lang="zh-CN" altLang="zh-CN" sz="2800" dirty="0" smtClean="0"/>
              <a:t>的</a:t>
            </a:r>
            <a:r>
              <a:rPr lang="zh-CN" altLang="zh-CN" sz="2800" dirty="0"/>
              <a:t>图，为了显示协议层的嵌套结构，请分别标出</a:t>
            </a:r>
            <a:r>
              <a:rPr lang="en-US" altLang="zh-CN" sz="2800" cap="none" dirty="0"/>
              <a:t>Ethernet</a:t>
            </a:r>
            <a:r>
              <a:rPr lang="zh-CN" altLang="zh-CN" sz="2800" dirty="0"/>
              <a:t>，</a:t>
            </a:r>
            <a:r>
              <a:rPr lang="en-US" altLang="zh-CN" sz="2800" dirty="0"/>
              <a:t>IP</a:t>
            </a:r>
            <a:r>
              <a:rPr lang="zh-CN" altLang="zh-CN" sz="2800" dirty="0"/>
              <a:t>和</a:t>
            </a:r>
            <a:r>
              <a:rPr lang="en-US" altLang="zh-CN" sz="2800" dirty="0"/>
              <a:t>TCP</a:t>
            </a:r>
            <a:r>
              <a:rPr lang="zh-CN" altLang="zh-CN" sz="2800" dirty="0"/>
              <a:t>协议的头部的位置、大小以及其负载的范围</a:t>
            </a:r>
            <a:r>
              <a:rPr kumimoji="1" lang="zh-CN" altLang="en-US" sz="2800" dirty="0" smtClean="0"/>
              <a:t>。</a:t>
            </a:r>
            <a:endParaRPr kumimoji="1" lang="zh-CN" alt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1231</TotalTime>
  <Words>519</Words>
  <Application>Microsoft Office PowerPoint</Application>
  <PresentationFormat>宽屏</PresentationFormat>
  <Paragraphs>54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宋体</vt:lpstr>
      <vt:lpstr>Arial</vt:lpstr>
      <vt:lpstr>Tw Cen MT</vt:lpstr>
      <vt:lpstr>水滴</vt:lpstr>
      <vt:lpstr>Protocol Layer </vt:lpstr>
      <vt:lpstr>一、知识点回顾</vt:lpstr>
      <vt:lpstr>一、实验目的</vt:lpstr>
      <vt:lpstr>二、实验设备、环境</vt:lpstr>
      <vt:lpstr>三、实验工具安装</vt:lpstr>
      <vt:lpstr>四、实验内容——获取协议层的数据包</vt:lpstr>
      <vt:lpstr>四、实验内容——获取协议层的数据包</vt:lpstr>
      <vt:lpstr>三、实验模型</vt:lpstr>
      <vt:lpstr>三、实验内容——绘制数据包结构</vt:lpstr>
      <vt:lpstr>三、实验内容——分析协议开销</vt:lpstr>
      <vt:lpstr>三、实验内容——分析解复用键</vt:lpstr>
      <vt:lpstr>实验报告提交时间：2018年11月20日23：59 格式：学号_姓名_LAB1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UDP</dc:title>
  <dc:creator>Lin</dc:creator>
  <cp:lastModifiedBy>teacher</cp:lastModifiedBy>
  <cp:revision>56</cp:revision>
  <dcterms:created xsi:type="dcterms:W3CDTF">2016-04-01T05:27:00Z</dcterms:created>
  <dcterms:modified xsi:type="dcterms:W3CDTF">2018-11-13T01:27:36Z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