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5"/>
  </p:notesMasterIdLst>
  <p:sldIdLst>
    <p:sldId id="263" r:id="rId2"/>
    <p:sldId id="264" r:id="rId3"/>
    <p:sldId id="257" r:id="rId4"/>
    <p:sldId id="262" r:id="rId5"/>
    <p:sldId id="258" r:id="rId6"/>
    <p:sldId id="260" r:id="rId7"/>
    <p:sldId id="259" r:id="rId8"/>
    <p:sldId id="261" r:id="rId9"/>
    <p:sldId id="267" r:id="rId10"/>
    <p:sldId id="269" r:id="rId11"/>
    <p:sldId id="265" r:id="rId12"/>
    <p:sldId id="270" r:id="rId13"/>
    <p:sldId id="266" r:id="rId14"/>
    <p:sldId id="271" r:id="rId15"/>
    <p:sldId id="272" r:id="rId16"/>
    <p:sldId id="273" r:id="rId17"/>
    <p:sldId id="274" r:id="rId18"/>
    <p:sldId id="276" r:id="rId19"/>
    <p:sldId id="277" r:id="rId20"/>
    <p:sldId id="279" r:id="rId21"/>
    <p:sldId id="278" r:id="rId22"/>
    <p:sldId id="280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33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7DFF2-AF4D-4FA8-819E-CBB618C518A3}" type="datetimeFigureOut">
              <a:rPr lang="zh-CN" altLang="en-US" smtClean="0"/>
              <a:t>2020/9/15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CD1DA-1CDA-4837-8C19-7C0D1CD27E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072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90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63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9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096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557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61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99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28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09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40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39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75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2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4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0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954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16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formal Proof with Rodin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Li Qin</a:t>
            </a:r>
          </a:p>
          <a:p>
            <a:r>
              <a:rPr lang="en-US" altLang="zh-CN" dirty="0"/>
              <a:t>Software Engineering Institute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10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the sequent you want to prove</a:t>
            </a:r>
          </a:p>
          <a:p>
            <a:pPr lvl="1"/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21" y="2153489"/>
            <a:ext cx="6641406" cy="18922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408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8" y="1386788"/>
            <a:ext cx="2995865" cy="4596226"/>
          </a:xfrm>
        </p:spPr>
        <p:txBody>
          <a:bodyPr/>
          <a:lstStyle/>
          <a:p>
            <a:r>
              <a:rPr lang="en-US" dirty="0"/>
              <a:t>Start Proof</a:t>
            </a:r>
          </a:p>
          <a:p>
            <a:r>
              <a:rPr lang="en-US" dirty="0"/>
              <a:t>Note the Red symbols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88" y="1164586"/>
            <a:ext cx="5408335" cy="5040629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569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8" y="1386788"/>
            <a:ext cx="5354055" cy="4596226"/>
          </a:xfrm>
        </p:spPr>
        <p:txBody>
          <a:bodyPr/>
          <a:lstStyle/>
          <a:p>
            <a:r>
              <a:rPr lang="en-US" dirty="0"/>
              <a:t>Automatic Proof</a:t>
            </a:r>
          </a:p>
          <a:p>
            <a:pPr lvl="1"/>
            <a:r>
              <a:rPr lang="en-US" dirty="0"/>
              <a:t>Tactic Profile</a:t>
            </a:r>
          </a:p>
          <a:p>
            <a:pPr lvl="1"/>
            <a:r>
              <a:rPr lang="en-US" dirty="0"/>
              <a:t>SMT Solver</a:t>
            </a:r>
          </a:p>
          <a:p>
            <a:r>
              <a:rPr lang="en-US" dirty="0"/>
              <a:t>Manual Proof</a:t>
            </a:r>
          </a:p>
          <a:p>
            <a:pPr lvl="1"/>
            <a:r>
              <a:rPr lang="en-US" dirty="0"/>
              <a:t>Red symbols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inference rules </a:t>
            </a:r>
          </a:p>
          <a:p>
            <a:pPr lvl="1"/>
            <a:r>
              <a:rPr lang="en-US" dirty="0"/>
              <a:t>Deduction   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endParaRPr lang="en-US" dirty="0"/>
          </a:p>
          <a:p>
            <a:pPr lvl="1"/>
            <a:r>
              <a:rPr lang="en-US" dirty="0"/>
              <a:t>Proof by cases 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endParaRPr lang="en-US" dirty="0"/>
          </a:p>
          <a:p>
            <a:pPr lvl="1"/>
            <a:r>
              <a:rPr lang="en-US" dirty="0"/>
              <a:t>Apply MP    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endParaRPr lang="en-US" dirty="0"/>
          </a:p>
          <a:p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586" y="1167951"/>
            <a:ext cx="2993151" cy="5155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741670" y="3684901"/>
                <a:ext cx="1536180" cy="52911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0" y="3684901"/>
                <a:ext cx="1536180" cy="529119"/>
              </a:xfrm>
              <a:prstGeom prst="rect">
                <a:avLst/>
              </a:prstGeom>
              <a:blipFill>
                <a:blip r:embed="rId3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741671" y="4254035"/>
                <a:ext cx="2089634" cy="47036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1" y="4254035"/>
                <a:ext cx="2089634" cy="470366"/>
              </a:xfrm>
              <a:prstGeom prst="rect">
                <a:avLst/>
              </a:prstGeom>
              <a:blipFill>
                <a:blip r:embed="rId4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41670" y="4764416"/>
                <a:ext cx="2089635" cy="4773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70" y="4764416"/>
                <a:ext cx="2089635" cy="477369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74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Done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836" y="1376572"/>
            <a:ext cx="5175359" cy="476600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966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the following sequent in Rodin manually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35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Rules for Predicate Logic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594" y="1583976"/>
            <a:ext cx="3570428" cy="74776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140" y="2570945"/>
            <a:ext cx="2959918" cy="7511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94" y="2598480"/>
            <a:ext cx="2868169" cy="7063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140" y="1583976"/>
            <a:ext cx="3476741" cy="7477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594" y="3607440"/>
            <a:ext cx="2026921" cy="55407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595" y="4464131"/>
            <a:ext cx="3570428" cy="70640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4140" y="4464131"/>
            <a:ext cx="3839530" cy="70640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594" y="5473157"/>
            <a:ext cx="3906928" cy="61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32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82880" y="1386788"/>
                <a:ext cx="8447827" cy="4596226"/>
              </a:xfrm>
            </p:spPr>
            <p:txBody>
              <a:bodyPr/>
              <a:lstStyle/>
              <a:p>
                <a:r>
                  <a:rPr lang="en-US" altLang="zh-CN" dirty="0"/>
                  <a:t>Proof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⋅(∀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dirty="0"/>
                  <a:t>			ALL_R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	IMP_R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		CUT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XST_R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	HYP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ALL_L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IMP_L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							HYP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0" y="1386788"/>
                <a:ext cx="8447827" cy="4596226"/>
              </a:xfrm>
              <a:blipFill>
                <a:blip r:embed="rId2"/>
                <a:stretch>
                  <a:fillRect l="-577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799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Proof in Rodin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Proof Environment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217" y="1973680"/>
            <a:ext cx="5581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1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the sequent you want to prove</a:t>
            </a:r>
          </a:p>
          <a:p>
            <a:pPr lvl="1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72" y="2057400"/>
            <a:ext cx="68484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67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Auto Proof Tactics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78" y="2076599"/>
            <a:ext cx="3933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3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 Proof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a proof process as a state transition system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,→,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Every state is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sequent</a:t>
                </a:r>
              </a:p>
              <a:p>
                <a:pPr lvl="1"/>
                <a:r>
                  <a:rPr lang="en-US" altLang="zh-CN" dirty="0"/>
                  <a:t>Every edge is a label of an inference rule</a:t>
                </a:r>
              </a:p>
              <a:p>
                <a:pPr lvl="1"/>
                <a:r>
                  <a:rPr lang="en-US" altLang="zh-CN" dirty="0"/>
                  <a:t>Transition function is defined from </a:t>
                </a:r>
                <a:br>
                  <a:rPr lang="en-US" altLang="zh-CN" dirty="0"/>
                </a:br>
                <a:r>
                  <a:rPr lang="en-US" altLang="zh-CN" dirty="0">
                    <a:solidFill>
                      <a:srgbClr val="FF0000"/>
                    </a:solidFill>
                  </a:rPr>
                  <a:t>inference rules</a:t>
                </a:r>
              </a:p>
              <a:p>
                <a:pPr lvl="1"/>
                <a:r>
                  <a:rPr lang="en-US" altLang="zh-CN" dirty="0"/>
                  <a:t>A proof is done (fail) when</a:t>
                </a:r>
                <a:br>
                  <a:rPr lang="en-US" altLang="zh-CN" dirty="0"/>
                </a:br>
                <a:r>
                  <a:rPr lang="en-US" altLang="zh-CN" dirty="0"/>
                  <a:t>the system terminates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/>
          <p:cNvGrpSpPr/>
          <p:nvPr/>
        </p:nvGrpSpPr>
        <p:grpSpPr>
          <a:xfrm>
            <a:off x="5836230" y="3233430"/>
            <a:ext cx="3066702" cy="2812646"/>
            <a:chOff x="5470470" y="2025332"/>
            <a:chExt cx="3066702" cy="2812646"/>
          </a:xfrm>
        </p:grpSpPr>
        <p:sp>
          <p:nvSpPr>
            <p:cNvPr id="5" name="椭圆 4"/>
            <p:cNvSpPr/>
            <p:nvPr/>
          </p:nvSpPr>
          <p:spPr>
            <a:xfrm>
              <a:off x="6317406" y="2295918"/>
              <a:ext cx="519878" cy="34584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s1</a:t>
              </a:r>
              <a:endParaRPr lang="zh-CN" altLang="en-US" sz="1400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5470470" y="3011011"/>
              <a:ext cx="530857" cy="35315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s2</a:t>
              </a:r>
              <a:endParaRPr lang="zh-CN" altLang="en-US" sz="1400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7205843" y="2985064"/>
              <a:ext cx="569860" cy="37909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s3</a:t>
              </a:r>
              <a:endParaRPr lang="zh-CN" altLang="en-US" sz="1400" dirty="0"/>
            </a:p>
          </p:txBody>
        </p:sp>
        <p:cxnSp>
          <p:nvCxnSpPr>
            <p:cNvPr id="8" name="直接箭头连接符 7"/>
            <p:cNvCxnSpPr>
              <a:stCxn id="5" idx="3"/>
              <a:endCxn id="6" idx="0"/>
            </p:cNvCxnSpPr>
            <p:nvPr/>
          </p:nvCxnSpPr>
          <p:spPr>
            <a:xfrm flipH="1">
              <a:off x="5735899" y="2591118"/>
              <a:ext cx="657642" cy="41989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5"/>
              <a:endCxn id="7" idx="0"/>
            </p:cNvCxnSpPr>
            <p:nvPr/>
          </p:nvCxnSpPr>
          <p:spPr>
            <a:xfrm>
              <a:off x="6761149" y="2591118"/>
              <a:ext cx="729625" cy="3939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3"/>
              <a:endCxn id="44" idx="0"/>
            </p:cNvCxnSpPr>
            <p:nvPr/>
          </p:nvCxnSpPr>
          <p:spPr>
            <a:xfrm flipH="1">
              <a:off x="6767232" y="3308645"/>
              <a:ext cx="522065" cy="4140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5470470" y="3722689"/>
              <a:ext cx="530857" cy="35315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s4</a:t>
              </a:r>
              <a:endParaRPr lang="zh-CN" altLang="en-US" sz="1400" dirty="0"/>
            </a:p>
          </p:txBody>
        </p:sp>
        <p:cxnSp>
          <p:nvCxnSpPr>
            <p:cNvPr id="40" name="直接箭头连接符 39"/>
            <p:cNvCxnSpPr>
              <a:stCxn id="6" idx="4"/>
              <a:endCxn id="39" idx="0"/>
            </p:cNvCxnSpPr>
            <p:nvPr/>
          </p:nvCxnSpPr>
          <p:spPr>
            <a:xfrm>
              <a:off x="5735899" y="3364163"/>
              <a:ext cx="0" cy="3585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椭圆 43"/>
            <p:cNvSpPr/>
            <p:nvPr/>
          </p:nvSpPr>
          <p:spPr>
            <a:xfrm>
              <a:off x="6501804" y="3722689"/>
              <a:ext cx="530857" cy="35315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s5</a:t>
              </a:r>
              <a:endParaRPr lang="zh-CN" altLang="en-US" sz="1400" dirty="0"/>
            </a:p>
          </p:txBody>
        </p:sp>
        <p:sp>
          <p:nvSpPr>
            <p:cNvPr id="45" name="椭圆 44"/>
            <p:cNvSpPr/>
            <p:nvPr/>
          </p:nvSpPr>
          <p:spPr>
            <a:xfrm>
              <a:off x="8006315" y="3722689"/>
              <a:ext cx="530857" cy="35315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s6</a:t>
              </a:r>
              <a:endParaRPr lang="zh-CN" altLang="en-US" sz="1400" dirty="0"/>
            </a:p>
          </p:txBody>
        </p:sp>
        <p:cxnSp>
          <p:nvCxnSpPr>
            <p:cNvPr id="49" name="直接箭头连接符 48"/>
            <p:cNvCxnSpPr>
              <a:stCxn id="7" idx="5"/>
              <a:endCxn id="45" idx="0"/>
            </p:cNvCxnSpPr>
            <p:nvPr/>
          </p:nvCxnSpPr>
          <p:spPr>
            <a:xfrm>
              <a:off x="7692249" y="3308645"/>
              <a:ext cx="579494" cy="41404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椭圆 54"/>
            <p:cNvSpPr/>
            <p:nvPr/>
          </p:nvSpPr>
          <p:spPr>
            <a:xfrm>
              <a:off x="6501804" y="4484826"/>
              <a:ext cx="530857" cy="35315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err="1"/>
                <a:t>s4</a:t>
              </a:r>
              <a:endParaRPr lang="zh-CN" altLang="en-US" sz="1400" dirty="0"/>
            </a:p>
          </p:txBody>
        </p:sp>
        <p:cxnSp>
          <p:nvCxnSpPr>
            <p:cNvPr id="56" name="直接箭头连接符 55"/>
            <p:cNvCxnSpPr>
              <a:stCxn id="44" idx="4"/>
              <a:endCxn id="55" idx="0"/>
            </p:cNvCxnSpPr>
            <p:nvPr/>
          </p:nvCxnSpPr>
          <p:spPr>
            <a:xfrm>
              <a:off x="6767232" y="4075841"/>
              <a:ext cx="0" cy="4089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39" idx="4"/>
              <a:endCxn id="55" idx="1"/>
            </p:cNvCxnSpPr>
            <p:nvPr/>
          </p:nvCxnSpPr>
          <p:spPr>
            <a:xfrm>
              <a:off x="5735899" y="4075841"/>
              <a:ext cx="843647" cy="460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>
              <a:stCxn id="45" idx="4"/>
              <a:endCxn id="55" idx="7"/>
            </p:cNvCxnSpPr>
            <p:nvPr/>
          </p:nvCxnSpPr>
          <p:spPr>
            <a:xfrm flipH="1">
              <a:off x="6954919" y="4075841"/>
              <a:ext cx="1316824" cy="460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endCxn id="5" idx="0"/>
            </p:cNvCxnSpPr>
            <p:nvPr/>
          </p:nvCxnSpPr>
          <p:spPr>
            <a:xfrm>
              <a:off x="6577345" y="2025332"/>
              <a:ext cx="0" cy="2705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72" name="椭圆 71"/>
            <p:cNvSpPr/>
            <p:nvPr/>
          </p:nvSpPr>
          <p:spPr>
            <a:xfrm>
              <a:off x="6539862" y="4516974"/>
              <a:ext cx="459199" cy="305481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zh-CN" sz="1200" dirty="0" err="1"/>
                <a:t>s4</a:t>
              </a:r>
              <a:endParaRPr lang="zh-CN" altLang="en-US" sz="1400" dirty="0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26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8" y="1386788"/>
            <a:ext cx="2979823" cy="4596226"/>
          </a:xfrm>
        </p:spPr>
        <p:txBody>
          <a:bodyPr/>
          <a:lstStyle/>
          <a:p>
            <a:r>
              <a:rPr lang="en-US" dirty="0"/>
              <a:t>Start Proof</a:t>
            </a:r>
          </a:p>
          <a:p>
            <a:r>
              <a:rPr lang="en-US" dirty="0"/>
              <a:t>Note the yellow box for instantiating the bounded variable x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128" y="1386788"/>
            <a:ext cx="4714704" cy="48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52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842" y="1386788"/>
            <a:ext cx="3521241" cy="4596226"/>
          </a:xfrm>
        </p:spPr>
        <p:txBody>
          <a:bodyPr/>
          <a:lstStyle/>
          <a:p>
            <a:r>
              <a:rPr lang="en-US" dirty="0"/>
              <a:t>Find an instance for variable x to finish the proof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800" y="1330326"/>
            <a:ext cx="4778041" cy="486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78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Done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904" y="1141224"/>
            <a:ext cx="5790803" cy="508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2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the following sequent in Rodin manually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⋅(∀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634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Sequent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A reasoning (proof) from Hypotheses to Goals</a:t>
                </a:r>
              </a:p>
              <a:p>
                <a:pPr lvl="1"/>
                <a:r>
                  <a:rPr lang="en-US" altLang="zh-CN" dirty="0"/>
                  <a:t>H and G are formulas</a:t>
                </a:r>
              </a:p>
              <a:p>
                <a:r>
                  <a:rPr lang="en-US" altLang="zh-CN" dirty="0"/>
                  <a:t>Example:</a:t>
                </a:r>
              </a:p>
              <a:p>
                <a:pPr lvl="1"/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Sequent means a state of a proof, </a:t>
                </a:r>
              </a:p>
              <a:p>
                <a:r>
                  <a:rPr lang="en-US" altLang="zh-CN" dirty="0"/>
                  <a:t>It holds or not depends on the proof process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44243" y="3308462"/>
                <a:ext cx="1581837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43" y="3308462"/>
                <a:ext cx="1581837" cy="36933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344243" y="4256596"/>
                <a:ext cx="1581837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⇒¬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43" y="4256596"/>
                <a:ext cx="15818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44243" y="3782529"/>
                <a:ext cx="2113852" cy="369332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altLang="zh-CN" i="1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altLang="zh-CN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43" y="3782529"/>
                <a:ext cx="2113852" cy="369332"/>
              </a:xfrm>
              <a:prstGeom prst="rect">
                <a:avLst/>
              </a:prstGeom>
              <a:blipFill>
                <a:blip r:embed="rId5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792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rule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/>
                  <a:t>Inference Rule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lang="en-US" altLang="zh-CN" dirty="0"/>
                  <a:t>  </a:t>
                </a:r>
              </a:p>
              <a:p>
                <a:pPr lvl="1"/>
                <a:r>
                  <a:rPr lang="en-US" altLang="zh-CN" dirty="0"/>
                  <a:t>A inference from assumptions to conclusions</a:t>
                </a:r>
              </a:p>
              <a:p>
                <a:pPr lvl="1"/>
                <a:r>
                  <a:rPr lang="en-US" altLang="zh-CN" dirty="0"/>
                  <a:t>A and C are sets of </a:t>
                </a:r>
                <a:r>
                  <a:rPr lang="en-US" altLang="zh-CN" dirty="0" err="1"/>
                  <a:t>sequents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A transition from C to A according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order to get a proof of C, it is sufficient to have proofs of each sequent in A</a:t>
                </a:r>
                <a:endParaRPr lang="en-US" altLang="zh-CN" dirty="0"/>
              </a:p>
              <a:p>
                <a:r>
                  <a:rPr lang="en-US" altLang="zh-CN" dirty="0"/>
                  <a:t>Examples:</a:t>
                </a:r>
              </a:p>
              <a:p>
                <a:pPr lvl="1"/>
                <a:r>
                  <a:rPr lang="en-US" altLang="zh-CN" dirty="0"/>
                  <a:t> 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A set of inference rules stands for a proof theory</a:t>
                </a:r>
              </a:p>
              <a:p>
                <a:r>
                  <a:rPr lang="en-US" altLang="zh-CN" dirty="0"/>
                  <a:t>They are considered to be always true in the proof system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1" t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52556" y="4133606"/>
                <a:ext cx="1489112" cy="5916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6" y="4133606"/>
                <a:ext cx="1489112" cy="591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660826" y="4133606"/>
                <a:ext cx="1489112" cy="591637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600" i="1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1600" b="0" i="1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0826" y="4133606"/>
                <a:ext cx="1489112" cy="591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323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for Proof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Input: the sequent S to be proved</a:t>
            </a:r>
          </a:p>
          <a:p>
            <a:r>
              <a:rPr lang="en-US" altLang="zh-CN" dirty="0"/>
              <a:t>Output: Proved or Not Proved</a:t>
            </a:r>
          </a:p>
          <a:p>
            <a:r>
              <a:rPr lang="en-US" altLang="zh-CN" dirty="0"/>
              <a:t>Database: A set of inference rules</a:t>
            </a:r>
          </a:p>
          <a:p>
            <a:r>
              <a:rPr lang="en-US" altLang="zh-CN" dirty="0"/>
              <a:t>Algorithm: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 container K initially has sequent 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Search the inference rule     in the database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Replace S with A in 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Repeat from step 2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If K is empty, the proof succeeds; If no proper inference rule can be found to proceed, the proof fails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582052" y="3805398"/>
                <a:ext cx="346569" cy="497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A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052" y="3805398"/>
                <a:ext cx="346569" cy="497124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186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Tree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745472" y="1849125"/>
            <a:ext cx="7673160" cy="3435646"/>
            <a:chOff x="745472" y="1260664"/>
            <a:chExt cx="7673160" cy="343564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5472" y="1260664"/>
              <a:ext cx="7673160" cy="343564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89008" y="2108683"/>
              <a:ext cx="1974733" cy="2405314"/>
            </a:xfrm>
            <a:prstGeom prst="rect">
              <a:avLst/>
            </a:prstGeom>
          </p:spPr>
        </p:pic>
      </p:grpSp>
      <p:sp>
        <p:nvSpPr>
          <p:cNvPr id="8" name="圆角矩形标注 7"/>
          <p:cNvSpPr/>
          <p:nvPr/>
        </p:nvSpPr>
        <p:spPr>
          <a:xfrm>
            <a:off x="5138864" y="5318348"/>
            <a:ext cx="3124877" cy="1026695"/>
          </a:xfrm>
          <a:prstGeom prst="wedgeRoundRectCallout">
            <a:avLst>
              <a:gd name="adj1" fmla="val -6703"/>
              <a:gd name="adj2" fmla="val -14843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see this form in Rodin tool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48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 Rules for Propositional Logic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09173" y="1182758"/>
                <a:ext cx="1752630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MON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173" y="1182758"/>
                <a:ext cx="1752630" cy="7163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72205" y="1182758"/>
                <a:ext cx="2451233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CUT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205" y="1182758"/>
                <a:ext cx="2451233" cy="716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797819" y="5749982"/>
                <a:ext cx="2208810" cy="71635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5749982"/>
                <a:ext cx="2208810" cy="7163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33398" y="1172604"/>
                <a:ext cx="1682580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HYP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1172604"/>
                <a:ext cx="1682580" cy="7296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533398" y="2092622"/>
                <a:ext cx="2104739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/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,⊥⊢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FA</m:t>
                      </m:r>
                      <m:r>
                        <m:rPr>
                          <m:sty m:val="p"/>
                        </m:rPr>
                        <a:rPr lang="en-US" altLang="zh-CN" sz="2000" i="0">
                          <a:latin typeface="Cambria Math" panose="02040503050406030204" pitchFamily="18" charset="0"/>
                        </a:rPr>
                        <m:t>LSE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2092622"/>
                <a:ext cx="2104739" cy="7296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797819" y="2097324"/>
                <a:ext cx="2957941" cy="729623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⊢⊥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2097324"/>
                <a:ext cx="2957941" cy="7296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33398" y="3004203"/>
                <a:ext cx="2104739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3004203"/>
                <a:ext cx="2104739" cy="72237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797819" y="3004203"/>
                <a:ext cx="1944687" cy="72237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⊢⊥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3004203"/>
                <a:ext cx="1944687" cy="722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33398" y="3908412"/>
                <a:ext cx="236632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98" y="3908412"/>
                <a:ext cx="2366321" cy="7223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3797819" y="3913114"/>
                <a:ext cx="263237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3913114"/>
                <a:ext cx="2632371" cy="7223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37284" y="4831549"/>
                <a:ext cx="2934965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4" y="4831549"/>
                <a:ext cx="2934965" cy="7223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3797819" y="4831548"/>
                <a:ext cx="2632371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,¬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819" y="4831548"/>
                <a:ext cx="2632371" cy="7223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537285" y="5746968"/>
                <a:ext cx="2626046" cy="72237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 anchorCtr="1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IMP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5" y="5746968"/>
                <a:ext cx="2626046" cy="7223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91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Prove sequent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⊢(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					IMP_R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AND_L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OR_L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IMP_L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	HYP</a:t>
                </a:r>
              </a:p>
              <a:p>
                <a:pPr lvl="2"/>
                <a:r>
                  <a:rPr lang="en-US" dirty="0"/>
                  <a:t>Done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IMP_L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								HYP</a:t>
                </a:r>
              </a:p>
              <a:p>
                <a:pPr lvl="2"/>
                <a:r>
                  <a:rPr lang="en-US" dirty="0"/>
                  <a:t>Done		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94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 Rodin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proof environment</a:t>
            </a:r>
          </a:p>
          <a:p>
            <a:pPr lvl="1"/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08" y="1936833"/>
            <a:ext cx="5457825" cy="452437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29821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983</Words>
  <Application>Microsoft Office PowerPoint</Application>
  <PresentationFormat>全屏显示(4:3)</PresentationFormat>
  <Paragraphs>162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微软雅黑</vt:lpstr>
      <vt:lpstr>幼圆</vt:lpstr>
      <vt:lpstr>Cambria Math</vt:lpstr>
      <vt:lpstr>Century Gothic</vt:lpstr>
      <vt:lpstr>Wingdings</vt:lpstr>
      <vt:lpstr>Wingdings 3</vt:lpstr>
      <vt:lpstr>切片</vt:lpstr>
      <vt:lpstr>formal Proof with Rodin</vt:lpstr>
      <vt:lpstr>Formal Proof</vt:lpstr>
      <vt:lpstr>Sequent</vt:lpstr>
      <vt:lpstr>Inference rule</vt:lpstr>
      <vt:lpstr>Algorithm for Proof</vt:lpstr>
      <vt:lpstr>Proof Tree</vt:lpstr>
      <vt:lpstr>Inference Rules for Propositional Logic</vt:lpstr>
      <vt:lpstr>Example</vt:lpstr>
      <vt:lpstr>Proof in Rodin</vt:lpstr>
      <vt:lpstr>Proof in Rodin</vt:lpstr>
      <vt:lpstr>Proof In Rodin</vt:lpstr>
      <vt:lpstr>Proof in Rodin</vt:lpstr>
      <vt:lpstr>Proof in Rodin</vt:lpstr>
      <vt:lpstr>Exercise</vt:lpstr>
      <vt:lpstr>Inference Rules for Predicate Logic</vt:lpstr>
      <vt:lpstr>Example</vt:lpstr>
      <vt:lpstr>Proof in Rodin</vt:lpstr>
      <vt:lpstr>Proof in Rodin</vt:lpstr>
      <vt:lpstr>Proof in Rodin</vt:lpstr>
      <vt:lpstr>Proof in Rodin</vt:lpstr>
      <vt:lpstr>Proof in Rodin</vt:lpstr>
      <vt:lpstr>Proof in Rodin</vt:lpstr>
      <vt:lpstr>Exercise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演绎推理</dc:title>
  <dc:creator>li qin</dc:creator>
  <cp:lastModifiedBy>qin li</cp:lastModifiedBy>
  <cp:revision>46</cp:revision>
  <dcterms:created xsi:type="dcterms:W3CDTF">2018-09-17T13:33:01Z</dcterms:created>
  <dcterms:modified xsi:type="dcterms:W3CDTF">2020-09-15T13:57:42Z</dcterms:modified>
</cp:coreProperties>
</file>