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6"/>
  </p:notesMasterIdLst>
  <p:handoutMasterIdLst>
    <p:handoutMasterId r:id="rId27"/>
  </p:handoutMasterIdLst>
  <p:sldIdLst>
    <p:sldId id="418" r:id="rId2"/>
    <p:sldId id="423" r:id="rId3"/>
    <p:sldId id="431" r:id="rId4"/>
    <p:sldId id="432" r:id="rId5"/>
    <p:sldId id="433" r:id="rId6"/>
    <p:sldId id="442" r:id="rId7"/>
    <p:sldId id="456" r:id="rId8"/>
    <p:sldId id="457" r:id="rId9"/>
    <p:sldId id="459" r:id="rId10"/>
    <p:sldId id="460" r:id="rId11"/>
    <p:sldId id="461" r:id="rId12"/>
    <p:sldId id="462" r:id="rId13"/>
    <p:sldId id="463" r:id="rId14"/>
    <p:sldId id="464" r:id="rId15"/>
    <p:sldId id="465" r:id="rId16"/>
    <p:sldId id="466" r:id="rId17"/>
    <p:sldId id="467" r:id="rId18"/>
    <p:sldId id="450" r:id="rId19"/>
    <p:sldId id="468" r:id="rId20"/>
    <p:sldId id="469" r:id="rId21"/>
    <p:sldId id="472" r:id="rId22"/>
    <p:sldId id="473" r:id="rId23"/>
    <p:sldId id="474" r:id="rId24"/>
    <p:sldId id="471" r:id="rId2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6" autoAdjust="0"/>
    <p:restoredTop sz="94591" autoAdjust="0"/>
  </p:normalViewPr>
  <p:slideViewPr>
    <p:cSldViewPr snapToGrid="0">
      <p:cViewPr varScale="1">
        <p:scale>
          <a:sx n="66" d="100"/>
          <a:sy n="66" d="100"/>
        </p:scale>
        <p:origin x="15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none" lIns="96661" tIns="48331" rIns="96661" bIns="48331" numCol="1" anchor="t" anchorCtr="0" compatLnSpc="1">
            <a:prstTxWarp prst="textNoShape">
              <a:avLst/>
            </a:prstTxWarp>
          </a:bodyPr>
          <a:lstStyle>
            <a:lvl1pPr defTabSz="966788">
              <a:defRPr sz="1300">
                <a:effectLst>
                  <a:outerShdw blurRad="38100" dist="38100" dir="2700000" algn="tl">
                    <a:srgbClr val="C0C0C0"/>
                  </a:outerShdw>
                </a:effectLst>
                <a:latin typeface="Times New Roman" pitchFamily="18" charset="0"/>
                <a:ea typeface="+mn-ea"/>
              </a:defRPr>
            </a:lvl1pPr>
          </a:lstStyle>
          <a:p>
            <a:pPr>
              <a:defRPr/>
            </a:pPr>
            <a:endParaRPr lang="zh-CN" altLang="en-US"/>
          </a:p>
        </p:txBody>
      </p:sp>
      <p:sp>
        <p:nvSpPr>
          <p:cNvPr id="180227" name="Rectangle 3"/>
          <p:cNvSpPr>
            <a:spLocks noGrp="1" noChangeArrowheads="1"/>
          </p:cNvSpPr>
          <p:nvPr>
            <p:ph type="dt" sz="quarter" idx="1"/>
          </p:nvPr>
        </p:nvSpPr>
        <p:spPr bwMode="auto">
          <a:xfrm>
            <a:off x="4144963" y="0"/>
            <a:ext cx="3170237" cy="479425"/>
          </a:xfrm>
          <a:prstGeom prst="rect">
            <a:avLst/>
          </a:prstGeom>
          <a:noFill/>
          <a:ln>
            <a:noFill/>
          </a:ln>
          <a:effectLst/>
        </p:spPr>
        <p:txBody>
          <a:bodyPr vert="horz" wrap="none" lIns="96661" tIns="48331" rIns="96661" bIns="48331" numCol="1" anchor="t" anchorCtr="0" compatLnSpc="1">
            <a:prstTxWarp prst="textNoShape">
              <a:avLst/>
            </a:prstTxWarp>
          </a:bodyPr>
          <a:lstStyle>
            <a:lvl1pPr algn="r" defTabSz="966788">
              <a:defRPr sz="1300">
                <a:effectLst>
                  <a:outerShdw blurRad="38100" dist="38100" dir="2700000" algn="tl">
                    <a:srgbClr val="C0C0C0"/>
                  </a:outerShdw>
                </a:effectLst>
                <a:latin typeface="Times New Roman" pitchFamily="18" charset="0"/>
                <a:ea typeface="+mn-ea"/>
              </a:defRPr>
            </a:lvl1pPr>
          </a:lstStyle>
          <a:p>
            <a:pPr>
              <a:defRPr/>
            </a:pPr>
            <a:endParaRPr lang="en-US" altLang="zh-CN"/>
          </a:p>
        </p:txBody>
      </p:sp>
      <p:sp>
        <p:nvSpPr>
          <p:cNvPr id="180228" name="Rectangle 4"/>
          <p:cNvSpPr>
            <a:spLocks noGrp="1" noChangeArrowheads="1"/>
          </p:cNvSpPr>
          <p:nvPr>
            <p:ph type="ftr" sz="quarter" idx="2"/>
          </p:nvPr>
        </p:nvSpPr>
        <p:spPr bwMode="auto">
          <a:xfrm>
            <a:off x="0" y="9121775"/>
            <a:ext cx="3170238" cy="479425"/>
          </a:xfrm>
          <a:prstGeom prst="rect">
            <a:avLst/>
          </a:prstGeom>
          <a:noFill/>
          <a:ln>
            <a:noFill/>
          </a:ln>
          <a:effectLst/>
        </p:spPr>
        <p:txBody>
          <a:bodyPr vert="horz" wrap="none" lIns="96661" tIns="48331" rIns="96661" bIns="48331" numCol="1" anchor="b" anchorCtr="0" compatLnSpc="1">
            <a:prstTxWarp prst="textNoShape">
              <a:avLst/>
            </a:prstTxWarp>
          </a:bodyPr>
          <a:lstStyle>
            <a:lvl1pPr defTabSz="966788">
              <a:defRPr sz="1300">
                <a:effectLst>
                  <a:outerShdw blurRad="38100" dist="38100" dir="2700000" algn="tl">
                    <a:srgbClr val="C0C0C0"/>
                  </a:outerShdw>
                </a:effectLst>
                <a:latin typeface="Times New Roman" pitchFamily="18" charset="0"/>
                <a:ea typeface="+mn-ea"/>
              </a:defRPr>
            </a:lvl1pPr>
          </a:lstStyle>
          <a:p>
            <a:pPr>
              <a:defRPr/>
            </a:pPr>
            <a:endParaRPr lang="en-US" altLang="zh-CN"/>
          </a:p>
        </p:txBody>
      </p:sp>
      <p:sp>
        <p:nvSpPr>
          <p:cNvPr id="180229" name="Rectangle 5"/>
          <p:cNvSpPr>
            <a:spLocks noGrp="1" noChangeArrowheads="1"/>
          </p:cNvSpPr>
          <p:nvPr>
            <p:ph type="sldNum" sz="quarter" idx="3"/>
          </p:nvPr>
        </p:nvSpPr>
        <p:spPr bwMode="auto">
          <a:xfrm>
            <a:off x="4144963" y="9121775"/>
            <a:ext cx="3170237" cy="479425"/>
          </a:xfrm>
          <a:prstGeom prst="rect">
            <a:avLst/>
          </a:prstGeom>
          <a:noFill/>
          <a:ln>
            <a:noFill/>
          </a:ln>
          <a:effectLst/>
        </p:spPr>
        <p:txBody>
          <a:bodyPr vert="horz" wrap="none" lIns="96661" tIns="48331" rIns="96661" bIns="48331" numCol="1" anchor="b" anchorCtr="0" compatLnSpc="1">
            <a:prstTxWarp prst="textNoShape">
              <a:avLst/>
            </a:prstTxWarp>
          </a:bodyPr>
          <a:lstStyle>
            <a:lvl1pPr algn="r" defTabSz="966788">
              <a:defRPr sz="1300">
                <a:effectLst>
                  <a:outerShdw blurRad="38100" dist="38100" dir="2700000" algn="tl">
                    <a:srgbClr val="C0C0C0"/>
                  </a:outerShdw>
                </a:effectLst>
                <a:latin typeface="Times New Roman" panose="02020603050405020304" pitchFamily="18" charset="0"/>
              </a:defRPr>
            </a:lvl1pPr>
          </a:lstStyle>
          <a:p>
            <a:fld id="{4ABC50CE-EE5A-4839-8C8A-C586680A0C35}" type="slidenum">
              <a:rPr lang="zh-CN" altLang="en-US"/>
              <a:pPr/>
              <a:t>‹#›</a:t>
            </a:fld>
            <a:endParaRPr lang="en-US" altLang="zh-CN"/>
          </a:p>
        </p:txBody>
      </p:sp>
    </p:spTree>
    <p:extLst>
      <p:ext uri="{BB962C8B-B14F-4D97-AF65-F5344CB8AC3E}">
        <p14:creationId xmlns:p14="http://schemas.microsoft.com/office/powerpoint/2010/main" val="2633471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zh-CN" altLang="en-US"/>
          </a:p>
        </p:txBody>
      </p:sp>
      <p:sp>
        <p:nvSpPr>
          <p:cNvPr id="7171" name="Rectangle 3"/>
          <p:cNvSpPr>
            <a:spLocks noGrp="1" noChangeArrowheads="1"/>
          </p:cNvSpPr>
          <p:nvPr>
            <p:ph type="dt" idx="1"/>
          </p:nvPr>
        </p:nvSpPr>
        <p:spPr bwMode="auto">
          <a:xfrm>
            <a:off x="4144963" y="0"/>
            <a:ext cx="3170237"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ltLang="zh-CN"/>
          </a:p>
        </p:txBody>
      </p:sp>
      <p:sp>
        <p:nvSpPr>
          <p:cNvPr id="14340" name="Rectangle 4"/>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74725" y="4560888"/>
            <a:ext cx="5365750" cy="4319587"/>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US" altLang="zh-CN" noProof="0"/>
              <a:t>Click to edit Master text styles</a:t>
            </a:r>
          </a:p>
          <a:p>
            <a:pPr lvl="0"/>
            <a:r>
              <a:rPr lang="en-US" altLang="zh-CN" noProof="0"/>
              <a:t>Second level</a:t>
            </a:r>
          </a:p>
          <a:p>
            <a:pPr lvl="0"/>
            <a:r>
              <a:rPr lang="en-US" altLang="zh-CN" noProof="0"/>
              <a:t>Third level</a:t>
            </a:r>
          </a:p>
          <a:p>
            <a:pPr lvl="0"/>
            <a:r>
              <a:rPr lang="en-US" altLang="zh-CN" noProof="0"/>
              <a:t>Fourth level</a:t>
            </a:r>
          </a:p>
          <a:p>
            <a:pPr lvl="0"/>
            <a:r>
              <a:rPr lang="en-US" altLang="zh-CN" noProof="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ltLang="zh-CN"/>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67C22EEC-577B-4135-A8FD-25AE6184CA93}" type="slidenum">
              <a:rPr lang="zh-CN" altLang="en-US"/>
              <a:pPr/>
              <a:t>‹#›</a:t>
            </a:fld>
            <a:endParaRPr lang="en-US" altLang="zh-CN"/>
          </a:p>
        </p:txBody>
      </p:sp>
    </p:spTree>
    <p:extLst>
      <p:ext uri="{BB962C8B-B14F-4D97-AF65-F5344CB8AC3E}">
        <p14:creationId xmlns:p14="http://schemas.microsoft.com/office/powerpoint/2010/main" val="14441103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9730" name="Rectangle 2"/>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02406" name="Rectangle 6"/>
          <p:cNvSpPr>
            <a:spLocks noGrp="1" noChangeArrowheads="1"/>
          </p:cNvSpPr>
          <p:nvPr>
            <p:ph type="title"/>
          </p:nvPr>
        </p:nvSpPr>
        <p:spPr>
          <a:xfrm>
            <a:off x="685800" y="2130425"/>
            <a:ext cx="7772400" cy="1470025"/>
          </a:xfrm>
        </p:spPr>
        <p:txBody>
          <a:bodyPr/>
          <a:lstStyle>
            <a:lvl1pPr>
              <a:defRPr/>
            </a:lvl1pPr>
          </a:lstStyle>
          <a:p>
            <a:pPr lvl="0"/>
            <a:r>
              <a:rPr lang="zh-CN" altLang="en-US" noProof="0"/>
              <a:t>单击此处编辑母版标题样式</a:t>
            </a:r>
          </a:p>
        </p:txBody>
      </p:sp>
      <p:sp>
        <p:nvSpPr>
          <p:cNvPr id="5" name="Rectangle 11"/>
          <p:cNvSpPr>
            <a:spLocks noGrp="1" noChangeArrowheads="1"/>
          </p:cNvSpPr>
          <p:nvPr>
            <p:ph type="ftr" sz="quarter" idx="10"/>
          </p:nvPr>
        </p:nvSpPr>
        <p:spPr>
          <a:xfrm>
            <a:off x="3124200" y="6245225"/>
            <a:ext cx="2895600" cy="476250"/>
          </a:xfrm>
        </p:spPr>
        <p:txBody>
          <a:bodyPr/>
          <a:lstStyle>
            <a:lvl1pPr algn="ctr">
              <a:spcBef>
                <a:spcPct val="50000"/>
              </a:spcBef>
              <a:defRPr sz="1400">
                <a:solidFill>
                  <a:srgbClr val="0066CC"/>
                </a:solidFill>
                <a:latin typeface="Times New Roman" pitchFamily="18" charset="0"/>
                <a:ea typeface="+mn-ea"/>
              </a:defRPr>
            </a:lvl1pPr>
          </a:lstStyle>
          <a:p>
            <a:pPr>
              <a:defRPr/>
            </a:pPr>
            <a:endParaRPr lang="en-US" altLang="zh-CN"/>
          </a:p>
        </p:txBody>
      </p:sp>
    </p:spTree>
    <p:extLst>
      <p:ext uri="{BB962C8B-B14F-4D97-AF65-F5344CB8AC3E}">
        <p14:creationId xmlns:p14="http://schemas.microsoft.com/office/powerpoint/2010/main" val="2573511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4570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96038" y="104775"/>
            <a:ext cx="2020887"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33375" y="104775"/>
            <a:ext cx="5910263"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30447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33375" y="104775"/>
            <a:ext cx="8077200" cy="958850"/>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296988"/>
            <a:ext cx="3754438" cy="4903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2488" y="1296988"/>
            <a:ext cx="3754437" cy="4903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032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0788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4397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2969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2488" y="12969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5251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619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2045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0862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8433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5785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55650" y="12969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7" name="Rectangle 6"/>
          <p:cNvSpPr>
            <a:spLocks noGrp="1" noChangeArrowheads="1"/>
          </p:cNvSpPr>
          <p:nvPr>
            <p:ph type="title"/>
          </p:nvPr>
        </p:nvSpPr>
        <p:spPr bwMode="auto">
          <a:xfrm>
            <a:off x="333375" y="104775"/>
            <a:ext cx="80772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8" name="Freeform 8"/>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11" name="Rectangle 11"/>
          <p:cNvSpPr>
            <a:spLocks noGrp="1" noChangeArrowheads="1"/>
          </p:cNvSpPr>
          <p:nvPr>
            <p:ph type="ftr" sz="quarter" idx="3"/>
          </p:nvPr>
        </p:nvSpPr>
        <p:spPr bwMode="auto">
          <a:xfrm>
            <a:off x="661988" y="6335713"/>
            <a:ext cx="816927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000066"/>
                </a:solidFill>
                <a:latin typeface="Times New Roman" pitchFamily="18" charset="0"/>
                <a:ea typeface="+mn-ea"/>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80"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Lst>
  <p:hf sldNum="0" hdr="0" dt="0"/>
  <p:txStyles>
    <p:titleStyle>
      <a:lvl1pPr algn="ctr" rtl="0" eaLnBrk="0" fontAlgn="base" hangingPunct="0">
        <a:spcBef>
          <a:spcPct val="0"/>
        </a:spcBef>
        <a:spcAft>
          <a:spcPct val="0"/>
        </a:spcAft>
        <a:defRPr sz="3200" b="1">
          <a:solidFill>
            <a:srgbClr val="000066"/>
          </a:solidFill>
          <a:latin typeface="+mj-lt"/>
          <a:ea typeface="+mj-ea"/>
          <a:cs typeface="+mj-cs"/>
        </a:defRPr>
      </a:lvl1pPr>
      <a:lvl2pPr algn="ctr" rtl="0" eaLnBrk="0" fontAlgn="base" hangingPunct="0">
        <a:spcBef>
          <a:spcPct val="0"/>
        </a:spcBef>
        <a:spcAft>
          <a:spcPct val="0"/>
        </a:spcAft>
        <a:defRPr sz="3200" b="1">
          <a:solidFill>
            <a:srgbClr val="000066"/>
          </a:solidFill>
          <a:latin typeface="Comic Sans MS" pitchFamily="66" charset="0"/>
          <a:ea typeface="宋体" pitchFamily="2" charset="-122"/>
        </a:defRPr>
      </a:lvl2pPr>
      <a:lvl3pPr algn="ctr" rtl="0" eaLnBrk="0" fontAlgn="base" hangingPunct="0">
        <a:spcBef>
          <a:spcPct val="0"/>
        </a:spcBef>
        <a:spcAft>
          <a:spcPct val="0"/>
        </a:spcAft>
        <a:defRPr sz="3200" b="1">
          <a:solidFill>
            <a:srgbClr val="000066"/>
          </a:solidFill>
          <a:latin typeface="Comic Sans MS" pitchFamily="66" charset="0"/>
          <a:ea typeface="宋体" pitchFamily="2" charset="-122"/>
        </a:defRPr>
      </a:lvl3pPr>
      <a:lvl4pPr algn="ctr" rtl="0" eaLnBrk="0" fontAlgn="base" hangingPunct="0">
        <a:spcBef>
          <a:spcPct val="0"/>
        </a:spcBef>
        <a:spcAft>
          <a:spcPct val="0"/>
        </a:spcAft>
        <a:defRPr sz="3200" b="1">
          <a:solidFill>
            <a:srgbClr val="000066"/>
          </a:solidFill>
          <a:latin typeface="Comic Sans MS" pitchFamily="66" charset="0"/>
          <a:ea typeface="宋体" pitchFamily="2" charset="-122"/>
        </a:defRPr>
      </a:lvl4pPr>
      <a:lvl5pPr algn="ctr" rtl="0" eaLnBrk="0" fontAlgn="base" hangingPunct="0">
        <a:spcBef>
          <a:spcPct val="0"/>
        </a:spcBef>
        <a:spcAft>
          <a:spcPct val="0"/>
        </a:spcAft>
        <a:defRPr sz="3200" b="1">
          <a:solidFill>
            <a:srgbClr val="000066"/>
          </a:solidFill>
          <a:latin typeface="Comic Sans MS" pitchFamily="66" charset="0"/>
          <a:ea typeface="宋体" pitchFamily="2" charset="-122"/>
        </a:defRPr>
      </a:lvl5pPr>
      <a:lvl6pPr marL="457200" algn="ctr" rtl="0" fontAlgn="base">
        <a:spcBef>
          <a:spcPct val="0"/>
        </a:spcBef>
        <a:spcAft>
          <a:spcPct val="0"/>
        </a:spcAft>
        <a:defRPr sz="3200" b="1">
          <a:solidFill>
            <a:srgbClr val="000066"/>
          </a:solidFill>
          <a:latin typeface="Comic Sans MS" pitchFamily="66" charset="0"/>
          <a:ea typeface="宋体" pitchFamily="2" charset="-122"/>
        </a:defRPr>
      </a:lvl6pPr>
      <a:lvl7pPr marL="914400" algn="ctr" rtl="0" fontAlgn="base">
        <a:spcBef>
          <a:spcPct val="0"/>
        </a:spcBef>
        <a:spcAft>
          <a:spcPct val="0"/>
        </a:spcAft>
        <a:defRPr sz="3200" b="1">
          <a:solidFill>
            <a:srgbClr val="000066"/>
          </a:solidFill>
          <a:latin typeface="Comic Sans MS" pitchFamily="66" charset="0"/>
          <a:ea typeface="宋体" pitchFamily="2" charset="-122"/>
        </a:defRPr>
      </a:lvl7pPr>
      <a:lvl8pPr marL="1371600" algn="ctr" rtl="0" fontAlgn="base">
        <a:spcBef>
          <a:spcPct val="0"/>
        </a:spcBef>
        <a:spcAft>
          <a:spcPct val="0"/>
        </a:spcAft>
        <a:defRPr sz="3200" b="1">
          <a:solidFill>
            <a:srgbClr val="000066"/>
          </a:solidFill>
          <a:latin typeface="Comic Sans MS" pitchFamily="66" charset="0"/>
          <a:ea typeface="宋体" pitchFamily="2" charset="-122"/>
        </a:defRPr>
      </a:lvl8pPr>
      <a:lvl9pPr marL="1828800" algn="ctr" rtl="0" fontAlgn="base">
        <a:spcBef>
          <a:spcPct val="0"/>
        </a:spcBef>
        <a:spcAft>
          <a:spcPct val="0"/>
        </a:spcAft>
        <a:defRPr sz="3200" b="1">
          <a:solidFill>
            <a:srgbClr val="000066"/>
          </a:solidFill>
          <a:latin typeface="Comic Sans MS" pitchFamily="66" charset="0"/>
          <a:ea typeface="宋体" pitchFamily="2" charset="-122"/>
        </a:defRPr>
      </a:lvl9pPr>
    </p:titleStyle>
    <p:bodyStyle>
      <a:lvl1pPr marL="342900" indent="-342900" algn="l" rtl="0" eaLnBrk="0" fontAlgn="base" hangingPunct="0">
        <a:spcBef>
          <a:spcPct val="35000"/>
        </a:spcBef>
        <a:spcAft>
          <a:spcPct val="0"/>
        </a:spcAft>
        <a:buClr>
          <a:srgbClr val="0066CC"/>
        </a:buClr>
        <a:buSzPct val="90000"/>
        <a:buFont typeface="Wingdings" panose="05000000000000000000" pitchFamily="2" charset="2"/>
        <a:buChar char="n"/>
        <a:defRPr sz="2400">
          <a:solidFill>
            <a:srgbClr val="000066"/>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Wingdings" panose="05000000000000000000" pitchFamily="2" charset="2"/>
        <a:buChar char="l"/>
        <a:defRPr sz="2000">
          <a:solidFill>
            <a:srgbClr val="000066"/>
          </a:solidFill>
          <a:latin typeface="+mn-lt"/>
          <a:ea typeface="+mn-ea"/>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sz="2400">
          <a:solidFill>
            <a:srgbClr val="000066"/>
          </a:solidFill>
          <a:latin typeface="+mn-lt"/>
          <a:ea typeface="+mn-ea"/>
        </a:defRPr>
      </a:lvl3pPr>
      <a:lvl4pPr marL="1428750" indent="-228600" algn="l" rtl="0" eaLnBrk="0" fontAlgn="base" hangingPunct="0">
        <a:spcBef>
          <a:spcPct val="35000"/>
        </a:spcBef>
        <a:spcAft>
          <a:spcPct val="0"/>
        </a:spcAft>
        <a:buClr>
          <a:srgbClr val="0066CC"/>
        </a:buClr>
        <a:buFont typeface="Times New Roman" panose="02020603050405020304" pitchFamily="18" charset="0"/>
        <a:buChar char="–"/>
        <a:defRPr sz="1600">
          <a:solidFill>
            <a:srgbClr val="000066"/>
          </a:solidFill>
          <a:latin typeface="+mn-lt"/>
          <a:ea typeface="+mn-ea"/>
        </a:defRPr>
      </a:lvl4pPr>
      <a:lvl5pPr marL="1771650" indent="-228600" algn="l" rtl="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mn-lt"/>
          <a:ea typeface="+mn-ea"/>
        </a:defRPr>
      </a:lvl5pPr>
      <a:lvl6pPr marL="2228850" indent="-228600" algn="l" rtl="0" fontAlgn="base">
        <a:spcBef>
          <a:spcPct val="35000"/>
        </a:spcBef>
        <a:spcAft>
          <a:spcPct val="0"/>
        </a:spcAft>
        <a:buClr>
          <a:schemeClr val="hlink"/>
        </a:buClr>
        <a:buSzPct val="75000"/>
        <a:buFont typeface="Times New Roman" pitchFamily="18" charset="0"/>
        <a:buChar char="»"/>
        <a:defRPr sz="1400">
          <a:solidFill>
            <a:srgbClr val="000066"/>
          </a:solidFill>
          <a:latin typeface="+mn-lt"/>
          <a:ea typeface="+mn-ea"/>
        </a:defRPr>
      </a:lvl6pPr>
      <a:lvl7pPr marL="2686050" indent="-228600" algn="l" rtl="0" fontAlgn="base">
        <a:spcBef>
          <a:spcPct val="35000"/>
        </a:spcBef>
        <a:spcAft>
          <a:spcPct val="0"/>
        </a:spcAft>
        <a:buClr>
          <a:schemeClr val="hlink"/>
        </a:buClr>
        <a:buSzPct val="75000"/>
        <a:buFont typeface="Times New Roman" pitchFamily="18" charset="0"/>
        <a:buChar char="»"/>
        <a:defRPr sz="1400">
          <a:solidFill>
            <a:srgbClr val="000066"/>
          </a:solidFill>
          <a:latin typeface="+mn-lt"/>
          <a:ea typeface="+mn-ea"/>
        </a:defRPr>
      </a:lvl7pPr>
      <a:lvl8pPr marL="3143250" indent="-228600" algn="l" rtl="0" fontAlgn="base">
        <a:spcBef>
          <a:spcPct val="35000"/>
        </a:spcBef>
        <a:spcAft>
          <a:spcPct val="0"/>
        </a:spcAft>
        <a:buClr>
          <a:schemeClr val="hlink"/>
        </a:buClr>
        <a:buSzPct val="75000"/>
        <a:buFont typeface="Times New Roman" pitchFamily="18" charset="0"/>
        <a:buChar char="»"/>
        <a:defRPr sz="1400">
          <a:solidFill>
            <a:srgbClr val="000066"/>
          </a:solidFill>
          <a:latin typeface="+mn-lt"/>
          <a:ea typeface="+mn-ea"/>
        </a:defRPr>
      </a:lvl8pPr>
      <a:lvl9pPr marL="3600450" indent="-228600" algn="l" rtl="0" fontAlgn="base">
        <a:spcBef>
          <a:spcPct val="35000"/>
        </a:spcBef>
        <a:spcAft>
          <a:spcPct val="0"/>
        </a:spcAft>
        <a:buClr>
          <a:schemeClr val="hlink"/>
        </a:buClr>
        <a:buSzPct val="75000"/>
        <a:buFont typeface="Times New Roman" pitchFamily="18" charset="0"/>
        <a:buChar char="»"/>
        <a:defRPr sz="14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685800" y="2232025"/>
            <a:ext cx="7772400" cy="1249363"/>
          </a:xfrm>
        </p:spPr>
        <p:txBody>
          <a:bodyPr/>
          <a:lstStyle/>
          <a:p>
            <a:pPr eaLnBrk="1" hangingPunct="1"/>
            <a:r>
              <a:rPr lang="zh-CN" altLang="en-US" sz="3600" smtClean="0">
                <a:latin typeface="华文新魏" panose="02010800040101010101" pitchFamily="2" charset="-122"/>
                <a:ea typeface="华文新魏" panose="02010800040101010101" pitchFamily="2" charset="-122"/>
              </a:rPr>
              <a:t>实验</a:t>
            </a:r>
            <a:r>
              <a:rPr lang="en-US" altLang="zh-CN" sz="3600" smtClean="0">
                <a:latin typeface="华文新魏" panose="02010800040101010101" pitchFamily="2" charset="-122"/>
                <a:ea typeface="华文新魏" panose="02010800040101010101" pitchFamily="2" charset="-122"/>
              </a:rPr>
              <a:t>4: SQL</a:t>
            </a:r>
            <a:r>
              <a:rPr lang="zh-CN" altLang="en-US" sz="3600" smtClean="0">
                <a:latin typeface="华文新魏" panose="02010800040101010101" pitchFamily="2" charset="-122"/>
                <a:ea typeface="华文新魏" panose="02010800040101010101" pitchFamily="2" charset="-122"/>
              </a:rPr>
              <a:t>高级编程</a:t>
            </a:r>
            <a:endParaRPr lang="en-US" altLang="zh-CN" sz="3600" smtClean="0">
              <a:latin typeface="华文新魏" panose="02010800040101010101" pitchFamily="2" charset="-122"/>
              <a:ea typeface="华文新魏" panose="02010800040101010101" pitchFamily="2" charset="-122"/>
            </a:endParaRPr>
          </a:p>
        </p:txBody>
      </p:sp>
      <p:sp>
        <p:nvSpPr>
          <p:cNvPr id="16386" name="Rectangle 3"/>
          <p:cNvSpPr>
            <a:spLocks noGrp="1" noChangeArrowheads="1"/>
          </p:cNvSpPr>
          <p:nvPr>
            <p:ph type="subTitle" idx="1"/>
          </p:nvPr>
        </p:nvSpPr>
        <p:spPr/>
        <p:txBody>
          <a:bodyPr/>
          <a:lstStyle/>
          <a:p>
            <a:pPr eaLnBrk="1" hangingPunct="1"/>
            <a:r>
              <a:rPr lang="zh-CN" altLang="en-US" smtClean="0">
                <a:solidFill>
                  <a:srgbClr val="FFFF66"/>
                </a:solidFill>
              </a:rPr>
              <a:t> </a:t>
            </a:r>
          </a:p>
          <a:p>
            <a:pPr eaLnBrk="1" hangingPunct="1"/>
            <a:endParaRPr lang="zh-CN" altLang="en-US" smtClean="0">
              <a:solidFill>
                <a:srgbClr val="FFFF66"/>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zh-CN" altLang="en-US" smtClean="0">
                <a:ea typeface="华文新魏" panose="02010800040101010101" pitchFamily="2" charset="-122"/>
              </a:rPr>
              <a:t>存储过程的执行</a:t>
            </a:r>
            <a:endParaRPr lang="en-US" altLang="zh-CN" smtClean="0">
              <a:ea typeface="华文新魏" panose="02010800040101010101" pitchFamily="2" charset="-122"/>
            </a:endParaRPr>
          </a:p>
        </p:txBody>
      </p:sp>
      <p:sp>
        <p:nvSpPr>
          <p:cNvPr id="2560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t>execute   </a:t>
            </a:r>
            <a:r>
              <a:rPr lang="zh-CN" altLang="en-US" smtClean="0">
                <a:latin typeface="华文新魏" panose="02010800040101010101" pitchFamily="2" charset="-122"/>
                <a:ea typeface="华文新魏" panose="02010800040101010101" pitchFamily="2" charset="-122"/>
              </a:rPr>
              <a:t>过程名</a:t>
            </a:r>
            <a:r>
              <a:rPr lang="en-US" altLang="zh-CN"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参数值，</a:t>
            </a:r>
            <a:r>
              <a:rPr lang="en-US" altLang="zh-CN" smtClean="0">
                <a:latin typeface="Arial" panose="020B0604020202020204" pitchFamily="34" charset="0"/>
                <a:ea typeface="华文新魏" panose="02010800040101010101" pitchFamily="2" charset="-122"/>
              </a:rPr>
              <a:t>……</a:t>
            </a:r>
            <a:r>
              <a:rPr lang="en-US" altLang="zh-CN" smtClean="0">
                <a:latin typeface="华文新魏" panose="02010800040101010101" pitchFamily="2" charset="-122"/>
                <a:ea typeface="华文新魏" panose="02010800040101010101" pitchFamily="2" charset="-122"/>
              </a:rPr>
              <a:t>][output]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zh-CN" altLang="en-US" smtClean="0">
                <a:ea typeface="华文新魏" panose="02010800040101010101" pitchFamily="2" charset="-122"/>
              </a:rPr>
              <a:t>数据库实例</a:t>
            </a:r>
            <a:endParaRPr lang="en-US" altLang="zh-CN" smtClean="0">
              <a:ea typeface="华文新魏" panose="02010800040101010101" pitchFamily="2" charset="-122"/>
            </a:endParaRPr>
          </a:p>
        </p:txBody>
      </p:sp>
      <p:sp>
        <p:nvSpPr>
          <p:cNvPr id="26626" name="Rectangle 3"/>
          <p:cNvSpPr>
            <a:spLocks noGrp="1" noChangeArrowheads="1"/>
          </p:cNvSpPr>
          <p:nvPr>
            <p:ph type="body" idx="1"/>
          </p:nvPr>
        </p:nvSpPr>
        <p:spPr>
          <a:xfrm>
            <a:off x="619125" y="1296988"/>
            <a:ext cx="8012113" cy="4903787"/>
          </a:xfrm>
        </p:spPr>
        <p:txBody>
          <a:bodyPr/>
          <a:lstStyle/>
          <a:p>
            <a:pPr eaLnBrk="1" hangingPunct="1">
              <a:lnSpc>
                <a:spcPct val="130000"/>
              </a:lnSpc>
            </a:pPr>
            <a:r>
              <a:rPr lang="zh-CN" altLang="en-US" smtClean="0">
                <a:latin typeface="华文新魏" panose="02010800040101010101" pitchFamily="2" charset="-122"/>
                <a:ea typeface="华文新魏" panose="02010800040101010101" pitchFamily="2" charset="-122"/>
              </a:rPr>
              <a:t>进销存数据库中，有三张关系表</a:t>
            </a:r>
          </a:p>
          <a:p>
            <a:pPr lvl="1" eaLnBrk="1" hangingPunct="1">
              <a:lnSpc>
                <a:spcPct val="130000"/>
              </a:lnSpc>
            </a:pPr>
            <a:r>
              <a:rPr lang="en-US" altLang="zh-CN" smtClean="0">
                <a:latin typeface="华文新魏" panose="02010800040101010101" pitchFamily="2" charset="-122"/>
                <a:ea typeface="华文新魏" panose="02010800040101010101" pitchFamily="2" charset="-122"/>
              </a:rPr>
              <a:t>employer</a:t>
            </a:r>
            <a:r>
              <a:rPr lang="zh-CN" altLang="en-US" smtClean="0">
                <a:latin typeface="华文新魏" panose="02010800040101010101" pitchFamily="2" charset="-122"/>
                <a:ea typeface="华文新魏" panose="02010800040101010101" pitchFamily="2" charset="-122"/>
              </a:rPr>
              <a:t>关系</a:t>
            </a:r>
          </a:p>
          <a:p>
            <a:pPr eaLnBrk="1" hangingPunct="1">
              <a:lnSpc>
                <a:spcPct val="13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employer(empID,empNo,empName,empGender,Salary,wareHouse)</a:t>
            </a:r>
          </a:p>
          <a:p>
            <a:pPr lvl="1" eaLnBrk="1" hangingPunct="1">
              <a:lnSpc>
                <a:spcPct val="130000"/>
              </a:lnSpc>
            </a:pPr>
            <a:r>
              <a:rPr lang="en-US" altLang="zh-CN" smtClean="0">
                <a:latin typeface="华文新魏" panose="02010800040101010101" pitchFamily="2" charset="-122"/>
                <a:ea typeface="华文新魏" panose="02010800040101010101" pitchFamily="2" charset="-122"/>
              </a:rPr>
              <a:t>order</a:t>
            </a:r>
            <a:r>
              <a:rPr lang="zh-CN" altLang="en-US" smtClean="0">
                <a:latin typeface="华文新魏" panose="02010800040101010101" pitchFamily="2" charset="-122"/>
                <a:ea typeface="华文新魏" panose="02010800040101010101" pitchFamily="2" charset="-122"/>
              </a:rPr>
              <a:t>关系</a:t>
            </a:r>
          </a:p>
          <a:p>
            <a:pPr eaLnBrk="1" hangingPunct="1">
              <a:lnSpc>
                <a:spcPct val="13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order(orderID,orderNo,empNo,orderDate,sale_money)</a:t>
            </a:r>
          </a:p>
          <a:p>
            <a:pPr lvl="1" eaLnBrk="1" hangingPunct="1">
              <a:lnSpc>
                <a:spcPct val="130000"/>
              </a:lnSpc>
            </a:pPr>
            <a:r>
              <a:rPr lang="en-US" altLang="zh-CN" smtClean="0">
                <a:latin typeface="华文新魏" panose="02010800040101010101" pitchFamily="2" charset="-122"/>
                <a:ea typeface="华文新魏" panose="02010800040101010101" pitchFamily="2" charset="-122"/>
              </a:rPr>
              <a:t>wareHouse</a:t>
            </a:r>
            <a:r>
              <a:rPr lang="zh-CN" altLang="en-US" smtClean="0">
                <a:latin typeface="华文新魏" panose="02010800040101010101" pitchFamily="2" charset="-122"/>
                <a:ea typeface="华文新魏" panose="02010800040101010101" pitchFamily="2" charset="-122"/>
              </a:rPr>
              <a:t>关系</a:t>
            </a:r>
          </a:p>
          <a:p>
            <a:pPr eaLnBrk="1" hangingPunct="1">
              <a:lnSpc>
                <a:spcPct val="13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wareHouse(wareHouseID,wareHouseNo,city,area)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zh-CN" altLang="en-US" smtClean="0">
                <a:ea typeface="华文新魏" panose="02010800040101010101" pitchFamily="2" charset="-122"/>
              </a:rPr>
              <a:t>不带参数的存储过程的创建与执行</a:t>
            </a:r>
            <a:endParaRPr lang="en-US" altLang="zh-CN" smtClean="0">
              <a:ea typeface="华文新魏" panose="02010800040101010101" pitchFamily="2" charset="-122"/>
            </a:endParaRPr>
          </a:p>
        </p:txBody>
      </p:sp>
      <p:sp>
        <p:nvSpPr>
          <p:cNvPr id="27650" name="Rectangle 3"/>
          <p:cNvSpPr>
            <a:spLocks noGrp="1" noChangeArrowheads="1"/>
          </p:cNvSpPr>
          <p:nvPr>
            <p:ph type="body" idx="1"/>
          </p:nvPr>
        </p:nvSpPr>
        <p:spPr/>
        <p:txBody>
          <a:bodyPr/>
          <a:lstStyle/>
          <a:p>
            <a:pPr eaLnBrk="1" hangingPunct="1"/>
            <a:r>
              <a:rPr lang="zh-CN" altLang="en-US" smtClean="0">
                <a:ea typeface="华文新魏" panose="02010800040101010101" pitchFamily="2" charset="-122"/>
              </a:rPr>
              <a:t>创建</a:t>
            </a:r>
          </a:p>
          <a:p>
            <a:pPr eaLnBrk="1" hangingPunct="1">
              <a:buFont typeface="Wingdings" panose="05000000000000000000" pitchFamily="2" charset="2"/>
              <a:buNone/>
            </a:pPr>
            <a:r>
              <a:rPr lang="en-US" altLang="zh-CN" smtClean="0">
                <a:solidFill>
                  <a:srgbClr val="FF0000"/>
                </a:solidFill>
              </a:rPr>
              <a:t>create proc</a:t>
            </a:r>
            <a:r>
              <a:rPr lang="en-US" altLang="zh-CN" smtClean="0"/>
              <a:t>  StoredPro1 </a:t>
            </a:r>
            <a:r>
              <a:rPr lang="en-US" altLang="zh-CN" smtClean="0">
                <a:solidFill>
                  <a:srgbClr val="FF0000"/>
                </a:solidFill>
              </a:rPr>
              <a:t>as</a:t>
            </a:r>
          </a:p>
          <a:p>
            <a:pPr eaLnBrk="1" hangingPunct="1">
              <a:buFont typeface="Wingdings" panose="05000000000000000000" pitchFamily="2" charset="2"/>
              <a:buNone/>
            </a:pPr>
            <a:r>
              <a:rPr lang="en-US" altLang="zh-CN" smtClean="0"/>
              <a:t>    </a:t>
            </a:r>
            <a:r>
              <a:rPr lang="en-US" altLang="zh-CN" smtClean="0">
                <a:solidFill>
                  <a:srgbClr val="FF0000"/>
                </a:solidFill>
              </a:rPr>
              <a:t>select</a:t>
            </a:r>
            <a:r>
              <a:rPr lang="en-US" altLang="zh-CN" smtClean="0"/>
              <a:t> * </a:t>
            </a:r>
            <a:r>
              <a:rPr lang="en-US" altLang="zh-CN" smtClean="0">
                <a:solidFill>
                  <a:srgbClr val="FF0000"/>
                </a:solidFill>
              </a:rPr>
              <a:t>from</a:t>
            </a:r>
            <a:r>
              <a:rPr lang="en-US" altLang="zh-CN" smtClean="0"/>
              <a:t> employer </a:t>
            </a:r>
            <a:r>
              <a:rPr lang="en-US" altLang="zh-CN" smtClean="0">
                <a:solidFill>
                  <a:srgbClr val="FF0000"/>
                </a:solidFill>
              </a:rPr>
              <a:t>where</a:t>
            </a:r>
            <a:r>
              <a:rPr lang="en-US" altLang="zh-CN" smtClean="0"/>
              <a:t> salary&gt;1800</a:t>
            </a:r>
          </a:p>
          <a:p>
            <a:pPr eaLnBrk="1" hangingPunct="1">
              <a:buFont typeface="Wingdings" panose="05000000000000000000" pitchFamily="2" charset="2"/>
              <a:buNone/>
            </a:pPr>
            <a:endParaRPr lang="en-US" altLang="zh-CN" smtClean="0"/>
          </a:p>
          <a:p>
            <a:pPr eaLnBrk="1" hangingPunct="1"/>
            <a:r>
              <a:rPr lang="zh-CN" altLang="en-US" smtClean="0">
                <a:ea typeface="华文新魏" panose="02010800040101010101" pitchFamily="2" charset="-122"/>
              </a:rPr>
              <a:t>执行</a:t>
            </a:r>
            <a:r>
              <a:rPr lang="zh-CN" altLang="en-US" smtClean="0"/>
              <a:t> </a:t>
            </a:r>
          </a:p>
          <a:p>
            <a:pPr eaLnBrk="1" hangingPunct="1">
              <a:buFont typeface="Wingdings" panose="05000000000000000000" pitchFamily="2" charset="2"/>
              <a:buNone/>
            </a:pPr>
            <a:r>
              <a:rPr lang="en-US" altLang="zh-CN" smtClean="0"/>
              <a:t>  </a:t>
            </a:r>
            <a:r>
              <a:rPr lang="en-US" altLang="zh-CN" smtClean="0">
                <a:solidFill>
                  <a:srgbClr val="FF0000"/>
                </a:solidFill>
              </a:rPr>
              <a:t>execute</a:t>
            </a:r>
            <a:r>
              <a:rPr lang="en-US" altLang="zh-CN" smtClean="0"/>
              <a:t> StoredPro1</a:t>
            </a:r>
          </a:p>
          <a:p>
            <a:pPr eaLnBrk="1" hangingPunct="1">
              <a:buFont typeface="Wingdings" panose="05000000000000000000" pitchFamily="2" charset="2"/>
              <a:buNone/>
            </a:pPr>
            <a:endParaRPr lang="en-US" altLang="zh-CN" smtClean="0"/>
          </a:p>
          <a:p>
            <a:pPr eaLnBrk="1" hangingPunct="1"/>
            <a:r>
              <a:rPr lang="zh-CN" altLang="en-US" smtClean="0">
                <a:ea typeface="华文新魏" panose="02010800040101010101" pitchFamily="2" charset="-122"/>
              </a:rPr>
              <a:t>或</a:t>
            </a:r>
            <a:r>
              <a:rPr lang="zh-CN" altLang="en-US" smtClean="0"/>
              <a:t>  </a:t>
            </a:r>
            <a:r>
              <a:rPr lang="en-US" altLang="zh-CN" smtClean="0"/>
              <a:t>F5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zh-CN" altLang="en-US" smtClean="0">
                <a:ea typeface="华文新魏" panose="02010800040101010101" pitchFamily="2" charset="-122"/>
              </a:rPr>
              <a:t>带有输入参数的存储过程的创建与执行</a:t>
            </a:r>
            <a:endParaRPr lang="en-US" altLang="zh-CN" smtClean="0">
              <a:ea typeface="华文新魏" panose="02010800040101010101" pitchFamily="2" charset="-122"/>
            </a:endParaRPr>
          </a:p>
        </p:txBody>
      </p:sp>
      <p:sp>
        <p:nvSpPr>
          <p:cNvPr id="28674" name="Rectangle 3"/>
          <p:cNvSpPr>
            <a:spLocks noGrp="1" noChangeArrowheads="1"/>
          </p:cNvSpPr>
          <p:nvPr>
            <p:ph type="body" idx="1"/>
          </p:nvPr>
        </p:nvSpPr>
        <p:spPr/>
        <p:txBody>
          <a:bodyPr/>
          <a:lstStyle/>
          <a:p>
            <a:pPr eaLnBrk="1" hangingPunct="1"/>
            <a:r>
              <a:rPr lang="zh-CN" altLang="en-US" smtClean="0">
                <a:ea typeface="华文新魏" panose="02010800040101010101" pitchFamily="2" charset="-122"/>
              </a:rPr>
              <a:t>创建</a:t>
            </a:r>
          </a:p>
          <a:p>
            <a:pPr eaLnBrk="1" hangingPunct="1">
              <a:buFont typeface="Wingdings" panose="05000000000000000000" pitchFamily="2" charset="2"/>
              <a:buNone/>
            </a:pPr>
            <a:r>
              <a:rPr lang="en-US" altLang="zh-CN" smtClean="0">
                <a:solidFill>
                  <a:srgbClr val="FF0000"/>
                </a:solidFill>
              </a:rPr>
              <a:t>create proc</a:t>
            </a:r>
            <a:r>
              <a:rPr lang="en-US" altLang="zh-CN" smtClean="0"/>
              <a:t> StoredProc2 </a:t>
            </a:r>
            <a:r>
              <a:rPr lang="en-US" altLang="zh-CN" smtClean="0">
                <a:solidFill>
                  <a:srgbClr val="FF0000"/>
                </a:solidFill>
              </a:rPr>
              <a:t>  </a:t>
            </a:r>
          </a:p>
          <a:p>
            <a:pPr eaLnBrk="1" hangingPunct="1">
              <a:buFont typeface="Wingdings" panose="05000000000000000000" pitchFamily="2" charset="2"/>
              <a:buNone/>
            </a:pPr>
            <a:r>
              <a:rPr lang="en-US" altLang="zh-CN" smtClean="0">
                <a:solidFill>
                  <a:srgbClr val="FF0000"/>
                </a:solidFill>
              </a:rPr>
              <a:t>     </a:t>
            </a:r>
            <a:r>
              <a:rPr lang="en-US" altLang="zh-CN" smtClean="0"/>
              <a:t>@minSalary</a:t>
            </a:r>
            <a:r>
              <a:rPr lang="en-US" altLang="zh-CN" smtClean="0">
                <a:solidFill>
                  <a:srgbClr val="FF0000"/>
                </a:solidFill>
              </a:rPr>
              <a:t>  int,</a:t>
            </a:r>
          </a:p>
          <a:p>
            <a:pPr eaLnBrk="1" hangingPunct="1">
              <a:buFont typeface="Wingdings" panose="05000000000000000000" pitchFamily="2" charset="2"/>
              <a:buNone/>
            </a:pPr>
            <a:r>
              <a:rPr lang="en-US" altLang="zh-CN" smtClean="0">
                <a:solidFill>
                  <a:srgbClr val="FF0000"/>
                </a:solidFill>
              </a:rPr>
              <a:t>     </a:t>
            </a:r>
            <a:r>
              <a:rPr lang="en-US" altLang="zh-CN" smtClean="0"/>
              <a:t>@maxSalary</a:t>
            </a:r>
            <a:r>
              <a:rPr lang="en-US" altLang="zh-CN" smtClean="0">
                <a:solidFill>
                  <a:srgbClr val="FF0000"/>
                </a:solidFill>
              </a:rPr>
              <a:t> int</a:t>
            </a:r>
          </a:p>
          <a:p>
            <a:pPr eaLnBrk="1" hangingPunct="1">
              <a:buFont typeface="Wingdings" panose="05000000000000000000" pitchFamily="2" charset="2"/>
              <a:buNone/>
            </a:pPr>
            <a:r>
              <a:rPr lang="en-US" altLang="zh-CN" smtClean="0">
                <a:solidFill>
                  <a:srgbClr val="FF0000"/>
                </a:solidFill>
              </a:rPr>
              <a:t>as </a:t>
            </a:r>
          </a:p>
          <a:p>
            <a:pPr eaLnBrk="1" hangingPunct="1">
              <a:buFont typeface="Wingdings" panose="05000000000000000000" pitchFamily="2" charset="2"/>
              <a:buNone/>
            </a:pPr>
            <a:r>
              <a:rPr lang="en-US" altLang="zh-CN" smtClean="0">
                <a:solidFill>
                  <a:srgbClr val="FF0000"/>
                </a:solidFill>
              </a:rPr>
              <a:t>     select * from </a:t>
            </a:r>
            <a:r>
              <a:rPr lang="en-US" altLang="zh-CN" smtClean="0"/>
              <a:t>employer</a:t>
            </a:r>
            <a:r>
              <a:rPr lang="en-US" altLang="zh-CN" smtClean="0">
                <a:solidFill>
                  <a:srgbClr val="FF0000"/>
                </a:solidFill>
              </a:rPr>
              <a:t> where </a:t>
            </a:r>
            <a:r>
              <a:rPr lang="en-US" altLang="zh-CN" smtClean="0"/>
              <a:t>salary</a:t>
            </a:r>
            <a:r>
              <a:rPr lang="en-US" altLang="zh-CN" smtClean="0">
                <a:solidFill>
                  <a:srgbClr val="FF0000"/>
                </a:solidFill>
              </a:rPr>
              <a:t> between </a:t>
            </a:r>
            <a:r>
              <a:rPr lang="en-US" altLang="zh-CN" smtClean="0"/>
              <a:t>@minSalary</a:t>
            </a:r>
            <a:r>
              <a:rPr lang="en-US" altLang="zh-CN" smtClean="0">
                <a:solidFill>
                  <a:srgbClr val="FF0000"/>
                </a:solidFill>
              </a:rPr>
              <a:t>  and  </a:t>
            </a:r>
            <a:r>
              <a:rPr lang="en-US" altLang="zh-CN" smtClean="0"/>
              <a:t>@maxSalary</a:t>
            </a:r>
            <a:r>
              <a:rPr lang="en-US" altLang="zh-CN" smtClean="0">
                <a:solidFill>
                  <a:srgbClr val="FF0000"/>
                </a:solidFill>
              </a:rPr>
              <a:t> </a:t>
            </a:r>
          </a:p>
          <a:p>
            <a:pPr eaLnBrk="1" hangingPunct="1"/>
            <a:r>
              <a:rPr lang="zh-CN" altLang="en-US" smtClean="0">
                <a:ea typeface="华文新魏" panose="02010800040101010101" pitchFamily="2" charset="-122"/>
              </a:rPr>
              <a:t>执行</a:t>
            </a:r>
          </a:p>
          <a:p>
            <a:pPr eaLnBrk="1" hangingPunct="1">
              <a:buFont typeface="Wingdings" panose="05000000000000000000" pitchFamily="2" charset="2"/>
              <a:buNone/>
            </a:pPr>
            <a:r>
              <a:rPr lang="en-US" altLang="zh-CN" smtClean="0"/>
              <a:t>Execute StoredProc2 1800,2500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33375" y="104775"/>
            <a:ext cx="8440738" cy="958850"/>
          </a:xfrm>
        </p:spPr>
        <p:txBody>
          <a:bodyPr/>
          <a:lstStyle/>
          <a:p>
            <a:pPr eaLnBrk="1" hangingPunct="1"/>
            <a:r>
              <a:rPr lang="zh-CN" altLang="en-US" smtClean="0">
                <a:ea typeface="华文新魏" panose="02010800040101010101" pitchFamily="2" charset="-122"/>
              </a:rPr>
              <a:t>带有输入、输出参数的存储过程的</a:t>
            </a:r>
            <a:r>
              <a:rPr lang="zh-CN" altLang="en-US" smtClean="0">
                <a:solidFill>
                  <a:srgbClr val="FF0000"/>
                </a:solidFill>
                <a:ea typeface="华文新魏" panose="02010800040101010101" pitchFamily="2" charset="-122"/>
              </a:rPr>
              <a:t>创建</a:t>
            </a:r>
            <a:endParaRPr lang="en-US" altLang="zh-CN" smtClean="0">
              <a:solidFill>
                <a:srgbClr val="FF0000"/>
              </a:solidFill>
              <a:ea typeface="华文新魏" panose="02010800040101010101" pitchFamily="2" charset="-122"/>
            </a:endParaRPr>
          </a:p>
        </p:txBody>
      </p:sp>
      <p:sp>
        <p:nvSpPr>
          <p:cNvPr id="29698" name="Rectangle 3"/>
          <p:cNvSpPr>
            <a:spLocks noGrp="1" noChangeArrowheads="1"/>
          </p:cNvSpPr>
          <p:nvPr>
            <p:ph type="body" idx="1"/>
          </p:nvPr>
        </p:nvSpPr>
        <p:spPr>
          <a:xfrm>
            <a:off x="217488" y="1296988"/>
            <a:ext cx="8926512" cy="4903787"/>
          </a:xfrm>
        </p:spPr>
        <p:txBody>
          <a:bodyPr/>
          <a:lstStyle/>
          <a:p>
            <a:pPr eaLnBrk="1" hangingPunct="1">
              <a:buFont typeface="Wingdings" panose="05000000000000000000" pitchFamily="2" charset="2"/>
              <a:buNone/>
            </a:pPr>
            <a:r>
              <a:rPr lang="en-US" altLang="zh-CN" sz="2000" smtClean="0"/>
              <a:t>create proc StoredProc3</a:t>
            </a:r>
          </a:p>
          <a:p>
            <a:pPr eaLnBrk="1" hangingPunct="1">
              <a:buFont typeface="Wingdings" panose="05000000000000000000" pitchFamily="2" charset="2"/>
              <a:buNone/>
            </a:pPr>
            <a:r>
              <a:rPr lang="en-US" altLang="zh-CN" sz="2000" smtClean="0"/>
              <a:t>  @changewhNo  varchar(50),</a:t>
            </a:r>
          </a:p>
          <a:p>
            <a:pPr eaLnBrk="1" hangingPunct="1">
              <a:buFont typeface="Wingdings" panose="05000000000000000000" pitchFamily="2" charset="2"/>
              <a:buNone/>
            </a:pPr>
            <a:r>
              <a:rPr lang="en-US" altLang="zh-CN" sz="2000" smtClean="0"/>
              <a:t>  @maxSalary int </a:t>
            </a:r>
            <a:r>
              <a:rPr lang="en-US" altLang="zh-CN" sz="2000" smtClean="0">
                <a:solidFill>
                  <a:srgbClr val="0066FF"/>
                </a:solidFill>
              </a:rPr>
              <a:t>output</a:t>
            </a:r>
            <a:r>
              <a:rPr lang="en-US" altLang="zh-CN" sz="2000" smtClean="0"/>
              <a:t>,</a:t>
            </a:r>
          </a:p>
          <a:p>
            <a:pPr eaLnBrk="1" hangingPunct="1">
              <a:buFont typeface="Wingdings" panose="05000000000000000000" pitchFamily="2" charset="2"/>
              <a:buNone/>
            </a:pPr>
            <a:r>
              <a:rPr lang="en-US" altLang="zh-CN" sz="2000" smtClean="0"/>
              <a:t>  @avgSalary real </a:t>
            </a:r>
            <a:r>
              <a:rPr lang="en-US" altLang="zh-CN" sz="2000" smtClean="0">
                <a:solidFill>
                  <a:srgbClr val="0066FF"/>
                </a:solidFill>
              </a:rPr>
              <a:t>output</a:t>
            </a:r>
          </a:p>
          <a:p>
            <a:pPr eaLnBrk="1" hangingPunct="1">
              <a:buFont typeface="Wingdings" panose="05000000000000000000" pitchFamily="2" charset="2"/>
              <a:buNone/>
            </a:pPr>
            <a:r>
              <a:rPr lang="en-US" altLang="zh-CN" sz="2000" smtClean="0"/>
              <a:t>as </a:t>
            </a:r>
          </a:p>
          <a:p>
            <a:pPr eaLnBrk="1" hangingPunct="1">
              <a:buFont typeface="Wingdings" panose="05000000000000000000" pitchFamily="2" charset="2"/>
              <a:buNone/>
            </a:pPr>
            <a:r>
              <a:rPr lang="en-US" altLang="zh-CN" sz="2000" smtClean="0"/>
              <a:t>   begin </a:t>
            </a:r>
          </a:p>
          <a:p>
            <a:pPr eaLnBrk="1" hangingPunct="1">
              <a:buFont typeface="Wingdings" panose="05000000000000000000" pitchFamily="2" charset="2"/>
              <a:buNone/>
            </a:pPr>
            <a:r>
              <a:rPr lang="en-US" altLang="zh-CN" sz="2000" smtClean="0"/>
              <a:t>     select * from employer where wareHouse=@ changewhNo</a:t>
            </a:r>
          </a:p>
          <a:p>
            <a:pPr eaLnBrk="1" hangingPunct="1">
              <a:buFont typeface="Wingdings" panose="05000000000000000000" pitchFamily="2" charset="2"/>
              <a:buNone/>
            </a:pPr>
            <a:r>
              <a:rPr lang="en-US" altLang="zh-CN" sz="2000" smtClean="0"/>
              <a:t>     select @maxSalary=max(salary) from employer where wareHouse= @changewhNo</a:t>
            </a:r>
          </a:p>
          <a:p>
            <a:pPr eaLnBrk="1" hangingPunct="1">
              <a:buFont typeface="Wingdings" panose="05000000000000000000" pitchFamily="2" charset="2"/>
              <a:buNone/>
            </a:pPr>
            <a:r>
              <a:rPr lang="en-US" altLang="zh-CN" sz="2000" smtClean="0"/>
              <a:t>     select @avgSalary=avg(salary) from employer where wareHouse= @changewhNo</a:t>
            </a:r>
          </a:p>
          <a:p>
            <a:pPr eaLnBrk="1" hangingPunct="1">
              <a:buFont typeface="Wingdings" panose="05000000000000000000" pitchFamily="2" charset="2"/>
              <a:buNone/>
            </a:pPr>
            <a:r>
              <a:rPr lang="en-US" altLang="zh-CN" sz="2000" smtClean="0"/>
              <a:t>   end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zh-CN" altLang="en-US" smtClean="0">
                <a:ea typeface="华文新魏" panose="02010800040101010101" pitchFamily="2" charset="-122"/>
              </a:rPr>
              <a:t>带有输入、输出参数的存储过程的</a:t>
            </a:r>
            <a:r>
              <a:rPr lang="zh-CN" altLang="en-US" smtClean="0">
                <a:solidFill>
                  <a:srgbClr val="FF0000"/>
                </a:solidFill>
                <a:ea typeface="华文新魏" panose="02010800040101010101" pitchFamily="2" charset="-122"/>
              </a:rPr>
              <a:t>执行</a:t>
            </a:r>
          </a:p>
        </p:txBody>
      </p:sp>
      <p:sp>
        <p:nvSpPr>
          <p:cNvPr id="30722" name="Rectangle 3"/>
          <p:cNvSpPr>
            <a:spLocks noGrp="1" noChangeArrowheads="1"/>
          </p:cNvSpPr>
          <p:nvPr>
            <p:ph type="body" idx="1"/>
          </p:nvPr>
        </p:nvSpPr>
        <p:spPr>
          <a:xfrm>
            <a:off x="152400" y="1296988"/>
            <a:ext cx="8737600" cy="4903787"/>
          </a:xfrm>
        </p:spPr>
        <p:txBody>
          <a:bodyPr/>
          <a:lstStyle/>
          <a:p>
            <a:pPr eaLnBrk="1" hangingPunct="1">
              <a:lnSpc>
                <a:spcPct val="170000"/>
              </a:lnSpc>
            </a:pPr>
            <a:r>
              <a:rPr lang="zh-CN" altLang="en-US" smtClean="0">
                <a:latin typeface="华文新魏" panose="02010800040101010101" pitchFamily="2" charset="-122"/>
                <a:ea typeface="华文新魏" panose="02010800040101010101" pitchFamily="2" charset="-122"/>
              </a:rPr>
              <a:t>查找仓库</a:t>
            </a:r>
            <a:r>
              <a:rPr lang="en-US" altLang="zh-CN" smtClean="0">
                <a:latin typeface="华文新魏" panose="02010800040101010101" pitchFamily="2" charset="-122"/>
                <a:ea typeface="华文新魏" panose="02010800040101010101" pitchFamily="2" charset="-122"/>
              </a:rPr>
              <a:t>wh2</a:t>
            </a:r>
            <a:r>
              <a:rPr lang="zh-CN" altLang="en-US" smtClean="0">
                <a:latin typeface="华文新魏" panose="02010800040101010101" pitchFamily="2" charset="-122"/>
                <a:ea typeface="华文新魏" panose="02010800040101010101" pitchFamily="2" charset="-122"/>
              </a:rPr>
              <a:t>的员工信息，并输出</a:t>
            </a:r>
            <a:r>
              <a:rPr lang="en-US" altLang="zh-CN" smtClean="0">
                <a:latin typeface="华文新魏" panose="02010800040101010101" pitchFamily="2" charset="-122"/>
                <a:ea typeface="华文新魏" panose="02010800040101010101" pitchFamily="2" charset="-122"/>
              </a:rPr>
              <a:t>wh2</a:t>
            </a:r>
            <a:r>
              <a:rPr lang="zh-CN" altLang="en-US" smtClean="0">
                <a:latin typeface="华文新魏" panose="02010800040101010101" pitchFamily="2" charset="-122"/>
                <a:ea typeface="华文新魏" panose="02010800040101010101" pitchFamily="2" charset="-122"/>
              </a:rPr>
              <a:t>员工工资的最大值与平均值</a:t>
            </a:r>
            <a:r>
              <a:rPr lang="en-US" altLang="zh-CN" smtClean="0"/>
              <a:t> </a:t>
            </a:r>
          </a:p>
          <a:p>
            <a:pPr eaLnBrk="1" hangingPunct="1">
              <a:lnSpc>
                <a:spcPct val="170000"/>
              </a:lnSpc>
              <a:buFont typeface="Wingdings" panose="05000000000000000000" pitchFamily="2" charset="2"/>
              <a:buNone/>
            </a:pPr>
            <a:r>
              <a:rPr lang="en-US" altLang="zh-CN" smtClean="0"/>
              <a:t> </a:t>
            </a:r>
            <a:r>
              <a:rPr lang="en-US" altLang="zh-CN" smtClean="0">
                <a:solidFill>
                  <a:srgbClr val="0066FF"/>
                </a:solidFill>
              </a:rPr>
              <a:t>declare</a:t>
            </a:r>
            <a:r>
              <a:rPr lang="en-US" altLang="zh-CN" smtClean="0"/>
              <a:t> @x1   int,@x2  real</a:t>
            </a:r>
          </a:p>
          <a:p>
            <a:pPr eaLnBrk="1" hangingPunct="1">
              <a:lnSpc>
                <a:spcPct val="170000"/>
              </a:lnSpc>
              <a:buFont typeface="Wingdings" panose="05000000000000000000" pitchFamily="2" charset="2"/>
              <a:buNone/>
            </a:pPr>
            <a:r>
              <a:rPr lang="en-US" altLang="zh-CN" smtClean="0"/>
              <a:t> </a:t>
            </a:r>
            <a:r>
              <a:rPr lang="en-US" altLang="zh-CN" smtClean="0">
                <a:solidFill>
                  <a:srgbClr val="0066FF"/>
                </a:solidFill>
              </a:rPr>
              <a:t>execute</a:t>
            </a:r>
            <a:r>
              <a:rPr lang="en-US" altLang="zh-CN" smtClean="0"/>
              <a:t> StoredProc3 </a:t>
            </a:r>
            <a:r>
              <a:rPr lang="en-US" altLang="zh-CN" smtClean="0">
                <a:latin typeface="Arial" panose="020B0604020202020204" pitchFamily="34" charset="0"/>
              </a:rPr>
              <a:t>‘</a:t>
            </a:r>
            <a:r>
              <a:rPr lang="en-US" altLang="zh-CN" smtClean="0"/>
              <a:t>wh2</a:t>
            </a:r>
            <a:r>
              <a:rPr lang="en-US" altLang="zh-CN" smtClean="0">
                <a:latin typeface="Arial" panose="020B0604020202020204" pitchFamily="34" charset="0"/>
              </a:rPr>
              <a:t>’</a:t>
            </a:r>
            <a:r>
              <a:rPr lang="en-US" altLang="zh-CN" smtClean="0"/>
              <a:t>,@x1 output,@x2 output</a:t>
            </a:r>
          </a:p>
          <a:p>
            <a:pPr eaLnBrk="1" hangingPunct="1">
              <a:lnSpc>
                <a:spcPct val="170000"/>
              </a:lnSpc>
              <a:buFont typeface="Wingdings" panose="05000000000000000000" pitchFamily="2" charset="2"/>
              <a:buNone/>
            </a:pPr>
            <a:r>
              <a:rPr lang="zh-CN" altLang="en-US" smtClean="0"/>
              <a:t> </a:t>
            </a:r>
            <a:r>
              <a:rPr lang="en-US" altLang="zh-CN" smtClean="0"/>
              <a:t>select @x1 as wh2</a:t>
            </a:r>
            <a:r>
              <a:rPr lang="zh-CN" altLang="en-US" smtClean="0">
                <a:ea typeface="华文新魏" panose="02010800040101010101" pitchFamily="2" charset="-122"/>
              </a:rPr>
              <a:t>员工最高工资</a:t>
            </a:r>
            <a:r>
              <a:rPr lang="zh-CN" altLang="en-US" smtClean="0"/>
              <a:t>，</a:t>
            </a:r>
            <a:r>
              <a:rPr lang="en-US" altLang="zh-CN" smtClean="0"/>
              <a:t>@x2 as wh2</a:t>
            </a:r>
            <a:r>
              <a:rPr lang="zh-CN" altLang="en-US" smtClean="0">
                <a:ea typeface="华文新魏" panose="02010800040101010101" pitchFamily="2" charset="-122"/>
              </a:rPr>
              <a:t>员工平均工资</a:t>
            </a:r>
            <a:endParaRPr lang="en-US" altLang="zh-CN" smtClean="0">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zh-CN" altLang="en-US" smtClean="0">
                <a:ea typeface="华文新魏" panose="02010800040101010101" pitchFamily="2" charset="-122"/>
              </a:rPr>
              <a:t>较复杂的存储过程实例</a:t>
            </a:r>
            <a:endParaRPr lang="en-US" altLang="zh-CN" smtClean="0">
              <a:ea typeface="华文新魏" panose="02010800040101010101" pitchFamily="2" charset="-122"/>
            </a:endParaRPr>
          </a:p>
        </p:txBody>
      </p:sp>
      <p:sp>
        <p:nvSpPr>
          <p:cNvPr id="31746" name="Rectangle 3"/>
          <p:cNvSpPr>
            <a:spLocks noGrp="1" noChangeArrowheads="1"/>
          </p:cNvSpPr>
          <p:nvPr>
            <p:ph type="body" idx="1"/>
          </p:nvPr>
        </p:nvSpPr>
        <p:spPr/>
        <p:txBody>
          <a:bodyPr/>
          <a:lstStyle/>
          <a:p>
            <a:pPr eaLnBrk="1" hangingPunct="1"/>
            <a:r>
              <a:rPr lang="zh-CN" altLang="en-US" smtClean="0">
                <a:ea typeface="华文新魏" panose="02010800040101010101" pitchFamily="2" charset="-122"/>
              </a:rPr>
              <a:t>某员工离职，则删除该员工的记录。如果该员工不存在，则无法删除；如果存在，并且该员工又有订单，删除该员工的订单信息并删除该员工；如果该员工没有订单，则只删除该员工的信息。</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nvSpPr>
        <p:spPr bwMode="auto">
          <a:xfrm>
            <a:off x="814388" y="5851525"/>
            <a:ext cx="4081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0066CC"/>
              </a:buClr>
              <a:buSzPct val="90000"/>
              <a:buFont typeface="Wingdings" panose="05000000000000000000" pitchFamily="2" charset="2"/>
              <a:buChar char="n"/>
              <a:defRPr sz="24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buChar char="l"/>
              <a:defRPr sz="2000">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sz="24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buChar char="–"/>
              <a:defRPr sz="16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9pPr>
          </a:lstStyle>
          <a:p>
            <a:pPr eaLnBrk="1" hangingPunct="1">
              <a:buFont typeface="Wingdings" panose="05000000000000000000" pitchFamily="2" charset="2"/>
              <a:buNone/>
            </a:pPr>
            <a:r>
              <a:rPr lang="en-US" altLang="zh-CN"/>
              <a:t>execute storedProc4  ‘e211’</a:t>
            </a:r>
          </a:p>
        </p:txBody>
      </p:sp>
      <p:pic>
        <p:nvPicPr>
          <p:cNvPr id="327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992188"/>
            <a:ext cx="7667625" cy="42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0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ltLang="zh-CN" smtClean="0"/>
              <a:t>Exercise1</a:t>
            </a:r>
          </a:p>
        </p:txBody>
      </p:sp>
      <p:sp>
        <p:nvSpPr>
          <p:cNvPr id="25603" name="Rectangle 3"/>
          <p:cNvSpPr>
            <a:spLocks noGrp="1" noChangeArrowheads="1"/>
          </p:cNvSpPr>
          <p:nvPr>
            <p:ph type="body" idx="1"/>
          </p:nvPr>
        </p:nvSpPr>
        <p:spPr/>
        <p:txBody>
          <a:bodyPr/>
          <a:lstStyle/>
          <a:p>
            <a:pPr eaLnBrk="1" hangingPunct="1">
              <a:lnSpc>
                <a:spcPct val="150000"/>
              </a:lnSpc>
              <a:defRPr/>
            </a:pPr>
            <a:r>
              <a:rPr lang="en-US" altLang="zh-CN" dirty="0"/>
              <a:t>In University database, </a:t>
            </a:r>
            <a:r>
              <a:rPr lang="en-US" altLang="zh-CN" i="1" dirty="0" err="1"/>
              <a:t>time_slot_id</a:t>
            </a:r>
            <a:r>
              <a:rPr lang="en-US" altLang="zh-CN" dirty="0"/>
              <a:t> is not a primary key of </a:t>
            </a:r>
            <a:r>
              <a:rPr lang="en-US" altLang="zh-CN" i="1" dirty="0"/>
              <a:t>timeslot, </a:t>
            </a:r>
            <a:r>
              <a:rPr lang="en-US" altLang="zh-CN" dirty="0"/>
              <a:t>so we cannot create a foreign key constraint from </a:t>
            </a:r>
            <a:r>
              <a:rPr lang="en-US" altLang="zh-CN" i="1" dirty="0"/>
              <a:t>section</a:t>
            </a:r>
            <a:r>
              <a:rPr lang="en-US" altLang="zh-CN" dirty="0"/>
              <a:t> to </a:t>
            </a:r>
            <a:r>
              <a:rPr lang="en-US" altLang="zh-CN" i="1" dirty="0" err="1"/>
              <a:t>time_slot</a:t>
            </a:r>
            <a:r>
              <a:rPr lang="en-US" altLang="zh-CN" i="1" dirty="0"/>
              <a:t>.</a:t>
            </a:r>
          </a:p>
          <a:p>
            <a:pPr eaLnBrk="1" hangingPunct="1">
              <a:lnSpc>
                <a:spcPct val="150000"/>
              </a:lnSpc>
              <a:defRPr/>
            </a:pPr>
            <a:r>
              <a:rPr lang="en-US" altLang="zh-CN" dirty="0"/>
              <a:t>Define triggers to ensure referential integrity on the </a:t>
            </a:r>
            <a:r>
              <a:rPr lang="en-US" altLang="zh-CN" i="1" dirty="0" err="1"/>
              <a:t>time_slot_id</a:t>
            </a:r>
            <a:r>
              <a:rPr lang="en-US" altLang="zh-CN" dirty="0"/>
              <a:t> attribute of the </a:t>
            </a:r>
            <a:r>
              <a:rPr lang="en-US" altLang="zh-CN" i="1" dirty="0"/>
              <a:t>section</a:t>
            </a:r>
            <a:r>
              <a:rPr lang="en-US" altLang="zh-CN" dirty="0"/>
              <a:t> relation.</a:t>
            </a:r>
          </a:p>
          <a:p>
            <a:pPr marL="457200" indent="-457200" eaLnBrk="1" hangingPunct="1">
              <a:lnSpc>
                <a:spcPct val="150000"/>
              </a:lnSpc>
              <a:buFont typeface="+mj-lt"/>
              <a:buAutoNum type="arabicPeriod"/>
              <a:defRPr/>
            </a:pPr>
            <a:endParaRPr lang="en-US" altLang="zh-CN" dirty="0"/>
          </a:p>
          <a:p>
            <a:pPr eaLnBrk="1" hangingPunct="1">
              <a:lnSpc>
                <a:spcPct val="150000"/>
              </a:lnSpc>
              <a:defRPr/>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354013" y="20638"/>
            <a:ext cx="8072437" cy="958850"/>
          </a:xfrm>
        </p:spPr>
        <p:txBody>
          <a:bodyPr/>
          <a:lstStyle/>
          <a:p>
            <a:pPr eaLnBrk="1" hangingPunct="1"/>
            <a:r>
              <a:rPr lang="en-US" altLang="zh-CN" smtClean="0"/>
              <a:t>Exercise2</a:t>
            </a:r>
          </a:p>
        </p:txBody>
      </p:sp>
      <p:sp>
        <p:nvSpPr>
          <p:cNvPr id="34818" name="Rectangle 3"/>
          <p:cNvSpPr>
            <a:spLocks noGrp="1" noChangeArrowheads="1"/>
          </p:cNvSpPr>
          <p:nvPr>
            <p:ph type="body" idx="1"/>
          </p:nvPr>
        </p:nvSpPr>
        <p:spPr>
          <a:xfrm>
            <a:off x="715963" y="1138238"/>
            <a:ext cx="7700962" cy="1755775"/>
          </a:xfrm>
        </p:spPr>
        <p:txBody>
          <a:bodyPr/>
          <a:lstStyle/>
          <a:p>
            <a:pPr eaLnBrk="1" hangingPunct="1">
              <a:lnSpc>
                <a:spcPct val="90000"/>
              </a:lnSpc>
            </a:pPr>
            <a:r>
              <a:rPr lang="zh-CN" altLang="en-US" sz="2000" smtClean="0">
                <a:latin typeface="华文新魏" panose="02010800040101010101" pitchFamily="2" charset="-122"/>
                <a:ea typeface="华文新魏" panose="02010800040101010101" pitchFamily="2" charset="-122"/>
              </a:rPr>
              <a:t>假设一进销存数据库中有职工表和仓库表，分别定义如下：</a:t>
            </a:r>
          </a:p>
          <a:p>
            <a:pPr eaLnBrk="1" hangingPunct="1">
              <a:lnSpc>
                <a:spcPct val="9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employer(empID,empNo,empName,empSex,Salary,wareHouse)</a:t>
            </a:r>
          </a:p>
          <a:p>
            <a:pPr eaLnBrk="1" hangingPunct="1">
              <a:lnSpc>
                <a:spcPct val="9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wareHouse(wareHouseID,wareHouseNo,city,area,buildTime)</a:t>
            </a:r>
          </a:p>
          <a:p>
            <a:pPr lvl="1" eaLnBrk="1" hangingPunct="1">
              <a:lnSpc>
                <a:spcPct val="90000"/>
              </a:lnSpc>
            </a:pPr>
            <a:r>
              <a:rPr lang="zh-CN" altLang="en-US" sz="1800" smtClean="0">
                <a:latin typeface="华文新魏" panose="02010800040101010101" pitchFamily="2" charset="-122"/>
                <a:ea typeface="华文新魏" panose="02010800040101010101" pitchFamily="2" charset="-122"/>
              </a:rPr>
              <a:t>验证所定义的</a:t>
            </a:r>
            <a:r>
              <a:rPr lang="en-US" altLang="zh-CN" sz="1800" smtClean="0">
                <a:latin typeface="华文新魏" panose="02010800040101010101" pitchFamily="2" charset="-122"/>
                <a:ea typeface="华文新魏" panose="02010800040101010101" pitchFamily="2" charset="-122"/>
              </a:rPr>
              <a:t>Trigger</a:t>
            </a:r>
            <a:r>
              <a:rPr lang="zh-CN" altLang="en-US" sz="1800" smtClean="0">
                <a:latin typeface="华文新魏" panose="02010800040101010101" pitchFamily="2" charset="-122"/>
                <a:ea typeface="华文新魏" panose="02010800040101010101" pitchFamily="2" charset="-122"/>
              </a:rPr>
              <a:t>，完成功能：更新仓库表中的一条记录的仓库号时，对职工表中相应的仓库号也进行修改。</a:t>
            </a:r>
          </a:p>
        </p:txBody>
      </p:sp>
      <p:graphicFrame>
        <p:nvGraphicFramePr>
          <p:cNvPr id="1011716" name="Group 4"/>
          <p:cNvGraphicFramePr>
            <a:graphicFrameLocks noGrp="1"/>
          </p:cNvGraphicFramePr>
          <p:nvPr/>
        </p:nvGraphicFramePr>
        <p:xfrm>
          <a:off x="4965700" y="3797300"/>
          <a:ext cx="3633788" cy="2784478"/>
        </p:xfrm>
        <a:graphic>
          <a:graphicData uri="http://schemas.openxmlformats.org/drawingml/2006/table">
            <a:tbl>
              <a:tblPr/>
              <a:tblGrid>
                <a:gridCol w="687388"/>
                <a:gridCol w="700087"/>
                <a:gridCol w="703263"/>
                <a:gridCol w="701675"/>
                <a:gridCol w="841375"/>
              </a:tblGrid>
              <a:tr h="30638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WNo</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city</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area</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BuildTime</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307975">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Wh1</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上海</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800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2002-05-06</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8613">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wh2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上海</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700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2002-05-06</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Wh3</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上海</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1400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2003-09-20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Wh4</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北京</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1200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2002-04-05</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Wh5</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济南</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2001-01-02</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Wh6</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青岛</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900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2003-05-16</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Wh7</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青岛</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600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2002-10-06</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Wh8</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青岛</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1500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2003-04-06</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11778" name="Group 66"/>
          <p:cNvGraphicFramePr>
            <a:graphicFrameLocks noGrp="1"/>
          </p:cNvGraphicFramePr>
          <p:nvPr/>
        </p:nvGraphicFramePr>
        <p:xfrm>
          <a:off x="860425" y="2870200"/>
          <a:ext cx="3548063" cy="3937005"/>
        </p:xfrm>
        <a:graphic>
          <a:graphicData uri="http://schemas.openxmlformats.org/drawingml/2006/table">
            <a:tbl>
              <a:tblPr/>
              <a:tblGrid>
                <a:gridCol w="620713"/>
                <a:gridCol w="679450"/>
                <a:gridCol w="601662"/>
                <a:gridCol w="631825"/>
                <a:gridCol w="508000"/>
                <a:gridCol w="506413"/>
              </a:tblGrid>
              <a:tr h="26193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ID</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ENo</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Wno</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sex</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salary</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63525">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Zg3</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Wh2</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zhangke</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female</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2050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Zg5</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Wh3</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王凤</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女</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1962</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Zg6</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Wh2</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吴燕平</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女</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1830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Zg7</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Wh4</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张良</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男</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1850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Zg8</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Wh2</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刘和声</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男</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1750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Zg9</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Wh3</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王静</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女</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1250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Zg10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Wh4</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李明</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男</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1850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Zg11</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Wh3</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潘平</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男</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1890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Zg12</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Wh4</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李宁</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女</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1550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Zg13</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Wh2</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吴忠诚</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男</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2150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Zg14</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Wh4</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周维</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男</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1850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16</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Zg16</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Wh2</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陈如</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女</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2050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17</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Zg17</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Wh4</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吴生亮</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男</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1850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zg18</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Wh3</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王平峰</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女</a:t>
                      </a:r>
                      <a:endParaRPr kumimoji="0" lang="zh-CN" altLang="en-US"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1960</a:t>
                      </a:r>
                      <a:endParaRPr kumimoji="0" lang="en-US" altLang="zh-CN" sz="24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995" name="Text Box 180"/>
          <p:cNvSpPr txBox="1">
            <a:spLocks noChangeArrowheads="1"/>
          </p:cNvSpPr>
          <p:nvPr/>
        </p:nvSpPr>
        <p:spPr bwMode="auto">
          <a:xfrm>
            <a:off x="0" y="2600325"/>
            <a:ext cx="1171575" cy="366713"/>
          </a:xfrm>
          <a:prstGeom prst="rect">
            <a:avLst/>
          </a:prstGeom>
          <a:noFill/>
          <a:ln>
            <a:noFill/>
          </a:ln>
          <a:effectLst/>
          <a:extLst>
            <a:ext uri="{909E8E84-426E-40DD-AFC4-6F175D3DCCD1}">
              <a14:hiddenFill xmlns:a14="http://schemas.microsoft.com/office/drawing/2010/main">
                <a:gradFill rotWithShape="1">
                  <a:gsLst>
                    <a:gs pos="0">
                      <a:srgbClr val="FFFF66"/>
                    </a:gs>
                    <a:gs pos="50000">
                      <a:srgbClr val="FFFF8E"/>
                    </a:gs>
                    <a:gs pos="100000">
                      <a:srgbClr val="FFFF66"/>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rgbClr val="0066CC"/>
              </a:buClr>
              <a:buSzPct val="90000"/>
              <a:buFont typeface="Wingdings" panose="05000000000000000000" pitchFamily="2" charset="2"/>
              <a:buChar char="n"/>
              <a:defRPr sz="24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buChar char="l"/>
              <a:defRPr sz="2000">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sz="24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buChar char="–"/>
              <a:defRPr sz="16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9pPr>
          </a:lstStyle>
          <a:p>
            <a:pPr algn="ctr">
              <a:spcBef>
                <a:spcPct val="50000"/>
              </a:spcBef>
              <a:buClrTx/>
              <a:buSzTx/>
              <a:buFontTx/>
              <a:buNone/>
            </a:pPr>
            <a:r>
              <a:rPr lang="en-US" altLang="zh-CN" sz="1800">
                <a:latin typeface="Helvetica" panose="020B0604020202020204" pitchFamily="34" charset="0"/>
                <a:ea typeface="华文新魏" panose="02010800040101010101" pitchFamily="2" charset="-122"/>
              </a:rPr>
              <a:t>employer</a:t>
            </a:r>
          </a:p>
        </p:txBody>
      </p:sp>
      <p:sp>
        <p:nvSpPr>
          <p:cNvPr id="34996" name="Text Box 181"/>
          <p:cNvSpPr txBox="1">
            <a:spLocks noChangeArrowheads="1"/>
          </p:cNvSpPr>
          <p:nvPr/>
        </p:nvSpPr>
        <p:spPr bwMode="auto">
          <a:xfrm>
            <a:off x="4471988" y="3478213"/>
            <a:ext cx="1658937" cy="366712"/>
          </a:xfrm>
          <a:prstGeom prst="rect">
            <a:avLst/>
          </a:prstGeom>
          <a:noFill/>
          <a:ln>
            <a:noFill/>
          </a:ln>
          <a:effectLst/>
          <a:extLst>
            <a:ext uri="{909E8E84-426E-40DD-AFC4-6F175D3DCCD1}">
              <a14:hiddenFill xmlns:a14="http://schemas.microsoft.com/office/drawing/2010/main">
                <a:gradFill rotWithShape="1">
                  <a:gsLst>
                    <a:gs pos="0">
                      <a:srgbClr val="FFFF66"/>
                    </a:gs>
                    <a:gs pos="50000">
                      <a:srgbClr val="FFFF8E"/>
                    </a:gs>
                    <a:gs pos="100000">
                      <a:srgbClr val="FFFF66"/>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rgbClr val="0066CC"/>
              </a:buClr>
              <a:buSzPct val="90000"/>
              <a:buFont typeface="Wingdings" panose="05000000000000000000" pitchFamily="2" charset="2"/>
              <a:buChar char="n"/>
              <a:defRPr sz="24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buChar char="l"/>
              <a:defRPr sz="2000">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sz="24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buChar char="–"/>
              <a:defRPr sz="16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9pPr>
          </a:lstStyle>
          <a:p>
            <a:pPr algn="ctr">
              <a:spcBef>
                <a:spcPct val="50000"/>
              </a:spcBef>
              <a:buClrTx/>
              <a:buSzTx/>
              <a:buFontTx/>
              <a:buNone/>
            </a:pPr>
            <a:r>
              <a:rPr lang="en-US" altLang="zh-CN" sz="1800">
                <a:latin typeface="Helvetica" panose="020B0604020202020204" pitchFamily="34" charset="0"/>
                <a:ea typeface="华文新魏" panose="02010800040101010101" pitchFamily="2" charset="-122"/>
              </a:rPr>
              <a:t>warehouse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333375" y="106363"/>
            <a:ext cx="8077200" cy="849312"/>
          </a:xfrm>
        </p:spPr>
        <p:txBody>
          <a:bodyPr/>
          <a:lstStyle/>
          <a:p>
            <a:pPr eaLnBrk="1" hangingPunct="1"/>
            <a:r>
              <a:rPr lang="zh-CN" altLang="en-US" sz="3600" smtClean="0">
                <a:latin typeface="华文新魏" panose="02010800040101010101" pitchFamily="2" charset="-122"/>
                <a:ea typeface="华文新魏" panose="02010800040101010101" pitchFamily="2" charset="-122"/>
              </a:rPr>
              <a:t>实验内容（以</a:t>
            </a:r>
            <a:r>
              <a:rPr lang="en-US" altLang="zh-CN" sz="3600" smtClean="0">
                <a:latin typeface="华文新魏" panose="02010800040101010101" pitchFamily="2" charset="-122"/>
                <a:ea typeface="华文新魏" panose="02010800040101010101" pitchFamily="2" charset="-122"/>
              </a:rPr>
              <a:t>SQL Server</a:t>
            </a:r>
            <a:r>
              <a:rPr lang="zh-CN" altLang="en-US" sz="3600" smtClean="0">
                <a:latin typeface="华文新魏" panose="02010800040101010101" pitchFamily="2" charset="-122"/>
                <a:ea typeface="华文新魏" panose="02010800040101010101" pitchFamily="2" charset="-122"/>
              </a:rPr>
              <a:t>为例）</a:t>
            </a:r>
            <a:r>
              <a:rPr lang="en-US" altLang="zh-CN" sz="3600" smtClean="0">
                <a:latin typeface="华文新魏" panose="02010800040101010101" pitchFamily="2" charset="-122"/>
                <a:ea typeface="华文新魏" panose="02010800040101010101" pitchFamily="2" charset="-122"/>
              </a:rPr>
              <a:t> </a:t>
            </a:r>
          </a:p>
        </p:txBody>
      </p:sp>
      <p:sp>
        <p:nvSpPr>
          <p:cNvPr id="17410" name="Rectangle 3"/>
          <p:cNvSpPr>
            <a:spLocks noGrp="1" noChangeArrowheads="1"/>
          </p:cNvSpPr>
          <p:nvPr>
            <p:ph type="body" idx="1"/>
          </p:nvPr>
        </p:nvSpPr>
        <p:spPr>
          <a:xfrm>
            <a:off x="654050" y="1223963"/>
            <a:ext cx="7926388" cy="5219700"/>
          </a:xfrm>
        </p:spPr>
        <p:txBody>
          <a:bodyPr/>
          <a:lstStyle/>
          <a:p>
            <a:pPr marL="609600" indent="-609600" eaLnBrk="1" hangingPunct="1">
              <a:lnSpc>
                <a:spcPct val="90000"/>
              </a:lnSpc>
            </a:pPr>
            <a:r>
              <a:rPr lang="zh-CN" altLang="en-US" smtClean="0">
                <a:latin typeface="华文新魏" panose="02010800040101010101" pitchFamily="2" charset="-122"/>
                <a:ea typeface="华文新魏" panose="02010800040101010101" pitchFamily="2" charset="-122"/>
              </a:rPr>
              <a:t>实验目的：</a:t>
            </a:r>
          </a:p>
          <a:p>
            <a:pPr marL="990600" lvl="1" indent="-646113" eaLnBrk="1" hangingPunct="1">
              <a:lnSpc>
                <a:spcPct val="90000"/>
              </a:lnSpc>
            </a:pPr>
            <a:r>
              <a:rPr lang="zh-CN" altLang="en-US" smtClean="0">
                <a:latin typeface="华文新魏" panose="02010800040101010101" pitchFamily="2" charset="-122"/>
                <a:ea typeface="华文新魏" panose="02010800040101010101" pitchFamily="2" charset="-122"/>
              </a:rPr>
              <a:t>熟练使用</a:t>
            </a:r>
            <a:r>
              <a:rPr lang="en-US" altLang="zh-CN" smtClean="0">
                <a:latin typeface="华文新魏" panose="02010800040101010101" pitchFamily="2" charset="-122"/>
                <a:ea typeface="华文新魏" panose="02010800040101010101" pitchFamily="2" charset="-122"/>
              </a:rPr>
              <a:t>Transact-SQL</a:t>
            </a:r>
            <a:r>
              <a:rPr lang="zh-CN" altLang="en-US" smtClean="0">
                <a:latin typeface="华文新魏" panose="02010800040101010101" pitchFamily="2" charset="-122"/>
                <a:ea typeface="华文新魏" panose="02010800040101010101" pitchFamily="2" charset="-122"/>
              </a:rPr>
              <a:t>语言创建、删除、更改数据库对象和查询、插入、删除、 更改数据</a:t>
            </a:r>
          </a:p>
          <a:p>
            <a:pPr marL="990600" lvl="1" indent="-646113" eaLnBrk="1" hangingPunct="1">
              <a:lnSpc>
                <a:spcPct val="90000"/>
              </a:lnSpc>
            </a:pPr>
            <a:r>
              <a:rPr lang="zh-CN" altLang="en-US" smtClean="0">
                <a:latin typeface="华文新魏" panose="02010800040101010101" pitchFamily="2" charset="-122"/>
                <a:ea typeface="华文新魏" panose="02010800040101010101" pitchFamily="2" charset="-122"/>
              </a:rPr>
              <a:t>掌握触发器</a:t>
            </a:r>
            <a:r>
              <a:rPr lang="en-US" altLang="zh-CN"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存储过程的概念和使用方法</a:t>
            </a:r>
            <a:r>
              <a:rPr lang="en-US" altLang="zh-CN"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使用</a:t>
            </a:r>
            <a:r>
              <a:rPr lang="en-US" altLang="zh-CN" smtClean="0">
                <a:latin typeface="华文新魏" panose="02010800040101010101" pitchFamily="2" charset="-122"/>
                <a:ea typeface="华文新魏" panose="02010800040101010101" pitchFamily="2" charset="-122"/>
              </a:rPr>
              <a:t>Transact-SQL</a:t>
            </a:r>
            <a:r>
              <a:rPr lang="zh-CN" altLang="en-US" smtClean="0">
                <a:latin typeface="华文新魏" panose="02010800040101010101" pitchFamily="2" charset="-122"/>
                <a:ea typeface="华文新魏" panose="02010800040101010101" pitchFamily="2" charset="-122"/>
              </a:rPr>
              <a:t>编写触发器</a:t>
            </a:r>
            <a:r>
              <a:rPr lang="en-US" altLang="zh-CN"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存储过程</a:t>
            </a:r>
            <a:endParaRPr lang="en-US" altLang="zh-CN" smtClean="0">
              <a:latin typeface="华文新魏" panose="02010800040101010101" pitchFamily="2" charset="-122"/>
              <a:ea typeface="华文新魏" panose="02010800040101010101" pitchFamily="2" charset="-122"/>
            </a:endParaRPr>
          </a:p>
          <a:p>
            <a:pPr marL="609600" indent="-609600" eaLnBrk="1" hangingPunct="1">
              <a:lnSpc>
                <a:spcPct val="90000"/>
              </a:lnSpc>
            </a:pPr>
            <a:r>
              <a:rPr lang="zh-CN" altLang="en-US" smtClean="0">
                <a:latin typeface="华文新魏" panose="02010800040101010101" pitchFamily="2" charset="-122"/>
                <a:ea typeface="华文新魏" panose="02010800040101010101" pitchFamily="2" charset="-122"/>
              </a:rPr>
              <a:t>实验要求：</a:t>
            </a:r>
          </a:p>
          <a:p>
            <a:pPr marL="990600" lvl="1" indent="-646113" eaLnBrk="1" hangingPunct="1">
              <a:lnSpc>
                <a:spcPct val="90000"/>
              </a:lnSpc>
            </a:pPr>
            <a:r>
              <a:rPr lang="zh-CN" altLang="en-US" smtClean="0">
                <a:latin typeface="华文新魏" panose="02010800040101010101" pitchFamily="2" charset="-122"/>
                <a:ea typeface="华文新魏" panose="02010800040101010101" pitchFamily="2" charset="-122"/>
              </a:rPr>
              <a:t>使用</a:t>
            </a:r>
            <a:r>
              <a:rPr lang="en-US" altLang="zh-CN" smtClean="0">
                <a:latin typeface="华文新魏" panose="02010800040101010101" pitchFamily="2" charset="-122"/>
                <a:ea typeface="华文新魏" panose="02010800040101010101" pitchFamily="2" charset="-122"/>
              </a:rPr>
              <a:t>Transact sql</a:t>
            </a:r>
            <a:r>
              <a:rPr lang="zh-CN" altLang="en-US" smtClean="0">
                <a:latin typeface="华文新魏" panose="02010800040101010101" pitchFamily="2" charset="-122"/>
                <a:ea typeface="华文新魏" panose="02010800040101010101" pitchFamily="2" charset="-122"/>
              </a:rPr>
              <a:t>进行简单的编程</a:t>
            </a:r>
          </a:p>
          <a:p>
            <a:pPr marL="990600" lvl="1" indent="-646113" eaLnBrk="1" hangingPunct="1">
              <a:lnSpc>
                <a:spcPct val="90000"/>
              </a:lnSpc>
            </a:pPr>
            <a:r>
              <a:rPr lang="zh-CN" altLang="en-US" smtClean="0">
                <a:latin typeface="华文新魏" panose="02010800040101010101" pitchFamily="2" charset="-122"/>
                <a:ea typeface="华文新魏" panose="02010800040101010101" pitchFamily="2" charset="-122"/>
              </a:rPr>
              <a:t>根据问题需求，编写简单的触发器</a:t>
            </a:r>
            <a:r>
              <a:rPr lang="en-US" altLang="zh-CN"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存储过程，并调用执行</a:t>
            </a:r>
          </a:p>
          <a:p>
            <a:pPr marL="609600" indent="-609600" eaLnBrk="1" hangingPunct="1">
              <a:lnSpc>
                <a:spcPct val="90000"/>
              </a:lnSpc>
            </a:pPr>
            <a:r>
              <a:rPr lang="zh-CN" altLang="en-US" smtClean="0">
                <a:latin typeface="华文新魏" panose="02010800040101010101" pitchFamily="2" charset="-122"/>
                <a:ea typeface="华文新魏" panose="02010800040101010101" pitchFamily="2" charset="-122"/>
              </a:rPr>
              <a:t>实验内容：</a:t>
            </a:r>
          </a:p>
          <a:p>
            <a:pPr marL="990600" lvl="1" indent="-646113" eaLnBrk="1" hangingPunct="1">
              <a:lnSpc>
                <a:spcPct val="90000"/>
              </a:lnSpc>
            </a:pPr>
            <a:r>
              <a:rPr lang="zh-CN" altLang="en-US" smtClean="0">
                <a:latin typeface="华文新魏" panose="02010800040101010101" pitchFamily="2" charset="-122"/>
                <a:ea typeface="华文新魏" panose="02010800040101010101" pitchFamily="2" charset="-122"/>
              </a:rPr>
              <a:t>用</a:t>
            </a:r>
            <a:r>
              <a:rPr lang="en-US" altLang="zh-CN" smtClean="0">
                <a:latin typeface="华文新魏" panose="02010800040101010101" pitchFamily="2" charset="-122"/>
                <a:ea typeface="华文新魏" panose="02010800040101010101" pitchFamily="2" charset="-122"/>
              </a:rPr>
              <a:t>SQL</a:t>
            </a:r>
            <a:r>
              <a:rPr lang="zh-CN" altLang="en-US" smtClean="0">
                <a:latin typeface="华文新魏" panose="02010800040101010101" pitchFamily="2" charset="-122"/>
                <a:ea typeface="华文新魏" panose="02010800040101010101" pitchFamily="2" charset="-122"/>
              </a:rPr>
              <a:t>实现查询、插入、删除和修改等操作</a:t>
            </a:r>
          </a:p>
          <a:p>
            <a:pPr marL="990600" lvl="1" indent="-646113" eaLnBrk="1" hangingPunct="1">
              <a:lnSpc>
                <a:spcPct val="90000"/>
              </a:lnSpc>
            </a:pPr>
            <a:r>
              <a:rPr lang="zh-CN" altLang="en-US" smtClean="0">
                <a:latin typeface="华文新魏" panose="02010800040101010101" pitchFamily="2" charset="-122"/>
                <a:ea typeface="华文新魏" panose="02010800040101010101" pitchFamily="2" charset="-122"/>
              </a:rPr>
              <a:t>使用</a:t>
            </a:r>
            <a:r>
              <a:rPr lang="en-US" altLang="zh-CN" smtClean="0">
                <a:latin typeface="华文新魏" panose="02010800040101010101" pitchFamily="2" charset="-122"/>
                <a:ea typeface="华文新魏" panose="02010800040101010101" pitchFamily="2" charset="-122"/>
              </a:rPr>
              <a:t>Transact sql</a:t>
            </a:r>
            <a:r>
              <a:rPr lang="zh-CN" altLang="en-US" smtClean="0">
                <a:latin typeface="华文新魏" panose="02010800040101010101" pitchFamily="2" charset="-122"/>
                <a:ea typeface="华文新魏" panose="02010800040101010101" pitchFamily="2" charset="-122"/>
              </a:rPr>
              <a:t>定义变量，使用基本的控制结构编程，完成一个特定的功能。</a:t>
            </a:r>
            <a:endParaRPr lang="en-US" altLang="zh-CN" smtClean="0">
              <a:latin typeface="华文新魏" panose="02010800040101010101" pitchFamily="2" charset="-122"/>
              <a:ea typeface="华文新魏" panose="02010800040101010101" pitchFamily="2" charset="-122"/>
            </a:endParaRPr>
          </a:p>
          <a:p>
            <a:pPr marL="990600" lvl="1" indent="-646113" eaLnBrk="1" hangingPunct="1">
              <a:lnSpc>
                <a:spcPct val="90000"/>
              </a:lnSpc>
            </a:pPr>
            <a:r>
              <a:rPr lang="zh-CN" altLang="en-US" smtClean="0">
                <a:latin typeface="华文新魏" panose="02010800040101010101" pitchFamily="2" charset="-122"/>
                <a:ea typeface="华文新魏" panose="02010800040101010101" pitchFamily="2" charset="-122"/>
              </a:rPr>
              <a:t>按问题需求编写相应的触发器</a:t>
            </a:r>
            <a:r>
              <a:rPr lang="en-US" altLang="zh-CN"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存储过程，解决实际问题</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tLang="zh-CN" smtClean="0"/>
              <a:t>Trigger code</a:t>
            </a:r>
          </a:p>
        </p:txBody>
      </p:sp>
      <p:sp>
        <p:nvSpPr>
          <p:cNvPr id="35842"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zh-CN" smtClean="0"/>
          </a:p>
        </p:txBody>
      </p:sp>
      <p:pic>
        <p:nvPicPr>
          <p:cNvPr id="358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1373188"/>
            <a:ext cx="6967538"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8" y="3913188"/>
            <a:ext cx="8062912"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zh-CN" smtClean="0"/>
              <a:t>Exercise3 </a:t>
            </a:r>
          </a:p>
        </p:txBody>
      </p:sp>
      <p:sp>
        <p:nvSpPr>
          <p:cNvPr id="36866" name="Rectangle 3"/>
          <p:cNvSpPr>
            <a:spLocks noGrp="1" noChangeArrowheads="1"/>
          </p:cNvSpPr>
          <p:nvPr>
            <p:ph type="body" idx="1"/>
          </p:nvPr>
        </p:nvSpPr>
        <p:spPr/>
        <p:txBody>
          <a:bodyPr/>
          <a:lstStyle/>
          <a:p>
            <a:pPr marL="457200" indent="-457200" eaLnBrk="1" hangingPunct="1">
              <a:lnSpc>
                <a:spcPct val="120000"/>
              </a:lnSpc>
            </a:pPr>
            <a:r>
              <a:rPr lang="zh-CN" altLang="en-US" smtClean="0"/>
              <a:t>请见</a:t>
            </a:r>
            <a:r>
              <a:rPr lang="en-US" altLang="zh-CN" smtClean="0"/>
              <a:t>exercise3 word</a:t>
            </a:r>
            <a:r>
              <a:rPr lang="zh-CN" altLang="en-US" smtClean="0"/>
              <a:t>文档</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ltLang="zh-CN" smtClean="0"/>
              <a:t>Exercise4 </a:t>
            </a:r>
          </a:p>
        </p:txBody>
      </p:sp>
      <p:sp>
        <p:nvSpPr>
          <p:cNvPr id="37890" name="Rectangle 3"/>
          <p:cNvSpPr>
            <a:spLocks noGrp="1" noChangeArrowheads="1"/>
          </p:cNvSpPr>
          <p:nvPr>
            <p:ph type="body" idx="1"/>
          </p:nvPr>
        </p:nvSpPr>
        <p:spPr>
          <a:xfrm>
            <a:off x="333375" y="1063625"/>
            <a:ext cx="8658225" cy="4903788"/>
          </a:xfrm>
        </p:spPr>
        <p:txBody>
          <a:bodyPr/>
          <a:lstStyle/>
          <a:p>
            <a:pPr eaLnBrk="1" hangingPunct="1">
              <a:lnSpc>
                <a:spcPct val="90000"/>
              </a:lnSpc>
            </a:pPr>
            <a:r>
              <a:rPr lang="zh-CN" altLang="en-US" smtClean="0">
                <a:latin typeface="华文新魏" panose="02010800040101010101" pitchFamily="2" charset="-122"/>
                <a:ea typeface="华文新魏" panose="02010800040101010101" pitchFamily="2" charset="-122"/>
              </a:rPr>
              <a:t>假设新冠肺炎数据库中有患者信息表、病患用药表和患者检查表，分别定义如下：</a:t>
            </a:r>
            <a:endParaRPr lang="en-US" altLang="zh-CN"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Patient(PatID,PName,PSex,PAge, PDiagnosis_time, PDiagnosis_place,PCondition)</a:t>
            </a:r>
          </a:p>
          <a:p>
            <a:pPr eaLnBrk="1" hangingPunct="1">
              <a:lnSpc>
                <a:spcPct val="90000"/>
              </a:lnSpc>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Patient_Medicine(PatID, MedID ,EatTime)</a:t>
            </a:r>
          </a:p>
          <a:p>
            <a:pPr eaLnBrk="1" hangingPunct="1">
              <a:lnSpc>
                <a:spcPct val="90000"/>
              </a:lnSpc>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Patient_Detection(PatID,DTime,Dtemprature,DSymptom ,DChestimage, DNucleicacid)</a:t>
            </a:r>
          </a:p>
          <a:p>
            <a:pPr eaLnBrk="1" hangingPunct="1">
              <a:lnSpc>
                <a:spcPct val="120000"/>
              </a:lnSpc>
            </a:pPr>
            <a:r>
              <a:rPr lang="zh-CN" altLang="en-US" smtClean="0">
                <a:latin typeface="华文新魏" panose="02010800040101010101" pitchFamily="2" charset="-122"/>
                <a:ea typeface="华文新魏" panose="02010800040101010101" pitchFamily="2" charset="-122"/>
              </a:rPr>
              <a:t>其中，</a:t>
            </a:r>
            <a:r>
              <a:rPr lang="en-US" altLang="zh-CN" smtClean="0">
                <a:latin typeface="华文新魏" panose="02010800040101010101" pitchFamily="2" charset="-122"/>
                <a:ea typeface="华文新魏" panose="02010800040101010101" pitchFamily="2" charset="-122"/>
              </a:rPr>
              <a:t> Patient </a:t>
            </a:r>
            <a:r>
              <a:rPr lang="zh-CN" altLang="en-US" smtClean="0">
                <a:latin typeface="华文新魏" panose="02010800040101010101" pitchFamily="2" charset="-122"/>
                <a:ea typeface="华文新魏" panose="02010800040101010101" pitchFamily="2" charset="-122"/>
              </a:rPr>
              <a:t>表中</a:t>
            </a:r>
            <a:r>
              <a:rPr lang="en-US" altLang="zh-CN" smtClean="0">
                <a:latin typeface="华文新魏" panose="02010800040101010101" pitchFamily="2" charset="-122"/>
                <a:ea typeface="华文新魏" panose="02010800040101010101" pitchFamily="2" charset="-122"/>
              </a:rPr>
              <a:t>PatID</a:t>
            </a:r>
            <a:r>
              <a:rPr lang="zh-CN" altLang="en-US" smtClean="0">
                <a:latin typeface="华文新魏" panose="02010800040101010101" pitchFamily="2" charset="-122"/>
                <a:ea typeface="华文新魏" panose="02010800040101010101" pitchFamily="2" charset="-122"/>
              </a:rPr>
              <a:t>为患者身份证号，</a:t>
            </a:r>
            <a:r>
              <a:rPr lang="en-US" altLang="zh-CN" smtClean="0">
                <a:latin typeface="华文新魏" panose="02010800040101010101" pitchFamily="2" charset="-122"/>
                <a:ea typeface="华文新魏" panose="02010800040101010101" pitchFamily="2" charset="-122"/>
              </a:rPr>
              <a:t> PDiagnosis_time</a:t>
            </a:r>
            <a:r>
              <a:rPr lang="zh-CN" altLang="en-US" smtClean="0">
                <a:latin typeface="华文新魏" panose="02010800040101010101" pitchFamily="2" charset="-122"/>
                <a:ea typeface="华文新魏" panose="02010800040101010101" pitchFamily="2" charset="-122"/>
              </a:rPr>
              <a:t>是确诊时间</a:t>
            </a:r>
            <a:r>
              <a:rPr lang="en-US" altLang="zh-CN" smtClean="0">
                <a:latin typeface="华文新魏" panose="02010800040101010101" pitchFamily="2" charset="-122"/>
                <a:ea typeface="华文新魏" panose="02010800040101010101" pitchFamily="2" charset="-122"/>
              </a:rPr>
              <a:t>, PDiagnosis_place</a:t>
            </a:r>
            <a:r>
              <a:rPr lang="zh-CN" altLang="en-US" smtClean="0">
                <a:latin typeface="华文新魏" panose="02010800040101010101" pitchFamily="2" charset="-122"/>
                <a:ea typeface="华文新魏" panose="02010800040101010101" pitchFamily="2" charset="-122"/>
              </a:rPr>
              <a:t>是确诊地点</a:t>
            </a:r>
            <a:r>
              <a:rPr lang="en-US" altLang="zh-CN" smtClean="0">
                <a:latin typeface="华文新魏" panose="02010800040101010101" pitchFamily="2" charset="-122"/>
                <a:ea typeface="华文新魏" panose="02010800040101010101" pitchFamily="2" charset="-122"/>
              </a:rPr>
              <a:t>,PCondition</a:t>
            </a:r>
            <a:r>
              <a:rPr lang="zh-CN" altLang="en-US" smtClean="0">
                <a:latin typeface="华文新魏" panose="02010800040101010101" pitchFamily="2" charset="-122"/>
                <a:ea typeface="华文新魏" panose="02010800040101010101" pitchFamily="2" charset="-122"/>
              </a:rPr>
              <a:t>是是否治愈。</a:t>
            </a:r>
            <a:r>
              <a:rPr lang="en-US" altLang="zh-CN" smtClean="0">
                <a:latin typeface="华文新魏" panose="02010800040101010101" pitchFamily="2" charset="-122"/>
                <a:ea typeface="华文新魏" panose="02010800040101010101" pitchFamily="2" charset="-122"/>
              </a:rPr>
              <a:t> Patient_Detection</a:t>
            </a:r>
            <a:r>
              <a:rPr lang="zh-CN" altLang="en-US" smtClean="0">
                <a:latin typeface="华文新魏" panose="02010800040101010101" pitchFamily="2" charset="-122"/>
                <a:ea typeface="华文新魏" panose="02010800040101010101" pitchFamily="2" charset="-122"/>
              </a:rPr>
              <a:t>表中</a:t>
            </a:r>
            <a:r>
              <a:rPr lang="en-US" altLang="zh-CN" smtClean="0">
                <a:latin typeface="华文新魏" panose="02010800040101010101" pitchFamily="2" charset="-122"/>
                <a:ea typeface="华文新魏" panose="02010800040101010101" pitchFamily="2" charset="-122"/>
              </a:rPr>
              <a:t>DTime</a:t>
            </a:r>
            <a:r>
              <a:rPr lang="zh-CN" altLang="en-US" smtClean="0">
                <a:latin typeface="华文新魏" panose="02010800040101010101" pitchFamily="2" charset="-122"/>
                <a:ea typeface="华文新魏" panose="02010800040101010101" pitchFamily="2" charset="-122"/>
              </a:rPr>
              <a:t>为检查时间</a:t>
            </a:r>
            <a:r>
              <a:rPr lang="en-US" altLang="zh-CN" smtClean="0">
                <a:latin typeface="华文新魏" panose="02010800040101010101" pitchFamily="2" charset="-122"/>
                <a:ea typeface="华文新魏" panose="02010800040101010101" pitchFamily="2" charset="-122"/>
              </a:rPr>
              <a:t>, Dtemprature</a:t>
            </a:r>
            <a:r>
              <a:rPr lang="zh-CN" altLang="en-US" smtClean="0">
                <a:latin typeface="华文新魏" panose="02010800040101010101" pitchFamily="2" charset="-122"/>
                <a:ea typeface="华文新魏" panose="02010800040101010101" pitchFamily="2" charset="-122"/>
              </a:rPr>
              <a:t>为体温，</a:t>
            </a:r>
            <a:r>
              <a:rPr lang="en-US" altLang="zh-CN" smtClean="0">
                <a:latin typeface="华文新魏" panose="02010800040101010101" pitchFamily="2" charset="-122"/>
                <a:ea typeface="华文新魏" panose="02010800040101010101" pitchFamily="2" charset="-122"/>
              </a:rPr>
              <a:t> DSymptom</a:t>
            </a:r>
            <a:r>
              <a:rPr lang="zh-CN" altLang="en-US" smtClean="0">
                <a:latin typeface="华文新魏" panose="02010800040101010101" pitchFamily="2" charset="-122"/>
                <a:ea typeface="华文新魏" panose="02010800040101010101" pitchFamily="2" charset="-122"/>
              </a:rPr>
              <a:t>为呼吸道症状好转程度，</a:t>
            </a:r>
            <a:r>
              <a:rPr lang="en-US" altLang="zh-CN" smtClean="0">
                <a:latin typeface="华文新魏" panose="02010800040101010101" pitchFamily="2" charset="-122"/>
                <a:ea typeface="华文新魏" panose="02010800040101010101" pitchFamily="2" charset="-122"/>
              </a:rPr>
              <a:t> DChestimage</a:t>
            </a:r>
            <a:r>
              <a:rPr lang="zh-CN" altLang="en-US" smtClean="0">
                <a:latin typeface="华文新魏" panose="02010800040101010101" pitchFamily="2" charset="-122"/>
                <a:ea typeface="华文新魏" panose="02010800040101010101" pitchFamily="2" charset="-122"/>
              </a:rPr>
              <a:t>为胸部影像学显示炎症好转程度，</a:t>
            </a:r>
            <a:r>
              <a:rPr lang="en-US" altLang="zh-CN" smtClean="0">
                <a:latin typeface="华文新魏" panose="02010800040101010101" pitchFamily="2" charset="-122"/>
                <a:ea typeface="华文新魏" panose="02010800040101010101" pitchFamily="2" charset="-122"/>
              </a:rPr>
              <a:t> DNucleicacid</a:t>
            </a:r>
            <a:r>
              <a:rPr lang="zh-CN" altLang="en-US" smtClean="0">
                <a:latin typeface="华文新魏" panose="02010800040101010101" pitchFamily="2" charset="-122"/>
                <a:ea typeface="华文新魏" panose="02010800040101010101" pitchFamily="2" charset="-122"/>
              </a:rPr>
              <a:t>为呼吸道病原的核酸检测结果。</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tLang="zh-CN" smtClean="0"/>
              <a:t>Exercise4 </a:t>
            </a:r>
          </a:p>
        </p:txBody>
      </p:sp>
      <p:sp>
        <p:nvSpPr>
          <p:cNvPr id="37890" name="Rectangle 3"/>
          <p:cNvSpPr>
            <a:spLocks noGrp="1" noChangeArrowheads="1"/>
          </p:cNvSpPr>
          <p:nvPr>
            <p:ph type="body" idx="1"/>
          </p:nvPr>
        </p:nvSpPr>
        <p:spPr>
          <a:xfrm>
            <a:off x="485775" y="1196975"/>
            <a:ext cx="8077200" cy="4903788"/>
          </a:xfrm>
        </p:spPr>
        <p:txBody>
          <a:bodyPr/>
          <a:lstStyle/>
          <a:p>
            <a:pPr eaLnBrk="1" hangingPunct="1">
              <a:lnSpc>
                <a:spcPct val="90000"/>
              </a:lnSpc>
            </a:pPr>
            <a:r>
              <a:rPr lang="zh-CN" altLang="en-US" smtClean="0">
                <a:latin typeface="华文新魏" panose="02010800040101010101" pitchFamily="2" charset="-122"/>
                <a:ea typeface="华文新魏" panose="02010800040101010101" pitchFamily="2" charset="-122"/>
              </a:rPr>
              <a:t>完成功能：由于医疗资源紧张，有部分患者在有病症出现后仍会在家隔离自主用药并没有及时登记在案。编写一个存储过程，输入一个患者</a:t>
            </a:r>
            <a:r>
              <a:rPr lang="en-US" altLang="zh-CN" smtClean="0">
                <a:latin typeface="华文新魏" panose="02010800040101010101" pitchFamily="2" charset="-122"/>
                <a:ea typeface="华文新魏" panose="02010800040101010101" pitchFamily="2" charset="-122"/>
              </a:rPr>
              <a:t>ID(</a:t>
            </a:r>
            <a:r>
              <a:rPr lang="zh-CN" altLang="en-US" smtClean="0">
                <a:latin typeface="华文新魏" panose="02010800040101010101" pitchFamily="2" charset="-122"/>
                <a:ea typeface="华文新魏" panose="02010800040101010101" pitchFamily="2" charset="-122"/>
              </a:rPr>
              <a:t>身份证号</a:t>
            </a:r>
            <a:r>
              <a:rPr lang="en-US" altLang="zh-CN"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，如果该患者没有在患者信息表中，则增加该患者信息，并插入其用药记录。</a:t>
            </a:r>
            <a:endParaRPr lang="en-US" altLang="zh-CN" smtClean="0">
              <a:latin typeface="华文新魏" panose="02010800040101010101" pitchFamily="2" charset="-122"/>
              <a:ea typeface="华文新魏" panose="02010800040101010101" pitchFamily="2" charset="-122"/>
            </a:endParaRPr>
          </a:p>
          <a:p>
            <a:pPr eaLnBrk="1" hangingPunct="1">
              <a:lnSpc>
                <a:spcPct val="90000"/>
              </a:lnSpc>
            </a:pPr>
            <a:r>
              <a:rPr lang="zh-CN" altLang="en-US" smtClean="0">
                <a:latin typeface="华文新魏" panose="02010800040101010101" pitchFamily="2" charset="-122"/>
                <a:ea typeface="华文新魏" panose="02010800040101010101" pitchFamily="2" charset="-122"/>
              </a:rPr>
              <a:t>完成功能：患者信息表中记录的是患者的最新检查结果，当患者进行</a:t>
            </a:r>
            <a:r>
              <a:rPr lang="zh-CN" altLang="en-US" smtClean="0">
                <a:solidFill>
                  <a:srgbClr val="FF0000"/>
                </a:solidFill>
                <a:latin typeface="华文新魏" panose="02010800040101010101" pitchFamily="2" charset="-122"/>
                <a:ea typeface="华文新魏" panose="02010800040101010101" pitchFamily="2" charset="-122"/>
              </a:rPr>
              <a:t>每天一次</a:t>
            </a:r>
            <a:r>
              <a:rPr lang="zh-CN" altLang="en-US" smtClean="0">
                <a:latin typeface="华文新魏" panose="02010800040101010101" pitchFamily="2" charset="-122"/>
                <a:ea typeface="华文新魏" panose="02010800040101010101" pitchFamily="2" charset="-122"/>
              </a:rPr>
              <a:t>的身体检查后，对患者检查表增加记录，如果患者的检查结果符合痊愈出院标准，则将患者信息表中的</a:t>
            </a:r>
            <a:r>
              <a:rPr lang="en-US" altLang="zh-CN" smtClean="0">
                <a:latin typeface="华文新魏" panose="02010800040101010101" pitchFamily="2" charset="-122"/>
                <a:ea typeface="华文新魏" panose="02010800040101010101" pitchFamily="2" charset="-122"/>
              </a:rPr>
              <a:t>PCondition</a:t>
            </a:r>
            <a:r>
              <a:rPr lang="zh-CN" altLang="en-US" smtClean="0">
                <a:latin typeface="华文新魏" panose="02010800040101010101" pitchFamily="2" charset="-122"/>
                <a:ea typeface="华文新魏" panose="02010800040101010101" pitchFamily="2" charset="-122"/>
              </a:rPr>
              <a:t>是否治愈状态更新为已治愈。</a:t>
            </a:r>
            <a:endParaRPr lang="en-US" altLang="zh-CN"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Char char="u"/>
            </a:pPr>
            <a:r>
              <a:rPr lang="zh-CN" altLang="en-US" smtClean="0">
                <a:latin typeface="华文新魏" panose="02010800040101010101" pitchFamily="2" charset="-122"/>
                <a:ea typeface="华文新魏" panose="02010800040101010101" pitchFamily="2" charset="-122"/>
              </a:rPr>
              <a:t> </a:t>
            </a:r>
            <a:r>
              <a:rPr lang="zh-CN" altLang="en-US" sz="2000" smtClean="0">
                <a:latin typeface="华文新魏" panose="02010800040101010101" pitchFamily="2" charset="-122"/>
                <a:ea typeface="华文新魏" panose="02010800040101010101" pitchFamily="2" charset="-122"/>
              </a:rPr>
              <a:t>目前新型肺炎患者出院标准全国统一为：体温正常至少连续三天，呼吸道的症状良好，胸部影像学显示炎症状态好转为良好，连续两次呼吸道病原的核酸检测呈阴性。</a:t>
            </a:r>
            <a:endParaRPr lang="en-US" altLang="zh-CN" sz="20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zh-CN" altLang="en-US" smtClean="0">
                <a:ea typeface="华文新魏" panose="02010800040101010101" pitchFamily="2" charset="-122"/>
              </a:rPr>
              <a:t>实验报告要求</a:t>
            </a:r>
            <a:endParaRPr lang="en-US" altLang="zh-CN" smtClean="0">
              <a:ea typeface="华文新魏" panose="02010800040101010101" pitchFamily="2" charset="-122"/>
            </a:endParaRPr>
          </a:p>
        </p:txBody>
      </p:sp>
      <p:sp>
        <p:nvSpPr>
          <p:cNvPr id="39938" name="Rectangle 3"/>
          <p:cNvSpPr>
            <a:spLocks noGrp="1" noChangeArrowheads="1"/>
          </p:cNvSpPr>
          <p:nvPr>
            <p:ph type="body" idx="1"/>
          </p:nvPr>
        </p:nvSpPr>
        <p:spPr>
          <a:xfrm>
            <a:off x="755650" y="1368425"/>
            <a:ext cx="7661275" cy="4903788"/>
          </a:xfrm>
        </p:spPr>
        <p:txBody>
          <a:bodyPr/>
          <a:lstStyle/>
          <a:p>
            <a:pPr eaLnBrk="1" hangingPunct="1">
              <a:lnSpc>
                <a:spcPct val="160000"/>
              </a:lnSpc>
            </a:pPr>
            <a:r>
              <a:rPr lang="zh-CN" altLang="en-US" dirty="0" smtClean="0">
                <a:latin typeface="华文新魏" panose="02010800040101010101" pitchFamily="2" charset="-122"/>
                <a:ea typeface="华文新魏" panose="02010800040101010101" pitchFamily="2" charset="-122"/>
              </a:rPr>
              <a:t>记录实验过程</a:t>
            </a:r>
            <a:r>
              <a:rPr lang="en-US" altLang="zh-CN" dirty="0" smtClean="0"/>
              <a:t> </a:t>
            </a:r>
          </a:p>
          <a:p>
            <a:pPr lvl="1" eaLnBrk="1" hangingPunct="1">
              <a:lnSpc>
                <a:spcPct val="160000"/>
              </a:lnSpc>
            </a:pPr>
            <a:r>
              <a:rPr lang="zh-CN" altLang="en-US" sz="2400" dirty="0" smtClean="0">
                <a:latin typeface="华文新魏" panose="02010800040101010101" pitchFamily="2" charset="-122"/>
                <a:ea typeface="华文新魏" panose="02010800040101010101" pitchFamily="2" charset="-122"/>
              </a:rPr>
              <a:t>设计思想，</a:t>
            </a:r>
            <a:r>
              <a:rPr lang="en-US" altLang="zh-CN" dirty="0" smtClean="0"/>
              <a:t>SQL Server Command, SQL statement, error information … </a:t>
            </a:r>
          </a:p>
          <a:p>
            <a:pPr eaLnBrk="1" hangingPunct="1">
              <a:lnSpc>
                <a:spcPct val="160000"/>
              </a:lnSpc>
            </a:pPr>
            <a:r>
              <a:rPr lang="en-US" altLang="zh-CN" dirty="0" smtClean="0">
                <a:solidFill>
                  <a:srgbClr val="FF0000"/>
                </a:solidFill>
                <a:latin typeface="华文新魏" panose="02010800040101010101" pitchFamily="2" charset="-122"/>
                <a:ea typeface="华文新魏" panose="02010800040101010101" pitchFamily="2" charset="-122"/>
              </a:rPr>
              <a:t>Due</a:t>
            </a:r>
            <a:r>
              <a:rPr lang="zh-CN" altLang="en-US" dirty="0" smtClean="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April</a:t>
            </a:r>
            <a:r>
              <a:rPr lang="en-US" altLang="zh-CN" dirty="0" smtClean="0">
                <a:solidFill>
                  <a:srgbClr val="FF0000"/>
                </a:solidFill>
                <a:latin typeface="华文新魏" panose="02010800040101010101" pitchFamily="2" charset="-122"/>
                <a:ea typeface="华文新魏" panose="02010800040101010101" pitchFamily="2" charset="-122"/>
              </a:rPr>
              <a:t> 30,2020</a:t>
            </a:r>
            <a:endParaRPr lang="en-US" altLang="zh-CN" dirty="0" smtClean="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tLang="zh-CN" sz="3600" smtClean="0">
                <a:latin typeface="华文新魏" panose="02010800040101010101" pitchFamily="2" charset="-122"/>
                <a:ea typeface="华文新魏" panose="02010800040101010101" pitchFamily="2" charset="-122"/>
              </a:rPr>
              <a:t>Transact-SQL</a:t>
            </a:r>
            <a:r>
              <a:rPr lang="zh-CN" altLang="en-US" sz="3600" smtClean="0">
                <a:latin typeface="华文新魏" panose="02010800040101010101" pitchFamily="2" charset="-122"/>
                <a:ea typeface="华文新魏" panose="02010800040101010101" pitchFamily="2" charset="-122"/>
              </a:rPr>
              <a:t>简介 </a:t>
            </a:r>
          </a:p>
        </p:txBody>
      </p:sp>
      <p:sp>
        <p:nvSpPr>
          <p:cNvPr id="18434" name="Rectangle 3"/>
          <p:cNvSpPr>
            <a:spLocks noGrp="1" noChangeArrowheads="1"/>
          </p:cNvSpPr>
          <p:nvPr>
            <p:ph type="body" idx="1"/>
          </p:nvPr>
        </p:nvSpPr>
        <p:spPr>
          <a:xfrm>
            <a:off x="463550" y="1411288"/>
            <a:ext cx="8154988" cy="4903787"/>
          </a:xfrm>
        </p:spPr>
        <p:txBody>
          <a:bodyPr/>
          <a:lstStyle/>
          <a:p>
            <a:pPr eaLnBrk="1" hangingPunct="1">
              <a:lnSpc>
                <a:spcPct val="90000"/>
              </a:lnSpc>
            </a:pPr>
            <a:r>
              <a:rPr lang="zh-CN" altLang="en-US" smtClean="0">
                <a:latin typeface="华文新魏" panose="02010800040101010101" pitchFamily="2" charset="-122"/>
                <a:ea typeface="华文新魏" panose="02010800040101010101" pitchFamily="2" charset="-122"/>
              </a:rPr>
              <a:t>是</a:t>
            </a:r>
            <a:r>
              <a:rPr lang="en-US" altLang="zh-CN" smtClean="0">
                <a:latin typeface="华文新魏" panose="02010800040101010101" pitchFamily="2" charset="-122"/>
                <a:ea typeface="华文新魏" panose="02010800040101010101" pitchFamily="2" charset="-122"/>
              </a:rPr>
              <a:t>Microsoft</a:t>
            </a:r>
            <a:r>
              <a:rPr lang="zh-CN" altLang="en-US" smtClean="0">
                <a:latin typeface="华文新魏" panose="02010800040101010101" pitchFamily="2" charset="-122"/>
                <a:ea typeface="华文新魏" panose="02010800040101010101" pitchFamily="2" charset="-122"/>
              </a:rPr>
              <a:t>开发实现的</a:t>
            </a:r>
            <a:r>
              <a:rPr lang="en-US" altLang="zh-CN" smtClean="0">
                <a:latin typeface="华文新魏" panose="02010800040101010101" pitchFamily="2" charset="-122"/>
                <a:ea typeface="华文新魏" panose="02010800040101010101" pitchFamily="2" charset="-122"/>
              </a:rPr>
              <a:t>SQL</a:t>
            </a:r>
            <a:r>
              <a:rPr lang="zh-CN" altLang="en-US" smtClean="0">
                <a:latin typeface="华文新魏" panose="02010800040101010101" pitchFamily="2" charset="-122"/>
                <a:ea typeface="华文新魏" panose="02010800040101010101" pitchFamily="2" charset="-122"/>
              </a:rPr>
              <a:t>，支持基本的</a:t>
            </a:r>
            <a:r>
              <a:rPr lang="en-US" altLang="zh-CN" smtClean="0">
                <a:latin typeface="华文新魏" panose="02010800040101010101" pitchFamily="2" charset="-122"/>
                <a:ea typeface="华文新魏" panose="02010800040101010101" pitchFamily="2" charset="-122"/>
              </a:rPr>
              <a:t>SQL</a:t>
            </a:r>
            <a:r>
              <a:rPr lang="zh-CN" altLang="en-US" smtClean="0">
                <a:latin typeface="华文新魏" panose="02010800040101010101" pitchFamily="2" charset="-122"/>
                <a:ea typeface="华文新魏" panose="02010800040101010101" pitchFamily="2" charset="-122"/>
              </a:rPr>
              <a:t>，并进行了扩展。</a:t>
            </a:r>
          </a:p>
          <a:p>
            <a:pPr eaLnBrk="1" hangingPunct="1">
              <a:lnSpc>
                <a:spcPct val="90000"/>
              </a:lnSpc>
            </a:pPr>
            <a:r>
              <a:rPr lang="zh-CN" altLang="en-US" smtClean="0">
                <a:latin typeface="华文新魏" panose="02010800040101010101" pitchFamily="2" charset="-122"/>
                <a:ea typeface="华文新魏" panose="02010800040101010101" pitchFamily="2" charset="-122"/>
              </a:rPr>
              <a:t>加入了程序流程控制结构、局部变量等内容。</a:t>
            </a:r>
          </a:p>
          <a:p>
            <a:pPr eaLnBrk="1" hangingPunct="1">
              <a:lnSpc>
                <a:spcPct val="90000"/>
              </a:lnSpc>
            </a:pPr>
            <a:r>
              <a:rPr lang="zh-CN" altLang="en-US" smtClean="0">
                <a:latin typeface="华文新魏" panose="02010800040101010101" pitchFamily="2" charset="-122"/>
                <a:ea typeface="华文新魏" panose="02010800040101010101" pitchFamily="2" charset="-122"/>
              </a:rPr>
              <a:t>不仅可以完成查询的功能，也可以完成数据库管理的功能。</a:t>
            </a:r>
          </a:p>
          <a:p>
            <a:pPr eaLnBrk="1" hangingPunct="1">
              <a:lnSpc>
                <a:spcPct val="90000"/>
              </a:lnSpc>
            </a:pPr>
            <a:r>
              <a:rPr lang="zh-CN" altLang="en-US" smtClean="0">
                <a:latin typeface="华文新魏" panose="02010800040101010101" pitchFamily="2" charset="-122"/>
                <a:ea typeface="华文新魏" panose="02010800040101010101" pitchFamily="2" charset="-122"/>
              </a:rPr>
              <a:t>包括数据定义语言、数据控制语言、数据操纵语言和其他语言元素。</a:t>
            </a:r>
            <a:endParaRPr lang="en-US" altLang="zh-CN" smtClean="0">
              <a:latin typeface="华文新魏" panose="02010800040101010101" pitchFamily="2" charset="-122"/>
              <a:ea typeface="华文新魏" panose="02010800040101010101" pitchFamily="2" charset="-122"/>
            </a:endParaRPr>
          </a:p>
          <a:p>
            <a:pPr lvl="1" eaLnBrk="1" hangingPunct="1">
              <a:lnSpc>
                <a:spcPct val="90000"/>
              </a:lnSpc>
            </a:pPr>
            <a:r>
              <a:rPr lang="zh-CN" altLang="en-US" smtClean="0">
                <a:latin typeface="华文新魏" panose="02010800040101010101" pitchFamily="2" charset="-122"/>
                <a:ea typeface="华文新魏" panose="02010800040101010101" pitchFamily="2" charset="-122"/>
              </a:rPr>
              <a:t>数据控制：设置和更改用户或角色对数据库对象的访问、操作权限（对象权限）执行特定语句的权限，如</a:t>
            </a:r>
            <a:r>
              <a:rPr lang="en-US" altLang="zh-CN" smtClean="0">
                <a:latin typeface="华文新魏" panose="02010800040101010101" pitchFamily="2" charset="-122"/>
                <a:ea typeface="华文新魏" panose="02010800040101010101" pitchFamily="2" charset="-122"/>
              </a:rPr>
              <a:t>grant</a:t>
            </a:r>
            <a:r>
              <a:rPr lang="zh-CN" altLang="en-US" smtClean="0">
                <a:latin typeface="华文新魏" panose="02010800040101010101" pitchFamily="2" charset="-122"/>
                <a:ea typeface="华文新魏" panose="02010800040101010101" pitchFamily="2" charset="-122"/>
              </a:rPr>
              <a:t>，</a:t>
            </a:r>
            <a:r>
              <a:rPr lang="en-US" altLang="zh-CN" smtClean="0">
                <a:latin typeface="华文新魏" panose="02010800040101010101" pitchFamily="2" charset="-122"/>
                <a:ea typeface="华文新魏" panose="02010800040101010101" pitchFamily="2" charset="-122"/>
              </a:rPr>
              <a:t>deny</a:t>
            </a:r>
            <a:r>
              <a:rPr lang="zh-CN" altLang="en-US" smtClean="0">
                <a:latin typeface="华文新魏" panose="02010800040101010101" pitchFamily="2" charset="-122"/>
                <a:ea typeface="华文新魏" panose="02010800040101010101" pitchFamily="2" charset="-122"/>
              </a:rPr>
              <a:t>，</a:t>
            </a:r>
            <a:r>
              <a:rPr lang="en-US" altLang="zh-CN" smtClean="0">
                <a:latin typeface="华文新魏" panose="02010800040101010101" pitchFamily="2" charset="-122"/>
                <a:ea typeface="华文新魏" panose="02010800040101010101" pitchFamily="2" charset="-122"/>
              </a:rPr>
              <a:t>revoke</a:t>
            </a:r>
          </a:p>
          <a:p>
            <a:pPr lvl="1" eaLnBrk="1" hangingPunct="1">
              <a:lnSpc>
                <a:spcPct val="90000"/>
              </a:lnSpc>
            </a:pPr>
            <a:r>
              <a:rPr lang="zh-CN" altLang="en-US" smtClean="0">
                <a:latin typeface="华文新魏" panose="02010800040101010101" pitchFamily="2" charset="-122"/>
                <a:ea typeface="华文新魏" panose="02010800040101010101" pitchFamily="2" charset="-122"/>
              </a:rPr>
              <a:t>数据定义：通过命令创建和管理数据库、表、用户自定义数据类型和其他对象。</a:t>
            </a:r>
            <a:endParaRPr lang="en-US" altLang="zh-CN" smtClean="0">
              <a:latin typeface="华文新魏" panose="02010800040101010101" pitchFamily="2" charset="-122"/>
              <a:ea typeface="华文新魏" panose="02010800040101010101" pitchFamily="2" charset="-122"/>
            </a:endParaRPr>
          </a:p>
          <a:p>
            <a:pPr lvl="1" eaLnBrk="1" hangingPunct="1">
              <a:lnSpc>
                <a:spcPct val="90000"/>
              </a:lnSpc>
            </a:pPr>
            <a:r>
              <a:rPr lang="zh-CN" altLang="en-US" smtClean="0">
                <a:latin typeface="华文新魏" panose="02010800040101010101" pitchFamily="2" charset="-122"/>
                <a:ea typeface="华文新魏" panose="02010800040101010101" pitchFamily="2" charset="-122"/>
              </a:rPr>
              <a:t>数据操纵：通过命令对数据库中的数据完成查询和更新操作。</a:t>
            </a:r>
            <a:endParaRPr lang="en-US" altLang="zh-CN" smtClean="0">
              <a:latin typeface="华文新魏" panose="02010800040101010101" pitchFamily="2" charset="-122"/>
              <a:ea typeface="华文新魏" panose="02010800040101010101" pitchFamily="2" charset="-122"/>
            </a:endParaRPr>
          </a:p>
          <a:p>
            <a:pPr lvl="1" eaLnBrk="1" hangingPunct="1">
              <a:lnSpc>
                <a:spcPct val="90000"/>
              </a:lnSpc>
            </a:pPr>
            <a:r>
              <a:rPr lang="zh-CN" altLang="en-US" smtClean="0">
                <a:latin typeface="华文新魏" panose="02010800040101010101" pitchFamily="2" charset="-122"/>
                <a:ea typeface="华文新魏" panose="02010800040101010101" pitchFamily="2" charset="-122"/>
              </a:rPr>
              <a:t>其他元素：局部变量、全局变量、注释符、运算符、通配符、流程控制语句、批处理、调试语句、切换数据库命令等。</a:t>
            </a:r>
            <a:endParaRPr lang="en-US" altLang="zh-CN"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zh-CN" altLang="en-US" sz="3600" smtClean="0">
                <a:latin typeface="华文新魏" panose="02010800040101010101" pitchFamily="2" charset="-122"/>
                <a:ea typeface="华文新魏" panose="02010800040101010101" pitchFamily="2" charset="-122"/>
              </a:rPr>
              <a:t>例</a:t>
            </a:r>
            <a:r>
              <a:rPr lang="en-US" altLang="zh-CN" sz="3600" smtClean="0">
                <a:latin typeface="华文新魏" panose="02010800040101010101" pitchFamily="2" charset="-122"/>
                <a:ea typeface="华文新魏" panose="02010800040101010101" pitchFamily="2" charset="-122"/>
              </a:rPr>
              <a:t>1</a:t>
            </a:r>
            <a:r>
              <a:rPr lang="zh-CN" altLang="en-US" sz="3600" smtClean="0">
                <a:latin typeface="华文新魏" panose="02010800040101010101" pitchFamily="2" charset="-122"/>
                <a:ea typeface="华文新魏" panose="02010800040101010101" pitchFamily="2" charset="-122"/>
              </a:rPr>
              <a:t>：变量定义</a:t>
            </a:r>
            <a:endParaRPr lang="en-US" altLang="zh-CN" sz="3600" smtClean="0">
              <a:latin typeface="华文新魏" panose="02010800040101010101" pitchFamily="2" charset="-122"/>
              <a:ea typeface="华文新魏" panose="02010800040101010101" pitchFamily="2" charset="-122"/>
            </a:endParaRPr>
          </a:p>
        </p:txBody>
      </p:sp>
      <p:sp>
        <p:nvSpPr>
          <p:cNvPr id="19458"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000" smtClean="0"/>
              <a:t>declare @str1 char(10), @ str2 varchar(50),@x1 int,@x2 real @time1 datetime</a:t>
            </a:r>
          </a:p>
          <a:p>
            <a:pPr eaLnBrk="1" hangingPunct="1">
              <a:buFont typeface="Wingdings" panose="05000000000000000000" pitchFamily="2" charset="2"/>
              <a:buNone/>
            </a:pPr>
            <a:r>
              <a:rPr lang="en-US" altLang="zh-CN" sz="2000" smtClean="0"/>
              <a:t>Set @str1=</a:t>
            </a:r>
            <a:r>
              <a:rPr lang="en-US" altLang="zh-CN" sz="2000" smtClean="0">
                <a:latin typeface="Arial" panose="020B0604020202020204" pitchFamily="34" charset="0"/>
              </a:rPr>
              <a:t>‘</a:t>
            </a:r>
            <a:r>
              <a:rPr lang="en-US" altLang="zh-CN" sz="2000" smtClean="0"/>
              <a:t>good</a:t>
            </a:r>
            <a:r>
              <a:rPr lang="en-US" altLang="zh-CN" sz="2000" smtClean="0">
                <a:latin typeface="Arial" panose="020B0604020202020204" pitchFamily="34" charset="0"/>
              </a:rPr>
              <a:t>’</a:t>
            </a:r>
            <a:endParaRPr lang="en-US" altLang="zh-CN" sz="2000" smtClean="0"/>
          </a:p>
          <a:p>
            <a:pPr eaLnBrk="1" hangingPunct="1">
              <a:buFont typeface="Wingdings" panose="05000000000000000000" pitchFamily="2" charset="2"/>
              <a:buNone/>
            </a:pPr>
            <a:r>
              <a:rPr lang="en-US" altLang="zh-CN" sz="2000" smtClean="0"/>
              <a:t>Set @str2=</a:t>
            </a:r>
            <a:r>
              <a:rPr lang="en-US" altLang="zh-CN" sz="2000" smtClean="0">
                <a:latin typeface="Arial" panose="020B0604020202020204" pitchFamily="34" charset="0"/>
              </a:rPr>
              <a:t>‘</a:t>
            </a:r>
            <a:r>
              <a:rPr lang="en-US" altLang="zh-CN" sz="2000" smtClean="0"/>
              <a:t>hello,how are you</a:t>
            </a:r>
            <a:r>
              <a:rPr lang="en-US" altLang="zh-CN" sz="2000" smtClean="0">
                <a:latin typeface="Arial" panose="020B0604020202020204" pitchFamily="34" charset="0"/>
              </a:rPr>
              <a:t>’</a:t>
            </a:r>
            <a:endParaRPr lang="en-US" altLang="zh-CN" sz="2000" smtClean="0"/>
          </a:p>
          <a:p>
            <a:pPr eaLnBrk="1" hangingPunct="1">
              <a:buFont typeface="Wingdings" panose="05000000000000000000" pitchFamily="2" charset="2"/>
              <a:buNone/>
            </a:pPr>
            <a:r>
              <a:rPr lang="en-US" altLang="zh-CN" sz="2000" smtClean="0"/>
              <a:t>Set @x1=12</a:t>
            </a:r>
          </a:p>
          <a:p>
            <a:pPr eaLnBrk="1" hangingPunct="1">
              <a:buFont typeface="Wingdings" panose="05000000000000000000" pitchFamily="2" charset="2"/>
              <a:buNone/>
            </a:pPr>
            <a:r>
              <a:rPr lang="en-US" altLang="zh-CN" sz="2000" smtClean="0"/>
              <a:t>Set @x2=15</a:t>
            </a:r>
          </a:p>
          <a:p>
            <a:pPr eaLnBrk="1" hangingPunct="1">
              <a:buFont typeface="Wingdings" panose="05000000000000000000" pitchFamily="2" charset="2"/>
              <a:buNone/>
            </a:pPr>
            <a:r>
              <a:rPr lang="en-US" altLang="zh-CN" sz="2000" smtClean="0"/>
              <a:t>Set @time1=20070405</a:t>
            </a:r>
          </a:p>
          <a:p>
            <a:pPr eaLnBrk="1" hangingPunct="1">
              <a:buFont typeface="Wingdings" panose="05000000000000000000" pitchFamily="2" charset="2"/>
              <a:buNone/>
            </a:pPr>
            <a:r>
              <a:rPr lang="en-US" altLang="zh-CN" sz="2000" smtClean="0"/>
              <a:t>Print @str1</a:t>
            </a:r>
          </a:p>
          <a:p>
            <a:pPr eaLnBrk="1" hangingPunct="1">
              <a:buFont typeface="Wingdings" panose="05000000000000000000" pitchFamily="2" charset="2"/>
              <a:buNone/>
            </a:pPr>
            <a:r>
              <a:rPr lang="en-US" altLang="zh-CN" sz="2000" smtClean="0"/>
              <a:t>Print @str2</a:t>
            </a:r>
          </a:p>
          <a:p>
            <a:pPr eaLnBrk="1" hangingPunct="1">
              <a:buFont typeface="Wingdings" panose="05000000000000000000" pitchFamily="2" charset="2"/>
              <a:buNone/>
            </a:pPr>
            <a:r>
              <a:rPr lang="en-US" altLang="zh-CN" sz="2000" smtClean="0"/>
              <a:t>Print @x1</a:t>
            </a:r>
          </a:p>
          <a:p>
            <a:pPr eaLnBrk="1" hangingPunct="1">
              <a:buFont typeface="Wingdings" panose="05000000000000000000" pitchFamily="2" charset="2"/>
              <a:buNone/>
            </a:pPr>
            <a:r>
              <a:rPr lang="en-US" altLang="zh-CN" sz="2000" smtClean="0"/>
              <a:t>Print @x2</a:t>
            </a:r>
          </a:p>
          <a:p>
            <a:pPr eaLnBrk="1" hangingPunct="1">
              <a:buFont typeface="Wingdings" panose="05000000000000000000" pitchFamily="2" charset="2"/>
              <a:buNone/>
            </a:pPr>
            <a:r>
              <a:rPr lang="en-US" altLang="zh-CN" sz="2000" smtClean="0"/>
              <a:t>Print @tim1</a:t>
            </a:r>
          </a:p>
        </p:txBody>
      </p:sp>
      <p:sp>
        <p:nvSpPr>
          <p:cNvPr id="19459" name="Text Box 4"/>
          <p:cNvSpPr txBox="1">
            <a:spLocks noChangeArrowheads="1"/>
          </p:cNvSpPr>
          <p:nvPr/>
        </p:nvSpPr>
        <p:spPr bwMode="auto">
          <a:xfrm>
            <a:off x="4352925" y="3449638"/>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rgbClr val="0066CC"/>
              </a:buClr>
              <a:buSzPct val="90000"/>
              <a:buFont typeface="Wingdings" panose="05000000000000000000" pitchFamily="2" charset="2"/>
              <a:buChar char="n"/>
              <a:defRPr sz="24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buChar char="l"/>
              <a:defRPr sz="2000">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sz="24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buChar char="–"/>
              <a:defRPr sz="16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9pPr>
          </a:lstStyle>
          <a:p>
            <a:pPr>
              <a:spcBef>
                <a:spcPct val="50000"/>
              </a:spcBef>
              <a:buClrTx/>
              <a:buSzTx/>
              <a:buFontTx/>
              <a:buNone/>
            </a:pPr>
            <a:r>
              <a:rPr lang="zh-CN" altLang="en-US">
                <a:latin typeface="华文新魏" panose="02010800040101010101" pitchFamily="2" charset="-122"/>
                <a:ea typeface="华文新魏" panose="02010800040101010101" pitchFamily="2" charset="-122"/>
              </a:rPr>
              <a:t>可以用</a:t>
            </a:r>
            <a:r>
              <a:rPr lang="en-US" altLang="zh-CN">
                <a:latin typeface="华文新魏" panose="02010800040101010101" pitchFamily="2" charset="-122"/>
                <a:ea typeface="华文新魏" panose="02010800040101010101" pitchFamily="2" charset="-122"/>
              </a:rPr>
              <a:t>select </a:t>
            </a:r>
            <a:r>
              <a:rPr lang="zh-CN" altLang="en-US">
                <a:latin typeface="华文新魏" panose="02010800040101010101" pitchFamily="2" charset="-122"/>
                <a:ea typeface="华文新魏" panose="02010800040101010101" pitchFamily="2" charset="-122"/>
              </a:rPr>
              <a:t>赋值，用</a:t>
            </a:r>
            <a:r>
              <a:rPr lang="en-US" altLang="zh-CN">
                <a:latin typeface="华文新魏" panose="02010800040101010101" pitchFamily="2" charset="-122"/>
                <a:ea typeface="华文新魏" panose="02010800040101010101" pitchFamily="2" charset="-122"/>
              </a:rPr>
              <a:t>select </a:t>
            </a:r>
            <a:r>
              <a:rPr lang="zh-CN" altLang="en-US">
                <a:latin typeface="华文新魏" panose="02010800040101010101" pitchFamily="2" charset="-122"/>
                <a:ea typeface="华文新魏" panose="02010800040101010101" pitchFamily="2" charset="-122"/>
              </a:rPr>
              <a:t>输出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zh-CN" altLang="en-US" sz="3600" smtClean="0">
                <a:latin typeface="华文新魏" panose="02010800040101010101" pitchFamily="2" charset="-122"/>
                <a:ea typeface="华文新魏" panose="02010800040101010101" pitchFamily="2" charset="-122"/>
              </a:rPr>
              <a:t>例</a:t>
            </a:r>
            <a:r>
              <a:rPr lang="en-US" altLang="zh-CN" sz="3600" smtClean="0">
                <a:latin typeface="华文新魏" panose="02010800040101010101" pitchFamily="2" charset="-122"/>
                <a:ea typeface="华文新魏" panose="02010800040101010101" pitchFamily="2" charset="-122"/>
              </a:rPr>
              <a:t>2</a:t>
            </a:r>
            <a:r>
              <a:rPr lang="zh-CN" altLang="en-US" sz="3600" smtClean="0">
                <a:latin typeface="华文新魏" panose="02010800040101010101" pitchFamily="2" charset="-122"/>
                <a:ea typeface="华文新魏" panose="02010800040101010101" pitchFamily="2" charset="-122"/>
              </a:rPr>
              <a:t>：多用户登录</a:t>
            </a:r>
          </a:p>
        </p:txBody>
      </p:sp>
      <p:sp>
        <p:nvSpPr>
          <p:cNvPr id="20482" name="Text Box 4"/>
          <p:cNvSpPr txBox="1">
            <a:spLocks noChangeArrowheads="1"/>
          </p:cNvSpPr>
          <p:nvPr/>
        </p:nvSpPr>
        <p:spPr bwMode="auto">
          <a:xfrm>
            <a:off x="5451475" y="4294188"/>
            <a:ext cx="3692525"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rgbClr val="0066CC"/>
              </a:buClr>
              <a:buSzPct val="90000"/>
              <a:buFont typeface="Wingdings" panose="05000000000000000000" pitchFamily="2" charset="2"/>
              <a:buChar char="n"/>
              <a:defRPr sz="24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buChar char="l"/>
              <a:defRPr sz="2000">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sz="24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buChar char="–"/>
              <a:defRPr sz="16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buChar char="»"/>
              <a:defRPr sz="1400">
                <a:solidFill>
                  <a:srgbClr val="000066"/>
                </a:solidFill>
                <a:latin typeface="Comic Sans MS" panose="030F0702030302020204" pitchFamily="66" charset="0"/>
                <a:ea typeface="宋体" panose="02010600030101010101" pitchFamily="2" charset="-122"/>
              </a:defRPr>
            </a:lvl9pPr>
          </a:lstStyle>
          <a:p>
            <a:pPr>
              <a:spcBef>
                <a:spcPct val="0"/>
              </a:spcBef>
              <a:buClrTx/>
              <a:buSzTx/>
              <a:buFontTx/>
              <a:buNone/>
            </a:pPr>
            <a:r>
              <a:rPr lang="en-US" altLang="zh-CN" sz="1800">
                <a:solidFill>
                  <a:srgbClr val="FF0000"/>
                </a:solidFill>
              </a:rPr>
              <a:t>create database example</a:t>
            </a:r>
          </a:p>
          <a:p>
            <a:pPr>
              <a:spcBef>
                <a:spcPct val="0"/>
              </a:spcBef>
              <a:buClrTx/>
              <a:buSzTx/>
              <a:buFontTx/>
              <a:buNone/>
            </a:pPr>
            <a:r>
              <a:rPr lang="en-US" altLang="zh-CN" sz="1800">
                <a:solidFill>
                  <a:srgbClr val="FF0000"/>
                </a:solidFill>
              </a:rPr>
              <a:t>……</a:t>
            </a:r>
          </a:p>
          <a:p>
            <a:pPr>
              <a:spcBef>
                <a:spcPct val="0"/>
              </a:spcBef>
              <a:buClrTx/>
              <a:buSzTx/>
              <a:buFontTx/>
              <a:buNone/>
            </a:pPr>
            <a:r>
              <a:rPr lang="en-US" altLang="zh-CN" sz="1800">
                <a:solidFill>
                  <a:srgbClr val="FF0000"/>
                </a:solidFill>
              </a:rPr>
              <a:t>use example</a:t>
            </a:r>
          </a:p>
          <a:p>
            <a:pPr>
              <a:spcBef>
                <a:spcPct val="0"/>
              </a:spcBef>
              <a:buClrTx/>
              <a:buSzTx/>
              <a:buFontTx/>
              <a:buNone/>
            </a:pPr>
            <a:r>
              <a:rPr lang="en-US" altLang="zh-CN" sz="1800">
                <a:solidFill>
                  <a:srgbClr val="FF0000"/>
                </a:solidFill>
              </a:rPr>
              <a:t>create table exuser</a:t>
            </a:r>
          </a:p>
          <a:p>
            <a:pPr>
              <a:spcBef>
                <a:spcPct val="0"/>
              </a:spcBef>
              <a:buClrTx/>
              <a:buSzTx/>
              <a:buFontTx/>
              <a:buNone/>
            </a:pPr>
            <a:r>
              <a:rPr lang="en-US" altLang="zh-CN" sz="1800">
                <a:solidFill>
                  <a:srgbClr val="FF0000"/>
                </a:solidFill>
              </a:rPr>
              <a:t>(</a:t>
            </a:r>
          </a:p>
          <a:p>
            <a:pPr>
              <a:spcBef>
                <a:spcPct val="0"/>
              </a:spcBef>
              <a:buClrTx/>
              <a:buSzTx/>
              <a:buFontTx/>
              <a:buNone/>
            </a:pPr>
            <a:r>
              <a:rPr lang="en-US" altLang="zh-CN" sz="1800">
                <a:solidFill>
                  <a:srgbClr val="FF0000"/>
                </a:solidFill>
              </a:rPr>
              <a:t>exid int identity(1,1) primary key</a:t>
            </a:r>
          </a:p>
          <a:p>
            <a:pPr>
              <a:spcBef>
                <a:spcPct val="0"/>
              </a:spcBef>
              <a:buClrTx/>
              <a:buSzTx/>
              <a:buFontTx/>
              <a:buNone/>
            </a:pPr>
            <a:r>
              <a:rPr lang="en-US" altLang="zh-CN" sz="1800">
                <a:solidFill>
                  <a:srgbClr val="FF0000"/>
                </a:solidFill>
              </a:rPr>
              <a:t>exname varchar(50) unique,</a:t>
            </a:r>
          </a:p>
          <a:p>
            <a:pPr>
              <a:spcBef>
                <a:spcPct val="0"/>
              </a:spcBef>
              <a:buClrTx/>
              <a:buSzTx/>
              <a:buFontTx/>
              <a:buNone/>
            </a:pPr>
            <a:r>
              <a:rPr lang="en-US" altLang="zh-CN" sz="1800">
                <a:solidFill>
                  <a:srgbClr val="FF0000"/>
                </a:solidFill>
              </a:rPr>
              <a:t>expwd   varchar(50)</a:t>
            </a:r>
          </a:p>
          <a:p>
            <a:pPr>
              <a:spcBef>
                <a:spcPct val="0"/>
              </a:spcBef>
              <a:buClrTx/>
              <a:buSzTx/>
              <a:buFontTx/>
              <a:buNone/>
            </a:pPr>
            <a:r>
              <a:rPr lang="en-US" altLang="zh-CN" sz="1800">
                <a:solidFill>
                  <a:srgbClr val="FF0000"/>
                </a:solidFill>
              </a:rPr>
              <a:t>)</a:t>
            </a:r>
          </a:p>
        </p:txBody>
      </p:sp>
      <p:pic>
        <p:nvPicPr>
          <p:cNvPr id="2048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347788"/>
            <a:ext cx="8386763"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zh-CN" smtClean="0">
                <a:latin typeface="华文新魏" panose="02010800040101010101" pitchFamily="2" charset="-122"/>
                <a:ea typeface="华文新魏" panose="02010800040101010101" pitchFamily="2" charset="-122"/>
              </a:rPr>
              <a:t>MS </a:t>
            </a:r>
            <a:r>
              <a:rPr lang="zh-CN" altLang="en-US" smtClean="0">
                <a:latin typeface="华文新魏" panose="02010800040101010101" pitchFamily="2" charset="-122"/>
                <a:ea typeface="华文新魏" panose="02010800040101010101" pitchFamily="2" charset="-122"/>
              </a:rPr>
              <a:t>－</a:t>
            </a:r>
            <a:r>
              <a:rPr lang="en-US" altLang="zh-CN" smtClean="0">
                <a:latin typeface="华文新魏" panose="02010800040101010101" pitchFamily="2" charset="-122"/>
                <a:ea typeface="华文新魏" panose="02010800040101010101" pitchFamily="2" charset="-122"/>
              </a:rPr>
              <a:t>SQL</a:t>
            </a:r>
            <a:r>
              <a:rPr lang="zh-CN" altLang="en-US" smtClean="0">
                <a:latin typeface="华文新魏" panose="02010800040101010101" pitchFamily="2" charset="-122"/>
                <a:ea typeface="华文新魏" panose="02010800040101010101" pitchFamily="2" charset="-122"/>
              </a:rPr>
              <a:t>的</a:t>
            </a:r>
            <a:r>
              <a:rPr lang="en-US" altLang="zh-CN" smtClean="0">
                <a:latin typeface="华文新魏" panose="02010800040101010101" pitchFamily="2" charset="-122"/>
                <a:ea typeface="华文新魏" panose="02010800040101010101" pitchFamily="2" charset="-122"/>
              </a:rPr>
              <a:t>Inserted</a:t>
            </a:r>
            <a:r>
              <a:rPr lang="zh-CN" altLang="en-US" smtClean="0">
                <a:latin typeface="华文新魏" panose="02010800040101010101" pitchFamily="2" charset="-122"/>
                <a:ea typeface="华文新魏" panose="02010800040101010101" pitchFamily="2" charset="-122"/>
              </a:rPr>
              <a:t>和</a:t>
            </a:r>
            <a:r>
              <a:rPr lang="en-US" altLang="zh-CN" smtClean="0">
                <a:latin typeface="华文新魏" panose="02010800040101010101" pitchFamily="2" charset="-122"/>
                <a:ea typeface="华文新魏" panose="02010800040101010101" pitchFamily="2" charset="-122"/>
              </a:rPr>
              <a:t>deleted</a:t>
            </a:r>
            <a:r>
              <a:rPr lang="zh-CN" altLang="en-US" smtClean="0">
                <a:latin typeface="华文新魏" panose="02010800040101010101" pitchFamily="2" charset="-122"/>
                <a:ea typeface="华文新魏" panose="02010800040101010101" pitchFamily="2" charset="-122"/>
              </a:rPr>
              <a:t>表</a:t>
            </a:r>
          </a:p>
        </p:txBody>
      </p:sp>
      <p:sp>
        <p:nvSpPr>
          <p:cNvPr id="21506" name="Rectangle 3"/>
          <p:cNvSpPr>
            <a:spLocks noGrp="1" noChangeArrowheads="1"/>
          </p:cNvSpPr>
          <p:nvPr>
            <p:ph type="body" sz="half" idx="1"/>
          </p:nvPr>
        </p:nvSpPr>
        <p:spPr>
          <a:xfrm>
            <a:off x="755650" y="1296988"/>
            <a:ext cx="7643813" cy="4903787"/>
          </a:xfrm>
        </p:spPr>
        <p:txBody>
          <a:bodyPr/>
          <a:lstStyle/>
          <a:p>
            <a:pPr eaLnBrk="1" hangingPunct="1"/>
            <a:r>
              <a:rPr lang="zh-CN" altLang="en-US" smtClean="0">
                <a:latin typeface="华文新魏" panose="02010800040101010101" pitchFamily="2" charset="-122"/>
                <a:ea typeface="华文新魏" panose="02010800040101010101" pitchFamily="2" charset="-122"/>
              </a:rPr>
              <a:t>激活触发器的语句所执行的操作不同，会创建一个或两个临时表：</a:t>
            </a:r>
            <a:r>
              <a:rPr lang="en-US" altLang="zh-CN" smtClean="0">
                <a:solidFill>
                  <a:srgbClr val="0066FF"/>
                </a:solidFill>
                <a:ea typeface="华文新魏" panose="02010800040101010101" pitchFamily="2" charset="-122"/>
              </a:rPr>
              <a:t>inserted</a:t>
            </a:r>
            <a:r>
              <a:rPr lang="zh-CN" altLang="en-US" smtClean="0">
                <a:latin typeface="华文新魏" panose="02010800040101010101" pitchFamily="2" charset="-122"/>
                <a:ea typeface="华文新魏" panose="02010800040101010101" pitchFamily="2" charset="-122"/>
              </a:rPr>
              <a:t>和</a:t>
            </a:r>
            <a:r>
              <a:rPr lang="en-US" altLang="zh-CN" smtClean="0">
                <a:solidFill>
                  <a:srgbClr val="0066FF"/>
                </a:solidFill>
                <a:ea typeface="华文新魏" panose="02010800040101010101" pitchFamily="2" charset="-122"/>
              </a:rPr>
              <a:t>deleted</a:t>
            </a:r>
            <a:r>
              <a:rPr lang="zh-CN" altLang="en-US" smtClean="0">
                <a:latin typeface="华文新魏" panose="02010800040101010101" pitchFamily="2" charset="-122"/>
                <a:ea typeface="华文新魏" panose="02010800040101010101" pitchFamily="2" charset="-122"/>
              </a:rPr>
              <a:t>表</a:t>
            </a:r>
            <a:r>
              <a:rPr lang="zh-CN" altLang="en-US" sz="2000" smtClean="0">
                <a:latin typeface="华文新魏" panose="02010800040101010101" pitchFamily="2" charset="-122"/>
                <a:ea typeface="华文新魏" panose="02010800040101010101" pitchFamily="2" charset="-122"/>
              </a:rPr>
              <a:t>（系统自动，直接引用）</a:t>
            </a:r>
          </a:p>
        </p:txBody>
      </p:sp>
      <p:graphicFrame>
        <p:nvGraphicFramePr>
          <p:cNvPr id="981029" name="Group 37"/>
          <p:cNvGraphicFramePr>
            <a:graphicFrameLocks noGrp="1"/>
          </p:cNvGraphicFramePr>
          <p:nvPr>
            <p:ph sz="half" idx="2"/>
          </p:nvPr>
        </p:nvGraphicFramePr>
        <p:xfrm>
          <a:off x="1120775" y="2922588"/>
          <a:ext cx="7296150" cy="2962276"/>
        </p:xfrm>
        <a:graphic>
          <a:graphicData uri="http://schemas.openxmlformats.org/drawingml/2006/table">
            <a:tbl>
              <a:tblPr/>
              <a:tblGrid>
                <a:gridCol w="2432050"/>
                <a:gridCol w="2432050"/>
                <a:gridCol w="2432050"/>
              </a:tblGrid>
              <a:tr h="655638">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zh-CN" altLang="en-US"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rPr>
                        <a:t>触发器类型</a:t>
                      </a:r>
                      <a:endParaRPr kumimoji="0" lang="en-US" altLang="zh-CN"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en-US" altLang="zh-CN" sz="2400" b="0" i="0" u="none" strike="noStrike" cap="none" normalizeH="0" baseline="0" smtClean="0">
                          <a:ln>
                            <a:noFill/>
                          </a:ln>
                          <a:solidFill>
                            <a:srgbClr val="0066FF"/>
                          </a:solidFill>
                          <a:effectLst/>
                          <a:latin typeface="Comic Sans MS" panose="030F0702030302020204" pitchFamily="66" charset="0"/>
                          <a:ea typeface="华文新魏" panose="02010800040101010101" pitchFamily="2" charset="-122"/>
                        </a:rPr>
                        <a:t>inserted </a:t>
                      </a:r>
                      <a:r>
                        <a:rPr kumimoji="0" lang="zh-CN" altLang="en-US"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rPr>
                        <a:t>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en-US" altLang="zh-CN" sz="2400" b="0" i="0" u="none" strike="noStrike" cap="none" normalizeH="0" baseline="0" smtClean="0">
                          <a:ln>
                            <a:noFill/>
                          </a:ln>
                          <a:solidFill>
                            <a:srgbClr val="0066FF"/>
                          </a:solidFill>
                          <a:effectLst/>
                          <a:latin typeface="Comic Sans MS" panose="030F0702030302020204" pitchFamily="66" charset="0"/>
                          <a:ea typeface="华文新魏" panose="02010800040101010101" pitchFamily="2" charset="-122"/>
                        </a:rPr>
                        <a:t>deleted</a:t>
                      </a:r>
                      <a:r>
                        <a:rPr kumimoji="0" lang="zh-CN" altLang="en-US"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rPr>
                        <a:t>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1363">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en-US" altLang="zh-CN" sz="2400" b="0" i="0" u="none" strike="noStrike" cap="none" normalizeH="0" baseline="0" smtClean="0">
                          <a:ln>
                            <a:noFill/>
                          </a:ln>
                          <a:solidFill>
                            <a:srgbClr val="000066"/>
                          </a:solidFill>
                          <a:effectLst/>
                          <a:latin typeface="Comic Sans MS" panose="030F0702030302020204" pitchFamily="66" charset="0"/>
                          <a:ea typeface="华文新魏" panose="02010800040101010101" pitchFamily="2" charset="-122"/>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zh-CN" altLang="en-US"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rPr>
                        <a:t>插入的记录</a:t>
                      </a:r>
                      <a:endParaRPr kumimoji="0" lang="en-US" altLang="zh-CN"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zh-CN" altLang="en-US"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rPr>
                        <a:t>不创建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5025">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en-US" altLang="zh-CN" sz="2400" b="0" i="0" u="none" strike="noStrike" cap="none" normalizeH="0" baseline="0" smtClean="0">
                          <a:ln>
                            <a:noFill/>
                          </a:ln>
                          <a:solidFill>
                            <a:srgbClr val="000066"/>
                          </a:solidFill>
                          <a:effectLst/>
                          <a:latin typeface="Comic Sans MS" panose="030F0702030302020204" pitchFamily="66" charset="0"/>
                          <a:ea typeface="华文新魏" panose="02010800040101010101" pitchFamily="2" charset="-122"/>
                        </a:rPr>
                        <a:t>UPDATE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zh-CN" altLang="en-US"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rPr>
                        <a:t>修改后的记录</a:t>
                      </a:r>
                      <a:endParaRPr kumimoji="0" lang="en-US" altLang="zh-CN"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zh-CN" altLang="en-US"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rPr>
                        <a:t>修改前的记录</a:t>
                      </a:r>
                      <a:endParaRPr kumimoji="0" lang="en-US" altLang="zh-CN"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250">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en-US" altLang="zh-CN" sz="2400" b="0" i="0" u="none" strike="noStrike" cap="none" normalizeH="0" baseline="0" smtClean="0">
                          <a:ln>
                            <a:noFill/>
                          </a:ln>
                          <a:solidFill>
                            <a:srgbClr val="000066"/>
                          </a:solidFill>
                          <a:effectLst/>
                          <a:latin typeface="Comic Sans MS" panose="030F0702030302020204" pitchFamily="66" charset="0"/>
                          <a:ea typeface="华文新魏" panose="02010800040101010101" pitchFamily="2" charset="-122"/>
                        </a:rPr>
                        <a:t>DELETE</a:t>
                      </a:r>
                      <a:endParaRPr kumimoji="0" lang="zh-CN" altLang="en-US" sz="2400" b="0" i="0" u="none" strike="noStrike" cap="none" normalizeH="0" baseline="0" smtClean="0">
                        <a:ln>
                          <a:noFill/>
                        </a:ln>
                        <a:solidFill>
                          <a:srgbClr val="000066"/>
                        </a:solidFill>
                        <a:effectLst/>
                        <a:latin typeface="Comic Sans MS" panose="030F0702030302020204" pitchFamily="66" charset="0"/>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zh-CN" altLang="en-US"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rPr>
                        <a:t>不创建</a:t>
                      </a:r>
                      <a:endParaRPr kumimoji="0" lang="en-US" altLang="zh-CN"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0066CC"/>
                        </a:buClr>
                        <a:buSzPct val="90000"/>
                        <a:buFont typeface="Wingdings" panose="05000000000000000000" pitchFamily="2" charset="2"/>
                        <a:defRPr sz="2000">
                          <a:solidFill>
                            <a:srgbClr val="000066"/>
                          </a:solidFill>
                          <a:latin typeface="Comic Sans MS" panose="030F0702030302020204" pitchFamily="66" charset="0"/>
                          <a:ea typeface="宋体" panose="02010600030101010101" pitchFamily="2" charset="-122"/>
                        </a:defRPr>
                      </a:lvl1pPr>
                      <a:lvl2pPr marL="742950" indent="-285750">
                        <a:spcBef>
                          <a:spcPct val="35000"/>
                        </a:spcBef>
                        <a:buClr>
                          <a:schemeClr val="hlink"/>
                        </a:buClr>
                        <a:buSzPct val="80000"/>
                        <a:buFont typeface="Wingdings" panose="05000000000000000000" pitchFamily="2" charset="2"/>
                        <a:defRPr>
                          <a:solidFill>
                            <a:srgbClr val="000066"/>
                          </a:solidFill>
                          <a:latin typeface="Comic Sans MS" panose="030F0702030302020204" pitchFamily="66" charset="0"/>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sz="2000">
                          <a:solidFill>
                            <a:srgbClr val="000066"/>
                          </a:solidFill>
                          <a:latin typeface="Comic Sans MS" panose="030F0702030302020204" pitchFamily="66" charset="0"/>
                          <a:ea typeface="宋体" panose="02010600030101010101" pitchFamily="2" charset="-122"/>
                        </a:defRPr>
                      </a:lvl3pPr>
                      <a:lvl4pPr marL="1600200" indent="-228600">
                        <a:spcBef>
                          <a:spcPct val="35000"/>
                        </a:spcBef>
                        <a:buClr>
                          <a:srgbClr val="0066CC"/>
                        </a:buClr>
                        <a:buFont typeface="Times New Roman" panose="02020603050405020304" pitchFamily="18" charset="0"/>
                        <a:defRPr sz="1400">
                          <a:solidFill>
                            <a:srgbClr val="000066"/>
                          </a:solidFill>
                          <a:latin typeface="Comic Sans MS" panose="030F0702030302020204" pitchFamily="66" charset="0"/>
                          <a:ea typeface="宋体" panose="02010600030101010101" pitchFamily="2" charset="-122"/>
                        </a:defRPr>
                      </a:lvl4pPr>
                      <a:lvl5pPr marL="2057400" indent="-228600">
                        <a:spcBef>
                          <a:spcPct val="35000"/>
                        </a:spcBef>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5pPr>
                      <a:lvl6pPr marL="25146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6pPr>
                      <a:lvl7pPr marL="29718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7pPr>
                      <a:lvl8pPr marL="34290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8pPr>
                      <a:lvl9pPr marL="3886200" indent="-228600" eaLnBrk="0" fontAlgn="base" hangingPunct="0">
                        <a:spcBef>
                          <a:spcPct val="35000"/>
                        </a:spcBef>
                        <a:spcAft>
                          <a:spcPct val="0"/>
                        </a:spcAft>
                        <a:buClr>
                          <a:schemeClr val="hlink"/>
                        </a:buClr>
                        <a:buSzPct val="75000"/>
                        <a:buFont typeface="Times New Roman" panose="02020603050405020304" pitchFamily="18" charset="0"/>
                        <a:defRPr sz="1200">
                          <a:solidFill>
                            <a:srgbClr val="000066"/>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rgbClr val="0066CC"/>
                        </a:buClr>
                        <a:buSzPct val="90000"/>
                        <a:buFont typeface="Wingdings" panose="05000000000000000000" pitchFamily="2" charset="2"/>
                        <a:buNone/>
                        <a:tabLst/>
                      </a:pPr>
                      <a:r>
                        <a:rPr kumimoji="0" lang="zh-CN" altLang="en-US"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rPr>
                        <a:t>删除的记录</a:t>
                      </a:r>
                      <a:endParaRPr kumimoji="0" lang="en-US" altLang="zh-CN" sz="2400" b="0" i="0" u="none" strike="noStrike" cap="none" normalizeH="0" baseline="0" smtClean="0">
                        <a:ln>
                          <a:noFill/>
                        </a:ln>
                        <a:solidFill>
                          <a:srgbClr val="000066"/>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333375" y="79375"/>
            <a:ext cx="8077200" cy="958850"/>
          </a:xfrm>
        </p:spPr>
        <p:txBody>
          <a:bodyPr/>
          <a:lstStyle/>
          <a:p>
            <a:pPr eaLnBrk="1" hangingPunct="1"/>
            <a:r>
              <a:rPr lang="zh-CN" altLang="en-US" smtClean="0">
                <a:ea typeface="华文新魏" panose="02010800040101010101" pitchFamily="2" charset="-122"/>
              </a:rPr>
              <a:t>存储过程</a:t>
            </a:r>
            <a:endParaRPr lang="en-US" altLang="zh-CN" smtClean="0">
              <a:ea typeface="华文新魏" panose="02010800040101010101" pitchFamily="2" charset="-122"/>
            </a:endParaRPr>
          </a:p>
        </p:txBody>
      </p:sp>
      <p:sp>
        <p:nvSpPr>
          <p:cNvPr id="22530" name="Rectangle 3"/>
          <p:cNvSpPr>
            <a:spLocks noGrp="1" noChangeArrowheads="1"/>
          </p:cNvSpPr>
          <p:nvPr>
            <p:ph type="body" idx="1"/>
          </p:nvPr>
        </p:nvSpPr>
        <p:spPr>
          <a:xfrm>
            <a:off x="755650" y="1296988"/>
            <a:ext cx="7661275" cy="5156200"/>
          </a:xfrm>
        </p:spPr>
        <p:txBody>
          <a:bodyPr/>
          <a:lstStyle/>
          <a:p>
            <a:pPr eaLnBrk="1" hangingPunct="1">
              <a:lnSpc>
                <a:spcPct val="90000"/>
              </a:lnSpc>
            </a:pPr>
            <a:r>
              <a:rPr lang="zh-CN" altLang="en-US" smtClean="0">
                <a:latin typeface="华文新魏" panose="02010800040101010101" pitchFamily="2" charset="-122"/>
                <a:ea typeface="华文新魏" panose="02010800040101010101" pitchFamily="2" charset="-122"/>
              </a:rPr>
              <a:t> 存储过程（</a:t>
            </a:r>
            <a:r>
              <a:rPr lang="en-US" altLang="zh-CN" smtClean="0">
                <a:latin typeface="华文新魏" panose="02010800040101010101" pitchFamily="2" charset="-122"/>
                <a:ea typeface="华文新魏" panose="02010800040101010101" pitchFamily="2" charset="-122"/>
              </a:rPr>
              <a:t>stored procedure):</a:t>
            </a:r>
            <a:r>
              <a:rPr lang="zh-CN" altLang="en-US" smtClean="0">
                <a:latin typeface="华文新魏" panose="02010800040101010101" pitchFamily="2" charset="-122"/>
                <a:ea typeface="华文新魏" panose="02010800040101010101" pitchFamily="2" charset="-122"/>
              </a:rPr>
              <a:t>一组为了完成特定功能的</a:t>
            </a:r>
            <a:r>
              <a:rPr lang="en-US" altLang="zh-CN" smtClean="0">
                <a:latin typeface="华文新魏" panose="02010800040101010101" pitchFamily="2" charset="-122"/>
                <a:ea typeface="华文新魏" panose="02010800040101010101" pitchFamily="2" charset="-122"/>
              </a:rPr>
              <a:t>T-SQL</a:t>
            </a:r>
            <a:r>
              <a:rPr lang="zh-CN" altLang="en-US" smtClean="0">
                <a:latin typeface="华文新魏" panose="02010800040101010101" pitchFamily="2" charset="-122"/>
                <a:ea typeface="华文新魏" panose="02010800040101010101" pitchFamily="2" charset="-122"/>
              </a:rPr>
              <a:t>语句集合，经编译后存储在</a:t>
            </a:r>
            <a:r>
              <a:rPr lang="en-US" altLang="zh-CN" smtClean="0">
                <a:latin typeface="华文新魏" panose="02010800040101010101" pitchFamily="2" charset="-122"/>
                <a:ea typeface="华文新魏" panose="02010800040101010101" pitchFamily="2" charset="-122"/>
              </a:rPr>
              <a:t>SQL Server</a:t>
            </a:r>
            <a:r>
              <a:rPr lang="zh-CN" altLang="en-US" smtClean="0">
                <a:latin typeface="华文新魏" panose="02010800040101010101" pitchFamily="2" charset="-122"/>
                <a:ea typeface="华文新魏" panose="02010800040101010101" pitchFamily="2" charset="-122"/>
              </a:rPr>
              <a:t>服务器端数据库中。</a:t>
            </a:r>
          </a:p>
          <a:p>
            <a:pPr eaLnBrk="1" hangingPunct="1">
              <a:lnSpc>
                <a:spcPct val="90000"/>
              </a:lnSpc>
            </a:pPr>
            <a:r>
              <a:rPr lang="zh-CN" altLang="en-US" smtClean="0">
                <a:latin typeface="华文新魏" panose="02010800040101010101" pitchFamily="2" charset="-122"/>
                <a:ea typeface="华文新魏" panose="02010800040101010101" pitchFamily="2" charset="-122"/>
              </a:rPr>
              <a:t>优点：</a:t>
            </a:r>
          </a:p>
          <a:p>
            <a:pPr lvl="1" eaLnBrk="1" hangingPunct="1">
              <a:lnSpc>
                <a:spcPct val="90000"/>
              </a:lnSpc>
            </a:pPr>
            <a:r>
              <a:rPr lang="zh-CN" altLang="en-US" smtClean="0">
                <a:latin typeface="华文新魏" panose="02010800040101010101" pitchFamily="2" charset="-122"/>
                <a:ea typeface="华文新魏" panose="02010800040101010101" pitchFamily="2" charset="-122"/>
              </a:rPr>
              <a:t>提高应用程序的通用性和可移植性</a:t>
            </a:r>
          </a:p>
          <a:p>
            <a:pPr lvl="2" eaLnBrk="1" hangingPunct="1">
              <a:lnSpc>
                <a:spcPct val="90000"/>
              </a:lnSpc>
            </a:pPr>
            <a:r>
              <a:rPr lang="zh-CN" altLang="en-US" sz="2000" smtClean="0">
                <a:latin typeface="华文新魏" panose="02010800040101010101" pitchFamily="2" charset="-122"/>
                <a:ea typeface="华文新魏" panose="02010800040101010101" pitchFamily="2" charset="-122"/>
              </a:rPr>
              <a:t>一次编写，多次调用</a:t>
            </a:r>
            <a:endParaRPr lang="en-US" altLang="zh-CN" sz="2000" smtClean="0">
              <a:latin typeface="华文新魏" panose="02010800040101010101" pitchFamily="2" charset="-122"/>
              <a:ea typeface="华文新魏" panose="02010800040101010101" pitchFamily="2" charset="-122"/>
            </a:endParaRPr>
          </a:p>
          <a:p>
            <a:pPr lvl="1" eaLnBrk="1" hangingPunct="1">
              <a:lnSpc>
                <a:spcPct val="90000"/>
              </a:lnSpc>
            </a:pPr>
            <a:r>
              <a:rPr lang="zh-CN" altLang="en-US" smtClean="0">
                <a:latin typeface="华文新魏" panose="02010800040101010101" pitchFamily="2" charset="-122"/>
                <a:ea typeface="华文新魏" panose="02010800040101010101" pitchFamily="2" charset="-122"/>
              </a:rPr>
              <a:t>有效管理用户操作数据库的权限</a:t>
            </a:r>
          </a:p>
          <a:p>
            <a:pPr lvl="2" eaLnBrk="1" hangingPunct="1">
              <a:lnSpc>
                <a:spcPct val="90000"/>
              </a:lnSpc>
            </a:pPr>
            <a:r>
              <a:rPr lang="zh-CN" altLang="en-US" sz="2000" smtClean="0">
                <a:latin typeface="华文新魏" panose="02010800040101010101" pitchFamily="2" charset="-122"/>
                <a:ea typeface="华文新魏" panose="02010800040101010101" pitchFamily="2" charset="-122"/>
              </a:rPr>
              <a:t>对执行某一存储过程的权限进行限制，从而对相应的数据库的访问进行控制</a:t>
            </a:r>
            <a:endParaRPr lang="en-US" altLang="zh-CN" sz="2000" smtClean="0">
              <a:latin typeface="华文新魏" panose="02010800040101010101" pitchFamily="2" charset="-122"/>
              <a:ea typeface="华文新魏" panose="02010800040101010101" pitchFamily="2" charset="-122"/>
            </a:endParaRPr>
          </a:p>
          <a:p>
            <a:pPr lvl="1" eaLnBrk="1" hangingPunct="1">
              <a:lnSpc>
                <a:spcPct val="90000"/>
              </a:lnSpc>
            </a:pPr>
            <a:r>
              <a:rPr lang="zh-CN" altLang="en-US" smtClean="0">
                <a:latin typeface="华文新魏" panose="02010800040101010101" pitchFamily="2" charset="-122"/>
                <a:ea typeface="华文新魏" panose="02010800040101010101" pitchFamily="2" charset="-122"/>
              </a:rPr>
              <a:t>提高</a:t>
            </a:r>
            <a:r>
              <a:rPr lang="en-US" altLang="zh-CN" smtClean="0">
                <a:latin typeface="华文新魏" panose="02010800040101010101" pitchFamily="2" charset="-122"/>
                <a:ea typeface="华文新魏" panose="02010800040101010101" pitchFamily="2" charset="-122"/>
              </a:rPr>
              <a:t>T-SQL</a:t>
            </a:r>
            <a:r>
              <a:rPr lang="zh-CN" altLang="en-US" smtClean="0">
                <a:latin typeface="华文新魏" panose="02010800040101010101" pitchFamily="2" charset="-122"/>
                <a:ea typeface="华文新魏" panose="02010800040101010101" pitchFamily="2" charset="-122"/>
              </a:rPr>
              <a:t>的速度</a:t>
            </a:r>
          </a:p>
          <a:p>
            <a:pPr lvl="2" eaLnBrk="1" hangingPunct="1">
              <a:lnSpc>
                <a:spcPct val="90000"/>
              </a:lnSpc>
            </a:pPr>
            <a:r>
              <a:rPr lang="zh-CN" altLang="en-US" sz="2000" smtClean="0">
                <a:latin typeface="华文新魏" panose="02010800040101010101" pitchFamily="2" charset="-122"/>
                <a:ea typeface="华文新魏" panose="02010800040101010101" pitchFamily="2" charset="-122"/>
              </a:rPr>
              <a:t>存储过程是编译过的，包含大量</a:t>
            </a:r>
            <a:r>
              <a:rPr lang="en-US" altLang="zh-CN" sz="2000" smtClean="0">
                <a:latin typeface="华文新魏" panose="02010800040101010101" pitchFamily="2" charset="-122"/>
                <a:ea typeface="华文新魏" panose="02010800040101010101" pitchFamily="2" charset="-122"/>
              </a:rPr>
              <a:t>T</a:t>
            </a:r>
            <a:r>
              <a:rPr lang="zh-CN" altLang="en-US" sz="2000" smtClean="0">
                <a:latin typeface="华文新魏" panose="02010800040101010101" pitchFamily="2" charset="-122"/>
                <a:ea typeface="华文新魏" panose="02010800040101010101" pitchFamily="2" charset="-122"/>
              </a:rPr>
              <a:t>－</a:t>
            </a:r>
            <a:r>
              <a:rPr lang="en-US" altLang="zh-CN" sz="2000" smtClean="0">
                <a:latin typeface="华文新魏" panose="02010800040101010101" pitchFamily="2" charset="-122"/>
                <a:ea typeface="华文新魏" panose="02010800040101010101" pitchFamily="2" charset="-122"/>
              </a:rPr>
              <a:t>SQL</a:t>
            </a:r>
            <a:r>
              <a:rPr lang="zh-CN" altLang="en-US" sz="2000" smtClean="0">
                <a:latin typeface="华文新魏" panose="02010800040101010101" pitchFamily="2" charset="-122"/>
                <a:ea typeface="华文新魏" panose="02010800040101010101" pitchFamily="2" charset="-122"/>
              </a:rPr>
              <a:t>代码</a:t>
            </a:r>
            <a:r>
              <a:rPr lang="en-US" altLang="zh-CN" sz="2000" smtClean="0">
                <a:latin typeface="华文新魏" panose="02010800040101010101" pitchFamily="2" charset="-122"/>
                <a:ea typeface="华文新魏" panose="02010800040101010101" pitchFamily="2" charset="-122"/>
              </a:rPr>
              <a:t>,</a:t>
            </a:r>
            <a:r>
              <a:rPr lang="zh-CN" altLang="en-US" sz="2000" smtClean="0">
                <a:latin typeface="华文新魏" panose="02010800040101010101" pitchFamily="2" charset="-122"/>
                <a:ea typeface="华文新魏" panose="02010800040101010101" pitchFamily="2" charset="-122"/>
              </a:rPr>
              <a:t>可执行多次，比直接使用单条</a:t>
            </a:r>
            <a:r>
              <a:rPr lang="en-US" altLang="zh-CN" sz="2000" smtClean="0">
                <a:latin typeface="华文新魏" panose="02010800040101010101" pitchFamily="2" charset="-122"/>
                <a:ea typeface="华文新魏" panose="02010800040101010101" pitchFamily="2" charset="-122"/>
              </a:rPr>
              <a:t>SQL</a:t>
            </a:r>
            <a:r>
              <a:rPr lang="zh-CN" altLang="en-US" sz="2000" smtClean="0">
                <a:latin typeface="华文新魏" panose="02010800040101010101" pitchFamily="2" charset="-122"/>
                <a:ea typeface="华文新魏" panose="02010800040101010101" pitchFamily="2" charset="-122"/>
              </a:rPr>
              <a:t>语句执行的速度快。</a:t>
            </a:r>
            <a:endParaRPr lang="en-US" altLang="zh-CN" sz="2000" smtClean="0">
              <a:latin typeface="华文新魏" panose="02010800040101010101" pitchFamily="2" charset="-122"/>
              <a:ea typeface="华文新魏" panose="02010800040101010101" pitchFamily="2" charset="-122"/>
            </a:endParaRPr>
          </a:p>
          <a:p>
            <a:pPr lvl="1" eaLnBrk="1" hangingPunct="1">
              <a:lnSpc>
                <a:spcPct val="90000"/>
              </a:lnSpc>
            </a:pPr>
            <a:r>
              <a:rPr lang="zh-CN" altLang="en-US" smtClean="0">
                <a:latin typeface="华文新魏" panose="02010800040101010101" pitchFamily="2" charset="-122"/>
                <a:ea typeface="华文新魏" panose="02010800040101010101" pitchFamily="2" charset="-122"/>
              </a:rPr>
              <a:t>减轻服务器的负担</a:t>
            </a:r>
          </a:p>
          <a:p>
            <a:pPr lvl="2" eaLnBrk="1" hangingPunct="1">
              <a:lnSpc>
                <a:spcPct val="90000"/>
              </a:lnSpc>
            </a:pPr>
            <a:r>
              <a:rPr lang="zh-CN" altLang="en-US" sz="2000" smtClean="0">
                <a:latin typeface="华文新魏" panose="02010800040101010101" pitchFamily="2" charset="-122"/>
                <a:ea typeface="华文新魏" panose="02010800040101010101" pitchFamily="2" charset="-122"/>
              </a:rPr>
              <a:t>不必传输大量的</a:t>
            </a:r>
            <a:r>
              <a:rPr lang="en-US" altLang="zh-CN" sz="2000" smtClean="0">
                <a:latin typeface="华文新魏" panose="02010800040101010101" pitchFamily="2" charset="-122"/>
                <a:ea typeface="华文新魏" panose="02010800040101010101" pitchFamily="2" charset="-122"/>
              </a:rPr>
              <a:t>SQL</a:t>
            </a:r>
            <a:r>
              <a:rPr lang="zh-CN" altLang="en-US" sz="2000" smtClean="0">
                <a:latin typeface="华文新魏" panose="02010800040101010101" pitchFamily="2" charset="-122"/>
                <a:ea typeface="华文新魏" panose="02010800040101010101" pitchFamily="2" charset="-122"/>
              </a:rPr>
              <a:t>语句，直接发送过程的调用命令。</a:t>
            </a:r>
            <a:endParaRPr lang="en-US" altLang="zh-CN" sz="200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zh-CN" altLang="en-US" smtClean="0">
                <a:ea typeface="华文新魏" panose="02010800040101010101" pitchFamily="2" charset="-122"/>
              </a:rPr>
              <a:t>存储过程的种类</a:t>
            </a:r>
            <a:endParaRPr lang="en-US" altLang="zh-CN" smtClean="0">
              <a:ea typeface="华文新魏" panose="02010800040101010101" pitchFamily="2" charset="-122"/>
            </a:endParaRPr>
          </a:p>
        </p:txBody>
      </p:sp>
      <p:sp>
        <p:nvSpPr>
          <p:cNvPr id="23554" name="Rectangle 3"/>
          <p:cNvSpPr>
            <a:spLocks noGrp="1" noChangeArrowheads="1"/>
          </p:cNvSpPr>
          <p:nvPr>
            <p:ph type="body" idx="1"/>
          </p:nvPr>
        </p:nvSpPr>
        <p:spPr/>
        <p:txBody>
          <a:bodyPr/>
          <a:lstStyle/>
          <a:p>
            <a:pPr eaLnBrk="1" hangingPunct="1">
              <a:lnSpc>
                <a:spcPct val="130000"/>
              </a:lnSpc>
            </a:pPr>
            <a:r>
              <a:rPr lang="zh-CN" altLang="en-US" smtClean="0">
                <a:latin typeface="华文新魏" panose="02010800040101010101" pitchFamily="2" charset="-122"/>
                <a:ea typeface="华文新魏" panose="02010800040101010101" pitchFamily="2" charset="-122"/>
              </a:rPr>
              <a:t>系统存储过程</a:t>
            </a:r>
            <a:endParaRPr lang="en-US" altLang="zh-CN" smtClean="0">
              <a:latin typeface="华文新魏" panose="02010800040101010101" pitchFamily="2" charset="-122"/>
              <a:ea typeface="华文新魏" panose="02010800040101010101" pitchFamily="2" charset="-122"/>
            </a:endParaRPr>
          </a:p>
          <a:p>
            <a:pPr lvl="1" eaLnBrk="1" hangingPunct="1">
              <a:lnSpc>
                <a:spcPct val="130000"/>
              </a:lnSpc>
            </a:pPr>
            <a:r>
              <a:rPr lang="zh-CN" altLang="en-US" smtClean="0">
                <a:latin typeface="华文新魏" panose="02010800040101010101" pitchFamily="2" charset="-122"/>
                <a:ea typeface="华文新魏" panose="02010800040101010101" pitchFamily="2" charset="-122"/>
              </a:rPr>
              <a:t> </a:t>
            </a:r>
            <a:r>
              <a:rPr lang="en-US" altLang="zh-CN" smtClean="0">
                <a:latin typeface="华文新魏" panose="02010800040101010101" pitchFamily="2" charset="-122"/>
                <a:ea typeface="华文新魏" panose="02010800040101010101" pitchFamily="2" charset="-122"/>
              </a:rPr>
              <a:t>SQL Server</a:t>
            </a:r>
            <a:r>
              <a:rPr lang="zh-CN" altLang="en-US" smtClean="0">
                <a:latin typeface="华文新魏" panose="02010800040101010101" pitchFamily="2" charset="-122"/>
                <a:ea typeface="华文新魏" panose="02010800040101010101" pitchFamily="2" charset="-122"/>
              </a:rPr>
              <a:t>安装之后，存储在系统数据库</a:t>
            </a:r>
            <a:r>
              <a:rPr lang="en-US" altLang="zh-CN" smtClean="0">
                <a:latin typeface="华文新魏" panose="02010800040101010101" pitchFamily="2" charset="-122"/>
                <a:ea typeface="华文新魏" panose="02010800040101010101" pitchFamily="2" charset="-122"/>
              </a:rPr>
              <a:t>Master</a:t>
            </a:r>
            <a:r>
              <a:rPr lang="zh-CN" altLang="en-US" smtClean="0">
                <a:latin typeface="华文新魏" panose="02010800040101010101" pitchFamily="2" charset="-122"/>
                <a:ea typeface="华文新魏" panose="02010800040101010101" pitchFamily="2" charset="-122"/>
              </a:rPr>
              <a:t>中，以</a:t>
            </a:r>
            <a:r>
              <a:rPr lang="en-US" altLang="zh-CN" smtClean="0">
                <a:latin typeface="华文新魏" panose="02010800040101010101" pitchFamily="2" charset="-122"/>
                <a:ea typeface="华文新魏" panose="02010800040101010101" pitchFamily="2" charset="-122"/>
              </a:rPr>
              <a:t>sp_</a:t>
            </a:r>
            <a:r>
              <a:rPr lang="zh-CN" altLang="en-US" smtClean="0">
                <a:latin typeface="华文新魏" panose="02010800040101010101" pitchFamily="2" charset="-122"/>
                <a:ea typeface="华文新魏" panose="02010800040101010101" pitchFamily="2" charset="-122"/>
              </a:rPr>
              <a:t>为前缀命名。</a:t>
            </a:r>
          </a:p>
          <a:p>
            <a:pPr lvl="1" eaLnBrk="1" hangingPunct="1">
              <a:lnSpc>
                <a:spcPct val="130000"/>
              </a:lnSpc>
            </a:pPr>
            <a:r>
              <a:rPr lang="zh-CN" altLang="en-US" smtClean="0">
                <a:latin typeface="华文新魏" panose="02010800040101010101" pitchFamily="2" charset="-122"/>
                <a:ea typeface="华文新魏" panose="02010800040101010101" pitchFamily="2" charset="-122"/>
              </a:rPr>
              <a:t>功能：从系统表中获取信息，系统管理员通过简单调用系统存储过程而完成复杂的</a:t>
            </a:r>
            <a:r>
              <a:rPr lang="en-US" altLang="zh-CN" smtClean="0">
                <a:latin typeface="华文新魏" panose="02010800040101010101" pitchFamily="2" charset="-122"/>
                <a:ea typeface="华文新魏" panose="02010800040101010101" pitchFamily="2" charset="-122"/>
              </a:rPr>
              <a:t>SQL Server</a:t>
            </a:r>
            <a:r>
              <a:rPr lang="zh-CN" altLang="en-US" smtClean="0">
                <a:latin typeface="华文新魏" panose="02010800040101010101" pitchFamily="2" charset="-122"/>
                <a:ea typeface="华文新魏" panose="02010800040101010101" pitchFamily="2" charset="-122"/>
              </a:rPr>
              <a:t>管理工作。</a:t>
            </a:r>
          </a:p>
          <a:p>
            <a:pPr eaLnBrk="1" hangingPunct="1">
              <a:lnSpc>
                <a:spcPct val="130000"/>
              </a:lnSpc>
            </a:pPr>
            <a:r>
              <a:rPr lang="zh-CN" altLang="en-US" smtClean="0">
                <a:latin typeface="华文新魏" panose="02010800040101010101" pitchFamily="2" charset="-122"/>
                <a:ea typeface="华文新魏" panose="02010800040101010101" pitchFamily="2" charset="-122"/>
              </a:rPr>
              <a:t>自定义存储过程</a:t>
            </a:r>
          </a:p>
          <a:p>
            <a:pPr lvl="1" eaLnBrk="1" hangingPunct="1">
              <a:lnSpc>
                <a:spcPct val="130000"/>
              </a:lnSpc>
            </a:pPr>
            <a:r>
              <a:rPr lang="zh-CN" altLang="en-US" smtClean="0">
                <a:latin typeface="华文新魏" panose="02010800040101010101" pitchFamily="2" charset="-122"/>
                <a:ea typeface="华文新魏" panose="02010800040101010101" pitchFamily="2" charset="-122"/>
              </a:rPr>
              <a:t>由用户创建并能完成某一特定功能的存储过程，既可以有参数，也可以有返回值。</a:t>
            </a:r>
          </a:p>
          <a:p>
            <a:pPr lvl="1" eaLnBrk="1" hangingPunct="1">
              <a:lnSpc>
                <a:spcPct val="130000"/>
              </a:lnSpc>
            </a:pPr>
            <a:r>
              <a:rPr lang="zh-CN" altLang="en-US" smtClean="0">
                <a:latin typeface="华文新魏" panose="02010800040101010101" pitchFamily="2" charset="-122"/>
                <a:ea typeface="华文新魏" panose="02010800040101010101" pitchFamily="2" charset="-122"/>
              </a:rPr>
              <a:t>与函数的区别：返回值只表明执行是否成功，不能直接被调用，只能利用</a:t>
            </a:r>
            <a:r>
              <a:rPr lang="en-US" altLang="zh-CN" smtClean="0">
                <a:latin typeface="华文新魏" panose="02010800040101010101" pitchFamily="2" charset="-122"/>
                <a:ea typeface="华文新魏" panose="02010800040101010101" pitchFamily="2" charset="-122"/>
              </a:rPr>
              <a:t>EXEC</a:t>
            </a:r>
            <a:r>
              <a:rPr lang="zh-CN" altLang="en-US" smtClean="0">
                <a:latin typeface="华文新魏" panose="02010800040101010101" pitchFamily="2" charset="-122"/>
                <a:ea typeface="华文新魏" panose="02010800040101010101" pitchFamily="2" charset="-122"/>
              </a:rPr>
              <a:t>来执行。</a:t>
            </a:r>
            <a:endParaRPr lang="en-US" altLang="zh-CN"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zh-CN" altLang="en-US" smtClean="0">
                <a:ea typeface="华文新魏" panose="02010800040101010101" pitchFamily="2" charset="-122"/>
              </a:rPr>
              <a:t>存储过程的创建</a:t>
            </a:r>
            <a:endParaRPr lang="en-US" altLang="zh-CN" smtClean="0">
              <a:ea typeface="华文新魏" panose="02010800040101010101" pitchFamily="2" charset="-122"/>
            </a:endParaRPr>
          </a:p>
        </p:txBody>
      </p:sp>
      <p:sp>
        <p:nvSpPr>
          <p:cNvPr id="24578" name="Rectangle 3"/>
          <p:cNvSpPr>
            <a:spLocks noGrp="1" noChangeArrowheads="1"/>
          </p:cNvSpPr>
          <p:nvPr>
            <p:ph type="body" idx="1"/>
          </p:nvPr>
        </p:nvSpPr>
        <p:spPr/>
        <p:txBody>
          <a:bodyPr/>
          <a:lstStyle/>
          <a:p>
            <a:pPr eaLnBrk="1" hangingPunct="1">
              <a:lnSpc>
                <a:spcPct val="90000"/>
              </a:lnSpc>
            </a:pPr>
            <a:r>
              <a:rPr lang="zh-CN" altLang="en-US" sz="3200" smtClean="0">
                <a:latin typeface="华文新魏" panose="02010800040101010101" pitchFamily="2" charset="-122"/>
                <a:ea typeface="华文新魏" panose="02010800040101010101" pitchFamily="2" charset="-122"/>
              </a:rPr>
              <a:t>代码创建</a:t>
            </a:r>
          </a:p>
          <a:p>
            <a:pPr eaLnBrk="1" hangingPunct="1">
              <a:lnSpc>
                <a:spcPct val="90000"/>
              </a:lnSpc>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create proc </a:t>
            </a:r>
            <a:r>
              <a:rPr lang="zh-CN" altLang="en-US" smtClean="0">
                <a:latin typeface="华文新魏" panose="02010800040101010101" pitchFamily="2" charset="-122"/>
                <a:ea typeface="华文新魏" panose="02010800040101010101" pitchFamily="2" charset="-122"/>
              </a:rPr>
              <a:t>过程名</a:t>
            </a:r>
          </a:p>
          <a:p>
            <a:pPr eaLnBrk="1" hangingPunct="1">
              <a:lnSpc>
                <a:spcPct val="90000"/>
              </a:lnSpc>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@parameter   </a:t>
            </a:r>
            <a:r>
              <a:rPr lang="zh-CN" altLang="en-US" smtClean="0">
                <a:latin typeface="华文新魏" panose="02010800040101010101" pitchFamily="2" charset="-122"/>
                <a:ea typeface="华文新魏" panose="02010800040101010101" pitchFamily="2" charset="-122"/>
              </a:rPr>
              <a:t>参数类型</a:t>
            </a:r>
          </a:p>
          <a:p>
            <a:pPr eaLnBrk="1" hangingPunct="1">
              <a:lnSpc>
                <a:spcPct val="90000"/>
              </a:lnSpc>
              <a:buFont typeface="Wingdings" panose="05000000000000000000" pitchFamily="2" charset="2"/>
              <a:buNone/>
            </a:pPr>
            <a:r>
              <a:rPr lang="en-US" altLang="zh-CN" smtClean="0">
                <a:latin typeface="Arial" panose="020B0604020202020204" pitchFamily="34" charset="0"/>
                <a:ea typeface="华文新魏" panose="02010800040101010101" pitchFamily="2" charset="-122"/>
              </a:rPr>
              <a:t>……</a:t>
            </a:r>
            <a:endParaRPr lang="en-US" altLang="zh-CN"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parameter   </a:t>
            </a:r>
            <a:r>
              <a:rPr lang="zh-CN" altLang="en-US" smtClean="0">
                <a:latin typeface="华文新魏" panose="02010800040101010101" pitchFamily="2" charset="-122"/>
                <a:ea typeface="华文新魏" panose="02010800040101010101" pitchFamily="2" charset="-122"/>
              </a:rPr>
              <a:t>参数类型 </a:t>
            </a:r>
            <a:r>
              <a:rPr lang="en-US" altLang="zh-CN" smtClean="0">
                <a:latin typeface="华文新魏" panose="02010800040101010101" pitchFamily="2" charset="-122"/>
                <a:ea typeface="华文新魏" panose="02010800040101010101" pitchFamily="2" charset="-122"/>
              </a:rPr>
              <a:t>output </a:t>
            </a:r>
          </a:p>
          <a:p>
            <a:pPr eaLnBrk="1" hangingPunct="1">
              <a:lnSpc>
                <a:spcPct val="90000"/>
              </a:lnSpc>
              <a:buFont typeface="Wingdings" panose="05000000000000000000" pitchFamily="2" charset="2"/>
              <a:buNone/>
            </a:pPr>
            <a:r>
              <a:rPr lang="en-US" altLang="zh-CN" smtClean="0">
                <a:latin typeface="Arial" panose="020B0604020202020204" pitchFamily="34" charset="0"/>
                <a:ea typeface="华文新魏" panose="02010800040101010101" pitchFamily="2" charset="-122"/>
              </a:rPr>
              <a:t>……</a:t>
            </a:r>
            <a:endParaRPr lang="en-US" altLang="zh-CN"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as</a:t>
            </a:r>
          </a:p>
          <a:p>
            <a:pPr eaLnBrk="1" hangingPunct="1">
              <a:lnSpc>
                <a:spcPct val="90000"/>
              </a:lnSpc>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begin </a:t>
            </a:r>
          </a:p>
          <a:p>
            <a:pPr eaLnBrk="1" hangingPunct="1">
              <a:lnSpc>
                <a:spcPct val="90000"/>
              </a:lnSpc>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r>
              <a:rPr lang="zh-CN" altLang="en-US" smtClean="0">
                <a:latin typeface="华文新魏" panose="02010800040101010101" pitchFamily="2" charset="-122"/>
                <a:ea typeface="华文新魏" panose="02010800040101010101" pitchFamily="2" charset="-122"/>
              </a:rPr>
              <a:t>命令行或命令块</a:t>
            </a:r>
          </a:p>
          <a:p>
            <a:pPr eaLnBrk="1" hangingPunct="1">
              <a:lnSpc>
                <a:spcPct val="90000"/>
              </a:lnSpc>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end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b-5-grey">
  <a:themeElements>
    <a:clrScheme name="">
      <a:dk1>
        <a:srgbClr val="000000"/>
      </a:dk1>
      <a:lt1>
        <a:srgbClr val="FFFFFF"/>
      </a:lt1>
      <a:dk2>
        <a:srgbClr val="001B36"/>
      </a:dk2>
      <a:lt2>
        <a:srgbClr val="EDF8FE"/>
      </a:lt2>
      <a:accent1>
        <a:srgbClr val="477AB1"/>
      </a:accent1>
      <a:accent2>
        <a:srgbClr val="51848E"/>
      </a:accent2>
      <a:accent3>
        <a:srgbClr val="FFFFFF"/>
      </a:accent3>
      <a:accent4>
        <a:srgbClr val="000000"/>
      </a:accent4>
      <a:accent5>
        <a:srgbClr val="B1BED5"/>
      </a:accent5>
      <a:accent6>
        <a:srgbClr val="497780"/>
      </a:accent6>
      <a:hlink>
        <a:srgbClr val="0080FF"/>
      </a:hlink>
      <a:folHlink>
        <a:srgbClr val="FF00FF"/>
      </a:folHlink>
    </a:clrScheme>
    <a:fontScheme name="db-5-grey">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11590</TotalTime>
  <Words>1565</Words>
  <Application>Microsoft Office PowerPoint</Application>
  <PresentationFormat>全屏显示(4:3)</PresentationFormat>
  <Paragraphs>297</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Comic Sans MS</vt:lpstr>
      <vt:lpstr>Wingdings</vt:lpstr>
      <vt:lpstr>Webdings</vt:lpstr>
      <vt:lpstr>Times New Roman</vt:lpstr>
      <vt:lpstr>华文新魏</vt:lpstr>
      <vt:lpstr>Helvetica</vt:lpstr>
      <vt:lpstr>db-5-grey</vt:lpstr>
      <vt:lpstr>实验4: SQL高级编程</vt:lpstr>
      <vt:lpstr>实验内容（以SQL Server为例） </vt:lpstr>
      <vt:lpstr>Transact-SQL简介 </vt:lpstr>
      <vt:lpstr>例1：变量定义</vt:lpstr>
      <vt:lpstr>例2：多用户登录</vt:lpstr>
      <vt:lpstr>MS －SQL的Inserted和deleted表</vt:lpstr>
      <vt:lpstr>存储过程</vt:lpstr>
      <vt:lpstr>存储过程的种类</vt:lpstr>
      <vt:lpstr>存储过程的创建</vt:lpstr>
      <vt:lpstr>存储过程的执行</vt:lpstr>
      <vt:lpstr>数据库实例</vt:lpstr>
      <vt:lpstr>不带参数的存储过程的创建与执行</vt:lpstr>
      <vt:lpstr>带有输入参数的存储过程的创建与执行</vt:lpstr>
      <vt:lpstr>带有输入、输出参数的存储过程的创建</vt:lpstr>
      <vt:lpstr>带有输入、输出参数的存储过程的执行</vt:lpstr>
      <vt:lpstr>较复杂的存储过程实例</vt:lpstr>
      <vt:lpstr>PowerPoint 演示文稿</vt:lpstr>
      <vt:lpstr>Exercise1</vt:lpstr>
      <vt:lpstr>Exercise2</vt:lpstr>
      <vt:lpstr>Trigger code</vt:lpstr>
      <vt:lpstr>Exercise3 </vt:lpstr>
      <vt:lpstr>Exercise4 </vt:lpstr>
      <vt:lpstr>Exercise4 </vt:lpstr>
      <vt:lpstr>实验报告要求</vt:lpstr>
    </vt:vector>
  </TitlesOfParts>
  <Company>IIT Bombay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21:Application Development and Administration</dc:title>
  <dc:creator>S. Sudarshan</dc:creator>
  <cp:lastModifiedBy>zhao hui</cp:lastModifiedBy>
  <cp:revision>628</cp:revision>
  <cp:lastPrinted>2005-08-09T20:16:31Z</cp:lastPrinted>
  <dcterms:created xsi:type="dcterms:W3CDTF">2000-03-22T16:02:45Z</dcterms:created>
  <dcterms:modified xsi:type="dcterms:W3CDTF">2020-04-08T12:07:26Z</dcterms:modified>
</cp:coreProperties>
</file>