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60" r:id="rId4"/>
    <p:sldId id="264" r:id="rId5"/>
    <p:sldId id="261" r:id="rId6"/>
    <p:sldId id="262" r:id="rId7"/>
    <p:sldId id="258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edoraproject.org/wiki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://www.gentoo.org/" TargetMode="External"/><Relationship Id="rId2" Type="http://schemas.openxmlformats.org/officeDocument/2006/relationships/hyperlink" Target="http://www.ubuntu.com.cn/" TargetMode="Externa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ckware.com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jpg"/><Relationship Id="rId10" Type="http://schemas.openxmlformats.org/officeDocument/2006/relationships/hyperlink" Target="http://cn.opensuse.org/" TargetMode="External"/><Relationship Id="rId4" Type="http://schemas.openxmlformats.org/officeDocument/2006/relationships/hyperlink" Target="http://www.debian.org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第一章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系统概述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操作系统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操作系统：连接应用软件与计算机硬件的桥梁</a:t>
            </a:r>
            <a:endParaRPr lang="en-US" altLang="zh-CN" dirty="0"/>
          </a:p>
          <a:p>
            <a:pPr lvl="1"/>
            <a:r>
              <a:rPr lang="zh-CN" altLang="en-US" dirty="0"/>
              <a:t>管理计算机的硬件资源</a:t>
            </a:r>
            <a:endParaRPr lang="en-US" altLang="zh-CN" dirty="0"/>
          </a:p>
          <a:p>
            <a:pPr lvl="1"/>
            <a:r>
              <a:rPr lang="zh-CN" altLang="en-US" dirty="0"/>
              <a:t>为程序运行提供环境</a:t>
            </a:r>
            <a:endParaRPr lang="en-US" altLang="zh-CN" dirty="0"/>
          </a:p>
          <a:p>
            <a:pPr lvl="1"/>
            <a:r>
              <a:rPr lang="zh-CN" altLang="en-US" dirty="0"/>
              <a:t>多任务运行与调度</a:t>
            </a:r>
            <a:endParaRPr lang="en-US" altLang="zh-CN" dirty="0"/>
          </a:p>
          <a:p>
            <a:pPr lvl="1"/>
            <a:r>
              <a:rPr lang="zh-CN" altLang="en-US" dirty="0"/>
              <a:t>文件存储管理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操作系统特点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语言设计与编写，可移植性强</a:t>
            </a:r>
            <a:endParaRPr lang="en-US" altLang="zh-CN" dirty="0"/>
          </a:p>
          <a:p>
            <a:pPr lvl="1"/>
            <a:r>
              <a:rPr lang="zh-CN" altLang="en-US" dirty="0"/>
              <a:t>多用户同时访问，适合工作站和服务器环境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与操作系统互动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2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体系结构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</a:t>
            </a:r>
            <a:endParaRPr lang="en-US" altLang="zh-CN" dirty="0"/>
          </a:p>
          <a:p>
            <a:pPr lvl="1"/>
            <a:r>
              <a:rPr lang="zh-CN" altLang="en-US" dirty="0"/>
              <a:t>内核是操作系统核心，在启动时加载进内存</a:t>
            </a:r>
            <a:endParaRPr lang="en-US" altLang="zh-CN" dirty="0"/>
          </a:p>
          <a:p>
            <a:pPr lvl="1"/>
            <a:r>
              <a:rPr lang="zh-CN" altLang="en-US" dirty="0"/>
              <a:t>内核直接与计算机硬件交互</a:t>
            </a:r>
            <a:endParaRPr lang="en-US" altLang="zh-CN" dirty="0"/>
          </a:p>
          <a:p>
            <a:pPr lvl="1"/>
            <a:r>
              <a:rPr lang="zh-CN" altLang="en-US" dirty="0"/>
              <a:t>管理系统内存，调度任务进程，执行系统调用</a:t>
            </a:r>
            <a:endParaRPr lang="en-US" altLang="zh-CN" dirty="0"/>
          </a:p>
          <a:p>
            <a:r>
              <a:rPr lang="en-US" altLang="zh-CN" dirty="0"/>
              <a:t>Shell</a:t>
            </a:r>
          </a:p>
          <a:p>
            <a:pPr lvl="1"/>
            <a:r>
              <a:rPr lang="zh-CN" altLang="en-US" dirty="0"/>
              <a:t>用户与操作系统内核的交互接口</a:t>
            </a:r>
            <a:endParaRPr lang="en-US" altLang="zh-CN" dirty="0"/>
          </a:p>
          <a:p>
            <a:pPr lvl="1"/>
            <a:r>
              <a:rPr lang="zh-CN" altLang="en-US" dirty="0"/>
              <a:t>用户指令的解释器</a:t>
            </a:r>
            <a:endParaRPr lang="en-US" altLang="zh-CN" dirty="0"/>
          </a:p>
          <a:p>
            <a:pPr lvl="1"/>
            <a:r>
              <a:rPr lang="zh-CN" altLang="en-US" dirty="0"/>
              <a:t>每个登录用户都有一个</a:t>
            </a:r>
            <a:r>
              <a:rPr lang="en-US" altLang="zh-CN" dirty="0"/>
              <a:t>shell</a:t>
            </a:r>
            <a:r>
              <a:rPr lang="zh-CN" altLang="en-US" dirty="0"/>
              <a:t>为其工作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8513805" y="2994453"/>
            <a:ext cx="2990335" cy="29903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8971006" y="3468130"/>
            <a:ext cx="2075934" cy="2075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</a:t>
            </a:r>
            <a:endParaRPr lang="en-US" altLang="zh-CN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9481751" y="3962399"/>
            <a:ext cx="1054444" cy="10544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62983" y="3036330"/>
            <a:ext cx="6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Shell</a:t>
            </a:r>
            <a:endParaRPr lang="en-US" dirty="0"/>
          </a:p>
        </p:txBody>
      </p:sp>
      <p:sp>
        <p:nvSpPr>
          <p:cNvPr id="16" name="椭圆 15"/>
          <p:cNvSpPr/>
          <p:nvPr/>
        </p:nvSpPr>
        <p:spPr>
          <a:xfrm>
            <a:off x="7933037" y="2032760"/>
            <a:ext cx="1161535" cy="5209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17" name="椭圆 16"/>
          <p:cNvSpPr/>
          <p:nvPr/>
        </p:nvSpPr>
        <p:spPr>
          <a:xfrm>
            <a:off x="9428204" y="2032760"/>
            <a:ext cx="1161535" cy="5209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18" name="椭圆 17"/>
          <p:cNvSpPr/>
          <p:nvPr/>
        </p:nvSpPr>
        <p:spPr>
          <a:xfrm>
            <a:off x="10923372" y="2032760"/>
            <a:ext cx="1161535" cy="5209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dirty="0"/>
          </a:p>
        </p:txBody>
      </p:sp>
      <p:cxnSp>
        <p:nvCxnSpPr>
          <p:cNvPr id="20" name="直接连接符 19"/>
          <p:cNvCxnSpPr>
            <a:stCxn id="16" idx="4"/>
            <a:endCxn id="8" idx="1"/>
          </p:cNvCxnSpPr>
          <p:nvPr/>
        </p:nvCxnSpPr>
        <p:spPr>
          <a:xfrm>
            <a:off x="8513805" y="2553729"/>
            <a:ext cx="437924" cy="878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4"/>
            <a:endCxn id="8" idx="7"/>
          </p:cNvCxnSpPr>
          <p:nvPr/>
        </p:nvCxnSpPr>
        <p:spPr>
          <a:xfrm flipH="1">
            <a:off x="11066216" y="2553729"/>
            <a:ext cx="437924" cy="878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4"/>
            <a:endCxn id="8" idx="0"/>
          </p:cNvCxnSpPr>
          <p:nvPr/>
        </p:nvCxnSpPr>
        <p:spPr>
          <a:xfrm>
            <a:off x="10008972" y="2553729"/>
            <a:ext cx="1" cy="440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7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altLang="zh-CN" dirty="0"/>
              <a:t>Shell</a:t>
            </a:r>
            <a:r>
              <a:rPr lang="zh-CN" altLang="en-US" dirty="0"/>
              <a:t>终端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终端是用户与</a:t>
            </a:r>
            <a:r>
              <a:rPr lang="en-US" altLang="zh-CN" dirty="0"/>
              <a:t>Linux</a:t>
            </a:r>
            <a:r>
              <a:rPr lang="zh-CN" altLang="en-US" dirty="0"/>
              <a:t>系统交互的主要平台</a:t>
            </a:r>
            <a:endParaRPr lang="en-US" altLang="zh-CN" dirty="0"/>
          </a:p>
          <a:p>
            <a:r>
              <a:rPr lang="zh-CN" altLang="en-US" dirty="0"/>
              <a:t>使用命令行解释方式执行用户指令</a:t>
            </a:r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shell</a:t>
            </a:r>
            <a:r>
              <a:rPr lang="zh-CN" altLang="en-US" dirty="0"/>
              <a:t>种类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bash</a:t>
            </a:r>
          </a:p>
          <a:p>
            <a:pPr lvl="1"/>
            <a:r>
              <a:rPr lang="en-US" dirty="0"/>
              <a:t>TC shell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19" y="2949358"/>
            <a:ext cx="5035343" cy="30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8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常用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命令结构</a:t>
            </a:r>
            <a:endParaRPr lang="en-US" altLang="zh-CN" dirty="0"/>
          </a:p>
          <a:p>
            <a:r>
              <a:rPr lang="zh-CN" altLang="en-US" dirty="0"/>
              <a:t>不同命令有不同的功能</a:t>
            </a:r>
            <a:endParaRPr lang="en-US" altLang="zh-CN" dirty="0"/>
          </a:p>
          <a:p>
            <a:r>
              <a:rPr lang="zh-CN" altLang="en-US" dirty="0"/>
              <a:t>同一命令的不同参数具有不同功能</a:t>
            </a:r>
            <a:endParaRPr lang="en-US" altLang="zh-CN" dirty="0"/>
          </a:p>
          <a:p>
            <a:r>
              <a:rPr lang="zh-CN" altLang="en-US" dirty="0"/>
              <a:t>每条命令有固定的选项集合</a:t>
            </a:r>
            <a:endParaRPr lang="en-US" altLang="zh-CN" dirty="0"/>
          </a:p>
          <a:p>
            <a:r>
              <a:rPr lang="zh-CN" altLang="en-US" dirty="0"/>
              <a:t>查看命令的帮助信息，了解参数的功能</a:t>
            </a:r>
            <a:endParaRPr lang="en-US" altLang="zh-CN" dirty="0"/>
          </a:p>
          <a:p>
            <a:pPr lvl="1"/>
            <a:r>
              <a:rPr lang="en-US" altLang="zh-CN" dirty="0"/>
              <a:t>man </a:t>
            </a:r>
            <a:r>
              <a:rPr lang="zh-CN" altLang="en-US" dirty="0"/>
              <a:t>命令名</a:t>
            </a:r>
            <a:endParaRPr lang="en-US" altLang="zh-CN" dirty="0"/>
          </a:p>
          <a:p>
            <a:pPr lvl="1"/>
            <a:r>
              <a:rPr lang="zh-CN" altLang="en-US" dirty="0"/>
              <a:t>命令名 </a:t>
            </a:r>
            <a:r>
              <a:rPr lang="en-US" altLang="zh-CN" dirty="0"/>
              <a:t>--help</a:t>
            </a:r>
          </a:p>
          <a:p>
            <a:pPr lvl="1"/>
            <a:r>
              <a:rPr lang="en-US" altLang="zh-CN" dirty="0"/>
              <a:t>info </a:t>
            </a:r>
            <a:r>
              <a:rPr lang="zh-CN" altLang="en-US" dirty="0"/>
              <a:t>命令名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8021466" y="1606312"/>
            <a:ext cx="3021614" cy="1339489"/>
            <a:chOff x="3787217" y="2792560"/>
            <a:chExt cx="3021614" cy="1339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7981" y="3400940"/>
              <a:ext cx="2990850" cy="171450"/>
            </a:xfrm>
            <a:prstGeom prst="rect">
              <a:avLst/>
            </a:prstGeom>
          </p:spPr>
        </p:pic>
        <p:sp>
          <p:nvSpPr>
            <p:cNvPr id="6" name="左大括号 5"/>
            <p:cNvSpPr/>
            <p:nvPr/>
          </p:nvSpPr>
          <p:spPr>
            <a:xfrm rot="5400000">
              <a:off x="4351511" y="2592697"/>
              <a:ext cx="205946" cy="1273005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7217" y="2798279"/>
              <a:ext cx="133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提示符</a:t>
              </a:r>
              <a:endParaRPr lang="en-US" dirty="0"/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976550" y="3040980"/>
              <a:ext cx="205946" cy="1334533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55896" y="3126226"/>
              <a:ext cx="0" cy="20594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412256" y="3762717"/>
              <a:ext cx="133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参数</a:t>
              </a:r>
              <a:endParaRPr 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70853" y="3747645"/>
              <a:ext cx="642553" cy="37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命令</a:t>
              </a:r>
              <a:endParaRPr lang="en-US" dirty="0"/>
            </a:p>
          </p:txBody>
        </p:sp>
        <p:cxnSp>
          <p:nvCxnSpPr>
            <p:cNvPr id="16" name="直接箭头连接符 15"/>
            <p:cNvCxnSpPr>
              <a:stCxn id="15" idx="0"/>
            </p:cNvCxnSpPr>
            <p:nvPr/>
          </p:nvCxnSpPr>
          <p:spPr>
            <a:xfrm flipV="1">
              <a:off x="4992130" y="3641158"/>
              <a:ext cx="279043" cy="10648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234619" y="2792560"/>
              <a:ext cx="642553" cy="37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选项</a:t>
              </a:r>
              <a:endParaRPr lang="en-US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66" y="4214215"/>
            <a:ext cx="2228850" cy="1714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66" y="4613274"/>
            <a:ext cx="2457450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66" y="4997759"/>
            <a:ext cx="21145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3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功能：显示变量、字符串</a:t>
            </a:r>
            <a:endParaRPr lang="en-US" altLang="zh-CN" dirty="0"/>
          </a:p>
          <a:p>
            <a:r>
              <a:rPr lang="zh-CN" altLang="en-US" dirty="0"/>
              <a:t>转义字符：（选项 </a:t>
            </a:r>
            <a:r>
              <a:rPr lang="en-US" altLang="zh-CN" dirty="0"/>
              <a:t>-e</a:t>
            </a:r>
            <a:r>
              <a:rPr lang="zh-CN" altLang="en-US" dirty="0"/>
              <a:t>）</a:t>
            </a:r>
            <a:r>
              <a:rPr lang="en-US" altLang="zh-CN" dirty="0"/>
              <a:t>\a, \c, \n, \t 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 </a:t>
            </a:r>
          </a:p>
          <a:p>
            <a:pPr lvl="1"/>
            <a:r>
              <a:rPr lang="en-US" altLang="zh-CN" dirty="0"/>
              <a:t>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9" y="1417098"/>
            <a:ext cx="3086100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75" y="3458334"/>
            <a:ext cx="297180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75" y="3928765"/>
            <a:ext cx="2381250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575" y="4351571"/>
            <a:ext cx="2514600" cy="371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575" y="4810741"/>
            <a:ext cx="3457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uname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功能：显示操作系统信息</a:t>
            </a:r>
            <a:endParaRPr lang="en-US" altLang="zh-CN" dirty="0"/>
          </a:p>
          <a:p>
            <a:r>
              <a:rPr lang="zh-CN" altLang="en-US" dirty="0"/>
              <a:t>主要选项：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03" y="1510392"/>
            <a:ext cx="1666875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69" y="2470451"/>
            <a:ext cx="6338056" cy="1582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06" y="4522959"/>
            <a:ext cx="2219325" cy="69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706" y="5415864"/>
            <a:ext cx="9029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功能：查看当前登录用户信息</a:t>
            </a:r>
            <a:endParaRPr lang="en-US" altLang="zh-CN" dirty="0"/>
          </a:p>
          <a:p>
            <a:r>
              <a:rPr lang="zh-CN" altLang="en-US" dirty="0"/>
              <a:t>主要选项：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16" y="1497613"/>
            <a:ext cx="334327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16" y="2469806"/>
            <a:ext cx="4876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74" y="4039630"/>
            <a:ext cx="5895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功能：显示系统日期</a:t>
            </a:r>
            <a:endParaRPr lang="en-US" altLang="zh-CN" dirty="0"/>
          </a:p>
          <a:p>
            <a:r>
              <a:rPr lang="zh-CN" altLang="en-US" dirty="0"/>
              <a:t>主要选项：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394125"/>
            <a:ext cx="4543425" cy="428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66" y="2554630"/>
            <a:ext cx="61055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666" y="2765765"/>
            <a:ext cx="4905375" cy="180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913" y="4028566"/>
            <a:ext cx="2457450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913" y="4473064"/>
            <a:ext cx="2914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概述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 </a:t>
            </a:r>
            <a:r>
              <a:rPr lang="zh-CN" altLang="en-US" dirty="0"/>
              <a:t>系统安装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 </a:t>
            </a:r>
            <a:r>
              <a:rPr lang="zh-CN" altLang="en-US" dirty="0"/>
              <a:t>终端使用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 </a:t>
            </a:r>
            <a:r>
              <a:rPr lang="zh-CN" altLang="en-US" dirty="0"/>
              <a:t>常用命令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发展背景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 </a:t>
            </a:r>
            <a:r>
              <a:rPr lang="zh-CN" altLang="en-US" dirty="0"/>
              <a:t>操作系统 </a:t>
            </a:r>
            <a:r>
              <a:rPr lang="en-US" altLang="zh-CN" dirty="0"/>
              <a:t>(Ken Thompson, Dennis Ritchie, Douglas </a:t>
            </a:r>
            <a:r>
              <a:rPr lang="en-US" altLang="zh-CN" dirty="0" err="1"/>
              <a:t>Mcllroy</a:t>
            </a:r>
            <a:r>
              <a:rPr lang="en-US" altLang="zh-CN" dirty="0"/>
              <a:t>. 1969)</a:t>
            </a:r>
          </a:p>
          <a:p>
            <a:r>
              <a:rPr lang="en-US" altLang="zh-CN" dirty="0"/>
              <a:t>MINIX </a:t>
            </a:r>
            <a:r>
              <a:rPr lang="zh-CN" altLang="en-US" dirty="0"/>
              <a:t>操作系统 </a:t>
            </a:r>
            <a:r>
              <a:rPr lang="en-US" altLang="zh-CN" dirty="0"/>
              <a:t>(Andrew </a:t>
            </a:r>
            <a:r>
              <a:rPr lang="en-US" altLang="zh-CN" dirty="0" err="1"/>
              <a:t>Tanenbaum</a:t>
            </a:r>
            <a:r>
              <a:rPr lang="en-US" altLang="zh-CN" dirty="0"/>
              <a:t>. 1987)</a:t>
            </a:r>
          </a:p>
          <a:p>
            <a:r>
              <a:rPr lang="en-US" altLang="zh-CN" dirty="0"/>
              <a:t>GNU (Richard Stallman. 1983)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内核 </a:t>
            </a:r>
            <a:r>
              <a:rPr lang="en-US" altLang="zh-CN" dirty="0"/>
              <a:t>(Linus Torvalds. 1991)</a:t>
            </a:r>
            <a:endParaRPr lang="en-US" dirty="0"/>
          </a:p>
          <a:p>
            <a:r>
              <a:rPr lang="en-US" altLang="zh-CN" dirty="0"/>
              <a:t>GPL</a:t>
            </a:r>
            <a:r>
              <a:rPr lang="zh-CN" altLang="en-US" dirty="0"/>
              <a:t>协议 </a:t>
            </a:r>
            <a:endParaRPr lang="en-US" altLang="zh-CN" dirty="0"/>
          </a:p>
          <a:p>
            <a:r>
              <a:rPr lang="en-US" altLang="zh-CN" dirty="0"/>
              <a:t>POSIX </a:t>
            </a:r>
            <a:r>
              <a:rPr lang="zh-CN" altLang="en-US" dirty="0"/>
              <a:t>标准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4" descr="sit3-s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7" y="3998188"/>
            <a:ext cx="22637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44" y="4265885"/>
            <a:ext cx="2243235" cy="17936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41343" y="6059516"/>
            <a:ext cx="224323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Linus B. Torvalds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478245" y="6059516"/>
            <a:ext cx="17930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GNU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46" y="4266461"/>
            <a:ext cx="1793055" cy="17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自由的操作系统和软件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GNU: </a:t>
            </a:r>
            <a:r>
              <a:rPr lang="zh-CN" altLang="en-US" dirty="0"/>
              <a:t>目标是创建一套完全</a:t>
            </a:r>
            <a:r>
              <a:rPr lang="zh-CN" altLang="en-US" dirty="0">
                <a:solidFill>
                  <a:srgbClr val="FF0000"/>
                </a:solidFill>
              </a:rPr>
              <a:t>自由</a:t>
            </a:r>
            <a:r>
              <a:rPr lang="zh-CN" altLang="en-US" dirty="0"/>
              <a:t>的操作系统</a:t>
            </a:r>
            <a:endParaRPr lang="en-US" altLang="zh-CN" dirty="0"/>
          </a:p>
          <a:p>
            <a:pPr lvl="1"/>
            <a:r>
              <a:rPr lang="zh-CN" altLang="en-US" dirty="0"/>
              <a:t>包含了可自由使用的软件，如</a:t>
            </a:r>
            <a:r>
              <a:rPr lang="en-US" altLang="zh-CN" dirty="0" err="1"/>
              <a:t>Emacs</a:t>
            </a:r>
            <a:r>
              <a:rPr lang="zh-CN" altLang="en-US" dirty="0"/>
              <a:t>，</a:t>
            </a:r>
            <a:r>
              <a:rPr lang="en-US" altLang="zh-CN" dirty="0"/>
              <a:t>GCC</a:t>
            </a:r>
            <a:r>
              <a:rPr lang="zh-CN" altLang="en-US" dirty="0"/>
              <a:t>，</a:t>
            </a:r>
            <a:r>
              <a:rPr lang="en-US" altLang="zh-CN" dirty="0" err="1"/>
              <a:t>Tex</a:t>
            </a:r>
            <a:r>
              <a:rPr lang="zh-CN" altLang="en-US" dirty="0"/>
              <a:t>，</a:t>
            </a:r>
            <a:r>
              <a:rPr lang="en-US" altLang="zh-CN" dirty="0"/>
              <a:t>X Window</a:t>
            </a:r>
          </a:p>
          <a:p>
            <a:pPr lvl="1"/>
            <a:r>
              <a:rPr lang="zh-CN" altLang="en-US" dirty="0"/>
              <a:t>制定了</a:t>
            </a:r>
            <a:r>
              <a:rPr lang="en-US" altLang="zh-CN" dirty="0"/>
              <a:t>3</a:t>
            </a:r>
            <a:r>
              <a:rPr lang="zh-CN" altLang="en-US" dirty="0"/>
              <a:t>个自由软件协议：</a:t>
            </a:r>
            <a:r>
              <a:rPr lang="en-US" altLang="zh-CN" dirty="0"/>
              <a:t>GPL</a:t>
            </a:r>
            <a:r>
              <a:rPr lang="zh-CN" altLang="en-US" dirty="0"/>
              <a:t>，</a:t>
            </a:r>
            <a:r>
              <a:rPr lang="en-US" altLang="zh-CN" dirty="0"/>
              <a:t>LGPL</a:t>
            </a:r>
            <a:r>
              <a:rPr lang="zh-CN" altLang="en-US" dirty="0"/>
              <a:t>，</a:t>
            </a:r>
            <a:r>
              <a:rPr lang="en-US" altLang="zh-CN" dirty="0"/>
              <a:t>GFDL</a:t>
            </a:r>
            <a:endParaRPr lang="en-US" dirty="0"/>
          </a:p>
          <a:p>
            <a:r>
              <a:rPr lang="en-US" altLang="zh-CN" dirty="0"/>
              <a:t>GPL</a:t>
            </a:r>
            <a:r>
              <a:rPr lang="zh-CN" altLang="en-US" dirty="0"/>
              <a:t>（</a:t>
            </a:r>
            <a:r>
              <a:rPr lang="en-US" altLang="zh-CN" dirty="0"/>
              <a:t>General Public License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软件以源代码形式发布</a:t>
            </a:r>
            <a:endParaRPr lang="en-US" altLang="zh-CN" dirty="0"/>
          </a:p>
          <a:p>
            <a:pPr lvl="1"/>
            <a:r>
              <a:rPr lang="zh-CN" altLang="en-US" dirty="0"/>
              <a:t>只要软件中使用了被</a:t>
            </a:r>
            <a:r>
              <a:rPr lang="en-US" altLang="zh-CN" dirty="0"/>
              <a:t>GPL</a:t>
            </a:r>
            <a:r>
              <a:rPr lang="zh-CN" altLang="en-US" dirty="0"/>
              <a:t>协议保护的部分，该软件本身也必须遵守</a:t>
            </a:r>
            <a:r>
              <a:rPr lang="en-US" altLang="zh-CN" dirty="0"/>
              <a:t>GPL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不排斥对自由软件进行商业包装和发行</a:t>
            </a:r>
            <a:endParaRPr lang="en-US" altLang="zh-CN" dirty="0"/>
          </a:p>
          <a:p>
            <a:r>
              <a:rPr lang="en-US" dirty="0"/>
              <a:t>POSIX (</a:t>
            </a:r>
            <a:r>
              <a:rPr lang="en-US" altLang="zh-CN" dirty="0"/>
              <a:t>Portable Operating System Interface</a:t>
            </a:r>
            <a:r>
              <a:rPr lang="en-US" dirty="0"/>
              <a:t>)</a:t>
            </a:r>
          </a:p>
          <a:p>
            <a:pPr lvl="1"/>
            <a:r>
              <a:rPr lang="zh-CN" altLang="en-US" dirty="0"/>
              <a:t>定义了操作系统为应用程序提供的接口标准</a:t>
            </a:r>
            <a:endParaRPr lang="en-US" altLang="zh-CN" dirty="0"/>
          </a:p>
          <a:p>
            <a:pPr lvl="1"/>
            <a:r>
              <a:rPr lang="zh-CN" altLang="en-US" dirty="0"/>
              <a:t>一个兼容</a:t>
            </a:r>
            <a:r>
              <a:rPr lang="en-US" altLang="zh-CN" dirty="0"/>
              <a:t>POSIX</a:t>
            </a:r>
            <a:r>
              <a:rPr lang="zh-CN" altLang="en-US" dirty="0"/>
              <a:t>的程序，可以在任何符合</a:t>
            </a:r>
            <a:r>
              <a:rPr lang="en-US" altLang="zh-CN" dirty="0"/>
              <a:t>POSIX</a:t>
            </a:r>
            <a:r>
              <a:rPr lang="zh-CN" altLang="en-US" dirty="0"/>
              <a:t>标准的操作系统上编译执行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发行版本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RedHat</a:t>
            </a:r>
            <a:r>
              <a:rPr lang="en-US" dirty="0"/>
              <a:t> Linux</a:t>
            </a:r>
          </a:p>
          <a:p>
            <a:r>
              <a:rPr lang="en-US" dirty="0"/>
              <a:t>CentOS</a:t>
            </a:r>
          </a:p>
          <a:p>
            <a:r>
              <a:rPr lang="en-US" dirty="0" err="1"/>
              <a:t>Debian</a:t>
            </a:r>
            <a:endParaRPr lang="en-US" dirty="0"/>
          </a:p>
          <a:p>
            <a:r>
              <a:rPr lang="en-US" dirty="0"/>
              <a:t>Fedora</a:t>
            </a:r>
          </a:p>
          <a:p>
            <a:r>
              <a:rPr lang="en-US" dirty="0"/>
              <a:t>Ubuntu</a:t>
            </a:r>
          </a:p>
          <a:p>
            <a:r>
              <a:rPr lang="en-US" dirty="0"/>
              <a:t>Gentoo</a:t>
            </a:r>
          </a:p>
          <a:p>
            <a:r>
              <a:rPr lang="en-US" dirty="0"/>
              <a:t>FreeBSD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6" descr="ubuntu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78" y="1568013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ebia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28" y="1578740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lackwar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78" y="4472279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edora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78" y="3020986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suse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5" y="3020986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gentoo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5" y="4469693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33" y="3020986"/>
            <a:ext cx="1048995" cy="12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96" y="1568482"/>
            <a:ext cx="1144332" cy="1258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15" y="4469693"/>
            <a:ext cx="180391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zh-CN" altLang="en-US" dirty="0"/>
              <a:t>发展时间线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5" descr="pedigre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0" y="1049443"/>
            <a:ext cx="11252865" cy="52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7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系统安装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虚拟机安装</a:t>
            </a:r>
            <a:endParaRPr lang="en-US" altLang="zh-CN" dirty="0"/>
          </a:p>
          <a:p>
            <a:pPr lvl="1"/>
            <a:r>
              <a:rPr lang="en-US" altLang="zh-CN" dirty="0" err="1"/>
              <a:t>Vmware</a:t>
            </a:r>
            <a:r>
              <a:rPr lang="en-US" altLang="zh-CN" dirty="0"/>
              <a:t> Workstation Pro 12</a:t>
            </a:r>
          </a:p>
          <a:p>
            <a:pPr lvl="1"/>
            <a:r>
              <a:rPr lang="en-US" altLang="zh-CN" dirty="0"/>
              <a:t>http://www.vmware.com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Ubuntu 16 LTS</a:t>
            </a:r>
          </a:p>
          <a:p>
            <a:pPr lvl="1"/>
            <a:r>
              <a:rPr lang="en-US" altLang="zh-CN" dirty="0"/>
              <a:t>http://www.ubuntu.com/download/desktop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8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Station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46" y="1236132"/>
            <a:ext cx="9523105" cy="51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15" y="1158726"/>
            <a:ext cx="9438183" cy="50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2133</TotalTime>
  <Words>527</Words>
  <Application>Microsoft Office PowerPoint</Application>
  <PresentationFormat>宽屏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宋体</vt:lpstr>
      <vt:lpstr>Arial</vt:lpstr>
      <vt:lpstr>Arial</vt:lpstr>
      <vt:lpstr>Calibri</vt:lpstr>
      <vt:lpstr>视差</vt:lpstr>
      <vt:lpstr>第一章    Linux系统概述</vt:lpstr>
      <vt:lpstr>Outline</vt:lpstr>
      <vt:lpstr>Linux 发展背景</vt:lpstr>
      <vt:lpstr>自由的操作系统和软件</vt:lpstr>
      <vt:lpstr>Linux 发行版本</vt:lpstr>
      <vt:lpstr>Linux 发展时间线</vt:lpstr>
      <vt:lpstr>Linux 系统安装</vt:lpstr>
      <vt:lpstr>VMware Station</vt:lpstr>
      <vt:lpstr>Ubuntu</vt:lpstr>
      <vt:lpstr>Linux 操作系统</vt:lpstr>
      <vt:lpstr>Linux 体系结构</vt:lpstr>
      <vt:lpstr>Linux Shell终端</vt:lpstr>
      <vt:lpstr>Linux 常用shell命令</vt:lpstr>
      <vt:lpstr>echo</vt:lpstr>
      <vt:lpstr>uname</vt:lpstr>
      <vt:lpstr>who</vt:lpstr>
      <vt:lpstr>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li qin</cp:lastModifiedBy>
  <cp:revision>76</cp:revision>
  <dcterms:created xsi:type="dcterms:W3CDTF">2016-08-19T07:13:45Z</dcterms:created>
  <dcterms:modified xsi:type="dcterms:W3CDTF">2019-09-04T11:32:26Z</dcterms:modified>
</cp:coreProperties>
</file>