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43"/>
  </p:notesMasterIdLst>
  <p:sldIdLst>
    <p:sldId id="256" r:id="rId2"/>
    <p:sldId id="257" r:id="rId3"/>
    <p:sldId id="303" r:id="rId4"/>
    <p:sldId id="296" r:id="rId5"/>
    <p:sldId id="297" r:id="rId6"/>
    <p:sldId id="298" r:id="rId7"/>
    <p:sldId id="299" r:id="rId8"/>
    <p:sldId id="300" r:id="rId9"/>
    <p:sldId id="301" r:id="rId10"/>
    <p:sldId id="305" r:id="rId11"/>
    <p:sldId id="304" r:id="rId12"/>
    <p:sldId id="307" r:id="rId13"/>
    <p:sldId id="308" r:id="rId14"/>
    <p:sldId id="309" r:id="rId15"/>
    <p:sldId id="310" r:id="rId16"/>
    <p:sldId id="306" r:id="rId17"/>
    <p:sldId id="316" r:id="rId18"/>
    <p:sldId id="317" r:id="rId19"/>
    <p:sldId id="315" r:id="rId20"/>
    <p:sldId id="337" r:id="rId21"/>
    <p:sldId id="332" r:id="rId22"/>
    <p:sldId id="333" r:id="rId23"/>
    <p:sldId id="318" r:id="rId24"/>
    <p:sldId id="302" r:id="rId25"/>
    <p:sldId id="312" r:id="rId26"/>
    <p:sldId id="313" r:id="rId27"/>
    <p:sldId id="319" r:id="rId28"/>
    <p:sldId id="323" r:id="rId29"/>
    <p:sldId id="322" r:id="rId30"/>
    <p:sldId id="311" r:id="rId31"/>
    <p:sldId id="321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4" r:id="rId41"/>
    <p:sldId id="335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1192A-48BD-4F23-93EA-B201176B3941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8F9A0-6D0E-424F-A7CE-9BF8A7FA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9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2B3E-234A-4586-AB24-33418B208E09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64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BE77-F3D3-4959-8498-65434BA46267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1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87FD-2851-4794-93DD-B4D6125DFB6D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66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BEC8-5B24-43E4-83DC-E1AB9F430C3B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16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661B-EAF5-484C-913D-E3D58ACA71E4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5576-E3C1-469F-8370-A0D96CB2FC29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53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F850-E004-4FB8-965B-8D05B14B7B84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17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43BD-70AA-4F05-AF90-4F7DB6909420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49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964B-7E87-4050-B28E-FAEE0A5B699E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6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3293" y="237067"/>
            <a:ext cx="10074272" cy="897467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3293" y="1236132"/>
            <a:ext cx="10074272" cy="4944231"/>
          </a:xfrm>
        </p:spPr>
        <p:txBody>
          <a:bodyPr tIns="182880" anchor="t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57198" y="6324145"/>
            <a:ext cx="1143000" cy="365125"/>
          </a:xfrm>
        </p:spPr>
        <p:txBody>
          <a:bodyPr/>
          <a:lstStyle/>
          <a:p>
            <a:fld id="{B5F73A99-A8EF-4225-96D0-B0CBE0AA471E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6821" y="6324145"/>
            <a:ext cx="70841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6398" y="630800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13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4B7E-F1E8-48A8-8744-D2B31A2247DF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22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5AAF-4F3E-4858-8943-BC9CE2EB1641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8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E338-8A49-4476-A212-D880DB46AAA6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7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27B5-9E26-45A4-B52A-80072CE3EDF1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7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ED53-22CB-4100-B89C-BEA51CFA53EC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7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A352-A74C-4CA6-AA0A-7E6E39BDD2AA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042C-5470-4B9E-9142-D9D15FF3E132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3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B2C76F-363A-4070-A4AB-1236150AE10A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82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77383" y="1119500"/>
            <a:ext cx="8725640" cy="2876768"/>
          </a:xfrm>
        </p:spPr>
        <p:txBody>
          <a:bodyPr>
            <a:normAutofit/>
          </a:bodyPr>
          <a:lstStyle/>
          <a:p>
            <a:r>
              <a:rPr lang="zh-CN" altLang="en-US" sz="5400" dirty="0" smtClean="0"/>
              <a:t>第</a:t>
            </a:r>
            <a:r>
              <a:rPr lang="zh-CN" altLang="en-US" sz="5400" dirty="0"/>
              <a:t>三</a:t>
            </a:r>
            <a:r>
              <a:rPr lang="zh-CN" altLang="en-US" sz="5400" dirty="0" smtClean="0"/>
              <a:t>章 </a:t>
            </a:r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r>
              <a:rPr lang="zh-CN" altLang="en-US" sz="5400" dirty="0" smtClean="0"/>
              <a:t> </a:t>
            </a:r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r>
              <a:rPr lang="en-US" altLang="zh-CN" sz="5400" dirty="0" smtClean="0"/>
              <a:t>Linux</a:t>
            </a:r>
            <a:r>
              <a:rPr lang="zh-CN" altLang="en-US" sz="5400" dirty="0"/>
              <a:t> </a:t>
            </a:r>
            <a:r>
              <a:rPr lang="en-US" altLang="zh-CN" sz="5400" dirty="0" smtClean="0"/>
              <a:t>Shell</a:t>
            </a:r>
            <a:r>
              <a:rPr lang="zh-CN" altLang="en-US" sz="5400" dirty="0" smtClean="0"/>
              <a:t>编程入门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李钦  副教授</a:t>
            </a:r>
            <a:endParaRPr lang="en-US" altLang="zh-CN" dirty="0" smtClean="0"/>
          </a:p>
          <a:p>
            <a:r>
              <a:rPr lang="zh-CN" altLang="en-US" smtClean="0"/>
              <a:t>华东师范大学软件工程学院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767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命令替换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反引号 </a:t>
            </a:r>
            <a:r>
              <a:rPr lang="en-US" altLang="zh-CN" dirty="0" smtClean="0"/>
              <a:t>`</a:t>
            </a:r>
            <a:r>
              <a:rPr lang="zh-CN" altLang="en-US" dirty="0" smtClean="0"/>
              <a:t>命令</a:t>
            </a:r>
            <a:r>
              <a:rPr lang="en-US" altLang="zh-CN" dirty="0" smtClean="0"/>
              <a:t>`</a:t>
            </a:r>
            <a:r>
              <a:rPr lang="zh-CN" altLang="en-US" dirty="0" smtClean="0"/>
              <a:t>：使用命令的结果来替换命令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echo –e “The user list is \n `who`”</a:t>
            </a:r>
          </a:p>
          <a:p>
            <a:pPr lvl="1"/>
            <a:r>
              <a:rPr lang="en-US" altLang="zh-CN" dirty="0" smtClean="0"/>
              <a:t>echo The current time is `date`</a:t>
            </a:r>
          </a:p>
          <a:p>
            <a:r>
              <a:rPr lang="en-US" altLang="zh-CN" dirty="0" smtClean="0"/>
              <a:t>$(</a:t>
            </a:r>
            <a:r>
              <a:rPr lang="zh-CN" altLang="en-US" dirty="0" smtClean="0"/>
              <a:t>命令）：整个替换成括号中命令的结果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echo The current time is $(date)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91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命令的输入输出流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输入和输出终端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键盘、显示器</a:t>
            </a:r>
            <a:endParaRPr lang="en-US" altLang="zh-CN" dirty="0" smtClean="0"/>
          </a:p>
          <a:p>
            <a:r>
              <a:rPr lang="zh-CN" altLang="en-US" dirty="0" smtClean="0"/>
              <a:t>命令的输入和输出字符流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标准输入流：连接到键盘的输入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标准输出流：连接到显示器的输出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标准错误流：连接到显示器的错误消息输出</a:t>
            </a:r>
            <a:endParaRPr lang="en-US" altLang="zh-CN" dirty="0" smtClean="0"/>
          </a:p>
          <a:p>
            <a:r>
              <a:rPr lang="zh-CN" altLang="en-US" dirty="0"/>
              <a:t>三</a:t>
            </a:r>
            <a:r>
              <a:rPr lang="zh-CN" altLang="en-US" dirty="0" smtClean="0"/>
              <a:t>种标准输入输出源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终端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zh-CN" altLang="en-US" dirty="0"/>
              <a:t>管道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圆角矩形 4"/>
          <p:cNvSpPr/>
          <p:nvPr/>
        </p:nvSpPr>
        <p:spPr>
          <a:xfrm>
            <a:off x="8138985" y="5329782"/>
            <a:ext cx="1037966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命令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029" y="5329782"/>
            <a:ext cx="914400" cy="6096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右箭头 7"/>
          <p:cNvSpPr/>
          <p:nvPr/>
        </p:nvSpPr>
        <p:spPr>
          <a:xfrm>
            <a:off x="7109254" y="5469924"/>
            <a:ext cx="922638" cy="26361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609" y="4451645"/>
            <a:ext cx="703820" cy="7038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右箭头 9"/>
          <p:cNvSpPr/>
          <p:nvPr/>
        </p:nvSpPr>
        <p:spPr>
          <a:xfrm rot="1756672">
            <a:off x="7132609" y="4891822"/>
            <a:ext cx="922638" cy="26361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流程图: 直接访问存储器 10"/>
          <p:cNvSpPr/>
          <p:nvPr/>
        </p:nvSpPr>
        <p:spPr>
          <a:xfrm>
            <a:off x="6229600" y="6180363"/>
            <a:ext cx="660829" cy="310200"/>
          </a:xfrm>
          <a:prstGeom prst="flowChartMagneticDru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/>
          <p:cNvSpPr txBox="1"/>
          <p:nvPr/>
        </p:nvSpPr>
        <p:spPr>
          <a:xfrm>
            <a:off x="5474127" y="46652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文件</a:t>
            </a:r>
            <a:endParaRPr 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197523" y="53642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键盘</a:t>
            </a:r>
            <a:endParaRPr 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453922" y="61728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管道</a:t>
            </a:r>
            <a:endParaRPr lang="en-US" dirty="0"/>
          </a:p>
        </p:txBody>
      </p:sp>
      <p:sp>
        <p:nvSpPr>
          <p:cNvPr id="15" name="右箭头 14"/>
          <p:cNvSpPr/>
          <p:nvPr/>
        </p:nvSpPr>
        <p:spPr>
          <a:xfrm rot="20294679">
            <a:off x="7125247" y="6048558"/>
            <a:ext cx="922638" cy="26361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765" y="4411887"/>
            <a:ext cx="703820" cy="7038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流程图: 直接访问存储器 18"/>
          <p:cNvSpPr/>
          <p:nvPr/>
        </p:nvSpPr>
        <p:spPr>
          <a:xfrm>
            <a:off x="10355800" y="6148758"/>
            <a:ext cx="660829" cy="310200"/>
          </a:xfrm>
          <a:prstGeom prst="flowChartMagneticDru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右箭头 19"/>
          <p:cNvSpPr/>
          <p:nvPr/>
        </p:nvSpPr>
        <p:spPr>
          <a:xfrm rot="19995124">
            <a:off x="9252866" y="4902808"/>
            <a:ext cx="922638" cy="26361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右箭头 20"/>
          <p:cNvSpPr/>
          <p:nvPr/>
        </p:nvSpPr>
        <p:spPr>
          <a:xfrm>
            <a:off x="9305339" y="5469924"/>
            <a:ext cx="922638" cy="26361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右箭头 22"/>
          <p:cNvSpPr/>
          <p:nvPr/>
        </p:nvSpPr>
        <p:spPr>
          <a:xfrm rot="1789556">
            <a:off x="9271608" y="5998170"/>
            <a:ext cx="922638" cy="26361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文本框 23"/>
          <p:cNvSpPr txBox="1"/>
          <p:nvPr/>
        </p:nvSpPr>
        <p:spPr>
          <a:xfrm>
            <a:off x="11148931" y="44958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文件</a:t>
            </a:r>
            <a:endParaRPr 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1067786" y="54168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显示器</a:t>
            </a:r>
            <a:endParaRPr 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1067786" y="61151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管道</a:t>
            </a:r>
            <a:endParaRPr lang="en-US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765" y="5218648"/>
            <a:ext cx="776882" cy="77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25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输入输出重定向到文件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-  </a:t>
            </a:r>
            <a:r>
              <a:rPr lang="zh-CN" altLang="en-US" dirty="0"/>
              <a:t>标准</a:t>
            </a:r>
            <a:r>
              <a:rPr lang="zh-CN" altLang="en-US" dirty="0" smtClean="0"/>
              <a:t>输入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cat - foo</a:t>
            </a:r>
            <a:endParaRPr lang="en-US" altLang="zh-CN" dirty="0"/>
          </a:p>
          <a:p>
            <a:r>
              <a:rPr lang="en-US" altLang="zh-CN" dirty="0" smtClean="0"/>
              <a:t>&gt; </a:t>
            </a:r>
            <a:r>
              <a:rPr lang="zh-CN" altLang="en-US" dirty="0"/>
              <a:t>输出</a:t>
            </a:r>
            <a:r>
              <a:rPr lang="zh-CN" altLang="en-US" dirty="0" smtClean="0"/>
              <a:t>重定向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echo content &gt; file</a:t>
            </a:r>
            <a:endParaRPr lang="en-US" altLang="zh-CN" dirty="0"/>
          </a:p>
          <a:p>
            <a:r>
              <a:rPr lang="en-US" altLang="zh-CN" dirty="0"/>
              <a:t>&gt;&gt; </a:t>
            </a:r>
            <a:r>
              <a:rPr lang="zh-CN" altLang="en-US" dirty="0"/>
              <a:t>追加输出</a:t>
            </a:r>
            <a:r>
              <a:rPr lang="zh-CN" altLang="en-US" dirty="0" smtClean="0"/>
              <a:t>重定向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echo content &gt;&gt; file</a:t>
            </a:r>
            <a:endParaRPr lang="en-US" altLang="zh-CN" dirty="0"/>
          </a:p>
          <a:p>
            <a:r>
              <a:rPr lang="en-US" altLang="zh-CN" dirty="0"/>
              <a:t>&lt; </a:t>
            </a:r>
            <a:r>
              <a:rPr lang="zh-CN" altLang="en-US" dirty="0"/>
              <a:t>输入</a:t>
            </a:r>
            <a:r>
              <a:rPr lang="zh-CN" altLang="en-US" dirty="0" smtClean="0"/>
              <a:t>重定向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wc</a:t>
            </a:r>
            <a:r>
              <a:rPr lang="en-US" altLang="zh-CN" dirty="0" smtClean="0"/>
              <a:t> &lt; file</a:t>
            </a:r>
            <a:endParaRPr lang="en-US" altLang="zh-CN" dirty="0"/>
          </a:p>
          <a:p>
            <a:r>
              <a:rPr lang="en-US" altLang="zh-CN" dirty="0" smtClean="0"/>
              <a:t>2&gt; </a:t>
            </a:r>
            <a:r>
              <a:rPr lang="zh-CN" altLang="en-US" dirty="0" smtClean="0"/>
              <a:t>标准错误输出重定向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cat foo 2&gt; </a:t>
            </a:r>
            <a:r>
              <a:rPr lang="en-US" altLang="zh-CN" dirty="0" err="1" smtClean="0"/>
              <a:t>errorfile</a:t>
            </a:r>
            <a:endParaRPr lang="en-US" altLang="zh-CN" dirty="0" smtClean="0"/>
          </a:p>
          <a:p>
            <a:r>
              <a:rPr lang="zh-CN" altLang="en-US" dirty="0" smtClean="0"/>
              <a:t>相互重定向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1&gt;&amp;2</a:t>
            </a:r>
          </a:p>
          <a:p>
            <a:pPr lvl="1"/>
            <a:r>
              <a:rPr lang="en-US" altLang="zh-CN" dirty="0" smtClean="0"/>
              <a:t>2&gt;&amp;1</a:t>
            </a:r>
          </a:p>
          <a:p>
            <a:pPr lvl="1"/>
            <a:endParaRPr lang="zh-CN" alt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600646"/>
              </p:ext>
            </p:extLst>
          </p:nvPr>
        </p:nvGraphicFramePr>
        <p:xfrm>
          <a:off x="7093629" y="4084928"/>
          <a:ext cx="27953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文件描述符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含义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标准输入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标准输出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标准错误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其他文件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91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过滤器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同时用到输入和输出流的命令</a:t>
            </a:r>
            <a:endParaRPr lang="en-US" altLang="zh-CN" dirty="0" smtClean="0"/>
          </a:p>
          <a:p>
            <a:r>
              <a:rPr lang="zh-CN" altLang="en-US" dirty="0" smtClean="0"/>
              <a:t>对于过滤器来说，输入输出流的顺序是不重要的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wc</a:t>
            </a:r>
            <a:r>
              <a:rPr lang="en-US" altLang="zh-CN" dirty="0" smtClean="0"/>
              <a:t> &lt; </a:t>
            </a:r>
            <a:r>
              <a:rPr lang="en-US" altLang="zh-CN" dirty="0" err="1" smtClean="0"/>
              <a:t>infile</a:t>
            </a:r>
            <a:r>
              <a:rPr lang="en-US" altLang="zh-CN" dirty="0" smtClean="0"/>
              <a:t> &gt; </a:t>
            </a:r>
            <a:r>
              <a:rPr lang="en-US" altLang="zh-CN" dirty="0" err="1" smtClean="0"/>
              <a:t>outfile</a:t>
            </a:r>
            <a:endParaRPr lang="en-US" altLang="zh-CN" dirty="0" smtClean="0"/>
          </a:p>
          <a:p>
            <a:pPr lvl="1"/>
            <a:r>
              <a:rPr lang="en-US" dirty="0" err="1" smtClean="0"/>
              <a:t>wc</a:t>
            </a:r>
            <a:r>
              <a:rPr lang="en-US" dirty="0" smtClean="0"/>
              <a:t> &gt; </a:t>
            </a:r>
            <a:r>
              <a:rPr lang="en-US" dirty="0" err="1" smtClean="0"/>
              <a:t>outfile</a:t>
            </a:r>
            <a:r>
              <a:rPr lang="en-US" dirty="0" smtClean="0"/>
              <a:t> &lt; </a:t>
            </a:r>
            <a:r>
              <a:rPr lang="en-US" dirty="0" err="1" smtClean="0"/>
              <a:t>infile</a:t>
            </a:r>
            <a:endParaRPr lang="en-US" dirty="0" smtClean="0"/>
          </a:p>
          <a:p>
            <a:pPr lvl="1"/>
            <a:r>
              <a:rPr lang="en-US" dirty="0" smtClean="0"/>
              <a:t>&gt;</a:t>
            </a:r>
            <a:r>
              <a:rPr lang="en-US" dirty="0" err="1" smtClean="0"/>
              <a:t>outfile</a:t>
            </a:r>
            <a:r>
              <a:rPr lang="en-US" dirty="0" smtClean="0"/>
              <a:t> &lt; </a:t>
            </a:r>
            <a:r>
              <a:rPr lang="en-US" dirty="0" err="1" smtClean="0"/>
              <a:t>infile</a:t>
            </a:r>
            <a:r>
              <a:rPr lang="en-US" dirty="0" smtClean="0"/>
              <a:t> </a:t>
            </a:r>
            <a:r>
              <a:rPr lang="en-US" dirty="0" err="1" smtClean="0"/>
              <a:t>wc</a:t>
            </a:r>
            <a:endParaRPr lang="en-US" dirty="0" smtClean="0"/>
          </a:p>
          <a:p>
            <a:r>
              <a:rPr lang="zh-CN" altLang="en-US" dirty="0" smtClean="0"/>
              <a:t>示例：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cat – f2 &lt; f1 &gt; f3 2&gt; f4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87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命令组合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使用圆括号</a:t>
            </a:r>
            <a:r>
              <a:rPr lang="en-US" altLang="zh-CN" dirty="0" smtClean="0"/>
              <a:t>( )</a:t>
            </a:r>
            <a:r>
              <a:rPr lang="zh-CN" altLang="en-US" dirty="0" smtClean="0"/>
              <a:t>和花括号</a:t>
            </a:r>
            <a:r>
              <a:rPr lang="en-US" altLang="zh-CN" dirty="0" smtClean="0"/>
              <a:t>{ }</a:t>
            </a:r>
            <a:r>
              <a:rPr lang="zh-CN" altLang="en-US" dirty="0" smtClean="0"/>
              <a:t>将多个命令组合起来</a:t>
            </a:r>
            <a:endParaRPr lang="en-US" altLang="zh-CN" dirty="0" smtClean="0"/>
          </a:p>
          <a:p>
            <a:r>
              <a:rPr lang="zh-CN" altLang="en-US" dirty="0" smtClean="0"/>
              <a:t>组合命令由一个子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执行，共享输入和输出源</a:t>
            </a:r>
            <a:endParaRPr lang="en-US" altLang="zh-CN" dirty="0" smtClean="0"/>
          </a:p>
          <a:p>
            <a:r>
              <a:rPr lang="zh-CN" altLang="en-US" dirty="0" smtClean="0"/>
              <a:t>组合命令能够共享同一个重定向符号</a:t>
            </a:r>
            <a:endParaRPr lang="en-US" altLang="zh-CN" dirty="0" smtClean="0"/>
          </a:p>
          <a:p>
            <a:r>
              <a:rPr lang="zh-CN" altLang="en-US" dirty="0" smtClean="0"/>
              <a:t>示例：</a:t>
            </a:r>
            <a:endParaRPr lang="en-US" altLang="zh-CN" dirty="0" smtClean="0"/>
          </a:p>
          <a:p>
            <a:pPr lvl="1"/>
            <a:r>
              <a:rPr lang="en-US" dirty="0" smtClean="0"/>
              <a:t>( ls –l *.txt; </a:t>
            </a:r>
            <a:r>
              <a:rPr lang="en-US" dirty="0" err="1" smtClean="0"/>
              <a:t>wc</a:t>
            </a:r>
            <a:r>
              <a:rPr lang="en-US" dirty="0" smtClean="0"/>
              <a:t> *.txt ) &gt; all</a:t>
            </a:r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1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将一条命令的输出作为另一条命令的输入</a:t>
            </a:r>
            <a:endParaRPr lang="en-US" altLang="zh-CN" dirty="0" smtClean="0"/>
          </a:p>
          <a:p>
            <a:r>
              <a:rPr lang="zh-CN" altLang="en-US" dirty="0" smtClean="0"/>
              <a:t>格式：命令</a:t>
            </a:r>
            <a:r>
              <a:rPr lang="en-US" altLang="zh-CN" dirty="0" smtClean="0"/>
              <a:t>1 | </a:t>
            </a:r>
            <a:r>
              <a:rPr lang="zh-CN" altLang="en-US" dirty="0" smtClean="0"/>
              <a:t>命令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| </a:t>
            </a:r>
            <a:r>
              <a:rPr lang="zh-CN" altLang="en-US" dirty="0" smtClean="0"/>
              <a:t>左边的命令使用标准输出，</a:t>
            </a:r>
            <a:r>
              <a:rPr lang="en-US" altLang="zh-CN" dirty="0" smtClean="0"/>
              <a:t>| </a:t>
            </a:r>
            <a:r>
              <a:rPr lang="zh-CN" altLang="en-US" dirty="0" smtClean="0"/>
              <a:t>右边的命令使用标准输入</a:t>
            </a:r>
            <a:endParaRPr lang="en-US" altLang="zh-CN" dirty="0" smtClean="0"/>
          </a:p>
          <a:p>
            <a:r>
              <a:rPr lang="zh-CN" altLang="en-US" dirty="0" smtClean="0"/>
              <a:t>示例：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who –a | cat &gt; </a:t>
            </a:r>
            <a:r>
              <a:rPr lang="en-US" altLang="zh-CN" dirty="0" err="1" smtClean="0"/>
              <a:t>userlist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(cat f1; echo var2) | </a:t>
            </a:r>
            <a:r>
              <a:rPr lang="en-US" altLang="zh-CN" dirty="0" err="1" smtClean="0"/>
              <a:t>wc</a:t>
            </a:r>
            <a:r>
              <a:rPr lang="en-US" altLang="zh-CN" dirty="0" smtClean="0"/>
              <a:t> –l </a:t>
            </a:r>
          </a:p>
          <a:p>
            <a:pPr lvl="1"/>
            <a:r>
              <a:rPr lang="en-US" altLang="zh-CN" dirty="0" smtClean="0"/>
              <a:t>ls | cat – file | </a:t>
            </a:r>
            <a:r>
              <a:rPr lang="en-US" altLang="zh-CN" dirty="0" err="1" smtClean="0"/>
              <a:t>wc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处理速度快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不产生中间文件结果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689970" y="4376617"/>
            <a:ext cx="1070708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命令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659816" y="4376615"/>
            <a:ext cx="1070708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命令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7" name="右箭头 6"/>
          <p:cNvSpPr/>
          <p:nvPr/>
        </p:nvSpPr>
        <p:spPr>
          <a:xfrm>
            <a:off x="7877908" y="4540738"/>
            <a:ext cx="1703754" cy="27353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7773187" y="41185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输出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935331" y="41206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输入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60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 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环境变量：</a:t>
            </a:r>
            <a:r>
              <a:rPr lang="en-US" altLang="zh-CN" dirty="0" smtClean="0"/>
              <a:t>shell</a:t>
            </a:r>
            <a:r>
              <a:rPr lang="zh-CN" altLang="en-US" dirty="0"/>
              <a:t>已经</a:t>
            </a:r>
            <a:r>
              <a:rPr lang="zh-CN" altLang="en-US" dirty="0" smtClean="0"/>
              <a:t>定义的变量，如</a:t>
            </a:r>
            <a:r>
              <a:rPr lang="en-US" altLang="zh-CN" dirty="0" smtClean="0"/>
              <a:t>HOME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PATH</a:t>
            </a:r>
          </a:p>
          <a:p>
            <a:r>
              <a:rPr lang="zh-CN" altLang="en-US" dirty="0" smtClean="0"/>
              <a:t>用户自定义变量：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变量名：必须以字母开头，其他可以是数字和</a:t>
            </a:r>
            <a:r>
              <a:rPr lang="en-US" altLang="zh-CN" dirty="0" smtClean="0"/>
              <a:t>_</a:t>
            </a:r>
            <a:r>
              <a:rPr lang="zh-CN" altLang="en-US" dirty="0" smtClean="0"/>
              <a:t>，区分大小写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变量类型：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变量都是字符串类型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变量不需要提前声明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变量赋值：</a:t>
            </a:r>
            <a:r>
              <a:rPr lang="en-US" altLang="zh-CN" dirty="0" smtClean="0"/>
              <a:t>variable=value</a:t>
            </a:r>
          </a:p>
          <a:p>
            <a:pPr lvl="1"/>
            <a:r>
              <a:rPr lang="zh-CN" altLang="en-US" dirty="0" smtClean="0"/>
              <a:t>变量引用：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var_name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（可使用转义符 </a:t>
            </a:r>
            <a:r>
              <a:rPr lang="en-US" altLang="zh-CN" dirty="0" smtClean="0"/>
              <a:t>\ </a:t>
            </a:r>
            <a:r>
              <a:rPr lang="zh-CN" altLang="en-US" dirty="0" smtClean="0"/>
              <a:t>和单引号来避免替换）</a:t>
            </a:r>
            <a:endParaRPr lang="en-US" altLang="zh-CN" dirty="0" smtClean="0"/>
          </a:p>
          <a:p>
            <a:r>
              <a:rPr lang="zh-CN" altLang="en-US" dirty="0" smtClean="0"/>
              <a:t>示例：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950" y="5165897"/>
            <a:ext cx="68865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设置环境变量：</a:t>
            </a:r>
            <a:r>
              <a:rPr lang="en-US" altLang="zh-CN" dirty="0" smtClean="0"/>
              <a:t>export 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=</a:t>
            </a:r>
            <a:r>
              <a:rPr lang="zh-CN" altLang="en-US" dirty="0" smtClean="0"/>
              <a:t>变量值</a:t>
            </a:r>
            <a:endParaRPr lang="en-US" altLang="zh-CN" dirty="0" smtClean="0"/>
          </a:p>
          <a:p>
            <a:r>
              <a:rPr lang="zh-CN" altLang="en-US" dirty="0" smtClean="0"/>
              <a:t>引用环境变量：</a:t>
            </a:r>
            <a:r>
              <a:rPr lang="en-US" altLang="zh-CN" dirty="0" smtClean="0"/>
              <a:t>$</a:t>
            </a:r>
            <a:r>
              <a:rPr lang="zh-CN" altLang="en-US" dirty="0" smtClean="0"/>
              <a:t>变量名</a:t>
            </a:r>
            <a:endParaRPr lang="en-US" altLang="zh-CN" dirty="0" smtClean="0"/>
          </a:p>
          <a:p>
            <a:r>
              <a:rPr lang="zh-CN" altLang="en-US" dirty="0" smtClean="0"/>
              <a:t>查看环境变量：</a:t>
            </a:r>
            <a:r>
              <a:rPr lang="en-US" altLang="zh-CN" dirty="0" err="1" smtClean="0"/>
              <a:t>env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zh-CN" altLang="en-US" dirty="0" smtClean="0"/>
              <a:t>常用环境变量：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HOME  </a:t>
            </a:r>
            <a:r>
              <a:rPr lang="zh-CN" altLang="en-US" dirty="0" smtClean="0"/>
              <a:t>用户目录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PATH    </a:t>
            </a:r>
            <a:r>
              <a:rPr lang="zh-CN" altLang="en-US" dirty="0"/>
              <a:t>命令</a:t>
            </a:r>
            <a:r>
              <a:rPr lang="zh-CN" altLang="en-US" dirty="0" smtClean="0"/>
              <a:t>执行路径，用冒号分隔，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会按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中给出的顺序搜索目录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PWD     </a:t>
            </a:r>
            <a:r>
              <a:rPr lang="zh-CN" altLang="en-US" dirty="0" smtClean="0"/>
              <a:t>当前工作目录的绝对路径名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UID        </a:t>
            </a:r>
            <a:r>
              <a:rPr lang="zh-CN" altLang="en-US" dirty="0" smtClean="0"/>
              <a:t>当前用户的识别号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RANDOM   </a:t>
            </a:r>
            <a:r>
              <a:rPr lang="zh-CN" altLang="en-US" dirty="0" smtClean="0"/>
              <a:t>一个随机数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51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设置和修改环境变量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中直接修改，在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中生效</a:t>
            </a:r>
            <a:endParaRPr lang="en-US" altLang="zh-CN" dirty="0" smtClean="0"/>
          </a:p>
          <a:p>
            <a:r>
              <a:rPr lang="zh-CN" altLang="en-US" dirty="0" smtClean="0"/>
              <a:t>在启动配置文件中修改，在每次登录后生效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系统配置文件：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/profile</a:t>
            </a:r>
            <a:endParaRPr lang="en-US" altLang="zh-CN" dirty="0"/>
          </a:p>
          <a:p>
            <a:pPr lvl="1"/>
            <a:r>
              <a:rPr lang="zh-CN" altLang="en-US" dirty="0" smtClean="0"/>
              <a:t>用户配置文件：</a:t>
            </a:r>
            <a:r>
              <a:rPr lang="en-US" altLang="zh-CN" dirty="0" smtClean="0"/>
              <a:t>~/.profile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~/.</a:t>
            </a:r>
            <a:r>
              <a:rPr lang="en-US" altLang="zh-CN" dirty="0" err="1" smtClean="0"/>
              <a:t>bashrc</a:t>
            </a:r>
            <a:endParaRPr lang="en-US" altLang="zh-CN" dirty="0" smtClean="0"/>
          </a:p>
          <a:p>
            <a:r>
              <a:rPr lang="zh-CN" altLang="en-US" dirty="0" smtClean="0"/>
              <a:t>设置路径变量</a:t>
            </a:r>
            <a:r>
              <a:rPr lang="en-US" altLang="zh-CN" dirty="0" smtClean="0"/>
              <a:t>PATH</a:t>
            </a:r>
          </a:p>
          <a:p>
            <a:pPr lvl="1"/>
            <a:r>
              <a:rPr lang="en-US" altLang="zh-CN" dirty="0" smtClean="0"/>
              <a:t>export PATH=“</a:t>
            </a:r>
            <a:r>
              <a:rPr lang="en-US" altLang="zh-CN" dirty="0" smtClean="0">
                <a:solidFill>
                  <a:srgbClr val="FF0000"/>
                </a:solidFill>
              </a:rPr>
              <a:t>$</a:t>
            </a:r>
            <a:r>
              <a:rPr lang="en-US" altLang="zh-CN" dirty="0" err="1" smtClean="0">
                <a:solidFill>
                  <a:srgbClr val="FF0000"/>
                </a:solidFill>
              </a:rPr>
              <a:t>PATH:</a:t>
            </a:r>
            <a:r>
              <a:rPr lang="en-US" altLang="zh-CN" dirty="0" err="1" smtClean="0"/>
              <a:t>newpath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8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用户自定义变量的引用和赋值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655254"/>
              </p:ext>
            </p:extLst>
          </p:nvPr>
        </p:nvGraphicFramePr>
        <p:xfrm>
          <a:off x="2431393" y="1473570"/>
          <a:ext cx="66495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4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变量引用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变量替换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</a:t>
                      </a:r>
                      <a:r>
                        <a:rPr lang="zh-CN" altLang="en-US" dirty="0" smtClean="0"/>
                        <a:t>变量名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变量值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${</a:t>
                      </a:r>
                      <a:r>
                        <a:rPr lang="zh-CN" altLang="en-US" dirty="0" smtClean="0"/>
                        <a:t>变量名</a:t>
                      </a:r>
                      <a:r>
                        <a:rPr lang="en-US" altLang="zh-CN" dirty="0" smtClean="0"/>
                        <a:t>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变量值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${#</a:t>
                      </a:r>
                      <a:r>
                        <a:rPr lang="zh-CN" altLang="en-US" dirty="0" smtClean="0"/>
                        <a:t>变量名</a:t>
                      </a:r>
                      <a:r>
                        <a:rPr lang="en-US" altLang="zh-CN" dirty="0" smtClean="0"/>
                        <a:t>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变量值长度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133331"/>
              </p:ext>
            </p:extLst>
          </p:nvPr>
        </p:nvGraphicFramePr>
        <p:xfrm>
          <a:off x="2431393" y="3462882"/>
          <a:ext cx="859395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4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9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变量赋值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赋值语义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y=${x-value}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若</a:t>
                      </a:r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有值，则</a:t>
                      </a:r>
                      <a:r>
                        <a:rPr lang="en-US" altLang="zh-CN" dirty="0" smtClean="0"/>
                        <a:t>y=x</a:t>
                      </a:r>
                      <a:r>
                        <a:rPr lang="zh-CN" altLang="en-US" dirty="0" smtClean="0"/>
                        <a:t>，否则</a:t>
                      </a:r>
                      <a:r>
                        <a:rPr lang="en-US" altLang="zh-CN" dirty="0" smtClean="0"/>
                        <a:t>y=value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y=${x=value}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若</a:t>
                      </a:r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没有值，则</a:t>
                      </a:r>
                      <a:r>
                        <a:rPr lang="en-US" altLang="zh-CN" dirty="0" smtClean="0"/>
                        <a:t>y=x=value</a:t>
                      </a:r>
                      <a:r>
                        <a:rPr lang="zh-CN" altLang="en-US" dirty="0" smtClean="0"/>
                        <a:t>，否则</a:t>
                      </a:r>
                      <a:r>
                        <a:rPr lang="en-US" altLang="zh-CN" dirty="0" smtClean="0"/>
                        <a:t>y=x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y=${</a:t>
                      </a:r>
                      <a:r>
                        <a:rPr lang="en-US" altLang="zh-CN" dirty="0" err="1" smtClean="0"/>
                        <a:t>x+value</a:t>
                      </a:r>
                      <a:r>
                        <a:rPr lang="en-US" altLang="zh-CN" dirty="0" smtClean="0"/>
                        <a:t>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若</a:t>
                      </a:r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有值，则</a:t>
                      </a:r>
                      <a:r>
                        <a:rPr lang="en-US" altLang="zh-CN" dirty="0" smtClean="0"/>
                        <a:t>y=value</a:t>
                      </a:r>
                      <a:r>
                        <a:rPr lang="zh-CN" altLang="en-US" dirty="0" smtClean="0"/>
                        <a:t>，否则不操作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y=${</a:t>
                      </a:r>
                      <a:r>
                        <a:rPr lang="en-US" altLang="zh-CN" dirty="0" err="1" smtClean="0"/>
                        <a:t>x?value</a:t>
                      </a:r>
                      <a:r>
                        <a:rPr lang="en-US" altLang="zh-CN" dirty="0" smtClean="0"/>
                        <a:t>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若</a:t>
                      </a:r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有值，则</a:t>
                      </a:r>
                      <a:r>
                        <a:rPr lang="en-US" altLang="zh-CN" dirty="0" smtClean="0"/>
                        <a:t>y=x</a:t>
                      </a:r>
                      <a:r>
                        <a:rPr lang="zh-CN" altLang="en-US" dirty="0" smtClean="0"/>
                        <a:t>，否则在标准错误输出</a:t>
                      </a:r>
                      <a:r>
                        <a:rPr lang="en-US" altLang="zh-CN" dirty="0" smtClean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82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的工作原理</a:t>
            </a:r>
            <a:endParaRPr lang="en-US" altLang="zh-CN" dirty="0" smtClean="0"/>
          </a:p>
          <a:p>
            <a:r>
              <a:rPr lang="en-US" altLang="zh-CN" dirty="0" smtClean="0"/>
              <a:t>Shell</a:t>
            </a:r>
            <a:r>
              <a:rPr lang="zh-CN" altLang="en-US" dirty="0" smtClean="0"/>
              <a:t>命令元字符</a:t>
            </a:r>
            <a:endParaRPr lang="en-US" altLang="zh-CN" dirty="0" smtClean="0"/>
          </a:p>
          <a:p>
            <a:r>
              <a:rPr lang="en-US" altLang="zh-CN" dirty="0" smtClean="0"/>
              <a:t>Shell</a:t>
            </a:r>
            <a:r>
              <a:rPr lang="zh-CN" altLang="en-US" dirty="0" smtClean="0"/>
              <a:t>脚本</a:t>
            </a:r>
            <a:endParaRPr lang="en-US" dirty="0"/>
          </a:p>
          <a:p>
            <a:r>
              <a:rPr lang="en-US" altLang="zh-CN" dirty="0" smtClean="0"/>
              <a:t>Shell</a:t>
            </a:r>
            <a:r>
              <a:rPr lang="zh-CN" altLang="en-US" dirty="0" smtClean="0"/>
              <a:t>程序变量</a:t>
            </a:r>
            <a:endParaRPr lang="en-US" altLang="zh-CN" dirty="0" smtClean="0"/>
          </a:p>
          <a:p>
            <a:r>
              <a:rPr lang="en-US" altLang="zh-CN" dirty="0" smtClean="0"/>
              <a:t>Shell</a:t>
            </a:r>
            <a:r>
              <a:rPr lang="zh-CN" altLang="en-US" dirty="0" smtClean="0"/>
              <a:t>程序语句</a:t>
            </a:r>
            <a:endParaRPr lang="en-US" dirty="0"/>
          </a:p>
          <a:p>
            <a:r>
              <a:rPr lang="en-US" altLang="zh-CN" dirty="0" smtClean="0"/>
              <a:t>Shell</a:t>
            </a:r>
            <a:r>
              <a:rPr lang="zh-CN" altLang="en-US" dirty="0" smtClean="0"/>
              <a:t>输入输出流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8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变量操作命令</a:t>
            </a:r>
            <a:r>
              <a:rPr lang="en-US" altLang="zh-CN" dirty="0" smtClean="0"/>
              <a:t>${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给定变量名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${x}</a:t>
            </a:r>
            <a:r>
              <a:rPr lang="zh-CN" altLang="en-US" dirty="0" smtClean="0"/>
              <a:t>返回变量的值（与</a:t>
            </a:r>
            <a:r>
              <a:rPr lang="en-US" altLang="zh-CN" dirty="0" smtClean="0"/>
              <a:t>$x</a:t>
            </a:r>
            <a:r>
              <a:rPr lang="zh-CN" altLang="en-US" dirty="0" smtClean="0"/>
              <a:t>相同）</a:t>
            </a:r>
            <a:endParaRPr lang="en-US" altLang="zh-CN" dirty="0" smtClean="0"/>
          </a:p>
          <a:p>
            <a:r>
              <a:rPr lang="zh-CN" altLang="en-US" dirty="0" smtClean="0"/>
              <a:t>字符串截断和提取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字符串替换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87172"/>
              </p:ext>
            </p:extLst>
          </p:nvPr>
        </p:nvGraphicFramePr>
        <p:xfrm>
          <a:off x="2167743" y="2432104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788">
                  <a:extLst>
                    <a:ext uri="{9D8B030D-6E8A-4147-A177-3AD203B41FA5}">
                      <a16:colId xmlns:a16="http://schemas.microsoft.com/office/drawing/2014/main" val="3076879569"/>
                    </a:ext>
                  </a:extLst>
                </a:gridCol>
                <a:gridCol w="4123112">
                  <a:extLst>
                    <a:ext uri="{9D8B030D-6E8A-4147-A177-3AD203B41FA5}">
                      <a16:colId xmlns:a16="http://schemas.microsoft.com/office/drawing/2014/main" val="1301149023"/>
                    </a:ext>
                  </a:extLst>
                </a:gridCol>
                <a:gridCol w="2756100">
                  <a:extLst>
                    <a:ext uri="{9D8B030D-6E8A-4147-A177-3AD203B41FA5}">
                      <a16:colId xmlns:a16="http://schemas.microsoft.com/office/drawing/2014/main" val="1001663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示例</a:t>
                      </a:r>
                      <a:r>
                        <a:rPr lang="en-US" altLang="zh-CN" dirty="0" smtClean="0"/>
                        <a:t>: </a:t>
                      </a:r>
                      <a:r>
                        <a:rPr lang="en-US" altLang="zh-CN" dirty="0" err="1" smtClean="0"/>
                        <a:t>var</a:t>
                      </a:r>
                      <a:r>
                        <a:rPr lang="en-US" altLang="zh-CN" dirty="0" smtClean="0"/>
                        <a:t>=~/my/file.txt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40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${</a:t>
                      </a:r>
                      <a:r>
                        <a:rPr lang="en-US" altLang="zh-CN" dirty="0" err="1" smtClean="0"/>
                        <a:t>var#s</a:t>
                      </a:r>
                      <a:r>
                        <a:rPr lang="en-US" altLang="zh-CN" dirty="0" smtClean="0"/>
                        <a:t>}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去掉从左边开始第一个匹配</a:t>
                      </a:r>
                      <a:r>
                        <a:rPr lang="en-US" altLang="zh-CN" dirty="0" smtClean="0"/>
                        <a:t>s</a:t>
                      </a:r>
                      <a:r>
                        <a:rPr lang="zh-CN" altLang="en-US" dirty="0" smtClean="0"/>
                        <a:t>的子串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${</a:t>
                      </a:r>
                      <a:r>
                        <a:rPr lang="en-US" altLang="zh-CN" dirty="0" err="1" smtClean="0"/>
                        <a:t>var</a:t>
                      </a:r>
                      <a:r>
                        <a:rPr lang="en-US" altLang="zh-CN" dirty="0" smtClean="0"/>
                        <a:t>#*/}=my/file.txt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73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${</a:t>
                      </a:r>
                      <a:r>
                        <a:rPr lang="en-US" altLang="zh-CN" dirty="0" err="1" smtClean="0"/>
                        <a:t>var</a:t>
                      </a:r>
                      <a:r>
                        <a:rPr lang="en-US" altLang="zh-CN" dirty="0" smtClean="0"/>
                        <a:t>##s}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去掉从左边开始最后一个匹配</a:t>
                      </a:r>
                      <a:r>
                        <a:rPr lang="en-US" altLang="zh-CN" dirty="0" smtClean="0"/>
                        <a:t>s</a:t>
                      </a:r>
                      <a:r>
                        <a:rPr lang="zh-CN" altLang="en-US" dirty="0" smtClean="0"/>
                        <a:t>的子串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${</a:t>
                      </a:r>
                      <a:r>
                        <a:rPr lang="en-US" altLang="zh-CN" dirty="0" err="1" smtClean="0"/>
                        <a:t>var</a:t>
                      </a:r>
                      <a:r>
                        <a:rPr lang="en-US" altLang="zh-CN" dirty="0" smtClean="0"/>
                        <a:t>##</a:t>
                      </a:r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/}=file.txt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41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${</a:t>
                      </a:r>
                      <a:r>
                        <a:rPr lang="en-US" altLang="zh-CN" dirty="0" err="1" smtClean="0"/>
                        <a:t>var%s</a:t>
                      </a:r>
                      <a:r>
                        <a:rPr lang="en-US" altLang="zh-CN" dirty="0" smtClean="0"/>
                        <a:t>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去掉从右边开始第一个匹配</a:t>
                      </a:r>
                      <a:r>
                        <a:rPr lang="en-US" altLang="zh-CN" dirty="0" smtClean="0"/>
                        <a:t>s</a:t>
                      </a:r>
                      <a:r>
                        <a:rPr lang="zh-CN" altLang="en-US" dirty="0" smtClean="0"/>
                        <a:t>的子串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${</a:t>
                      </a:r>
                      <a:r>
                        <a:rPr lang="en-US" altLang="zh-CN" dirty="0" err="1" smtClean="0"/>
                        <a:t>var</a:t>
                      </a:r>
                      <a:r>
                        <a:rPr lang="en-US" altLang="zh-CN" dirty="0" smtClean="0"/>
                        <a:t>%/*}=~/my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7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${</a:t>
                      </a:r>
                      <a:r>
                        <a:rPr lang="en-US" altLang="zh-CN" dirty="0" err="1" smtClean="0"/>
                        <a:t>var</a:t>
                      </a:r>
                      <a:r>
                        <a:rPr lang="en-US" altLang="zh-CN" dirty="0" smtClean="0"/>
                        <a:t>%%s}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去掉从右边开始最后一个匹配</a:t>
                      </a:r>
                      <a:r>
                        <a:rPr lang="en-US" altLang="zh-CN" dirty="0" smtClean="0"/>
                        <a:t>s</a:t>
                      </a:r>
                      <a:r>
                        <a:rPr lang="zh-CN" altLang="en-US" dirty="0" smtClean="0"/>
                        <a:t>的子串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${</a:t>
                      </a:r>
                      <a:r>
                        <a:rPr lang="en-US" altLang="zh-CN" dirty="0" err="1" smtClean="0"/>
                        <a:t>var</a:t>
                      </a:r>
                      <a:r>
                        <a:rPr lang="en-US" altLang="zh-CN" dirty="0" smtClean="0"/>
                        <a:t>%%/*}=~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40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${</a:t>
                      </a:r>
                      <a:r>
                        <a:rPr lang="en-US" altLang="zh-CN" dirty="0" err="1" smtClean="0"/>
                        <a:t>var:m:n</a:t>
                      </a:r>
                      <a:r>
                        <a:rPr lang="en-US" altLang="zh-CN" dirty="0" smtClean="0"/>
                        <a:t>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提取从</a:t>
                      </a:r>
                      <a:r>
                        <a:rPr lang="en-US" altLang="zh-CN" dirty="0" smtClean="0"/>
                        <a:t>m</a:t>
                      </a:r>
                      <a:r>
                        <a:rPr lang="zh-CN" altLang="en-US" dirty="0" smtClean="0"/>
                        <a:t>位置开始往后的</a:t>
                      </a:r>
                      <a:r>
                        <a:rPr lang="en-US" altLang="zh-CN" dirty="0" smtClean="0"/>
                        <a:t>n</a:t>
                      </a:r>
                      <a:r>
                        <a:rPr lang="zh-CN" altLang="en-US" dirty="0" smtClean="0"/>
                        <a:t>个连续字符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${var:2:5}=my/fi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32825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451995"/>
              </p:ext>
            </p:extLst>
          </p:nvPr>
        </p:nvGraphicFramePr>
        <p:xfrm>
          <a:off x="2167743" y="5444227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788">
                  <a:extLst>
                    <a:ext uri="{9D8B030D-6E8A-4147-A177-3AD203B41FA5}">
                      <a16:colId xmlns:a16="http://schemas.microsoft.com/office/drawing/2014/main" val="3076879569"/>
                    </a:ext>
                  </a:extLst>
                </a:gridCol>
                <a:gridCol w="4123112">
                  <a:extLst>
                    <a:ext uri="{9D8B030D-6E8A-4147-A177-3AD203B41FA5}">
                      <a16:colId xmlns:a16="http://schemas.microsoft.com/office/drawing/2014/main" val="1301149023"/>
                    </a:ext>
                  </a:extLst>
                </a:gridCol>
                <a:gridCol w="2756100">
                  <a:extLst>
                    <a:ext uri="{9D8B030D-6E8A-4147-A177-3AD203B41FA5}">
                      <a16:colId xmlns:a16="http://schemas.microsoft.com/office/drawing/2014/main" val="1001663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示例</a:t>
                      </a:r>
                      <a:r>
                        <a:rPr lang="en-US" altLang="zh-CN" dirty="0" smtClean="0"/>
                        <a:t>: </a:t>
                      </a:r>
                      <a:r>
                        <a:rPr lang="en-US" altLang="zh-CN" dirty="0" err="1" smtClean="0"/>
                        <a:t>var</a:t>
                      </a:r>
                      <a:r>
                        <a:rPr lang="en-US" altLang="zh-CN" dirty="0" smtClean="0"/>
                        <a:t>=~/my/file.txt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40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${</a:t>
                      </a:r>
                      <a:r>
                        <a:rPr lang="en-US" altLang="zh-CN" dirty="0" err="1" smtClean="0"/>
                        <a:t>var</a:t>
                      </a:r>
                      <a:r>
                        <a:rPr lang="en-US" altLang="zh-CN" dirty="0" smtClean="0"/>
                        <a:t>/s/t}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把第一个匹配</a:t>
                      </a:r>
                      <a:r>
                        <a:rPr lang="en-US" altLang="zh-CN" dirty="0" smtClean="0"/>
                        <a:t>s</a:t>
                      </a:r>
                      <a:r>
                        <a:rPr lang="zh-CN" altLang="en-US" dirty="0" smtClean="0"/>
                        <a:t>的串替换成</a:t>
                      </a:r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${</a:t>
                      </a:r>
                      <a:r>
                        <a:rPr lang="en-US" altLang="zh-CN" dirty="0" err="1" smtClean="0"/>
                        <a:t>var</a:t>
                      </a:r>
                      <a:r>
                        <a:rPr lang="en-US" altLang="zh-CN" dirty="0" smtClean="0"/>
                        <a:t>/t/e}=~/my/</a:t>
                      </a:r>
                      <a:r>
                        <a:rPr lang="en-US" altLang="zh-CN" dirty="0" err="1" smtClean="0"/>
                        <a:t>file.ext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73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${</a:t>
                      </a:r>
                      <a:r>
                        <a:rPr lang="en-US" altLang="zh-CN" dirty="0" err="1" smtClean="0"/>
                        <a:t>var</a:t>
                      </a:r>
                      <a:r>
                        <a:rPr lang="en-US" altLang="zh-CN" dirty="0" smtClean="0"/>
                        <a:t>//s/t}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把所有的匹配</a:t>
                      </a:r>
                      <a:r>
                        <a:rPr lang="en-US" altLang="zh-CN" dirty="0" smtClean="0"/>
                        <a:t>s</a:t>
                      </a:r>
                      <a:r>
                        <a:rPr lang="zh-CN" altLang="en-US" dirty="0" smtClean="0"/>
                        <a:t>的串都替换成</a:t>
                      </a:r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${</a:t>
                      </a:r>
                      <a:r>
                        <a:rPr lang="en-US" altLang="zh-CN" dirty="0" err="1" smtClean="0"/>
                        <a:t>var</a:t>
                      </a:r>
                      <a:r>
                        <a:rPr lang="en-US" altLang="zh-CN" dirty="0" smtClean="0"/>
                        <a:t>//t/e}=~/my/file.exe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41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478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数值运算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let </a:t>
            </a:r>
            <a:r>
              <a:rPr lang="zh-CN" altLang="en-US" dirty="0" smtClean="0"/>
              <a:t>命令（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内部命令） 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$(( </a:t>
            </a:r>
            <a:r>
              <a:rPr lang="zh-CN" altLang="en-US" dirty="0" smtClean="0"/>
              <a:t>表达式 </a:t>
            </a:r>
            <a:r>
              <a:rPr lang="en-US" altLang="zh-CN" dirty="0" smtClean="0"/>
              <a:t>))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扩展命令）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expr 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bc</a:t>
            </a:r>
            <a:r>
              <a:rPr lang="en-US" altLang="zh-CN" dirty="0" smtClean="0"/>
              <a:t> </a:t>
            </a:r>
            <a:r>
              <a:rPr lang="zh-CN" altLang="en-US" dirty="0" smtClean="0"/>
              <a:t>浮点数计算器</a:t>
            </a:r>
            <a:endParaRPr lang="en-US" altLang="zh-CN" dirty="0" smtClean="0"/>
          </a:p>
          <a:p>
            <a:r>
              <a:rPr lang="zh-CN" altLang="en-US" dirty="0" smtClean="0"/>
              <a:t>示例：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    </a:t>
            </a:r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045" y="4230968"/>
            <a:ext cx="4740067" cy="7564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045" y="5115037"/>
            <a:ext cx="4183354" cy="93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76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bc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一个支持浮点数运算的计算器</a:t>
            </a:r>
            <a:endParaRPr lang="en-US" altLang="zh-CN" dirty="0" smtClean="0"/>
          </a:p>
          <a:p>
            <a:r>
              <a:rPr lang="zh-CN" altLang="en-US" dirty="0" smtClean="0"/>
              <a:t>通常采用管道的方式接受输入并返回计算结果</a:t>
            </a:r>
            <a:endParaRPr lang="en-US" altLang="zh-CN" dirty="0" smtClean="0"/>
          </a:p>
          <a:p>
            <a:r>
              <a:rPr lang="zh-CN" altLang="en-US" dirty="0" smtClean="0"/>
              <a:t>常用参数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scale=n  </a:t>
            </a:r>
            <a:r>
              <a:rPr lang="zh-CN" altLang="en-US" dirty="0" smtClean="0"/>
              <a:t>保留小数点后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 </a:t>
            </a:r>
            <a:r>
              <a:rPr lang="en-US" altLang="zh-CN" dirty="0" smtClean="0"/>
              <a:t>(</a:t>
            </a:r>
            <a:r>
              <a:rPr lang="zh-CN" altLang="en-US" dirty="0" smtClean="0"/>
              <a:t>整型数运算中无效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ibase</a:t>
            </a:r>
            <a:r>
              <a:rPr lang="en-US" altLang="zh-CN" dirty="0" smtClean="0"/>
              <a:t>=k  </a:t>
            </a:r>
            <a:r>
              <a:rPr lang="zh-CN" altLang="en-US" dirty="0" smtClean="0"/>
              <a:t>指定输入为</a:t>
            </a:r>
            <a:r>
              <a:rPr lang="en-US" altLang="zh-CN" dirty="0"/>
              <a:t>k</a:t>
            </a:r>
            <a:r>
              <a:rPr lang="zh-CN" altLang="en-US" dirty="0" smtClean="0"/>
              <a:t>进制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err="1" smtClean="0"/>
              <a:t>obase</a:t>
            </a:r>
            <a:r>
              <a:rPr lang="en-US" altLang="zh-CN" dirty="0" smtClean="0"/>
              <a:t>=k  </a:t>
            </a:r>
            <a:r>
              <a:rPr lang="zh-CN" altLang="en-US" dirty="0" smtClean="0"/>
              <a:t>指定输出为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进制</a:t>
            </a:r>
            <a:endParaRPr lang="en-US" altLang="zh-CN" dirty="0" smtClean="0"/>
          </a:p>
          <a:p>
            <a:r>
              <a:rPr lang="zh-CN" altLang="en-US" dirty="0" smtClean="0"/>
              <a:t>常用运算符：</a:t>
            </a:r>
            <a:r>
              <a:rPr lang="en-US" altLang="zh-CN" dirty="0" smtClean="0"/>
              <a:t>+, -, *, /, ^, % </a:t>
            </a:r>
          </a:p>
          <a:p>
            <a:r>
              <a:rPr lang="zh-CN" altLang="en-US" dirty="0" smtClean="0"/>
              <a:t>示例：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709" y="5255674"/>
            <a:ext cx="6021604" cy="4666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710" y="5841764"/>
            <a:ext cx="6702434" cy="42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18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数组的声明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declare –a </a:t>
            </a:r>
            <a:r>
              <a:rPr lang="zh-CN" altLang="en-US" dirty="0" smtClean="0"/>
              <a:t>数组变量名</a:t>
            </a:r>
            <a:endParaRPr lang="en-US" altLang="zh-CN" dirty="0" smtClean="0"/>
          </a:p>
          <a:p>
            <a:r>
              <a:rPr lang="zh-CN" altLang="en-US" dirty="0" smtClean="0"/>
              <a:t>数组赋值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array[0]=value0</a:t>
            </a:r>
          </a:p>
          <a:p>
            <a:pPr lvl="1"/>
            <a:r>
              <a:rPr lang="en-US" altLang="zh-CN" dirty="0" smtClean="0"/>
              <a:t>array=(0 1 2 3)</a:t>
            </a:r>
          </a:p>
          <a:p>
            <a:pPr lvl="1"/>
            <a:r>
              <a:rPr lang="en-US" altLang="zh-CN" dirty="0" smtClean="0"/>
              <a:t>array=(0 [3]=1 2)</a:t>
            </a:r>
          </a:p>
          <a:p>
            <a:pPr lvl="1"/>
            <a:r>
              <a:rPr lang="zh-CN" altLang="en-US" dirty="0" smtClean="0"/>
              <a:t>使用循环语句赋值</a:t>
            </a:r>
            <a:endParaRPr lang="en-US" altLang="zh-CN" dirty="0" smtClean="0"/>
          </a:p>
          <a:p>
            <a:r>
              <a:rPr lang="zh-CN" altLang="en-US" dirty="0" smtClean="0"/>
              <a:t>数组引用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${array[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]}  </a:t>
            </a:r>
            <a:r>
              <a:rPr lang="zh-CN" altLang="en-US" dirty="0" smtClean="0"/>
              <a:t>访问数组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的第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个元素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${array[*]}</a:t>
            </a:r>
            <a:r>
              <a:rPr lang="zh-CN" altLang="en-US" dirty="0" smtClean="0"/>
              <a:t>或</a:t>
            </a:r>
            <a:r>
              <a:rPr lang="en-US" altLang="zh-CN" dirty="0" smtClean="0"/>
              <a:t>${array[@]}  </a:t>
            </a:r>
            <a:r>
              <a:rPr lang="zh-CN" altLang="en-US" dirty="0" smtClean="0"/>
              <a:t>访问数组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的所有元素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${#array[*]}</a:t>
            </a:r>
            <a:r>
              <a:rPr lang="zh-CN" altLang="en-US" dirty="0" smtClean="0"/>
              <a:t>或</a:t>
            </a:r>
            <a:r>
              <a:rPr lang="en-US" altLang="zh-CN" dirty="0" smtClean="0"/>
              <a:t>${#array[@]}  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的元素个数</a:t>
            </a:r>
            <a:endParaRPr lang="en-US" altLang="zh-CN" dirty="0" smtClean="0"/>
          </a:p>
          <a:p>
            <a:r>
              <a:rPr lang="zh-CN" altLang="en-US" dirty="0" smtClean="0"/>
              <a:t>数组销毁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unset array   </a:t>
            </a:r>
            <a:r>
              <a:rPr lang="zh-CN" altLang="en-US" dirty="0" smtClean="0"/>
              <a:t>销毁数组</a:t>
            </a:r>
            <a:r>
              <a:rPr lang="en-US" altLang="zh-CN" dirty="0" smtClean="0"/>
              <a:t>array</a:t>
            </a:r>
          </a:p>
          <a:p>
            <a:pPr lvl="1"/>
            <a:r>
              <a:rPr lang="en-US" altLang="zh-CN" dirty="0" smtClean="0"/>
              <a:t>unset array[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 </a:t>
            </a:r>
            <a:r>
              <a:rPr lang="zh-CN" altLang="en-US" dirty="0" smtClean="0"/>
              <a:t>销毁数组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中的第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个元素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8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</a:t>
            </a:r>
            <a:r>
              <a:rPr lang="zh-CN" altLang="en-US" dirty="0" smtClean="0"/>
              <a:t>脚本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将一组命令保存在文件中，然后逐条执行，类似于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的批处理文件</a:t>
            </a:r>
            <a:endParaRPr lang="en-US" altLang="zh-CN" dirty="0" smtClean="0"/>
          </a:p>
          <a:p>
            <a:r>
              <a:rPr lang="zh-CN" altLang="en-US" dirty="0" smtClean="0"/>
              <a:t>可以使用各种文件编辑软件来编写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CN" altLang="en-US" dirty="0" smtClean="0"/>
              <a:t>创建文件后使用</a:t>
            </a:r>
            <a:r>
              <a:rPr lang="en-US" altLang="zh-CN" dirty="0" err="1" smtClean="0"/>
              <a:t>chmod</a:t>
            </a:r>
            <a:r>
              <a:rPr lang="zh-CN" altLang="en-US" dirty="0" smtClean="0"/>
              <a:t>命令使其具有执行权限</a:t>
            </a:r>
            <a:endParaRPr lang="en-US" altLang="zh-CN" dirty="0" smtClean="0"/>
          </a:p>
          <a:p>
            <a:r>
              <a:rPr lang="zh-CN" altLang="en-US" dirty="0" smtClean="0"/>
              <a:t>执行该文件：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744" y="2846688"/>
            <a:ext cx="6610350" cy="1181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744" y="5377407"/>
            <a:ext cx="72675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6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解释器行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#!/bin/bash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脚本的第一行</a:t>
            </a:r>
            <a:endParaRPr lang="en-US" altLang="zh-CN" dirty="0" smtClean="0"/>
          </a:p>
          <a:p>
            <a:r>
              <a:rPr lang="zh-CN" altLang="en-US" dirty="0" smtClean="0"/>
              <a:t>用来指定运行该脚本的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种类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142" y="3088803"/>
            <a:ext cx="63531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命令行位置参数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运行脚本时给定的用户输入参数</a:t>
            </a:r>
            <a:endParaRPr lang="en-US" altLang="zh-CN" dirty="0" smtClean="0"/>
          </a:p>
          <a:p>
            <a:r>
              <a:rPr lang="zh-CN" altLang="en-US" dirty="0" smtClean="0"/>
              <a:t>可以通过特定的形式在脚本中引用这些参数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超过</a:t>
            </a:r>
            <a:r>
              <a:rPr lang="en-US" altLang="zh-CN" dirty="0" smtClean="0"/>
              <a:t>9</a:t>
            </a:r>
            <a:r>
              <a:rPr lang="zh-CN" altLang="en-US" dirty="0" smtClean="0"/>
              <a:t>个参数时，可使用</a:t>
            </a:r>
            <a:r>
              <a:rPr lang="en-US" altLang="zh-CN" dirty="0" smtClean="0"/>
              <a:t>shift</a:t>
            </a:r>
            <a:r>
              <a:rPr lang="zh-CN" altLang="en-US" dirty="0" smtClean="0"/>
              <a:t>命令将参数移位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536621"/>
              </p:ext>
            </p:extLst>
          </p:nvPr>
        </p:nvGraphicFramePr>
        <p:xfrm>
          <a:off x="2852614" y="2493759"/>
          <a:ext cx="577556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位置参数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所执行命令的名字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$1--$9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命令行参数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到</a:t>
                      </a:r>
                      <a:r>
                        <a:rPr lang="en-US" altLang="zh-CN" dirty="0" smtClean="0"/>
                        <a:t>9</a:t>
                      </a:r>
                      <a:r>
                        <a:rPr lang="zh-CN" altLang="en-US" dirty="0" smtClean="0"/>
                        <a:t>的名字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所有命令行参数组合成的字符串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命令行参数的个数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当前</a:t>
                      </a:r>
                      <a:r>
                        <a:rPr lang="en-US" altLang="zh-CN" dirty="0" smtClean="0"/>
                        <a:t>shell</a:t>
                      </a:r>
                      <a:r>
                        <a:rPr lang="zh-CN" altLang="en-US" dirty="0" smtClean="0"/>
                        <a:t>的进程</a:t>
                      </a:r>
                      <a:r>
                        <a:rPr lang="en-US" altLang="zh-CN" dirty="0" smtClean="0"/>
                        <a:t>ID</a:t>
                      </a:r>
                      <a:r>
                        <a:rPr lang="zh-CN" altLang="en-US" dirty="0" smtClean="0"/>
                        <a:t>号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最近一次命令的退出状态（正常</a:t>
                      </a: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）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最近一次后台进程的</a:t>
                      </a:r>
                      <a:r>
                        <a:rPr lang="en-US" altLang="zh-CN" dirty="0" smtClean="0"/>
                        <a:t>ID</a:t>
                      </a:r>
                      <a:r>
                        <a:rPr lang="zh-CN" altLang="en-US" dirty="0" smtClean="0"/>
                        <a:t>号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8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读取用户输入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read  </a:t>
            </a:r>
            <a:r>
              <a:rPr lang="zh-CN" altLang="en-US" dirty="0" smtClean="0"/>
              <a:t>变量表</a:t>
            </a:r>
            <a:endParaRPr lang="en-US" altLang="zh-CN" dirty="0" smtClean="0"/>
          </a:p>
          <a:p>
            <a:r>
              <a:rPr lang="zh-CN" altLang="en-US" dirty="0" smtClean="0"/>
              <a:t>从标准输入读取用户的输入，存入变量表中的变量</a:t>
            </a:r>
            <a:endParaRPr lang="en-US" altLang="zh-CN" dirty="0" smtClean="0"/>
          </a:p>
          <a:p>
            <a:r>
              <a:rPr lang="en-US" altLang="zh-CN" dirty="0" smtClean="0"/>
              <a:t>-p  </a:t>
            </a:r>
            <a:r>
              <a:rPr lang="zh-CN" altLang="en-US" dirty="0" smtClean="0"/>
              <a:t>提示字符串</a:t>
            </a:r>
            <a:endParaRPr lang="en-US" altLang="zh-CN" dirty="0" smtClean="0"/>
          </a:p>
          <a:p>
            <a:r>
              <a:rPr lang="en-US" altLang="zh-CN" dirty="0" smtClean="0"/>
              <a:t>-n  </a:t>
            </a:r>
            <a:r>
              <a:rPr lang="zh-CN" altLang="en-US" dirty="0" smtClean="0"/>
              <a:t>指定数量读取</a:t>
            </a:r>
            <a:endParaRPr lang="en-US" altLang="zh-CN" dirty="0" smtClean="0"/>
          </a:p>
          <a:p>
            <a:r>
              <a:rPr lang="en-US" altLang="zh-CN" dirty="0" smtClean="0"/>
              <a:t>-t   </a:t>
            </a:r>
            <a:r>
              <a:rPr lang="zh-CN" altLang="en-US" dirty="0" smtClean="0"/>
              <a:t>指定时间读取</a:t>
            </a:r>
            <a:endParaRPr lang="en-US" altLang="zh-CN" dirty="0" smtClean="0"/>
          </a:p>
          <a:p>
            <a:r>
              <a:rPr lang="en-US" altLang="zh-CN" dirty="0" smtClean="0"/>
              <a:t>-s   </a:t>
            </a:r>
            <a:r>
              <a:rPr lang="zh-CN" altLang="en-US" dirty="0" smtClean="0"/>
              <a:t>隐藏显示输入字符</a:t>
            </a:r>
            <a:endParaRPr lang="en-US" altLang="zh-CN" dirty="0" smtClean="0"/>
          </a:p>
          <a:p>
            <a:r>
              <a:rPr lang="zh-CN" altLang="en-US" dirty="0" smtClean="0"/>
              <a:t>示例：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read –n 2 –t 10 –p “Input your name and age: ” name age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27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</a:t>
            </a:r>
            <a:r>
              <a:rPr lang="zh-CN" altLang="en-US" dirty="0" smtClean="0"/>
              <a:t>退出状态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所有</a:t>
            </a:r>
            <a:r>
              <a:rPr lang="zh-CN" altLang="en-US" dirty="0"/>
              <a:t>命令</a:t>
            </a:r>
            <a:r>
              <a:rPr lang="zh-CN" altLang="en-US" dirty="0" smtClean="0"/>
              <a:t>和程序都会返回一个退出状态值</a:t>
            </a:r>
            <a:endParaRPr lang="en-US" altLang="zh-CN" dirty="0" smtClean="0"/>
          </a:p>
          <a:p>
            <a:r>
              <a:rPr lang="zh-CN" altLang="en-US" dirty="0" smtClean="0"/>
              <a:t>可以通过</a:t>
            </a:r>
            <a:r>
              <a:rPr lang="en-US" altLang="zh-CN" dirty="0" smtClean="0"/>
              <a:t>exit</a:t>
            </a:r>
            <a:r>
              <a:rPr lang="zh-CN" altLang="en-US" dirty="0" smtClean="0"/>
              <a:t>命令显示指定脚本的退出状态值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正常退出 </a:t>
            </a:r>
            <a:r>
              <a:rPr lang="en-US" altLang="zh-CN" dirty="0" smtClean="0"/>
              <a:t>exit 0</a:t>
            </a:r>
          </a:p>
          <a:p>
            <a:pPr lvl="1"/>
            <a:r>
              <a:rPr lang="zh-CN" altLang="en-US" dirty="0" smtClean="0"/>
              <a:t>出错退出 </a:t>
            </a:r>
            <a:r>
              <a:rPr lang="en-US" altLang="zh-CN" dirty="0" smtClean="0"/>
              <a:t>exit 1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exit</a:t>
            </a:r>
            <a:r>
              <a:rPr lang="zh-CN" altLang="en-US" dirty="0" smtClean="0"/>
              <a:t>命令是一种好的编程习惯</a:t>
            </a:r>
            <a:endParaRPr lang="en-US" altLang="zh-CN" dirty="0" smtClean="0"/>
          </a:p>
          <a:p>
            <a:r>
              <a:rPr lang="zh-CN" altLang="en-US" dirty="0" smtClean="0"/>
              <a:t>可以使用参数</a:t>
            </a:r>
            <a:r>
              <a:rPr lang="en-US" altLang="zh-CN" dirty="0" smtClean="0"/>
              <a:t>$?</a:t>
            </a:r>
            <a:r>
              <a:rPr lang="zh-CN" altLang="en-US" dirty="0" smtClean="0"/>
              <a:t>查看上一条命令的退出状态</a:t>
            </a:r>
            <a:endParaRPr lang="en-US" altLang="zh-CN" dirty="0" smtClean="0"/>
          </a:p>
          <a:p>
            <a:r>
              <a:rPr lang="zh-CN" altLang="en-US" dirty="0" smtClean="0"/>
              <a:t>示例：</a:t>
            </a:r>
            <a:endParaRPr lang="en-US" altLang="zh-CN" dirty="0" smtClean="0"/>
          </a:p>
          <a:p>
            <a:pPr lvl="1"/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0" y="4880586"/>
            <a:ext cx="4170485" cy="6273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0" y="5758086"/>
            <a:ext cx="44386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61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</a:t>
            </a:r>
            <a:r>
              <a:rPr lang="zh-CN" altLang="en-US" dirty="0" smtClean="0"/>
              <a:t>控制结构语句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顺序执行：在同一行内使用</a:t>
            </a:r>
            <a:r>
              <a:rPr lang="en-US" altLang="zh-CN" dirty="0" smtClean="0"/>
              <a:t>;</a:t>
            </a:r>
            <a:r>
              <a:rPr lang="zh-CN" altLang="en-US" dirty="0" smtClean="0"/>
              <a:t>分隔命令</a:t>
            </a:r>
            <a:endParaRPr lang="en-US" altLang="zh-CN" dirty="0" smtClean="0"/>
          </a:p>
          <a:p>
            <a:r>
              <a:rPr lang="zh-CN" altLang="en-US" dirty="0" smtClean="0"/>
              <a:t>条件执行：使用逻辑运算符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||</a:t>
            </a:r>
            <a:r>
              <a:rPr lang="zh-CN" altLang="en-US" dirty="0" smtClean="0"/>
              <a:t>分隔命令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cmd1 &amp;&amp; cmd2   </a:t>
            </a:r>
            <a:r>
              <a:rPr lang="zh-CN" altLang="en-US" dirty="0" smtClean="0"/>
              <a:t>若</a:t>
            </a:r>
            <a:r>
              <a:rPr lang="en-US" altLang="zh-CN" dirty="0" smtClean="0"/>
              <a:t>cmd1</a:t>
            </a:r>
            <a:r>
              <a:rPr lang="zh-CN" altLang="en-US" dirty="0" smtClean="0"/>
              <a:t>成功，则执行</a:t>
            </a:r>
            <a:r>
              <a:rPr lang="en-US" altLang="zh-CN" dirty="0" smtClean="0"/>
              <a:t>cmd2</a:t>
            </a:r>
          </a:p>
          <a:p>
            <a:pPr lvl="1"/>
            <a:r>
              <a:rPr lang="en-US" altLang="zh-CN" dirty="0" smtClean="0"/>
              <a:t>cmd1 || cmd2      </a:t>
            </a:r>
            <a:r>
              <a:rPr lang="zh-CN" altLang="en-US" dirty="0" smtClean="0"/>
              <a:t>若</a:t>
            </a:r>
            <a:r>
              <a:rPr lang="en-US" altLang="zh-CN" dirty="0" smtClean="0"/>
              <a:t>cmd1</a:t>
            </a:r>
            <a:r>
              <a:rPr lang="zh-CN" altLang="en-US" dirty="0" smtClean="0"/>
              <a:t>失败，则执行</a:t>
            </a:r>
            <a:r>
              <a:rPr lang="en-US" altLang="zh-CN" dirty="0" smtClean="0"/>
              <a:t>cmd2</a:t>
            </a:r>
          </a:p>
          <a:p>
            <a:r>
              <a:rPr lang="zh-CN" altLang="en-US" dirty="0" smtClean="0"/>
              <a:t>命令的成功与否取决于命令的退出状态值</a:t>
            </a:r>
            <a:endParaRPr lang="en-US" altLang="zh-CN" dirty="0" smtClean="0"/>
          </a:p>
          <a:p>
            <a:r>
              <a:rPr lang="zh-CN" altLang="en-US" dirty="0" smtClean="0"/>
              <a:t>示例：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  </a:t>
            </a:r>
          </a:p>
          <a:p>
            <a:pPr lvl="1"/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029" y="4352193"/>
            <a:ext cx="5810250" cy="685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029" y="5271110"/>
            <a:ext cx="54483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8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3407848" y="1354363"/>
            <a:ext cx="6624637" cy="4826000"/>
            <a:chOff x="839" y="1071"/>
            <a:chExt cx="4173" cy="3040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455" y="2405"/>
              <a:ext cx="1141" cy="371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>
                  <a:latin typeface="Tahoma" panose="020B0604030504040204" pitchFamily="34" charset="0"/>
                </a:rPr>
                <a:t>文件子系统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718" y="1071"/>
              <a:ext cx="307" cy="186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>
                  <a:latin typeface="Tahoma" panose="020B0604030504040204" pitchFamily="34" charset="0"/>
                </a:rPr>
                <a:t>用户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431" y="1257"/>
              <a:ext cx="0" cy="147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2333" y="2776"/>
              <a:ext cx="0" cy="14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3343" y="3258"/>
              <a:ext cx="0" cy="48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805" y="3702"/>
              <a:ext cx="2021" cy="149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>
                  <a:latin typeface="Tahoma" panose="020B0604030504040204" pitchFamily="34" charset="0"/>
                </a:rPr>
                <a:t>硬  件  控  制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805" y="3962"/>
              <a:ext cx="2021" cy="149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>
                  <a:latin typeface="Tahoma" panose="020B0604030504040204" pitchFamily="34" charset="0"/>
                </a:rPr>
                <a:t>硬            件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839" y="2924"/>
              <a:ext cx="572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>
                  <a:latin typeface="Tahoma" panose="020B0604030504040204" pitchFamily="34" charset="0"/>
                </a:rPr>
                <a:t>内核</a:t>
              </a: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552" y="2590"/>
              <a:ext cx="351" cy="22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1718" y="1404"/>
              <a:ext cx="2021" cy="186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>
                  <a:latin typeface="Tahoma" panose="020B0604030504040204" pitchFamily="34" charset="0"/>
                </a:rPr>
                <a:t>Shell</a:t>
              </a: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860" y="1257"/>
              <a:ext cx="0" cy="147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2377" y="1257"/>
              <a:ext cx="0" cy="147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1893" y="1257"/>
              <a:ext cx="0" cy="147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201" y="1071"/>
              <a:ext cx="307" cy="186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>
                  <a:latin typeface="Tahoma" panose="020B0604030504040204" pitchFamily="34" charset="0"/>
                </a:rPr>
                <a:t>用户</a:t>
              </a: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2684" y="1071"/>
              <a:ext cx="307" cy="186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>
                  <a:latin typeface="Tahoma" panose="020B0604030504040204" pitchFamily="34" charset="0"/>
                </a:rPr>
                <a:t>用户</a:t>
              </a: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3299" y="1071"/>
              <a:ext cx="307" cy="186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dirty="0">
                  <a:latin typeface="Tahoma" panose="020B0604030504040204" pitchFamily="34" charset="0"/>
                </a:rPr>
                <a:t>用户</a:t>
              </a: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3079" y="1182"/>
              <a:ext cx="132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1718" y="1738"/>
              <a:ext cx="2021" cy="185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>
                  <a:latin typeface="Tahoma" panose="020B0604030504040204" pitchFamily="34" charset="0"/>
                </a:rPr>
                <a:t>高级语言和实用程序</a:t>
              </a: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1718" y="2071"/>
              <a:ext cx="2021" cy="186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>
                  <a:latin typeface="Tahoma" panose="020B0604030504040204" pitchFamily="34" charset="0"/>
                </a:rPr>
                <a:t>系统调用</a:t>
              </a:r>
            </a:p>
          </p:txBody>
        </p:sp>
        <p:grpSp>
          <p:nvGrpSpPr>
            <p:cNvPr id="25" name="Group 22"/>
            <p:cNvGrpSpPr>
              <a:grpSpLocks/>
            </p:cNvGrpSpPr>
            <p:nvPr/>
          </p:nvGrpSpPr>
          <p:grpSpPr bwMode="auto">
            <a:xfrm>
              <a:off x="2860" y="2405"/>
              <a:ext cx="1317" cy="853"/>
              <a:chOff x="2860" y="2405"/>
              <a:chExt cx="1317" cy="853"/>
            </a:xfrm>
          </p:grpSpPr>
          <p:sp>
            <p:nvSpPr>
              <p:cNvPr id="50" name="Rectangle 23"/>
              <p:cNvSpPr>
                <a:spLocks noChangeArrowheads="1"/>
              </p:cNvSpPr>
              <p:nvPr/>
            </p:nvSpPr>
            <p:spPr bwMode="auto">
              <a:xfrm>
                <a:off x="2860" y="2405"/>
                <a:ext cx="1317" cy="853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>
                    <a:latin typeface="Tahoma" panose="020B0604030504040204" pitchFamily="34" charset="0"/>
                  </a:rPr>
                  <a:t>进程</a:t>
                </a:r>
              </a:p>
              <a:p>
                <a:r>
                  <a:rPr lang="zh-CN" altLang="en-US">
                    <a:latin typeface="Tahoma" panose="020B0604030504040204" pitchFamily="34" charset="0"/>
                  </a:rPr>
                  <a:t>管理</a:t>
                </a:r>
              </a:p>
              <a:p>
                <a:r>
                  <a:rPr lang="zh-CN" altLang="en-US">
                    <a:latin typeface="Tahoma" panose="020B0604030504040204" pitchFamily="34" charset="0"/>
                  </a:rPr>
                  <a:t>子系统</a:t>
                </a:r>
              </a:p>
            </p:txBody>
          </p:sp>
          <p:sp>
            <p:nvSpPr>
              <p:cNvPr id="51" name="Rectangle 24"/>
              <p:cNvSpPr>
                <a:spLocks noChangeArrowheads="1"/>
              </p:cNvSpPr>
              <p:nvPr/>
            </p:nvSpPr>
            <p:spPr bwMode="auto">
              <a:xfrm>
                <a:off x="3431" y="2480"/>
                <a:ext cx="703" cy="185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600">
                    <a:latin typeface="Tahoma" panose="020B0604030504040204" pitchFamily="34" charset="0"/>
                  </a:rPr>
                  <a:t>进程间通信</a:t>
                </a:r>
              </a:p>
            </p:txBody>
          </p:sp>
          <p:sp>
            <p:nvSpPr>
              <p:cNvPr id="52" name="Rectangle 25"/>
              <p:cNvSpPr>
                <a:spLocks noChangeArrowheads="1"/>
              </p:cNvSpPr>
              <p:nvPr/>
            </p:nvSpPr>
            <p:spPr bwMode="auto">
              <a:xfrm>
                <a:off x="3431" y="2999"/>
                <a:ext cx="703" cy="185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600">
                    <a:latin typeface="Tahoma" panose="020B0604030504040204" pitchFamily="34" charset="0"/>
                  </a:rPr>
                  <a:t>存储管理</a:t>
                </a:r>
              </a:p>
            </p:txBody>
          </p:sp>
          <p:sp>
            <p:nvSpPr>
              <p:cNvPr id="53" name="Rectangle 26"/>
              <p:cNvSpPr>
                <a:spLocks noChangeArrowheads="1"/>
              </p:cNvSpPr>
              <p:nvPr/>
            </p:nvSpPr>
            <p:spPr bwMode="auto">
              <a:xfrm>
                <a:off x="3431" y="2740"/>
                <a:ext cx="703" cy="185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600">
                    <a:latin typeface="Tahoma" panose="020B0604030504040204" pitchFamily="34" charset="0"/>
                  </a:rPr>
                  <a:t>调度程序</a:t>
                </a:r>
              </a:p>
            </p:txBody>
          </p:sp>
        </p:grp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2728" y="1590"/>
              <a:ext cx="0" cy="14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2728" y="1923"/>
              <a:ext cx="0" cy="14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2113" y="2257"/>
              <a:ext cx="0" cy="14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3255" y="2257"/>
              <a:ext cx="0" cy="14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" name="Group 31"/>
            <p:cNvGrpSpPr>
              <a:grpSpLocks/>
            </p:cNvGrpSpPr>
            <p:nvPr/>
          </p:nvGrpSpPr>
          <p:grpSpPr bwMode="auto">
            <a:xfrm>
              <a:off x="1455" y="3258"/>
              <a:ext cx="1141" cy="333"/>
              <a:chOff x="1455" y="3258"/>
              <a:chExt cx="1141" cy="333"/>
            </a:xfrm>
          </p:grpSpPr>
          <p:sp>
            <p:nvSpPr>
              <p:cNvPr id="47" name="Rectangle 32"/>
              <p:cNvSpPr>
                <a:spLocks noChangeArrowheads="1"/>
              </p:cNvSpPr>
              <p:nvPr/>
            </p:nvSpPr>
            <p:spPr bwMode="auto">
              <a:xfrm>
                <a:off x="1455" y="3406"/>
                <a:ext cx="1141" cy="185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600">
                    <a:latin typeface="Tahoma" panose="020B0604030504040204" pitchFamily="34" charset="0"/>
                  </a:rPr>
                  <a:t>设备驱动程序</a:t>
                </a:r>
              </a:p>
            </p:txBody>
          </p:sp>
          <p:sp>
            <p:nvSpPr>
              <p:cNvPr id="48" name="Rectangle 33"/>
              <p:cNvSpPr>
                <a:spLocks noChangeArrowheads="1"/>
              </p:cNvSpPr>
              <p:nvPr/>
            </p:nvSpPr>
            <p:spPr bwMode="auto">
              <a:xfrm>
                <a:off x="1455" y="3258"/>
                <a:ext cx="658" cy="148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600">
                    <a:latin typeface="Tahoma" panose="020B0604030504040204" pitchFamily="34" charset="0"/>
                  </a:rPr>
                  <a:t>字符设备</a:t>
                </a:r>
              </a:p>
            </p:txBody>
          </p:sp>
          <p:sp>
            <p:nvSpPr>
              <p:cNvPr id="49" name="Rectangle 34"/>
              <p:cNvSpPr>
                <a:spLocks noChangeArrowheads="1"/>
              </p:cNvSpPr>
              <p:nvPr/>
            </p:nvSpPr>
            <p:spPr bwMode="auto">
              <a:xfrm>
                <a:off x="2113" y="3258"/>
                <a:ext cx="483" cy="148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600">
                    <a:latin typeface="Tahoma" panose="020B0604030504040204" pitchFamily="34" charset="0"/>
                  </a:rPr>
                  <a:t>块设备</a:t>
                </a:r>
              </a:p>
            </p:txBody>
          </p:sp>
        </p:grpSp>
        <p:sp>
          <p:nvSpPr>
            <p:cNvPr id="31" name="Rectangle 35"/>
            <p:cNvSpPr>
              <a:spLocks noChangeArrowheads="1"/>
            </p:cNvSpPr>
            <p:nvPr/>
          </p:nvSpPr>
          <p:spPr bwMode="auto">
            <a:xfrm>
              <a:off x="2025" y="2924"/>
              <a:ext cx="658" cy="186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>
                  <a:latin typeface="Tahoma" panose="020B0604030504040204" pitchFamily="34" charset="0"/>
                </a:rPr>
                <a:t>高速缓存</a:t>
              </a:r>
            </a:p>
          </p:txBody>
        </p:sp>
        <p:sp>
          <p:nvSpPr>
            <p:cNvPr id="32" name="Line 36"/>
            <p:cNvSpPr>
              <a:spLocks noChangeShapeType="1"/>
            </p:cNvSpPr>
            <p:nvPr/>
          </p:nvSpPr>
          <p:spPr bwMode="auto">
            <a:xfrm>
              <a:off x="2333" y="3109"/>
              <a:ext cx="0" cy="149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7"/>
            <p:cNvSpPr>
              <a:spLocks noChangeShapeType="1"/>
            </p:cNvSpPr>
            <p:nvPr/>
          </p:nvSpPr>
          <p:spPr bwMode="auto">
            <a:xfrm>
              <a:off x="1762" y="2776"/>
              <a:ext cx="0" cy="48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8"/>
            <p:cNvSpPr>
              <a:spLocks noChangeShapeType="1"/>
            </p:cNvSpPr>
            <p:nvPr/>
          </p:nvSpPr>
          <p:spPr bwMode="auto">
            <a:xfrm>
              <a:off x="2816" y="3851"/>
              <a:ext cx="0" cy="14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9"/>
            <p:cNvSpPr>
              <a:spLocks noChangeShapeType="1"/>
            </p:cNvSpPr>
            <p:nvPr/>
          </p:nvSpPr>
          <p:spPr bwMode="auto">
            <a:xfrm>
              <a:off x="2070" y="3591"/>
              <a:ext cx="0" cy="14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>
              <a:off x="927" y="2071"/>
              <a:ext cx="52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41"/>
            <p:cNvSpPr>
              <a:spLocks noChangeShapeType="1"/>
            </p:cNvSpPr>
            <p:nvPr/>
          </p:nvSpPr>
          <p:spPr bwMode="auto">
            <a:xfrm>
              <a:off x="927" y="3888"/>
              <a:ext cx="57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42"/>
            <p:cNvSpPr>
              <a:spLocks noChangeShapeType="1"/>
            </p:cNvSpPr>
            <p:nvPr/>
          </p:nvSpPr>
          <p:spPr bwMode="auto">
            <a:xfrm>
              <a:off x="927" y="1923"/>
              <a:ext cx="57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43"/>
            <p:cNvSpPr>
              <a:spLocks noChangeShapeType="1"/>
            </p:cNvSpPr>
            <p:nvPr/>
          </p:nvSpPr>
          <p:spPr bwMode="auto">
            <a:xfrm>
              <a:off x="927" y="1404"/>
              <a:ext cx="57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Rectangle 44"/>
            <p:cNvSpPr>
              <a:spLocks noChangeArrowheads="1"/>
            </p:cNvSpPr>
            <p:nvPr/>
          </p:nvSpPr>
          <p:spPr bwMode="auto">
            <a:xfrm>
              <a:off x="839" y="1590"/>
              <a:ext cx="659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>
                  <a:latin typeface="Tahoma" panose="020B0604030504040204" pitchFamily="34" charset="0"/>
                </a:rPr>
                <a:t>核外程序</a:t>
              </a:r>
            </a:p>
          </p:txBody>
        </p:sp>
        <p:sp>
          <p:nvSpPr>
            <p:cNvPr id="41" name="Line 45"/>
            <p:cNvSpPr>
              <a:spLocks noChangeShapeType="1"/>
            </p:cNvSpPr>
            <p:nvPr/>
          </p:nvSpPr>
          <p:spPr bwMode="auto">
            <a:xfrm>
              <a:off x="1147" y="3109"/>
              <a:ext cx="0" cy="779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6"/>
            <p:cNvSpPr>
              <a:spLocks noChangeShapeType="1"/>
            </p:cNvSpPr>
            <p:nvPr/>
          </p:nvSpPr>
          <p:spPr bwMode="auto">
            <a:xfrm flipV="1">
              <a:off x="1147" y="2071"/>
              <a:ext cx="0" cy="81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7"/>
            <p:cNvSpPr>
              <a:spLocks noChangeShapeType="1"/>
            </p:cNvSpPr>
            <p:nvPr/>
          </p:nvSpPr>
          <p:spPr bwMode="auto">
            <a:xfrm>
              <a:off x="1147" y="1404"/>
              <a:ext cx="0" cy="18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48"/>
            <p:cNvSpPr>
              <a:spLocks noChangeShapeType="1"/>
            </p:cNvSpPr>
            <p:nvPr/>
          </p:nvSpPr>
          <p:spPr bwMode="auto">
            <a:xfrm flipV="1">
              <a:off x="1147" y="1738"/>
              <a:ext cx="0" cy="185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9"/>
            <p:cNvSpPr>
              <a:spLocks noChangeShapeType="1"/>
            </p:cNvSpPr>
            <p:nvPr/>
          </p:nvSpPr>
          <p:spPr bwMode="auto">
            <a:xfrm flipH="1">
              <a:off x="3431" y="1479"/>
              <a:ext cx="483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3958" y="1293"/>
              <a:ext cx="1054" cy="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chemeClr val="folHlink"/>
                  </a:solidFill>
                  <a:latin typeface="Tahoma" panose="020B0604030504040204" pitchFamily="34" charset="0"/>
                </a:rPr>
                <a:t>Shell: </a:t>
              </a:r>
              <a:r>
                <a:rPr lang="zh-CN" altLang="en-US" sz="2000" b="1">
                  <a:solidFill>
                    <a:schemeClr val="folHlink"/>
                  </a:solidFill>
                  <a:latin typeface="Tahoma" panose="020B0604030504040204" pitchFamily="34" charset="0"/>
                </a:rPr>
                <a:t>用户和操作系统之间的接口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9661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条件选择语句 </a:t>
            </a:r>
            <a:r>
              <a:rPr lang="en-US" altLang="zh-CN" dirty="0" smtClean="0"/>
              <a:t>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格式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if </a:t>
            </a:r>
            <a:r>
              <a:rPr lang="zh-CN" altLang="en-US" dirty="0" smtClean="0"/>
              <a:t>条件测试命令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	then</a:t>
            </a:r>
            <a:br>
              <a:rPr lang="en-US" altLang="zh-CN" dirty="0" smtClean="0"/>
            </a:br>
            <a:r>
              <a:rPr lang="en-US" altLang="zh-CN" dirty="0" smtClean="0"/>
              <a:t>					</a:t>
            </a:r>
            <a:r>
              <a:rPr lang="zh-CN" altLang="en-US" dirty="0" smtClean="0"/>
              <a:t>条件为真时的命令串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	else</a:t>
            </a:r>
            <a:br>
              <a:rPr lang="en-US" altLang="zh-CN" dirty="0" smtClean="0"/>
            </a:br>
            <a:r>
              <a:rPr lang="en-US" altLang="zh-CN" dirty="0" smtClean="0"/>
              <a:t>					</a:t>
            </a:r>
            <a:r>
              <a:rPr lang="zh-CN" altLang="en-US" dirty="0" smtClean="0"/>
              <a:t>条件为假时的命令串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    	fi</a:t>
            </a:r>
          </a:p>
          <a:p>
            <a:r>
              <a:rPr lang="zh-CN" altLang="en-US" dirty="0" smtClean="0"/>
              <a:t>格式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/>
              <a:t>if </a:t>
            </a:r>
            <a:r>
              <a:rPr lang="zh-CN" altLang="en-US" dirty="0"/>
              <a:t>条件测试命令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		then</a:t>
            </a:r>
            <a:br>
              <a:rPr lang="en-US" altLang="zh-CN" dirty="0"/>
            </a:br>
            <a:r>
              <a:rPr lang="en-US" altLang="zh-CN" dirty="0"/>
              <a:t>					</a:t>
            </a:r>
            <a:r>
              <a:rPr lang="zh-CN" altLang="en-US" dirty="0"/>
              <a:t>条件为真时的命令串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		</a:t>
            </a:r>
            <a:r>
              <a:rPr lang="en-US" altLang="zh-CN" dirty="0" err="1" smtClean="0"/>
              <a:t>elif</a:t>
            </a:r>
            <a:r>
              <a:rPr lang="en-US" altLang="zh-CN" dirty="0" smtClean="0"/>
              <a:t>  </a:t>
            </a:r>
            <a:r>
              <a:rPr lang="zh-CN" altLang="en-US" dirty="0" smtClean="0"/>
              <a:t>条件测试命令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			</a:t>
            </a:r>
            <a:r>
              <a:rPr lang="en-US" altLang="zh-CN" dirty="0" smtClean="0"/>
              <a:t>then  </a:t>
            </a:r>
            <a:r>
              <a:rPr lang="zh-CN" altLang="en-US" dirty="0" smtClean="0"/>
              <a:t>条件</a:t>
            </a:r>
            <a:r>
              <a:rPr lang="zh-CN" altLang="en-US" dirty="0"/>
              <a:t>为真时的</a:t>
            </a:r>
            <a:r>
              <a:rPr lang="zh-CN" altLang="en-US" dirty="0" smtClean="0"/>
              <a:t>命令串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		else</a:t>
            </a:r>
            <a:r>
              <a:rPr lang="zh-CN" altLang="en-US" dirty="0"/>
              <a:t>条件为假时的命令</a:t>
            </a:r>
            <a:r>
              <a:rPr lang="zh-CN" altLang="en-US" dirty="0" smtClean="0"/>
              <a:t>串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    	fi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28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条件测试命令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r>
              <a:rPr lang="zh-CN" altLang="en-US" dirty="0" smtClean="0"/>
              <a:t>命令 （缩写</a:t>
            </a:r>
            <a:r>
              <a:rPr lang="en-US" altLang="zh-CN" dirty="0" smtClean="0"/>
              <a:t>[ ]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比较两个数值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比较两个字符串，或与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进行比较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查看文件特性</a:t>
            </a:r>
            <a:endParaRPr lang="en-US" altLang="zh-CN" dirty="0" smtClean="0"/>
          </a:p>
          <a:p>
            <a:r>
              <a:rPr lang="en-US" altLang="zh-CN" dirty="0" smtClean="0"/>
              <a:t>test</a:t>
            </a:r>
            <a:r>
              <a:rPr lang="zh-CN" altLang="en-US" dirty="0" smtClean="0"/>
              <a:t>没有任何输入，只记录退出状态值</a:t>
            </a:r>
            <a:r>
              <a:rPr lang="en-US" altLang="zh-CN" dirty="0" smtClean="0"/>
              <a:t>$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示例：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392574"/>
              </p:ext>
            </p:extLst>
          </p:nvPr>
        </p:nvGraphicFramePr>
        <p:xfrm>
          <a:off x="8182708" y="1147927"/>
          <a:ext cx="327184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8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3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81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数值比较运算符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意义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818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等于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818">
                <a:tc>
                  <a:txBody>
                    <a:bodyPr/>
                    <a:lstStyle/>
                    <a:p>
                      <a:r>
                        <a:rPr lang="en-US" dirty="0" smtClean="0"/>
                        <a:t>-ne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不等于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818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gt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81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r>
                        <a:rPr lang="en-US" altLang="zh-CN" dirty="0" err="1" smtClean="0"/>
                        <a:t>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大于等于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818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818">
                <a:tc>
                  <a:txBody>
                    <a:bodyPr/>
                    <a:lstStyle/>
                    <a:p>
                      <a:r>
                        <a:rPr lang="en-US" dirty="0" smtClean="0"/>
                        <a:t>-le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小于等于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961702"/>
              </p:ext>
            </p:extLst>
          </p:nvPr>
        </p:nvGraphicFramePr>
        <p:xfrm>
          <a:off x="8166320" y="3826601"/>
          <a:ext cx="3485661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81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字符串比较运算符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意义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81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等于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81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不等于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81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-n </a:t>
                      </a:r>
                      <a:r>
                        <a:rPr lang="en-US" altLang="zh-CN" dirty="0" err="1" smtClean="0"/>
                        <a:t>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</a:t>
                      </a:r>
                      <a:r>
                        <a:rPr lang="zh-CN" altLang="en-US" dirty="0" smtClean="0"/>
                        <a:t>不为空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81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-z </a:t>
                      </a:r>
                      <a:r>
                        <a:rPr lang="en-US" altLang="zh-CN" dirty="0" err="1" smtClean="0"/>
                        <a:t>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</a:t>
                      </a:r>
                      <a:r>
                        <a:rPr lang="zh-CN" altLang="en-US" dirty="0" smtClean="0"/>
                        <a:t>为空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818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</a:t>
                      </a:r>
                      <a:r>
                        <a:rPr lang="zh-CN" altLang="en-US" dirty="0" smtClean="0"/>
                        <a:t>被赋值且不为空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640" y="4322885"/>
            <a:ext cx="4240946" cy="75394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641" y="5204734"/>
            <a:ext cx="4436346" cy="78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12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文件特性检查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r>
              <a:rPr lang="zh-CN" altLang="en-US" dirty="0" smtClean="0"/>
              <a:t>命令检查文件特性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264625"/>
              </p:ext>
            </p:extLst>
          </p:nvPr>
        </p:nvGraphicFramePr>
        <p:xfrm>
          <a:off x="2188307" y="1962313"/>
          <a:ext cx="661963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9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9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命令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意义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 -e file 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</a:t>
                      </a:r>
                      <a:r>
                        <a:rPr lang="zh-CN" altLang="en-US" dirty="0" smtClean="0"/>
                        <a:t>存在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 -f</a:t>
                      </a:r>
                      <a:r>
                        <a:rPr lang="en-US" baseline="0" dirty="0" smtClean="0"/>
                        <a:t> file 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</a:t>
                      </a:r>
                      <a:r>
                        <a:rPr lang="zh-CN" altLang="en-US" dirty="0" smtClean="0"/>
                        <a:t>存在并是一个常规文件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baseline="0" dirty="0" smtClean="0"/>
                        <a:t> -d file 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file</a:t>
                      </a:r>
                      <a:r>
                        <a:rPr lang="zh-CN" altLang="en-US" dirty="0" smtClean="0"/>
                        <a:t>存在并是一个目录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baseline="0" dirty="0" smtClean="0"/>
                        <a:t> -L file 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</a:t>
                      </a:r>
                      <a:r>
                        <a:rPr lang="zh-CN" altLang="en-US" dirty="0" smtClean="0"/>
                        <a:t>存在并是一个符号链接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 -</a:t>
                      </a:r>
                      <a:r>
                        <a:rPr lang="en-US" dirty="0" err="1" smtClean="0"/>
                        <a:t>rwx</a:t>
                      </a:r>
                      <a:r>
                        <a:rPr lang="en-US" dirty="0" smtClean="0"/>
                        <a:t> file 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</a:t>
                      </a:r>
                      <a:r>
                        <a:rPr lang="zh-CN" altLang="en-US" dirty="0" smtClean="0"/>
                        <a:t>存在且可读可写可执行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 -s file 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file</a:t>
                      </a:r>
                      <a:r>
                        <a:rPr lang="zh-CN" altLang="en-US" dirty="0" smtClean="0"/>
                        <a:t>存在且大小大于</a:t>
                      </a:r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 f1 –</a:t>
                      </a:r>
                      <a:r>
                        <a:rPr lang="en-US" dirty="0" err="1" smtClean="0"/>
                        <a:t>nt</a:t>
                      </a:r>
                      <a:r>
                        <a:rPr lang="en-US" dirty="0" smtClean="0"/>
                        <a:t> f2 ]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r>
                        <a:rPr lang="zh-CN" altLang="en-US" dirty="0" smtClean="0"/>
                        <a:t>比</a:t>
                      </a:r>
                      <a:r>
                        <a:rPr lang="en-US" altLang="zh-CN" dirty="0" smtClean="0"/>
                        <a:t>f2</a:t>
                      </a:r>
                      <a:r>
                        <a:rPr lang="zh-CN" altLang="en-US" dirty="0" smtClean="0"/>
                        <a:t>更新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baseline="0" dirty="0" smtClean="0"/>
                        <a:t> f1 –</a:t>
                      </a:r>
                      <a:r>
                        <a:rPr lang="en-US" baseline="0" dirty="0" err="1" smtClean="0"/>
                        <a:t>ot</a:t>
                      </a:r>
                      <a:r>
                        <a:rPr lang="en-US" baseline="0" dirty="0" smtClean="0"/>
                        <a:t> f2 ]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f1</a:t>
                      </a:r>
                      <a:r>
                        <a:rPr lang="zh-CN" altLang="en-US" dirty="0" smtClean="0"/>
                        <a:t>比</a:t>
                      </a:r>
                      <a:r>
                        <a:rPr lang="en-US" altLang="zh-CN" dirty="0" smtClean="0"/>
                        <a:t>f2</a:t>
                      </a:r>
                      <a:r>
                        <a:rPr lang="zh-CN" altLang="en-US" dirty="0" smtClean="0"/>
                        <a:t>更旧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 f1 –</a:t>
                      </a:r>
                      <a:r>
                        <a:rPr lang="en-US" dirty="0" err="1" smtClean="0"/>
                        <a:t>ef</a:t>
                      </a:r>
                      <a:r>
                        <a:rPr lang="en-US" dirty="0" smtClean="0"/>
                        <a:t> f2 ]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r>
                        <a:rPr lang="zh-CN" altLang="en-US" dirty="0" smtClean="0"/>
                        <a:t>被链接到</a:t>
                      </a:r>
                      <a:r>
                        <a:rPr lang="en-US" altLang="zh-CN" dirty="0" smtClean="0"/>
                        <a:t>f2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1334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复合条件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可以在</a:t>
            </a:r>
            <a:r>
              <a:rPr lang="en-US" altLang="zh-CN" dirty="0" smtClean="0"/>
              <a:t>if</a:t>
            </a:r>
            <a:r>
              <a:rPr lang="zh-CN" altLang="en-US" dirty="0" smtClean="0"/>
              <a:t>中使用复合条件运算符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&amp;&amp;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||  </a:t>
            </a:r>
          </a:p>
          <a:p>
            <a:pPr lvl="1"/>
            <a:r>
              <a:rPr lang="en-US" altLang="zh-CN" dirty="0" smtClean="0"/>
              <a:t>if [ “$0”=“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” ] || [ “$0”=“./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” ]</a:t>
            </a:r>
          </a:p>
          <a:p>
            <a:pPr lvl="1"/>
            <a:r>
              <a:rPr lang="en-US" dirty="0" smtClean="0"/>
              <a:t>-a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–o</a:t>
            </a:r>
          </a:p>
          <a:p>
            <a:pPr lvl="1"/>
            <a:r>
              <a:rPr lang="en-US" dirty="0" smtClean="0"/>
              <a:t>if [ “$0”=“</a:t>
            </a:r>
            <a:r>
              <a:rPr lang="en-US" dirty="0" err="1" smtClean="0"/>
              <a:t>cmd</a:t>
            </a:r>
            <a:r>
              <a:rPr lang="en-US" dirty="0" smtClean="0"/>
              <a:t>” –o “$0”=“./</a:t>
            </a:r>
            <a:r>
              <a:rPr lang="en-US" dirty="0" err="1" smtClean="0"/>
              <a:t>cmd</a:t>
            </a:r>
            <a:r>
              <a:rPr lang="en-US" dirty="0" smtClean="0"/>
              <a:t>” ]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351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</a:t>
            </a:r>
            <a:r>
              <a:rPr lang="zh-CN" altLang="en-US" dirty="0" smtClean="0"/>
              <a:t>语句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格式：</a:t>
            </a:r>
            <a:r>
              <a:rPr lang="en-US" altLang="zh-CN" dirty="0" smtClean="0"/>
              <a:t>case </a:t>
            </a:r>
            <a:r>
              <a:rPr lang="zh-CN" altLang="en-US" dirty="0" smtClean="0"/>
              <a:t>表达式 </a:t>
            </a:r>
            <a:r>
              <a:rPr lang="en-US" altLang="zh-CN" dirty="0" smtClean="0"/>
              <a:t>in</a:t>
            </a:r>
            <a:br>
              <a:rPr lang="en-US" altLang="zh-CN" dirty="0" smtClean="0"/>
            </a:br>
            <a:r>
              <a:rPr lang="en-US" altLang="zh-CN" dirty="0" smtClean="0"/>
              <a:t>			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1) </a:t>
            </a:r>
            <a:r>
              <a:rPr lang="zh-CN" altLang="en-US" dirty="0" smtClean="0"/>
              <a:t>命令串</a:t>
            </a:r>
            <a:r>
              <a:rPr lang="en-US" altLang="zh-CN" dirty="0" smtClean="0"/>
              <a:t>1 ;;</a:t>
            </a:r>
            <a:br>
              <a:rPr lang="en-US" altLang="zh-CN" dirty="0" smtClean="0"/>
            </a:br>
            <a:r>
              <a:rPr lang="en-US" altLang="zh-CN" dirty="0" smtClean="0"/>
              <a:t>			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2) </a:t>
            </a:r>
            <a:r>
              <a:rPr lang="zh-CN" altLang="en-US" dirty="0"/>
              <a:t>命令</a:t>
            </a:r>
            <a:r>
              <a:rPr lang="zh-CN" altLang="en-US" dirty="0" smtClean="0"/>
              <a:t>串</a:t>
            </a:r>
            <a:r>
              <a:rPr lang="en-US" altLang="zh-CN" dirty="0" smtClean="0"/>
              <a:t>2 ;;</a:t>
            </a:r>
            <a:br>
              <a:rPr lang="en-US" altLang="zh-CN" dirty="0" smtClean="0"/>
            </a:br>
            <a:r>
              <a:rPr lang="en-US" altLang="zh-CN" dirty="0" smtClean="0"/>
              <a:t>					…</a:t>
            </a:r>
            <a:br>
              <a:rPr lang="en-US" altLang="zh-CN" dirty="0" smtClean="0"/>
            </a:br>
            <a:r>
              <a:rPr lang="en-US" altLang="zh-CN" dirty="0" smtClean="0"/>
              <a:t>			</a:t>
            </a:r>
            <a:r>
              <a:rPr lang="zh-CN" altLang="en-US" dirty="0" smtClean="0"/>
              <a:t>模式 </a:t>
            </a:r>
            <a:r>
              <a:rPr lang="en-US" altLang="zh-CN" dirty="0" smtClean="0"/>
              <a:t>*) </a:t>
            </a:r>
            <a:r>
              <a:rPr lang="zh-CN" altLang="en-US" dirty="0"/>
              <a:t>命令</a:t>
            </a:r>
            <a:r>
              <a:rPr lang="zh-CN" altLang="en-US" dirty="0" smtClean="0"/>
              <a:t>串</a:t>
            </a:r>
            <a:r>
              <a:rPr lang="en-US" altLang="zh-CN" dirty="0" smtClean="0"/>
              <a:t>n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    </a:t>
            </a:r>
            <a:r>
              <a:rPr lang="en-US" altLang="zh-CN" dirty="0" err="1" smtClean="0"/>
              <a:t>esac</a:t>
            </a:r>
            <a:endParaRPr lang="en-US" altLang="zh-CN" dirty="0" smtClean="0"/>
          </a:p>
          <a:p>
            <a:r>
              <a:rPr lang="zh-CN" altLang="en-US" dirty="0" smtClean="0"/>
              <a:t>按照从上到下的顺序匹配表达式的值，如匹配成功则执行相应的命令串</a:t>
            </a:r>
            <a:endParaRPr lang="en-US" altLang="zh-CN" dirty="0" smtClean="0"/>
          </a:p>
          <a:p>
            <a:r>
              <a:rPr lang="zh-CN" altLang="en-US" dirty="0" smtClean="0"/>
              <a:t>最后一个模式匹配任何未与之前匹配的表达式</a:t>
            </a:r>
            <a:endParaRPr lang="en-US" altLang="zh-CN" dirty="0" smtClean="0"/>
          </a:p>
          <a:p>
            <a:r>
              <a:rPr lang="en-US" altLang="zh-CN" dirty="0" smtClean="0"/>
              <a:t>case</a:t>
            </a:r>
            <a:r>
              <a:rPr lang="zh-CN" altLang="en-US" dirty="0" smtClean="0"/>
              <a:t>语句也支持通配符</a:t>
            </a:r>
            <a:endParaRPr lang="en-US" altLang="zh-CN" dirty="0" smtClean="0"/>
          </a:p>
          <a:p>
            <a:r>
              <a:rPr lang="zh-CN" altLang="en-US" dirty="0" smtClean="0"/>
              <a:t>示例：</a:t>
            </a:r>
            <a:r>
              <a:rPr lang="en-US" altLang="zh-CN" dirty="0" err="1" smtClean="0"/>
              <a:t>srt_case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7349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循环语句 </a:t>
            </a:r>
            <a:r>
              <a:rPr lang="en-US" altLang="zh-CN" dirty="0" smtClean="0"/>
              <a:t>for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格式：</a:t>
            </a:r>
            <a:r>
              <a:rPr lang="en-US" altLang="zh-CN" dirty="0" smtClean="0"/>
              <a:t>for </a:t>
            </a:r>
            <a:r>
              <a:rPr lang="zh-CN" altLang="en-US" dirty="0" smtClean="0"/>
              <a:t>变量 </a:t>
            </a:r>
            <a:r>
              <a:rPr lang="en-US" altLang="zh-CN" dirty="0" smtClean="0"/>
              <a:t>in </a:t>
            </a:r>
            <a:r>
              <a:rPr lang="zh-CN" altLang="en-US" dirty="0" smtClean="0"/>
              <a:t>列表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    do  </a:t>
            </a:r>
            <a:br>
              <a:rPr lang="en-US" altLang="zh-CN" dirty="0" smtClean="0"/>
            </a:br>
            <a:r>
              <a:rPr lang="en-US" altLang="zh-CN" dirty="0" smtClean="0"/>
              <a:t>			   </a:t>
            </a:r>
            <a:r>
              <a:rPr lang="zh-CN" altLang="en-US" dirty="0" smtClean="0"/>
              <a:t>命令串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    done</a:t>
            </a:r>
          </a:p>
          <a:p>
            <a:r>
              <a:rPr lang="zh-CN" altLang="en-US" dirty="0" smtClean="0"/>
              <a:t>每次迭代中列表中的值被依次赋给变量，并执行循环体</a:t>
            </a:r>
            <a:endParaRPr lang="en-US" altLang="zh-CN" dirty="0" smtClean="0"/>
          </a:p>
          <a:p>
            <a:r>
              <a:rPr lang="zh-CN" altLang="en-US" dirty="0" smtClean="0"/>
              <a:t>当列表结束时，循环结束</a:t>
            </a:r>
            <a:endParaRPr lang="en-US" altLang="zh-CN" dirty="0" smtClean="0"/>
          </a:p>
          <a:p>
            <a:r>
              <a:rPr lang="zh-CN" altLang="en-US" dirty="0" smtClean="0"/>
              <a:t>示例：</a:t>
            </a:r>
            <a:r>
              <a:rPr lang="en-US" altLang="zh-CN" dirty="0" err="1" smtClean="0"/>
              <a:t>srt_for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466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while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格式：</a:t>
            </a:r>
            <a:r>
              <a:rPr lang="en-US" altLang="zh-CN" dirty="0" smtClean="0"/>
              <a:t>while </a:t>
            </a:r>
            <a:r>
              <a:rPr lang="zh-CN" altLang="en-US" dirty="0" smtClean="0"/>
              <a:t>条件测试命令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do</a:t>
            </a:r>
            <a:br>
              <a:rPr lang="en-US" altLang="zh-CN" dirty="0" smtClean="0"/>
            </a:br>
            <a:r>
              <a:rPr lang="en-US" altLang="zh-CN" dirty="0" smtClean="0"/>
              <a:t>				</a:t>
            </a:r>
            <a:r>
              <a:rPr lang="zh-CN" altLang="en-US" dirty="0" smtClean="0"/>
              <a:t>命令串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done</a:t>
            </a:r>
          </a:p>
          <a:p>
            <a:r>
              <a:rPr lang="zh-CN" altLang="en-US" dirty="0" smtClean="0"/>
              <a:t>当条件测试命令返回真时，执行循环体</a:t>
            </a:r>
            <a:endParaRPr lang="en-US" altLang="zh-CN" dirty="0" smtClean="0"/>
          </a:p>
          <a:p>
            <a:r>
              <a:rPr lang="zh-CN" altLang="en-US" dirty="0" smtClean="0"/>
              <a:t>当条件测试命令返回假时，循环结束</a:t>
            </a:r>
            <a:endParaRPr lang="en-US" altLang="zh-CN" dirty="0" smtClean="0"/>
          </a:p>
          <a:p>
            <a:r>
              <a:rPr lang="zh-CN" altLang="en-US" dirty="0" smtClean="0"/>
              <a:t>示例：</a:t>
            </a:r>
            <a:r>
              <a:rPr lang="en-US" altLang="zh-CN" dirty="0" err="1" smtClean="0"/>
              <a:t>srt_while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34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循环语句</a:t>
            </a:r>
            <a:r>
              <a:rPr lang="en-US" altLang="zh-CN" dirty="0" smtClean="0"/>
              <a:t>until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格式：</a:t>
            </a:r>
            <a:r>
              <a:rPr lang="en-US" altLang="zh-CN" dirty="0" smtClean="0"/>
              <a:t>until </a:t>
            </a:r>
            <a:r>
              <a:rPr lang="zh-CN" altLang="en-US" dirty="0" smtClean="0"/>
              <a:t>条件测试命令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do</a:t>
            </a:r>
            <a:br>
              <a:rPr lang="en-US" altLang="zh-CN" dirty="0" smtClean="0"/>
            </a:br>
            <a:r>
              <a:rPr lang="en-US" altLang="zh-CN" dirty="0" smtClean="0"/>
              <a:t>				</a:t>
            </a:r>
            <a:r>
              <a:rPr lang="zh-CN" altLang="en-US" dirty="0" smtClean="0"/>
              <a:t>命令串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done</a:t>
            </a:r>
          </a:p>
          <a:p>
            <a:r>
              <a:rPr lang="zh-CN" altLang="en-US" dirty="0" smtClean="0"/>
              <a:t>当条件测试命令返回假时，执行循环体</a:t>
            </a:r>
            <a:endParaRPr lang="en-US" altLang="zh-CN" dirty="0" smtClean="0"/>
          </a:p>
          <a:p>
            <a:r>
              <a:rPr lang="zh-CN" altLang="en-US" dirty="0" smtClean="0"/>
              <a:t>当条件测试命令返回真时，循环结束</a:t>
            </a:r>
            <a:endParaRPr lang="en-US" altLang="zh-CN" dirty="0" smtClean="0"/>
          </a:p>
          <a:p>
            <a:r>
              <a:rPr lang="zh-CN" altLang="en-US" dirty="0" smtClean="0"/>
              <a:t>示例：</a:t>
            </a:r>
            <a:r>
              <a:rPr lang="en-US" altLang="zh-CN" dirty="0" err="1" smtClean="0"/>
              <a:t>srt_until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649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break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continue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break</a:t>
            </a:r>
            <a:r>
              <a:rPr lang="zh-CN" altLang="en-US" dirty="0" smtClean="0"/>
              <a:t>语句：跳出循环体，执行</a:t>
            </a:r>
            <a:r>
              <a:rPr lang="en-US" altLang="zh-CN" dirty="0" smtClean="0"/>
              <a:t>done</a:t>
            </a:r>
            <a:r>
              <a:rPr lang="zh-CN" altLang="en-US" dirty="0" smtClean="0"/>
              <a:t>之后的语句</a:t>
            </a:r>
            <a:endParaRPr lang="en-US" altLang="zh-CN" dirty="0" smtClean="0"/>
          </a:p>
          <a:p>
            <a:r>
              <a:rPr lang="en-US" altLang="zh-CN" dirty="0" smtClean="0"/>
              <a:t>continue</a:t>
            </a:r>
            <a:r>
              <a:rPr lang="zh-CN" altLang="en-US" dirty="0" smtClean="0"/>
              <a:t>语句：跳到</a:t>
            </a:r>
            <a:r>
              <a:rPr lang="en-US" altLang="zh-CN" dirty="0" smtClean="0"/>
              <a:t>done</a:t>
            </a:r>
            <a:r>
              <a:rPr lang="zh-CN" altLang="en-US" dirty="0" smtClean="0"/>
              <a:t>的位置，重新执行循环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957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函数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函数声明：</a:t>
            </a:r>
            <a:r>
              <a:rPr lang="en-US" altLang="zh-CN" dirty="0" smtClean="0"/>
              <a:t>function() {</a:t>
            </a:r>
            <a:br>
              <a:rPr lang="en-US" altLang="zh-CN" dirty="0" smtClean="0"/>
            </a:br>
            <a:r>
              <a:rPr lang="en-US" altLang="zh-CN" dirty="0" smtClean="0"/>
              <a:t>					statements</a:t>
            </a:r>
            <a:br>
              <a:rPr lang="en-US" altLang="zh-CN" dirty="0" smtClean="0"/>
            </a:br>
            <a:r>
              <a:rPr lang="en-US" altLang="zh-CN" dirty="0" smtClean="0"/>
              <a:t>					return value</a:t>
            </a:r>
            <a:br>
              <a:rPr lang="en-US" altLang="zh-CN" dirty="0" smtClean="0"/>
            </a:br>
            <a:r>
              <a:rPr lang="en-US" altLang="zh-CN" dirty="0" smtClean="0"/>
              <a:t>				}</a:t>
            </a:r>
          </a:p>
          <a:p>
            <a:r>
              <a:rPr lang="zh-CN" altLang="en-US" dirty="0" smtClean="0"/>
              <a:t>函数调用：使用函数名进行调用，并可在名称后面给出命令行参数</a:t>
            </a:r>
            <a:endParaRPr lang="en-US" altLang="zh-CN" dirty="0" smtClean="0"/>
          </a:p>
          <a:p>
            <a:r>
              <a:rPr lang="zh-CN" altLang="en-US" dirty="0" smtClean="0"/>
              <a:t>函数支持对命令行位置参数的引用</a:t>
            </a:r>
            <a:endParaRPr lang="en-US" altLang="zh-CN" dirty="0" smtClean="0"/>
          </a:p>
          <a:p>
            <a:r>
              <a:rPr lang="zh-CN" altLang="en-US" dirty="0" smtClean="0"/>
              <a:t>函数的退出状态由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返回</a:t>
            </a:r>
            <a:endParaRPr lang="en-US" altLang="zh-CN" dirty="0" smtClean="0"/>
          </a:p>
          <a:p>
            <a:r>
              <a:rPr lang="zh-CN" altLang="en-US" dirty="0" smtClean="0"/>
              <a:t>函数可通过标准输出向调用者返回输出字符串</a:t>
            </a:r>
            <a:endParaRPr lang="en-US" altLang="zh-CN" dirty="0" smtClean="0"/>
          </a:p>
          <a:p>
            <a:r>
              <a:rPr lang="zh-CN" altLang="en-US" dirty="0" smtClean="0"/>
              <a:t>示例：</a:t>
            </a:r>
            <a:r>
              <a:rPr lang="en-US" altLang="zh-CN" dirty="0" err="1" smtClean="0"/>
              <a:t>srt_function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4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hell</a:t>
            </a:r>
            <a:r>
              <a:rPr lang="zh-CN" altLang="en-US" dirty="0" smtClean="0"/>
              <a:t>的工作原理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当用户登录到系统时，有一个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进程随之启动，并在用户注销时终止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zh-CN" altLang="en-US" dirty="0" smtClean="0"/>
              <a:t>用户输入的命令是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的输入</a:t>
            </a:r>
            <a:endParaRPr lang="en-US" altLang="zh-CN" dirty="0" smtClean="0"/>
          </a:p>
          <a:p>
            <a:r>
              <a:rPr lang="en-US" altLang="zh-CN" dirty="0" smtClean="0"/>
              <a:t>shell</a:t>
            </a:r>
            <a:r>
              <a:rPr lang="zh-CN" altLang="en-US" dirty="0" smtClean="0"/>
              <a:t>处理命令的步骤：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查找命令中的元字符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把这些元字符替换成对应的实际操作参数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将重新生成的指令传给内核执行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等待命令完成，提示符重新出现，等待下一条命令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108" y="1846949"/>
            <a:ext cx="3220316" cy="84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247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编写脚本</a:t>
            </a:r>
            <a:r>
              <a:rPr lang="en-US" altLang="zh-CN" dirty="0" smtClean="0"/>
              <a:t>exe1</a:t>
            </a:r>
            <a:r>
              <a:rPr lang="zh-CN" altLang="en-US" dirty="0" smtClean="0"/>
              <a:t>，该脚本接收一个命令行参数，并根据其类型做以下操作：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若参数为普通文件，则显示其内容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若参数为压缩文件，则解压缩（如同目录下有同名文件则放弃）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若参数为目录，则将其归档并压缩（如已有同名压缩文件则放弃）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若参数不存在，给出错误提示并退出</a:t>
            </a:r>
            <a:endParaRPr lang="en-US" altLang="zh-CN" dirty="0" smtClean="0"/>
          </a:p>
          <a:p>
            <a:r>
              <a:rPr lang="zh-CN" altLang="en-US" dirty="0" smtClean="0"/>
              <a:t>编写脚本</a:t>
            </a:r>
            <a:r>
              <a:rPr lang="en-US" altLang="zh-CN" dirty="0" smtClean="0"/>
              <a:t>exe2</a:t>
            </a:r>
            <a:r>
              <a:rPr lang="zh-CN" altLang="en-US" dirty="0" smtClean="0"/>
              <a:t>，由用户输入</a:t>
            </a:r>
            <a:r>
              <a:rPr lang="zh-CN" altLang="en-US" dirty="0"/>
              <a:t>一组</a:t>
            </a:r>
            <a:r>
              <a:rPr lang="zh-CN" altLang="en-US" dirty="0" smtClean="0"/>
              <a:t>数（以</a:t>
            </a:r>
            <a:r>
              <a:rPr lang="en-US" altLang="zh-CN" dirty="0" smtClean="0"/>
              <a:t>end</a:t>
            </a:r>
            <a:r>
              <a:rPr lang="zh-CN" altLang="en-US" dirty="0" smtClean="0"/>
              <a:t>表示输入结束），输出</a:t>
            </a:r>
            <a:r>
              <a:rPr lang="zh-CN" altLang="en-US" dirty="0"/>
              <a:t>这些</a:t>
            </a:r>
            <a:r>
              <a:rPr lang="zh-CN" altLang="en-US" dirty="0" smtClean="0"/>
              <a:t>数的和，结果保留</a:t>
            </a:r>
            <a:r>
              <a:rPr lang="en-US" altLang="zh-CN" dirty="0" smtClean="0"/>
              <a:t>2</a:t>
            </a:r>
            <a:r>
              <a:rPr lang="zh-CN" altLang="en-US" dirty="0" smtClean="0"/>
              <a:t>位小数。要求使用函数做输入类型检查，并给出错误提示信息。</a:t>
            </a:r>
            <a:endParaRPr lang="en-US" altLang="zh-CN" dirty="0" smtClean="0"/>
          </a:p>
          <a:p>
            <a:r>
              <a:rPr lang="zh-CN" altLang="en-US" dirty="0"/>
              <a:t>编写脚本</a:t>
            </a:r>
            <a:r>
              <a:rPr lang="en-US" altLang="zh-CN" dirty="0"/>
              <a:t>exe3</a:t>
            </a:r>
            <a:r>
              <a:rPr lang="zh-CN" altLang="en-US" dirty="0"/>
              <a:t>，该脚本对比两个目录</a:t>
            </a:r>
            <a:r>
              <a:rPr lang="en-US" altLang="zh-CN" dirty="0"/>
              <a:t>dir1</a:t>
            </a:r>
            <a:r>
              <a:rPr lang="zh-CN" altLang="en-US" dirty="0"/>
              <a:t>和</a:t>
            </a:r>
            <a:r>
              <a:rPr lang="en-US" altLang="zh-CN" dirty="0"/>
              <a:t>dir2</a:t>
            </a:r>
            <a:r>
              <a:rPr lang="zh-CN" altLang="en-US" dirty="0"/>
              <a:t>（通过参数给出），将</a:t>
            </a:r>
            <a:r>
              <a:rPr lang="en-US" altLang="zh-CN" dirty="0"/>
              <a:t>dir2</a:t>
            </a:r>
            <a:r>
              <a:rPr lang="zh-CN" altLang="en-US" dirty="0"/>
              <a:t>中</a:t>
            </a:r>
            <a:r>
              <a:rPr lang="zh-CN" altLang="en-US" dirty="0" smtClean="0"/>
              <a:t>符合下列条件</a:t>
            </a:r>
            <a:r>
              <a:rPr lang="zh-CN" altLang="en-US" dirty="0"/>
              <a:t>的文件复制到</a:t>
            </a:r>
            <a:r>
              <a:rPr lang="en-US" altLang="zh-CN" dirty="0" smtClean="0"/>
              <a:t>dir1</a:t>
            </a:r>
            <a:r>
              <a:rPr lang="zh-CN" altLang="en-US" dirty="0" smtClean="0"/>
              <a:t>，并将每一条复制记录存储到文件</a:t>
            </a:r>
            <a:r>
              <a:rPr lang="en-US" altLang="zh-CN" dirty="0" smtClean="0"/>
              <a:t>record</a:t>
            </a:r>
            <a:r>
              <a:rPr lang="zh-CN" altLang="en-US" dirty="0" smtClean="0"/>
              <a:t>中：</a:t>
            </a:r>
            <a:endParaRPr lang="en-US" altLang="zh-CN" dirty="0"/>
          </a:p>
          <a:p>
            <a:pPr lvl="1"/>
            <a:r>
              <a:rPr lang="zh-CN" altLang="en-US" dirty="0"/>
              <a:t>该文件不在</a:t>
            </a:r>
            <a:r>
              <a:rPr lang="en-US" altLang="zh-CN" dirty="0"/>
              <a:t>dir1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该文件比</a:t>
            </a:r>
            <a:r>
              <a:rPr lang="en-US" altLang="zh-CN" dirty="0"/>
              <a:t>dir1</a:t>
            </a:r>
            <a:r>
              <a:rPr lang="zh-CN" altLang="en-US" dirty="0"/>
              <a:t>中的同名文件更新</a:t>
            </a:r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42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完成上述练习中的三个脚本</a:t>
            </a:r>
            <a:r>
              <a:rPr lang="zh-CN" altLang="en-US" dirty="0" smtClean="0"/>
              <a:t>，并在下周</a:t>
            </a:r>
            <a:r>
              <a:rPr lang="zh-CN" altLang="en-US" dirty="0" smtClean="0"/>
              <a:t>二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</a:t>
            </a:r>
            <a:r>
              <a:rPr lang="en-US" altLang="zh-CN" dirty="0" smtClean="0"/>
              <a:t>)</a:t>
            </a:r>
            <a:r>
              <a:rPr lang="zh-CN" altLang="en-US" dirty="0" smtClean="0"/>
              <a:t>之前打包</a:t>
            </a:r>
            <a:r>
              <a:rPr lang="zh-CN" altLang="en-US" dirty="0"/>
              <a:t>上</a:t>
            </a:r>
            <a:r>
              <a:rPr lang="zh-CN" altLang="en-US" dirty="0" smtClean="0"/>
              <a:t>传</a:t>
            </a:r>
            <a:r>
              <a:rPr lang="zh-CN" altLang="en-US" dirty="0" smtClean="0"/>
              <a:t>到大夏学堂</a:t>
            </a:r>
            <a:endParaRPr lang="en-US" altLang="zh-CN" dirty="0" smtClean="0"/>
          </a:p>
          <a:p>
            <a:r>
              <a:rPr lang="zh-CN" altLang="en-US" dirty="0" smtClean="0"/>
              <a:t>命名格式：学号</a:t>
            </a:r>
            <a:r>
              <a:rPr lang="en-US" altLang="zh-CN" dirty="0" smtClean="0"/>
              <a:t>_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_ch3.tar.gz</a:t>
            </a:r>
          </a:p>
          <a:p>
            <a:r>
              <a:rPr lang="zh-CN" altLang="en-US" dirty="0" smtClean="0"/>
              <a:t>以下</a:t>
            </a:r>
            <a:r>
              <a:rPr lang="zh-CN" altLang="en-US" dirty="0" smtClean="0"/>
              <a:t>情况不给分：</a:t>
            </a:r>
            <a:endParaRPr lang="en-US" altLang="zh-CN" dirty="0" smtClean="0"/>
          </a:p>
          <a:p>
            <a:pPr lvl="1"/>
            <a:r>
              <a:rPr lang="zh-CN" altLang="en-US" dirty="0"/>
              <a:t>迟交</a:t>
            </a:r>
            <a:endParaRPr lang="en-US" altLang="zh-CN" dirty="0"/>
          </a:p>
          <a:p>
            <a:pPr lvl="1"/>
            <a:r>
              <a:rPr lang="zh-CN" altLang="en-US" dirty="0" smtClean="0"/>
              <a:t>命名格式错误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无法正常解压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代码抄袭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3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种类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Bourne</a:t>
            </a:r>
            <a:r>
              <a:rPr lang="zh-CN" altLang="en-US" dirty="0" smtClean="0"/>
              <a:t>系列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Bourne Shell  (/bin/</a:t>
            </a:r>
            <a:r>
              <a:rPr lang="en-US" altLang="zh-CN" dirty="0" err="1" smtClean="0"/>
              <a:t>sh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Korn</a:t>
            </a:r>
            <a:r>
              <a:rPr lang="en-US" altLang="zh-CN" dirty="0" smtClean="0"/>
              <a:t> Shell  (/bin/</a:t>
            </a:r>
            <a:r>
              <a:rPr lang="en-US" altLang="zh-CN" dirty="0" err="1" smtClean="0"/>
              <a:t>ksh</a:t>
            </a:r>
            <a:r>
              <a:rPr lang="en-US" altLang="zh-CN" dirty="0" smtClean="0"/>
              <a:t>)</a:t>
            </a:r>
          </a:p>
          <a:p>
            <a:pPr lvl="1"/>
            <a:r>
              <a:rPr lang="en-US" dirty="0" smtClean="0"/>
              <a:t>Bash  (/bin/bash)</a:t>
            </a:r>
          </a:p>
          <a:p>
            <a:r>
              <a:rPr lang="en-US" dirty="0" smtClean="0"/>
              <a:t>C Shell</a:t>
            </a:r>
            <a:r>
              <a:rPr lang="zh-CN" altLang="en-US" dirty="0" smtClean="0"/>
              <a:t>系列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 Shell  (/bin/</a:t>
            </a:r>
            <a:r>
              <a:rPr lang="en-US" altLang="zh-CN" dirty="0" err="1" smtClean="0"/>
              <a:t>csh</a:t>
            </a:r>
            <a:r>
              <a:rPr lang="en-US" altLang="zh-CN" dirty="0" smtClean="0"/>
              <a:t>)</a:t>
            </a:r>
          </a:p>
          <a:p>
            <a:pPr lvl="1"/>
            <a:r>
              <a:rPr lang="en-US" dirty="0" err="1" smtClean="0"/>
              <a:t>Tcsh</a:t>
            </a:r>
            <a:r>
              <a:rPr lang="en-US" dirty="0" smtClean="0"/>
              <a:t>  (/bin/</a:t>
            </a:r>
            <a:r>
              <a:rPr lang="en-US" dirty="0" err="1" smtClean="0"/>
              <a:t>tcsh</a:t>
            </a:r>
            <a:r>
              <a:rPr lang="en-US" dirty="0" smtClean="0"/>
              <a:t>)</a:t>
            </a:r>
          </a:p>
          <a:p>
            <a:r>
              <a:rPr lang="zh-CN" altLang="en-US" dirty="0" smtClean="0"/>
              <a:t>可以用命令 </a:t>
            </a:r>
            <a:r>
              <a:rPr lang="en-US" altLang="zh-CN" dirty="0" smtClean="0"/>
              <a:t>echo $SHELL </a:t>
            </a:r>
            <a:r>
              <a:rPr lang="zh-CN" altLang="en-US" dirty="0" smtClean="0"/>
              <a:t>查看当前使用的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种类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元字符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通配符</a:t>
            </a:r>
            <a:endParaRPr lang="en-US" altLang="zh-CN" dirty="0" smtClean="0"/>
          </a:p>
          <a:p>
            <a:r>
              <a:rPr lang="zh-CN" altLang="en-US" dirty="0" smtClean="0"/>
              <a:t>转义符</a:t>
            </a:r>
            <a:endParaRPr lang="en-US" altLang="zh-CN" dirty="0" smtClean="0"/>
          </a:p>
          <a:p>
            <a:r>
              <a:rPr lang="zh-CN" altLang="en-US" dirty="0" smtClean="0"/>
              <a:t>命令替换</a:t>
            </a:r>
            <a:endParaRPr lang="en-US" altLang="zh-CN" dirty="0" smtClean="0"/>
          </a:p>
          <a:p>
            <a:r>
              <a:rPr lang="zh-CN" altLang="en-US" dirty="0"/>
              <a:t>重定向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87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通配符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用来表示文件名的某种模式</a:t>
            </a:r>
            <a:endParaRPr lang="en-US" altLang="zh-CN" dirty="0" smtClean="0"/>
          </a:p>
          <a:p>
            <a:r>
              <a:rPr lang="zh-CN" altLang="en-US" dirty="0" smtClean="0"/>
              <a:t>在解释时被替换成其他字符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CN" altLang="en-US" dirty="0" smtClean="0"/>
              <a:t>示例：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891744"/>
              </p:ext>
            </p:extLst>
          </p:nvPr>
        </p:nvGraphicFramePr>
        <p:xfrm>
          <a:off x="2822831" y="2457850"/>
          <a:ext cx="696371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5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通配符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匹配内容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任意数量的任意字符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单个任意字符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abc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a,</a:t>
                      </a:r>
                      <a:r>
                        <a:rPr lang="en-US" baseline="0" dirty="0" smtClean="0"/>
                        <a:t> b, c</a:t>
                      </a:r>
                      <a:r>
                        <a:rPr lang="zh-CN" altLang="en-US" baseline="0" dirty="0" smtClean="0"/>
                        <a:t>中的任一个字符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[a-z]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ASCII</a:t>
                      </a:r>
                      <a:r>
                        <a:rPr lang="zh-CN" altLang="en-US" dirty="0" smtClean="0"/>
                        <a:t>码值在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与</a:t>
                      </a:r>
                      <a:r>
                        <a:rPr lang="en-US" altLang="zh-CN" dirty="0" smtClean="0"/>
                        <a:t>z</a:t>
                      </a:r>
                      <a:r>
                        <a:rPr lang="zh-CN" altLang="en-US" dirty="0" smtClean="0"/>
                        <a:t>中间的任一个字符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[!a-z]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不在</a:t>
                      </a:r>
                      <a:r>
                        <a:rPr lang="en-US" altLang="zh-CN" dirty="0" smtClean="0"/>
                        <a:t>a-z</a:t>
                      </a:r>
                      <a:r>
                        <a:rPr lang="zh-CN" altLang="en-US" dirty="0" smtClean="0"/>
                        <a:t>范围内的任一个字符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!(</a:t>
                      </a:r>
                      <a:r>
                        <a:rPr lang="en-US" dirty="0" err="1" smtClean="0"/>
                        <a:t>fname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除</a:t>
                      </a:r>
                      <a:r>
                        <a:rPr lang="en-US" altLang="zh-CN" dirty="0" err="1" smtClean="0"/>
                        <a:t>fname</a:t>
                      </a:r>
                      <a:r>
                        <a:rPr lang="zh-CN" altLang="en-US" dirty="0" smtClean="0"/>
                        <a:t>之外的所有文件名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!(f1|f2)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除</a:t>
                      </a:r>
                      <a:r>
                        <a:rPr lang="en-US" altLang="zh-CN" dirty="0" smtClean="0"/>
                        <a:t>f1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smtClean="0"/>
                        <a:t>f2</a:t>
                      </a:r>
                      <a:r>
                        <a:rPr lang="zh-CN" altLang="en-US" dirty="0" smtClean="0"/>
                        <a:t>之外的所有文件名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11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课堂问答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请解释下列命令的功能</a:t>
            </a:r>
            <a:endParaRPr lang="en-US" altLang="zh-CN" dirty="0" smtClean="0"/>
          </a:p>
          <a:p>
            <a:pPr lvl="1"/>
            <a:r>
              <a:rPr lang="en-US" dirty="0" smtClean="0"/>
              <a:t>ls .??*</a:t>
            </a:r>
          </a:p>
          <a:p>
            <a:pPr lvl="1"/>
            <a:r>
              <a:rPr lang="en-US" dirty="0" err="1" smtClean="0"/>
              <a:t>rm</a:t>
            </a:r>
            <a:r>
              <a:rPr lang="en-US" dirty="0" smtClean="0"/>
              <a:t> *.c</a:t>
            </a:r>
          </a:p>
          <a:p>
            <a:pPr lvl="1"/>
            <a:r>
              <a:rPr lang="en-US" dirty="0" err="1" smtClean="0"/>
              <a:t>rm</a:t>
            </a:r>
            <a:r>
              <a:rPr lang="en-US" dirty="0" smtClean="0"/>
              <a:t> * .c</a:t>
            </a:r>
          </a:p>
          <a:p>
            <a:pPr lvl="1"/>
            <a:r>
              <a:rPr lang="en-US" dirty="0" smtClean="0"/>
              <a:t>ls c*[!0-9]</a:t>
            </a:r>
          </a:p>
          <a:p>
            <a:pPr lvl="1"/>
            <a:r>
              <a:rPr lang="en-US" dirty="0" err="1" smtClean="0"/>
              <a:t>cp</a:t>
            </a:r>
            <a:r>
              <a:rPr lang="en-US" dirty="0" smtClean="0"/>
              <a:t> file f[1-3]</a:t>
            </a:r>
          </a:p>
          <a:p>
            <a:pPr lvl="1"/>
            <a:r>
              <a:rPr lang="en-US" dirty="0" err="1" smtClean="0"/>
              <a:t>cp</a:t>
            </a:r>
            <a:r>
              <a:rPr lang="en-US" dirty="0" smtClean="0"/>
              <a:t> f[1-3] file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5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转义符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在处理文件名中出现通配符的文件时，常常需要用转义符来防止通配符起作用</a:t>
            </a:r>
            <a:endParaRPr lang="en-US" altLang="zh-CN" dirty="0" smtClean="0"/>
          </a:p>
          <a:p>
            <a:r>
              <a:rPr lang="zh-CN" altLang="en-US" dirty="0" smtClean="0"/>
              <a:t>在通配符前使用一个</a:t>
            </a:r>
            <a:r>
              <a:rPr lang="en-US" altLang="zh-CN" dirty="0" smtClean="0"/>
              <a:t>\</a:t>
            </a:r>
          </a:p>
          <a:p>
            <a:pPr lvl="1"/>
            <a:r>
              <a:rPr lang="en-US" altLang="zh-CN" dirty="0" smtClean="0"/>
              <a:t>\*</a:t>
            </a:r>
          </a:p>
          <a:p>
            <a:pPr lvl="1"/>
            <a:r>
              <a:rPr lang="en-US" altLang="zh-CN" dirty="0" smtClean="0"/>
              <a:t>\?</a:t>
            </a:r>
          </a:p>
          <a:p>
            <a:pPr lvl="1"/>
            <a:r>
              <a:rPr lang="en-US" altLang="zh-CN" dirty="0" smtClean="0"/>
              <a:t>\[ \]</a:t>
            </a:r>
          </a:p>
          <a:p>
            <a:pPr lvl="1"/>
            <a:r>
              <a:rPr lang="en-US" altLang="zh-CN" dirty="0" smtClean="0"/>
              <a:t>\[Enter] </a:t>
            </a:r>
            <a:r>
              <a:rPr lang="zh-CN" altLang="en-US" dirty="0" smtClean="0"/>
              <a:t>换行继续输入</a:t>
            </a:r>
            <a:endParaRPr lang="en-US" altLang="zh-CN" dirty="0" smtClean="0"/>
          </a:p>
          <a:p>
            <a:r>
              <a:rPr lang="zh-CN" altLang="en-US" dirty="0" smtClean="0"/>
              <a:t>使用引号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双引号：禁止通配符替换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单引号：禁止通配符、变量名和命令替换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2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6201</TotalTime>
  <Words>2326</Words>
  <Application>Microsoft Office PowerPoint</Application>
  <PresentationFormat>宽屏</PresentationFormat>
  <Paragraphs>531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7" baseType="lpstr">
      <vt:lpstr>黑体</vt:lpstr>
      <vt:lpstr>宋体</vt:lpstr>
      <vt:lpstr>Arial</vt:lpstr>
      <vt:lpstr>Calibri</vt:lpstr>
      <vt:lpstr>Tahoma</vt:lpstr>
      <vt:lpstr>视差</vt:lpstr>
      <vt:lpstr>第三章    Linux Shell编程入门</vt:lpstr>
      <vt:lpstr>Outline</vt:lpstr>
      <vt:lpstr>Shell</vt:lpstr>
      <vt:lpstr>Shell的工作原理</vt:lpstr>
      <vt:lpstr>Shell种类</vt:lpstr>
      <vt:lpstr>元字符</vt:lpstr>
      <vt:lpstr>通配符</vt:lpstr>
      <vt:lpstr>课堂问答</vt:lpstr>
      <vt:lpstr>转义符</vt:lpstr>
      <vt:lpstr>命令替换</vt:lpstr>
      <vt:lpstr>命令的输入输出流</vt:lpstr>
      <vt:lpstr>输入输出重定向到文件</vt:lpstr>
      <vt:lpstr>过滤器</vt:lpstr>
      <vt:lpstr>命令组合</vt:lpstr>
      <vt:lpstr>管道</vt:lpstr>
      <vt:lpstr>Shell 变量</vt:lpstr>
      <vt:lpstr>环境变量</vt:lpstr>
      <vt:lpstr>设置和修改环境变量</vt:lpstr>
      <vt:lpstr>用户自定义变量的引用和赋值</vt:lpstr>
      <vt:lpstr>变量操作命令${var}</vt:lpstr>
      <vt:lpstr>运算符</vt:lpstr>
      <vt:lpstr>bc 命令</vt:lpstr>
      <vt:lpstr>数组</vt:lpstr>
      <vt:lpstr>shell 脚本</vt:lpstr>
      <vt:lpstr>解释器行</vt:lpstr>
      <vt:lpstr>命令行位置参数</vt:lpstr>
      <vt:lpstr>读取用户输入</vt:lpstr>
      <vt:lpstr>命令退出状态</vt:lpstr>
      <vt:lpstr>Shell控制结构语句</vt:lpstr>
      <vt:lpstr>条件选择语句 if</vt:lpstr>
      <vt:lpstr>条件测试命令</vt:lpstr>
      <vt:lpstr>文件特性检查</vt:lpstr>
      <vt:lpstr>复合条件</vt:lpstr>
      <vt:lpstr>case语句</vt:lpstr>
      <vt:lpstr>循环语句 for</vt:lpstr>
      <vt:lpstr>循环语句while</vt:lpstr>
      <vt:lpstr>循环语句until</vt:lpstr>
      <vt:lpstr>break和continue</vt:lpstr>
      <vt:lpstr>shell函数</vt:lpstr>
      <vt:lpstr>练习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应用编程 课程介绍</dc:title>
  <dc:creator>qin li</dc:creator>
  <cp:lastModifiedBy>draco_LAB</cp:lastModifiedBy>
  <cp:revision>307</cp:revision>
  <dcterms:created xsi:type="dcterms:W3CDTF">2016-08-19T07:13:45Z</dcterms:created>
  <dcterms:modified xsi:type="dcterms:W3CDTF">2019-09-18T07:24:23Z</dcterms:modified>
</cp:coreProperties>
</file>