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428" r:id="rId5"/>
    <p:sldId id="429" r:id="rId6"/>
    <p:sldId id="432" r:id="rId7"/>
    <p:sldId id="430" r:id="rId8"/>
    <p:sldId id="437" r:id="rId9"/>
    <p:sldId id="435" r:id="rId10"/>
    <p:sldId id="436" r:id="rId11"/>
    <p:sldId id="434" r:id="rId12"/>
    <p:sldId id="431" r:id="rId13"/>
    <p:sldId id="439" r:id="rId14"/>
    <p:sldId id="440" r:id="rId15"/>
    <p:sldId id="433" r:id="rId16"/>
    <p:sldId id="438" r:id="rId17"/>
  </p:sldIdLst>
  <p:sldSz cx="9144000" cy="6858000" type="screen4x3"/>
  <p:notesSz cx="6881495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428"/>
            <p14:sldId id="429"/>
            <p14:sldId id="430"/>
            <p14:sldId id="437"/>
            <p14:sldId id="435"/>
            <p14:sldId id="436"/>
            <p14:sldId id="434"/>
            <p14:sldId id="431"/>
            <p14:sldId id="440"/>
            <p14:sldId id="432"/>
            <p14:sldId id="439"/>
            <p14:sldId id="433"/>
            <p14:sldId id="438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82" d="100"/>
          <a:sy n="82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54" y="2245995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ym typeface="+mn-ea"/>
              </a:rPr>
              <a:t>Project 3: Virtual Memory in Pintos</a:t>
            </a:r>
            <a:br>
              <a:rPr lang="en-US" sz="6000" b="1" dirty="0" smtClean="0">
                <a:solidFill>
                  <a:schemeClr val="tx1"/>
                </a:solidFill>
              </a:rPr>
            </a:b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663"/>
          </a:xfrm>
        </p:spPr>
        <p:txBody>
          <a:bodyPr>
            <a:normAutofit/>
          </a:bodyPr>
          <a:lstStyle/>
          <a:p>
            <a:r>
              <a:rPr lang="en-US" dirty="0" smtClean="0"/>
              <a:t>Choosing the right data structures</a:t>
            </a:r>
            <a:endParaRPr lang="en-US" dirty="0" smtClean="0"/>
          </a:p>
          <a:p>
            <a:pPr lvl="1"/>
            <a:r>
              <a:rPr lang="en-US" dirty="0"/>
              <a:t>Time and memory efficiency are critical</a:t>
            </a:r>
            <a:endParaRPr lang="en-US" dirty="0"/>
          </a:p>
          <a:p>
            <a:pPr lvl="1"/>
            <a:r>
              <a:rPr lang="en-US" dirty="0" smtClean="0"/>
              <a:t>Hash tables? Lists? Bitmaps?</a:t>
            </a:r>
            <a:endParaRPr lang="en-US" dirty="0" smtClean="0"/>
          </a:p>
          <a:p>
            <a:pPr lvl="1"/>
            <a:r>
              <a:rPr lang="en-US" dirty="0" smtClean="0"/>
              <a:t>You don’t need to implement more exotic data structures (e.g. red-black trees)</a:t>
            </a:r>
            <a:endParaRPr lang="en-US" dirty="0" smtClean="0"/>
          </a:p>
          <a:p>
            <a:r>
              <a:rPr lang="en-US" dirty="0" smtClean="0"/>
              <a:t>Handling page faults</a:t>
            </a:r>
            <a:endParaRPr lang="en-US" dirty="0" smtClean="0"/>
          </a:p>
          <a:p>
            <a:pPr lvl="1"/>
            <a:r>
              <a:rPr lang="en-US" dirty="0" smtClean="0"/>
              <a:t>All swapping is triggered by page faults</a:t>
            </a:r>
            <a:endParaRPr lang="en-US" dirty="0" smtClean="0"/>
          </a:p>
          <a:p>
            <a:pPr lvl="1"/>
            <a:r>
              <a:rPr lang="en-US" dirty="0" smtClean="0"/>
              <a:t>Handling them, and restarting the faulting instruction, are critical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5545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eviction</a:t>
            </a:r>
            <a:endParaRPr lang="en-US" dirty="0" smtClean="0"/>
          </a:p>
          <a:p>
            <a:pPr lvl="1"/>
            <a:r>
              <a:rPr lang="en-US" dirty="0" smtClean="0"/>
              <a:t>How do you choose which page to evict?</a:t>
            </a:r>
            <a:endParaRPr lang="en-US" dirty="0" smtClean="0"/>
          </a:p>
          <a:p>
            <a:r>
              <a:rPr lang="en-US" dirty="0" smtClean="0"/>
              <a:t>Detecting stack growth</a:t>
            </a:r>
            <a:endParaRPr lang="en-US" dirty="0" smtClean="0"/>
          </a:p>
          <a:p>
            <a:pPr lvl="1"/>
            <a:r>
              <a:rPr lang="en-US" dirty="0" smtClean="0"/>
              <a:t>You will need to develop heuristics to determine when a process wants to grow the stack</a:t>
            </a:r>
            <a:endParaRPr lang="en-US" dirty="0" smtClean="0"/>
          </a:p>
          <a:p>
            <a:r>
              <a:rPr lang="en-US" dirty="0" smtClean="0"/>
              <a:t>Managing concurrency</a:t>
            </a:r>
            <a:endParaRPr lang="en-US" dirty="0" smtClean="0"/>
          </a:p>
          <a:p>
            <a:pPr lvl="1"/>
            <a:r>
              <a:rPr lang="en-US" dirty="0" smtClean="0"/>
              <a:t>Pages can be evicted at any time</a:t>
            </a:r>
            <a:endParaRPr lang="en-US" dirty="0" smtClean="0"/>
          </a:p>
          <a:p>
            <a:pPr lvl="1"/>
            <a:r>
              <a:rPr lang="en-US" dirty="0" smtClean="0"/>
              <a:t>What happens if the kernel or a process is accessing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Sharing</a:t>
            </a:r>
            <a:endParaRPr lang="en-US" dirty="0" smtClean="0"/>
          </a:p>
          <a:p>
            <a:pPr lvl="1"/>
            <a:r>
              <a:rPr lang="en-US" dirty="0" smtClean="0"/>
              <a:t>What happens if a program is run &gt;1 time?</a:t>
            </a:r>
            <a:endParaRPr lang="en-US" dirty="0" smtClean="0"/>
          </a:p>
          <a:p>
            <a:pPr lvl="2"/>
            <a:r>
              <a:rPr lang="en-US" dirty="0" smtClean="0"/>
              <a:t>You could share the code pages</a:t>
            </a:r>
            <a:endParaRPr lang="en-US" dirty="0" smtClean="0"/>
          </a:p>
          <a:p>
            <a:pPr lvl="1"/>
            <a:r>
              <a:rPr lang="en-US" dirty="0" smtClean="0"/>
              <a:t>What happens if &gt;1 process </a:t>
            </a:r>
            <a:r>
              <a:rPr lang="en-US" dirty="0" err="1" smtClean="0"/>
              <a:t>mmap</a:t>
            </a:r>
            <a:r>
              <a:rPr lang="en-US" dirty="0" smtClean="0"/>
              <a:t>()s the same file?</a:t>
            </a:r>
            <a:endParaRPr lang="en-US" dirty="0" smtClean="0"/>
          </a:p>
          <a:p>
            <a:r>
              <a:rPr lang="en-US" dirty="0" smtClean="0"/>
              <a:t>Worth an additional two points</a:t>
            </a:r>
            <a:endParaRPr lang="en-US" dirty="0" smtClean="0"/>
          </a:p>
          <a:p>
            <a:pPr lvl="1"/>
            <a:r>
              <a:rPr lang="en-US" dirty="0" smtClean="0"/>
              <a:t>So 17 out of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Not To Worry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supplementary data structures may live in kernel memory</a:t>
            </a:r>
            <a:endParaRPr lang="en-US" dirty="0" smtClean="0"/>
          </a:p>
          <a:p>
            <a:pPr lvl="1"/>
            <a:r>
              <a:rPr lang="en-US" dirty="0" smtClean="0"/>
              <a:t>i.e. they will never get swapped to disk</a:t>
            </a:r>
            <a:endParaRPr lang="en-US" dirty="0" smtClean="0"/>
          </a:p>
          <a:p>
            <a:pPr lvl="1"/>
            <a:r>
              <a:rPr lang="en-US" dirty="0" smtClean="0"/>
              <a:t>In a real OS, page tables may be swapped to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849433"/>
          </a:xfrm>
        </p:spPr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071"/>
            <a:ext cx="8229600" cy="5597404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4058920" algn="l"/>
              </a:tabLst>
            </a:pPr>
            <a:r>
              <a:rPr lang="en-US" dirty="0" err="1" smtClean="0"/>
              <a:t>Makefile.build</a:t>
            </a:r>
            <a:r>
              <a:rPr lang="en-US" dirty="0" smtClean="0"/>
              <a:t> 	4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init.c</a:t>
            </a:r>
            <a:r>
              <a:rPr lang="en-US" dirty="0" smtClean="0"/>
              <a:t>	5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interrupt.c</a:t>
            </a:r>
            <a:r>
              <a:rPr lang="en-US" dirty="0" smtClean="0"/>
              <a:t>	2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 smtClean="0"/>
              <a:t>	31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r>
              <a:rPr lang="en-US" dirty="0" smtClean="0"/>
              <a:t>	37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exception.c</a:t>
            </a:r>
            <a:r>
              <a:rPr lang="en-US" dirty="0" smtClean="0"/>
              <a:t>	12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pagedir.c</a:t>
            </a:r>
            <a:r>
              <a:rPr lang="en-US" dirty="0" smtClean="0"/>
              <a:t>	10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 smtClean="0"/>
              <a:t>	319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r>
              <a:rPr lang="en-US" dirty="0" smtClean="0"/>
              <a:t>	545</a:t>
            </a:r>
            <a:endParaRPr lang="en-US" dirty="0" smtClean="0"/>
          </a:p>
          <a:p>
            <a:pPr>
              <a:tabLst>
                <a:tab pos="4058920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syscall.h</a:t>
            </a:r>
            <a:r>
              <a:rPr lang="en-US" dirty="0" smtClean="0"/>
              <a:t>	1</a:t>
            </a:r>
            <a:endParaRPr lang="en-US" dirty="0"/>
          </a:p>
          <a:p>
            <a:pPr>
              <a:tabLst>
                <a:tab pos="4058920" algn="l"/>
              </a:tabLst>
            </a:pPr>
            <a:r>
              <a:rPr lang="en-US" dirty="0" err="1" smtClean="0"/>
              <a:t>vm</a:t>
            </a:r>
            <a:r>
              <a:rPr lang="en-US" dirty="0" smtClean="0"/>
              <a:t>/&lt;new files&gt;	628</a:t>
            </a:r>
            <a:endParaRPr lang="en-US" dirty="0" smtClean="0"/>
          </a:p>
          <a:p>
            <a:r>
              <a:rPr lang="en-US" smtClean="0"/>
              <a:t>11+ </a:t>
            </a:r>
            <a:r>
              <a:rPr lang="en-US" dirty="0"/>
              <a:t>files changed</a:t>
            </a:r>
            <a:r>
              <a:rPr lang="en-US"/>
              <a:t>, </a:t>
            </a:r>
            <a:r>
              <a:rPr lang="en-US" smtClean="0"/>
              <a:t>1594 </a:t>
            </a:r>
            <a:r>
              <a:rPr lang="en-US" dirty="0" smtClean="0"/>
              <a:t>insertions, </a:t>
            </a:r>
            <a:r>
              <a:rPr lang="en-US" dirty="0"/>
              <a:t>104 </a:t>
            </a:r>
            <a:r>
              <a:rPr lang="en-US" dirty="0" smtClean="0"/>
              <a:t>deletions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79646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135497" y="2020994"/>
            <a:ext cx="164528" cy="1243611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29612" y="4366249"/>
            <a:ext cx="248987" cy="1195865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457583" y="4251779"/>
            <a:ext cx="2096713" cy="1042532"/>
          </a:xfrm>
          <a:prstGeom prst="wedgeRectCallout">
            <a:avLst>
              <a:gd name="adj1" fmla="val -80637"/>
              <a:gd name="adj2" fmla="val 206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Support for </a:t>
            </a:r>
            <a:r>
              <a:rPr lang="en-US" sz="2400" dirty="0" err="1" smtClean="0"/>
              <a:t>mmap</a:t>
            </a:r>
            <a:r>
              <a:rPr lang="en-US" sz="2400" dirty="0" smtClean="0"/>
              <a:t>() </a:t>
            </a:r>
            <a:r>
              <a:rPr lang="en-US" sz="2400" dirty="0" err="1" smtClean="0"/>
              <a:t>syscall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02828" y="1873102"/>
            <a:ext cx="2949961" cy="1502646"/>
          </a:xfrm>
          <a:prstGeom prst="wedgeRectCallout">
            <a:avLst>
              <a:gd name="adj1" fmla="val -66526"/>
              <a:gd name="adj2" fmla="val 5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supplementary tables for the system and per thread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902828" y="1081326"/>
            <a:ext cx="2096713" cy="414489"/>
          </a:xfrm>
          <a:prstGeom prst="wedgeRectCallout">
            <a:avLst>
              <a:gd name="adj1" fmla="val -93414"/>
              <a:gd name="adj2" fmla="val 9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 new files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5356811" y="3545790"/>
            <a:ext cx="3717292" cy="414489"/>
          </a:xfrm>
          <a:prstGeom prst="wedgeRectCallout">
            <a:avLst>
              <a:gd name="adj1" fmla="val -58740"/>
              <a:gd name="adj2" fmla="val -329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Modified page fault handler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554105" y="5662107"/>
            <a:ext cx="3426088" cy="508222"/>
          </a:xfrm>
          <a:prstGeom prst="wedgeRectCallout">
            <a:avLst>
              <a:gd name="adj1" fmla="val -57823"/>
              <a:gd name="adj2" fmla="val 2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Swapping implementation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basic virtual memory system</a:t>
            </a:r>
            <a:endParaRPr lang="en-US" dirty="0" smtClean="0"/>
          </a:p>
          <a:p>
            <a:pPr lvl="1"/>
            <a:r>
              <a:rPr lang="en-US" dirty="0" smtClean="0"/>
              <a:t>Can create and manage x86 page tables</a:t>
            </a:r>
            <a:endParaRPr lang="en-US" dirty="0" smtClean="0"/>
          </a:p>
          <a:p>
            <a:pPr lvl="1"/>
            <a:r>
              <a:rPr lang="en-US" dirty="0" smtClean="0"/>
              <a:t>Functions for translating virtual addresses into physical addresses</a:t>
            </a:r>
            <a:endParaRPr lang="en-US" dirty="0" smtClean="0"/>
          </a:p>
          <a:p>
            <a:r>
              <a:rPr lang="en-US" dirty="0" smtClean="0"/>
              <a:t>But this system has limitations</a:t>
            </a:r>
            <a:endParaRPr lang="en-US" dirty="0" smtClean="0"/>
          </a:p>
          <a:p>
            <a:pPr lvl="1"/>
            <a:r>
              <a:rPr lang="en-US" dirty="0" smtClean="0"/>
              <a:t>No support for swapping pages to disk</a:t>
            </a:r>
            <a:endParaRPr lang="en-US" dirty="0" smtClean="0"/>
          </a:p>
          <a:p>
            <a:pPr lvl="1"/>
            <a:r>
              <a:rPr lang="en-US" dirty="0" smtClean="0"/>
              <a:t>No support for stack growth</a:t>
            </a:r>
            <a:endParaRPr lang="en-US" dirty="0" smtClean="0"/>
          </a:p>
          <a:p>
            <a:pPr lvl="1"/>
            <a:r>
              <a:rPr lang="en-US" dirty="0" smtClean="0"/>
              <a:t>No support for memory mapping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273629"/>
            <a:ext cx="8911987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page swapping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If memory is full, take a page from physical memory and write it to disk</a:t>
            </a:r>
            <a:endParaRPr lang="en-US" dirty="0" smtClean="0"/>
          </a:p>
          <a:p>
            <a:pPr marL="914400" lvl="1" indent="-514350"/>
            <a:r>
              <a:rPr lang="en-US" dirty="0" smtClean="0"/>
              <a:t>Keep track of which pages have been moved to disk</a:t>
            </a:r>
            <a:endParaRPr lang="en-US" dirty="0" smtClean="0"/>
          </a:p>
          <a:p>
            <a:pPr marL="914400" lvl="1" indent="-514350"/>
            <a:r>
              <a:rPr lang="en-US" dirty="0" smtClean="0"/>
              <a:t>Reload pages from disk as necessary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frame table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Once memory becomes full, which pages should be evicted?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swap table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Maps pages evicted from memory to blocks on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Implement stack growth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In project 2, the stack was limited to one page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Allow the stack to grow dynamically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Implement </a:t>
            </a:r>
            <a:r>
              <a:rPr lang="en-US" dirty="0" err="1" smtClean="0"/>
              <a:t>mmap</a:t>
            </a:r>
            <a:r>
              <a:rPr lang="en-US" dirty="0" smtClean="0"/>
              <a:t>() and </a:t>
            </a:r>
            <a:r>
              <a:rPr lang="en-US" dirty="0" err="1" smtClean="0"/>
              <a:t>munmap</a:t>
            </a:r>
            <a:r>
              <a:rPr lang="en-US" dirty="0" smtClean="0"/>
              <a:t>()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i.e. the ability to memory map files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Create a table that keeps track of which files are mapped to which pages in each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Pintos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016"/>
            <a:ext cx="8229600" cy="5138382"/>
          </a:xfrm>
        </p:spPr>
        <p:txBody>
          <a:bodyPr>
            <a:normAutofit/>
          </a:bodyPr>
          <a:lstStyle/>
          <a:p>
            <a:r>
              <a:rPr lang="en-US" dirty="0" smtClean="0"/>
              <a:t>Basic virtual memory management</a:t>
            </a:r>
            <a:endParaRPr lang="en-US" dirty="0" smtClean="0"/>
          </a:p>
          <a:p>
            <a:pPr lvl="1"/>
            <a:r>
              <a:rPr lang="en-US" dirty="0" smtClean="0"/>
              <a:t>User processes live in virtual memory, cannot access the kernel directly</a:t>
            </a:r>
            <a:endParaRPr lang="en-US" dirty="0" smtClean="0"/>
          </a:p>
          <a:p>
            <a:pPr lvl="1"/>
            <a:r>
              <a:rPr lang="en-US" dirty="0" smtClean="0"/>
              <a:t>Kernel may access all memory</a:t>
            </a:r>
            <a:endParaRPr lang="en-US" dirty="0" smtClean="0"/>
          </a:p>
          <a:p>
            <a:pPr lvl="1"/>
            <a:r>
              <a:rPr lang="en-US" dirty="0" smtClean="0"/>
              <a:t>Functions to create and query x68 page tables</a:t>
            </a:r>
            <a:endParaRPr lang="en-US" dirty="0" smtClean="0"/>
          </a:p>
          <a:p>
            <a:r>
              <a:rPr lang="en-US" dirty="0" smtClean="0"/>
              <a:t>Trivial </a:t>
            </a:r>
            <a:r>
              <a:rPr lang="en-US" dirty="0" err="1" smtClean="0"/>
              <a:t>filesystem</a:t>
            </a:r>
            <a:r>
              <a:rPr lang="en-US" dirty="0" smtClean="0"/>
              <a:t> implementation</a:t>
            </a:r>
            <a:endParaRPr lang="en-US" dirty="0" smtClean="0"/>
          </a:p>
          <a:p>
            <a:pPr lvl="1"/>
            <a:r>
              <a:rPr lang="en-US" dirty="0" smtClean="0"/>
              <a:t>You can read and write data to disk</a:t>
            </a:r>
            <a:endParaRPr lang="en-US" dirty="0" smtClean="0"/>
          </a:p>
          <a:p>
            <a:pPr lvl="1"/>
            <a:r>
              <a:rPr lang="en-US" dirty="0" smtClean="0"/>
              <a:t>Thus, you can read and write memory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09"/>
            <a:ext cx="8229600" cy="831961"/>
          </a:xfrm>
        </p:spPr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654"/>
            <a:ext cx="8229600" cy="5634917"/>
          </a:xfrm>
        </p:spPr>
        <p:txBody>
          <a:bodyPr>
            <a:normAutofit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pte.h</a:t>
            </a:r>
            <a:endParaRPr lang="en-US" dirty="0" smtClean="0"/>
          </a:p>
          <a:p>
            <a:pPr lvl="1"/>
            <a:r>
              <a:rPr lang="en-US" dirty="0" smtClean="0"/>
              <a:t>Functions and macros for working with 32-bit x86 Page Table Entries (PTE)</a:t>
            </a:r>
            <a:endParaRPr lang="en-US" dirty="0" smtClean="0"/>
          </a:p>
          <a:p>
            <a:r>
              <a:rPr lang="en-US" dirty="0" smtClean="0"/>
              <a:t>threads/</a:t>
            </a:r>
            <a:r>
              <a:rPr lang="en-US" dirty="0" err="1" smtClean="0"/>
              <a:t>vaddr.h</a:t>
            </a:r>
            <a:endParaRPr lang="en-US" dirty="0" smtClean="0"/>
          </a:p>
          <a:p>
            <a:pPr lvl="1"/>
            <a:r>
              <a:rPr lang="en-US" dirty="0" smtClean="0"/>
              <a:t>Functions and macros for working with virtualized addresses</a:t>
            </a:r>
            <a:endParaRPr lang="en-US" dirty="0" smtClean="0"/>
          </a:p>
          <a:p>
            <a:pPr lvl="1"/>
            <a:r>
              <a:rPr lang="en-US" dirty="0" smtClean="0"/>
              <a:t>Higher-level functionality than </a:t>
            </a:r>
            <a:r>
              <a:rPr lang="en-US" dirty="0" err="1" smtClean="0"/>
              <a:t>pte.h</a:t>
            </a:r>
            <a:endParaRPr lang="en-US" dirty="0" smtClean="0"/>
          </a:p>
          <a:p>
            <a:pPr lvl="1"/>
            <a:r>
              <a:rPr lang="en-US" dirty="0" smtClean="0"/>
              <a:t>Useful for converting user space pointers into kernel space</a:t>
            </a:r>
            <a:endParaRPr lang="en-US" dirty="0" smtClean="0"/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pagedir.c</a:t>
            </a:r>
            <a:endParaRPr lang="en-US" dirty="0" smtClean="0"/>
          </a:p>
          <a:p>
            <a:pPr lvl="1"/>
            <a:r>
              <a:rPr lang="en-US" dirty="0" smtClean="0"/>
              <a:t>Implementation of x86 page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979"/>
            <a:ext cx="8229600" cy="638949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Page fault handler: </a:t>
            </a:r>
            <a:r>
              <a:rPr lang="en-US" sz="8000" dirty="0" err="1" smtClean="0"/>
              <a:t>userprog</a:t>
            </a:r>
            <a:r>
              <a:rPr lang="en-US" sz="8000" dirty="0" smtClean="0"/>
              <a:t>/</a:t>
            </a:r>
            <a:r>
              <a:rPr lang="en-US" sz="8000" dirty="0" err="1" smtClean="0"/>
              <a:t>exception.c</a:t>
            </a:r>
            <a:endParaRPr lang="en-US" sz="80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>
                <a:solidFill>
                  <a:schemeClr val="accent1"/>
                </a:solidFill>
              </a:rPr>
              <a:t>static</a:t>
            </a:r>
            <a:r>
              <a:rPr lang="en-US" sz="7200" dirty="0"/>
              <a:t> </a:t>
            </a:r>
            <a:r>
              <a:rPr lang="en-US" sz="7200" dirty="0" smtClean="0">
                <a:solidFill>
                  <a:schemeClr val="accent1"/>
                </a:solidFill>
              </a:rPr>
              <a:t>void</a:t>
            </a:r>
            <a:r>
              <a:rPr lang="en-US" sz="7200" dirty="0" smtClean="0"/>
              <a:t> </a:t>
            </a:r>
            <a:r>
              <a:rPr lang="en-US" sz="7200" dirty="0" err="1" smtClean="0"/>
              <a:t>page_fault</a:t>
            </a:r>
            <a:r>
              <a:rPr lang="en-US" sz="7200" dirty="0" smtClean="0"/>
              <a:t> </a:t>
            </a:r>
            <a:r>
              <a:rPr lang="en-US" sz="7200" dirty="0"/>
              <a:t>(</a:t>
            </a:r>
            <a:r>
              <a:rPr lang="en-US" sz="7200" dirty="0" err="1">
                <a:solidFill>
                  <a:schemeClr val="accent1"/>
                </a:solidFill>
              </a:rPr>
              <a:t>struct</a:t>
            </a:r>
            <a:r>
              <a:rPr lang="en-US" sz="7200" dirty="0">
                <a:solidFill>
                  <a:schemeClr val="accent1"/>
                </a:solidFill>
              </a:rPr>
              <a:t> </a:t>
            </a:r>
            <a:r>
              <a:rPr lang="en-US" sz="7200" dirty="0" err="1"/>
              <a:t>intr_frame</a:t>
            </a:r>
            <a:r>
              <a:rPr lang="en-US" sz="7200" dirty="0"/>
              <a:t> *f</a:t>
            </a:r>
            <a:r>
              <a:rPr lang="en-US" sz="7200" dirty="0" smtClean="0"/>
              <a:t>) {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 err="1">
                <a:solidFill>
                  <a:schemeClr val="accent1"/>
                </a:solidFill>
              </a:rPr>
              <a:t>bool</a:t>
            </a:r>
            <a:r>
              <a:rPr lang="en-US" sz="7200" dirty="0">
                <a:solidFill>
                  <a:schemeClr val="accent1"/>
                </a:solidFill>
              </a:rPr>
              <a:t> </a:t>
            </a:r>
            <a:r>
              <a:rPr lang="en-US" sz="7200" dirty="0" err="1" smtClean="0"/>
              <a:t>not_present</a:t>
            </a:r>
            <a:r>
              <a:rPr lang="en-US" sz="7200" dirty="0" smtClean="0"/>
              <a:t>, write, user;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smtClean="0">
                <a:solidFill>
                  <a:schemeClr val="accent1"/>
                </a:solidFill>
              </a:rPr>
              <a:t>void</a:t>
            </a:r>
            <a:r>
              <a:rPr lang="en-US" sz="7200" dirty="0" smtClean="0"/>
              <a:t> </a:t>
            </a:r>
            <a:r>
              <a:rPr lang="en-US" sz="7200" dirty="0"/>
              <a:t>*</a:t>
            </a:r>
            <a:r>
              <a:rPr lang="en-US" sz="7200" dirty="0" err="1"/>
              <a:t>fault_addr</a:t>
            </a:r>
            <a:r>
              <a:rPr lang="en-US" sz="7200" dirty="0"/>
              <a:t>;  </a:t>
            </a:r>
            <a:r>
              <a:rPr lang="en-US" sz="7200" dirty="0">
                <a:solidFill>
                  <a:schemeClr val="accent3"/>
                </a:solidFill>
              </a:rPr>
              <a:t>/* Fault address. 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>
                <a:solidFill>
                  <a:schemeClr val="accent1"/>
                </a:solidFill>
              </a:rPr>
              <a:t>asm</a:t>
            </a:r>
            <a:r>
              <a:rPr lang="en-US" sz="7200" dirty="0" smtClean="0">
                <a:solidFill>
                  <a:schemeClr val="accent1"/>
                </a:solidFill>
              </a:rPr>
              <a:t> </a:t>
            </a:r>
            <a:r>
              <a:rPr lang="en-US" sz="7200" dirty="0"/>
              <a:t>(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%%cr2, %0" </a:t>
            </a:r>
            <a:r>
              <a:rPr lang="en-US" sz="7200" dirty="0"/>
              <a:t>: 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"=r"</a:t>
            </a:r>
            <a:r>
              <a:rPr lang="en-US" sz="7200" dirty="0"/>
              <a:t> (</a:t>
            </a:r>
            <a:r>
              <a:rPr lang="en-US" sz="7200" dirty="0" err="1"/>
              <a:t>fault_addr</a:t>
            </a:r>
            <a:r>
              <a:rPr lang="en-US" sz="7200" dirty="0" smtClean="0"/>
              <a:t>)); </a:t>
            </a:r>
            <a:r>
              <a:rPr lang="en-US" sz="7200" dirty="0">
                <a:solidFill>
                  <a:schemeClr val="accent3"/>
                </a:solidFill>
              </a:rPr>
              <a:t>/* Obtain faulting address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intr_enable</a:t>
            </a:r>
            <a:r>
              <a:rPr lang="en-US" sz="7200" dirty="0" smtClean="0"/>
              <a:t> ();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page_fault_cnt</a:t>
            </a:r>
            <a:r>
              <a:rPr lang="en-US" sz="7200" dirty="0" smtClean="0"/>
              <a:t>++; </a:t>
            </a:r>
            <a:r>
              <a:rPr lang="en-US" sz="7200" dirty="0">
                <a:solidFill>
                  <a:schemeClr val="accent3"/>
                </a:solidFill>
              </a:rPr>
              <a:t>/* Count page faults.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/* Determine cause. */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 err="1"/>
              <a:t>not_present</a:t>
            </a:r>
            <a:r>
              <a:rPr lang="en-US" sz="7200" dirty="0"/>
              <a:t> = (f-&gt;</a:t>
            </a:r>
            <a:r>
              <a:rPr lang="en-US" sz="7200" dirty="0" err="1"/>
              <a:t>error_code</a:t>
            </a:r>
            <a:r>
              <a:rPr lang="en-US" sz="7200" dirty="0"/>
              <a:t> &amp; PF_P) == 0</a:t>
            </a:r>
            <a:r>
              <a:rPr lang="en-US" sz="7200" dirty="0" smtClean="0"/>
              <a:t>; </a:t>
            </a:r>
            <a:r>
              <a:rPr lang="en-US" sz="7200" dirty="0">
                <a:solidFill>
                  <a:schemeClr val="accent3"/>
                </a:solidFill>
              </a:rPr>
              <a:t>/* True: not-present </a:t>
            </a:r>
            <a:r>
              <a:rPr lang="en-US" sz="7200" dirty="0" smtClean="0">
                <a:solidFill>
                  <a:schemeClr val="accent3"/>
                </a:solidFill>
              </a:rPr>
              <a:t>page,</a:t>
            </a:r>
            <a:endParaRPr lang="en-US" sz="72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writing r/o page.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write = (f-&gt;</a:t>
            </a:r>
            <a:r>
              <a:rPr lang="en-US" sz="7200" dirty="0" err="1"/>
              <a:t>error_code</a:t>
            </a:r>
            <a:r>
              <a:rPr lang="en-US" sz="7200" dirty="0"/>
              <a:t> &amp; PF_W) != 0</a:t>
            </a:r>
            <a:r>
              <a:rPr lang="en-US" sz="7200" dirty="0" smtClean="0"/>
              <a:t>;             </a:t>
            </a:r>
            <a:r>
              <a:rPr lang="en-US" sz="7200" dirty="0" smtClean="0">
                <a:solidFill>
                  <a:schemeClr val="accent3"/>
                </a:solidFill>
              </a:rPr>
              <a:t>/* </a:t>
            </a:r>
            <a:r>
              <a:rPr lang="en-US" sz="7200" dirty="0">
                <a:solidFill>
                  <a:schemeClr val="accent3"/>
                </a:solidFill>
              </a:rPr>
              <a:t>True: access was </a:t>
            </a:r>
            <a:r>
              <a:rPr lang="en-US" sz="7200" dirty="0" smtClean="0">
                <a:solidFill>
                  <a:schemeClr val="accent3"/>
                </a:solidFill>
              </a:rPr>
              <a:t>write,</a:t>
            </a:r>
            <a:endParaRPr lang="en-US" sz="72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access was read.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user = (f-&gt;</a:t>
            </a:r>
            <a:r>
              <a:rPr lang="en-US" sz="7200" dirty="0" err="1"/>
              <a:t>error_code</a:t>
            </a:r>
            <a:r>
              <a:rPr lang="en-US" sz="7200" dirty="0"/>
              <a:t> &amp; PF_U) != 0</a:t>
            </a:r>
            <a:r>
              <a:rPr lang="en-US" sz="7200" dirty="0" smtClean="0"/>
              <a:t>;                </a:t>
            </a:r>
            <a:r>
              <a:rPr lang="en-US" sz="7200" dirty="0" smtClean="0">
                <a:solidFill>
                  <a:schemeClr val="accent3"/>
                </a:solidFill>
              </a:rPr>
              <a:t>/* </a:t>
            </a:r>
            <a:r>
              <a:rPr lang="en-US" sz="7200" dirty="0">
                <a:solidFill>
                  <a:schemeClr val="accent3"/>
                </a:solidFill>
              </a:rPr>
              <a:t>True: access by </a:t>
            </a:r>
            <a:r>
              <a:rPr lang="en-US" sz="7200" dirty="0" smtClean="0">
                <a:solidFill>
                  <a:schemeClr val="accent3"/>
                </a:solidFill>
              </a:rPr>
              <a:t>user,</a:t>
            </a:r>
            <a:endParaRPr lang="en-US" sz="72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access by kernel.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b="1" dirty="0" smtClean="0">
                <a:solidFill>
                  <a:schemeClr val="accent3"/>
                </a:solidFill>
              </a:rPr>
              <a:t>/* Code for handling swapped pages goes here! */</a:t>
            </a:r>
            <a:endParaRPr lang="en-US" sz="72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 </a:t>
            </a:r>
            <a:r>
              <a:rPr lang="en-US" sz="7200" dirty="0" smtClean="0"/>
              <a:t>  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printf</a:t>
            </a:r>
            <a:r>
              <a:rPr lang="en-US" sz="7200" dirty="0" smtClean="0"/>
              <a:t> </a:t>
            </a:r>
            <a:r>
              <a:rPr lang="en-US" sz="7200" dirty="0"/>
              <a:t>(</a:t>
            </a:r>
            <a:r>
              <a:rPr lang="en-US" sz="7200" dirty="0">
                <a:solidFill>
                  <a:schemeClr val="accent2"/>
                </a:solidFill>
              </a:rPr>
              <a:t>"Page fault at %p: %s error %s page in %s context.\</a:t>
            </a:r>
            <a:r>
              <a:rPr lang="en-US" sz="7200" dirty="0" smtClean="0">
                <a:solidFill>
                  <a:schemeClr val="accent2"/>
                </a:solidFill>
              </a:rPr>
              <a:t>n”</a:t>
            </a:r>
            <a:r>
              <a:rPr lang="en-US" sz="7200" dirty="0" smtClean="0"/>
              <a:t>, …);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/>
              <a:t>kill (f);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}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Supplementary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The format of the page table is defined by the x86 standard</a:t>
            </a:r>
            <a:endParaRPr lang="en-US" dirty="0" smtClean="0"/>
          </a:p>
          <a:p>
            <a:pPr lvl="1"/>
            <a:r>
              <a:rPr lang="en-US" dirty="0" smtClean="0"/>
              <a:t>You can’t modify or add to it</a:t>
            </a:r>
            <a:endParaRPr lang="en-US" dirty="0" smtClean="0"/>
          </a:p>
          <a:p>
            <a:r>
              <a:rPr lang="en-US" dirty="0" smtClean="0"/>
              <a:t>Thus, you will need to define additional data structures</a:t>
            </a:r>
            <a:endParaRPr lang="en-US" dirty="0" smtClean="0"/>
          </a:p>
          <a:p>
            <a:pPr lvl="1"/>
            <a:r>
              <a:rPr lang="en-US" dirty="0" smtClean="0"/>
              <a:t>Supplementary page tables</a:t>
            </a:r>
            <a:endParaRPr lang="en-US" dirty="0" smtClean="0"/>
          </a:p>
          <a:p>
            <a:pPr lvl="1"/>
            <a:r>
              <a:rPr lang="en-US" dirty="0" smtClean="0"/>
              <a:t>Keep track of info for eviction policy,  mapping from swapped memory pages to disk, locations of memory mapped files,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Is Open 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projects were about you extending the functionality of Pintos</a:t>
            </a:r>
            <a:endParaRPr lang="en-US" dirty="0" smtClean="0"/>
          </a:p>
          <a:p>
            <a:r>
              <a:rPr lang="en-US" dirty="0" smtClean="0"/>
              <a:t>In this, you are free to implement things however you wish</a:t>
            </a:r>
            <a:endParaRPr lang="en-US" dirty="0" smtClean="0"/>
          </a:p>
          <a:p>
            <a:pPr lvl="1"/>
            <a:r>
              <a:rPr lang="en-US" dirty="0"/>
              <a:t>pintos/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vm</a:t>
            </a:r>
            <a:r>
              <a:rPr lang="en-US" dirty="0"/>
              <a:t>/ is basically </a:t>
            </a:r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4577</Words>
  <Application>WPS 演示</Application>
  <PresentationFormat>On-screen Show (4:3)</PresentationFormat>
  <Paragraphs>177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方正书宋_GBK</vt:lpstr>
      <vt:lpstr>Wingdings</vt:lpstr>
      <vt:lpstr>Calibri</vt:lpstr>
      <vt:lpstr>Arial Rounded MT Bold</vt:lpstr>
      <vt:lpstr>微软雅黑</vt:lpstr>
      <vt:lpstr>Arial Unicode MS</vt:lpstr>
      <vt:lpstr>宋体</vt:lpstr>
      <vt:lpstr>汉仪书宋二KW</vt:lpstr>
      <vt:lpstr>Office Theme</vt:lpstr>
      <vt:lpstr>CS 5600 Computer Systems</vt:lpstr>
      <vt:lpstr>Virtual Memory in Pintos</vt:lpstr>
      <vt:lpstr>Your Goals</vt:lpstr>
      <vt:lpstr>Your Goals (cont.)</vt:lpstr>
      <vt:lpstr>What Pintos Does For You</vt:lpstr>
      <vt:lpstr>Utilities</vt:lpstr>
      <vt:lpstr>PowerPoint 演示文稿</vt:lpstr>
      <vt:lpstr>Supplementary Page Tables</vt:lpstr>
      <vt:lpstr>Project 3 Is Open Ended</vt:lpstr>
      <vt:lpstr>Key Challenges</vt:lpstr>
      <vt:lpstr>More Key Challenges</vt:lpstr>
      <vt:lpstr>Extra Credit Challenge!</vt:lpstr>
      <vt:lpstr>Things Not To Worry About</vt:lpstr>
      <vt:lpstr>Modified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jun</cp:lastModifiedBy>
  <cp:revision>906</cp:revision>
  <cp:lastPrinted>2019-12-16T07:34:47Z</cp:lastPrinted>
  <dcterms:created xsi:type="dcterms:W3CDTF">2019-12-16T07:34:47Z</dcterms:created>
  <dcterms:modified xsi:type="dcterms:W3CDTF">2019-12-16T07:34:47Z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