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67" autoAdjust="0"/>
  </p:normalViewPr>
  <p:slideViewPr>
    <p:cSldViewPr snapToGrid="0">
      <p:cViewPr varScale="1">
        <p:scale>
          <a:sx n="60" d="100"/>
          <a:sy n="60" d="100"/>
        </p:scale>
        <p:origin x="-98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6361548-5A6C-42D4-81E0-EF9A9DB23427}" type="datetimeFigureOut">
              <a:rPr lang="zh-CN" altLang="en-US"/>
              <a:pPr>
                <a:defRPr/>
              </a:pPr>
              <a:t>2019/10/23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369EE9C-96AF-49DC-94D1-6F91F3439D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CF96243-4F97-4948-B3F3-A9A52083E78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055"/>
          <p:cNvSpPr>
            <a:spLocks noChangeArrowheads="1"/>
          </p:cNvSpPr>
          <p:nvPr/>
        </p:nvSpPr>
        <p:spPr bwMode="auto">
          <a:xfrm>
            <a:off x="914400" y="2393950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5" name="Picture 23" descr="backA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336550" y="5329238"/>
            <a:ext cx="2508250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Slide_iconblue_pc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C0D9F7"/>
              </a:clrFrom>
              <a:clrTo>
                <a:srgbClr val="C0D9F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514013" y="5822950"/>
            <a:ext cx="1677987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4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44035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500" b="0">
                <a:solidFill>
                  <a:srgbClr val="A5002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7" name="Rectangle 2052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 b="0" smtClean="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F38A253-BCD0-4AAC-8317-58E342BF3DB6}" type="datetimeFigureOut">
              <a:rPr lang="zh-CN" altLang="en-US"/>
              <a:pPr>
                <a:defRPr/>
              </a:pPr>
              <a:t>2019/10/23</a:t>
            </a:fld>
            <a:endParaRPr lang="zh-CN" altLang="en-US"/>
          </a:p>
        </p:txBody>
      </p:sp>
      <p:sp>
        <p:nvSpPr>
          <p:cNvPr id="8" name="Rectangle 2053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b="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205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b="0" smtClean="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3638B86-5952-4BC5-9EA4-A06AC7BEBD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1D86A-BCA6-4585-A1FD-18690A446353}" type="datetimeFigureOut">
              <a:rPr lang="zh-CN" altLang="en-US"/>
              <a:pPr>
                <a:defRPr/>
              </a:pPr>
              <a:t>2019/10/23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BBCFC-7F12-467E-9605-7C316718AA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0667" y="0"/>
            <a:ext cx="2667000" cy="60404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9667" y="0"/>
            <a:ext cx="7797800" cy="60404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57960-985B-4F69-9AD2-D6BE39E6E986}" type="datetimeFigureOut">
              <a:rPr lang="zh-CN" altLang="en-US"/>
              <a:pPr>
                <a:defRPr/>
              </a:pPr>
              <a:t>2019/10/23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5403B-62D7-40CC-BD93-7041E9E0DE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091C0-A58D-4FD2-9971-1DEF877C1F40}" type="datetime1">
              <a:rPr lang="zh-CN" altLang="en-US"/>
              <a:pPr>
                <a:defRPr/>
              </a:pPr>
              <a:t>2019/10/23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EA10C-06A7-4963-AB8D-1413A4CC6D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091C0-A58D-4FD2-9971-1DEF877C1F40}" type="datetime1">
              <a:rPr lang="zh-CN" altLang="en-US"/>
              <a:pPr>
                <a:defRPr/>
              </a:pPr>
              <a:t>2019/10/23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2DBCD-3B8F-44AA-B097-013C58EBB8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091C0-A58D-4FD2-9971-1DEF877C1F40}" type="datetime1">
              <a:rPr lang="zh-CN" altLang="en-US"/>
              <a:pPr>
                <a:defRPr/>
              </a:pPr>
              <a:t>2019/10/23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29894-16B6-4FF3-83E1-747D3B5B63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091C0-A58D-4FD2-9971-1DEF877C1F40}" type="datetime1">
              <a:rPr lang="zh-CN" altLang="en-US"/>
              <a:pPr>
                <a:defRPr/>
              </a:pPr>
              <a:t>2019/10/23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69E256-9B78-4E3A-BE03-84E47F738D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091C0-A58D-4FD2-9971-1DEF877C1F40}" type="datetime1">
              <a:rPr lang="zh-CN" altLang="en-US"/>
              <a:pPr>
                <a:defRPr/>
              </a:pPr>
              <a:t>2019/10/23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E4FD6-D206-466D-887B-83DB4534A4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091C0-A58D-4FD2-9971-1DEF877C1F40}" type="datetime1">
              <a:rPr lang="zh-CN" altLang="en-US"/>
              <a:pPr>
                <a:defRPr/>
              </a:pPr>
              <a:t>2019/10/23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30EEB-FF17-497A-B3AC-976F00F490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091C0-A58D-4FD2-9971-1DEF877C1F40}" type="datetime1">
              <a:rPr lang="zh-CN" altLang="en-US"/>
              <a:pPr>
                <a:defRPr/>
              </a:pPr>
              <a:t>2019/10/23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D3B54-3B05-4464-AF2D-089ACC79F3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091C0-A58D-4FD2-9971-1DEF877C1F40}" type="datetime1">
              <a:rPr lang="zh-CN" altLang="en-US"/>
              <a:pPr>
                <a:defRPr/>
              </a:pPr>
              <a:t>2019/10/23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115E6-E34B-4CA2-9944-1541FCE284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18618-059E-4048-B8A6-B555B9A2231D}" type="datetimeFigureOut">
              <a:rPr lang="zh-CN" altLang="en-US"/>
              <a:pPr>
                <a:defRPr/>
              </a:pPr>
              <a:t>2019/10/23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6AC8C-D94C-4B92-B132-B664412BD3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091C0-A58D-4FD2-9971-1DEF877C1F40}" type="datetime1">
              <a:rPr lang="zh-CN" altLang="en-US"/>
              <a:pPr>
                <a:defRPr/>
              </a:pPr>
              <a:t>2019/10/23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BFED50-CBBF-46C1-B199-3C6E2958CA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091C0-A58D-4FD2-9971-1DEF877C1F40}" type="datetime1">
              <a:rPr lang="zh-CN" altLang="en-US"/>
              <a:pPr>
                <a:defRPr/>
              </a:pPr>
              <a:t>2019/10/23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45B88-B102-4735-8B28-A348F451F5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091C0-A58D-4FD2-9971-1DEF877C1F40}" type="datetime1">
              <a:rPr lang="zh-CN" altLang="en-US"/>
              <a:pPr>
                <a:defRPr/>
              </a:pPr>
              <a:t>2019/10/23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D6A4F-3936-477F-99A9-080EBCE692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B99F2-1545-46AA-B3BC-C646901258B5}" type="datetimeFigureOut">
              <a:rPr lang="zh-CN" altLang="en-US"/>
              <a:pPr>
                <a:defRPr/>
              </a:pPr>
              <a:t>2019/10/23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AA32C-3406-4971-A418-D7A6F55C88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667" y="1773238"/>
            <a:ext cx="52324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773238"/>
            <a:ext cx="52324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0F9AE-E0C3-4E5A-9816-B4DD55AD2461}" type="datetimeFigureOut">
              <a:rPr lang="zh-CN" altLang="en-US"/>
              <a:pPr>
                <a:defRPr/>
              </a:pPr>
              <a:t>2019/10/23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866741-01E8-4180-BA3D-BDAD4C0FE5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234AA-C259-462A-A532-766926833A55}" type="datetimeFigureOut">
              <a:rPr lang="zh-CN" altLang="en-US"/>
              <a:pPr>
                <a:defRPr/>
              </a:pPr>
              <a:t>2019/10/23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64DA5-616B-4D2C-86FB-6308CB50BB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8EEA4-AF9A-4695-99DD-028E29838D57}" type="datetimeFigureOut">
              <a:rPr lang="zh-CN" altLang="en-US"/>
              <a:pPr>
                <a:defRPr/>
              </a:pPr>
              <a:t>2019/10/23</a:t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9365B-A459-45CA-A6C9-DAC6A33863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A52D8-7212-4497-8447-15CAAFB489AE}" type="datetimeFigureOut">
              <a:rPr lang="zh-CN" altLang="en-US"/>
              <a:pPr>
                <a:defRPr/>
              </a:pPr>
              <a:t>2019/10/23</a:t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6932BD-FEDE-4B3A-B4F1-9F4A907869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69177-5ECF-4EEB-AA36-A4DB16E178AF}" type="datetimeFigureOut">
              <a:rPr lang="zh-CN" altLang="en-US"/>
              <a:pPr>
                <a:defRPr/>
              </a:pPr>
              <a:t>2019/10/23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F40EF-58F1-45A7-902B-C0B6C298FA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30AC6-3EEF-4C0C-925C-5C1F618BDA99}" type="datetimeFigureOut">
              <a:rPr lang="zh-CN" altLang="en-US"/>
              <a:pPr>
                <a:defRPr/>
              </a:pPr>
              <a:t>2019/10/23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1C82F-28DE-42C6-AD7F-B899848169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0"/>
            <a:ext cx="10668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773238"/>
            <a:ext cx="10668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812800" y="1566863"/>
            <a:ext cx="1061085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812800" y="617220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b="1" smtClean="0">
                <a:solidFill>
                  <a:schemeClr val="tx1"/>
                </a:solidFill>
                <a:latin typeface="+mj-lt"/>
                <a:ea typeface="+mn-ea"/>
              </a:defRPr>
            </a:lvl1pPr>
          </a:lstStyle>
          <a:p>
            <a:pPr>
              <a:defRPr/>
            </a:pPr>
            <a:fld id="{AED5E753-650D-4F36-8BAE-6D7D670D61C9}" type="datetimeFigureOut">
              <a:rPr lang="zh-CN" altLang="en-US"/>
              <a:pPr>
                <a:defRPr/>
              </a:pPr>
              <a:t>2019/10/23</a:t>
            </a:fld>
            <a:endParaRPr lang="zh-CN" alt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b="1">
                <a:solidFill>
                  <a:schemeClr val="tx1"/>
                </a:solidFill>
                <a:latin typeface="+mj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b="1" smtClean="0">
                <a:solidFill>
                  <a:schemeClr val="tx1"/>
                </a:solidFill>
                <a:latin typeface="+mj-lt"/>
                <a:ea typeface="+mn-ea"/>
              </a:defRPr>
            </a:lvl1pPr>
          </a:lstStyle>
          <a:p>
            <a:pPr>
              <a:defRPr/>
            </a:pPr>
            <a:fld id="{C90F2010-E558-4CC8-AA7F-2864343AEE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3" name="Picture 23" descr="backA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336550" y="5329238"/>
            <a:ext cx="2508250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9" descr="Slide_iconblue_pc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C0D9F7"/>
              </a:clrFrom>
              <a:clrTo>
                <a:srgbClr val="C0D9F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514013" y="5822950"/>
            <a:ext cx="1677987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rgbClr val="9900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effectLst>
            <a:outerShdw blurRad="38100" dist="38100" dir="2700000" algn="tl">
              <a:srgbClr val="000000"/>
            </a:outerShdw>
          </a:effectLst>
          <a:latin typeface="楷体" panose="02010609060101010101" pitchFamily="49" charset="-122"/>
          <a:ea typeface="楷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effectLst>
            <a:outerShdw blurRad="38100" dist="38100" dir="2700000" algn="tl">
              <a:srgbClr val="000000"/>
            </a:outerShdw>
          </a:effectLst>
          <a:latin typeface="楷体" panose="02010609060101010101" pitchFamily="49" charset="-122"/>
          <a:ea typeface="楷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effectLst>
            <a:outerShdw blurRad="38100" dist="38100" dir="2700000" algn="tl">
              <a:srgbClr val="000000"/>
            </a:outerShdw>
          </a:effectLst>
          <a:latin typeface="楷体" panose="02010609060101010101" pitchFamily="49" charset="-122"/>
          <a:ea typeface="楷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effectLst>
            <a:outerShdw blurRad="38100" dist="38100" dir="2700000" algn="tl">
              <a:srgbClr val="000000"/>
            </a:outerShdw>
          </a:effectLst>
          <a:latin typeface="楷体" panose="02010609060101010101" pitchFamily="49" charset="-122"/>
          <a:ea typeface="楷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90000"/>
          </a:solidFill>
          <a:effectLst>
            <a:outerShdw blurRad="38100" dist="38100" dir="2700000" algn="tl">
              <a:srgbClr val="000000"/>
            </a:outerShdw>
          </a:effectLst>
          <a:latin typeface="楷体" panose="02010609060101010101" pitchFamily="49" charset="-122"/>
          <a:ea typeface="楷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90000"/>
          </a:solidFill>
          <a:effectLst>
            <a:outerShdw blurRad="38100" dist="38100" dir="2700000" algn="tl">
              <a:srgbClr val="000000"/>
            </a:outerShdw>
          </a:effectLst>
          <a:latin typeface="楷体" panose="02010609060101010101" pitchFamily="49" charset="-122"/>
          <a:ea typeface="楷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90000"/>
          </a:solidFill>
          <a:effectLst>
            <a:outerShdw blurRad="38100" dist="38100" dir="2700000" algn="tl">
              <a:srgbClr val="000000"/>
            </a:outerShdw>
          </a:effectLst>
          <a:latin typeface="楷体" panose="02010609060101010101" pitchFamily="49" charset="-122"/>
          <a:ea typeface="楷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90000"/>
          </a:solidFill>
          <a:effectLst>
            <a:outerShdw blurRad="38100" dist="38100" dir="2700000" algn="tl">
              <a:srgbClr val="000000"/>
            </a:outerShdw>
          </a:effectLst>
          <a:latin typeface="楷体" panose="02010609060101010101" pitchFamily="49" charset="-122"/>
          <a:ea typeface="楷体" panose="02010609060101010101" pitchFamily="49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20000"/>
        </a:spcAft>
        <a:buClr>
          <a:srgbClr val="A50021"/>
        </a:buClr>
        <a:buFont typeface="Wingdings" pitchFamily="2" charset="2"/>
        <a:buChar char="u"/>
        <a:defRPr sz="2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20000"/>
        </a:spcAft>
        <a:buClr>
          <a:srgbClr val="A50021"/>
        </a:buClr>
        <a:buFont typeface="Wingdings" pitchFamily="2" charset="2"/>
        <a:buChar char="Ú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fontAlgn="base">
        <a:spcBef>
          <a:spcPct val="20000"/>
        </a:spcBef>
        <a:spcAft>
          <a:spcPct val="20000"/>
        </a:spcAft>
        <a:buClr>
          <a:srgbClr val="A50021"/>
        </a:buClr>
        <a:buFont typeface="Wingdings" pitchFamily="2" charset="2"/>
        <a:buChar char="l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fontAlgn="base">
        <a:spcBef>
          <a:spcPct val="20000"/>
        </a:spcBef>
        <a:spcAft>
          <a:spcPct val="20000"/>
        </a:spcAft>
        <a:buClr>
          <a:srgbClr val="A50021"/>
        </a:buClr>
        <a:buFont typeface="Wingdings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fontAlgn="base">
        <a:spcBef>
          <a:spcPct val="20000"/>
        </a:spcBef>
        <a:spcAft>
          <a:spcPct val="20000"/>
        </a:spcAft>
        <a:buClr>
          <a:srgbClr val="A50021"/>
        </a:buClr>
        <a:buFont typeface="Wingdings" pitchFamily="2" charset="2"/>
        <a:buChar char="ü"/>
        <a:defRPr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492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24091C0-A58D-4FD2-9971-1DEF877C1F40}" type="datetime1">
              <a:rPr lang="zh-CN" altLang="en-US"/>
              <a:pPr>
                <a:defRPr/>
              </a:pPr>
              <a:t>2019/10/23</a:t>
            </a:fld>
            <a:endParaRPr lang="en-US" altLang="zh-CN"/>
          </a:p>
        </p:txBody>
      </p:sp>
      <p:sp>
        <p:nvSpPr>
          <p:cNvPr id="12492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os@sei.ecnu</a:t>
            </a:r>
          </a:p>
        </p:txBody>
      </p:sp>
      <p:sp>
        <p:nvSpPr>
          <p:cNvPr id="12492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4B5CB6C-F558-4598-BFFF-A993FF3378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605088"/>
            <a:ext cx="10363200" cy="1371600"/>
          </a:xfrm>
        </p:spPr>
        <p:txBody>
          <a:bodyPr/>
          <a:lstStyle/>
          <a:p>
            <a:pPr algn="ctr">
              <a:defRPr/>
            </a:pPr>
            <a:r>
              <a:rPr lang="en-US" altLang="zh-CN" sz="4800" dirty="0" smtClean="0"/>
              <a:t>Pintos</a:t>
            </a:r>
            <a:r>
              <a:rPr lang="zh-CN" altLang="en-US" sz="4800" dirty="0" smtClean="0"/>
              <a:t>实验参考结果</a:t>
            </a:r>
            <a:endParaRPr lang="zh-CN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单个测试结果举例说明</a:t>
            </a:r>
            <a:endParaRPr lang="zh-CN" altLang="en-US" dirty="0"/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xfrm>
            <a:off x="684213" y="1606550"/>
            <a:ext cx="11237912" cy="4351338"/>
          </a:xfrm>
        </p:spPr>
        <p:txBody>
          <a:bodyPr/>
          <a:lstStyle/>
          <a:p>
            <a:r>
              <a:rPr lang="zh-CN" altLang="en-US" sz="2400" smtClean="0"/>
              <a:t>退出信息</a:t>
            </a:r>
            <a:r>
              <a:rPr lang="en-US" altLang="zh-CN" sz="2400" smtClean="0"/>
              <a:t>----</a:t>
            </a:r>
            <a:r>
              <a:rPr lang="zh-CN" altLang="en-US" sz="2400" smtClean="0"/>
              <a:t>输出结果应有退出信息，寻找要看以下目录的对应</a:t>
            </a:r>
            <a:r>
              <a:rPr lang="en-US" altLang="zh-CN" sz="2400" smtClean="0"/>
              <a:t>output</a:t>
            </a:r>
            <a:r>
              <a:rPr lang="zh-CN" altLang="en-US" sz="2400" smtClean="0"/>
              <a:t>后缀文件</a:t>
            </a:r>
            <a:endParaRPr lang="en-US" altLang="zh-CN" sz="2400" smtClean="0"/>
          </a:p>
          <a:p>
            <a:r>
              <a:rPr lang="zh-CN" altLang="en-US" sz="2400" smtClean="0"/>
              <a:t>如：                                                                                            （调用</a:t>
            </a:r>
            <a:r>
              <a:rPr lang="en-US" altLang="zh-CN" sz="2400" smtClean="0"/>
              <a:t>open</a:t>
            </a:r>
            <a:r>
              <a:rPr lang="zh-CN" altLang="en-US" sz="2400" smtClean="0"/>
              <a:t>命令）</a:t>
            </a:r>
            <a:endParaRPr lang="en-US" altLang="zh-CN" sz="2400" smtClean="0"/>
          </a:p>
          <a:p>
            <a:endParaRPr lang="zh-CN" altLang="en-US" sz="2400" smtClean="0"/>
          </a:p>
        </p:txBody>
      </p:sp>
      <p:sp>
        <p:nvSpPr>
          <p:cNvPr id="35843" name="文本框 12"/>
          <p:cNvSpPr txBox="1">
            <a:spLocks noChangeArrowheads="1"/>
          </p:cNvSpPr>
          <p:nvPr/>
        </p:nvSpPr>
        <p:spPr bwMode="auto">
          <a:xfrm>
            <a:off x="7408863" y="2828925"/>
            <a:ext cx="441325" cy="203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  <a:latin typeface="Helvetica" pitchFamily="34" charset="0"/>
                <a:ea typeface="楷体" pitchFamily="49" charset="-122"/>
              </a:rPr>
              <a:t>修改后正确输出</a:t>
            </a:r>
          </a:p>
        </p:txBody>
      </p:sp>
      <p:pic>
        <p:nvPicPr>
          <p:cNvPr id="35844" name="图片 13"/>
          <p:cNvPicPr>
            <a:picLocks noChangeAspect="1"/>
          </p:cNvPicPr>
          <p:nvPr/>
        </p:nvPicPr>
        <p:blipFill>
          <a:blip r:embed="rId3"/>
          <a:srcRect l="44206"/>
          <a:stretch>
            <a:fillRect/>
          </a:stretch>
        </p:blipFill>
        <p:spPr bwMode="auto">
          <a:xfrm>
            <a:off x="2598738" y="2459038"/>
            <a:ext cx="4340225" cy="439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图片 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81188" y="2079625"/>
            <a:ext cx="77660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圆角矩形 15"/>
          <p:cNvSpPr/>
          <p:nvPr/>
        </p:nvSpPr>
        <p:spPr>
          <a:xfrm>
            <a:off x="3027363" y="5154613"/>
            <a:ext cx="2865437" cy="14763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5961063" y="5195888"/>
            <a:ext cx="2068512" cy="619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48" name="文本框 18"/>
          <p:cNvSpPr txBox="1">
            <a:spLocks noChangeArrowheads="1"/>
          </p:cNvSpPr>
          <p:nvPr/>
        </p:nvSpPr>
        <p:spPr bwMode="auto">
          <a:xfrm>
            <a:off x="7178675" y="5815013"/>
            <a:ext cx="468788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Helvetica" pitchFamily="34" charset="0"/>
                <a:ea typeface="楷体" pitchFamily="49" charset="-122"/>
              </a:rPr>
              <a:t>退出信息格式：</a:t>
            </a:r>
            <a:endParaRPr lang="en-US" altLang="zh-CN" b="1">
              <a:solidFill>
                <a:srgbClr val="FF0000"/>
              </a:solidFill>
              <a:latin typeface="Helvetica" pitchFamily="34" charset="0"/>
              <a:ea typeface="楷体" pitchFamily="49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Helvetica" pitchFamily="34" charset="0"/>
                <a:ea typeface="楷体" pitchFamily="49" charset="-122"/>
              </a:rPr>
              <a:t>Process Name</a:t>
            </a:r>
            <a:r>
              <a:rPr lang="zh-CN" altLang="en-US" b="1">
                <a:solidFill>
                  <a:srgbClr val="FF0000"/>
                </a:solidFill>
                <a:latin typeface="Helvetica" pitchFamily="34" charset="0"/>
                <a:ea typeface="楷体" pitchFamily="49" charset="-122"/>
              </a:rPr>
              <a:t>：</a:t>
            </a:r>
            <a:r>
              <a:rPr lang="en-US" altLang="zh-CN" b="1">
                <a:solidFill>
                  <a:srgbClr val="FF0000"/>
                </a:solidFill>
                <a:latin typeface="Helvetica" pitchFamily="34" charset="0"/>
                <a:ea typeface="楷体" pitchFamily="49" charset="-122"/>
              </a:rPr>
              <a:t>exit(Exit Code)</a:t>
            </a:r>
            <a:endParaRPr lang="zh-CN" altLang="en-US" b="1">
              <a:solidFill>
                <a:srgbClr val="FF0000"/>
              </a:solidFill>
              <a:latin typeface="Helvetica" pitchFamily="34" charset="0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Project 1 </a:t>
            </a:r>
            <a:r>
              <a:rPr lang="zh-CN" altLang="en-US" dirty="0" smtClean="0"/>
              <a:t>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通过在</a:t>
            </a:r>
            <a:r>
              <a:rPr lang="en-US" altLang="zh-CN" dirty="0" smtClean="0"/>
              <a:t>threads</a:t>
            </a:r>
            <a:r>
              <a:rPr lang="zh-CN" altLang="en-US" dirty="0" smtClean="0"/>
              <a:t>文件夹内</a:t>
            </a:r>
            <a:endParaRPr lang="en-US" altLang="zh-CN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 smtClean="0"/>
              <a:t>builds</a:t>
            </a:r>
            <a:r>
              <a:rPr lang="zh-CN" altLang="en-US" dirty="0" smtClean="0"/>
              <a:t>文件下执行</a:t>
            </a:r>
            <a:endParaRPr lang="en-US" altLang="zh-CN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make check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进行整体结果检查</a:t>
            </a:r>
            <a:endParaRPr lang="en-US" altLang="zh-CN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结果应如右图</a:t>
            </a: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pic>
        <p:nvPicPr>
          <p:cNvPr id="27651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5875" y="1027113"/>
            <a:ext cx="6792913" cy="565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测试结果说明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accent4"/>
                </a:solidFill>
              </a:rPr>
              <a:t>黄色部分</a:t>
            </a:r>
            <a:r>
              <a:rPr lang="zh-CN" altLang="en-US" dirty="0" smtClean="0"/>
              <a:t>表示通过没通过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Pass</a:t>
            </a:r>
            <a:r>
              <a:rPr lang="zh-CN" altLang="en-US" dirty="0" smtClean="0"/>
              <a:t>为通过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FAIL</a:t>
            </a:r>
            <a:r>
              <a:rPr lang="zh-CN" altLang="en-US" dirty="0" smtClean="0"/>
              <a:t>为未通过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应全为</a:t>
            </a:r>
            <a:r>
              <a:rPr lang="en-US" altLang="zh-CN" dirty="0" smtClean="0"/>
              <a:t>pass</a:t>
            </a:r>
          </a:p>
          <a:p>
            <a:pPr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红色部分</a:t>
            </a:r>
            <a:r>
              <a:rPr lang="zh-CN" altLang="en-US" dirty="0" smtClean="0"/>
              <a:t>为忙等待结果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>
                <a:solidFill>
                  <a:srgbClr val="0070C0"/>
                </a:solidFill>
              </a:rPr>
              <a:t>蓝色部分</a:t>
            </a:r>
            <a:r>
              <a:rPr lang="zh-CN" altLang="en-US" dirty="0" smtClean="0"/>
              <a:t>为优先级结果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>
                <a:solidFill>
                  <a:srgbClr val="00B050"/>
                </a:solidFill>
              </a:rPr>
              <a:t>绿色部分</a:t>
            </a:r>
            <a:r>
              <a:rPr lang="zh-CN" altLang="en-US" dirty="0" smtClean="0"/>
              <a:t>为多级反馈队列结果</a:t>
            </a:r>
            <a:endParaRPr lang="zh-CN" altLang="en-US" dirty="0"/>
          </a:p>
        </p:txBody>
      </p:sp>
      <p:pic>
        <p:nvPicPr>
          <p:cNvPr id="28675" name="图片 22" descr="9M1U%SW4I7))C0WO20EX2~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13438" y="606425"/>
            <a:ext cx="5591175" cy="5816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5910263" y="641350"/>
            <a:ext cx="476250" cy="553561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86513" y="606425"/>
            <a:ext cx="5118100" cy="1274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386513" y="1825625"/>
            <a:ext cx="5072062" cy="252730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386513" y="4367213"/>
            <a:ext cx="5118100" cy="18446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单个测试结果举例说明</a:t>
            </a:r>
            <a:endParaRPr lang="zh-CN" altLang="en-US" dirty="0"/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>
          <a:xfrm>
            <a:off x="579438" y="1527175"/>
            <a:ext cx="10515600" cy="4351338"/>
          </a:xfrm>
        </p:spPr>
        <p:txBody>
          <a:bodyPr/>
          <a:lstStyle/>
          <a:p>
            <a:r>
              <a:rPr lang="zh-CN" altLang="en-US" smtClean="0"/>
              <a:t>忙等待</a:t>
            </a:r>
            <a:r>
              <a:rPr lang="en-US" altLang="zh-CN" smtClean="0"/>
              <a:t>----</a:t>
            </a:r>
            <a:r>
              <a:rPr lang="zh-CN" altLang="en-US" smtClean="0"/>
              <a:t>结果应该有序输出</a:t>
            </a:r>
            <a:r>
              <a:rPr lang="zh-CN" altLang="en-US" sz="2200" smtClean="0"/>
              <a:t>（此处样例为执行</a:t>
            </a:r>
            <a:r>
              <a:rPr lang="en-US" altLang="zh-CN" sz="2200" smtClean="0"/>
              <a:t>pintos -- run alarm-multiple</a:t>
            </a:r>
            <a:r>
              <a:rPr lang="zh-CN" altLang="en-US" sz="2200" smtClean="0"/>
              <a:t>）</a:t>
            </a:r>
            <a:endParaRPr lang="en-US" altLang="zh-CN" sz="2200" smtClean="0"/>
          </a:p>
          <a:p>
            <a:endParaRPr lang="zh-CN" altLang="en-US" smtClean="0"/>
          </a:p>
        </p:txBody>
      </p:sp>
      <p:pic>
        <p:nvPicPr>
          <p:cNvPr id="29699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438" y="2247900"/>
            <a:ext cx="11117262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文本框 4"/>
          <p:cNvSpPr txBox="1">
            <a:spLocks noChangeArrowheads="1"/>
          </p:cNvSpPr>
          <p:nvPr/>
        </p:nvSpPr>
        <p:spPr bwMode="auto">
          <a:xfrm>
            <a:off x="136525" y="3535363"/>
            <a:ext cx="5588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  <a:latin typeface="Helvetica" pitchFamily="34" charset="0"/>
                <a:ea typeface="楷体" pitchFamily="49" charset="-122"/>
              </a:rPr>
              <a:t>原错误输出</a:t>
            </a:r>
          </a:p>
        </p:txBody>
      </p:sp>
      <p:sp>
        <p:nvSpPr>
          <p:cNvPr id="29701" name="文本框 5"/>
          <p:cNvSpPr txBox="1">
            <a:spLocks noChangeArrowheads="1"/>
          </p:cNvSpPr>
          <p:nvPr/>
        </p:nvSpPr>
        <p:spPr bwMode="auto">
          <a:xfrm>
            <a:off x="11750675" y="3125788"/>
            <a:ext cx="441325" cy="203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  <a:latin typeface="Helvetica" pitchFamily="34" charset="0"/>
                <a:ea typeface="楷体" pitchFamily="49" charset="-122"/>
              </a:rPr>
              <a:t>修改后正确输出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单个测试结果举例说明</a:t>
            </a:r>
            <a:endParaRPr lang="zh-CN" altLang="en-US" dirty="0"/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>
          <a:xfrm>
            <a:off x="673100" y="1590675"/>
            <a:ext cx="10515600" cy="4351338"/>
          </a:xfrm>
        </p:spPr>
        <p:txBody>
          <a:bodyPr/>
          <a:lstStyle/>
          <a:p>
            <a:r>
              <a:rPr lang="zh-CN" altLang="en-US" sz="2400" smtClean="0"/>
              <a:t>优先级</a:t>
            </a:r>
            <a:r>
              <a:rPr lang="en-US" altLang="zh-CN" sz="2400" smtClean="0"/>
              <a:t>----</a:t>
            </a:r>
            <a:r>
              <a:rPr lang="zh-CN" altLang="en-US" sz="2400" smtClean="0"/>
              <a:t>结果应该按照优先级大小输出</a:t>
            </a:r>
            <a:r>
              <a:rPr lang="zh-CN" altLang="en-US" sz="2000" smtClean="0"/>
              <a:t>（此处样例为执行</a:t>
            </a:r>
            <a:r>
              <a:rPr lang="en-US" altLang="zh-CN" sz="2000" smtClean="0"/>
              <a:t>pintos -- run alarm-priority</a:t>
            </a:r>
            <a:r>
              <a:rPr lang="zh-CN" altLang="en-US" sz="2000" smtClean="0"/>
              <a:t>）</a:t>
            </a:r>
            <a:endParaRPr lang="en-US" altLang="zh-CN" sz="2000" smtClean="0"/>
          </a:p>
          <a:p>
            <a:endParaRPr lang="zh-CN" altLang="en-US" smtClean="0"/>
          </a:p>
        </p:txBody>
      </p:sp>
      <p:pic>
        <p:nvPicPr>
          <p:cNvPr id="30723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2238375"/>
            <a:ext cx="11155362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文本框 4"/>
          <p:cNvSpPr txBox="1">
            <a:spLocks noChangeArrowheads="1"/>
          </p:cNvSpPr>
          <p:nvPr/>
        </p:nvSpPr>
        <p:spPr bwMode="auto">
          <a:xfrm>
            <a:off x="136525" y="3535363"/>
            <a:ext cx="5588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  <a:latin typeface="Helvetica" pitchFamily="34" charset="0"/>
                <a:ea typeface="楷体" pitchFamily="49" charset="-122"/>
              </a:rPr>
              <a:t>原错误输出</a:t>
            </a:r>
          </a:p>
        </p:txBody>
      </p:sp>
      <p:sp>
        <p:nvSpPr>
          <p:cNvPr id="30725" name="文本框 5"/>
          <p:cNvSpPr txBox="1">
            <a:spLocks noChangeArrowheads="1"/>
          </p:cNvSpPr>
          <p:nvPr/>
        </p:nvSpPr>
        <p:spPr bwMode="auto">
          <a:xfrm>
            <a:off x="11750675" y="3125788"/>
            <a:ext cx="441325" cy="203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  <a:latin typeface="Helvetica" pitchFamily="34" charset="0"/>
                <a:ea typeface="楷体" pitchFamily="49" charset="-122"/>
              </a:rPr>
              <a:t>修改后正确输出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单个测试结果举例说明</a:t>
            </a:r>
            <a:endParaRPr lang="zh-CN" altLang="en-US" dirty="0"/>
          </a:p>
        </p:txBody>
      </p:sp>
      <p:sp>
        <p:nvSpPr>
          <p:cNvPr id="31746" name="内容占位符 2"/>
          <p:cNvSpPr>
            <a:spLocks noGrp="1"/>
          </p:cNvSpPr>
          <p:nvPr>
            <p:ph idx="1"/>
          </p:nvPr>
        </p:nvSpPr>
        <p:spPr>
          <a:xfrm>
            <a:off x="627063" y="1806575"/>
            <a:ext cx="10515600" cy="4351338"/>
          </a:xfrm>
        </p:spPr>
        <p:txBody>
          <a:bodyPr/>
          <a:lstStyle/>
          <a:p>
            <a:r>
              <a:rPr lang="zh-CN" altLang="en-US" sz="2000" smtClean="0"/>
              <a:t>多级反馈队列</a:t>
            </a:r>
            <a:r>
              <a:rPr lang="en-US" altLang="zh-CN" sz="2000" smtClean="0"/>
              <a:t>----</a:t>
            </a:r>
            <a:r>
              <a:rPr lang="zh-CN" altLang="en-US" sz="2000" smtClean="0"/>
              <a:t>与之前不同，比对结果要看以下目录的对应</a:t>
            </a:r>
            <a:r>
              <a:rPr lang="en-US" altLang="zh-CN" sz="2000" smtClean="0"/>
              <a:t>output</a:t>
            </a:r>
            <a:r>
              <a:rPr lang="zh-CN" altLang="en-US" sz="2000" smtClean="0"/>
              <a:t>后缀文件</a:t>
            </a:r>
            <a:endParaRPr lang="en-US" altLang="zh-CN" sz="2000" smtClean="0"/>
          </a:p>
          <a:p>
            <a:r>
              <a:rPr lang="zh-CN" altLang="en-US" smtClean="0"/>
              <a:t>如：</a:t>
            </a:r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31747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5950" y="2195513"/>
            <a:ext cx="91598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图片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0075" y="2655888"/>
            <a:ext cx="8566150" cy="420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文本框 5"/>
          <p:cNvSpPr txBox="1">
            <a:spLocks noChangeArrowheads="1"/>
          </p:cNvSpPr>
          <p:nvPr/>
        </p:nvSpPr>
        <p:spPr bwMode="auto">
          <a:xfrm>
            <a:off x="1028700" y="3575050"/>
            <a:ext cx="560388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  <a:latin typeface="Helvetica" pitchFamily="34" charset="0"/>
                <a:ea typeface="楷体" pitchFamily="49" charset="-122"/>
              </a:rPr>
              <a:t>原错误输出</a:t>
            </a:r>
          </a:p>
        </p:txBody>
      </p:sp>
      <p:sp>
        <p:nvSpPr>
          <p:cNvPr id="31750" name="文本框 6"/>
          <p:cNvSpPr txBox="1">
            <a:spLocks noChangeArrowheads="1"/>
          </p:cNvSpPr>
          <p:nvPr/>
        </p:nvSpPr>
        <p:spPr bwMode="auto">
          <a:xfrm>
            <a:off x="10515600" y="3452813"/>
            <a:ext cx="441325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  <a:latin typeface="Helvetica" pitchFamily="34" charset="0"/>
                <a:ea typeface="楷体" pitchFamily="49" charset="-122"/>
              </a:rPr>
              <a:t>修改后正确输出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Project 2 </a:t>
            </a:r>
            <a:r>
              <a:rPr lang="zh-CN" altLang="en-US" dirty="0" smtClean="0"/>
              <a:t>结果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通过在</a:t>
            </a:r>
            <a:r>
              <a:rPr lang="en-US" altLang="zh-CN" dirty="0" err="1" smtClean="0"/>
              <a:t>userprog</a:t>
            </a:r>
            <a:r>
              <a:rPr lang="zh-CN" altLang="en-US" dirty="0" smtClean="0"/>
              <a:t>文件夹内</a:t>
            </a:r>
            <a:endParaRPr lang="en-US" altLang="zh-CN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	builds</a:t>
            </a:r>
            <a:r>
              <a:rPr lang="zh-CN" altLang="en-US" dirty="0" smtClean="0"/>
              <a:t>文件下执行</a:t>
            </a:r>
            <a:endParaRPr lang="en-US" altLang="zh-CN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FF0000"/>
                </a:solidFill>
              </a:rPr>
              <a:t>make SIMULATOR=--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bochs</a:t>
            </a:r>
            <a:r>
              <a:rPr lang="en-US" altLang="zh-CN" sz="2000" dirty="0" smtClean="0">
                <a:solidFill>
                  <a:srgbClr val="FF0000"/>
                </a:solidFill>
              </a:rPr>
              <a:t> check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800" dirty="0" smtClean="0"/>
              <a:t>	</a:t>
            </a:r>
            <a:r>
              <a:rPr lang="zh-CN" altLang="en-US" dirty="0" smtClean="0"/>
              <a:t>进行整体结果检查</a:t>
            </a:r>
            <a:endParaRPr lang="en-US" altLang="zh-CN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结果应如右图</a:t>
            </a: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pic>
        <p:nvPicPr>
          <p:cNvPr id="32771" name="图片 1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38838" y="1282700"/>
            <a:ext cx="5172075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单个测试结果举例说明</a:t>
            </a:r>
            <a:endParaRPr lang="zh-CN" altLang="en-US" dirty="0"/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714375" y="1730375"/>
            <a:ext cx="11125200" cy="4351338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/>
              <a:t>参数传递</a:t>
            </a:r>
            <a:r>
              <a:rPr lang="en-US" altLang="zh-CN" sz="2400" smtClean="0"/>
              <a:t>----</a:t>
            </a:r>
            <a:r>
              <a:rPr lang="zh-CN" altLang="en-US" sz="2400" smtClean="0"/>
              <a:t>结果应该有参数输出，寻找要看以下目录的对应</a:t>
            </a:r>
            <a:r>
              <a:rPr lang="en-US" altLang="zh-CN" sz="2400" smtClean="0"/>
              <a:t>output</a:t>
            </a:r>
            <a:r>
              <a:rPr lang="zh-CN" altLang="en-US" sz="2400" smtClean="0"/>
              <a:t>后缀文件</a:t>
            </a:r>
            <a:endParaRPr lang="en-US" altLang="zh-CN" sz="2400" smtClean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/>
              <a:t>如：</a:t>
            </a:r>
            <a:endParaRPr lang="en-US" altLang="zh-CN" sz="2400" smtClean="0"/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zh-CN" altLang="en-US" sz="2400" smtClean="0"/>
          </a:p>
        </p:txBody>
      </p:sp>
      <p:pic>
        <p:nvPicPr>
          <p:cNvPr id="33795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7038" y="2598738"/>
            <a:ext cx="9039225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文本框 4"/>
          <p:cNvSpPr txBox="1">
            <a:spLocks noChangeArrowheads="1"/>
          </p:cNvSpPr>
          <p:nvPr/>
        </p:nvSpPr>
        <p:spPr bwMode="auto">
          <a:xfrm>
            <a:off x="776288" y="3402013"/>
            <a:ext cx="560387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  <a:latin typeface="Helvetica" pitchFamily="34" charset="0"/>
                <a:ea typeface="楷体" pitchFamily="49" charset="-122"/>
              </a:rPr>
              <a:t>原错误输出</a:t>
            </a:r>
          </a:p>
        </p:txBody>
      </p:sp>
      <p:sp>
        <p:nvSpPr>
          <p:cNvPr id="33797" name="文本框 5"/>
          <p:cNvSpPr txBox="1">
            <a:spLocks noChangeArrowheads="1"/>
          </p:cNvSpPr>
          <p:nvPr/>
        </p:nvSpPr>
        <p:spPr bwMode="auto">
          <a:xfrm>
            <a:off x="10702925" y="3125788"/>
            <a:ext cx="441325" cy="203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  <a:latin typeface="Helvetica" pitchFamily="34" charset="0"/>
                <a:ea typeface="楷体" pitchFamily="49" charset="-122"/>
              </a:rPr>
              <a:t>修改后正确输出</a:t>
            </a:r>
          </a:p>
        </p:txBody>
      </p:sp>
      <p:pic>
        <p:nvPicPr>
          <p:cNvPr id="33798" name="图片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46263" y="2185988"/>
            <a:ext cx="752951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9" name="矩形 7"/>
          <p:cNvSpPr>
            <a:spLocks noChangeArrowheads="1"/>
          </p:cNvSpPr>
          <p:nvPr/>
        </p:nvSpPr>
        <p:spPr bwMode="auto">
          <a:xfrm>
            <a:off x="6235700" y="3521075"/>
            <a:ext cx="3219450" cy="1233488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spcAft>
                <a:spcPct val="20000"/>
              </a:spcAft>
              <a:buClr>
                <a:srgbClr val="A50021"/>
              </a:buClr>
              <a:buFont typeface="Wingdings" pitchFamily="2" charset="2"/>
              <a:buChar char="•"/>
            </a:pPr>
            <a:endParaRPr lang="zh-CN" altLang="en-US" sz="2800">
              <a:solidFill>
                <a:srgbClr val="A50021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单个测试结果举例说明</a:t>
            </a:r>
            <a:endParaRPr lang="zh-CN" altLang="en-US" dirty="0"/>
          </a:p>
        </p:txBody>
      </p:sp>
      <p:sp>
        <p:nvSpPr>
          <p:cNvPr id="34818" name="内容占位符 2"/>
          <p:cNvSpPr>
            <a:spLocks noGrp="1"/>
          </p:cNvSpPr>
          <p:nvPr>
            <p:ph idx="1"/>
          </p:nvPr>
        </p:nvSpPr>
        <p:spPr>
          <a:xfrm>
            <a:off x="714375" y="1668463"/>
            <a:ext cx="10998200" cy="4351337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/>
              <a:t>系统调用</a:t>
            </a:r>
            <a:r>
              <a:rPr lang="en-US" altLang="zh-CN" sz="2400" smtClean="0"/>
              <a:t>----</a:t>
            </a:r>
            <a:r>
              <a:rPr lang="zh-CN" altLang="en-US" sz="2400" smtClean="0"/>
              <a:t>调用</a:t>
            </a:r>
            <a:r>
              <a:rPr lang="en-US" altLang="zh-CN" sz="2400" smtClean="0"/>
              <a:t>open/write</a:t>
            </a:r>
            <a:r>
              <a:rPr lang="zh-CN" altLang="en-US" sz="2400" smtClean="0"/>
              <a:t>等函数，同看以下目录的对应</a:t>
            </a:r>
            <a:r>
              <a:rPr lang="en-US" altLang="zh-CN" sz="2400" smtClean="0"/>
              <a:t>output</a:t>
            </a:r>
            <a:r>
              <a:rPr lang="zh-CN" altLang="en-US" sz="2400" smtClean="0"/>
              <a:t>后缀文件</a:t>
            </a:r>
            <a:endParaRPr lang="en-US" altLang="zh-CN" sz="2400" smtClean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/>
              <a:t>如：                                                                                        （调用</a:t>
            </a:r>
            <a:r>
              <a:rPr lang="en-US" altLang="zh-CN" sz="2400" smtClean="0"/>
              <a:t>open</a:t>
            </a:r>
            <a:r>
              <a:rPr lang="zh-CN" altLang="en-US" sz="2400" smtClean="0"/>
              <a:t>命令）</a:t>
            </a:r>
            <a:endParaRPr lang="en-US" altLang="zh-CN" sz="2400" smtClean="0"/>
          </a:p>
          <a:p>
            <a:pPr marL="742950" lvl="1" indent="-285750"/>
            <a:endParaRPr lang="zh-CN" altLang="en-US" sz="2200" smtClean="0"/>
          </a:p>
        </p:txBody>
      </p:sp>
      <p:sp>
        <p:nvSpPr>
          <p:cNvPr id="34819" name="文本框 4"/>
          <p:cNvSpPr txBox="1">
            <a:spLocks noChangeArrowheads="1"/>
          </p:cNvSpPr>
          <p:nvPr/>
        </p:nvSpPr>
        <p:spPr bwMode="auto">
          <a:xfrm>
            <a:off x="1328738" y="3367088"/>
            <a:ext cx="5588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  <a:latin typeface="Helvetica" pitchFamily="34" charset="0"/>
                <a:ea typeface="楷体" pitchFamily="49" charset="-122"/>
              </a:rPr>
              <a:t>原错误输出</a:t>
            </a:r>
          </a:p>
        </p:txBody>
      </p:sp>
      <p:sp>
        <p:nvSpPr>
          <p:cNvPr id="34820" name="文本框 5"/>
          <p:cNvSpPr txBox="1">
            <a:spLocks noChangeArrowheads="1"/>
          </p:cNvSpPr>
          <p:nvPr/>
        </p:nvSpPr>
        <p:spPr bwMode="auto">
          <a:xfrm>
            <a:off x="10307638" y="3238500"/>
            <a:ext cx="441325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  <a:latin typeface="Helvetica" pitchFamily="34" charset="0"/>
                <a:ea typeface="楷体" pitchFamily="49" charset="-122"/>
              </a:rPr>
              <a:t>修改后正确输出</a:t>
            </a:r>
          </a:p>
        </p:txBody>
      </p:sp>
      <p:pic>
        <p:nvPicPr>
          <p:cNvPr id="34821" name="图片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6438" y="2540000"/>
            <a:ext cx="8012112" cy="452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2" name="图片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3413" y="2097088"/>
            <a:ext cx="7523162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楷体"/>
        <a:ea typeface="楷体"/>
        <a:cs typeface=""/>
      </a:majorFont>
      <a:minorFont>
        <a:latin typeface="Helvetica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>
            <a:srgbClr val="A50021"/>
          </a:buClr>
          <a:buSzTx/>
          <a:buFont typeface="Wingdings" panose="05000000000000000000" pitchFamily="2" charset="2"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华文中宋" panose="02010600040101010101" pitchFamily="2" charset="-122"/>
            <a:ea typeface="华文中宋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>
            <a:srgbClr val="A50021"/>
          </a:buClr>
          <a:buSzTx/>
          <a:buFont typeface="Wingdings" panose="05000000000000000000" pitchFamily="2" charset="2"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华文中宋" panose="02010600040101010101" pitchFamily="2" charset="-122"/>
            <a:ea typeface="华文中宋" panose="02010600040101010101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主题1" id="{C37849A2-D056-436E-A212-3E0606182624}" vid="{3AD13782-9C3C-4008-88F0-F2604F20E173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>
            <a:srgbClr val="A50021"/>
          </a:buClr>
          <a:buSzTx/>
          <a:buFont typeface="Wingdings" panose="05000000000000000000" pitchFamily="2" charset="2"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华文中宋" panose="02010600040101010101" pitchFamily="2" charset="-122"/>
            <a:ea typeface="华文中宋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>
            <a:srgbClr val="A50021"/>
          </a:buClr>
          <a:buSzTx/>
          <a:buFont typeface="Wingdings" panose="05000000000000000000" pitchFamily="2" charset="2"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华文中宋" panose="02010600040101010101" pitchFamily="2" charset="-122"/>
            <a:ea typeface="华文中宋" panose="0201060004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151</TotalTime>
  <Words>454</Words>
  <Application>Microsoft Office PowerPoint</Application>
  <PresentationFormat>自定义</PresentationFormat>
  <Paragraphs>53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演示文稿设计模板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Helvetica</vt:lpstr>
      <vt:lpstr>楷体</vt:lpstr>
      <vt:lpstr>宋体</vt:lpstr>
      <vt:lpstr>Arial</vt:lpstr>
      <vt:lpstr>Wingdings</vt:lpstr>
      <vt:lpstr>Calibri</vt:lpstr>
      <vt:lpstr>Verdana</vt:lpstr>
      <vt:lpstr>华文中宋</vt:lpstr>
      <vt:lpstr>主题1</vt:lpstr>
      <vt:lpstr>自定义设计方案</vt:lpstr>
      <vt:lpstr>主题1</vt:lpstr>
      <vt:lpstr>Pintos实验参考结果</vt:lpstr>
      <vt:lpstr>Project 1 结果</vt:lpstr>
      <vt:lpstr>测试结果说明</vt:lpstr>
      <vt:lpstr>单个测试结果举例说明</vt:lpstr>
      <vt:lpstr>单个测试结果举例说明</vt:lpstr>
      <vt:lpstr>单个测试结果举例说明</vt:lpstr>
      <vt:lpstr>Project 2 结果</vt:lpstr>
      <vt:lpstr>单个测试结果举例说明</vt:lpstr>
      <vt:lpstr>单个测试结果举例说明</vt:lpstr>
      <vt:lpstr>单个测试结果举例说明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</dc:creator>
  <cp:lastModifiedBy>User</cp:lastModifiedBy>
  <cp:revision>20</cp:revision>
  <dcterms:created xsi:type="dcterms:W3CDTF">2015-09-05T02:11:58Z</dcterms:created>
  <dcterms:modified xsi:type="dcterms:W3CDTF">2019-10-23T04:21:59Z</dcterms:modified>
</cp:coreProperties>
</file>