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50"/>
  </p:notesMasterIdLst>
  <p:sldIdLst>
    <p:sldId id="256" r:id="rId2"/>
    <p:sldId id="257" r:id="rId3"/>
    <p:sldId id="277" r:id="rId4"/>
    <p:sldId id="313" r:id="rId5"/>
    <p:sldId id="278" r:id="rId6"/>
    <p:sldId id="311" r:id="rId7"/>
    <p:sldId id="314" r:id="rId8"/>
    <p:sldId id="315" r:id="rId9"/>
    <p:sldId id="279" r:id="rId10"/>
    <p:sldId id="280" r:id="rId11"/>
    <p:sldId id="281" r:id="rId12"/>
    <p:sldId id="282" r:id="rId13"/>
    <p:sldId id="283" r:id="rId14"/>
    <p:sldId id="284" r:id="rId15"/>
    <p:sldId id="285" r:id="rId16"/>
    <p:sldId id="316" r:id="rId17"/>
    <p:sldId id="317" r:id="rId18"/>
    <p:sldId id="318" r:id="rId19"/>
    <p:sldId id="319" r:id="rId20"/>
    <p:sldId id="321" r:id="rId21"/>
    <p:sldId id="286" r:id="rId22"/>
    <p:sldId id="287" r:id="rId23"/>
    <p:sldId id="288" r:id="rId24"/>
    <p:sldId id="289" r:id="rId25"/>
    <p:sldId id="312" r:id="rId26"/>
    <p:sldId id="322"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20" r:id="rId41"/>
    <p:sldId id="303" r:id="rId42"/>
    <p:sldId id="304" r:id="rId43"/>
    <p:sldId id="305" r:id="rId44"/>
    <p:sldId id="306" r:id="rId45"/>
    <p:sldId id="307" r:id="rId46"/>
    <p:sldId id="308" r:id="rId47"/>
    <p:sldId id="309" r:id="rId48"/>
    <p:sldId id="310"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905"/>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34" autoAdjust="0"/>
    <p:restoredTop sz="94729" autoAdjust="0"/>
  </p:normalViewPr>
  <p:slideViewPr>
    <p:cSldViewPr>
      <p:cViewPr varScale="1">
        <p:scale>
          <a:sx n="69" d="100"/>
          <a:sy n="69" d="100"/>
        </p:scale>
        <p:origin x="1686" y="60"/>
      </p:cViewPr>
      <p:guideLst>
        <p:guide orient="horz" pos="2160"/>
        <p:guide pos="2880"/>
      </p:guideLst>
    </p:cSldViewPr>
  </p:slideViewPr>
  <p:outlineViewPr>
    <p:cViewPr>
      <p:scale>
        <a:sx n="33" d="100"/>
        <a:sy n="33" d="100"/>
      </p:scale>
      <p:origin x="0" y="-3405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147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7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47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B593435A-7B3B-4A21-BA1F-9EBFBBC50AB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93435A-7B3B-4A21-BA1F-9EBFBBC50AB8}" type="slidenum">
              <a:rPr lang="zh-CN" altLang="en-US" smtClean="0"/>
              <a:pPr/>
              <a:t>11</a:t>
            </a:fld>
            <a:endParaRPr lang="en-US" altLang="zh-CN"/>
          </a:p>
        </p:txBody>
      </p:sp>
    </p:spTree>
    <p:extLst>
      <p:ext uri="{BB962C8B-B14F-4D97-AF65-F5344CB8AC3E}">
        <p14:creationId xmlns:p14="http://schemas.microsoft.com/office/powerpoint/2010/main" val="141194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4"/>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a:defRPr/>
                </a:pPr>
                <a:endParaRPr lang="zh-CN" altLang="en-US"/>
              </a:p>
            </p:txBody>
          </p:sp>
          <p:sp>
            <p:nvSpPr>
              <p:cNvPr id="40" name="Freeform 5"/>
              <p:cNvSpPr>
                <a:spLocks/>
              </p:cNvSpPr>
              <p:nvPr userDrawn="1"/>
            </p:nvSpPr>
            <p:spPr bwMode="ltGray">
              <a:xfrm rot="12185230" flipV="1">
                <a:off x="4028" y="1798"/>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a:defRPr/>
                </a:pPr>
                <a:endParaRPr lang="zh-CN" altLang="en-US"/>
              </a:p>
            </p:txBody>
          </p:sp>
          <p:sp>
            <p:nvSpPr>
              <p:cNvPr id="41" name="Freeform 6"/>
              <p:cNvSpPr>
                <a:spLocks/>
              </p:cNvSpPr>
              <p:nvPr userDrawn="1"/>
            </p:nvSpPr>
            <p:spPr bwMode="ltGray">
              <a:xfrm rot="12185230" flipV="1">
                <a:off x="3637" y="2163"/>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a:defRPr/>
                </a:pPr>
                <a:endParaRPr lang="zh-CN" altLang="en-US"/>
              </a:p>
            </p:txBody>
          </p:sp>
          <p:sp>
            <p:nvSpPr>
              <p:cNvPr id="42" name="Freeform 7"/>
              <p:cNvSpPr>
                <a:spLocks/>
              </p:cNvSpPr>
              <p:nvPr userDrawn="1"/>
            </p:nvSpPr>
            <p:spPr bwMode="ltGray">
              <a:xfrm rot="12185230" flipV="1">
                <a:off x="3978" y="973"/>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a:defRPr/>
                </a:pPr>
                <a:endParaRPr lang="zh-CN" altLang="en-US"/>
              </a:p>
            </p:txBody>
          </p:sp>
          <p:sp>
            <p:nvSpPr>
              <p:cNvPr id="43" name="Freeform 8"/>
              <p:cNvSpPr>
                <a:spLocks/>
              </p:cNvSpPr>
              <p:nvPr userDrawn="1"/>
            </p:nvSpPr>
            <p:spPr bwMode="ltGray">
              <a:xfrm rot="12185230" flipV="1">
                <a:off x="3841"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a:defRPr/>
                </a:pPr>
                <a:endParaRPr lang="zh-CN" altLang="en-US"/>
              </a:p>
            </p:txBody>
          </p:sp>
          <p:sp>
            <p:nvSpPr>
              <p:cNvPr id="44" name="Freeform 9"/>
              <p:cNvSpPr>
                <a:spLocks/>
              </p:cNvSpPr>
              <p:nvPr userDrawn="1"/>
            </p:nvSpPr>
            <p:spPr bwMode="ltGray">
              <a:xfrm rot="12185230" flipV="1">
                <a:off x="3891" y="1323"/>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a:defRPr/>
                </a:pPr>
                <a:endParaRPr lang="zh-CN" altLang="en-US"/>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a:defRPr/>
                </a:pPr>
                <a:endParaRPr lang="zh-CN" altLang="en-US"/>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a:defRPr/>
              </a:pPr>
              <a:endParaRPr lang="zh-CN" altLang="en-US"/>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a:defRPr/>
              </a:pPr>
              <a:endParaRPr lang="zh-CN" altLang="en-US"/>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a:defRPr/>
              </a:pPr>
              <a:endParaRPr lang="zh-CN" altLang="en-US"/>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a:defRPr/>
              </a:pPr>
              <a:endParaRPr lang="zh-CN" altLang="en-US"/>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a:defRPr/>
              </a:pPr>
              <a:endParaRPr lang="zh-CN" altLang="en-US"/>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a:defRPr/>
              </a:pPr>
              <a:endParaRPr lang="zh-CN" alt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34" name="Freeform 23"/>
              <p:cNvSpPr>
                <a:spLocks/>
              </p:cNvSpPr>
              <p:nvPr userDrawn="1"/>
            </p:nvSpPr>
            <p:spPr bwMode="ltGray">
              <a:xfrm>
                <a:off x="1788"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a:defRPr/>
              </a:pPr>
              <a:endParaRPr lang="zh-CN" altLang="en-US"/>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zh-CN" altLang="en-US"/>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zh-CN" altLang="en-US"/>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zh-CN" altLang="en-US"/>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a:defRPr/>
              </a:pPr>
              <a:endParaRPr lang="zh-CN" altLang="en-US"/>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a:defRPr/>
              </a:pPr>
              <a:endParaRPr lang="zh-CN" altLang="en-US"/>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a:defRPr/>
              </a:pPr>
              <a:endParaRPr lang="zh-CN" altLang="en-US"/>
            </a:p>
          </p:txBody>
        </p:sp>
      </p:grpSp>
      <p:sp>
        <p:nvSpPr>
          <p:cNvPr id="11473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11473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47" name="Rectangle 45"/>
          <p:cNvSpPr>
            <a:spLocks noGrp="1" noChangeArrowheads="1"/>
          </p:cNvSpPr>
          <p:nvPr>
            <p:ph type="ftr" sz="quarter" idx="11"/>
          </p:nvPr>
        </p:nvSpPr>
        <p:spPr/>
        <p:txBody>
          <a:bodyPr/>
          <a:lstStyle>
            <a:lvl1pPr>
              <a:defRPr/>
            </a:lvl1pPr>
          </a:lstStyle>
          <a:p>
            <a:pPr>
              <a:defRPr/>
            </a:pPr>
            <a:endParaRPr lang="en-US" altLang="zh-CN"/>
          </a:p>
        </p:txBody>
      </p:sp>
      <p:sp>
        <p:nvSpPr>
          <p:cNvPr id="48" name="Rectangle 46"/>
          <p:cNvSpPr>
            <a:spLocks noGrp="1" noChangeArrowheads="1"/>
          </p:cNvSpPr>
          <p:nvPr>
            <p:ph type="sldNum" sz="quarter" idx="12"/>
          </p:nvPr>
        </p:nvSpPr>
        <p:spPr/>
        <p:txBody>
          <a:bodyPr/>
          <a:lstStyle>
            <a:lvl1pPr>
              <a:defRPr/>
            </a:lvl1pPr>
          </a:lstStyle>
          <a:p>
            <a:fld id="{23ED5A64-6D02-43AE-950C-0417E6C30937}" type="slidenum">
              <a:rPr lang="zh-CN" altLang="en-US"/>
              <a:pPr/>
              <a:t>‹#›</a:t>
            </a:fld>
            <a:endParaRPr lang="en-US" altLang="zh-CN"/>
          </a:p>
        </p:txBody>
      </p:sp>
    </p:spTree>
    <p:extLst>
      <p:ext uri="{BB962C8B-B14F-4D97-AF65-F5344CB8AC3E}">
        <p14:creationId xmlns:p14="http://schemas.microsoft.com/office/powerpoint/2010/main" val="34556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fld id="{5F176A02-E4A8-4C6D-8DA7-D737A390F577}" type="slidenum">
              <a:rPr lang="zh-CN" altLang="en-US"/>
              <a:pPr/>
              <a:t>‹#›</a:t>
            </a:fld>
            <a:endParaRPr lang="en-US" altLang="zh-CN"/>
          </a:p>
        </p:txBody>
      </p:sp>
    </p:spTree>
    <p:extLst>
      <p:ext uri="{BB962C8B-B14F-4D97-AF65-F5344CB8AC3E}">
        <p14:creationId xmlns:p14="http://schemas.microsoft.com/office/powerpoint/2010/main" val="88682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fld id="{F53F4ACA-DA60-4DFD-B3F0-27F898487440}" type="slidenum">
              <a:rPr lang="zh-CN" altLang="en-US"/>
              <a:pPr/>
              <a:t>‹#›</a:t>
            </a:fld>
            <a:endParaRPr lang="en-US" altLang="zh-CN"/>
          </a:p>
        </p:txBody>
      </p:sp>
    </p:spTree>
    <p:extLst>
      <p:ext uri="{BB962C8B-B14F-4D97-AF65-F5344CB8AC3E}">
        <p14:creationId xmlns:p14="http://schemas.microsoft.com/office/powerpoint/2010/main" val="671066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3144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fld id="{81751EC4-C3A3-4C17-9DBC-22B71FDEF3DA}" type="slidenum">
              <a:rPr lang="zh-CN" altLang="en-US"/>
              <a:pPr/>
              <a:t>‹#›</a:t>
            </a:fld>
            <a:endParaRPr lang="en-US" altLang="zh-CN"/>
          </a:p>
        </p:txBody>
      </p:sp>
    </p:spTree>
    <p:extLst>
      <p:ext uri="{BB962C8B-B14F-4D97-AF65-F5344CB8AC3E}">
        <p14:creationId xmlns:p14="http://schemas.microsoft.com/office/powerpoint/2010/main" val="979890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3144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9"/>
          <p:cNvSpPr>
            <a:spLocks noGrp="1" noChangeArrowheads="1"/>
          </p:cNvSpPr>
          <p:nvPr>
            <p:ph type="sldNum" sz="quarter" idx="12"/>
          </p:nvPr>
        </p:nvSpPr>
        <p:spPr>
          <a:ln/>
        </p:spPr>
        <p:txBody>
          <a:bodyPr/>
          <a:lstStyle>
            <a:lvl1pPr>
              <a:defRPr/>
            </a:lvl1pPr>
          </a:lstStyle>
          <a:p>
            <a:fld id="{5578ABFC-7FB4-4F1E-AB2F-3FFFC2BA9B10}" type="slidenum">
              <a:rPr lang="zh-CN" altLang="en-US"/>
              <a:pPr/>
              <a:t>‹#›</a:t>
            </a:fld>
            <a:endParaRPr lang="en-US" altLang="zh-CN"/>
          </a:p>
        </p:txBody>
      </p:sp>
    </p:spTree>
    <p:extLst>
      <p:ext uri="{BB962C8B-B14F-4D97-AF65-F5344CB8AC3E}">
        <p14:creationId xmlns:p14="http://schemas.microsoft.com/office/powerpoint/2010/main" val="270222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fld id="{59746DD6-603E-4134-A4F9-BFD0F101CE91}" type="slidenum">
              <a:rPr lang="zh-CN" altLang="en-US"/>
              <a:pPr/>
              <a:t>‹#›</a:t>
            </a:fld>
            <a:endParaRPr lang="en-US" altLang="zh-CN"/>
          </a:p>
        </p:txBody>
      </p:sp>
    </p:spTree>
    <p:extLst>
      <p:ext uri="{BB962C8B-B14F-4D97-AF65-F5344CB8AC3E}">
        <p14:creationId xmlns:p14="http://schemas.microsoft.com/office/powerpoint/2010/main" val="306810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fld id="{8FCC0753-B306-4167-A2C1-D87BD0F81BD0}" type="slidenum">
              <a:rPr lang="zh-CN" altLang="en-US"/>
              <a:pPr/>
              <a:t>‹#›</a:t>
            </a:fld>
            <a:endParaRPr lang="en-US" altLang="zh-CN"/>
          </a:p>
        </p:txBody>
      </p:sp>
    </p:spTree>
    <p:extLst>
      <p:ext uri="{BB962C8B-B14F-4D97-AF65-F5344CB8AC3E}">
        <p14:creationId xmlns:p14="http://schemas.microsoft.com/office/powerpoint/2010/main" val="76978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fld id="{F3D29124-0CD3-46C4-A7A2-687901AADA9E}" type="slidenum">
              <a:rPr lang="zh-CN" altLang="en-US"/>
              <a:pPr/>
              <a:t>‹#›</a:t>
            </a:fld>
            <a:endParaRPr lang="en-US" altLang="zh-CN"/>
          </a:p>
        </p:txBody>
      </p:sp>
    </p:spTree>
    <p:extLst>
      <p:ext uri="{BB962C8B-B14F-4D97-AF65-F5344CB8AC3E}">
        <p14:creationId xmlns:p14="http://schemas.microsoft.com/office/powerpoint/2010/main" val="411261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ln/>
        </p:spPr>
        <p:txBody>
          <a:bodyPr/>
          <a:lstStyle>
            <a:lvl1pPr>
              <a:defRPr/>
            </a:lvl1pPr>
          </a:lstStyle>
          <a:p>
            <a:fld id="{F3EBFA2D-1C9E-47DD-BAF5-6AA2495E9184}" type="slidenum">
              <a:rPr lang="zh-CN" altLang="en-US"/>
              <a:pPr/>
              <a:t>‹#›</a:t>
            </a:fld>
            <a:endParaRPr lang="en-US" altLang="zh-CN"/>
          </a:p>
        </p:txBody>
      </p:sp>
    </p:spTree>
    <p:extLst>
      <p:ext uri="{BB962C8B-B14F-4D97-AF65-F5344CB8AC3E}">
        <p14:creationId xmlns:p14="http://schemas.microsoft.com/office/powerpoint/2010/main" val="268332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ln/>
        </p:spPr>
        <p:txBody>
          <a:bodyPr/>
          <a:lstStyle>
            <a:lvl1pPr>
              <a:defRPr/>
            </a:lvl1pPr>
          </a:lstStyle>
          <a:p>
            <a:fld id="{ED7DDD9A-F157-406F-AC8C-53DC047669B2}" type="slidenum">
              <a:rPr lang="zh-CN" altLang="en-US"/>
              <a:pPr/>
              <a:t>‹#›</a:t>
            </a:fld>
            <a:endParaRPr lang="en-US" altLang="zh-CN"/>
          </a:p>
        </p:txBody>
      </p:sp>
    </p:spTree>
    <p:extLst>
      <p:ext uri="{BB962C8B-B14F-4D97-AF65-F5344CB8AC3E}">
        <p14:creationId xmlns:p14="http://schemas.microsoft.com/office/powerpoint/2010/main" val="11043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9"/>
          <p:cNvSpPr>
            <a:spLocks noGrp="1" noChangeArrowheads="1"/>
          </p:cNvSpPr>
          <p:nvPr>
            <p:ph type="sldNum" sz="quarter" idx="12"/>
          </p:nvPr>
        </p:nvSpPr>
        <p:spPr>
          <a:ln/>
        </p:spPr>
        <p:txBody>
          <a:bodyPr/>
          <a:lstStyle>
            <a:lvl1pPr>
              <a:defRPr/>
            </a:lvl1pPr>
          </a:lstStyle>
          <a:p>
            <a:fld id="{2ED1CC82-0AB5-4004-BDF1-37E013577237}" type="slidenum">
              <a:rPr lang="zh-CN" altLang="en-US"/>
              <a:pPr/>
              <a:t>‹#›</a:t>
            </a:fld>
            <a:endParaRPr lang="en-US" altLang="zh-CN"/>
          </a:p>
        </p:txBody>
      </p:sp>
    </p:spTree>
    <p:extLst>
      <p:ext uri="{BB962C8B-B14F-4D97-AF65-F5344CB8AC3E}">
        <p14:creationId xmlns:p14="http://schemas.microsoft.com/office/powerpoint/2010/main" val="101112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fld id="{22B9745B-3E46-469A-83FB-B37BBE670793}" type="slidenum">
              <a:rPr lang="zh-CN" altLang="en-US"/>
              <a:pPr/>
              <a:t>‹#›</a:t>
            </a:fld>
            <a:endParaRPr lang="en-US" altLang="zh-CN"/>
          </a:p>
        </p:txBody>
      </p:sp>
    </p:spTree>
    <p:extLst>
      <p:ext uri="{BB962C8B-B14F-4D97-AF65-F5344CB8AC3E}">
        <p14:creationId xmlns:p14="http://schemas.microsoft.com/office/powerpoint/2010/main" val="363656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fld id="{FD171A34-CDF7-4FB6-8F0F-BF6F3EAB3A65}" type="slidenum">
              <a:rPr lang="zh-CN" altLang="en-US"/>
              <a:pPr/>
              <a:t>‹#›</a:t>
            </a:fld>
            <a:endParaRPr lang="en-US" altLang="zh-CN"/>
          </a:p>
        </p:txBody>
      </p:sp>
    </p:spTree>
    <p:extLst>
      <p:ext uri="{BB962C8B-B14F-4D97-AF65-F5344CB8AC3E}">
        <p14:creationId xmlns:p14="http://schemas.microsoft.com/office/powerpoint/2010/main" val="410455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7938" y="0"/>
            <a:ext cx="2833688" cy="6856413"/>
            <a:chOff x="-5" y="0"/>
            <a:chExt cx="1785" cy="4319"/>
          </a:xfrm>
        </p:grpSpPr>
        <p:sp>
          <p:nvSpPr>
            <p:cNvPr id="11366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zh-CN" altLang="en-US"/>
            </a:p>
          </p:txBody>
        </p:sp>
        <p:grpSp>
          <p:nvGrpSpPr>
            <p:cNvPr id="5129" name="Group 4"/>
            <p:cNvGrpSpPr>
              <a:grpSpLocks/>
            </p:cNvGrpSpPr>
            <p:nvPr/>
          </p:nvGrpSpPr>
          <p:grpSpPr bwMode="auto">
            <a:xfrm rot="14964908" flipH="1">
              <a:off x="104" y="2441"/>
              <a:ext cx="452" cy="444"/>
              <a:chOff x="1727" y="866"/>
              <a:chExt cx="129" cy="157"/>
            </a:xfrm>
          </p:grpSpPr>
          <p:sp>
            <p:nvSpPr>
              <p:cNvPr id="11366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1367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1367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11367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zh-CN" altLang="en-US"/>
            </a:p>
          </p:txBody>
        </p:sp>
        <p:grpSp>
          <p:nvGrpSpPr>
            <p:cNvPr id="5131" name="Group 9"/>
            <p:cNvGrpSpPr>
              <a:grpSpLocks/>
            </p:cNvGrpSpPr>
            <p:nvPr/>
          </p:nvGrpSpPr>
          <p:grpSpPr bwMode="auto">
            <a:xfrm rot="416244">
              <a:off x="9" y="1746"/>
              <a:ext cx="1771" cy="1741"/>
              <a:chOff x="41" y="2787"/>
              <a:chExt cx="902" cy="833"/>
            </a:xfrm>
          </p:grpSpPr>
          <p:sp>
            <p:nvSpPr>
              <p:cNvPr id="11367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zh-CN" altLang="en-US"/>
              </a:p>
            </p:txBody>
          </p:sp>
          <p:sp>
            <p:nvSpPr>
              <p:cNvPr id="11367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zh-CN" altLang="en-US"/>
              </a:p>
            </p:txBody>
          </p:sp>
          <p:sp>
            <p:nvSpPr>
              <p:cNvPr id="11367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zh-CN" altLang="en-US"/>
              </a:p>
            </p:txBody>
          </p:sp>
          <p:sp>
            <p:nvSpPr>
              <p:cNvPr id="11367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zh-CN" altLang="en-US"/>
              </a:p>
            </p:txBody>
          </p:sp>
          <p:sp>
            <p:nvSpPr>
              <p:cNvPr id="113678" name="Freeform 14"/>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zh-CN" altLang="en-US"/>
              </a:p>
            </p:txBody>
          </p:sp>
          <p:grpSp>
            <p:nvGrpSpPr>
              <p:cNvPr id="5163" name="Group 15"/>
              <p:cNvGrpSpPr>
                <a:grpSpLocks/>
              </p:cNvGrpSpPr>
              <p:nvPr userDrawn="1"/>
            </p:nvGrpSpPr>
            <p:grpSpPr bwMode="auto">
              <a:xfrm rot="10886446" flipH="1">
                <a:off x="335" y="3251"/>
                <a:ext cx="608" cy="369"/>
                <a:chOff x="-366" y="1704"/>
                <a:chExt cx="608" cy="369"/>
              </a:xfrm>
            </p:grpSpPr>
            <p:sp>
              <p:nvSpPr>
                <p:cNvPr id="11368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zh-CN" altLang="en-US"/>
                </a:p>
              </p:txBody>
            </p:sp>
            <p:sp>
              <p:nvSpPr>
                <p:cNvPr id="11368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zh-CN" altLang="en-US"/>
                </a:p>
              </p:txBody>
            </p:sp>
            <p:sp>
              <p:nvSpPr>
                <p:cNvPr id="113682" name="Freeform 18"/>
                <p:cNvSpPr>
                  <a:spLocks/>
                </p:cNvSpPr>
                <p:nvPr userDrawn="1"/>
              </p:nvSpPr>
              <p:spPr bwMode="ltGray">
                <a:xfrm rot="4200091">
                  <a:off x="193" y="1722"/>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zh-CN" altLang="en-US"/>
                </a:p>
              </p:txBody>
            </p:sp>
          </p:grpSp>
        </p:grpSp>
        <p:grpSp>
          <p:nvGrpSpPr>
            <p:cNvPr id="5132" name="Group 19"/>
            <p:cNvGrpSpPr>
              <a:grpSpLocks/>
            </p:cNvGrpSpPr>
            <p:nvPr/>
          </p:nvGrpSpPr>
          <p:grpSpPr bwMode="auto">
            <a:xfrm rot="6248562">
              <a:off x="343" y="3854"/>
              <a:ext cx="392" cy="424"/>
              <a:chOff x="1727" y="866"/>
              <a:chExt cx="129" cy="157"/>
            </a:xfrm>
          </p:grpSpPr>
          <p:sp>
            <p:nvSpPr>
              <p:cNvPr id="113684" name="Freeform 20"/>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13685" name="Freeform 21"/>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1368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5133" name="Group 23"/>
            <p:cNvGrpSpPr>
              <a:grpSpLocks/>
            </p:cNvGrpSpPr>
            <p:nvPr/>
          </p:nvGrpSpPr>
          <p:grpSpPr bwMode="auto">
            <a:xfrm rot="5003157">
              <a:off x="249" y="1102"/>
              <a:ext cx="412" cy="500"/>
              <a:chOff x="1727" y="866"/>
              <a:chExt cx="129" cy="157"/>
            </a:xfrm>
          </p:grpSpPr>
          <p:sp>
            <p:nvSpPr>
              <p:cNvPr id="11368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1368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1369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5134" name="Group 27"/>
            <p:cNvGrpSpPr>
              <a:grpSpLocks/>
            </p:cNvGrpSpPr>
            <p:nvPr/>
          </p:nvGrpSpPr>
          <p:grpSpPr bwMode="auto">
            <a:xfrm>
              <a:off x="815" y="0"/>
              <a:ext cx="345" cy="367"/>
              <a:chOff x="1727" y="866"/>
              <a:chExt cx="129" cy="157"/>
            </a:xfrm>
          </p:grpSpPr>
          <p:sp>
            <p:nvSpPr>
              <p:cNvPr id="11369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1369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1369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11369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11369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zh-CN" altLang="en-US"/>
            </a:p>
          </p:txBody>
        </p:sp>
        <p:sp>
          <p:nvSpPr>
            <p:cNvPr id="11369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zh-CN" altLang="en-US"/>
            </a:p>
          </p:txBody>
        </p:sp>
        <p:sp>
          <p:nvSpPr>
            <p:cNvPr id="11369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zh-CN" altLang="en-US"/>
            </a:p>
          </p:txBody>
        </p:sp>
        <p:sp>
          <p:nvSpPr>
            <p:cNvPr id="11369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zh-CN" altLang="en-US"/>
            </a:p>
          </p:txBody>
        </p:sp>
        <p:sp>
          <p:nvSpPr>
            <p:cNvPr id="11370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zh-CN" altLang="en-US"/>
            </a:p>
          </p:txBody>
        </p:sp>
        <p:sp>
          <p:nvSpPr>
            <p:cNvPr id="11370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zh-CN" altLang="en-US"/>
            </a:p>
          </p:txBody>
        </p:sp>
        <p:sp>
          <p:nvSpPr>
            <p:cNvPr id="11370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zh-CN" altLang="en-US"/>
            </a:p>
          </p:txBody>
        </p:sp>
        <p:sp>
          <p:nvSpPr>
            <p:cNvPr id="11370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zh-CN" altLang="en-US"/>
            </a:p>
          </p:txBody>
        </p:sp>
        <p:sp>
          <p:nvSpPr>
            <p:cNvPr id="11370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zh-CN" altLang="en-US"/>
            </a:p>
          </p:txBody>
        </p:sp>
        <p:sp>
          <p:nvSpPr>
            <p:cNvPr id="11370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zh-CN" altLang="en-US"/>
            </a:p>
          </p:txBody>
        </p:sp>
        <p:sp>
          <p:nvSpPr>
            <p:cNvPr id="11370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zh-CN" altLang="en-US"/>
            </a:p>
          </p:txBody>
        </p:sp>
        <p:sp>
          <p:nvSpPr>
            <p:cNvPr id="11370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zh-CN" altLang="en-US"/>
            </a:p>
          </p:txBody>
        </p:sp>
        <p:sp>
          <p:nvSpPr>
            <p:cNvPr id="11370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zh-CN" altLang="en-US"/>
            </a:p>
          </p:txBody>
        </p:sp>
      </p:grpSp>
      <p:sp>
        <p:nvSpPr>
          <p:cNvPr id="11370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4"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371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1371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1371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CF95EAC7-50F0-4A54-B08E-8F7CFB15075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1"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20F91D8-05A6-4098-9044-69A050F69CCB}" type="slidenum">
              <a:rPr lang="zh-CN" altLang="en-US"/>
              <a:pPr eaLnBrk="1" hangingPunct="1"/>
              <a:t>1</a:t>
            </a:fld>
            <a:endParaRPr lang="en-US" altLang="zh-CN"/>
          </a:p>
        </p:txBody>
      </p:sp>
      <p:sp>
        <p:nvSpPr>
          <p:cNvPr id="109570" name="Rectangle 2"/>
          <p:cNvSpPr>
            <a:spLocks noGrp="1" noChangeArrowheads="1"/>
          </p:cNvSpPr>
          <p:nvPr>
            <p:ph type="ctrTitle"/>
          </p:nvPr>
        </p:nvSpPr>
        <p:spPr>
          <a:xfrm>
            <a:off x="1763713" y="1412875"/>
            <a:ext cx="6192837" cy="1828800"/>
          </a:xfrm>
        </p:spPr>
        <p:txBody>
          <a:bodyPr/>
          <a:lstStyle/>
          <a:p>
            <a:pPr eaLnBrk="1" hangingPunct="1">
              <a:defRPr/>
            </a:pPr>
            <a:r>
              <a:rPr lang="zh-CN" altLang="en-US" dirty="0" smtClean="0"/>
              <a:t>智能传感器网路的</a:t>
            </a:r>
            <a:r>
              <a:rPr lang="en-US" altLang="zh-CN" dirty="0" smtClean="0"/>
              <a:t>MAC</a:t>
            </a:r>
            <a:r>
              <a:rPr lang="zh-CN" altLang="en-US" dirty="0" smtClean="0"/>
              <a:t>协议</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037DA10-453B-4CA2-BE1E-1DDA54B354CC}" type="slidenum">
              <a:rPr lang="zh-CN" altLang="en-US"/>
              <a:pPr eaLnBrk="1" hangingPunct="1"/>
              <a:t>10</a:t>
            </a:fld>
            <a:endParaRPr lang="en-US" altLang="zh-CN"/>
          </a:p>
        </p:txBody>
      </p:sp>
      <p:sp>
        <p:nvSpPr>
          <p:cNvPr id="15565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16388" name="Rectangle 3"/>
          <p:cNvSpPr>
            <a:spLocks noGrp="1" noChangeArrowheads="1"/>
          </p:cNvSpPr>
          <p:nvPr>
            <p:ph type="body" idx="1"/>
          </p:nvPr>
        </p:nvSpPr>
        <p:spPr/>
        <p:txBody>
          <a:bodyPr/>
          <a:lstStyle/>
          <a:p>
            <a:pPr eaLnBrk="1" hangingPunct="1"/>
            <a:r>
              <a:rPr lang="en-US" altLang="zh-CN" b="1" smtClean="0">
                <a:latin typeface="楷体_GB2312" pitchFamily="49" charset="-122"/>
                <a:ea typeface="楷体_GB2312" pitchFamily="49" charset="-122"/>
              </a:rPr>
              <a:t>IEEE802.11 MAC</a:t>
            </a:r>
            <a:r>
              <a:rPr lang="zh-CN" altLang="en-US" b="1" smtClean="0">
                <a:latin typeface="楷体_GB2312" pitchFamily="49" charset="-122"/>
                <a:ea typeface="楷体_GB2312" pitchFamily="49" charset="-122"/>
              </a:rPr>
              <a:t>层协议</a:t>
            </a:r>
          </a:p>
          <a:p>
            <a:pPr eaLnBrk="1" hangingPunct="1">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1</a:t>
            </a:r>
            <a:r>
              <a:rPr lang="zh-CN" altLang="en-US" sz="2800" smtClean="0">
                <a:latin typeface="楷体_GB2312" pitchFamily="49" charset="-122"/>
                <a:ea typeface="楷体_GB2312" pitchFamily="49" charset="-122"/>
              </a:rPr>
              <a:t>）分布式协调</a:t>
            </a:r>
            <a:r>
              <a:rPr lang="en-US" altLang="zh-CN" sz="2800" smtClean="0">
                <a:latin typeface="楷体_GB2312" pitchFamily="49" charset="-122"/>
                <a:ea typeface="楷体_GB2312" pitchFamily="49" charset="-122"/>
              </a:rPr>
              <a:t>DCF</a:t>
            </a:r>
            <a:r>
              <a:rPr lang="zh-CN" altLang="en-US" sz="2800" smtClean="0">
                <a:latin typeface="楷体_GB2312" pitchFamily="49" charset="-122"/>
                <a:ea typeface="楷体_GB2312" pitchFamily="49" charset="-122"/>
              </a:rPr>
              <a:t>：节点侦听到无线信道忙后，采用</a:t>
            </a:r>
            <a:r>
              <a:rPr lang="en-US" altLang="zh-CN" sz="2800" smtClean="0">
                <a:latin typeface="楷体_GB2312" pitchFamily="49" charset="-122"/>
                <a:ea typeface="楷体_GB2312" pitchFamily="49" charset="-122"/>
              </a:rPr>
              <a:t>CSMA/CA</a:t>
            </a:r>
            <a:r>
              <a:rPr lang="zh-CN" altLang="en-US" sz="2800" smtClean="0">
                <a:latin typeface="楷体_GB2312" pitchFamily="49" charset="-122"/>
                <a:ea typeface="楷体_GB2312" pitchFamily="49" charset="-122"/>
              </a:rPr>
              <a:t>机制和随机退避时间，实现无线信道的共享。所有定向通信都采用立即的主动确认</a:t>
            </a:r>
            <a:r>
              <a:rPr lang="en-US" altLang="zh-CN" sz="2800" smtClean="0">
                <a:latin typeface="楷体_GB2312" pitchFamily="49" charset="-122"/>
                <a:ea typeface="楷体_GB2312" pitchFamily="49" charset="-122"/>
              </a:rPr>
              <a:t>ACK</a:t>
            </a:r>
            <a:r>
              <a:rPr lang="zh-CN" altLang="en-US" sz="2800" smtClean="0">
                <a:latin typeface="楷体_GB2312" pitchFamily="49" charset="-122"/>
                <a:ea typeface="楷体_GB2312" pitchFamily="49" charset="-122"/>
              </a:rPr>
              <a:t>帧机制；如果没有收到</a:t>
            </a:r>
            <a:r>
              <a:rPr lang="en-US" altLang="zh-CN" sz="2800" smtClean="0">
                <a:latin typeface="楷体_GB2312" pitchFamily="49" charset="-122"/>
                <a:ea typeface="楷体_GB2312" pitchFamily="49" charset="-122"/>
              </a:rPr>
              <a:t>ACK</a:t>
            </a:r>
            <a:r>
              <a:rPr lang="zh-CN" altLang="en-US" sz="2800" smtClean="0">
                <a:latin typeface="楷体_GB2312" pitchFamily="49" charset="-122"/>
                <a:ea typeface="楷体_GB2312" pitchFamily="49" charset="-122"/>
              </a:rPr>
              <a:t>，则发送方会重传数据。</a:t>
            </a:r>
          </a:p>
          <a:p>
            <a:pPr eaLnBrk="1" hangingPunct="1">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2</a:t>
            </a:r>
            <a:r>
              <a:rPr lang="zh-CN" altLang="en-US" sz="2800" smtClean="0">
                <a:latin typeface="楷体_GB2312" pitchFamily="49" charset="-122"/>
                <a:ea typeface="楷体_GB2312" pitchFamily="49" charset="-122"/>
              </a:rPr>
              <a:t>）点协调式：基于优先级的无竞争访问，是一种可选的控制方式。它通过访问接入点协调节点的数据收发，通过轮询方式查询当前哪些节点有数据发送的请求，并在必要时给予数据发送权。</a:t>
            </a:r>
          </a:p>
          <a:p>
            <a:pPr eaLnBrk="1" hangingPunct="1">
              <a:buFontTx/>
              <a:buNone/>
            </a:pPr>
            <a:endParaRPr lang="en-US" altLang="zh-CN" sz="2000" b="1"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7AEBFCA-7CC1-48F1-A51B-17DEAB656CA1}" type="slidenum">
              <a:rPr lang="zh-CN" altLang="en-US"/>
              <a:pPr eaLnBrk="1" hangingPunct="1"/>
              <a:t>11</a:t>
            </a:fld>
            <a:endParaRPr lang="en-US" altLang="zh-CN"/>
          </a:p>
        </p:txBody>
      </p:sp>
      <p:sp>
        <p:nvSpPr>
          <p:cNvPr id="156674" name="Rectangle 2"/>
          <p:cNvSpPr>
            <a:spLocks noGrp="1" noChangeArrowheads="1"/>
          </p:cNvSpPr>
          <p:nvPr>
            <p:ph type="title"/>
          </p:nvPr>
        </p:nvSpPr>
        <p:spPr/>
        <p:txBody>
          <a:bodyPr/>
          <a:lstStyle/>
          <a:p>
            <a:pPr eaLnBrk="1" hangingPunct="1">
              <a:defRPr/>
            </a:pPr>
            <a:r>
              <a:rPr lang="zh-CN" altLang="en-US" b="1" smtClean="0">
                <a:latin typeface="楷体_GB2312" pitchFamily="49" charset="-122"/>
                <a:ea typeface="楷体_GB2312" pitchFamily="49" charset="-122"/>
              </a:rPr>
              <a:t>基于竞争的</a:t>
            </a:r>
            <a:r>
              <a:rPr lang="en-US" altLang="zh-CN" b="1" smtClean="0">
                <a:latin typeface="楷体_GB2312" pitchFamily="49" charset="-122"/>
                <a:ea typeface="楷体_GB2312" pitchFamily="49" charset="-122"/>
              </a:rPr>
              <a:t>MAC</a:t>
            </a:r>
            <a:r>
              <a:rPr lang="zh-CN" altLang="en-US" b="1" smtClean="0">
                <a:latin typeface="楷体_GB2312" pitchFamily="49" charset="-122"/>
                <a:ea typeface="楷体_GB2312" pitchFamily="49" charset="-122"/>
              </a:rPr>
              <a:t>协议</a:t>
            </a:r>
          </a:p>
        </p:txBody>
      </p:sp>
      <p:sp>
        <p:nvSpPr>
          <p:cNvPr id="1029" name="Rectangle 3"/>
          <p:cNvSpPr>
            <a:spLocks noGrp="1" noChangeArrowheads="1"/>
          </p:cNvSpPr>
          <p:nvPr>
            <p:ph type="body" idx="1"/>
          </p:nvPr>
        </p:nvSpPr>
        <p:spPr/>
        <p:txBody>
          <a:bodyPr/>
          <a:lstStyle/>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                                    </a:t>
            </a:r>
          </a:p>
        </p:txBody>
      </p:sp>
      <p:sp>
        <p:nvSpPr>
          <p:cNvPr id="103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026" name="Object 4"/>
          <p:cNvGraphicFramePr>
            <a:graphicFrameLocks noChangeAspect="1"/>
          </p:cNvGraphicFramePr>
          <p:nvPr/>
        </p:nvGraphicFramePr>
        <p:xfrm>
          <a:off x="611188" y="1773238"/>
          <a:ext cx="7848600" cy="3192462"/>
        </p:xfrm>
        <a:graphic>
          <a:graphicData uri="http://schemas.openxmlformats.org/presentationml/2006/ole">
            <mc:AlternateContent xmlns:mc="http://schemas.openxmlformats.org/markup-compatibility/2006">
              <mc:Choice xmlns:v="urn:schemas-microsoft-com:vml" Requires="v">
                <p:oleObj spid="_x0000_s1035" name="Visio" r:id="rId4" imgW="7007962" imgH="2846832" progId="Visio.Drawing.11">
                  <p:embed/>
                </p:oleObj>
              </mc:Choice>
              <mc:Fallback>
                <p:oleObj name="Visio" r:id="rId4" imgW="7007962" imgH="2846832"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773238"/>
                        <a:ext cx="7848600" cy="319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AutoShape 6"/>
          <p:cNvSpPr>
            <a:spLocks noChangeArrowheads="1"/>
          </p:cNvSpPr>
          <p:nvPr/>
        </p:nvSpPr>
        <p:spPr bwMode="auto">
          <a:xfrm>
            <a:off x="179388" y="5229225"/>
            <a:ext cx="4679950" cy="1628775"/>
          </a:xfrm>
          <a:prstGeom prst="wedgeEllipseCallout">
            <a:avLst>
              <a:gd name="adj1" fmla="val 10583"/>
              <a:gd name="adj2" fmla="val -109259"/>
            </a:avLst>
          </a:prstGeom>
          <a:solidFill>
            <a:schemeClr val="accent1"/>
          </a:solidFill>
          <a:ln w="9525">
            <a:solidFill>
              <a:schemeClr val="tx1"/>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1200" dirty="0">
                <a:latin typeface="Times New Roman" panose="02020603050405020304" pitchFamily="18" charset="0"/>
              </a:rPr>
              <a:t>RTS: request-to-send,  CTS: clear-to-send</a:t>
            </a:r>
          </a:p>
          <a:p>
            <a:pPr eaLnBrk="1" hangingPunct="1"/>
            <a:r>
              <a:rPr lang="en-US" altLang="zh-CN" sz="1200" dirty="0">
                <a:latin typeface="Times New Roman" panose="02020603050405020304" pitchFamily="18" charset="0"/>
              </a:rPr>
              <a:t>NAV: network allocation vector</a:t>
            </a:r>
            <a:r>
              <a:rPr lang="zh-CN" altLang="en-US" sz="1200" dirty="0">
                <a:latin typeface="Times New Roman" panose="02020603050405020304" pitchFamily="18" charset="0"/>
              </a:rPr>
              <a:t>（两帧中都有一个字段表示这次数据交换需要的时间长度），它可以看作是一个计数器，以均匀速率递减计数到零。当计数器为零时，虚拟载波侦听指示信道为空闲状态；否则信道为忙。</a:t>
            </a:r>
          </a:p>
        </p:txBody>
      </p:sp>
      <p:sp>
        <p:nvSpPr>
          <p:cNvPr id="1032" name="AutoShape 8"/>
          <p:cNvSpPr>
            <a:spLocks noChangeArrowheads="1"/>
          </p:cNvSpPr>
          <p:nvPr/>
        </p:nvSpPr>
        <p:spPr bwMode="auto">
          <a:xfrm>
            <a:off x="4284663" y="4652963"/>
            <a:ext cx="4859337" cy="2447925"/>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1400">
                <a:latin typeface="Times New Roman" panose="02020603050405020304" pitchFamily="18" charset="0"/>
              </a:rPr>
              <a:t>IEEE802.11 MAC</a:t>
            </a:r>
            <a:r>
              <a:rPr lang="zh-CN" altLang="en-US" sz="1400">
                <a:latin typeface="Times New Roman" panose="02020603050405020304" pitchFamily="18" charset="0"/>
              </a:rPr>
              <a:t>协议提供了三种基本帧间间隔</a:t>
            </a:r>
            <a:r>
              <a:rPr lang="en-US" altLang="zh-CN" sz="1400">
                <a:latin typeface="Times New Roman" panose="02020603050405020304" pitchFamily="18" charset="0"/>
              </a:rPr>
              <a:t>(IFS)</a:t>
            </a:r>
            <a:r>
              <a:rPr lang="zh-CN" altLang="en-US" sz="1400">
                <a:latin typeface="Times New Roman" panose="02020603050405020304" pitchFamily="18" charset="0"/>
              </a:rPr>
              <a:t>，用</a:t>
            </a:r>
          </a:p>
          <a:p>
            <a:pPr algn="ctr" eaLnBrk="1" hangingPunct="1"/>
            <a:r>
              <a:rPr lang="zh-CN" altLang="en-US" sz="1400">
                <a:latin typeface="Times New Roman" panose="02020603050405020304" pitchFamily="18" charset="0"/>
              </a:rPr>
              <a:t>来提供访问无线信道的优先级。</a:t>
            </a:r>
          </a:p>
          <a:p>
            <a:pPr algn="ctr" eaLnBrk="1" hangingPunct="1"/>
            <a:r>
              <a:rPr lang="en-US" altLang="zh-CN" sz="1400">
                <a:latin typeface="Times New Roman" panose="02020603050405020304" pitchFamily="18" charset="0"/>
              </a:rPr>
              <a:t>SIFS:</a:t>
            </a:r>
            <a:r>
              <a:rPr lang="zh-CN" altLang="en-US" sz="1400">
                <a:latin typeface="Times New Roman" panose="02020603050405020304" pitchFamily="18" charset="0"/>
              </a:rPr>
              <a:t>最短帧间间隔。使用</a:t>
            </a:r>
            <a:r>
              <a:rPr lang="en-US" altLang="zh-CN" sz="1400">
                <a:latin typeface="Times New Roman" panose="02020603050405020304" pitchFamily="18" charset="0"/>
              </a:rPr>
              <a:t>SIFS</a:t>
            </a:r>
            <a:r>
              <a:rPr lang="zh-CN" altLang="en-US" sz="1400">
                <a:latin typeface="Times New Roman" panose="02020603050405020304" pitchFamily="18" charset="0"/>
              </a:rPr>
              <a:t>的帧优先级最高，用于需</a:t>
            </a:r>
          </a:p>
          <a:p>
            <a:pPr algn="ctr" eaLnBrk="1" hangingPunct="1"/>
            <a:r>
              <a:rPr lang="zh-CN" altLang="en-US" sz="1400">
                <a:latin typeface="Times New Roman" panose="02020603050405020304" pitchFamily="18" charset="0"/>
              </a:rPr>
              <a:t>要立即响应的服务，如</a:t>
            </a:r>
            <a:r>
              <a:rPr lang="en-US" altLang="zh-CN" sz="1400">
                <a:latin typeface="Times New Roman" panose="02020603050405020304" pitchFamily="18" charset="0"/>
              </a:rPr>
              <a:t>ACK</a:t>
            </a:r>
            <a:r>
              <a:rPr lang="zh-CN" altLang="en-US" sz="1400">
                <a:latin typeface="Times New Roman" panose="02020603050405020304" pitchFamily="18" charset="0"/>
              </a:rPr>
              <a:t>，</a:t>
            </a:r>
            <a:r>
              <a:rPr lang="en-US" altLang="zh-CN" sz="1400">
                <a:latin typeface="Times New Roman" panose="02020603050405020304" pitchFamily="18" charset="0"/>
              </a:rPr>
              <a:t>CTS</a:t>
            </a:r>
            <a:r>
              <a:rPr lang="zh-CN" altLang="en-US" sz="1400">
                <a:latin typeface="Times New Roman" panose="02020603050405020304" pitchFamily="18" charset="0"/>
              </a:rPr>
              <a:t>和控制帧。</a:t>
            </a:r>
          </a:p>
          <a:p>
            <a:pPr algn="ctr" eaLnBrk="1" hangingPunct="1"/>
            <a:r>
              <a:rPr lang="en-US" altLang="zh-CN" sz="1400">
                <a:latin typeface="Times New Roman" panose="02020603050405020304" pitchFamily="18" charset="0"/>
              </a:rPr>
              <a:t>PIFS:PCF</a:t>
            </a:r>
            <a:r>
              <a:rPr lang="zh-CN" altLang="en-US" sz="1400">
                <a:latin typeface="Times New Roman" panose="02020603050405020304" pitchFamily="18" charset="0"/>
              </a:rPr>
              <a:t>方式下节点使用的帧间间隔，用以获得在无竞</a:t>
            </a:r>
          </a:p>
          <a:p>
            <a:pPr algn="ctr" eaLnBrk="1" hangingPunct="1"/>
            <a:r>
              <a:rPr lang="zh-CN" altLang="en-US" sz="1400">
                <a:latin typeface="Times New Roman" panose="02020603050405020304" pitchFamily="18" charset="0"/>
              </a:rPr>
              <a:t>争访问周期启动时访问信道的优先级。</a:t>
            </a:r>
          </a:p>
          <a:p>
            <a:pPr algn="ctr" eaLnBrk="1" hangingPunct="1"/>
            <a:r>
              <a:rPr lang="en-US" altLang="zh-CN" sz="1400">
                <a:latin typeface="Times New Roman" panose="02020603050405020304" pitchFamily="18" charset="0"/>
              </a:rPr>
              <a:t>DIFS</a:t>
            </a:r>
            <a:r>
              <a:rPr lang="zh-CN" altLang="en-US" sz="1400">
                <a:latin typeface="Times New Roman" panose="02020603050405020304" pitchFamily="18" charset="0"/>
              </a:rPr>
              <a:t>：</a:t>
            </a:r>
            <a:r>
              <a:rPr lang="en-US" altLang="zh-CN" sz="1400">
                <a:latin typeface="Times New Roman" panose="02020603050405020304" pitchFamily="18" charset="0"/>
              </a:rPr>
              <a:t>DCF</a:t>
            </a:r>
            <a:r>
              <a:rPr lang="zh-CN" altLang="en-US" sz="1400">
                <a:latin typeface="Times New Roman" panose="02020603050405020304" pitchFamily="18" charset="0"/>
              </a:rPr>
              <a:t>方式下节点使用的帧间间隔，用以发送数据</a:t>
            </a:r>
          </a:p>
          <a:p>
            <a:pPr algn="ctr" eaLnBrk="1" hangingPunct="1"/>
            <a:r>
              <a:rPr lang="zh-CN" altLang="en-US" sz="1400">
                <a:latin typeface="Times New Roman" panose="02020603050405020304" pitchFamily="18" charset="0"/>
              </a:rPr>
              <a:t>帧和管理帧。</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C10F921-89C3-4509-B928-EC7E57AF60B0}" type="slidenum">
              <a:rPr lang="zh-CN" altLang="en-US"/>
              <a:pPr eaLnBrk="1" hangingPunct="1"/>
              <a:t>12</a:t>
            </a:fld>
            <a:endParaRPr lang="en-US" altLang="zh-CN"/>
          </a:p>
        </p:txBody>
      </p:sp>
      <p:sp>
        <p:nvSpPr>
          <p:cNvPr id="157698"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17412" name="Rectangle 3"/>
          <p:cNvSpPr>
            <a:spLocks noGrp="1" noChangeArrowheads="1"/>
          </p:cNvSpPr>
          <p:nvPr>
            <p:ph type="body" idx="1"/>
          </p:nvPr>
        </p:nvSpPr>
        <p:spPr/>
        <p:txBody>
          <a:bodyPr/>
          <a:lstStyle/>
          <a:p>
            <a:pPr eaLnBrk="1" hangingPunct="1"/>
            <a:endParaRPr lang="en-US" altLang="zh-CN" sz="2400" b="1" smtClean="0">
              <a:latin typeface="楷体_GB2312" pitchFamily="49" charset="-122"/>
              <a:ea typeface="楷体_GB2312" pitchFamily="49" charset="-122"/>
            </a:endParaRPr>
          </a:p>
          <a:p>
            <a:pPr eaLnBrk="1" hangingPunct="1"/>
            <a:r>
              <a:rPr lang="en-US" altLang="zh-CN" b="1" smtClean="0">
                <a:latin typeface="楷体_GB2312" pitchFamily="49" charset="-122"/>
                <a:ea typeface="楷体_GB2312" pitchFamily="49" charset="-122"/>
              </a:rPr>
              <a:t>CSMA/CA</a:t>
            </a:r>
            <a:r>
              <a:rPr lang="zh-CN" altLang="en-US" b="1" smtClean="0">
                <a:latin typeface="楷体_GB2312" pitchFamily="49" charset="-122"/>
                <a:ea typeface="楷体_GB2312" pitchFamily="49" charset="-122"/>
              </a:rPr>
              <a:t>协议</a:t>
            </a:r>
          </a:p>
          <a:p>
            <a:pPr lvl="1" eaLnBrk="1" hangingPunct="1"/>
            <a:r>
              <a:rPr lang="zh-CN" altLang="en-US" smtClean="0">
                <a:latin typeface="楷体_GB2312" pitchFamily="49" charset="-122"/>
                <a:ea typeface="楷体_GB2312" pitchFamily="49" charset="-122"/>
              </a:rPr>
              <a:t>当一个节点要传输一个分组时，它首先侦听信道状态。</a:t>
            </a:r>
          </a:p>
          <a:p>
            <a:pPr lvl="1" eaLnBrk="1" hangingPunct="1"/>
            <a:r>
              <a:rPr lang="zh-CN" altLang="en-US" smtClean="0">
                <a:latin typeface="楷体_GB2312" pitchFamily="49" charset="-122"/>
                <a:ea typeface="楷体_GB2312" pitchFamily="49" charset="-122"/>
              </a:rPr>
              <a:t>如果信道空闲，而且经过</a:t>
            </a:r>
            <a:r>
              <a:rPr lang="zh-CN" altLang="en-US" smtClean="0">
                <a:solidFill>
                  <a:srgbClr val="FF3300"/>
                </a:solidFill>
                <a:latin typeface="楷体_GB2312" pitchFamily="49" charset="-122"/>
                <a:ea typeface="楷体_GB2312" pitchFamily="49" charset="-122"/>
              </a:rPr>
              <a:t>一个帧间间隔时间</a:t>
            </a:r>
            <a:r>
              <a:rPr lang="en-US" altLang="zh-CN" smtClean="0">
                <a:solidFill>
                  <a:srgbClr val="FF3300"/>
                </a:solidFill>
                <a:latin typeface="楷体_GB2312" pitchFamily="49" charset="-122"/>
                <a:ea typeface="楷体_GB2312" pitchFamily="49" charset="-122"/>
              </a:rPr>
              <a:t>DIFS</a:t>
            </a:r>
            <a:r>
              <a:rPr lang="zh-CN" altLang="en-US" smtClean="0">
                <a:latin typeface="楷体_GB2312" pitchFamily="49" charset="-122"/>
                <a:ea typeface="楷体_GB2312" pitchFamily="49" charset="-122"/>
              </a:rPr>
              <a:t>，信道仍为空闲，则站点立即开始发送信息。</a:t>
            </a:r>
          </a:p>
          <a:p>
            <a:pPr lvl="1" eaLnBrk="1" hangingPunct="1"/>
            <a:r>
              <a:rPr lang="zh-CN" altLang="en-US" smtClean="0">
                <a:latin typeface="楷体_GB2312" pitchFamily="49" charset="-122"/>
                <a:ea typeface="楷体_GB2312" pitchFamily="49" charset="-122"/>
              </a:rPr>
              <a:t>如果信道忙，则站点一直侦听信道直到信道的空闲时间超过</a:t>
            </a:r>
            <a:r>
              <a:rPr lang="en-US" altLang="zh-CN" smtClean="0">
                <a:latin typeface="楷体_GB2312" pitchFamily="49" charset="-122"/>
                <a:ea typeface="楷体_GB2312" pitchFamily="49" charset="-122"/>
              </a:rPr>
              <a:t>DIFS</a:t>
            </a:r>
            <a:r>
              <a:rPr lang="zh-CN" altLang="en-US" sz="2000" smtClean="0">
                <a:latin typeface="楷体_GB2312" pitchFamily="49" charset="-122"/>
                <a:ea typeface="楷体_GB2312" pitchFamily="49" charset="-122"/>
              </a:rPr>
              <a:t>。</a:t>
            </a:r>
          </a:p>
          <a:p>
            <a:pPr eaLnBrk="1" hangingPunct="1">
              <a:buFontTx/>
              <a:buNone/>
            </a:pPr>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D49BA52-2080-429E-99FB-C70EDD0B923E}" type="slidenum">
              <a:rPr lang="zh-CN" altLang="en-US"/>
              <a:pPr eaLnBrk="1" hangingPunct="1"/>
              <a:t>13</a:t>
            </a:fld>
            <a:endParaRPr lang="en-US" altLang="zh-CN"/>
          </a:p>
        </p:txBody>
      </p:sp>
      <p:sp>
        <p:nvSpPr>
          <p:cNvPr id="158722" name="Rectangle 2"/>
          <p:cNvSpPr>
            <a:spLocks noGrp="1" noChangeArrowheads="1"/>
          </p:cNvSpPr>
          <p:nvPr>
            <p:ph type="title"/>
          </p:nvPr>
        </p:nvSpPr>
        <p:spPr/>
        <p:txBody>
          <a:bodyPr/>
          <a:lstStyle/>
          <a:p>
            <a:pPr eaLnBrk="1" hangingPunct="1">
              <a:defRPr/>
            </a:pPr>
            <a:r>
              <a:rPr lang="zh-CN" altLang="en-US" b="1" smtClean="0">
                <a:latin typeface="楷体_GB2312" pitchFamily="49" charset="-122"/>
                <a:ea typeface="楷体_GB2312" pitchFamily="49" charset="-122"/>
              </a:rPr>
              <a:t>基于竞争的</a:t>
            </a:r>
            <a:r>
              <a:rPr lang="en-US" altLang="zh-CN" b="1" smtClean="0">
                <a:latin typeface="楷体_GB2312" pitchFamily="49" charset="-122"/>
                <a:ea typeface="楷体_GB2312" pitchFamily="49" charset="-122"/>
              </a:rPr>
              <a:t>MAC</a:t>
            </a:r>
            <a:r>
              <a:rPr lang="zh-CN" altLang="en-US" b="1" smtClean="0">
                <a:latin typeface="楷体_GB2312" pitchFamily="49" charset="-122"/>
                <a:ea typeface="楷体_GB2312" pitchFamily="49" charset="-122"/>
              </a:rPr>
              <a:t>协议</a:t>
            </a:r>
          </a:p>
        </p:txBody>
      </p:sp>
      <p:sp>
        <p:nvSpPr>
          <p:cNvPr id="2053" name="Rectangle 3"/>
          <p:cNvSpPr>
            <a:spLocks noGrp="1" noChangeArrowheads="1"/>
          </p:cNvSpPr>
          <p:nvPr>
            <p:ph type="body" idx="1"/>
          </p:nvPr>
        </p:nvSpPr>
        <p:spPr/>
        <p:txBody>
          <a:bodyPr/>
          <a:lstStyle/>
          <a:p>
            <a:pPr eaLnBrk="1" hangingPunct="1"/>
            <a:r>
              <a:rPr lang="en-US" altLang="zh-CN" sz="1800" smtClean="0">
                <a:latin typeface="楷体_GB2312" pitchFamily="49" charset="-122"/>
                <a:ea typeface="楷体_GB2312" pitchFamily="49" charset="-122"/>
              </a:rPr>
              <a:t>802.11 MAC</a:t>
            </a:r>
            <a:r>
              <a:rPr lang="zh-CN" altLang="en-US" sz="1800" smtClean="0">
                <a:latin typeface="楷体_GB2312" pitchFamily="49" charset="-122"/>
                <a:ea typeface="楷体_GB2312" pitchFamily="49" charset="-122"/>
              </a:rPr>
              <a:t>协议中通过</a:t>
            </a:r>
            <a:r>
              <a:rPr lang="zh-CN" altLang="en-US" sz="1800" smtClean="0">
                <a:solidFill>
                  <a:srgbClr val="FF3300"/>
                </a:solidFill>
                <a:latin typeface="楷体_GB2312" pitchFamily="49" charset="-122"/>
                <a:ea typeface="楷体_GB2312" pitchFamily="49" charset="-122"/>
              </a:rPr>
              <a:t>立即主动确认机制和预留机制</a:t>
            </a:r>
            <a:r>
              <a:rPr lang="zh-CN" altLang="en-US" sz="1800" smtClean="0">
                <a:latin typeface="楷体_GB2312" pitchFamily="49" charset="-122"/>
                <a:ea typeface="楷体_GB2312" pitchFamily="49" charset="-122"/>
              </a:rPr>
              <a:t>来提高性能。</a:t>
            </a:r>
          </a:p>
          <a:p>
            <a:pPr eaLnBrk="1" hangingPunct="1"/>
            <a:endParaRPr lang="zh-CN" altLang="en-US" sz="2000" smtClean="0">
              <a:latin typeface="楷体_GB2312" pitchFamily="49" charset="-122"/>
              <a:ea typeface="楷体_GB2312" pitchFamily="49" charset="-122"/>
            </a:endParaRPr>
          </a:p>
          <a:p>
            <a:pPr eaLnBrk="1" hangingPunct="1"/>
            <a:endParaRPr lang="zh-CN" altLang="en-US" sz="2000" smtClean="0">
              <a:latin typeface="楷体_GB2312" pitchFamily="49" charset="-122"/>
              <a:ea typeface="楷体_GB2312" pitchFamily="49" charset="-122"/>
            </a:endParaRPr>
          </a:p>
          <a:p>
            <a:pPr eaLnBrk="1" hangingPunct="1"/>
            <a:endParaRPr lang="zh-CN" altLang="en-US" sz="2000" smtClean="0">
              <a:latin typeface="楷体_GB2312" pitchFamily="49" charset="-122"/>
              <a:ea typeface="楷体_GB2312" pitchFamily="49" charset="-122"/>
            </a:endParaRPr>
          </a:p>
          <a:p>
            <a:pPr eaLnBrk="1" hangingPunct="1"/>
            <a:endParaRPr lang="zh-CN" altLang="en-US" sz="2000" smtClean="0">
              <a:latin typeface="楷体_GB2312" pitchFamily="49" charset="-122"/>
              <a:ea typeface="楷体_GB2312" pitchFamily="49" charset="-122"/>
            </a:endParaRPr>
          </a:p>
          <a:p>
            <a:pPr eaLnBrk="1" hangingPunct="1"/>
            <a:endParaRPr lang="zh-CN" altLang="en-US" sz="2000" smtClean="0">
              <a:latin typeface="楷体_GB2312" pitchFamily="49" charset="-122"/>
              <a:ea typeface="楷体_GB2312" pitchFamily="49" charset="-122"/>
            </a:endParaRPr>
          </a:p>
          <a:p>
            <a:pPr eaLnBrk="1" hangingPunct="1">
              <a:buFontTx/>
              <a:buNone/>
            </a:pPr>
            <a:endParaRPr lang="zh-CN" altLang="en-US" sz="2000" smtClean="0">
              <a:latin typeface="楷体_GB2312" pitchFamily="49" charset="-122"/>
              <a:ea typeface="楷体_GB2312" pitchFamily="49" charset="-122"/>
            </a:endParaRPr>
          </a:p>
          <a:p>
            <a:pPr eaLnBrk="1" hangingPunct="1">
              <a:buFontTx/>
              <a:buNone/>
            </a:pPr>
            <a:r>
              <a:rPr lang="en-US" altLang="zh-CN" sz="1600" smtClean="0">
                <a:latin typeface="楷体_GB2312" pitchFamily="49" charset="-122"/>
                <a:ea typeface="楷体_GB2312" pitchFamily="49" charset="-122"/>
              </a:rPr>
              <a:t>=</a:t>
            </a:r>
            <a:r>
              <a:rPr lang="zh-CN" altLang="en-US" sz="1600" smtClean="0">
                <a:solidFill>
                  <a:srgbClr val="FF3300"/>
                </a:solidFill>
                <a:latin typeface="楷体_GB2312" pitchFamily="49" charset="-122"/>
                <a:ea typeface="楷体_GB2312" pitchFamily="49" charset="-122"/>
              </a:rPr>
              <a:t>在主动确认机制中</a:t>
            </a:r>
            <a:r>
              <a:rPr lang="zh-CN" altLang="en-US" sz="1600" smtClean="0">
                <a:latin typeface="楷体_GB2312" pitchFamily="49" charset="-122"/>
                <a:ea typeface="楷体_GB2312" pitchFamily="49" charset="-122"/>
              </a:rPr>
              <a:t>，当目标节点收到一个发给它的有效数据帧时，必须向源节点</a:t>
            </a:r>
          </a:p>
          <a:p>
            <a:pPr eaLnBrk="1" hangingPunct="1">
              <a:buFontTx/>
              <a:buNone/>
            </a:pPr>
            <a:r>
              <a:rPr lang="zh-CN" altLang="en-US" sz="1600" smtClean="0">
                <a:latin typeface="楷体_GB2312" pitchFamily="49" charset="-122"/>
                <a:ea typeface="楷体_GB2312" pitchFamily="49" charset="-122"/>
              </a:rPr>
              <a:t>发送一个应答帧，确认数据已被正确接收到。主动确认机制只能用于有明确目标</a:t>
            </a:r>
          </a:p>
          <a:p>
            <a:pPr eaLnBrk="1" hangingPunct="1">
              <a:buFontTx/>
              <a:buNone/>
            </a:pPr>
            <a:r>
              <a:rPr lang="zh-CN" altLang="en-US" sz="1600" smtClean="0">
                <a:latin typeface="楷体_GB2312" pitchFamily="49" charset="-122"/>
                <a:ea typeface="楷体_GB2312" pitchFamily="49" charset="-122"/>
              </a:rPr>
              <a:t>地址的帧，不能用于组播报文和广播报文传输。</a:t>
            </a:r>
          </a:p>
          <a:p>
            <a:pPr eaLnBrk="1" hangingPunct="1">
              <a:buFontTx/>
              <a:buNone/>
            </a:pPr>
            <a:r>
              <a:rPr lang="en-US" altLang="zh-CN" sz="1600" smtClean="0">
                <a:solidFill>
                  <a:srgbClr val="FF3300"/>
                </a:solidFill>
                <a:latin typeface="楷体_GB2312" pitchFamily="49" charset="-122"/>
                <a:ea typeface="楷体_GB2312" pitchFamily="49" charset="-122"/>
              </a:rPr>
              <a:t>-</a:t>
            </a:r>
            <a:r>
              <a:rPr lang="zh-CN" altLang="en-US" sz="1600" smtClean="0">
                <a:solidFill>
                  <a:srgbClr val="FF3300"/>
                </a:solidFill>
                <a:latin typeface="楷体_GB2312" pitchFamily="49" charset="-122"/>
                <a:ea typeface="楷体_GB2312" pitchFamily="49" charset="-122"/>
              </a:rPr>
              <a:t>预留机制</a:t>
            </a:r>
            <a:r>
              <a:rPr lang="zh-CN" altLang="en-US" sz="1600" smtClean="0">
                <a:latin typeface="楷体_GB2312" pitchFamily="49" charset="-122"/>
                <a:ea typeface="楷体_GB2312" pitchFamily="49" charset="-122"/>
              </a:rPr>
              <a:t>要求源节点和目标节点在发送数据帧之前交换简短的控制帧，即发送请</a:t>
            </a:r>
          </a:p>
          <a:p>
            <a:pPr eaLnBrk="1" hangingPunct="1">
              <a:buFontTx/>
              <a:buNone/>
            </a:pPr>
            <a:r>
              <a:rPr lang="zh-CN" altLang="en-US" sz="1600" smtClean="0">
                <a:latin typeface="楷体_GB2312" pitchFamily="49" charset="-122"/>
                <a:ea typeface="楷体_GB2312" pitchFamily="49" charset="-122"/>
              </a:rPr>
              <a:t>求帧（</a:t>
            </a:r>
            <a:r>
              <a:rPr lang="en-US" altLang="zh-CN" sz="1600" smtClean="0">
                <a:latin typeface="楷体_GB2312" pitchFamily="49" charset="-122"/>
                <a:ea typeface="楷体_GB2312" pitchFamily="49" charset="-122"/>
              </a:rPr>
              <a:t>RTS</a:t>
            </a:r>
            <a:r>
              <a:rPr lang="zh-CN" altLang="en-US" sz="1600" smtClean="0">
                <a:latin typeface="楷体_GB2312" pitchFamily="49" charset="-122"/>
                <a:ea typeface="楷体_GB2312" pitchFamily="49" charset="-122"/>
              </a:rPr>
              <a:t>）和清除帧（</a:t>
            </a:r>
            <a:r>
              <a:rPr lang="en-US" altLang="zh-CN" sz="1600" smtClean="0">
                <a:latin typeface="楷体_GB2312" pitchFamily="49" charset="-122"/>
                <a:ea typeface="楷体_GB2312" pitchFamily="49" charset="-122"/>
              </a:rPr>
              <a:t>CTS</a:t>
            </a:r>
            <a:r>
              <a:rPr lang="zh-CN" altLang="en-US" sz="1600" smtClean="0">
                <a:latin typeface="楷体_GB2312" pitchFamily="49" charset="-122"/>
                <a:ea typeface="楷体_GB2312" pitchFamily="49" charset="-122"/>
              </a:rPr>
              <a:t>）。从</a:t>
            </a:r>
            <a:r>
              <a:rPr lang="en-US" altLang="zh-CN" sz="1600" smtClean="0">
                <a:latin typeface="楷体_GB2312" pitchFamily="49" charset="-122"/>
                <a:ea typeface="楷体_GB2312" pitchFamily="49" charset="-122"/>
              </a:rPr>
              <a:t>RTS</a:t>
            </a:r>
            <a:r>
              <a:rPr lang="zh-CN" altLang="en-US" sz="1600" smtClean="0">
                <a:latin typeface="楷体_GB2312" pitchFamily="49" charset="-122"/>
                <a:ea typeface="楷体_GB2312" pitchFamily="49" charset="-122"/>
              </a:rPr>
              <a:t>（或</a:t>
            </a:r>
            <a:r>
              <a:rPr lang="en-US" altLang="zh-CN" sz="1600" smtClean="0">
                <a:latin typeface="楷体_GB2312" pitchFamily="49" charset="-122"/>
                <a:ea typeface="楷体_GB2312" pitchFamily="49" charset="-122"/>
              </a:rPr>
              <a:t>CTS</a:t>
            </a:r>
            <a:r>
              <a:rPr lang="zh-CN" altLang="en-US" sz="1600" smtClean="0">
                <a:latin typeface="楷体_GB2312" pitchFamily="49" charset="-122"/>
                <a:ea typeface="楷体_GB2312" pitchFamily="49" charset="-122"/>
              </a:rPr>
              <a:t>）帧开始到</a:t>
            </a:r>
            <a:r>
              <a:rPr lang="en-US" altLang="zh-CN" sz="1600" smtClean="0">
                <a:latin typeface="楷体_GB2312" pitchFamily="49" charset="-122"/>
                <a:ea typeface="楷体_GB2312" pitchFamily="49" charset="-122"/>
              </a:rPr>
              <a:t>ACK</a:t>
            </a:r>
            <a:r>
              <a:rPr lang="zh-CN" altLang="en-US" sz="1600" smtClean="0">
                <a:latin typeface="楷体_GB2312" pitchFamily="49" charset="-122"/>
                <a:ea typeface="楷体_GB2312" pitchFamily="49" charset="-122"/>
              </a:rPr>
              <a:t>帧结束的这段时</a:t>
            </a:r>
          </a:p>
          <a:p>
            <a:pPr eaLnBrk="1" hangingPunct="1">
              <a:buFontTx/>
              <a:buNone/>
            </a:pPr>
            <a:r>
              <a:rPr lang="zh-CN" altLang="en-US" sz="1600" smtClean="0">
                <a:latin typeface="楷体_GB2312" pitchFamily="49" charset="-122"/>
                <a:ea typeface="楷体_GB2312" pitchFamily="49" charset="-122"/>
              </a:rPr>
              <a:t>间，信道将一直被这次数据交换过程占用。</a:t>
            </a:r>
            <a:r>
              <a:rPr lang="en-US" altLang="zh-CN" sz="1600" smtClean="0">
                <a:latin typeface="楷体_GB2312" pitchFamily="49" charset="-122"/>
                <a:ea typeface="楷体_GB2312" pitchFamily="49" charset="-122"/>
              </a:rPr>
              <a:t>RTS</a:t>
            </a:r>
            <a:r>
              <a:rPr lang="zh-CN" altLang="en-US" sz="1600" smtClean="0">
                <a:latin typeface="楷体_GB2312" pitchFamily="49" charset="-122"/>
                <a:ea typeface="楷体_GB2312" pitchFamily="49" charset="-122"/>
              </a:rPr>
              <a:t>和</a:t>
            </a:r>
            <a:r>
              <a:rPr lang="en-US" altLang="zh-CN" sz="1600" smtClean="0">
                <a:latin typeface="楷体_GB2312" pitchFamily="49" charset="-122"/>
                <a:ea typeface="楷体_GB2312" pitchFamily="49" charset="-122"/>
              </a:rPr>
              <a:t>CTS</a:t>
            </a:r>
            <a:r>
              <a:rPr lang="zh-CN" altLang="en-US" sz="1600" smtClean="0">
                <a:latin typeface="楷体_GB2312" pitchFamily="49" charset="-122"/>
                <a:ea typeface="楷体_GB2312" pitchFamily="49" charset="-122"/>
              </a:rPr>
              <a:t>帧中包含有关于这段时间长</a:t>
            </a:r>
          </a:p>
          <a:p>
            <a:pPr eaLnBrk="1" hangingPunct="1">
              <a:buFontTx/>
              <a:buNone/>
            </a:pPr>
            <a:r>
              <a:rPr lang="zh-CN" altLang="en-US" sz="1600" smtClean="0">
                <a:latin typeface="楷体_GB2312" pitchFamily="49" charset="-122"/>
                <a:ea typeface="楷体_GB2312" pitchFamily="49" charset="-122"/>
              </a:rPr>
              <a:t>度的信息。每个站点维护一个定时器，记录网络分配向量</a:t>
            </a:r>
            <a:r>
              <a:rPr lang="en-US" altLang="zh-CN" sz="1600" smtClean="0">
                <a:latin typeface="楷体_GB2312" pitchFamily="49" charset="-122"/>
                <a:ea typeface="楷体_GB2312" pitchFamily="49" charset="-122"/>
              </a:rPr>
              <a:t>NAV</a:t>
            </a:r>
            <a:r>
              <a:rPr lang="zh-CN" altLang="en-US" sz="1600" smtClean="0">
                <a:latin typeface="楷体_GB2312" pitchFamily="49" charset="-122"/>
                <a:ea typeface="楷体_GB2312" pitchFamily="49" charset="-122"/>
              </a:rPr>
              <a:t>，指示信道被占用的剩余时间。</a:t>
            </a:r>
          </a:p>
        </p:txBody>
      </p:sp>
      <p:sp>
        <p:nvSpPr>
          <p:cNvPr id="2054" name="Rectangle 5"/>
          <p:cNvSpPr>
            <a:spLocks noChangeArrowheads="1"/>
          </p:cNvSpPr>
          <p:nvPr/>
        </p:nvSpPr>
        <p:spPr bwMode="auto">
          <a:xfrm>
            <a:off x="0" y="2538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050" name="Object 4"/>
          <p:cNvGraphicFramePr>
            <a:graphicFrameLocks noChangeAspect="1"/>
          </p:cNvGraphicFramePr>
          <p:nvPr/>
        </p:nvGraphicFramePr>
        <p:xfrm>
          <a:off x="900113" y="2060575"/>
          <a:ext cx="6913562" cy="2016125"/>
        </p:xfrm>
        <a:graphic>
          <a:graphicData uri="http://schemas.openxmlformats.org/presentationml/2006/ole">
            <mc:AlternateContent xmlns:mc="http://schemas.openxmlformats.org/markup-compatibility/2006">
              <mc:Choice xmlns:v="urn:schemas-microsoft-com:vml" Requires="v">
                <p:oleObj spid="_x0000_s2057" name="Visio" r:id="rId3" imgW="5975280" imgH="2012760" progId="Visio.Drawing.11">
                  <p:embed/>
                </p:oleObj>
              </mc:Choice>
              <mc:Fallback>
                <p:oleObj name="Visio" r:id="rId3" imgW="5975280" imgH="20127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060575"/>
                        <a:ext cx="6913562"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E310628-32C8-49FA-ACBE-91DF2EF80276}" type="slidenum">
              <a:rPr lang="zh-CN" altLang="en-US"/>
              <a:pPr eaLnBrk="1" hangingPunct="1"/>
              <a:t>14</a:t>
            </a:fld>
            <a:endParaRPr lang="en-US" altLang="zh-CN"/>
          </a:p>
        </p:txBody>
      </p:sp>
      <p:sp>
        <p:nvSpPr>
          <p:cNvPr id="159746"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r>
              <a:rPr lang="en-US" altLang="zh-CN" sz="3200" b="1" dirty="0" smtClean="0">
                <a:latin typeface="楷体_GB2312" pitchFamily="49" charset="-122"/>
                <a:ea typeface="楷体_GB2312" pitchFamily="49" charset="-122"/>
              </a:rPr>
              <a:t>-S-MAC</a:t>
            </a:r>
            <a:r>
              <a:rPr lang="zh-CN" altLang="en-US" sz="3200" b="1" dirty="0" smtClean="0">
                <a:latin typeface="楷体_GB2312" pitchFamily="49" charset="-122"/>
                <a:ea typeface="楷体_GB2312" pitchFamily="49" charset="-122"/>
              </a:rPr>
              <a:t>协议</a:t>
            </a:r>
          </a:p>
        </p:txBody>
      </p:sp>
      <p:sp>
        <p:nvSpPr>
          <p:cNvPr id="18436" name="Rectangle 3"/>
          <p:cNvSpPr>
            <a:spLocks noGrp="1" noChangeArrowheads="1"/>
          </p:cNvSpPr>
          <p:nvPr>
            <p:ph type="body" idx="1"/>
          </p:nvPr>
        </p:nvSpPr>
        <p:spPr/>
        <p:txBody>
          <a:bodyPr/>
          <a:lstStyle/>
          <a:p>
            <a:pPr eaLnBrk="1" hangingPunct="1"/>
            <a:endParaRPr lang="en-US" altLang="zh-CN" sz="2400" b="1" smtClean="0">
              <a:latin typeface="楷体_GB2312" pitchFamily="49" charset="-122"/>
              <a:ea typeface="楷体_GB2312" pitchFamily="49" charset="-122"/>
            </a:endParaRPr>
          </a:p>
          <a:p>
            <a:pPr eaLnBrk="1" hangingPunct="1"/>
            <a:r>
              <a:rPr lang="en-US" altLang="zh-CN" sz="2800" b="1" smtClean="0">
                <a:latin typeface="楷体_GB2312" pitchFamily="49" charset="-122"/>
                <a:ea typeface="楷体_GB2312" pitchFamily="49" charset="-122"/>
              </a:rPr>
              <a:t>S-MAC</a:t>
            </a:r>
            <a:r>
              <a:rPr lang="zh-CN" altLang="en-US" sz="2800" b="1" smtClean="0">
                <a:latin typeface="楷体_GB2312" pitchFamily="49" charset="-122"/>
                <a:ea typeface="楷体_GB2312" pitchFamily="49" charset="-122"/>
              </a:rPr>
              <a:t>协议：</a:t>
            </a:r>
            <a:r>
              <a:rPr lang="zh-CN" altLang="en-US" sz="2800" smtClean="0">
                <a:latin typeface="楷体_GB2312" pitchFamily="49" charset="-122"/>
                <a:ea typeface="楷体_GB2312" pitchFamily="49" charset="-122"/>
              </a:rPr>
              <a:t>在</a:t>
            </a:r>
            <a:r>
              <a:rPr lang="en-US" altLang="zh-CN" sz="2800" smtClean="0">
                <a:latin typeface="楷体_GB2312" pitchFamily="49" charset="-122"/>
                <a:ea typeface="楷体_GB2312" pitchFamily="49" charset="-122"/>
              </a:rPr>
              <a:t>802.11MAC</a:t>
            </a:r>
            <a:r>
              <a:rPr lang="zh-CN" altLang="en-US" sz="2800" smtClean="0">
                <a:latin typeface="楷体_GB2312" pitchFamily="49" charset="-122"/>
                <a:ea typeface="楷体_GB2312" pitchFamily="49" charset="-122"/>
              </a:rPr>
              <a:t>协议基础上，针对传感器网络的节省能量需求而提出的传感器网络</a:t>
            </a:r>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a:t>
            </a:r>
          </a:p>
          <a:p>
            <a:pPr eaLnBrk="1" hangingPunct="1"/>
            <a:r>
              <a:rPr lang="en-US" altLang="zh-CN" sz="2800" smtClean="0">
                <a:latin typeface="楷体_GB2312" pitchFamily="49" charset="-122"/>
                <a:ea typeface="楷体_GB2312" pitchFamily="49" charset="-122"/>
              </a:rPr>
              <a:t>S-MAC</a:t>
            </a:r>
            <a:r>
              <a:rPr lang="zh-CN" altLang="en-US" sz="2800" smtClean="0">
                <a:latin typeface="楷体_GB2312" pitchFamily="49" charset="-122"/>
                <a:ea typeface="楷体_GB2312" pitchFamily="49" charset="-122"/>
              </a:rPr>
              <a:t>协议假设通常情况下传感器网络的</a:t>
            </a:r>
            <a:r>
              <a:rPr lang="zh-CN" altLang="en-US" sz="2800" smtClean="0">
                <a:solidFill>
                  <a:srgbClr val="FF3300"/>
                </a:solidFill>
                <a:latin typeface="楷体_GB2312" pitchFamily="49" charset="-122"/>
                <a:ea typeface="楷体_GB2312" pitchFamily="49" charset="-122"/>
              </a:rPr>
              <a:t>数据传输量少</a:t>
            </a:r>
            <a:r>
              <a:rPr lang="zh-CN" altLang="en-US" sz="2800" smtClean="0">
                <a:latin typeface="楷体_GB2312" pitchFamily="49" charset="-122"/>
                <a:ea typeface="楷体_GB2312" pitchFamily="49" charset="-122"/>
              </a:rPr>
              <a:t>、</a:t>
            </a:r>
            <a:r>
              <a:rPr lang="zh-CN" altLang="en-US" sz="2800" smtClean="0">
                <a:solidFill>
                  <a:srgbClr val="FF3300"/>
                </a:solidFill>
                <a:latin typeface="楷体_GB2312" pitchFamily="49" charset="-122"/>
                <a:ea typeface="楷体_GB2312" pitchFamily="49" charset="-122"/>
              </a:rPr>
              <a:t>节点协作</a:t>
            </a:r>
            <a:r>
              <a:rPr lang="zh-CN" altLang="en-US" sz="2800" smtClean="0">
                <a:latin typeface="楷体_GB2312" pitchFamily="49" charset="-122"/>
                <a:ea typeface="楷体_GB2312" pitchFamily="49" charset="-122"/>
              </a:rPr>
              <a:t>完成共同的任务，网络内部能够进行</a:t>
            </a:r>
            <a:r>
              <a:rPr lang="zh-CN" altLang="en-US" sz="2800" smtClean="0">
                <a:solidFill>
                  <a:srgbClr val="FF3300"/>
                </a:solidFill>
                <a:latin typeface="楷体_GB2312" pitchFamily="49" charset="-122"/>
                <a:ea typeface="楷体_GB2312" pitchFamily="49" charset="-122"/>
              </a:rPr>
              <a:t>数据的处理</a:t>
            </a:r>
            <a:r>
              <a:rPr lang="zh-CN" altLang="en-US" sz="2800" smtClean="0">
                <a:latin typeface="楷体_GB2312" pitchFamily="49" charset="-122"/>
                <a:ea typeface="楷体_GB2312" pitchFamily="49" charset="-122"/>
              </a:rPr>
              <a:t>和</a:t>
            </a:r>
            <a:r>
              <a:rPr lang="zh-CN" altLang="en-US" sz="2800" smtClean="0">
                <a:solidFill>
                  <a:srgbClr val="FF3300"/>
                </a:solidFill>
                <a:latin typeface="楷体_GB2312" pitchFamily="49" charset="-122"/>
                <a:ea typeface="楷体_GB2312" pitchFamily="49" charset="-122"/>
              </a:rPr>
              <a:t>融合</a:t>
            </a:r>
            <a:r>
              <a:rPr lang="zh-CN" altLang="en-US" sz="2800" smtClean="0">
                <a:latin typeface="楷体_GB2312" pitchFamily="49" charset="-122"/>
                <a:ea typeface="楷体_GB2312" pitchFamily="49" charset="-122"/>
              </a:rPr>
              <a:t>以减少数据通信量，网络能够容忍一定程度的</a:t>
            </a:r>
            <a:r>
              <a:rPr lang="zh-CN" altLang="en-US" sz="2800" smtClean="0">
                <a:solidFill>
                  <a:srgbClr val="FF3300"/>
                </a:solidFill>
                <a:latin typeface="楷体_GB2312" pitchFamily="49" charset="-122"/>
                <a:ea typeface="楷体_GB2312" pitchFamily="49" charset="-122"/>
              </a:rPr>
              <a:t>通信延迟</a:t>
            </a:r>
            <a:r>
              <a:rPr lang="zh-CN" altLang="en-US" sz="2800" smtClean="0">
                <a:latin typeface="楷体_GB2312" pitchFamily="49" charset="-122"/>
                <a:ea typeface="楷体_GB2312" pitchFamily="49" charset="-122"/>
              </a:rPr>
              <a:t>。</a:t>
            </a:r>
          </a:p>
          <a:p>
            <a:pPr eaLnBrk="1" hangingPunct="1"/>
            <a:r>
              <a:rPr lang="zh-CN" altLang="en-US" sz="2800" smtClean="0">
                <a:latin typeface="楷体_GB2312" pitchFamily="49" charset="-122"/>
                <a:ea typeface="楷体_GB2312" pitchFamily="49" charset="-122"/>
              </a:rPr>
              <a:t>它的主要设计目标是提供良好的</a:t>
            </a:r>
            <a:r>
              <a:rPr lang="zh-CN" altLang="en-US" sz="2800" smtClean="0">
                <a:solidFill>
                  <a:srgbClr val="FF3300"/>
                </a:solidFill>
                <a:latin typeface="楷体_GB2312" pitchFamily="49" charset="-122"/>
                <a:ea typeface="楷体_GB2312" pitchFamily="49" charset="-122"/>
              </a:rPr>
              <a:t>扩展性</a:t>
            </a:r>
            <a:r>
              <a:rPr lang="zh-CN" altLang="en-US" sz="2800" smtClean="0">
                <a:latin typeface="楷体_GB2312" pitchFamily="49" charset="-122"/>
                <a:ea typeface="楷体_GB2312" pitchFamily="49" charset="-122"/>
              </a:rPr>
              <a:t>，减少节点</a:t>
            </a:r>
            <a:r>
              <a:rPr lang="zh-CN" altLang="en-US" sz="2800" smtClean="0">
                <a:solidFill>
                  <a:srgbClr val="FF3300"/>
                </a:solidFill>
                <a:latin typeface="楷体_GB2312" pitchFamily="49" charset="-122"/>
                <a:ea typeface="楷体_GB2312" pitchFamily="49" charset="-122"/>
              </a:rPr>
              <a:t>能量的消耗</a:t>
            </a:r>
            <a:r>
              <a:rPr lang="zh-CN" altLang="en-US" sz="2800" smtClean="0">
                <a:latin typeface="楷体_GB2312" pitchFamily="49" charset="-122"/>
                <a:ea typeface="楷体_GB2312" pitchFamily="49" charset="-122"/>
              </a:rPr>
              <a:t>。</a:t>
            </a:r>
            <a:endParaRPr lang="zh-CN" altLang="en-US" sz="2800" b="1" smtClean="0">
              <a:latin typeface="楷体_GB2312" pitchFamily="49" charset="-122"/>
              <a:ea typeface="楷体_GB2312" pitchFamily="49" charset="-122"/>
            </a:endParaRPr>
          </a:p>
          <a:p>
            <a:pPr eaLnBrk="1" hangingPunct="1"/>
            <a:endParaRPr lang="zh-CN" altLang="en-US" sz="2400" b="1"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6E842F-FB30-4C64-AC88-5BB2853EA48D}" type="slidenum">
              <a:rPr lang="zh-CN" altLang="en-US"/>
              <a:pPr eaLnBrk="1" hangingPunct="1"/>
              <a:t>15</a:t>
            </a:fld>
            <a:endParaRPr lang="en-US" altLang="zh-CN"/>
          </a:p>
        </p:txBody>
      </p:sp>
      <p:sp>
        <p:nvSpPr>
          <p:cNvPr id="16077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r>
              <a:rPr lang="en-US" altLang="zh-CN" sz="3200" b="1" dirty="0" smtClean="0">
                <a:latin typeface="楷体_GB2312" pitchFamily="49" charset="-122"/>
                <a:ea typeface="楷体_GB2312" pitchFamily="49" charset="-122"/>
              </a:rPr>
              <a:t>-S-MAC</a:t>
            </a:r>
            <a:r>
              <a:rPr lang="zh-CN" altLang="en-US" sz="3200" b="1" dirty="0" smtClean="0">
                <a:latin typeface="楷体_GB2312" pitchFamily="49" charset="-122"/>
                <a:ea typeface="楷体_GB2312" pitchFamily="49" charset="-122"/>
              </a:rPr>
              <a:t>协议</a:t>
            </a:r>
          </a:p>
        </p:txBody>
      </p:sp>
      <p:sp>
        <p:nvSpPr>
          <p:cNvPr id="19460" name="Rectangle 3"/>
          <p:cNvSpPr>
            <a:spLocks noGrp="1" noChangeArrowheads="1"/>
          </p:cNvSpPr>
          <p:nvPr>
            <p:ph type="body" idx="1"/>
          </p:nvPr>
        </p:nvSpPr>
        <p:spPr/>
        <p:txBody>
          <a:bodyPr/>
          <a:lstStyle/>
          <a:p>
            <a:pPr eaLnBrk="1" hangingPunct="1"/>
            <a:r>
              <a:rPr lang="zh-CN" altLang="en-US" sz="2800" smtClean="0">
                <a:latin typeface="楷体_GB2312" pitchFamily="49" charset="-122"/>
                <a:ea typeface="楷体_GB2312" pitchFamily="49" charset="-122"/>
              </a:rPr>
              <a:t>针对碰撞重传、串音、空闲侦听和控制消息等可能造成传感器网络消耗更多能量的主要因素，</a:t>
            </a:r>
            <a:r>
              <a:rPr lang="en-US" altLang="zh-CN" sz="2800" smtClean="0">
                <a:latin typeface="楷体_GB2312" pitchFamily="49" charset="-122"/>
                <a:ea typeface="楷体_GB2312" pitchFamily="49" charset="-122"/>
              </a:rPr>
              <a:t>S-MAC</a:t>
            </a:r>
            <a:r>
              <a:rPr lang="zh-CN" altLang="en-US" sz="2800" smtClean="0">
                <a:latin typeface="楷体_GB2312" pitchFamily="49" charset="-122"/>
                <a:ea typeface="楷体_GB2312" pitchFamily="49" charset="-122"/>
              </a:rPr>
              <a:t>协议采用以下机制：</a:t>
            </a:r>
          </a:p>
          <a:p>
            <a:pPr lvl="1" eaLnBrk="1" hangingPunct="1"/>
            <a:r>
              <a:rPr lang="zh-CN" altLang="en-US" sz="2400" smtClean="0">
                <a:latin typeface="楷体_GB2312" pitchFamily="49" charset="-122"/>
                <a:ea typeface="楷体_GB2312" pitchFamily="49" charset="-122"/>
              </a:rPr>
              <a:t>周期性侦听</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睡眠的低占空比工作方式，控制节点尽可能处于睡眠状态来降低节点能量的消耗；</a:t>
            </a:r>
          </a:p>
          <a:p>
            <a:pPr lvl="1" eaLnBrk="1" hangingPunct="1"/>
            <a:r>
              <a:rPr lang="zh-CN" altLang="en-US" sz="2400" smtClean="0">
                <a:latin typeface="楷体_GB2312" pitchFamily="49" charset="-122"/>
                <a:ea typeface="楷体_GB2312" pitchFamily="49" charset="-122"/>
              </a:rPr>
              <a:t>邻居节点通过协商的一致性睡眠调度机制形成虚拟簇，减少节点的空闲侦听时间；</a:t>
            </a:r>
          </a:p>
          <a:p>
            <a:pPr lvl="1" eaLnBrk="1" hangingPunct="1"/>
            <a:r>
              <a:rPr lang="zh-CN" altLang="en-US" sz="2400" smtClean="0">
                <a:latin typeface="楷体_GB2312" pitchFamily="49" charset="-122"/>
                <a:ea typeface="楷体_GB2312" pitchFamily="49" charset="-122"/>
              </a:rPr>
              <a:t>通过流量自适应的侦听机制，减少消息在网络中的传输延迟；</a:t>
            </a:r>
          </a:p>
          <a:p>
            <a:pPr lvl="1" eaLnBrk="1" hangingPunct="1"/>
            <a:r>
              <a:rPr lang="zh-CN" altLang="en-US" sz="2400" smtClean="0">
                <a:latin typeface="楷体_GB2312" pitchFamily="49" charset="-122"/>
                <a:ea typeface="楷体_GB2312" pitchFamily="49" charset="-122"/>
              </a:rPr>
              <a:t>采用带内信令来减少重传和避免监听不必要的数据；</a:t>
            </a:r>
          </a:p>
          <a:p>
            <a:pPr lvl="1" eaLnBrk="1" hangingPunct="1"/>
            <a:r>
              <a:rPr lang="zh-CN" altLang="en-US" sz="2400" smtClean="0">
                <a:latin typeface="楷体_GB2312" pitchFamily="49" charset="-122"/>
                <a:ea typeface="楷体_GB2312" pitchFamily="49" charset="-122"/>
              </a:rPr>
              <a:t>通过消息分割和突发传递机制来减少控制消息的开销和消息的传递延迟。</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A78B067-2FAD-47B7-A520-8AA50618DDA8}" type="slidenum">
              <a:rPr lang="zh-CN" altLang="en-US"/>
              <a:pPr eaLnBrk="1" hangingPunct="1"/>
              <a:t>16</a:t>
            </a:fld>
            <a:endParaRPr lang="en-US" altLang="zh-CN"/>
          </a:p>
        </p:txBody>
      </p:sp>
      <p:sp>
        <p:nvSpPr>
          <p:cNvPr id="16077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r>
              <a:rPr lang="en-US" altLang="zh-CN" sz="3200" b="1" dirty="0" smtClean="0">
                <a:latin typeface="楷体_GB2312" pitchFamily="49" charset="-122"/>
                <a:ea typeface="楷体_GB2312" pitchFamily="49" charset="-122"/>
              </a:rPr>
              <a:t>-S-MAC</a:t>
            </a:r>
            <a:r>
              <a:rPr lang="zh-CN" altLang="en-US" sz="3200" b="1" dirty="0" smtClean="0">
                <a:latin typeface="楷体_GB2312" pitchFamily="49" charset="-122"/>
                <a:ea typeface="楷体_GB2312" pitchFamily="49" charset="-122"/>
              </a:rPr>
              <a:t>协议</a:t>
            </a:r>
          </a:p>
        </p:txBody>
      </p:sp>
      <p:sp>
        <p:nvSpPr>
          <p:cNvPr id="20484" name="Rectangle 3"/>
          <p:cNvSpPr>
            <a:spLocks noGrp="1" noChangeArrowheads="1"/>
          </p:cNvSpPr>
          <p:nvPr>
            <p:ph type="body" idx="1"/>
          </p:nvPr>
        </p:nvSpPr>
        <p:spPr/>
        <p:txBody>
          <a:bodyPr/>
          <a:lstStyle/>
          <a:p>
            <a:pPr eaLnBrk="1" hangingPunct="1"/>
            <a:r>
              <a:rPr lang="zh-CN" altLang="en-US" sz="2800" smtClean="0">
                <a:latin typeface="楷体_GB2312" pitchFamily="49" charset="-122"/>
                <a:ea typeface="楷体_GB2312" pitchFamily="49" charset="-122"/>
              </a:rPr>
              <a:t>周期性侦听</a:t>
            </a: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睡眠</a:t>
            </a:r>
            <a:endParaRPr lang="zh-CN" altLang="en-US" sz="2400" smtClean="0">
              <a:latin typeface="楷体_GB2312" pitchFamily="49" charset="-122"/>
              <a:ea typeface="楷体_GB2312" pitchFamily="49" charset="-122"/>
            </a:endParaRPr>
          </a:p>
          <a:p>
            <a:pPr lvl="1" eaLnBrk="1" hangingPunct="1"/>
            <a:r>
              <a:rPr lang="zh-CN" altLang="en-US" sz="2400" smtClean="0">
                <a:latin typeface="楷体_GB2312" pitchFamily="49" charset="-122"/>
                <a:ea typeface="楷体_GB2312" pitchFamily="49" charset="-122"/>
              </a:rPr>
              <a:t>为了减少能量消耗</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节点尽量处于低功耗的睡眠状态。</a:t>
            </a:r>
          </a:p>
          <a:p>
            <a:pPr lvl="1" eaLnBrk="1" hangingPunct="1"/>
            <a:r>
              <a:rPr lang="zh-CN" altLang="en-US" sz="2400" smtClean="0">
                <a:latin typeface="楷体_GB2312" pitchFamily="49" charset="-122"/>
                <a:ea typeface="楷体_GB2312" pitchFamily="49" charset="-122"/>
              </a:rPr>
              <a:t>节点独立调度其工作状态</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周期性转入睡眠</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苏醒后侦听信道状态</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判断是否需要发送或接收数据。</a:t>
            </a:r>
          </a:p>
          <a:p>
            <a:pPr lvl="1" eaLnBrk="1" hangingPunct="1"/>
            <a:r>
              <a:rPr lang="zh-CN" altLang="en-US" sz="2400" smtClean="0">
                <a:latin typeface="楷体_GB2312" pitchFamily="49" charset="-122"/>
                <a:ea typeface="楷体_GB2312" pitchFamily="49" charset="-122"/>
              </a:rPr>
              <a:t>邻居节点应维持调度周期通告，便于相互通信。</a:t>
            </a:r>
            <a:endParaRPr lang="en-US" altLang="zh-CN" sz="2400" smtClean="0">
              <a:latin typeface="楷体_GB2312" pitchFamily="49" charset="-122"/>
              <a:ea typeface="楷体_GB2312" pitchFamily="49" charset="-122"/>
            </a:endParaRPr>
          </a:p>
          <a:p>
            <a:pPr lvl="1" eaLnBrk="1" hangingPunct="1"/>
            <a:r>
              <a:rPr lang="zh-CN" altLang="en-US" sz="2400" smtClean="0">
                <a:latin typeface="楷体_GB2312" pitchFamily="49" charset="-122"/>
                <a:ea typeface="楷体_GB2312" pitchFamily="49" charset="-122"/>
              </a:rPr>
              <a:t>每个节点使用</a:t>
            </a:r>
            <a:r>
              <a:rPr lang="en-US" altLang="zh-CN" sz="2400" smtClean="0">
                <a:latin typeface="楷体_GB2312" pitchFamily="49" charset="-122"/>
                <a:ea typeface="楷体_GB2312" pitchFamily="49" charset="-122"/>
              </a:rPr>
              <a:t>SYNC</a:t>
            </a:r>
            <a:r>
              <a:rPr lang="zh-CN" altLang="en-US" sz="2400" smtClean="0">
                <a:latin typeface="楷体_GB2312" pitchFamily="49" charset="-122"/>
                <a:ea typeface="楷体_GB2312" pitchFamily="49" charset="-122"/>
              </a:rPr>
              <a:t>消息通过自己的调度消息，同时维护一个调度表，保存所有相邻节点的调度消息。</a:t>
            </a:r>
            <a:endParaRPr lang="en-US" altLang="zh-CN" sz="2400" smtClean="0">
              <a:latin typeface="楷体_GB2312" pitchFamily="49" charset="-122"/>
              <a:ea typeface="楷体_GB2312" pitchFamily="49" charset="-122"/>
            </a:endParaRPr>
          </a:p>
          <a:p>
            <a:pPr lvl="1" eaLnBrk="1" hangingPunct="1"/>
            <a:r>
              <a:rPr lang="zh-CN" altLang="en-US" sz="2400" smtClean="0">
                <a:latin typeface="楷体_GB2312" pitchFamily="49" charset="-122"/>
                <a:ea typeface="楷体_GB2312" pitchFamily="49" charset="-122"/>
              </a:rPr>
              <a:t>具有相同调度的节点形成一个虚拟簇。每个节点定期广播自己的调度，使新加入的节点与已有的节点保持同步。</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CB87462-84C9-4DB8-BFCB-F3357A9AA2E1}" type="slidenum">
              <a:rPr lang="zh-CN" altLang="en-US"/>
              <a:pPr eaLnBrk="1" hangingPunct="1"/>
              <a:t>17</a:t>
            </a:fld>
            <a:endParaRPr lang="en-US" altLang="zh-CN"/>
          </a:p>
        </p:txBody>
      </p:sp>
      <p:sp>
        <p:nvSpPr>
          <p:cNvPr id="16077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r>
              <a:rPr lang="en-US" altLang="zh-CN" sz="3200" b="1" dirty="0" smtClean="0">
                <a:latin typeface="楷体_GB2312" pitchFamily="49" charset="-122"/>
                <a:ea typeface="楷体_GB2312" pitchFamily="49" charset="-122"/>
              </a:rPr>
              <a:t>-S-MAC</a:t>
            </a:r>
            <a:r>
              <a:rPr lang="zh-CN" altLang="en-US" sz="3200" b="1" dirty="0" smtClean="0">
                <a:latin typeface="楷体_GB2312" pitchFamily="49" charset="-122"/>
                <a:ea typeface="楷体_GB2312" pitchFamily="49" charset="-122"/>
              </a:rPr>
              <a:t>协议</a:t>
            </a:r>
          </a:p>
        </p:txBody>
      </p:sp>
      <p:sp>
        <p:nvSpPr>
          <p:cNvPr id="21508" name="Rectangle 3"/>
          <p:cNvSpPr>
            <a:spLocks noGrp="1" noChangeArrowheads="1"/>
          </p:cNvSpPr>
          <p:nvPr>
            <p:ph type="body" idx="1"/>
          </p:nvPr>
        </p:nvSpPr>
        <p:spPr/>
        <p:txBody>
          <a:bodyPr/>
          <a:lstStyle/>
          <a:p>
            <a:pPr eaLnBrk="1" hangingPunct="1"/>
            <a:r>
              <a:rPr lang="zh-CN" altLang="en-US" smtClean="0">
                <a:latin typeface="楷体_GB2312" pitchFamily="49" charset="-122"/>
                <a:ea typeface="楷体_GB2312" pitchFamily="49" charset="-122"/>
              </a:rPr>
              <a:t>流量自适应侦听 </a:t>
            </a:r>
          </a:p>
          <a:p>
            <a:pPr lvl="1" eaLnBrk="1" hangingPunct="1"/>
            <a:r>
              <a:rPr lang="zh-CN" altLang="en-US" smtClean="0">
                <a:latin typeface="楷体_GB2312" pitchFamily="49" charset="-122"/>
                <a:ea typeface="楷体_GB2312" pitchFamily="49" charset="-122"/>
              </a:rPr>
              <a:t>传感器网络采用多跳通信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节点的周期性睡眠导致通信延迟增加。采用流量自适应侦听可以减少通信延迟的累加效应。</a:t>
            </a:r>
            <a:endParaRPr lang="en-US" altLang="zh-CN" smtClean="0">
              <a:latin typeface="楷体_GB2312" pitchFamily="49" charset="-122"/>
              <a:ea typeface="楷体_GB2312" pitchFamily="49" charset="-122"/>
            </a:endParaRPr>
          </a:p>
          <a:p>
            <a:pPr lvl="1" eaLnBrk="1" hangingPunct="1"/>
            <a:r>
              <a:rPr lang="zh-CN" altLang="en-US" smtClean="0">
                <a:latin typeface="楷体_GB2312" pitchFamily="49" charset="-122"/>
                <a:ea typeface="楷体_GB2312" pitchFamily="49" charset="-122"/>
              </a:rPr>
              <a:t>在一次通信中通信节点的邻居节点在通信结束后不立即进入睡眠状态，而保持一段侦听时间。如果节点在这段时间收到</a:t>
            </a:r>
            <a:r>
              <a:rPr lang="en-US" altLang="zh-CN" smtClean="0">
                <a:latin typeface="楷体_GB2312" pitchFamily="49" charset="-122"/>
                <a:ea typeface="楷体_GB2312" pitchFamily="49" charset="-122"/>
              </a:rPr>
              <a:t>RTS</a:t>
            </a:r>
            <a:r>
              <a:rPr lang="zh-CN" altLang="en-US" smtClean="0">
                <a:latin typeface="楷体_GB2312" pitchFamily="49" charset="-122"/>
                <a:ea typeface="楷体_GB2312" pitchFamily="49" charset="-122"/>
              </a:rPr>
              <a:t>分组，就可以立即接收数据，无须等待下一次调度侦听时间，减少数据分组延迟。如果在这段时间没有收到</a:t>
            </a:r>
            <a:r>
              <a:rPr lang="en-US" altLang="zh-CN" smtClean="0">
                <a:latin typeface="楷体_GB2312" pitchFamily="49" charset="-122"/>
                <a:ea typeface="楷体_GB2312" pitchFamily="49" charset="-122"/>
              </a:rPr>
              <a:t>RTS</a:t>
            </a:r>
            <a:r>
              <a:rPr lang="zh-CN" altLang="en-US" smtClean="0">
                <a:latin typeface="楷体_GB2312" pitchFamily="49" charset="-122"/>
                <a:ea typeface="楷体_GB2312" pitchFamily="49" charset="-122"/>
              </a:rPr>
              <a:t>分组，则转入下一次调度侦听周期。</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5AF05FD-433E-439C-80C1-519BFB9DE5E2}" type="slidenum">
              <a:rPr lang="zh-CN" altLang="en-US"/>
              <a:pPr eaLnBrk="1" hangingPunct="1"/>
              <a:t>18</a:t>
            </a:fld>
            <a:endParaRPr lang="en-US" altLang="zh-CN"/>
          </a:p>
        </p:txBody>
      </p:sp>
      <p:sp>
        <p:nvSpPr>
          <p:cNvPr id="16077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r>
              <a:rPr lang="en-US" altLang="zh-CN" sz="3200" b="1" dirty="0" smtClean="0">
                <a:latin typeface="楷体_GB2312" pitchFamily="49" charset="-122"/>
                <a:ea typeface="楷体_GB2312" pitchFamily="49" charset="-122"/>
              </a:rPr>
              <a:t>-S-MAC</a:t>
            </a:r>
            <a:r>
              <a:rPr lang="zh-CN" altLang="en-US" sz="3200" b="1" dirty="0" smtClean="0">
                <a:latin typeface="楷体_GB2312" pitchFamily="49" charset="-122"/>
                <a:ea typeface="楷体_GB2312" pitchFamily="49" charset="-122"/>
              </a:rPr>
              <a:t>协议</a:t>
            </a:r>
          </a:p>
        </p:txBody>
      </p:sp>
      <p:sp>
        <p:nvSpPr>
          <p:cNvPr id="22532" name="Rectangle 3"/>
          <p:cNvSpPr>
            <a:spLocks noGrp="1" noChangeArrowheads="1"/>
          </p:cNvSpPr>
          <p:nvPr>
            <p:ph type="body" idx="1"/>
          </p:nvPr>
        </p:nvSpPr>
        <p:spPr/>
        <p:txBody>
          <a:bodyPr/>
          <a:lstStyle/>
          <a:p>
            <a:pPr eaLnBrk="1" hangingPunct="1"/>
            <a:r>
              <a:rPr lang="zh-CN" altLang="en-US" dirty="0" smtClean="0">
                <a:latin typeface="楷体_GB2312" pitchFamily="49" charset="-122"/>
                <a:ea typeface="楷体_GB2312" pitchFamily="49" charset="-122"/>
              </a:rPr>
              <a:t>串音避免 </a:t>
            </a:r>
          </a:p>
          <a:p>
            <a:pPr lvl="1" eaLnBrk="1" hangingPunct="1"/>
            <a:r>
              <a:rPr lang="en-US" altLang="zh-CN" dirty="0" smtClean="0">
                <a:latin typeface="楷体_GB2312" pitchFamily="49" charset="-122"/>
                <a:ea typeface="楷体_GB2312" pitchFamily="49" charset="-122"/>
              </a:rPr>
              <a:t>S-MAC</a:t>
            </a:r>
            <a:r>
              <a:rPr lang="zh-CN" altLang="en-US" dirty="0" smtClean="0">
                <a:latin typeface="楷体_GB2312" pitchFamily="49" charset="-122"/>
                <a:ea typeface="楷体_GB2312" pitchFamily="49" charset="-122"/>
              </a:rPr>
              <a:t>协议采用虚拟载波和物理载波侦听机制，以及</a:t>
            </a:r>
            <a:r>
              <a:rPr lang="en-US" altLang="zh-CN" dirty="0" smtClean="0">
                <a:latin typeface="楷体_GB2312" pitchFamily="49" charset="-122"/>
                <a:ea typeface="楷体_GB2312" pitchFamily="49" charset="-122"/>
              </a:rPr>
              <a:t>RTS/CTS</a:t>
            </a:r>
            <a:r>
              <a:rPr lang="zh-CN" altLang="en-US" dirty="0" smtClean="0">
                <a:latin typeface="楷体_GB2312" pitchFamily="49" charset="-122"/>
                <a:ea typeface="楷体_GB2312" pitchFamily="49" charset="-122"/>
              </a:rPr>
              <a:t>的通告机制。</a:t>
            </a:r>
            <a:endParaRPr lang="en-US" altLang="zh-CN" dirty="0" smtClean="0">
              <a:latin typeface="楷体_GB2312" pitchFamily="49" charset="-122"/>
              <a:ea typeface="楷体_GB2312" pitchFamily="49" charset="-122"/>
            </a:endParaRPr>
          </a:p>
          <a:p>
            <a:pPr lvl="1" eaLnBrk="1" hangingPunct="1"/>
            <a:r>
              <a:rPr lang="zh-CN" altLang="en-US" dirty="0" smtClean="0">
                <a:latin typeface="楷体_GB2312" pitchFamily="49" charset="-122"/>
                <a:ea typeface="楷体_GB2312" pitchFamily="49" charset="-122"/>
              </a:rPr>
              <a:t>与</a:t>
            </a:r>
            <a:r>
              <a:rPr lang="en-US" altLang="zh-CN" dirty="0" smtClean="0">
                <a:latin typeface="楷体_GB2312" pitchFamily="49" charset="-122"/>
                <a:ea typeface="楷体_GB2312" pitchFamily="49" charset="-122"/>
              </a:rPr>
              <a:t>802.11MAC </a:t>
            </a:r>
            <a:r>
              <a:rPr lang="zh-CN" altLang="en-US" dirty="0" smtClean="0">
                <a:latin typeface="楷体_GB2312" pitchFamily="49" charset="-122"/>
                <a:ea typeface="楷体_GB2312" pitchFamily="49" charset="-122"/>
              </a:rPr>
              <a:t>协议不同的</a:t>
            </a:r>
            <a:r>
              <a:rPr lang="zh-CN" altLang="en-US" dirty="0" smtClean="0">
                <a:latin typeface="楷体_GB2312" pitchFamily="49" charset="-122"/>
                <a:ea typeface="楷体_GB2312" pitchFamily="49" charset="-122"/>
              </a:rPr>
              <a:t>是</a:t>
            </a:r>
            <a:r>
              <a:rPr lang="zh-CN" altLang="en-US" dirty="0" smtClean="0">
                <a:latin typeface="楷体_GB2312" pitchFamily="49" charset="-122"/>
                <a:ea typeface="楷体_GB2312" pitchFamily="49" charset="-122"/>
              </a:rPr>
              <a:t>邻居节点</a:t>
            </a:r>
            <a:r>
              <a:rPr lang="zh-CN" altLang="en-US" dirty="0" smtClean="0">
                <a:latin typeface="楷体_GB2312" pitchFamily="49" charset="-122"/>
                <a:ea typeface="楷体_GB2312" pitchFamily="49" charset="-122"/>
              </a:rPr>
              <a:t>通信</a:t>
            </a:r>
            <a:r>
              <a:rPr lang="zh-CN" altLang="en-US" dirty="0" smtClean="0">
                <a:latin typeface="楷体_GB2312" pitchFamily="49" charset="-122"/>
                <a:ea typeface="楷体_GB2312" pitchFamily="49" charset="-122"/>
              </a:rPr>
              <a:t>过程</a:t>
            </a:r>
            <a:r>
              <a:rPr lang="zh-CN" altLang="en-US" dirty="0" smtClean="0">
                <a:latin typeface="楷体_GB2312" pitchFamily="49" charset="-122"/>
                <a:ea typeface="楷体_GB2312" pitchFamily="49" charset="-122"/>
              </a:rPr>
              <a:t>中，</a:t>
            </a:r>
            <a:r>
              <a:rPr lang="en-US" altLang="zh-CN" b="1">
                <a:latin typeface="楷体_GB2312" pitchFamily="49" charset="-122"/>
                <a:ea typeface="楷体_GB2312" pitchFamily="49" charset="-122"/>
              </a:rPr>
              <a:t> </a:t>
            </a:r>
            <a:r>
              <a:rPr lang="en-US" altLang="zh-CN" b="1" smtClean="0">
                <a:latin typeface="楷体_GB2312" pitchFamily="49" charset="-122"/>
                <a:ea typeface="楷体_GB2312" pitchFamily="49" charset="-122"/>
              </a:rPr>
              <a:t>S-MAC</a:t>
            </a:r>
            <a:r>
              <a:rPr lang="zh-CN" altLang="en-US" smtClean="0">
                <a:latin typeface="楷体_GB2312" pitchFamily="49" charset="-122"/>
                <a:ea typeface="楷体_GB2312" pitchFamily="49" charset="-122"/>
              </a:rPr>
              <a:t>节点</a:t>
            </a:r>
            <a:r>
              <a:rPr lang="zh-CN" altLang="en-US" dirty="0" smtClean="0">
                <a:latin typeface="楷体_GB2312" pitchFamily="49" charset="-122"/>
                <a:ea typeface="楷体_GB2312" pitchFamily="49" charset="-122"/>
              </a:rPr>
              <a:t>处于睡眠状态。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0CB36A-C12D-4878-9BBF-7A120C8E5B98}" type="slidenum">
              <a:rPr lang="zh-CN" altLang="en-US"/>
              <a:pPr eaLnBrk="1" hangingPunct="1"/>
              <a:t>19</a:t>
            </a:fld>
            <a:endParaRPr lang="en-US" altLang="zh-CN"/>
          </a:p>
        </p:txBody>
      </p:sp>
      <p:sp>
        <p:nvSpPr>
          <p:cNvPr id="16077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r>
              <a:rPr lang="en-US" altLang="zh-CN" sz="3200" b="1" dirty="0" smtClean="0">
                <a:latin typeface="楷体_GB2312" pitchFamily="49" charset="-122"/>
                <a:ea typeface="楷体_GB2312" pitchFamily="49" charset="-122"/>
              </a:rPr>
              <a:t>-S-MAC</a:t>
            </a:r>
            <a:r>
              <a:rPr lang="zh-CN" altLang="en-US" sz="3200" b="1" dirty="0" smtClean="0">
                <a:latin typeface="楷体_GB2312" pitchFamily="49" charset="-122"/>
                <a:ea typeface="楷体_GB2312" pitchFamily="49" charset="-122"/>
              </a:rPr>
              <a:t>协议</a:t>
            </a:r>
          </a:p>
        </p:txBody>
      </p:sp>
      <p:sp>
        <p:nvSpPr>
          <p:cNvPr id="23556" name="Rectangle 3"/>
          <p:cNvSpPr>
            <a:spLocks noGrp="1" noChangeArrowheads="1"/>
          </p:cNvSpPr>
          <p:nvPr>
            <p:ph type="body" idx="1"/>
          </p:nvPr>
        </p:nvSpPr>
        <p:spPr/>
        <p:txBody>
          <a:bodyPr/>
          <a:lstStyle/>
          <a:p>
            <a:pPr eaLnBrk="1" hangingPunct="1"/>
            <a:r>
              <a:rPr lang="zh-CN" altLang="en-US" smtClean="0">
                <a:latin typeface="楷体_GB2312" pitchFamily="49" charset="-122"/>
                <a:ea typeface="楷体_GB2312" pitchFamily="49" charset="-122"/>
              </a:rPr>
              <a:t>消息传递</a:t>
            </a:r>
          </a:p>
          <a:p>
            <a:pPr lvl="1" eaLnBrk="1" hangingPunct="1"/>
            <a:r>
              <a:rPr lang="en-US" altLang="zh-CN" smtClean="0">
                <a:latin typeface="楷体_GB2312" pitchFamily="49" charset="-122"/>
                <a:ea typeface="楷体_GB2312" pitchFamily="49" charset="-122"/>
              </a:rPr>
              <a:t>S-MAC</a:t>
            </a:r>
            <a:r>
              <a:rPr lang="zh-CN" altLang="en-US" smtClean="0">
                <a:latin typeface="楷体_GB2312" pitchFamily="49" charset="-122"/>
                <a:ea typeface="楷体_GB2312" pitchFamily="49" charset="-122"/>
              </a:rPr>
              <a:t>协议采用</a:t>
            </a:r>
            <a:r>
              <a:rPr lang="en-US" altLang="zh-CN" smtClean="0">
                <a:latin typeface="楷体_GB2312" pitchFamily="49" charset="-122"/>
                <a:ea typeface="楷体_GB2312" pitchFamily="49" charset="-122"/>
              </a:rPr>
              <a:t>RTS/CTS</a:t>
            </a:r>
            <a:r>
              <a:rPr lang="zh-CN" altLang="en-US" smtClean="0">
                <a:latin typeface="楷体_GB2312" pitchFamily="49" charset="-122"/>
                <a:ea typeface="楷体_GB2312" pitchFamily="49" charset="-122"/>
              </a:rPr>
              <a:t>机制，一次预约发送整个长消息时间。</a:t>
            </a:r>
            <a:endParaRPr lang="en-US" altLang="zh-CN" smtClean="0">
              <a:latin typeface="楷体_GB2312" pitchFamily="49" charset="-122"/>
              <a:ea typeface="楷体_GB2312" pitchFamily="49" charset="-122"/>
            </a:endParaRPr>
          </a:p>
          <a:p>
            <a:pPr lvl="1" eaLnBrk="1" hangingPunct="1"/>
            <a:r>
              <a:rPr lang="zh-CN" altLang="en-US" smtClean="0">
                <a:latin typeface="楷体_GB2312" pitchFamily="49" charset="-122"/>
                <a:ea typeface="楷体_GB2312" pitchFamily="49" charset="-122"/>
              </a:rPr>
              <a:t>将长消息分割成几个短消息在预约时间内突发传送，目的节点对每个短消息都要发一个应答消息，否则发送节点重传该消息。</a:t>
            </a:r>
            <a:endParaRPr lang="en-US" altLang="zh-CN" smtClean="0">
              <a:latin typeface="楷体_GB2312" pitchFamily="49" charset="-122"/>
              <a:ea typeface="楷体_GB2312" pitchFamily="49" charset="-122"/>
            </a:endParaRPr>
          </a:p>
          <a:p>
            <a:pPr lvl="1" eaLnBrk="1" hangingPunct="1"/>
            <a:r>
              <a:rPr lang="en-US" altLang="zh-CN" smtClean="0">
                <a:latin typeface="楷体_GB2312" pitchFamily="49" charset="-122"/>
                <a:ea typeface="楷体_GB2312" pitchFamily="49" charset="-122"/>
              </a:rPr>
              <a:t>S-MAC</a:t>
            </a:r>
            <a:r>
              <a:rPr lang="zh-CN" altLang="en-US" smtClean="0">
                <a:latin typeface="楷体_GB2312" pitchFamily="49" charset="-122"/>
                <a:ea typeface="楷体_GB2312" pitchFamily="49" charset="-122"/>
              </a:rPr>
              <a:t>协议的</a:t>
            </a:r>
            <a:r>
              <a:rPr lang="en-US" altLang="zh-CN" smtClean="0">
                <a:latin typeface="楷体_GB2312" pitchFamily="49" charset="-122"/>
                <a:ea typeface="楷体_GB2312" pitchFamily="49" charset="-122"/>
              </a:rPr>
              <a:t>RTS/CTS </a:t>
            </a:r>
            <a:r>
              <a:rPr lang="zh-CN" altLang="en-US" smtClean="0">
                <a:latin typeface="楷体_GB2312" pitchFamily="49" charset="-122"/>
                <a:ea typeface="楷体_GB2312" pitchFamily="49" charset="-122"/>
              </a:rPr>
              <a:t>控制消息和数据消息携带的时间是整个长消息传输的剩余时间，而</a:t>
            </a:r>
            <a:r>
              <a:rPr lang="en-US" altLang="zh-CN" smtClean="0">
                <a:latin typeface="楷体_GB2312" pitchFamily="49" charset="-122"/>
                <a:ea typeface="楷体_GB2312" pitchFamily="49" charset="-122"/>
              </a:rPr>
              <a:t>802.11MAC </a:t>
            </a:r>
            <a:r>
              <a:rPr lang="zh-CN" altLang="en-US" smtClean="0">
                <a:latin typeface="楷体_GB2312" pitchFamily="49" charset="-122"/>
                <a:ea typeface="楷体_GB2312" pitchFamily="49" charset="-122"/>
              </a:rPr>
              <a:t>协议的</a:t>
            </a:r>
            <a:r>
              <a:rPr lang="en-US" altLang="zh-CN" smtClean="0">
                <a:latin typeface="楷体_GB2312" pitchFamily="49" charset="-122"/>
                <a:ea typeface="楷体_GB2312" pitchFamily="49" charset="-122"/>
              </a:rPr>
              <a:t>RTS/CTS</a:t>
            </a:r>
            <a:r>
              <a:rPr lang="zh-CN" altLang="en-US" smtClean="0">
                <a:latin typeface="楷体_GB2312" pitchFamily="49" charset="-122"/>
                <a:ea typeface="楷体_GB2312" pitchFamily="49" charset="-122"/>
              </a:rPr>
              <a:t>只预约下一个发送短消息的时间。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87734E5-9CEA-4050-9BB6-166D1D2FDD15}" type="slidenum">
              <a:rPr lang="zh-CN" altLang="en-US"/>
              <a:pPr eaLnBrk="1" hangingPunct="1"/>
              <a:t>2</a:t>
            </a:fld>
            <a:endParaRPr lang="en-US" altLang="zh-CN"/>
          </a:p>
        </p:txBody>
      </p:sp>
      <p:sp>
        <p:nvSpPr>
          <p:cNvPr id="115714" name="Rectangle 2"/>
          <p:cNvSpPr>
            <a:spLocks noGrp="1" noChangeArrowheads="1"/>
          </p:cNvSpPr>
          <p:nvPr>
            <p:ph type="title"/>
          </p:nvPr>
        </p:nvSpPr>
        <p:spPr/>
        <p:txBody>
          <a:bodyPr/>
          <a:lstStyle/>
          <a:p>
            <a:pPr eaLnBrk="1" hangingPunct="1">
              <a:defRPr/>
            </a:pPr>
            <a:r>
              <a:rPr lang="zh-CN" altLang="en-US" b="1" smtClean="0">
                <a:ea typeface="楷体_GB2312" pitchFamily="49" charset="-122"/>
              </a:rPr>
              <a:t>主要内容</a:t>
            </a:r>
          </a:p>
        </p:txBody>
      </p:sp>
      <p:sp>
        <p:nvSpPr>
          <p:cNvPr id="8196" name="Rectangle 3"/>
          <p:cNvSpPr>
            <a:spLocks noGrp="1" noChangeArrowheads="1"/>
          </p:cNvSpPr>
          <p:nvPr>
            <p:ph type="body" idx="1"/>
          </p:nvPr>
        </p:nvSpPr>
        <p:spPr>
          <a:xfrm>
            <a:off x="457200" y="1916113"/>
            <a:ext cx="8229600" cy="4140200"/>
          </a:xfrm>
        </p:spPr>
        <p:txBody>
          <a:bodyPr/>
          <a:lstStyle/>
          <a:p>
            <a:pPr eaLnBrk="1" hangingPunct="1"/>
            <a:r>
              <a:rPr lang="zh-CN" altLang="en-US" smtClean="0"/>
              <a:t>概述</a:t>
            </a:r>
          </a:p>
          <a:p>
            <a:pPr eaLnBrk="1" hangingPunct="1"/>
            <a:r>
              <a:rPr lang="zh-CN" altLang="en-US" smtClean="0"/>
              <a:t>基于竞争的</a:t>
            </a:r>
            <a:r>
              <a:rPr lang="en-US" altLang="zh-CN" smtClean="0"/>
              <a:t>MAC</a:t>
            </a:r>
            <a:r>
              <a:rPr lang="zh-CN" altLang="en-US" smtClean="0"/>
              <a:t>协议</a:t>
            </a:r>
          </a:p>
          <a:p>
            <a:pPr eaLnBrk="1" hangingPunct="1"/>
            <a:r>
              <a:rPr lang="zh-CN" altLang="en-US" smtClean="0"/>
              <a:t>基于时分复用的</a:t>
            </a:r>
            <a:r>
              <a:rPr lang="en-US" altLang="zh-CN" smtClean="0"/>
              <a:t>MAC</a:t>
            </a:r>
            <a:r>
              <a:rPr lang="zh-CN" altLang="en-US" smtClean="0"/>
              <a:t>协议</a:t>
            </a:r>
          </a:p>
          <a:p>
            <a:pPr eaLnBrk="1" hangingPunct="1"/>
            <a:r>
              <a:rPr lang="zh-CN" altLang="en-US" smtClean="0"/>
              <a:t>其他类型的</a:t>
            </a:r>
            <a:r>
              <a:rPr lang="en-US" altLang="zh-CN" smtClean="0"/>
              <a:t>MAC</a:t>
            </a:r>
            <a:r>
              <a:rPr lang="zh-CN" altLang="en-US" smtClean="0"/>
              <a:t>协议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0CB36A-C12D-4878-9BBF-7A120C8E5B98}" type="slidenum">
              <a:rPr lang="zh-CN" altLang="en-US"/>
              <a:pPr eaLnBrk="1" hangingPunct="1"/>
              <a:t>20</a:t>
            </a:fld>
            <a:endParaRPr lang="en-US" altLang="zh-CN"/>
          </a:p>
        </p:txBody>
      </p:sp>
      <p:sp>
        <p:nvSpPr>
          <p:cNvPr id="16077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r>
              <a:rPr lang="en-US" altLang="zh-CN" sz="3200" b="1" dirty="0" smtClean="0">
                <a:latin typeface="楷体_GB2312" pitchFamily="49" charset="-122"/>
                <a:ea typeface="楷体_GB2312" pitchFamily="49" charset="-122"/>
              </a:rPr>
              <a:t>-S-MAC</a:t>
            </a:r>
            <a:r>
              <a:rPr lang="zh-CN" altLang="en-US" sz="3200" b="1" dirty="0" smtClean="0">
                <a:latin typeface="楷体_GB2312" pitchFamily="49" charset="-122"/>
                <a:ea typeface="楷体_GB2312" pitchFamily="49" charset="-122"/>
              </a:rPr>
              <a:t>协议</a:t>
            </a:r>
          </a:p>
        </p:txBody>
      </p:sp>
      <p:sp>
        <p:nvSpPr>
          <p:cNvPr id="23556" name="Rectangle 3"/>
          <p:cNvSpPr>
            <a:spLocks noGrp="1" noChangeArrowheads="1"/>
          </p:cNvSpPr>
          <p:nvPr>
            <p:ph type="body" idx="1"/>
          </p:nvPr>
        </p:nvSpPr>
        <p:spPr/>
        <p:txBody>
          <a:bodyPr/>
          <a:lstStyle/>
          <a:p>
            <a:pPr eaLnBrk="1" hangingPunct="1"/>
            <a:r>
              <a:rPr lang="zh-CN" altLang="en-US" dirty="0" smtClean="0">
                <a:solidFill>
                  <a:srgbClr val="1D2905"/>
                </a:solidFill>
                <a:latin typeface="楷体_GB2312" pitchFamily="49" charset="-122"/>
                <a:ea typeface="楷体_GB2312" pitchFamily="49" charset="-122"/>
              </a:rPr>
              <a:t>小结</a:t>
            </a:r>
          </a:p>
          <a:p>
            <a:pPr lvl="1" eaLnBrk="1" hangingPunct="1">
              <a:spcBef>
                <a:spcPts val="1200"/>
              </a:spcBef>
            </a:pPr>
            <a:r>
              <a:rPr lang="en-US" altLang="zh-CN" sz="2400" dirty="0" smtClean="0">
                <a:solidFill>
                  <a:srgbClr val="1D2905"/>
                </a:solidFill>
                <a:latin typeface="宋体" panose="02010600030101010101" pitchFamily="2" charset="-122"/>
                <a:ea typeface="宋体" panose="02010600030101010101" pitchFamily="2" charset="-122"/>
              </a:rPr>
              <a:t>S-MAC</a:t>
            </a:r>
            <a:r>
              <a:rPr lang="zh-CN" altLang="en-US" sz="2400" dirty="0" smtClean="0">
                <a:solidFill>
                  <a:srgbClr val="1D2905"/>
                </a:solidFill>
                <a:latin typeface="宋体" panose="02010600030101010101" pitchFamily="2" charset="-122"/>
                <a:ea typeface="宋体" panose="02010600030101010101" pitchFamily="2" charset="-122"/>
              </a:rPr>
              <a:t>协议比</a:t>
            </a:r>
            <a:r>
              <a:rPr lang="en-US" altLang="zh-CN" sz="2400" dirty="0" smtClean="0">
                <a:solidFill>
                  <a:srgbClr val="1D2905"/>
                </a:solidFill>
                <a:latin typeface="宋体" panose="02010600030101010101" pitchFamily="2" charset="-122"/>
                <a:ea typeface="宋体" panose="02010600030101010101" pitchFamily="2" charset="-122"/>
              </a:rPr>
              <a:t>IEEE 802.11</a:t>
            </a:r>
            <a:r>
              <a:rPr lang="zh-CN" altLang="en-US" sz="2400" dirty="0" smtClean="0">
                <a:solidFill>
                  <a:srgbClr val="1D2905"/>
                </a:solidFill>
                <a:latin typeface="宋体" panose="02010600030101010101" pitchFamily="2" charset="-122"/>
                <a:ea typeface="宋体" panose="02010600030101010101" pitchFamily="2" charset="-122"/>
              </a:rPr>
              <a:t>协议具有更高的能量效率、更强的可扩展性，能够更好地适应网络拓扑结构的变化。</a:t>
            </a:r>
            <a:endParaRPr lang="en-US" altLang="zh-CN" sz="2400" dirty="0" smtClean="0">
              <a:solidFill>
                <a:srgbClr val="1D2905"/>
              </a:solidFill>
              <a:latin typeface="宋体" panose="02010600030101010101" pitchFamily="2" charset="-122"/>
              <a:ea typeface="宋体" panose="02010600030101010101" pitchFamily="2" charset="-122"/>
            </a:endParaRPr>
          </a:p>
          <a:p>
            <a:pPr lvl="1" eaLnBrk="1" hangingPunct="1">
              <a:spcBef>
                <a:spcPts val="1200"/>
              </a:spcBef>
            </a:pPr>
            <a:r>
              <a:rPr lang="zh-CN" altLang="en-US" sz="2400" dirty="0">
                <a:solidFill>
                  <a:srgbClr val="1D2905"/>
                </a:solidFill>
                <a:latin typeface="宋体" panose="02010600030101010101" pitchFamily="2" charset="-122"/>
                <a:ea typeface="宋体" panose="02010600030101010101" pitchFamily="2" charset="-122"/>
              </a:rPr>
              <a:t>但由于采用固定的休眠占空比，信道的带宽利用率受到一定影响，且传输迟延较大。</a:t>
            </a:r>
            <a:endParaRPr lang="en-US" altLang="zh-CN" sz="2400" dirty="0">
              <a:solidFill>
                <a:srgbClr val="1D2905"/>
              </a:solidFill>
              <a:latin typeface="宋体" panose="02010600030101010101" pitchFamily="2" charset="-122"/>
              <a:ea typeface="宋体" panose="02010600030101010101" pitchFamily="2" charset="-122"/>
            </a:endParaRPr>
          </a:p>
          <a:p>
            <a:pPr lvl="1" eaLnBrk="1" hangingPunct="1">
              <a:spcBef>
                <a:spcPts val="1200"/>
              </a:spcBef>
            </a:pPr>
            <a:r>
              <a:rPr lang="zh-CN" altLang="en-US" sz="2400" dirty="0">
                <a:solidFill>
                  <a:srgbClr val="1D2905"/>
                </a:solidFill>
                <a:latin typeface="宋体" panose="02010600030101010101" pitchFamily="2" charset="-122"/>
                <a:ea typeface="宋体" panose="02010600030101010101" pitchFamily="2" charset="-122"/>
              </a:rPr>
              <a:t>此外，协议实现比较复杂，需要占用较大的存储空间。</a:t>
            </a:r>
            <a:endParaRPr lang="en-US" altLang="zh-CN" sz="2400" dirty="0">
              <a:solidFill>
                <a:srgbClr val="1D2905"/>
              </a:solidFill>
              <a:latin typeface="宋体" panose="02010600030101010101" pitchFamily="2" charset="-122"/>
              <a:ea typeface="宋体" panose="02010600030101010101" pitchFamily="2" charset="-122"/>
            </a:endParaRPr>
          </a:p>
          <a:p>
            <a:pPr lvl="1" eaLnBrk="1" hangingPunct="1">
              <a:spcBef>
                <a:spcPts val="1200"/>
              </a:spcBef>
            </a:pPr>
            <a:r>
              <a:rPr lang="en-US" altLang="zh-CN" sz="2400" dirty="0">
                <a:solidFill>
                  <a:srgbClr val="1D2905"/>
                </a:solidFill>
                <a:latin typeface="宋体" panose="02010600030101010101" pitchFamily="2" charset="-122"/>
                <a:ea typeface="宋体" panose="02010600030101010101" pitchFamily="2" charset="-122"/>
              </a:rPr>
              <a:t>S-MAC</a:t>
            </a:r>
            <a:r>
              <a:rPr lang="zh-CN" altLang="en-US" sz="2400" dirty="0">
                <a:solidFill>
                  <a:srgbClr val="1D2905"/>
                </a:solidFill>
                <a:latin typeface="宋体" panose="02010600030101010101" pitchFamily="2" charset="-122"/>
                <a:ea typeface="宋体" panose="02010600030101010101" pitchFamily="2" charset="-122"/>
              </a:rPr>
              <a:t>协议最主要的缺点是较大的传输迟延，因为它是以牺牲迟延换取能量节省的。 </a:t>
            </a:r>
          </a:p>
        </p:txBody>
      </p:sp>
    </p:spTree>
    <p:extLst>
      <p:ext uri="{BB962C8B-B14F-4D97-AF65-F5344CB8AC3E}">
        <p14:creationId xmlns:p14="http://schemas.microsoft.com/office/powerpoint/2010/main" val="2905338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17ABDB4-4D43-4041-A490-1CD837B100BF}" type="slidenum">
              <a:rPr lang="zh-CN" altLang="en-US"/>
              <a:pPr eaLnBrk="1" hangingPunct="1"/>
              <a:t>21</a:t>
            </a:fld>
            <a:endParaRPr lang="en-US" altLang="zh-CN"/>
          </a:p>
        </p:txBody>
      </p:sp>
      <p:sp>
        <p:nvSpPr>
          <p:cNvPr id="161794" name="Rectangle 2"/>
          <p:cNvSpPr>
            <a:spLocks noGrp="1" noChangeArrowheads="1"/>
          </p:cNvSpPr>
          <p:nvPr>
            <p:ph type="title"/>
          </p:nvPr>
        </p:nvSpPr>
        <p:spPr>
          <a:xfrm>
            <a:off x="539750" y="-171450"/>
            <a:ext cx="8243888" cy="1314450"/>
          </a:xfrm>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24580" name="Rectangle 3"/>
          <p:cNvSpPr>
            <a:spLocks noGrp="1" noChangeArrowheads="1"/>
          </p:cNvSpPr>
          <p:nvPr>
            <p:ph type="body" idx="1"/>
          </p:nvPr>
        </p:nvSpPr>
        <p:spPr>
          <a:xfrm>
            <a:off x="323850" y="908050"/>
            <a:ext cx="8229600" cy="4456113"/>
          </a:xfrm>
        </p:spPr>
        <p:txBody>
          <a:bodyPr/>
          <a:lstStyle/>
          <a:p>
            <a:pPr eaLnBrk="1" hangingPunct="1">
              <a:lnSpc>
                <a:spcPct val="90000"/>
              </a:lnSpc>
            </a:pPr>
            <a:endParaRPr lang="en-US" altLang="zh-CN" sz="2400" b="1" smtClean="0">
              <a:latin typeface="楷体_GB2312" pitchFamily="49" charset="-122"/>
              <a:ea typeface="楷体_GB2312" pitchFamily="49" charset="-122"/>
            </a:endParaRPr>
          </a:p>
          <a:p>
            <a:pPr eaLnBrk="1" hangingPunct="1">
              <a:lnSpc>
                <a:spcPct val="90000"/>
              </a:lnSpc>
            </a:pPr>
            <a:r>
              <a:rPr lang="en-US" altLang="zh-CN" sz="2400" b="1" smtClean="0">
                <a:latin typeface="楷体_GB2312" pitchFamily="49" charset="-122"/>
                <a:ea typeface="楷体_GB2312" pitchFamily="49" charset="-122"/>
              </a:rPr>
              <a:t>T-MAC</a:t>
            </a:r>
            <a:r>
              <a:rPr lang="zh-CN" altLang="en-US" sz="2400" b="1" smtClean="0">
                <a:latin typeface="楷体_GB2312" pitchFamily="49" charset="-122"/>
                <a:ea typeface="楷体_GB2312" pitchFamily="49" charset="-122"/>
              </a:rPr>
              <a:t>协议：</a:t>
            </a:r>
            <a:r>
              <a:rPr lang="zh-CN" altLang="en-US" sz="2000" smtClean="0">
                <a:latin typeface="楷体_GB2312" pitchFamily="49" charset="-122"/>
                <a:ea typeface="楷体_GB2312" pitchFamily="49" charset="-122"/>
              </a:rPr>
              <a:t>在</a:t>
            </a:r>
            <a:r>
              <a:rPr lang="en-US" altLang="zh-CN" sz="2000" smtClean="0">
                <a:latin typeface="楷体_GB2312" pitchFamily="49" charset="-122"/>
                <a:ea typeface="楷体_GB2312" pitchFamily="49" charset="-122"/>
              </a:rPr>
              <a:t>S-MAC</a:t>
            </a:r>
            <a:r>
              <a:rPr lang="zh-CN" altLang="en-US" sz="2000" smtClean="0">
                <a:latin typeface="楷体_GB2312" pitchFamily="49" charset="-122"/>
                <a:ea typeface="楷体_GB2312" pitchFamily="49" charset="-122"/>
              </a:rPr>
              <a:t>协议的基础上提出。</a:t>
            </a:r>
          </a:p>
          <a:p>
            <a:pPr eaLnBrk="1" hangingPunct="1">
              <a:lnSpc>
                <a:spcPct val="90000"/>
              </a:lnSpc>
            </a:pPr>
            <a:r>
              <a:rPr lang="zh-CN" altLang="en-US" sz="2400" smtClean="0">
                <a:latin typeface="楷体_GB2312" pitchFamily="49" charset="-122"/>
                <a:ea typeface="楷体_GB2312" pitchFamily="49" charset="-122"/>
              </a:rPr>
              <a:t>传感器网络</a:t>
            </a:r>
            <a:r>
              <a:rPr lang="en-US" altLang="zh-CN" sz="2400" smtClean="0">
                <a:latin typeface="楷体_GB2312" pitchFamily="49" charset="-122"/>
                <a:ea typeface="楷体_GB2312" pitchFamily="49" charset="-122"/>
              </a:rPr>
              <a:t>MAC</a:t>
            </a:r>
            <a:r>
              <a:rPr lang="zh-CN" altLang="en-US" sz="2400" smtClean="0">
                <a:latin typeface="楷体_GB2312" pitchFamily="49" charset="-122"/>
                <a:ea typeface="楷体_GB2312" pitchFamily="49" charset="-122"/>
              </a:rPr>
              <a:t>协议最重要的设计目标是减少能量消耗，在空闲侦听、碰撞、协议开销和串音等浪费能量的因素中，空闲侦听的能量消耗占绝对大的比例，特别是在消息传输频率较低的情况下。</a:t>
            </a:r>
          </a:p>
          <a:p>
            <a:pPr eaLnBrk="1" hangingPunct="1">
              <a:lnSpc>
                <a:spcPct val="90000"/>
              </a:lnSpc>
            </a:pPr>
            <a:r>
              <a:rPr lang="en-US" altLang="zh-CN" sz="2400" smtClean="0">
                <a:latin typeface="楷体_GB2312" pitchFamily="49" charset="-122"/>
                <a:ea typeface="楷体_GB2312" pitchFamily="49" charset="-122"/>
              </a:rPr>
              <a:t>S-MAC</a:t>
            </a:r>
            <a:r>
              <a:rPr lang="zh-CN" altLang="en-US" sz="2400" smtClean="0">
                <a:latin typeface="楷体_GB2312" pitchFamily="49" charset="-122"/>
                <a:ea typeface="楷体_GB2312" pitchFamily="49" charset="-122"/>
              </a:rPr>
              <a:t>协议通过采用周期性侦听</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睡眠工作方式来减少空闲侦听，</a:t>
            </a:r>
            <a:r>
              <a:rPr lang="zh-CN" altLang="en-US" sz="2400" smtClean="0">
                <a:solidFill>
                  <a:srgbClr val="FF3300"/>
                </a:solidFill>
                <a:latin typeface="楷体_GB2312" pitchFamily="49" charset="-122"/>
                <a:ea typeface="楷体_GB2312" pitchFamily="49" charset="-122"/>
              </a:rPr>
              <a:t>周期长度固定不变</a:t>
            </a:r>
            <a:r>
              <a:rPr lang="zh-CN" altLang="en-US" sz="2400" smtClean="0">
                <a:latin typeface="楷体_GB2312" pitchFamily="49" charset="-122"/>
                <a:ea typeface="楷体_GB2312" pitchFamily="49" charset="-122"/>
              </a:rPr>
              <a:t>，</a:t>
            </a:r>
            <a:r>
              <a:rPr lang="zh-CN" altLang="en-US" sz="2400" smtClean="0">
                <a:solidFill>
                  <a:srgbClr val="FF3300"/>
                </a:solidFill>
                <a:latin typeface="楷体_GB2312" pitchFamily="49" charset="-122"/>
                <a:ea typeface="楷体_GB2312" pitchFamily="49" charset="-122"/>
              </a:rPr>
              <a:t>节点的侦听活动时间也是固定</a:t>
            </a:r>
            <a:r>
              <a:rPr lang="zh-CN" altLang="en-US" sz="2400" smtClean="0">
                <a:latin typeface="楷体_GB2312" pitchFamily="49" charset="-122"/>
                <a:ea typeface="楷体_GB2312" pitchFamily="49" charset="-122"/>
              </a:rPr>
              <a:t>。</a:t>
            </a:r>
          </a:p>
          <a:p>
            <a:pPr eaLnBrk="1" hangingPunct="1">
              <a:lnSpc>
                <a:spcPct val="90000"/>
              </a:lnSpc>
            </a:pPr>
            <a:r>
              <a:rPr lang="en-US" altLang="zh-CN" sz="2400" smtClean="0">
                <a:latin typeface="楷体_GB2312" pitchFamily="49" charset="-122"/>
                <a:ea typeface="楷体_GB2312" pitchFamily="49" charset="-122"/>
              </a:rPr>
              <a:t>T-MAC</a:t>
            </a:r>
            <a:r>
              <a:rPr lang="zh-CN" altLang="en-US" sz="2400" smtClean="0">
                <a:latin typeface="楷体_GB2312" pitchFamily="49" charset="-122"/>
                <a:ea typeface="楷体_GB2312" pitchFamily="49" charset="-122"/>
              </a:rPr>
              <a:t>协议中，发送数据时仍为</a:t>
            </a:r>
            <a:r>
              <a:rPr lang="en-US" altLang="zh-CN" sz="2400" smtClean="0">
                <a:latin typeface="楷体_GB2312" pitchFamily="49" charset="-122"/>
                <a:ea typeface="楷体_GB2312" pitchFamily="49" charset="-122"/>
              </a:rPr>
              <a:t>RTS/CTS/DATA/ACK</a:t>
            </a:r>
            <a:r>
              <a:rPr lang="zh-CN" altLang="en-US" sz="2400" smtClean="0">
                <a:latin typeface="楷体_GB2312" pitchFamily="49" charset="-122"/>
                <a:ea typeface="楷体_GB2312" pitchFamily="49" charset="-122"/>
              </a:rPr>
              <a:t>的通信过程，节点周期性唤醒进行侦听，如果在一个给定时间</a:t>
            </a:r>
            <a:r>
              <a:rPr lang="en-US" altLang="zh-CN" sz="2400" smtClean="0">
                <a:latin typeface="楷体_GB2312" pitchFamily="49" charset="-122"/>
                <a:ea typeface="楷体_GB2312" pitchFamily="49" charset="-122"/>
              </a:rPr>
              <a:t>TA(time active)</a:t>
            </a:r>
            <a:r>
              <a:rPr lang="zh-CN" altLang="en-US" sz="2400" smtClean="0">
                <a:latin typeface="楷体_GB2312" pitchFamily="49" charset="-122"/>
                <a:ea typeface="楷体_GB2312" pitchFamily="49" charset="-122"/>
              </a:rPr>
              <a:t>内没有发生下面任何一个激活事件，则活动结束。</a:t>
            </a:r>
          </a:p>
          <a:p>
            <a:pPr lvl="1" eaLnBrk="1" hangingPunct="1">
              <a:lnSpc>
                <a:spcPct val="90000"/>
              </a:lnSpc>
              <a:buFont typeface="楷体_GB2312" pitchFamily="49" charset="-122"/>
              <a:buChar char="-"/>
            </a:pPr>
            <a:r>
              <a:rPr lang="zh-CN" altLang="en-US" sz="2000" smtClean="0">
                <a:latin typeface="楷体_GB2312" pitchFamily="49" charset="-122"/>
                <a:ea typeface="楷体_GB2312" pitchFamily="49" charset="-122"/>
              </a:rPr>
              <a:t>周期时间定时器溢出</a:t>
            </a:r>
          </a:p>
          <a:p>
            <a:pPr lvl="1" eaLnBrk="1" hangingPunct="1">
              <a:lnSpc>
                <a:spcPct val="90000"/>
              </a:lnSpc>
              <a:buFont typeface="楷体_GB2312" pitchFamily="49" charset="-122"/>
              <a:buChar char="-"/>
            </a:pPr>
            <a:r>
              <a:rPr lang="zh-CN" altLang="en-US" sz="2000" smtClean="0">
                <a:latin typeface="楷体_GB2312" pitchFamily="49" charset="-122"/>
                <a:ea typeface="楷体_GB2312" pitchFamily="49" charset="-122"/>
              </a:rPr>
              <a:t>在无线信道上收到数据</a:t>
            </a:r>
          </a:p>
          <a:p>
            <a:pPr lvl="1" eaLnBrk="1" hangingPunct="1">
              <a:lnSpc>
                <a:spcPct val="90000"/>
              </a:lnSpc>
              <a:buFont typeface="楷体_GB2312" pitchFamily="49" charset="-122"/>
              <a:buChar char="-"/>
            </a:pPr>
            <a:r>
              <a:rPr lang="zh-CN" altLang="en-US" sz="2000" smtClean="0">
                <a:latin typeface="楷体_GB2312" pitchFamily="49" charset="-122"/>
                <a:ea typeface="楷体_GB2312" pitchFamily="49" charset="-122"/>
              </a:rPr>
              <a:t>通过接收信号强度指示</a:t>
            </a:r>
            <a:r>
              <a:rPr lang="en-US" altLang="zh-CN" sz="2000" smtClean="0">
                <a:latin typeface="楷体_GB2312" pitchFamily="49" charset="-122"/>
                <a:ea typeface="楷体_GB2312" pitchFamily="49" charset="-122"/>
              </a:rPr>
              <a:t>RSSI</a:t>
            </a:r>
            <a:r>
              <a:rPr lang="zh-CN" altLang="en-US" sz="2000" smtClean="0">
                <a:latin typeface="楷体_GB2312" pitchFamily="49" charset="-122"/>
                <a:ea typeface="楷体_GB2312" pitchFamily="49" charset="-122"/>
              </a:rPr>
              <a:t>感知存在无线通信</a:t>
            </a:r>
          </a:p>
          <a:p>
            <a:pPr lvl="1" eaLnBrk="1" hangingPunct="1">
              <a:lnSpc>
                <a:spcPct val="90000"/>
              </a:lnSpc>
              <a:buFont typeface="楷体_GB2312" pitchFamily="49" charset="-122"/>
              <a:buChar char="-"/>
            </a:pPr>
            <a:r>
              <a:rPr lang="zh-CN" altLang="en-US" sz="2000" smtClean="0">
                <a:latin typeface="楷体_GB2312" pitchFamily="49" charset="-122"/>
                <a:ea typeface="楷体_GB2312" pitchFamily="49" charset="-122"/>
              </a:rPr>
              <a:t>通过侦听</a:t>
            </a:r>
            <a:r>
              <a:rPr lang="en-US" altLang="zh-CN" sz="2000" smtClean="0">
                <a:latin typeface="楷体_GB2312" pitchFamily="49" charset="-122"/>
                <a:ea typeface="楷体_GB2312" pitchFamily="49" charset="-122"/>
              </a:rPr>
              <a:t>RTS/CTS</a:t>
            </a:r>
            <a:r>
              <a:rPr lang="zh-CN" altLang="en-US" sz="2000" smtClean="0">
                <a:latin typeface="楷体_GB2312" pitchFamily="49" charset="-122"/>
                <a:ea typeface="楷体_GB2312" pitchFamily="49" charset="-122"/>
              </a:rPr>
              <a:t>分组，确认邻居的数据交换已经结束。</a:t>
            </a:r>
          </a:p>
          <a:p>
            <a:pPr eaLnBrk="1" hangingPunct="1">
              <a:lnSpc>
                <a:spcPct val="90000"/>
              </a:lnSpc>
              <a:buFont typeface="Wingdings" panose="05000000000000000000" pitchFamily="2" charset="2"/>
              <a:buChar char="Ø"/>
            </a:pPr>
            <a:endParaRPr lang="zh-CN" altLang="en-US" sz="200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837D67-D5CF-42F4-A2D2-2A1D5377ECEE}" type="slidenum">
              <a:rPr lang="zh-CN" altLang="en-US"/>
              <a:pPr eaLnBrk="1" hangingPunct="1"/>
              <a:t>22</a:t>
            </a:fld>
            <a:endParaRPr lang="en-US" altLang="zh-CN"/>
          </a:p>
        </p:txBody>
      </p:sp>
      <p:sp>
        <p:nvSpPr>
          <p:cNvPr id="162818"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25604" name="Rectangle 3"/>
          <p:cNvSpPr>
            <a:spLocks noGrp="1" noChangeArrowheads="1"/>
          </p:cNvSpPr>
          <p:nvPr>
            <p:ph type="body" idx="1"/>
          </p:nvPr>
        </p:nvSpPr>
        <p:spPr/>
        <p:txBody>
          <a:bodyPr/>
          <a:lstStyle/>
          <a:p>
            <a:pPr eaLnBrk="1" hangingPunct="1"/>
            <a:r>
              <a:rPr lang="en-US" altLang="zh-CN" sz="2400" b="1" smtClean="0">
                <a:latin typeface="楷体_GB2312" pitchFamily="49" charset="-122"/>
                <a:ea typeface="楷体_GB2312" pitchFamily="49" charset="-122"/>
              </a:rPr>
              <a:t>T-MAC</a:t>
            </a:r>
            <a:r>
              <a:rPr lang="zh-CN" altLang="en-US" sz="2400" b="1" smtClean="0">
                <a:latin typeface="楷体_GB2312" pitchFamily="49" charset="-122"/>
                <a:ea typeface="楷体_GB2312" pitchFamily="49" charset="-122"/>
              </a:rPr>
              <a:t>协议</a:t>
            </a:r>
          </a:p>
          <a:p>
            <a:pPr eaLnBrk="1" hangingPunct="1">
              <a:buFontTx/>
              <a:buNone/>
            </a:pPr>
            <a:r>
              <a:rPr lang="zh-CN" altLang="en-US" sz="2400" b="1" smtClean="0">
                <a:latin typeface="楷体_GB2312" pitchFamily="49" charset="-122"/>
                <a:ea typeface="楷体_GB2312" pitchFamily="49" charset="-122"/>
              </a:rPr>
              <a:t>	</a:t>
            </a:r>
            <a:r>
              <a:rPr lang="zh-CN" altLang="en-US" sz="2000" smtClean="0">
                <a:latin typeface="楷体_GB2312" pitchFamily="49" charset="-122"/>
                <a:ea typeface="楷体_GB2312" pitchFamily="49" charset="-122"/>
              </a:rPr>
              <a:t>在每个活动期间开始，</a:t>
            </a:r>
            <a:r>
              <a:rPr lang="en-US" altLang="zh-CN" sz="2000" smtClean="0">
                <a:latin typeface="楷体_GB2312" pitchFamily="49" charset="-122"/>
                <a:ea typeface="楷体_GB2312" pitchFamily="49" charset="-122"/>
              </a:rPr>
              <a:t>T-MAC</a:t>
            </a:r>
            <a:r>
              <a:rPr lang="zh-CN" altLang="en-US" sz="2000" smtClean="0">
                <a:latin typeface="楷体_GB2312" pitchFamily="49" charset="-122"/>
                <a:ea typeface="楷体_GB2312" pitchFamily="49" charset="-122"/>
              </a:rPr>
              <a:t>协议按照</a:t>
            </a:r>
            <a:r>
              <a:rPr lang="zh-CN" altLang="en-US" sz="2000" smtClean="0">
                <a:solidFill>
                  <a:srgbClr val="FF3300"/>
                </a:solidFill>
                <a:latin typeface="楷体_GB2312" pitchFamily="49" charset="-122"/>
                <a:ea typeface="楷体_GB2312" pitchFamily="49" charset="-122"/>
              </a:rPr>
              <a:t>突发方式</a:t>
            </a:r>
            <a:r>
              <a:rPr lang="zh-CN" altLang="en-US" sz="2000" smtClean="0">
                <a:latin typeface="楷体_GB2312" pitchFamily="49" charset="-122"/>
                <a:ea typeface="楷体_GB2312" pitchFamily="49" charset="-122"/>
              </a:rPr>
              <a:t>发送所有数据。</a:t>
            </a:r>
            <a:r>
              <a:rPr lang="en-US" altLang="zh-CN" sz="2000" smtClean="0">
                <a:latin typeface="楷体_GB2312" pitchFamily="49" charset="-122"/>
                <a:ea typeface="楷体_GB2312" pitchFamily="49" charset="-122"/>
              </a:rPr>
              <a:t>TA</a:t>
            </a:r>
            <a:r>
              <a:rPr lang="zh-CN" altLang="en-US" sz="2000" smtClean="0">
                <a:latin typeface="楷体_GB2312" pitchFamily="49" charset="-122"/>
                <a:ea typeface="楷体_GB2312" pitchFamily="49" charset="-122"/>
              </a:rPr>
              <a:t>决定每个周期最小的空闲侦听时间，它的取值对于</a:t>
            </a:r>
            <a:r>
              <a:rPr lang="en-US" altLang="zh-CN" sz="2000" smtClean="0">
                <a:latin typeface="楷体_GB2312" pitchFamily="49" charset="-122"/>
                <a:ea typeface="楷体_GB2312" pitchFamily="49" charset="-122"/>
              </a:rPr>
              <a:t>T-MAC</a:t>
            </a:r>
            <a:r>
              <a:rPr lang="zh-CN" altLang="en-US" sz="2000" smtClean="0">
                <a:latin typeface="楷体_GB2312" pitchFamily="49" charset="-122"/>
                <a:ea typeface="楷体_GB2312" pitchFamily="49" charset="-122"/>
              </a:rPr>
              <a:t>协议性能至关重要</a:t>
            </a:r>
            <a:r>
              <a:rPr lang="en-US" altLang="zh-CN" sz="2000" smtClean="0">
                <a:latin typeface="楷体_GB2312" pitchFamily="49" charset="-122"/>
                <a:ea typeface="楷体_GB2312" pitchFamily="49" charset="-122"/>
              </a:rPr>
              <a:t>,</a:t>
            </a:r>
          </a:p>
          <a:p>
            <a:pPr eaLnBrk="1" hangingPunct="1">
              <a:buFontTx/>
              <a:buNone/>
            </a:pPr>
            <a:r>
              <a:rPr lang="en-US" altLang="zh-CN" sz="2000" smtClean="0">
                <a:latin typeface="楷体_GB2312" pitchFamily="49" charset="-122"/>
                <a:ea typeface="楷体_GB2312" pitchFamily="49" charset="-122"/>
              </a:rPr>
              <a:t>				   TA&gt;C+R+T</a:t>
            </a:r>
          </a:p>
          <a:p>
            <a:pPr eaLnBrk="1" hangingPunct="1">
              <a:buFontTx/>
              <a:buNone/>
            </a:pPr>
            <a:r>
              <a:rPr lang="en-US" altLang="zh-CN" sz="2000" smtClean="0">
                <a:latin typeface="楷体_GB2312" pitchFamily="49" charset="-122"/>
                <a:ea typeface="楷体_GB2312" pitchFamily="49" charset="-122"/>
              </a:rPr>
              <a:t>   </a:t>
            </a:r>
            <a:r>
              <a:rPr lang="zh-CN" altLang="en-US" sz="2000" smtClean="0">
                <a:latin typeface="楷体_GB2312" pitchFamily="49" charset="-122"/>
                <a:ea typeface="楷体_GB2312" pitchFamily="49" charset="-122"/>
              </a:rPr>
              <a:t>其中，</a:t>
            </a:r>
            <a:r>
              <a:rPr lang="en-US" altLang="zh-CN" sz="2000" smtClean="0">
                <a:latin typeface="楷体_GB2312" pitchFamily="49" charset="-122"/>
                <a:ea typeface="楷体_GB2312" pitchFamily="49" charset="-122"/>
              </a:rPr>
              <a:t>C</a:t>
            </a:r>
            <a:r>
              <a:rPr lang="zh-CN" altLang="en-US" sz="2000" smtClean="0">
                <a:latin typeface="楷体_GB2312" pitchFamily="49" charset="-122"/>
                <a:ea typeface="楷体_GB2312" pitchFamily="49" charset="-122"/>
              </a:rPr>
              <a:t>为竞争信道时间，</a:t>
            </a:r>
            <a:r>
              <a:rPr lang="en-US" altLang="zh-CN" sz="2000" smtClean="0">
                <a:latin typeface="楷体_GB2312" pitchFamily="49" charset="-122"/>
                <a:ea typeface="楷体_GB2312" pitchFamily="49" charset="-122"/>
              </a:rPr>
              <a:t>R</a:t>
            </a:r>
            <a:r>
              <a:rPr lang="zh-CN" altLang="en-US" sz="2000" smtClean="0">
                <a:latin typeface="楷体_GB2312" pitchFamily="49" charset="-122"/>
                <a:ea typeface="楷体_GB2312" pitchFamily="49" charset="-122"/>
              </a:rPr>
              <a:t>为发送</a:t>
            </a:r>
            <a:r>
              <a:rPr lang="en-US" altLang="zh-CN" sz="2000" smtClean="0">
                <a:latin typeface="楷体_GB2312" pitchFamily="49" charset="-122"/>
                <a:ea typeface="楷体_GB2312" pitchFamily="49" charset="-122"/>
              </a:rPr>
              <a:t>RTS</a:t>
            </a:r>
            <a:r>
              <a:rPr lang="zh-CN" altLang="en-US" sz="2000" smtClean="0">
                <a:latin typeface="楷体_GB2312" pitchFamily="49" charset="-122"/>
                <a:ea typeface="楷体_GB2312" pitchFamily="49" charset="-122"/>
              </a:rPr>
              <a:t>分组的时间，</a:t>
            </a:r>
            <a:r>
              <a:rPr lang="en-US" altLang="zh-CN" sz="2000" smtClean="0">
                <a:latin typeface="楷体_GB2312" pitchFamily="49" charset="-122"/>
                <a:ea typeface="楷体_GB2312" pitchFamily="49" charset="-122"/>
              </a:rPr>
              <a:t>T</a:t>
            </a:r>
            <a:r>
              <a:rPr lang="zh-CN" altLang="en-US" sz="2000" smtClean="0">
                <a:latin typeface="楷体_GB2312" pitchFamily="49" charset="-122"/>
                <a:ea typeface="楷体_GB2312" pitchFamily="49" charset="-122"/>
              </a:rPr>
              <a:t>为</a:t>
            </a:r>
            <a:r>
              <a:rPr lang="en-US" altLang="zh-CN" sz="2000" smtClean="0">
                <a:latin typeface="楷体_GB2312" pitchFamily="49" charset="-122"/>
                <a:ea typeface="楷体_GB2312" pitchFamily="49" charset="-122"/>
              </a:rPr>
              <a:t>RTS</a:t>
            </a:r>
            <a:r>
              <a:rPr lang="zh-CN" altLang="en-US" sz="2000" smtClean="0">
                <a:latin typeface="楷体_GB2312" pitchFamily="49" charset="-122"/>
                <a:ea typeface="楷体_GB2312" pitchFamily="49" charset="-122"/>
              </a:rPr>
              <a:t>分组结束到发出</a:t>
            </a:r>
            <a:r>
              <a:rPr lang="en-US" altLang="zh-CN" sz="2000" smtClean="0">
                <a:latin typeface="楷体_GB2312" pitchFamily="49" charset="-122"/>
                <a:ea typeface="楷体_GB2312" pitchFamily="49" charset="-122"/>
              </a:rPr>
              <a:t>CTS</a:t>
            </a:r>
            <a:r>
              <a:rPr lang="zh-CN" altLang="en-US" sz="2000" smtClean="0">
                <a:latin typeface="楷体_GB2312" pitchFamily="49" charset="-122"/>
                <a:ea typeface="楷体_GB2312" pitchFamily="49" charset="-122"/>
              </a:rPr>
              <a:t>分组开始的时间。</a:t>
            </a:r>
          </a:p>
        </p:txBody>
      </p:sp>
      <p:pic>
        <p:nvPicPr>
          <p:cNvPr id="256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005263"/>
            <a:ext cx="6191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A2E852A-EC1F-432B-949A-7A5C418FB535}" type="slidenum">
              <a:rPr lang="zh-CN" altLang="en-US"/>
              <a:pPr eaLnBrk="1" hangingPunct="1"/>
              <a:t>23</a:t>
            </a:fld>
            <a:endParaRPr lang="en-US" altLang="zh-CN"/>
          </a:p>
        </p:txBody>
      </p:sp>
      <p:sp>
        <p:nvSpPr>
          <p:cNvPr id="163842" name="Rectangle 2"/>
          <p:cNvSpPr>
            <a:spLocks noGrp="1" noChangeArrowheads="1"/>
          </p:cNvSpPr>
          <p:nvPr>
            <p:ph type="title"/>
          </p:nvPr>
        </p:nvSpPr>
        <p:spPr/>
        <p:txBody>
          <a:bodyPr/>
          <a:lstStyle/>
          <a:p>
            <a:pPr eaLnBrk="1" hangingPunct="1">
              <a:defRPr/>
            </a:pPr>
            <a:r>
              <a:rPr lang="zh-CN" altLang="en-US" b="1" smtClean="0">
                <a:latin typeface="楷体_GB2312" pitchFamily="49" charset="-122"/>
                <a:ea typeface="楷体_GB2312" pitchFamily="49" charset="-122"/>
              </a:rPr>
              <a:t>基于竞争的</a:t>
            </a:r>
            <a:r>
              <a:rPr lang="en-US" altLang="zh-CN" b="1" smtClean="0">
                <a:latin typeface="楷体_GB2312" pitchFamily="49" charset="-122"/>
                <a:ea typeface="楷体_GB2312" pitchFamily="49" charset="-122"/>
              </a:rPr>
              <a:t>MAC</a:t>
            </a:r>
            <a:r>
              <a:rPr lang="zh-CN" altLang="en-US" b="1" smtClean="0">
                <a:latin typeface="楷体_GB2312" pitchFamily="49" charset="-122"/>
                <a:ea typeface="楷体_GB2312" pitchFamily="49" charset="-122"/>
              </a:rPr>
              <a:t>协议</a:t>
            </a:r>
          </a:p>
        </p:txBody>
      </p:sp>
      <p:sp>
        <p:nvSpPr>
          <p:cNvPr id="26628" name="Rectangle 3"/>
          <p:cNvSpPr>
            <a:spLocks noGrp="1" noChangeArrowheads="1"/>
          </p:cNvSpPr>
          <p:nvPr>
            <p:ph type="body" sz="half" idx="1"/>
          </p:nvPr>
        </p:nvSpPr>
        <p:spPr/>
        <p:txBody>
          <a:bodyPr/>
          <a:lstStyle/>
          <a:p>
            <a:pPr eaLnBrk="1" hangingPunct="1"/>
            <a:r>
              <a:rPr lang="en-US" altLang="zh-CN" sz="2000" b="1" smtClean="0">
                <a:latin typeface="楷体_GB2312" pitchFamily="49" charset="-122"/>
                <a:ea typeface="楷体_GB2312" pitchFamily="49" charset="-122"/>
              </a:rPr>
              <a:t>T-MAC</a:t>
            </a:r>
            <a:r>
              <a:rPr lang="zh-CN" altLang="en-US" sz="2000" b="1" smtClean="0">
                <a:latin typeface="楷体_GB2312" pitchFamily="49" charset="-122"/>
                <a:ea typeface="楷体_GB2312" pitchFamily="49" charset="-122"/>
              </a:rPr>
              <a:t>协议：早睡问题</a:t>
            </a:r>
          </a:p>
        </p:txBody>
      </p:sp>
      <p:pic>
        <p:nvPicPr>
          <p:cNvPr id="2662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678137"/>
            <a:ext cx="6551613"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AutoShape 8"/>
          <p:cNvSpPr>
            <a:spLocks/>
          </p:cNvSpPr>
          <p:nvPr/>
        </p:nvSpPr>
        <p:spPr bwMode="auto">
          <a:xfrm>
            <a:off x="6046788" y="1268413"/>
            <a:ext cx="3097212" cy="1781175"/>
          </a:xfrm>
          <a:prstGeom prst="borderCallout2">
            <a:avLst>
              <a:gd name="adj1" fmla="val 6417"/>
              <a:gd name="adj2" fmla="val -2458"/>
              <a:gd name="adj3" fmla="val 6417"/>
              <a:gd name="adj4" fmla="val -47667"/>
              <a:gd name="adj5" fmla="val 30037"/>
              <a:gd name="adj6" fmla="val -86671"/>
            </a:avLst>
          </a:prstGeom>
          <a:solidFill>
            <a:schemeClr val="accent1"/>
          </a:solidFill>
          <a:ln w="9525">
            <a:solidFill>
              <a:schemeClr val="tx1"/>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200">
                <a:latin typeface="宋体" panose="02010600030101010101" pitchFamily="2" charset="-122"/>
              </a:rPr>
              <a:t>假设传输方向</a:t>
            </a:r>
            <a:r>
              <a:rPr lang="en-US" altLang="zh-CN" sz="1200">
                <a:latin typeface="宋体" panose="02010600030101010101" pitchFamily="2" charset="-122"/>
              </a:rPr>
              <a:t>A→B →C →D</a:t>
            </a:r>
            <a:r>
              <a:rPr lang="zh-CN" altLang="en-US" sz="1200">
                <a:latin typeface="宋体" panose="02010600030101010101" pitchFamily="2" charset="-122"/>
              </a:rPr>
              <a:t>。如果节点</a:t>
            </a:r>
            <a:r>
              <a:rPr lang="en-US" altLang="zh-CN" sz="1200">
                <a:latin typeface="宋体" panose="02010600030101010101" pitchFamily="2" charset="-122"/>
              </a:rPr>
              <a:t>A</a:t>
            </a:r>
            <a:r>
              <a:rPr lang="zh-CN" altLang="en-US" sz="1200">
                <a:latin typeface="宋体" panose="02010600030101010101" pitchFamily="2" charset="-122"/>
              </a:rPr>
              <a:t>通过竞争首先获得发送数据到节点</a:t>
            </a:r>
            <a:r>
              <a:rPr lang="en-US" altLang="zh-CN" sz="1200">
                <a:latin typeface="宋体" panose="02010600030101010101" pitchFamily="2" charset="-122"/>
              </a:rPr>
              <a:t>B</a:t>
            </a:r>
            <a:r>
              <a:rPr lang="zh-CN" altLang="en-US" sz="1200">
                <a:latin typeface="宋体" panose="02010600030101010101" pitchFamily="2" charset="-122"/>
              </a:rPr>
              <a:t>，节点</a:t>
            </a:r>
            <a:r>
              <a:rPr lang="en-US" altLang="zh-CN" sz="1200">
                <a:latin typeface="宋体" panose="02010600030101010101" pitchFamily="2" charset="-122"/>
              </a:rPr>
              <a:t>A</a:t>
            </a:r>
            <a:r>
              <a:rPr lang="zh-CN" altLang="en-US" sz="1200">
                <a:latin typeface="宋体" panose="02010600030101010101" pitchFamily="2" charset="-122"/>
              </a:rPr>
              <a:t>向</a:t>
            </a:r>
            <a:r>
              <a:rPr lang="en-US" altLang="zh-CN" sz="1200">
                <a:latin typeface="宋体" panose="02010600030101010101" pitchFamily="2" charset="-122"/>
              </a:rPr>
              <a:t>B</a:t>
            </a:r>
            <a:r>
              <a:rPr lang="zh-CN" altLang="en-US" sz="1200">
                <a:latin typeface="宋体" panose="02010600030101010101" pitchFamily="2" charset="-122"/>
              </a:rPr>
              <a:t>发送</a:t>
            </a:r>
            <a:r>
              <a:rPr lang="en-US" altLang="zh-CN" sz="1200">
                <a:latin typeface="宋体" panose="02010600030101010101" pitchFamily="2" charset="-122"/>
              </a:rPr>
              <a:t>RTS</a:t>
            </a:r>
            <a:r>
              <a:rPr lang="zh-CN" altLang="en-US" sz="1200">
                <a:latin typeface="宋体" panose="02010600030101010101" pitchFamily="2" charset="-122"/>
              </a:rPr>
              <a:t>消息，</a:t>
            </a:r>
            <a:r>
              <a:rPr lang="en-US" altLang="zh-CN" sz="1200">
                <a:latin typeface="宋体" panose="02010600030101010101" pitchFamily="2" charset="-122"/>
              </a:rPr>
              <a:t>B</a:t>
            </a:r>
            <a:r>
              <a:rPr lang="zh-CN" altLang="en-US" sz="1200">
                <a:latin typeface="宋体" panose="02010600030101010101" pitchFamily="2" charset="-122"/>
              </a:rPr>
              <a:t>应答</a:t>
            </a:r>
            <a:r>
              <a:rPr lang="en-US" altLang="zh-CN" sz="1200">
                <a:latin typeface="宋体" panose="02010600030101010101" pitchFamily="2" charset="-122"/>
              </a:rPr>
              <a:t>CTS</a:t>
            </a:r>
            <a:r>
              <a:rPr lang="zh-CN" altLang="en-US" sz="1200">
                <a:latin typeface="宋体" panose="02010600030101010101" pitchFamily="2" charset="-122"/>
              </a:rPr>
              <a:t>。</a:t>
            </a:r>
            <a:r>
              <a:rPr lang="en-US" altLang="zh-CN" sz="1200">
                <a:latin typeface="宋体" panose="02010600030101010101" pitchFamily="2" charset="-122"/>
              </a:rPr>
              <a:t>C</a:t>
            </a:r>
            <a:r>
              <a:rPr lang="zh-CN" altLang="en-US" sz="1200">
                <a:latin typeface="宋体" panose="02010600030101010101" pitchFamily="2" charset="-122"/>
              </a:rPr>
              <a:t>收到</a:t>
            </a:r>
            <a:r>
              <a:rPr lang="en-US" altLang="zh-CN" sz="1200">
                <a:latin typeface="宋体" panose="02010600030101010101" pitchFamily="2" charset="-122"/>
              </a:rPr>
              <a:t>B</a:t>
            </a:r>
            <a:r>
              <a:rPr lang="zh-CN" altLang="en-US" sz="1200">
                <a:latin typeface="宋体" panose="02010600030101010101" pitchFamily="2" charset="-122"/>
              </a:rPr>
              <a:t>发出的</a:t>
            </a:r>
            <a:r>
              <a:rPr lang="en-US" altLang="zh-CN" sz="1200">
                <a:latin typeface="宋体" panose="02010600030101010101" pitchFamily="2" charset="-122"/>
              </a:rPr>
              <a:t>CTS</a:t>
            </a:r>
            <a:r>
              <a:rPr lang="zh-CN" altLang="en-US" sz="1200">
                <a:latin typeface="宋体" panose="02010600030101010101" pitchFamily="2" charset="-122"/>
              </a:rPr>
              <a:t>消息而转入睡眠状态，当</a:t>
            </a:r>
            <a:r>
              <a:rPr lang="en-US" altLang="zh-CN" sz="1200">
                <a:latin typeface="宋体" panose="02010600030101010101" pitchFamily="2" charset="-122"/>
              </a:rPr>
              <a:t>B</a:t>
            </a:r>
            <a:r>
              <a:rPr lang="zh-CN" altLang="en-US" sz="1200">
                <a:latin typeface="宋体" panose="02010600030101010101" pitchFamily="2" charset="-122"/>
              </a:rPr>
              <a:t>接收完数据，节点</a:t>
            </a:r>
            <a:r>
              <a:rPr lang="en-US" altLang="zh-CN" sz="1200">
                <a:latin typeface="宋体" panose="02010600030101010101" pitchFamily="2" charset="-122"/>
              </a:rPr>
              <a:t>C</a:t>
            </a:r>
            <a:r>
              <a:rPr lang="zh-CN" altLang="en-US" sz="1200">
                <a:latin typeface="宋体" panose="02010600030101010101" pitchFamily="2" charset="-122"/>
              </a:rPr>
              <a:t>醒来以便接收节点</a:t>
            </a:r>
            <a:r>
              <a:rPr lang="en-US" altLang="zh-CN" sz="1200">
                <a:latin typeface="宋体" panose="02010600030101010101" pitchFamily="2" charset="-122"/>
              </a:rPr>
              <a:t>B</a:t>
            </a:r>
            <a:r>
              <a:rPr lang="zh-CN" altLang="en-US" sz="1200">
                <a:latin typeface="宋体" panose="02010600030101010101" pitchFamily="2" charset="-122"/>
              </a:rPr>
              <a:t>发送给它的数据。</a:t>
            </a:r>
            <a:r>
              <a:rPr lang="en-US" altLang="zh-CN" sz="1200">
                <a:latin typeface="宋体" panose="02010600030101010101" pitchFamily="2" charset="-122"/>
              </a:rPr>
              <a:t>D</a:t>
            </a:r>
            <a:r>
              <a:rPr lang="zh-CN" altLang="en-US" sz="1200">
                <a:latin typeface="宋体" panose="02010600030101010101" pitchFamily="2" charset="-122"/>
              </a:rPr>
              <a:t>可能不知道</a:t>
            </a:r>
            <a:r>
              <a:rPr lang="en-US" altLang="zh-CN" sz="1200">
                <a:latin typeface="宋体" panose="02010600030101010101" pitchFamily="2" charset="-122"/>
              </a:rPr>
              <a:t>A</a:t>
            </a:r>
            <a:r>
              <a:rPr lang="zh-CN" altLang="en-US" sz="1200">
                <a:latin typeface="宋体" panose="02010600030101010101" pitchFamily="2" charset="-122"/>
              </a:rPr>
              <a:t>与</a:t>
            </a:r>
            <a:r>
              <a:rPr lang="en-US" altLang="zh-CN" sz="1200">
                <a:latin typeface="宋体" panose="02010600030101010101" pitchFamily="2" charset="-122"/>
              </a:rPr>
              <a:t>B</a:t>
            </a:r>
            <a:r>
              <a:rPr lang="zh-CN" altLang="en-US" sz="1200">
                <a:latin typeface="宋体" panose="02010600030101010101" pitchFamily="2" charset="-122"/>
              </a:rPr>
              <a:t>的通信存在，在</a:t>
            </a:r>
            <a:r>
              <a:rPr lang="en-US" altLang="zh-CN" sz="1200">
                <a:latin typeface="宋体" panose="02010600030101010101" pitchFamily="2" charset="-122"/>
              </a:rPr>
              <a:t>A→B</a:t>
            </a:r>
            <a:r>
              <a:rPr lang="zh-CN" altLang="en-US" sz="1200">
                <a:latin typeface="宋体" panose="02010600030101010101" pitchFamily="2" charset="-122"/>
              </a:rPr>
              <a:t>时的通信状态结束后就已经处于睡眠状态，这样，节点</a:t>
            </a:r>
            <a:r>
              <a:rPr lang="en-US" altLang="zh-CN" sz="1200">
                <a:latin typeface="宋体" panose="02010600030101010101" pitchFamily="2" charset="-122"/>
              </a:rPr>
              <a:t>C</a:t>
            </a:r>
            <a:r>
              <a:rPr lang="zh-CN" altLang="en-US" sz="1200">
                <a:latin typeface="宋体" panose="02010600030101010101" pitchFamily="2" charset="-122"/>
              </a:rPr>
              <a:t>只能等到下一个周期才能传输数据到</a:t>
            </a:r>
            <a:r>
              <a:rPr lang="en-US" altLang="zh-CN" sz="1200">
                <a:latin typeface="宋体" panose="02010600030101010101" pitchFamily="2" charset="-122"/>
              </a:rPr>
              <a:t>D</a:t>
            </a:r>
            <a:r>
              <a:rPr lang="zh-CN" altLang="en-US" sz="1200">
                <a:latin typeface="宋体" panose="02010600030101010101" pitchFamily="2" charset="-122"/>
              </a:rPr>
              <a:t>。这种通信延迟称为早睡问题。</a:t>
            </a:r>
            <a:r>
              <a:rPr lang="zh-CN" altLang="en-US" sz="120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3B600B2-C141-4818-ACEA-4F0EF06B65E4}" type="slidenum">
              <a:rPr lang="zh-CN" altLang="en-US"/>
              <a:pPr eaLnBrk="1" hangingPunct="1"/>
              <a:t>24</a:t>
            </a:fld>
            <a:endParaRPr lang="en-US" altLang="zh-CN"/>
          </a:p>
        </p:txBody>
      </p:sp>
      <p:sp>
        <p:nvSpPr>
          <p:cNvPr id="165890" name="Rectangle 2"/>
          <p:cNvSpPr>
            <a:spLocks noGrp="1" noChangeArrowheads="1"/>
          </p:cNvSpPr>
          <p:nvPr>
            <p:ph type="title"/>
          </p:nvPr>
        </p:nvSpPr>
        <p:spPr/>
        <p:txBody>
          <a:bodyPr/>
          <a:lstStyle/>
          <a:p>
            <a:pPr eaLnBrk="1" hangingPunct="1">
              <a:defRPr/>
            </a:pPr>
            <a:r>
              <a:rPr lang="zh-CN" altLang="en-US" b="1" smtClean="0">
                <a:latin typeface="楷体_GB2312" pitchFamily="49" charset="-122"/>
                <a:ea typeface="楷体_GB2312" pitchFamily="49" charset="-122"/>
              </a:rPr>
              <a:t>基于竞争的</a:t>
            </a:r>
            <a:r>
              <a:rPr lang="en-US" altLang="zh-CN" b="1" smtClean="0">
                <a:latin typeface="楷体_GB2312" pitchFamily="49" charset="-122"/>
                <a:ea typeface="楷体_GB2312" pitchFamily="49" charset="-122"/>
              </a:rPr>
              <a:t>MAC</a:t>
            </a:r>
            <a:r>
              <a:rPr lang="zh-CN" altLang="en-US" b="1" smtClean="0">
                <a:latin typeface="楷体_GB2312" pitchFamily="49" charset="-122"/>
                <a:ea typeface="楷体_GB2312" pitchFamily="49" charset="-122"/>
              </a:rPr>
              <a:t>协议</a:t>
            </a:r>
          </a:p>
        </p:txBody>
      </p:sp>
      <p:sp>
        <p:nvSpPr>
          <p:cNvPr id="27652" name="Rectangle 3"/>
          <p:cNvSpPr>
            <a:spLocks noGrp="1" noChangeArrowheads="1"/>
          </p:cNvSpPr>
          <p:nvPr>
            <p:ph type="body" idx="1"/>
          </p:nvPr>
        </p:nvSpPr>
        <p:spPr/>
        <p:txBody>
          <a:bodyPr/>
          <a:lstStyle/>
          <a:p>
            <a:pPr eaLnBrk="1" hangingPunct="1">
              <a:lnSpc>
                <a:spcPct val="80000"/>
              </a:lnSpc>
            </a:pPr>
            <a:r>
              <a:rPr lang="en-US" altLang="zh-CN" sz="3600" b="1" smtClean="0">
                <a:latin typeface="楷体_GB2312" pitchFamily="49" charset="-122"/>
                <a:ea typeface="楷体_GB2312" pitchFamily="49" charset="-122"/>
              </a:rPr>
              <a:t>T-MAC</a:t>
            </a:r>
            <a:r>
              <a:rPr lang="zh-CN" altLang="en-US" sz="3600" b="1" smtClean="0">
                <a:latin typeface="楷体_GB2312" pitchFamily="49" charset="-122"/>
                <a:ea typeface="楷体_GB2312" pitchFamily="49" charset="-122"/>
              </a:rPr>
              <a:t>协议</a:t>
            </a:r>
          </a:p>
          <a:p>
            <a:pPr eaLnBrk="1" hangingPunct="1">
              <a:lnSpc>
                <a:spcPct val="80000"/>
              </a:lnSpc>
              <a:buFontTx/>
              <a:buNone/>
            </a:pPr>
            <a:r>
              <a:rPr lang="zh-CN" altLang="en-US" sz="3600" b="1" smtClean="0">
                <a:latin typeface="楷体_GB2312" pitchFamily="49" charset="-122"/>
                <a:ea typeface="楷体_GB2312" pitchFamily="49" charset="-122"/>
              </a:rPr>
              <a:t>	</a:t>
            </a:r>
            <a:r>
              <a:rPr lang="en-US" altLang="zh-CN" smtClean="0">
                <a:latin typeface="楷体_GB2312" pitchFamily="49" charset="-122"/>
                <a:ea typeface="楷体_GB2312" pitchFamily="49" charset="-122"/>
              </a:rPr>
              <a:t>T-MAC</a:t>
            </a:r>
            <a:r>
              <a:rPr lang="zh-CN" altLang="en-US" smtClean="0">
                <a:latin typeface="楷体_GB2312" pitchFamily="49" charset="-122"/>
                <a:ea typeface="楷体_GB2312" pitchFamily="49" charset="-122"/>
              </a:rPr>
              <a:t>协议提出两种方案解决早睡问题。</a:t>
            </a:r>
          </a:p>
          <a:p>
            <a:pPr eaLnBrk="1" hangingPunct="1">
              <a:lnSpc>
                <a:spcPct val="80000"/>
              </a:lnSpc>
              <a:buFontTx/>
              <a:buNone/>
            </a:pPr>
            <a:r>
              <a:rPr lang="zh-CN" altLang="en-US" sz="2400" smtClean="0">
                <a:latin typeface="楷体_GB2312" pitchFamily="49" charset="-122"/>
                <a:ea typeface="楷体_GB2312" pitchFamily="49" charset="-122"/>
              </a:rPr>
              <a:t>（</a:t>
            </a:r>
            <a:r>
              <a:rPr lang="en-US" altLang="zh-CN" sz="2400" smtClean="0">
                <a:latin typeface="楷体_GB2312" pitchFamily="49" charset="-122"/>
                <a:ea typeface="楷体_GB2312" pitchFamily="49" charset="-122"/>
              </a:rPr>
              <a:t>1</a:t>
            </a:r>
            <a:r>
              <a:rPr lang="zh-CN" altLang="en-US" sz="2400" smtClean="0">
                <a:latin typeface="楷体_GB2312" pitchFamily="49" charset="-122"/>
                <a:ea typeface="楷体_GB2312" pitchFamily="49" charset="-122"/>
              </a:rPr>
              <a:t>）未来请求发送</a:t>
            </a:r>
            <a:r>
              <a:rPr lang="en-US" altLang="zh-CN" sz="2400" smtClean="0">
                <a:latin typeface="楷体_GB2312" pitchFamily="49" charset="-122"/>
                <a:ea typeface="楷体_GB2312" pitchFamily="49" charset="-122"/>
              </a:rPr>
              <a:t>(future request-to-send, FRTS)</a:t>
            </a:r>
          </a:p>
          <a:p>
            <a:pPr lvl="1" eaLnBrk="1" hangingPunct="1">
              <a:lnSpc>
                <a:spcPct val="80000"/>
              </a:lnSpc>
            </a:pPr>
            <a:r>
              <a:rPr lang="zh-CN" altLang="en-US" sz="2000" smtClean="0">
                <a:latin typeface="楷体_GB2312" pitchFamily="49" charset="-122"/>
                <a:ea typeface="楷体_GB2312" pitchFamily="49" charset="-122"/>
              </a:rPr>
              <a:t>当节点</a:t>
            </a:r>
            <a:r>
              <a:rPr lang="en-US" altLang="zh-CN" sz="2000" smtClean="0">
                <a:latin typeface="楷体_GB2312" pitchFamily="49" charset="-122"/>
                <a:ea typeface="楷体_GB2312" pitchFamily="49" charset="-122"/>
              </a:rPr>
              <a:t>C</a:t>
            </a:r>
            <a:r>
              <a:rPr lang="zh-CN" altLang="en-US" sz="2000" smtClean="0">
                <a:latin typeface="楷体_GB2312" pitchFamily="49" charset="-122"/>
                <a:ea typeface="楷体_GB2312" pitchFamily="49" charset="-122"/>
              </a:rPr>
              <a:t>收到</a:t>
            </a:r>
            <a:r>
              <a:rPr lang="en-US" altLang="zh-CN" sz="2000" smtClean="0">
                <a:latin typeface="楷体_GB2312" pitchFamily="49" charset="-122"/>
                <a:ea typeface="楷体_GB2312" pitchFamily="49" charset="-122"/>
              </a:rPr>
              <a:t>B</a:t>
            </a:r>
            <a:r>
              <a:rPr lang="zh-CN" altLang="en-US" sz="2000" smtClean="0">
                <a:latin typeface="楷体_GB2312" pitchFamily="49" charset="-122"/>
                <a:ea typeface="楷体_GB2312" pitchFamily="49" charset="-122"/>
              </a:rPr>
              <a:t>发送给</a:t>
            </a:r>
            <a:r>
              <a:rPr lang="en-US" altLang="zh-CN" sz="2000" smtClean="0">
                <a:latin typeface="楷体_GB2312" pitchFamily="49" charset="-122"/>
                <a:ea typeface="楷体_GB2312" pitchFamily="49" charset="-122"/>
              </a:rPr>
              <a:t>A</a:t>
            </a:r>
            <a:r>
              <a:rPr lang="zh-CN" altLang="en-US" sz="2000" smtClean="0">
                <a:latin typeface="楷体_GB2312" pitchFamily="49" charset="-122"/>
                <a:ea typeface="楷体_GB2312" pitchFamily="49" charset="-122"/>
              </a:rPr>
              <a:t>的</a:t>
            </a:r>
            <a:r>
              <a:rPr lang="en-US" altLang="zh-CN" sz="2000" smtClean="0">
                <a:latin typeface="楷体_GB2312" pitchFamily="49" charset="-122"/>
                <a:ea typeface="楷体_GB2312" pitchFamily="49" charset="-122"/>
              </a:rPr>
              <a:t>CTS</a:t>
            </a:r>
            <a:r>
              <a:rPr lang="zh-CN" altLang="en-US" sz="2000" smtClean="0">
                <a:latin typeface="楷体_GB2312" pitchFamily="49" charset="-122"/>
                <a:ea typeface="楷体_GB2312" pitchFamily="49" charset="-122"/>
              </a:rPr>
              <a:t>分组后，立刻向下一跳的接收者</a:t>
            </a:r>
            <a:r>
              <a:rPr lang="en-US" altLang="zh-CN" sz="2000" smtClean="0">
                <a:latin typeface="楷体_GB2312" pitchFamily="49" charset="-122"/>
                <a:ea typeface="楷体_GB2312" pitchFamily="49" charset="-122"/>
              </a:rPr>
              <a:t>D</a:t>
            </a:r>
            <a:r>
              <a:rPr lang="zh-CN" altLang="en-US" sz="2000" smtClean="0">
                <a:latin typeface="楷体_GB2312" pitchFamily="49" charset="-122"/>
                <a:ea typeface="楷体_GB2312" pitchFamily="49" charset="-122"/>
              </a:rPr>
              <a:t>发出</a:t>
            </a:r>
            <a:r>
              <a:rPr lang="en-US" altLang="zh-CN" sz="2000" smtClean="0">
                <a:latin typeface="楷体_GB2312" pitchFamily="49" charset="-122"/>
                <a:ea typeface="楷体_GB2312" pitchFamily="49" charset="-122"/>
              </a:rPr>
              <a:t>FRTS</a:t>
            </a:r>
            <a:r>
              <a:rPr lang="zh-CN" altLang="en-US" sz="2000" smtClean="0">
                <a:latin typeface="楷体_GB2312" pitchFamily="49" charset="-122"/>
                <a:ea typeface="楷体_GB2312" pitchFamily="49" charset="-122"/>
              </a:rPr>
              <a:t>分组。</a:t>
            </a:r>
          </a:p>
          <a:p>
            <a:pPr lvl="1" eaLnBrk="1" hangingPunct="1">
              <a:lnSpc>
                <a:spcPct val="80000"/>
              </a:lnSpc>
            </a:pPr>
            <a:r>
              <a:rPr lang="en-US" altLang="zh-CN" sz="2000" smtClean="0">
                <a:latin typeface="楷体_GB2312" pitchFamily="49" charset="-122"/>
                <a:ea typeface="楷体_GB2312" pitchFamily="49" charset="-122"/>
              </a:rPr>
              <a:t>FRTS</a:t>
            </a:r>
            <a:r>
              <a:rPr lang="zh-CN" altLang="en-US" sz="2000" smtClean="0">
                <a:latin typeface="楷体_GB2312" pitchFamily="49" charset="-122"/>
                <a:ea typeface="楷体_GB2312" pitchFamily="49" charset="-122"/>
              </a:rPr>
              <a:t>分组包含节点</a:t>
            </a:r>
            <a:r>
              <a:rPr lang="en-US" altLang="zh-CN" sz="2000" smtClean="0">
                <a:latin typeface="楷体_GB2312" pitchFamily="49" charset="-122"/>
                <a:ea typeface="楷体_GB2312" pitchFamily="49" charset="-122"/>
              </a:rPr>
              <a:t>D</a:t>
            </a:r>
            <a:r>
              <a:rPr lang="zh-CN" altLang="en-US" sz="2000" smtClean="0">
                <a:latin typeface="楷体_GB2312" pitchFamily="49" charset="-122"/>
                <a:ea typeface="楷体_GB2312" pitchFamily="49" charset="-122"/>
              </a:rPr>
              <a:t>接收数据前需要等待的时间长度，节点</a:t>
            </a:r>
            <a:r>
              <a:rPr lang="en-US" altLang="zh-CN" sz="2000" smtClean="0">
                <a:latin typeface="楷体_GB2312" pitchFamily="49" charset="-122"/>
                <a:ea typeface="楷体_GB2312" pitchFamily="49" charset="-122"/>
              </a:rPr>
              <a:t>D</a:t>
            </a:r>
            <a:r>
              <a:rPr lang="zh-CN" altLang="en-US" sz="2000" smtClean="0">
                <a:latin typeface="楷体_GB2312" pitchFamily="49" charset="-122"/>
                <a:ea typeface="楷体_GB2312" pitchFamily="49" charset="-122"/>
              </a:rPr>
              <a:t>要在睡眠相应长度时间后醒来接收数据。</a:t>
            </a:r>
          </a:p>
          <a:p>
            <a:pPr lvl="1" eaLnBrk="1" hangingPunct="1">
              <a:lnSpc>
                <a:spcPct val="80000"/>
              </a:lnSpc>
            </a:pPr>
            <a:r>
              <a:rPr lang="zh-CN" altLang="en-US" sz="2000" smtClean="0">
                <a:latin typeface="楷体_GB2312" pitchFamily="49" charset="-122"/>
                <a:ea typeface="楷体_GB2312" pitchFamily="49" charset="-122"/>
              </a:rPr>
              <a:t>由于节点</a:t>
            </a:r>
            <a:r>
              <a:rPr lang="en-US" altLang="zh-CN" sz="2000" smtClean="0">
                <a:latin typeface="楷体_GB2312" pitchFamily="49" charset="-122"/>
                <a:ea typeface="楷体_GB2312" pitchFamily="49" charset="-122"/>
              </a:rPr>
              <a:t>C</a:t>
            </a:r>
            <a:r>
              <a:rPr lang="zh-CN" altLang="en-US" sz="2000" smtClean="0">
                <a:latin typeface="楷体_GB2312" pitchFamily="49" charset="-122"/>
                <a:ea typeface="楷体_GB2312" pitchFamily="49" charset="-122"/>
              </a:rPr>
              <a:t>发送的</a:t>
            </a:r>
            <a:r>
              <a:rPr lang="en-US" altLang="zh-CN" sz="2000" smtClean="0">
                <a:latin typeface="楷体_GB2312" pitchFamily="49" charset="-122"/>
                <a:ea typeface="楷体_GB2312" pitchFamily="49" charset="-122"/>
              </a:rPr>
              <a:t>FRTS</a:t>
            </a:r>
            <a:r>
              <a:rPr lang="zh-CN" altLang="en-US" sz="2000" smtClean="0">
                <a:latin typeface="楷体_GB2312" pitchFamily="49" charset="-122"/>
                <a:ea typeface="楷体_GB2312" pitchFamily="49" charset="-122"/>
              </a:rPr>
              <a:t>分组可能干扰节点</a:t>
            </a:r>
            <a:r>
              <a:rPr lang="en-US" altLang="zh-CN" sz="2000" smtClean="0">
                <a:latin typeface="楷体_GB2312" pitchFamily="49" charset="-122"/>
                <a:ea typeface="楷体_GB2312" pitchFamily="49" charset="-122"/>
              </a:rPr>
              <a:t>A</a:t>
            </a:r>
            <a:r>
              <a:rPr lang="zh-CN" altLang="en-US" sz="2000" smtClean="0">
                <a:latin typeface="楷体_GB2312" pitchFamily="49" charset="-122"/>
                <a:ea typeface="楷体_GB2312" pitchFamily="49" charset="-122"/>
              </a:rPr>
              <a:t>发送的数据，所以节点</a:t>
            </a:r>
            <a:r>
              <a:rPr lang="en-US" altLang="zh-CN" sz="2000" smtClean="0">
                <a:latin typeface="楷体_GB2312" pitchFamily="49" charset="-122"/>
                <a:ea typeface="楷体_GB2312" pitchFamily="49" charset="-122"/>
              </a:rPr>
              <a:t>A</a:t>
            </a:r>
            <a:r>
              <a:rPr lang="zh-CN" altLang="en-US" sz="2000" smtClean="0">
                <a:latin typeface="楷体_GB2312" pitchFamily="49" charset="-122"/>
                <a:ea typeface="楷体_GB2312" pitchFamily="49" charset="-122"/>
              </a:rPr>
              <a:t>需要推迟发送数据的时间。节点</a:t>
            </a:r>
            <a:r>
              <a:rPr lang="en-US" altLang="zh-CN" sz="2000" smtClean="0">
                <a:latin typeface="楷体_GB2312" pitchFamily="49" charset="-122"/>
                <a:ea typeface="楷体_GB2312" pitchFamily="49" charset="-122"/>
              </a:rPr>
              <a:t>A</a:t>
            </a:r>
            <a:r>
              <a:rPr lang="zh-CN" altLang="en-US" sz="2000" smtClean="0">
                <a:latin typeface="楷体_GB2312" pitchFamily="49" charset="-122"/>
                <a:ea typeface="楷体_GB2312" pitchFamily="49" charset="-122"/>
              </a:rPr>
              <a:t>通过在接收到</a:t>
            </a:r>
            <a:r>
              <a:rPr lang="en-US" altLang="zh-CN" sz="2000" smtClean="0">
                <a:latin typeface="楷体_GB2312" pitchFamily="49" charset="-122"/>
                <a:ea typeface="楷体_GB2312" pitchFamily="49" charset="-122"/>
              </a:rPr>
              <a:t>CTS</a:t>
            </a:r>
            <a:r>
              <a:rPr lang="zh-CN" altLang="en-US" sz="2000" smtClean="0">
                <a:latin typeface="楷体_GB2312" pitchFamily="49" charset="-122"/>
                <a:ea typeface="楷体_GB2312" pitchFamily="49" charset="-122"/>
              </a:rPr>
              <a:t>分组后发送一个与</a:t>
            </a:r>
            <a:r>
              <a:rPr lang="en-US" altLang="zh-CN" sz="2000" smtClean="0">
                <a:latin typeface="楷体_GB2312" pitchFamily="49" charset="-122"/>
                <a:ea typeface="楷体_GB2312" pitchFamily="49" charset="-122"/>
              </a:rPr>
              <a:t>FRTS</a:t>
            </a:r>
            <a:r>
              <a:rPr lang="zh-CN" altLang="en-US" sz="2000" smtClean="0">
                <a:latin typeface="楷体_GB2312" pitchFamily="49" charset="-122"/>
                <a:ea typeface="楷体_GB2312" pitchFamily="49" charset="-122"/>
              </a:rPr>
              <a:t>分组长度相同的</a:t>
            </a:r>
            <a:r>
              <a:rPr lang="en-US" altLang="zh-CN" sz="2000" smtClean="0">
                <a:latin typeface="楷体_GB2312" pitchFamily="49" charset="-122"/>
                <a:ea typeface="楷体_GB2312" pitchFamily="49" charset="-122"/>
              </a:rPr>
              <a:t>DS(data-send)</a:t>
            </a:r>
            <a:r>
              <a:rPr lang="zh-CN" altLang="en-US" sz="2000" smtClean="0">
                <a:latin typeface="楷体_GB2312" pitchFamily="49" charset="-122"/>
                <a:ea typeface="楷体_GB2312" pitchFamily="49" charset="-122"/>
              </a:rPr>
              <a:t>分组实现对信道的占用。</a:t>
            </a:r>
            <a:r>
              <a:rPr lang="en-US" altLang="zh-CN" sz="2000" smtClean="0">
                <a:latin typeface="楷体_GB2312" pitchFamily="49" charset="-122"/>
                <a:ea typeface="楷体_GB2312" pitchFamily="49" charset="-122"/>
              </a:rPr>
              <a:t>DS</a:t>
            </a:r>
            <a:r>
              <a:rPr lang="zh-CN" altLang="en-US" sz="2000" smtClean="0">
                <a:latin typeface="楷体_GB2312" pitchFamily="49" charset="-122"/>
                <a:ea typeface="楷体_GB2312" pitchFamily="49" charset="-122"/>
              </a:rPr>
              <a:t>分组不包含有用信息。</a:t>
            </a:r>
          </a:p>
          <a:p>
            <a:pPr lvl="1" eaLnBrk="1" hangingPunct="1">
              <a:lnSpc>
                <a:spcPct val="80000"/>
              </a:lnSpc>
            </a:pPr>
            <a:r>
              <a:rPr lang="zh-CN" altLang="en-US" sz="2000" smtClean="0">
                <a:latin typeface="楷体_GB2312" pitchFamily="49" charset="-122"/>
                <a:ea typeface="楷体_GB2312" pitchFamily="49" charset="-122"/>
              </a:rPr>
              <a:t>节点</a:t>
            </a:r>
            <a:r>
              <a:rPr lang="en-US" altLang="zh-CN" sz="2000" smtClean="0">
                <a:latin typeface="楷体_GB2312" pitchFamily="49" charset="-122"/>
                <a:ea typeface="楷体_GB2312" pitchFamily="49" charset="-122"/>
              </a:rPr>
              <a:t>A</a:t>
            </a:r>
            <a:r>
              <a:rPr lang="zh-CN" altLang="en-US" sz="2000" smtClean="0">
                <a:latin typeface="楷体_GB2312" pitchFamily="49" charset="-122"/>
                <a:ea typeface="楷体_GB2312" pitchFamily="49" charset="-122"/>
              </a:rPr>
              <a:t>在</a:t>
            </a:r>
            <a:r>
              <a:rPr lang="en-US" altLang="zh-CN" sz="2000" smtClean="0">
                <a:latin typeface="楷体_GB2312" pitchFamily="49" charset="-122"/>
                <a:ea typeface="楷体_GB2312" pitchFamily="49" charset="-122"/>
              </a:rPr>
              <a:t>DS</a:t>
            </a:r>
            <a:r>
              <a:rPr lang="zh-CN" altLang="en-US" sz="2000" smtClean="0">
                <a:latin typeface="楷体_GB2312" pitchFamily="49" charset="-122"/>
                <a:ea typeface="楷体_GB2312" pitchFamily="49" charset="-122"/>
              </a:rPr>
              <a:t>分组之后开始发送正常的数据信息。</a:t>
            </a:r>
            <a:r>
              <a:rPr lang="en-US" altLang="zh-CN" sz="2000" smtClean="0">
                <a:latin typeface="楷体_GB2312" pitchFamily="49" charset="-122"/>
                <a:ea typeface="楷体_GB2312" pitchFamily="49" charset="-122"/>
              </a:rPr>
              <a:t>FRTS</a:t>
            </a:r>
            <a:r>
              <a:rPr lang="zh-CN" altLang="en-US" sz="2000" smtClean="0">
                <a:latin typeface="楷体_GB2312" pitchFamily="49" charset="-122"/>
                <a:ea typeface="楷体_GB2312" pitchFamily="49" charset="-122"/>
              </a:rPr>
              <a:t>方法可以提高吞吐率，但</a:t>
            </a:r>
            <a:r>
              <a:rPr lang="en-US" altLang="zh-CN" sz="2000" smtClean="0">
                <a:latin typeface="楷体_GB2312" pitchFamily="49" charset="-122"/>
                <a:ea typeface="楷体_GB2312" pitchFamily="49" charset="-122"/>
              </a:rPr>
              <a:t>DS</a:t>
            </a:r>
            <a:r>
              <a:rPr lang="zh-CN" altLang="en-US" sz="2000" smtClean="0">
                <a:latin typeface="楷体_GB2312" pitchFamily="49" charset="-122"/>
                <a:ea typeface="楷体_GB2312" pitchFamily="49" charset="-122"/>
              </a:rPr>
              <a:t>分组和</a:t>
            </a:r>
            <a:r>
              <a:rPr lang="en-US" altLang="zh-CN" sz="2000" smtClean="0">
                <a:latin typeface="楷体_GB2312" pitchFamily="49" charset="-122"/>
                <a:ea typeface="楷体_GB2312" pitchFamily="49" charset="-122"/>
              </a:rPr>
              <a:t>FRTS</a:t>
            </a:r>
            <a:r>
              <a:rPr lang="zh-CN" altLang="en-US" sz="2000" smtClean="0">
                <a:latin typeface="楷体_GB2312" pitchFamily="49" charset="-122"/>
                <a:ea typeface="楷体_GB2312" pitchFamily="49" charset="-122"/>
              </a:rPr>
              <a:t>分组带来了额外的通信开销。</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497F1C8-B28C-48AB-ABCC-C1EC61A050AA}" type="slidenum">
              <a:rPr lang="zh-CN" altLang="en-US"/>
              <a:pPr eaLnBrk="1" hangingPunct="1"/>
              <a:t>25</a:t>
            </a:fld>
            <a:endParaRPr lang="en-US" altLang="zh-CN"/>
          </a:p>
        </p:txBody>
      </p:sp>
      <p:sp>
        <p:nvSpPr>
          <p:cNvPr id="324610" name="Rectangle 2"/>
          <p:cNvSpPr>
            <a:spLocks noGrp="1" noChangeArrowheads="1"/>
          </p:cNvSpPr>
          <p:nvPr>
            <p:ph type="title"/>
          </p:nvPr>
        </p:nvSpPr>
        <p:spPr/>
        <p:txBody>
          <a:bodyPr/>
          <a:lstStyle/>
          <a:p>
            <a:pPr eaLnBrk="1" hangingPunct="1">
              <a:defRPr/>
            </a:pPr>
            <a:r>
              <a:rPr lang="zh-CN" altLang="en-US" b="1" smtClean="0">
                <a:latin typeface="楷体_GB2312" pitchFamily="49" charset="-122"/>
                <a:ea typeface="楷体_GB2312" pitchFamily="49" charset="-122"/>
              </a:rPr>
              <a:t>基于竞争的</a:t>
            </a:r>
            <a:r>
              <a:rPr lang="en-US" altLang="zh-CN" b="1" smtClean="0">
                <a:latin typeface="楷体_GB2312" pitchFamily="49" charset="-122"/>
                <a:ea typeface="楷体_GB2312" pitchFamily="49" charset="-122"/>
              </a:rPr>
              <a:t>MAC</a:t>
            </a:r>
            <a:r>
              <a:rPr lang="zh-CN" altLang="en-US" b="1" smtClean="0">
                <a:latin typeface="楷体_GB2312" pitchFamily="49" charset="-122"/>
                <a:ea typeface="楷体_GB2312" pitchFamily="49" charset="-122"/>
              </a:rPr>
              <a:t>协议</a:t>
            </a:r>
          </a:p>
        </p:txBody>
      </p:sp>
      <p:sp>
        <p:nvSpPr>
          <p:cNvPr id="28676" name="Rectangle 3"/>
          <p:cNvSpPr>
            <a:spLocks noGrp="1" noChangeArrowheads="1"/>
          </p:cNvSpPr>
          <p:nvPr>
            <p:ph type="body" idx="1"/>
          </p:nvPr>
        </p:nvSpPr>
        <p:spPr/>
        <p:txBody>
          <a:bodyPr/>
          <a:lstStyle/>
          <a:p>
            <a:pPr eaLnBrk="1" hangingPunct="1">
              <a:lnSpc>
                <a:spcPct val="90000"/>
              </a:lnSpc>
              <a:buFontTx/>
              <a:buNone/>
            </a:pP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2</a:t>
            </a:r>
            <a:r>
              <a:rPr lang="zh-CN" altLang="en-US" smtClean="0">
                <a:latin typeface="楷体_GB2312" pitchFamily="49" charset="-122"/>
                <a:ea typeface="楷体_GB2312" pitchFamily="49" charset="-122"/>
              </a:rPr>
              <a:t>）满缓冲区优先</a:t>
            </a:r>
            <a:r>
              <a:rPr lang="en-US" altLang="zh-CN" smtClean="0">
                <a:latin typeface="楷体_GB2312" pitchFamily="49" charset="-122"/>
                <a:ea typeface="楷体_GB2312" pitchFamily="49" charset="-122"/>
              </a:rPr>
              <a:t>(full buffer priority)</a:t>
            </a:r>
          </a:p>
          <a:p>
            <a:pPr lvl="1" eaLnBrk="1" hangingPunct="1">
              <a:lnSpc>
                <a:spcPct val="90000"/>
              </a:lnSpc>
            </a:pPr>
            <a:r>
              <a:rPr lang="zh-CN" altLang="en-US" smtClean="0">
                <a:latin typeface="楷体_GB2312" pitchFamily="49" charset="-122"/>
                <a:ea typeface="楷体_GB2312" pitchFamily="49" charset="-122"/>
              </a:rPr>
              <a:t>当节点的缓冲区接近占满时，对收到的</a:t>
            </a:r>
            <a:r>
              <a:rPr lang="en-US" altLang="zh-CN" smtClean="0">
                <a:latin typeface="楷体_GB2312" pitchFamily="49" charset="-122"/>
                <a:ea typeface="楷体_GB2312" pitchFamily="49" charset="-122"/>
              </a:rPr>
              <a:t>RTS</a:t>
            </a:r>
            <a:r>
              <a:rPr lang="zh-CN" altLang="en-US" smtClean="0">
                <a:latin typeface="楷体_GB2312" pitchFamily="49" charset="-122"/>
                <a:ea typeface="楷体_GB2312" pitchFamily="49" charset="-122"/>
              </a:rPr>
              <a:t>不作应答，而是立即向目标接收者发送</a:t>
            </a:r>
            <a:r>
              <a:rPr lang="en-US" altLang="zh-CN" smtClean="0">
                <a:latin typeface="楷体_GB2312" pitchFamily="49" charset="-122"/>
                <a:ea typeface="楷体_GB2312" pitchFamily="49" charset="-122"/>
              </a:rPr>
              <a:t>RTS</a:t>
            </a:r>
            <a:r>
              <a:rPr lang="zh-CN" altLang="en-US" smtClean="0">
                <a:latin typeface="楷体_GB2312" pitchFamily="49" charset="-122"/>
                <a:ea typeface="楷体_GB2312" pitchFamily="49" charset="-122"/>
              </a:rPr>
              <a:t>消息，并传输数据给目标节点。</a:t>
            </a:r>
          </a:p>
          <a:p>
            <a:pPr lvl="1" eaLnBrk="1" hangingPunct="1">
              <a:lnSpc>
                <a:spcPct val="90000"/>
              </a:lnSpc>
            </a:pPr>
            <a:r>
              <a:rPr lang="zh-CN" altLang="en-US" smtClean="0">
                <a:latin typeface="楷体_GB2312" pitchFamily="49" charset="-122"/>
                <a:ea typeface="楷体_GB2312" pitchFamily="49" charset="-122"/>
              </a:rPr>
              <a:t>节点</a:t>
            </a:r>
            <a:r>
              <a:rPr lang="en-US" altLang="zh-CN" smtClean="0">
                <a:latin typeface="楷体_GB2312" pitchFamily="49" charset="-122"/>
                <a:ea typeface="楷体_GB2312" pitchFamily="49" charset="-122"/>
              </a:rPr>
              <a:t>B</a:t>
            </a:r>
            <a:r>
              <a:rPr lang="zh-CN" altLang="en-US" smtClean="0">
                <a:latin typeface="楷体_GB2312" pitchFamily="49" charset="-122"/>
                <a:ea typeface="楷体_GB2312" pitchFamily="49" charset="-122"/>
              </a:rPr>
              <a:t>向节点</a:t>
            </a:r>
            <a:r>
              <a:rPr lang="en-US" altLang="zh-CN" smtClean="0">
                <a:latin typeface="楷体_GB2312" pitchFamily="49" charset="-122"/>
                <a:ea typeface="楷体_GB2312" pitchFamily="49" charset="-122"/>
              </a:rPr>
              <a:t>C</a:t>
            </a:r>
            <a:r>
              <a:rPr lang="zh-CN" altLang="en-US" smtClean="0">
                <a:latin typeface="楷体_GB2312" pitchFamily="49" charset="-122"/>
                <a:ea typeface="楷体_GB2312" pitchFamily="49" charset="-122"/>
              </a:rPr>
              <a:t>发送</a:t>
            </a:r>
            <a:r>
              <a:rPr lang="en-US" altLang="zh-CN" smtClean="0">
                <a:latin typeface="楷体_GB2312" pitchFamily="49" charset="-122"/>
                <a:ea typeface="楷体_GB2312" pitchFamily="49" charset="-122"/>
              </a:rPr>
              <a:t>RTS</a:t>
            </a:r>
            <a:r>
              <a:rPr lang="zh-CN" altLang="en-US" smtClean="0">
                <a:latin typeface="楷体_GB2312" pitchFamily="49" charset="-122"/>
                <a:ea typeface="楷体_GB2312" pitchFamily="49" charset="-122"/>
              </a:rPr>
              <a:t>分组，节点</a:t>
            </a:r>
            <a:r>
              <a:rPr lang="en-US" altLang="zh-CN" smtClean="0">
                <a:latin typeface="楷体_GB2312" pitchFamily="49" charset="-122"/>
                <a:ea typeface="楷体_GB2312" pitchFamily="49" charset="-122"/>
              </a:rPr>
              <a:t>C</a:t>
            </a:r>
            <a:r>
              <a:rPr lang="zh-CN" altLang="en-US" smtClean="0">
                <a:latin typeface="楷体_GB2312" pitchFamily="49" charset="-122"/>
                <a:ea typeface="楷体_GB2312" pitchFamily="49" charset="-122"/>
              </a:rPr>
              <a:t>因缓冲区快满不发送</a:t>
            </a:r>
            <a:r>
              <a:rPr lang="en-US" altLang="zh-CN" smtClean="0">
                <a:latin typeface="楷体_GB2312" pitchFamily="49" charset="-122"/>
                <a:ea typeface="楷体_GB2312" pitchFamily="49" charset="-122"/>
              </a:rPr>
              <a:t>CTS</a:t>
            </a:r>
            <a:r>
              <a:rPr lang="zh-CN" altLang="en-US" smtClean="0">
                <a:latin typeface="楷体_GB2312" pitchFamily="49" charset="-122"/>
                <a:ea typeface="楷体_GB2312" pitchFamily="49" charset="-122"/>
              </a:rPr>
              <a:t>，而是向节点</a:t>
            </a:r>
            <a:r>
              <a:rPr lang="en-US" altLang="zh-CN" smtClean="0">
                <a:latin typeface="楷体_GB2312" pitchFamily="49" charset="-122"/>
                <a:ea typeface="楷体_GB2312" pitchFamily="49" charset="-122"/>
              </a:rPr>
              <a:t>D</a:t>
            </a:r>
            <a:r>
              <a:rPr lang="zh-CN" altLang="en-US" smtClean="0">
                <a:latin typeface="楷体_GB2312" pitchFamily="49" charset="-122"/>
                <a:ea typeface="楷体_GB2312" pitchFamily="49" charset="-122"/>
              </a:rPr>
              <a:t>发送</a:t>
            </a:r>
            <a:r>
              <a:rPr lang="en-US" altLang="zh-CN" smtClean="0">
                <a:latin typeface="楷体_GB2312" pitchFamily="49" charset="-122"/>
                <a:ea typeface="楷体_GB2312" pitchFamily="49" charset="-122"/>
              </a:rPr>
              <a:t>RTS</a:t>
            </a:r>
            <a:r>
              <a:rPr lang="zh-CN" altLang="en-US" smtClean="0">
                <a:latin typeface="楷体_GB2312" pitchFamily="49" charset="-122"/>
                <a:ea typeface="楷体_GB2312" pitchFamily="49" charset="-122"/>
              </a:rPr>
              <a:t>，将它的数据发送给节点</a:t>
            </a:r>
            <a:r>
              <a:rPr lang="en-US" altLang="zh-CN" smtClean="0">
                <a:latin typeface="楷体_GB2312" pitchFamily="49" charset="-122"/>
                <a:ea typeface="楷体_GB2312" pitchFamily="49" charset="-122"/>
              </a:rPr>
              <a:t>D</a:t>
            </a:r>
            <a:r>
              <a:rPr lang="zh-CN" altLang="en-US" smtClean="0">
                <a:latin typeface="楷体_GB2312" pitchFamily="49" charset="-122"/>
                <a:ea typeface="楷体_GB2312" pitchFamily="49" charset="-122"/>
              </a:rPr>
              <a:t>。</a:t>
            </a:r>
          </a:p>
          <a:p>
            <a:pPr lvl="1" eaLnBrk="1" hangingPunct="1">
              <a:lnSpc>
                <a:spcPct val="90000"/>
              </a:lnSpc>
            </a:pPr>
            <a:r>
              <a:rPr lang="zh-CN" altLang="en-US" smtClean="0">
                <a:latin typeface="楷体_GB2312" pitchFamily="49" charset="-122"/>
                <a:ea typeface="楷体_GB2312" pitchFamily="49" charset="-122"/>
              </a:rPr>
              <a:t>该方法的优点是减少了早睡问题发生的可能，并起到了一定的网络流量的控制作用，带来的问题是增加了冲突的可能性。</a:t>
            </a:r>
            <a:r>
              <a:rPr lang="zh-CN" altLang="en-US" sz="3600" smtClean="0">
                <a:latin typeface="楷体_GB2312" pitchFamily="49" charset="-122"/>
                <a:ea typeface="楷体_GB2312" pitchFamily="49" charset="-122"/>
              </a:rPr>
              <a:t> </a:t>
            </a:r>
          </a:p>
          <a:p>
            <a:pPr eaLnBrk="1" hangingPunct="1">
              <a:lnSpc>
                <a:spcPct val="90000"/>
              </a:lnSpc>
            </a:pPr>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0CB36A-C12D-4878-9BBF-7A120C8E5B98}" type="slidenum">
              <a:rPr lang="zh-CN" altLang="en-US"/>
              <a:pPr eaLnBrk="1" hangingPunct="1"/>
              <a:t>26</a:t>
            </a:fld>
            <a:endParaRPr lang="en-US" altLang="zh-CN"/>
          </a:p>
        </p:txBody>
      </p:sp>
      <p:sp>
        <p:nvSpPr>
          <p:cNvPr id="16077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r>
              <a:rPr lang="en-US" altLang="zh-CN" sz="3200" b="1" dirty="0" smtClean="0">
                <a:latin typeface="楷体_GB2312" pitchFamily="49" charset="-122"/>
                <a:ea typeface="楷体_GB2312" pitchFamily="49" charset="-122"/>
              </a:rPr>
              <a:t>– T-MAC</a:t>
            </a:r>
            <a:r>
              <a:rPr lang="zh-CN" altLang="en-US" sz="3200" b="1" dirty="0" smtClean="0">
                <a:latin typeface="楷体_GB2312" pitchFamily="49" charset="-122"/>
                <a:ea typeface="楷体_GB2312" pitchFamily="49" charset="-122"/>
              </a:rPr>
              <a:t>协议</a:t>
            </a:r>
          </a:p>
        </p:txBody>
      </p:sp>
      <p:sp>
        <p:nvSpPr>
          <p:cNvPr id="23556" name="Rectangle 3"/>
          <p:cNvSpPr>
            <a:spLocks noGrp="1" noChangeArrowheads="1"/>
          </p:cNvSpPr>
          <p:nvPr>
            <p:ph type="body" idx="1"/>
          </p:nvPr>
        </p:nvSpPr>
        <p:spPr/>
        <p:txBody>
          <a:bodyPr/>
          <a:lstStyle/>
          <a:p>
            <a:pPr eaLnBrk="1" hangingPunct="1"/>
            <a:r>
              <a:rPr lang="zh-CN" altLang="en-US" dirty="0" smtClean="0">
                <a:solidFill>
                  <a:srgbClr val="1D2905"/>
                </a:solidFill>
                <a:latin typeface="楷体_GB2312" pitchFamily="49" charset="-122"/>
                <a:ea typeface="楷体_GB2312" pitchFamily="49" charset="-122"/>
              </a:rPr>
              <a:t>小结</a:t>
            </a:r>
          </a:p>
          <a:p>
            <a:pPr lvl="1" eaLnBrk="1" hangingPunct="1">
              <a:spcBef>
                <a:spcPts val="1200"/>
              </a:spcBef>
            </a:pPr>
            <a:r>
              <a:rPr lang="zh-CN" altLang="en-US" sz="2400" dirty="0" smtClean="0">
                <a:solidFill>
                  <a:srgbClr val="1D2905"/>
                </a:solidFill>
                <a:latin typeface="宋体" panose="02010600030101010101" pitchFamily="2" charset="-122"/>
                <a:ea typeface="宋体" panose="02010600030101010101" pitchFamily="2" charset="-122"/>
              </a:rPr>
              <a:t>在负载恒定不变的情况下，</a:t>
            </a:r>
            <a:r>
              <a:rPr lang="en-US" altLang="zh-CN" sz="2400" dirty="0" smtClean="0">
                <a:solidFill>
                  <a:srgbClr val="1D2905"/>
                </a:solidFill>
                <a:latin typeface="宋体" panose="02010600030101010101" pitchFamily="2" charset="-122"/>
                <a:ea typeface="宋体" panose="02010600030101010101" pitchFamily="2" charset="-122"/>
              </a:rPr>
              <a:t>T-MAC</a:t>
            </a:r>
            <a:r>
              <a:rPr lang="zh-CN" altLang="en-US" sz="2400" dirty="0" smtClean="0">
                <a:solidFill>
                  <a:srgbClr val="1D2905"/>
                </a:solidFill>
                <a:latin typeface="宋体" panose="02010600030101010101" pitchFamily="2" charset="-122"/>
                <a:ea typeface="宋体" panose="02010600030101010101" pitchFamily="2" charset="-122"/>
              </a:rPr>
              <a:t>协议与采用固定占空比的</a:t>
            </a:r>
            <a:r>
              <a:rPr lang="en-US" altLang="zh-CN" sz="2400" dirty="0" smtClean="0">
                <a:solidFill>
                  <a:srgbClr val="1D2905"/>
                </a:solidFill>
                <a:latin typeface="宋体" panose="02010600030101010101" pitchFamily="2" charset="-122"/>
                <a:ea typeface="宋体" panose="02010600030101010101" pitchFamily="2" charset="-122"/>
              </a:rPr>
              <a:t>S-MAC</a:t>
            </a:r>
            <a:r>
              <a:rPr lang="zh-CN" altLang="en-US" sz="2400" dirty="0" smtClean="0">
                <a:solidFill>
                  <a:srgbClr val="1D2905"/>
                </a:solidFill>
                <a:latin typeface="宋体" panose="02010600030101010101" pitchFamily="2" charset="-122"/>
                <a:ea typeface="宋体" panose="02010600030101010101" pitchFamily="2" charset="-122"/>
              </a:rPr>
              <a:t>协议相比，节能效率相仿；</a:t>
            </a:r>
            <a:endParaRPr lang="en-US" altLang="zh-CN" sz="2400" dirty="0" smtClean="0">
              <a:solidFill>
                <a:srgbClr val="1D2905"/>
              </a:solidFill>
              <a:latin typeface="宋体" panose="02010600030101010101" pitchFamily="2" charset="-122"/>
              <a:ea typeface="宋体" panose="02010600030101010101" pitchFamily="2" charset="-122"/>
            </a:endParaRPr>
          </a:p>
          <a:p>
            <a:pPr lvl="1" eaLnBrk="1" hangingPunct="1">
              <a:spcBef>
                <a:spcPts val="1200"/>
              </a:spcBef>
            </a:pPr>
            <a:r>
              <a:rPr lang="zh-CN" altLang="en-US" sz="2400" dirty="0" smtClean="0">
                <a:solidFill>
                  <a:srgbClr val="1D2905"/>
                </a:solidFill>
                <a:latin typeface="宋体" panose="02010600030101010101" pitchFamily="2" charset="-122"/>
                <a:ea typeface="宋体" panose="02010600030101010101" pitchFamily="2" charset="-122"/>
              </a:rPr>
              <a:t>在负载恒定不变的情况下，</a:t>
            </a:r>
            <a:r>
              <a:rPr lang="en-US" altLang="zh-CN" sz="2400" dirty="0" smtClean="0">
                <a:solidFill>
                  <a:srgbClr val="1D2905"/>
                </a:solidFill>
                <a:latin typeface="宋体" panose="02010600030101010101" pitchFamily="2" charset="-122"/>
                <a:ea typeface="宋体" panose="02010600030101010101" pitchFamily="2" charset="-122"/>
              </a:rPr>
              <a:t>T-MAC</a:t>
            </a:r>
            <a:r>
              <a:rPr lang="zh-CN" altLang="en-US" sz="2400" dirty="0" smtClean="0">
                <a:solidFill>
                  <a:srgbClr val="1D2905"/>
                </a:solidFill>
                <a:latin typeface="宋体" panose="02010600030101010101" pitchFamily="2" charset="-122"/>
                <a:ea typeface="宋体" panose="02010600030101010101" pitchFamily="2" charset="-122"/>
              </a:rPr>
              <a:t>协议与未采用占空比模式的</a:t>
            </a:r>
            <a:r>
              <a:rPr lang="en-US" altLang="zh-CN" sz="2400" dirty="0" smtClean="0">
                <a:solidFill>
                  <a:srgbClr val="1D2905"/>
                </a:solidFill>
                <a:latin typeface="宋体" panose="02010600030101010101" pitchFamily="2" charset="-122"/>
                <a:ea typeface="宋体" panose="02010600030101010101" pitchFamily="2" charset="-122"/>
              </a:rPr>
              <a:t>CSMA</a:t>
            </a:r>
            <a:r>
              <a:rPr lang="zh-CN" altLang="en-US" sz="2400" dirty="0" smtClean="0">
                <a:solidFill>
                  <a:srgbClr val="1D2905"/>
                </a:solidFill>
                <a:latin typeface="宋体" panose="02010600030101010101" pitchFamily="2" charset="-122"/>
                <a:ea typeface="宋体" panose="02010600030101010101" pitchFamily="2" charset="-122"/>
              </a:rPr>
              <a:t>协议相比，能够节省多达</a:t>
            </a:r>
            <a:r>
              <a:rPr lang="en-US" altLang="zh-CN" sz="2400" dirty="0" smtClean="0">
                <a:solidFill>
                  <a:srgbClr val="1D2905"/>
                </a:solidFill>
                <a:latin typeface="宋体" panose="02010600030101010101" pitchFamily="2" charset="-122"/>
                <a:ea typeface="宋体" panose="02010600030101010101" pitchFamily="2" charset="-122"/>
              </a:rPr>
              <a:t>98%</a:t>
            </a:r>
            <a:r>
              <a:rPr lang="zh-CN" altLang="en-US" sz="2400" dirty="0" smtClean="0">
                <a:solidFill>
                  <a:srgbClr val="1D2905"/>
                </a:solidFill>
                <a:latin typeface="宋体" panose="02010600030101010101" pitchFamily="2" charset="-122"/>
                <a:ea typeface="宋体" panose="02010600030101010101" pitchFamily="2" charset="-122"/>
              </a:rPr>
              <a:t>的能量；</a:t>
            </a:r>
            <a:endParaRPr lang="en-US" altLang="zh-CN" sz="2400" dirty="0" smtClean="0">
              <a:solidFill>
                <a:srgbClr val="1D2905"/>
              </a:solidFill>
              <a:latin typeface="宋体" panose="02010600030101010101" pitchFamily="2" charset="-122"/>
              <a:ea typeface="宋体" panose="02010600030101010101" pitchFamily="2" charset="-122"/>
            </a:endParaRPr>
          </a:p>
          <a:p>
            <a:pPr lvl="1" eaLnBrk="1" hangingPunct="1">
              <a:spcBef>
                <a:spcPts val="1200"/>
              </a:spcBef>
            </a:pPr>
            <a:r>
              <a:rPr lang="zh-CN" altLang="en-US" sz="2400" dirty="0" smtClean="0">
                <a:solidFill>
                  <a:srgbClr val="1D2905"/>
                </a:solidFill>
                <a:latin typeface="宋体" panose="02010600030101010101" pitchFamily="2" charset="-122"/>
                <a:ea typeface="宋体" panose="02010600030101010101" pitchFamily="2" charset="-122"/>
              </a:rPr>
              <a:t>在负载动态可变的情况下，</a:t>
            </a:r>
            <a:r>
              <a:rPr lang="en-US" altLang="zh-CN" sz="2400" dirty="0" smtClean="0">
                <a:solidFill>
                  <a:srgbClr val="1D2905"/>
                </a:solidFill>
                <a:latin typeface="宋体" panose="02010600030101010101" pitchFamily="2" charset="-122"/>
                <a:ea typeface="宋体" panose="02010600030101010101" pitchFamily="2" charset="-122"/>
              </a:rPr>
              <a:t>T-MAC</a:t>
            </a:r>
            <a:r>
              <a:rPr lang="zh-CN" altLang="en-US" sz="2400" dirty="0" smtClean="0">
                <a:solidFill>
                  <a:srgbClr val="1D2905"/>
                </a:solidFill>
                <a:latin typeface="宋体" panose="02010600030101010101" pitchFamily="2" charset="-122"/>
                <a:ea typeface="宋体" panose="02010600030101010101" pitchFamily="2" charset="-122"/>
              </a:rPr>
              <a:t>协议与</a:t>
            </a:r>
            <a:r>
              <a:rPr lang="en-US" altLang="zh-CN" sz="2400" dirty="0" smtClean="0">
                <a:solidFill>
                  <a:srgbClr val="1D2905"/>
                </a:solidFill>
                <a:latin typeface="宋体" panose="02010600030101010101" pitchFamily="2" charset="-122"/>
                <a:ea typeface="宋体" panose="02010600030101010101" pitchFamily="2" charset="-122"/>
              </a:rPr>
              <a:t>S-MAC</a:t>
            </a:r>
            <a:r>
              <a:rPr lang="zh-CN" altLang="en-US" sz="2400" dirty="0" smtClean="0">
                <a:solidFill>
                  <a:srgbClr val="1D2905"/>
                </a:solidFill>
                <a:latin typeface="宋体" panose="02010600030101010101" pitchFamily="2" charset="-122"/>
                <a:ea typeface="宋体" panose="02010600030101010101" pitchFamily="2" charset="-122"/>
              </a:rPr>
              <a:t>协议相比，更加节省能量。</a:t>
            </a:r>
            <a:endParaRPr lang="zh-CN" altLang="en-US" sz="2400" dirty="0">
              <a:solidFill>
                <a:srgbClr val="1D2905"/>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7583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FE73F99-FA7B-4F33-BBA1-3D8A2AFAC4A1}" type="slidenum">
              <a:rPr lang="zh-CN" altLang="en-US"/>
              <a:pPr eaLnBrk="1" hangingPunct="1"/>
              <a:t>27</a:t>
            </a:fld>
            <a:endParaRPr lang="en-US" altLang="zh-CN"/>
          </a:p>
        </p:txBody>
      </p:sp>
      <p:sp>
        <p:nvSpPr>
          <p:cNvPr id="166914"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29700" name="Rectangle 3"/>
          <p:cNvSpPr>
            <a:spLocks noGrp="1" noChangeArrowheads="1"/>
          </p:cNvSpPr>
          <p:nvPr>
            <p:ph type="body" idx="1"/>
          </p:nvPr>
        </p:nvSpPr>
        <p:spPr/>
        <p:txBody>
          <a:bodyPr/>
          <a:lstStyle/>
          <a:p>
            <a:pPr eaLnBrk="1" hangingPunct="1">
              <a:lnSpc>
                <a:spcPct val="80000"/>
              </a:lnSpc>
            </a:pPr>
            <a:endParaRPr lang="en-US" altLang="zh-CN" sz="2400" b="1" smtClean="0">
              <a:latin typeface="楷体_GB2312" pitchFamily="49" charset="-122"/>
              <a:ea typeface="楷体_GB2312" pitchFamily="49" charset="-122"/>
            </a:endParaRPr>
          </a:p>
          <a:p>
            <a:pPr eaLnBrk="1" hangingPunct="1">
              <a:lnSpc>
                <a:spcPct val="80000"/>
              </a:lnSpc>
            </a:pPr>
            <a:r>
              <a:rPr lang="en-US" altLang="zh-CN" sz="2400" b="1" smtClean="0">
                <a:latin typeface="楷体_GB2312" pitchFamily="49" charset="-122"/>
                <a:ea typeface="楷体_GB2312" pitchFamily="49" charset="-122"/>
              </a:rPr>
              <a:t>Sift</a:t>
            </a:r>
            <a:r>
              <a:rPr lang="zh-CN" altLang="en-US" sz="2400" b="1" smtClean="0">
                <a:latin typeface="楷体_GB2312" pitchFamily="49" charset="-122"/>
                <a:ea typeface="楷体_GB2312" pitchFamily="49" charset="-122"/>
              </a:rPr>
              <a:t>协议：</a:t>
            </a:r>
            <a:r>
              <a:rPr lang="zh-CN" altLang="en-US" sz="2400" smtClean="0">
                <a:latin typeface="楷体_GB2312" pitchFamily="49" charset="-122"/>
                <a:ea typeface="楷体_GB2312" pitchFamily="49" charset="-122"/>
              </a:rPr>
              <a:t>针对</a:t>
            </a:r>
            <a:r>
              <a:rPr lang="zh-CN" altLang="en-US" sz="2400" smtClean="0">
                <a:solidFill>
                  <a:srgbClr val="FF0000"/>
                </a:solidFill>
                <a:latin typeface="楷体_GB2312" pitchFamily="49" charset="-122"/>
                <a:ea typeface="楷体_GB2312" pitchFamily="49" charset="-122"/>
              </a:rPr>
              <a:t>基于事件驱动</a:t>
            </a:r>
            <a:r>
              <a:rPr lang="zh-CN" altLang="en-US" sz="2400" smtClean="0">
                <a:latin typeface="楷体_GB2312" pitchFamily="49" charset="-122"/>
                <a:ea typeface="楷体_GB2312" pitchFamily="49" charset="-122"/>
              </a:rPr>
              <a:t>的传感器网络提出的基于竞争的</a:t>
            </a:r>
            <a:r>
              <a:rPr lang="en-US" altLang="zh-CN" sz="2400" smtClean="0">
                <a:latin typeface="楷体_GB2312" pitchFamily="49" charset="-122"/>
                <a:ea typeface="楷体_GB2312" pitchFamily="49" charset="-122"/>
              </a:rPr>
              <a:t>MAC</a:t>
            </a:r>
            <a:r>
              <a:rPr lang="zh-CN" altLang="en-US" sz="2400" smtClean="0">
                <a:latin typeface="楷体_GB2312" pitchFamily="49" charset="-122"/>
                <a:ea typeface="楷体_GB2312" pitchFamily="49" charset="-122"/>
              </a:rPr>
              <a:t>协议，考虑了传感器网络以下三个特性：</a:t>
            </a:r>
          </a:p>
          <a:p>
            <a:pPr eaLnBrk="1" hangingPunct="1">
              <a:lnSpc>
                <a:spcPct val="80000"/>
              </a:lnSpc>
              <a:buFontTx/>
              <a:buNone/>
            </a:pPr>
            <a:endParaRPr lang="zh-CN" altLang="en-US" sz="1600" smtClean="0">
              <a:latin typeface="楷体_GB2312" pitchFamily="49" charset="-122"/>
              <a:ea typeface="楷体_GB2312" pitchFamily="49" charset="-122"/>
            </a:endParaRPr>
          </a:p>
          <a:p>
            <a:pPr eaLnBrk="1" hangingPunct="1">
              <a:lnSpc>
                <a:spcPct val="80000"/>
              </a:lnSpc>
              <a:buFontTx/>
              <a:buNone/>
            </a:pPr>
            <a:r>
              <a:rPr lang="zh-CN" altLang="en-US" sz="2000" smtClean="0">
                <a:latin typeface="楷体_GB2312" pitchFamily="49" charset="-122"/>
                <a:ea typeface="楷体_GB2312" pitchFamily="49" charset="-122"/>
              </a:rPr>
              <a:t>（</a:t>
            </a:r>
            <a:r>
              <a:rPr lang="en-US" altLang="zh-CN" sz="2000" smtClean="0">
                <a:latin typeface="楷体_GB2312" pitchFamily="49" charset="-122"/>
                <a:ea typeface="楷体_GB2312" pitchFamily="49" charset="-122"/>
              </a:rPr>
              <a:t>1</a:t>
            </a:r>
            <a:r>
              <a:rPr lang="zh-CN" altLang="en-US" sz="2000" smtClean="0">
                <a:latin typeface="楷体_GB2312" pitchFamily="49" charset="-122"/>
                <a:ea typeface="楷体_GB2312" pitchFamily="49" charset="-122"/>
              </a:rPr>
              <a:t>）</a:t>
            </a:r>
            <a:r>
              <a:rPr lang="zh-CN" altLang="en-US" sz="2000" smtClean="0">
                <a:solidFill>
                  <a:srgbClr val="FF3300"/>
                </a:solidFill>
                <a:latin typeface="楷体_GB2312" pitchFamily="49" charset="-122"/>
                <a:ea typeface="楷体_GB2312" pitchFamily="49" charset="-122"/>
              </a:rPr>
              <a:t>传感器网络的空间相关性和时间相关性</a:t>
            </a:r>
            <a:r>
              <a:rPr lang="zh-CN" altLang="en-US" sz="2000" smtClean="0">
                <a:latin typeface="楷体_GB2312" pitchFamily="49" charset="-122"/>
                <a:ea typeface="楷体_GB2312" pitchFamily="49" charset="-122"/>
              </a:rPr>
              <a:t>。当一个事件发生时，多个 邻近节点会同时监测到该事件，这些邻居节点因而会形成事件检测的空间相关性。传感器网络是事件驱动的网络，一个事件的发生会促使同时观察到该事件的多个节点发送消息，而这些邻近节点往往竞争共享的无线信道，形成事件传递的时间相关性。</a:t>
            </a:r>
          </a:p>
          <a:p>
            <a:pPr eaLnBrk="1" hangingPunct="1">
              <a:lnSpc>
                <a:spcPct val="80000"/>
              </a:lnSpc>
              <a:buFontTx/>
              <a:buNone/>
            </a:pPr>
            <a:r>
              <a:rPr lang="zh-CN" altLang="en-US" sz="2000" smtClean="0">
                <a:latin typeface="楷体_GB2312" pitchFamily="49" charset="-122"/>
                <a:ea typeface="楷体_GB2312" pitchFamily="49" charset="-122"/>
              </a:rPr>
              <a:t>（</a:t>
            </a:r>
            <a:r>
              <a:rPr lang="en-US" altLang="zh-CN" sz="2000" smtClean="0">
                <a:latin typeface="楷体_GB2312" pitchFamily="49" charset="-122"/>
                <a:ea typeface="楷体_GB2312" pitchFamily="49" charset="-122"/>
              </a:rPr>
              <a:t>2</a:t>
            </a:r>
            <a:r>
              <a:rPr lang="zh-CN" altLang="en-US" sz="2000" smtClean="0">
                <a:latin typeface="楷体_GB2312" pitchFamily="49" charset="-122"/>
                <a:ea typeface="楷体_GB2312" pitchFamily="49" charset="-122"/>
              </a:rPr>
              <a:t>）</a:t>
            </a:r>
            <a:r>
              <a:rPr lang="zh-CN" altLang="en-US" sz="2000" smtClean="0">
                <a:solidFill>
                  <a:srgbClr val="FF3300"/>
                </a:solidFill>
                <a:latin typeface="楷体_GB2312" pitchFamily="49" charset="-122"/>
                <a:ea typeface="楷体_GB2312" pitchFamily="49" charset="-122"/>
              </a:rPr>
              <a:t>不是所有节点都需要报告事件。</a:t>
            </a:r>
            <a:r>
              <a:rPr lang="zh-CN" altLang="en-US" sz="2000" smtClean="0">
                <a:latin typeface="楷体_GB2312" pitchFamily="49" charset="-122"/>
                <a:ea typeface="楷体_GB2312" pitchFamily="49" charset="-122"/>
              </a:rPr>
              <a:t>在很多传感器网络应用中，并不是所有监测到事件发生的节点都需要发送消息，只要这些节点中的一部分发送消息到汇聚节点就足够了。</a:t>
            </a:r>
          </a:p>
          <a:p>
            <a:pPr eaLnBrk="1" hangingPunct="1">
              <a:lnSpc>
                <a:spcPct val="80000"/>
              </a:lnSpc>
              <a:buFontTx/>
              <a:buNone/>
            </a:pPr>
            <a:r>
              <a:rPr lang="zh-CN" altLang="en-US" sz="2000" smtClean="0">
                <a:latin typeface="楷体_GB2312" pitchFamily="49" charset="-122"/>
                <a:ea typeface="楷体_GB2312" pitchFamily="49" charset="-122"/>
              </a:rPr>
              <a:t>（</a:t>
            </a:r>
            <a:r>
              <a:rPr lang="en-US" altLang="zh-CN" sz="2000" smtClean="0">
                <a:latin typeface="楷体_GB2312" pitchFamily="49" charset="-122"/>
                <a:ea typeface="楷体_GB2312" pitchFamily="49" charset="-122"/>
              </a:rPr>
              <a:t>3</a:t>
            </a:r>
            <a:r>
              <a:rPr lang="zh-CN" altLang="en-US" sz="2000" smtClean="0">
                <a:latin typeface="楷体_GB2312" pitchFamily="49" charset="-122"/>
                <a:ea typeface="楷体_GB2312" pitchFamily="49" charset="-122"/>
              </a:rPr>
              <a:t>）</a:t>
            </a:r>
            <a:r>
              <a:rPr lang="zh-CN" altLang="en-US" sz="2000" smtClean="0">
                <a:solidFill>
                  <a:srgbClr val="FF3300"/>
                </a:solidFill>
                <a:latin typeface="楷体_GB2312" pitchFamily="49" charset="-122"/>
                <a:ea typeface="楷体_GB2312" pitchFamily="49" charset="-122"/>
              </a:rPr>
              <a:t>感知事件的节点密度随时间变化</a:t>
            </a:r>
            <a:r>
              <a:rPr lang="zh-CN" altLang="en-US" sz="2000" smtClean="0">
                <a:latin typeface="楷体_GB2312" pitchFamily="49" charset="-122"/>
                <a:ea typeface="楷体_GB2312" pitchFamily="49" charset="-122"/>
              </a:rPr>
              <a:t>。由于传感器网络由大量节点组成，网络内节点</a:t>
            </a:r>
            <a:r>
              <a:rPr lang="zh-CN" altLang="en-US" sz="2000" smtClean="0">
                <a:solidFill>
                  <a:srgbClr val="FF3300"/>
                </a:solidFill>
                <a:latin typeface="楷体_GB2312" pitchFamily="49" charset="-122"/>
                <a:ea typeface="楷体_GB2312" pitchFamily="49" charset="-122"/>
              </a:rPr>
              <a:t>密度会随着时间的推移而发生变化</a:t>
            </a:r>
            <a:r>
              <a:rPr lang="zh-CN" altLang="en-US" sz="2000" smtClean="0">
                <a:latin typeface="楷体_GB2312" pitchFamily="49" charset="-122"/>
                <a:ea typeface="楷体_GB2312" pitchFamily="49" charset="-122"/>
              </a:rPr>
              <a:t>。当目标进入监测区域后，监测到目标的传感器节点数目会随着时间或目标移动而不断变化。</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33C79-E850-4BC7-8183-1E9C02A6505A}" type="slidenum">
              <a:rPr lang="zh-CN" altLang="en-US"/>
              <a:pPr eaLnBrk="1" hangingPunct="1"/>
              <a:t>28</a:t>
            </a:fld>
            <a:endParaRPr lang="en-US" altLang="zh-CN"/>
          </a:p>
        </p:txBody>
      </p:sp>
      <p:sp>
        <p:nvSpPr>
          <p:cNvPr id="167938"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0724" name="Rectangle 3"/>
          <p:cNvSpPr>
            <a:spLocks noGrp="1" noChangeArrowheads="1"/>
          </p:cNvSpPr>
          <p:nvPr>
            <p:ph type="body" idx="1"/>
          </p:nvPr>
        </p:nvSpPr>
        <p:spPr/>
        <p:txBody>
          <a:bodyPr/>
          <a:lstStyle/>
          <a:p>
            <a:pPr eaLnBrk="1" hangingPunct="1"/>
            <a:endParaRPr lang="en-US" altLang="zh-CN" sz="2000" b="1" dirty="0" smtClean="0">
              <a:latin typeface="楷体_GB2312" pitchFamily="49" charset="-122"/>
              <a:ea typeface="楷体_GB2312" pitchFamily="49" charset="-122"/>
            </a:endParaRPr>
          </a:p>
          <a:p>
            <a:pPr eaLnBrk="1" hangingPunct="1"/>
            <a:r>
              <a:rPr lang="en-US" altLang="zh-CN" sz="2000" dirty="0" smtClean="0">
                <a:latin typeface="楷体_GB2312" pitchFamily="49" charset="-122"/>
                <a:ea typeface="楷体_GB2312" pitchFamily="49" charset="-122"/>
              </a:rPr>
              <a:t>Sift</a:t>
            </a:r>
            <a:r>
              <a:rPr lang="zh-CN" altLang="en-US" sz="2000" dirty="0" smtClean="0">
                <a:latin typeface="楷体_GB2312" pitchFamily="49" charset="-122"/>
                <a:ea typeface="楷体_GB2312" pitchFamily="49" charset="-122"/>
              </a:rPr>
              <a:t>协议的设计目标：当共享无线信道的</a:t>
            </a:r>
            <a:r>
              <a:rPr lang="en-US" altLang="zh-CN" sz="2000" dirty="0" smtClean="0">
                <a:latin typeface="楷体_GB2312" pitchFamily="49" charset="-122"/>
                <a:ea typeface="楷体_GB2312" pitchFamily="49" charset="-122"/>
              </a:rPr>
              <a:t>N</a:t>
            </a:r>
            <a:r>
              <a:rPr lang="zh-CN" altLang="en-US" sz="2000" dirty="0" smtClean="0">
                <a:latin typeface="楷体_GB2312" pitchFamily="49" charset="-122"/>
                <a:ea typeface="楷体_GB2312" pitchFamily="49" charset="-122"/>
              </a:rPr>
              <a:t>个传感器节点同时监测到同一事件时，希望</a:t>
            </a:r>
            <a:r>
              <a:rPr lang="en-US" altLang="zh-CN" sz="2000" dirty="0" smtClean="0">
                <a:latin typeface="楷体_GB2312" pitchFamily="49" charset="-122"/>
                <a:ea typeface="楷体_GB2312" pitchFamily="49" charset="-122"/>
              </a:rPr>
              <a:t>R</a:t>
            </a:r>
            <a:r>
              <a:rPr lang="zh-CN" altLang="en-US" sz="2000" dirty="0" smtClean="0">
                <a:latin typeface="楷体_GB2312" pitchFamily="49" charset="-122"/>
                <a:ea typeface="楷体_GB2312" pitchFamily="49" charset="-122"/>
              </a:rPr>
              <a:t>个节点</a:t>
            </a:r>
            <a:r>
              <a:rPr lang="en-US" altLang="zh-CN" sz="2000" dirty="0" smtClean="0">
                <a:latin typeface="楷体_GB2312" pitchFamily="49" charset="-122"/>
                <a:ea typeface="楷体_GB2312" pitchFamily="49" charset="-122"/>
              </a:rPr>
              <a:t>(R</a:t>
            </a:r>
            <a:r>
              <a:rPr lang="en-US" altLang="zh-CN" sz="1600" dirty="0" smtClean="0">
                <a:latin typeface="Times New Roman" panose="02020603050405020304" pitchFamily="18" charset="0"/>
              </a:rPr>
              <a:t>≤</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ea typeface="楷体_GB2312" pitchFamily="49" charset="-122"/>
              </a:rPr>
              <a:t>能够在最小时间内无冲突成功发送出事件监测消息，抑制剩余</a:t>
            </a:r>
            <a:r>
              <a:rPr lang="en-US" altLang="zh-CN" sz="2000" dirty="0" smtClean="0">
                <a:latin typeface="Times New Roman" panose="02020603050405020304" pitchFamily="18" charset="0"/>
                <a:ea typeface="楷体_GB2312" pitchFamily="49" charset="-122"/>
              </a:rPr>
              <a:t>(N-R)</a:t>
            </a:r>
            <a:r>
              <a:rPr lang="zh-CN" altLang="en-US" sz="2000" dirty="0" smtClean="0">
                <a:latin typeface="Times New Roman" panose="02020603050405020304" pitchFamily="18" charset="0"/>
                <a:ea typeface="楷体_GB2312" pitchFamily="49" charset="-122"/>
              </a:rPr>
              <a:t>个节点的消息发送。</a:t>
            </a:r>
          </a:p>
          <a:p>
            <a:pPr eaLnBrk="1" hangingPunct="1"/>
            <a:r>
              <a:rPr lang="zh-CN" altLang="en-US" sz="2000" dirty="0" smtClean="0">
                <a:latin typeface="Times New Roman" panose="02020603050405020304" pitchFamily="18" charset="0"/>
                <a:ea typeface="楷体_GB2312" pitchFamily="49" charset="-122"/>
              </a:rPr>
              <a:t>在通常基于窗口的竞争性</a:t>
            </a:r>
            <a:r>
              <a:rPr lang="en-US" altLang="zh-CN" sz="2000" dirty="0" smtClean="0">
                <a:latin typeface="Times New Roman" panose="02020603050405020304" pitchFamily="18" charset="0"/>
                <a:ea typeface="楷体_GB2312" pitchFamily="49" charset="-122"/>
              </a:rPr>
              <a:t>MAC</a:t>
            </a:r>
            <a:r>
              <a:rPr lang="zh-CN" altLang="en-US" sz="2000" dirty="0" smtClean="0">
                <a:latin typeface="Times New Roman" panose="02020603050405020304" pitchFamily="18" charset="0"/>
                <a:ea typeface="楷体_GB2312" pitchFamily="49" charset="-122"/>
              </a:rPr>
              <a:t>协议在传感器网络中存在如下问题</a:t>
            </a:r>
            <a:r>
              <a:rPr lang="en-US" altLang="zh-CN" sz="2000" dirty="0" smtClean="0">
                <a:latin typeface="Times New Roman" panose="02020603050405020304" pitchFamily="18" charset="0"/>
                <a:ea typeface="楷体_GB2312" pitchFamily="49" charset="-122"/>
              </a:rPr>
              <a:t>:(1)</a:t>
            </a:r>
            <a:r>
              <a:rPr lang="zh-CN" altLang="en-US" sz="2000" dirty="0" smtClean="0">
                <a:latin typeface="Times New Roman" panose="02020603050405020304" pitchFamily="18" charset="0"/>
                <a:ea typeface="楷体_GB2312" pitchFamily="49" charset="-122"/>
              </a:rPr>
              <a:t>多个节点可能会同时监测到一个事件，并同时发送数据，这容易造成事件发生区域的节点同时闲忙，导致忙时竞争频繁，需要经过很长时间调整</a:t>
            </a:r>
            <a:r>
              <a:rPr lang="en-US" altLang="zh-CN" sz="2000" dirty="0" smtClean="0">
                <a:latin typeface="Times New Roman" panose="02020603050405020304" pitchFamily="18" charset="0"/>
                <a:ea typeface="楷体_GB2312" pitchFamily="49" charset="-122"/>
              </a:rPr>
              <a:t>CW</a:t>
            </a:r>
            <a:r>
              <a:rPr lang="zh-CN" altLang="en-US" sz="2000" dirty="0" smtClean="0">
                <a:latin typeface="Times New Roman" panose="02020603050405020304" pitchFamily="18" charset="0"/>
                <a:ea typeface="楷体_GB2312" pitchFamily="49" charset="-122"/>
              </a:rPr>
              <a:t>值，以适应发送节点的数目；</a:t>
            </a:r>
            <a:r>
              <a:rPr lang="en-US" altLang="zh-CN" sz="2000" dirty="0" smtClean="0">
                <a:latin typeface="Times New Roman" panose="02020603050405020304" pitchFamily="18" charset="0"/>
                <a:ea typeface="楷体_GB2312" pitchFamily="49" charset="-122"/>
              </a:rPr>
              <a:t>(2)</a:t>
            </a:r>
            <a:r>
              <a:rPr lang="zh-CN" altLang="en-US" sz="2000" dirty="0" smtClean="0">
                <a:latin typeface="Times New Roman" panose="02020603050405020304" pitchFamily="18" charset="0"/>
                <a:ea typeface="楷体_GB2312" pitchFamily="49" charset="-122"/>
              </a:rPr>
              <a:t>如果初始</a:t>
            </a:r>
            <a:r>
              <a:rPr lang="en-US" altLang="zh-CN" sz="2000" dirty="0" smtClean="0">
                <a:latin typeface="Times New Roman" panose="02020603050405020304" pitchFamily="18" charset="0"/>
                <a:ea typeface="楷体_GB2312" pitchFamily="49" charset="-122"/>
              </a:rPr>
              <a:t>CW</a:t>
            </a:r>
            <a:r>
              <a:rPr lang="zh-CN" altLang="en-US" sz="2000" dirty="0" smtClean="0">
                <a:latin typeface="Times New Roman" panose="02020603050405020304" pitchFamily="18" charset="0"/>
                <a:ea typeface="楷体_GB2312" pitchFamily="49" charset="-122"/>
              </a:rPr>
              <a:t>值很大，而同时监测一个事件的节点数目很少时，就会造成报告事件的延迟较大；</a:t>
            </a:r>
            <a:r>
              <a:rPr lang="en-US" altLang="zh-CN" sz="2000" dirty="0" smtClean="0">
                <a:latin typeface="Times New Roman" panose="02020603050405020304" pitchFamily="18" charset="0"/>
                <a:ea typeface="楷体_GB2312" pitchFamily="49" charset="-122"/>
              </a:rPr>
              <a:t>(3)CW</a:t>
            </a:r>
            <a:r>
              <a:rPr lang="zh-CN" altLang="en-US" sz="2000" dirty="0" smtClean="0">
                <a:latin typeface="Times New Roman" panose="02020603050405020304" pitchFamily="18" charset="0"/>
                <a:ea typeface="楷体_GB2312" pitchFamily="49" charset="-122"/>
              </a:rPr>
              <a:t>取值是要保证所有活动节点都有机会发送数据，而传感器网络只需要</a:t>
            </a:r>
            <a:r>
              <a:rPr lang="en-US" altLang="zh-CN" sz="2000" dirty="0" smtClean="0">
                <a:latin typeface="Times New Roman" panose="02020603050405020304" pitchFamily="18" charset="0"/>
                <a:ea typeface="楷体_GB2312" pitchFamily="49" charset="-122"/>
              </a:rPr>
              <a:t>N</a:t>
            </a:r>
            <a:r>
              <a:rPr lang="zh-CN" altLang="en-US" sz="2000" dirty="0" smtClean="0">
                <a:latin typeface="Times New Roman" panose="02020603050405020304" pitchFamily="18" charset="0"/>
                <a:ea typeface="楷体_GB2312" pitchFamily="49" charset="-122"/>
              </a:rPr>
              <a:t>个活动中有</a:t>
            </a:r>
            <a:r>
              <a:rPr lang="en-US" altLang="zh-CN" sz="2000" dirty="0" smtClean="0">
                <a:latin typeface="Times New Roman" panose="02020603050405020304" pitchFamily="18" charset="0"/>
                <a:ea typeface="楷体_GB2312" pitchFamily="49" charset="-122"/>
              </a:rPr>
              <a:t>R</a:t>
            </a:r>
            <a:r>
              <a:rPr lang="zh-CN" altLang="en-US" sz="2000" dirty="0" smtClean="0">
                <a:latin typeface="Times New Roman" panose="02020603050405020304" pitchFamily="18" charset="0"/>
                <a:ea typeface="楷体_GB2312" pitchFamily="49" charset="-122"/>
              </a:rPr>
              <a:t>个节点能够无冲突地报告事件。</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03D753D-BC35-4C6F-A901-0DF8AC70E6B4}" type="slidenum">
              <a:rPr lang="zh-CN" altLang="en-US"/>
              <a:pPr eaLnBrk="1" hangingPunct="1"/>
              <a:t>29</a:t>
            </a:fld>
            <a:endParaRPr lang="en-US" altLang="zh-CN"/>
          </a:p>
        </p:txBody>
      </p:sp>
      <p:sp>
        <p:nvSpPr>
          <p:cNvPr id="168962"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078" name="Rectangle 3"/>
          <p:cNvSpPr>
            <a:spLocks noGrp="1" noChangeArrowheads="1"/>
          </p:cNvSpPr>
          <p:nvPr>
            <p:ph type="body" sz="half" idx="1"/>
          </p:nvPr>
        </p:nvSpPr>
        <p:spPr>
          <a:xfrm>
            <a:off x="457200" y="1600200"/>
            <a:ext cx="7427913" cy="4456113"/>
          </a:xfrm>
        </p:spPr>
        <p:txBody>
          <a:bodyPr/>
          <a:lstStyle/>
          <a:p>
            <a:pPr eaLnBrk="1" hangingPunct="1">
              <a:lnSpc>
                <a:spcPct val="90000"/>
              </a:lnSpc>
            </a:pPr>
            <a:r>
              <a:rPr lang="en-US" altLang="zh-CN" sz="1800" b="1" smtClean="0">
                <a:latin typeface="楷体_GB2312" pitchFamily="49" charset="-122"/>
                <a:ea typeface="楷体_GB2312" pitchFamily="49" charset="-122"/>
              </a:rPr>
              <a:t>Sift</a:t>
            </a:r>
            <a:r>
              <a:rPr lang="zh-CN" altLang="en-US" sz="1800" b="1" smtClean="0">
                <a:latin typeface="楷体_GB2312" pitchFamily="49" charset="-122"/>
                <a:ea typeface="楷体_GB2312" pitchFamily="49" charset="-122"/>
              </a:rPr>
              <a:t>协议的核心思想：</a:t>
            </a:r>
            <a:r>
              <a:rPr lang="zh-CN" altLang="en-US" sz="1400" smtClean="0">
                <a:latin typeface="楷体_GB2312" pitchFamily="49" charset="-122"/>
                <a:ea typeface="楷体_GB2312" pitchFamily="49" charset="-122"/>
              </a:rPr>
              <a:t>采用</a:t>
            </a:r>
            <a:r>
              <a:rPr lang="en-US" altLang="zh-CN" sz="1400" smtClean="0">
                <a:solidFill>
                  <a:srgbClr val="FF3300"/>
                </a:solidFill>
                <a:latin typeface="楷体_GB2312" pitchFamily="49" charset="-122"/>
                <a:ea typeface="楷体_GB2312" pitchFamily="49" charset="-122"/>
              </a:rPr>
              <a:t>CW</a:t>
            </a:r>
            <a:r>
              <a:rPr lang="zh-CN" altLang="en-US" sz="1400" smtClean="0">
                <a:solidFill>
                  <a:srgbClr val="FF3300"/>
                </a:solidFill>
                <a:latin typeface="楷体_GB2312" pitchFamily="49" charset="-122"/>
                <a:ea typeface="楷体_GB2312" pitchFamily="49" charset="-122"/>
              </a:rPr>
              <a:t>值固定的窗口</a:t>
            </a:r>
            <a:r>
              <a:rPr lang="zh-CN" altLang="en-US" sz="1400" smtClean="0">
                <a:latin typeface="楷体_GB2312" pitchFamily="49" charset="-122"/>
                <a:ea typeface="楷体_GB2312" pitchFamily="49" charset="-122"/>
              </a:rPr>
              <a:t>，节点不是从发送窗口选择发送时槽，而是在</a:t>
            </a:r>
            <a:r>
              <a:rPr lang="zh-CN" altLang="en-US" sz="1400" smtClean="0">
                <a:solidFill>
                  <a:srgbClr val="FF3300"/>
                </a:solidFill>
                <a:latin typeface="楷体_GB2312" pitchFamily="49" charset="-122"/>
                <a:ea typeface="楷体_GB2312" pitchFamily="49" charset="-122"/>
              </a:rPr>
              <a:t>不同的时槽选择不同的发送概率</a:t>
            </a:r>
            <a:r>
              <a:rPr lang="zh-CN" altLang="en-US" sz="1400" smtClean="0">
                <a:latin typeface="楷体_GB2312" pitchFamily="49" charset="-122"/>
                <a:ea typeface="楷体_GB2312" pitchFamily="49" charset="-122"/>
              </a:rPr>
              <a:t>。因此，</a:t>
            </a:r>
            <a:r>
              <a:rPr lang="en-US" altLang="zh-CN" sz="1400" smtClean="0">
                <a:latin typeface="楷体_GB2312" pitchFamily="49" charset="-122"/>
                <a:ea typeface="楷体_GB2312" pitchFamily="49" charset="-122"/>
              </a:rPr>
              <a:t>sift</a:t>
            </a:r>
            <a:r>
              <a:rPr lang="zh-CN" altLang="en-US" sz="1400" smtClean="0">
                <a:latin typeface="楷体_GB2312" pitchFamily="49" charset="-122"/>
                <a:ea typeface="楷体_GB2312" pitchFamily="49" charset="-122"/>
              </a:rPr>
              <a:t>协议的关键在于如何在不同时槽为节点选择合适的发送概率分布，使得检测到同一个事件的多个节点能够在竞争窗口前面的各个时槽内不断无冲突地发送消息。</a:t>
            </a:r>
          </a:p>
          <a:p>
            <a:pPr eaLnBrk="1" hangingPunct="1">
              <a:lnSpc>
                <a:spcPct val="90000"/>
              </a:lnSpc>
            </a:pPr>
            <a:r>
              <a:rPr lang="en-US" altLang="zh-CN" sz="1800" b="1" smtClean="0">
                <a:latin typeface="楷体_GB2312" pitchFamily="49" charset="-122"/>
                <a:ea typeface="楷体_GB2312" pitchFamily="49" charset="-122"/>
              </a:rPr>
              <a:t>Sift</a:t>
            </a:r>
            <a:r>
              <a:rPr lang="zh-CN" altLang="en-US" sz="1800" b="1" smtClean="0">
                <a:latin typeface="楷体_GB2312" pitchFamily="49" charset="-122"/>
                <a:ea typeface="楷体_GB2312" pitchFamily="49" charset="-122"/>
              </a:rPr>
              <a:t>协议的工作原理：</a:t>
            </a:r>
            <a:r>
              <a:rPr lang="zh-CN" altLang="en-US" sz="1400" smtClean="0">
                <a:latin typeface="楷体_GB2312" pitchFamily="49" charset="-122"/>
                <a:ea typeface="楷体_GB2312" pitchFamily="49" charset="-122"/>
              </a:rPr>
              <a:t>如果节点有消息需要发送，则首先假想当前共有</a:t>
            </a:r>
            <a:r>
              <a:rPr lang="en-US" altLang="zh-CN" sz="1400" smtClean="0">
                <a:latin typeface="楷体_GB2312" pitchFamily="49" charset="-122"/>
                <a:ea typeface="楷体_GB2312" pitchFamily="49" charset="-122"/>
              </a:rPr>
              <a:t>N</a:t>
            </a:r>
            <a:r>
              <a:rPr lang="zh-CN" altLang="en-US" sz="1400" smtClean="0">
                <a:latin typeface="楷体_GB2312" pitchFamily="49" charset="-122"/>
                <a:ea typeface="楷体_GB2312" pitchFamily="49" charset="-122"/>
              </a:rPr>
              <a:t>个节点与其竞争发送；如果在第一个时槽内，节点本身不发送消息，也没有其他节点发送消息，节点就</a:t>
            </a:r>
            <a:r>
              <a:rPr lang="zh-CN" altLang="en-US" sz="1400" smtClean="0">
                <a:solidFill>
                  <a:srgbClr val="FF3300"/>
                </a:solidFill>
                <a:latin typeface="楷体_GB2312" pitchFamily="49" charset="-122"/>
                <a:ea typeface="楷体_GB2312" pitchFamily="49" charset="-122"/>
              </a:rPr>
              <a:t>减少假想的竞争发送节点的数目</a:t>
            </a:r>
            <a:r>
              <a:rPr lang="zh-CN" altLang="en-US" sz="1400" smtClean="0">
                <a:latin typeface="楷体_GB2312" pitchFamily="49" charset="-122"/>
                <a:ea typeface="楷体_GB2312" pitchFamily="49" charset="-122"/>
              </a:rPr>
              <a:t>，并相应地增加选择在第二个时槽发送数据的概率；如果节点没有选择第二个时槽，而且在第二个时槽上还没有其他节点发送消息，节点再</a:t>
            </a:r>
            <a:r>
              <a:rPr lang="zh-CN" altLang="en-US" sz="1400" smtClean="0">
                <a:solidFill>
                  <a:srgbClr val="FF3300"/>
                </a:solidFill>
                <a:latin typeface="楷体_GB2312" pitchFamily="49" charset="-122"/>
                <a:ea typeface="楷体_GB2312" pitchFamily="49" charset="-122"/>
              </a:rPr>
              <a:t>减少假想的竞争发送节点数目</a:t>
            </a:r>
            <a:r>
              <a:rPr lang="zh-CN" altLang="en-US" sz="1400" smtClean="0">
                <a:latin typeface="楷体_GB2312" pitchFamily="49" charset="-122"/>
                <a:ea typeface="楷体_GB2312" pitchFamily="49" charset="-122"/>
              </a:rPr>
              <a:t>，进一步增加选择第三个时槽发送数据的概率。以此类推，节点选择在第</a:t>
            </a:r>
            <a:r>
              <a:rPr lang="en-US" altLang="zh-CN" sz="1400" smtClean="0">
                <a:latin typeface="楷体_GB2312" pitchFamily="49" charset="-122"/>
                <a:ea typeface="楷体_GB2312" pitchFamily="49" charset="-122"/>
              </a:rPr>
              <a:t>r</a:t>
            </a:r>
            <a:r>
              <a:rPr lang="zh-CN" altLang="en-US" sz="1400" smtClean="0">
                <a:latin typeface="楷体_GB2312" pitchFamily="49" charset="-122"/>
                <a:ea typeface="楷体_GB2312" pitchFamily="49" charset="-122"/>
              </a:rPr>
              <a:t>个时槽发送数据的概率</a:t>
            </a:r>
            <a:r>
              <a:rPr lang="en-US" altLang="zh-CN" sz="1400" smtClean="0">
                <a:latin typeface="Times New Roman" panose="02020603050405020304" pitchFamily="18" charset="0"/>
                <a:ea typeface="楷体_GB2312" pitchFamily="49" charset="-122"/>
              </a:rPr>
              <a:t>P</a:t>
            </a:r>
            <a:r>
              <a:rPr lang="en-US" altLang="zh-CN" sz="1400" baseline="-25000" smtClean="0">
                <a:latin typeface="Times New Roman" panose="02020603050405020304" pitchFamily="18" charset="0"/>
                <a:ea typeface="楷体_GB2312" pitchFamily="49" charset="-122"/>
              </a:rPr>
              <a:t>r</a:t>
            </a:r>
            <a:r>
              <a:rPr lang="zh-CN" altLang="en-US" sz="1400" smtClean="0">
                <a:latin typeface="Times New Roman" panose="02020603050405020304" pitchFamily="18" charset="0"/>
                <a:ea typeface="楷体_GB2312" pitchFamily="49" charset="-122"/>
              </a:rPr>
              <a:t>为</a:t>
            </a:r>
          </a:p>
          <a:p>
            <a:pPr eaLnBrk="1" hangingPunct="1">
              <a:lnSpc>
                <a:spcPct val="90000"/>
              </a:lnSpc>
            </a:pPr>
            <a:endParaRPr lang="zh-CN" altLang="en-US" sz="1400" smtClean="0">
              <a:latin typeface="Times New Roman" panose="02020603050405020304" pitchFamily="18" charset="0"/>
              <a:ea typeface="楷体_GB2312" pitchFamily="49" charset="-122"/>
            </a:endParaRPr>
          </a:p>
          <a:p>
            <a:pPr eaLnBrk="1" hangingPunct="1">
              <a:lnSpc>
                <a:spcPct val="90000"/>
              </a:lnSpc>
            </a:pPr>
            <a:endParaRPr lang="zh-CN" altLang="en-US" sz="1400" smtClean="0">
              <a:latin typeface="Times New Roman" panose="02020603050405020304" pitchFamily="18" charset="0"/>
              <a:ea typeface="楷体_GB2312" pitchFamily="49" charset="-122"/>
            </a:endParaRPr>
          </a:p>
          <a:p>
            <a:pPr eaLnBrk="1" hangingPunct="1">
              <a:lnSpc>
                <a:spcPct val="90000"/>
              </a:lnSpc>
            </a:pPr>
            <a:endParaRPr lang="zh-CN" altLang="en-US" sz="1400" smtClean="0">
              <a:latin typeface="Times New Roman" panose="02020603050405020304" pitchFamily="18" charset="0"/>
              <a:ea typeface="楷体_GB2312" pitchFamily="49" charset="-122"/>
            </a:endParaRPr>
          </a:p>
          <a:p>
            <a:pPr eaLnBrk="1" hangingPunct="1">
              <a:lnSpc>
                <a:spcPct val="90000"/>
              </a:lnSpc>
            </a:pPr>
            <a:endParaRPr lang="zh-CN" altLang="en-US" sz="1400" smtClean="0">
              <a:latin typeface="Times New Roman" panose="02020603050405020304" pitchFamily="18" charset="0"/>
              <a:ea typeface="楷体_GB2312" pitchFamily="49" charset="-122"/>
            </a:endParaRPr>
          </a:p>
          <a:p>
            <a:pPr eaLnBrk="1" hangingPunct="1">
              <a:lnSpc>
                <a:spcPct val="90000"/>
              </a:lnSpc>
            </a:pPr>
            <a:endParaRPr lang="zh-CN" altLang="en-US" sz="1400" smtClean="0">
              <a:latin typeface="Times New Roman" panose="02020603050405020304" pitchFamily="18" charset="0"/>
              <a:ea typeface="楷体_GB2312" pitchFamily="49" charset="-122"/>
            </a:endParaRPr>
          </a:p>
          <a:p>
            <a:pPr eaLnBrk="1" hangingPunct="1">
              <a:lnSpc>
                <a:spcPct val="90000"/>
              </a:lnSpc>
            </a:pPr>
            <a:endParaRPr lang="zh-CN" altLang="en-US" sz="1400" smtClean="0">
              <a:latin typeface="Times New Roman" panose="02020603050405020304" pitchFamily="18" charset="0"/>
              <a:ea typeface="楷体_GB2312" pitchFamily="49" charset="-122"/>
            </a:endParaRPr>
          </a:p>
          <a:p>
            <a:pPr eaLnBrk="1" hangingPunct="1">
              <a:lnSpc>
                <a:spcPct val="90000"/>
              </a:lnSpc>
            </a:pPr>
            <a:endParaRPr lang="zh-CN" altLang="en-US" sz="1400" smtClean="0">
              <a:latin typeface="Times New Roman" panose="02020603050405020304" pitchFamily="18" charset="0"/>
              <a:ea typeface="楷体_GB2312" pitchFamily="49" charset="-122"/>
            </a:endParaRPr>
          </a:p>
          <a:p>
            <a:pPr eaLnBrk="1" hangingPunct="1">
              <a:lnSpc>
                <a:spcPct val="90000"/>
              </a:lnSpc>
            </a:pPr>
            <a:r>
              <a:rPr lang="zh-CN" altLang="en-US" sz="1400" smtClean="0">
                <a:latin typeface="Times New Roman" panose="02020603050405020304" pitchFamily="18" charset="0"/>
                <a:ea typeface="楷体_GB2312" pitchFamily="49" charset="-122"/>
              </a:rPr>
              <a:t>      为分布参数。如果在选择时槽过程中有其他节点发送消息，节点要重新开始竞争过程。该</a:t>
            </a:r>
            <a:r>
              <a:rPr lang="en-US" altLang="zh-CN" sz="1400" smtClean="0">
                <a:latin typeface="Times New Roman" panose="02020603050405020304" pitchFamily="18" charset="0"/>
                <a:ea typeface="楷体_GB2312" pitchFamily="49" charset="-122"/>
              </a:rPr>
              <a:t>MAC</a:t>
            </a:r>
            <a:r>
              <a:rPr lang="zh-CN" altLang="en-US" sz="1400" smtClean="0">
                <a:latin typeface="Times New Roman" panose="02020603050405020304" pitchFamily="18" charset="0"/>
                <a:ea typeface="楷体_GB2312" pitchFamily="49" charset="-122"/>
              </a:rPr>
              <a:t>协议命名为“</a:t>
            </a:r>
            <a:r>
              <a:rPr lang="en-US" altLang="zh-CN" sz="1400" smtClean="0">
                <a:latin typeface="Times New Roman" panose="02020603050405020304" pitchFamily="18" charset="0"/>
                <a:ea typeface="楷体_GB2312" pitchFamily="49" charset="-122"/>
              </a:rPr>
              <a:t>sift”</a:t>
            </a:r>
            <a:r>
              <a:rPr lang="zh-CN" altLang="en-US" sz="1400" smtClean="0">
                <a:latin typeface="Times New Roman" panose="02020603050405020304" pitchFamily="18" charset="0"/>
                <a:ea typeface="楷体_GB2312" pitchFamily="49" charset="-122"/>
              </a:rPr>
              <a:t>的含义就是通过非均匀概率分布将获胜节点从整个竞争节点集中筛选（</a:t>
            </a:r>
            <a:r>
              <a:rPr lang="en-US" altLang="zh-CN" sz="1400" smtClean="0">
                <a:latin typeface="Times New Roman" panose="02020603050405020304" pitchFamily="18" charset="0"/>
                <a:ea typeface="楷体_GB2312" pitchFamily="49" charset="-122"/>
              </a:rPr>
              <a:t>sift</a:t>
            </a:r>
            <a:r>
              <a:rPr lang="zh-CN" altLang="en-US" sz="1400" smtClean="0">
                <a:latin typeface="Times New Roman" panose="02020603050405020304" pitchFamily="18" charset="0"/>
                <a:ea typeface="楷体_GB2312" pitchFamily="49" charset="-122"/>
              </a:rPr>
              <a:t>）出来。</a:t>
            </a:r>
          </a:p>
        </p:txBody>
      </p:sp>
      <p:grpSp>
        <p:nvGrpSpPr>
          <p:cNvPr id="3079" name="Group 8"/>
          <p:cNvGrpSpPr>
            <a:grpSpLocks/>
          </p:cNvGrpSpPr>
          <p:nvPr/>
        </p:nvGrpSpPr>
        <p:grpSpPr bwMode="auto">
          <a:xfrm>
            <a:off x="1908175" y="3644900"/>
            <a:ext cx="5113338" cy="1584325"/>
            <a:chOff x="1429" y="2840"/>
            <a:chExt cx="2903" cy="1089"/>
          </a:xfrm>
        </p:grpSpPr>
        <p:sp>
          <p:nvSpPr>
            <p:cNvPr id="3080" name="AutoShape 4"/>
            <p:cNvSpPr>
              <a:spLocks noChangeArrowheads="1"/>
            </p:cNvSpPr>
            <p:nvPr/>
          </p:nvSpPr>
          <p:spPr bwMode="auto">
            <a:xfrm>
              <a:off x="1429" y="2840"/>
              <a:ext cx="2903" cy="1089"/>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p>
          </p:txBody>
        </p:sp>
        <p:graphicFrame>
          <p:nvGraphicFramePr>
            <p:cNvPr id="3075" name="Object 6"/>
            <p:cNvGraphicFramePr>
              <a:graphicFrameLocks noChangeAspect="1"/>
            </p:cNvGraphicFramePr>
            <p:nvPr/>
          </p:nvGraphicFramePr>
          <p:xfrm>
            <a:off x="1701" y="3158"/>
            <a:ext cx="2544" cy="464"/>
          </p:xfrm>
          <a:graphic>
            <a:graphicData uri="http://schemas.openxmlformats.org/presentationml/2006/ole">
              <mc:AlternateContent xmlns:mc="http://schemas.openxmlformats.org/markup-compatibility/2006">
                <mc:Choice xmlns:v="urn:schemas-microsoft-com:vml" Requires="v">
                  <p:oleObj spid="_x0000_s3085" name="公式" r:id="rId3" imgW="2298600" imgH="419040" progId="Equation.3">
                    <p:embed/>
                  </p:oleObj>
                </mc:Choice>
                <mc:Fallback>
                  <p:oleObj name="公式" r:id="rId3" imgW="2298600" imgH="419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3158"/>
                          <a:ext cx="254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74" name="Object 9"/>
          <p:cNvGraphicFramePr>
            <a:graphicFrameLocks noGrp="1" noChangeAspect="1"/>
          </p:cNvGraphicFramePr>
          <p:nvPr>
            <p:ph sz="quarter" idx="3"/>
          </p:nvPr>
        </p:nvGraphicFramePr>
        <p:xfrm>
          <a:off x="900113" y="5445125"/>
          <a:ext cx="215900" cy="198438"/>
        </p:xfrm>
        <a:graphic>
          <a:graphicData uri="http://schemas.openxmlformats.org/presentationml/2006/ole">
            <mc:AlternateContent xmlns:mc="http://schemas.openxmlformats.org/markup-compatibility/2006">
              <mc:Choice xmlns:v="urn:schemas-microsoft-com:vml" Requires="v">
                <p:oleObj spid="_x0000_s3086" name="公式" r:id="rId5" imgW="152280" imgH="139680" progId="Equation.3">
                  <p:embed/>
                </p:oleObj>
              </mc:Choice>
              <mc:Fallback>
                <p:oleObj name="公式" r:id="rId5" imgW="152280" imgH="1396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445125"/>
                        <a:ext cx="2159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91A3E8A-3EF6-45D3-B9FA-1875036DC562}" type="slidenum">
              <a:rPr lang="zh-CN" altLang="en-US"/>
              <a:pPr eaLnBrk="1" hangingPunct="1"/>
              <a:t>3</a:t>
            </a:fld>
            <a:endParaRPr lang="en-US" altLang="zh-CN"/>
          </a:p>
        </p:txBody>
      </p:sp>
      <p:sp>
        <p:nvSpPr>
          <p:cNvPr id="152578" name="Rectangle 2"/>
          <p:cNvSpPr>
            <a:spLocks noGrp="1" noChangeArrowheads="1"/>
          </p:cNvSpPr>
          <p:nvPr>
            <p:ph type="title"/>
          </p:nvPr>
        </p:nvSpPr>
        <p:spPr/>
        <p:txBody>
          <a:bodyPr/>
          <a:lstStyle/>
          <a:p>
            <a:pPr eaLnBrk="1" hangingPunct="1">
              <a:defRPr/>
            </a:pP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协议概述</a:t>
            </a:r>
          </a:p>
        </p:txBody>
      </p:sp>
      <p:sp>
        <p:nvSpPr>
          <p:cNvPr id="9220" name="Rectangle 3"/>
          <p:cNvSpPr>
            <a:spLocks noGrp="1" noChangeArrowheads="1"/>
          </p:cNvSpPr>
          <p:nvPr>
            <p:ph type="body" idx="1"/>
          </p:nvPr>
        </p:nvSpPr>
        <p:spPr/>
        <p:txBody>
          <a:bodyPr/>
          <a:lstStyle/>
          <a:p>
            <a:pPr eaLnBrk="1" hangingPunct="1"/>
            <a:r>
              <a:rPr lang="zh-CN" altLang="en-US" sz="2800" smtClean="0">
                <a:latin typeface="楷体_GB2312" pitchFamily="49" charset="-122"/>
                <a:ea typeface="楷体_GB2312" pitchFamily="49" charset="-122"/>
              </a:rPr>
              <a:t>介质访问控制（</a:t>
            </a:r>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）协议决定无线信道的使用方式，在传感器节点之间分配有限的无线通信资源。</a:t>
            </a:r>
            <a:endParaRPr lang="en-US" altLang="zh-CN" sz="2800" smtClean="0">
              <a:latin typeface="楷体_GB2312" pitchFamily="49" charset="-122"/>
              <a:ea typeface="楷体_GB2312" pitchFamily="49" charset="-122"/>
            </a:endParaRPr>
          </a:p>
          <a:p>
            <a:pPr eaLnBrk="1" hangingPunct="1"/>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协议处于传感器网络协议的</a:t>
            </a:r>
            <a:r>
              <a:rPr lang="zh-CN" altLang="en-US" sz="2800" smtClean="0">
                <a:solidFill>
                  <a:schemeClr val="hlink"/>
                </a:solidFill>
                <a:latin typeface="楷体_GB2312" pitchFamily="49" charset="-122"/>
                <a:ea typeface="楷体_GB2312" pitchFamily="49" charset="-122"/>
              </a:rPr>
              <a:t>底层部分</a:t>
            </a: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对传感器网络的性能有较大影响</a:t>
            </a: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是保证无线传感器网络高效通信的关键网络协议之一。</a:t>
            </a:r>
            <a:endParaRPr lang="en-US" altLang="zh-CN" sz="2800" smtClean="0">
              <a:latin typeface="楷体_GB2312" pitchFamily="49" charset="-122"/>
              <a:ea typeface="楷体_GB2312" pitchFamily="49" charset="-122"/>
            </a:endParaRPr>
          </a:p>
          <a:p>
            <a:pPr eaLnBrk="1" hangingPunct="1"/>
            <a:r>
              <a:rPr lang="zh-CN" altLang="en-US" sz="2800" smtClean="0">
                <a:latin typeface="楷体_GB2312" pitchFamily="49" charset="-122"/>
                <a:ea typeface="楷体_GB2312" pitchFamily="49" charset="-122"/>
              </a:rPr>
              <a:t>传感器节点资源能量、存储、计算和通信受限，单个节点功能较弱，传感器网络功能由众多节点协作实现。</a:t>
            </a:r>
            <a:endParaRPr lang="en-US" altLang="zh-CN" sz="2800" smtClean="0">
              <a:latin typeface="楷体_GB2312" pitchFamily="49" charset="-122"/>
              <a:ea typeface="楷体_GB2312" pitchFamily="49" charset="-122"/>
            </a:endParaRPr>
          </a:p>
          <a:p>
            <a:pPr eaLnBrk="1" hangingPunct="1"/>
            <a:r>
              <a:rPr lang="zh-CN" altLang="en-US" sz="2800" smtClean="0">
                <a:latin typeface="楷体_GB2312" pitchFamily="49" charset="-122"/>
                <a:ea typeface="楷体_GB2312" pitchFamily="49" charset="-122"/>
              </a:rPr>
              <a:t>多点通信需要</a:t>
            </a:r>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协议协调无线信道分配，在网络范围内需要路由协议选择通信路径。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A4D951A-17A9-4671-AB3D-8BA65B1F23D5}" type="slidenum">
              <a:rPr lang="zh-CN" altLang="en-US"/>
              <a:pPr eaLnBrk="1" hangingPunct="1"/>
              <a:t>30</a:t>
            </a:fld>
            <a:endParaRPr lang="en-US" altLang="zh-CN"/>
          </a:p>
        </p:txBody>
      </p:sp>
      <p:sp>
        <p:nvSpPr>
          <p:cNvPr id="172034"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4101" name="Rectangle 3"/>
          <p:cNvSpPr>
            <a:spLocks noGrp="1" noChangeArrowheads="1"/>
          </p:cNvSpPr>
          <p:nvPr>
            <p:ph type="body" sz="half" idx="1"/>
          </p:nvPr>
        </p:nvSpPr>
        <p:spPr>
          <a:xfrm>
            <a:off x="457200" y="1600200"/>
            <a:ext cx="7931150" cy="4456113"/>
          </a:xfrm>
        </p:spPr>
        <p:txBody>
          <a:bodyPr/>
          <a:lstStyle/>
          <a:p>
            <a:pPr eaLnBrk="1" hangingPunct="1"/>
            <a:r>
              <a:rPr lang="en-US" altLang="zh-CN" sz="2400" b="1" smtClean="0">
                <a:latin typeface="楷体_GB2312" pitchFamily="49" charset="-122"/>
                <a:ea typeface="楷体_GB2312" pitchFamily="49" charset="-122"/>
              </a:rPr>
              <a:t>Sift</a:t>
            </a:r>
            <a:r>
              <a:rPr lang="zh-CN" altLang="en-US" sz="2400" b="1" smtClean="0">
                <a:latin typeface="楷体_GB2312" pitchFamily="49" charset="-122"/>
                <a:ea typeface="楷体_GB2312" pitchFamily="49" charset="-122"/>
              </a:rPr>
              <a:t>协议</a:t>
            </a:r>
          </a:p>
          <a:p>
            <a:pPr eaLnBrk="1" hangingPunct="1">
              <a:buFontTx/>
              <a:buNone/>
            </a:pPr>
            <a:r>
              <a:rPr lang="zh-CN" altLang="en-US" sz="2400" b="1"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的选择与</a:t>
            </a:r>
            <a:r>
              <a:rPr lang="en-US" altLang="zh-CN" sz="2400" smtClean="0">
                <a:latin typeface="楷体_GB2312" pitchFamily="49" charset="-122"/>
                <a:ea typeface="楷体_GB2312" pitchFamily="49" charset="-122"/>
              </a:rPr>
              <a:t>N</a:t>
            </a:r>
            <a:r>
              <a:rPr lang="zh-CN" altLang="en-US" sz="2400" smtClean="0">
                <a:latin typeface="楷体_GB2312" pitchFamily="49" charset="-122"/>
                <a:ea typeface="楷体_GB2312" pitchFamily="49" charset="-122"/>
              </a:rPr>
              <a:t>和</a:t>
            </a:r>
            <a:r>
              <a:rPr lang="en-US" altLang="zh-CN" sz="2400" smtClean="0">
                <a:latin typeface="楷体_GB2312" pitchFamily="49" charset="-122"/>
                <a:ea typeface="楷体_GB2312" pitchFamily="49" charset="-122"/>
              </a:rPr>
              <a:t>CW</a:t>
            </a:r>
            <a:r>
              <a:rPr lang="zh-CN" altLang="en-US" sz="2400" smtClean="0">
                <a:latin typeface="楷体_GB2312" pitchFamily="49" charset="-122"/>
                <a:ea typeface="楷体_GB2312" pitchFamily="49" charset="-122"/>
              </a:rPr>
              <a:t>值相关。</a:t>
            </a:r>
            <a:r>
              <a:rPr lang="en-US" altLang="zh-CN" sz="2400" smtClean="0">
                <a:latin typeface="楷体_GB2312" pitchFamily="49" charset="-122"/>
                <a:ea typeface="楷体_GB2312" pitchFamily="49" charset="-122"/>
              </a:rPr>
              <a:t>Sift</a:t>
            </a:r>
            <a:r>
              <a:rPr lang="zh-CN" altLang="en-US" sz="2400" smtClean="0">
                <a:latin typeface="楷体_GB2312" pitchFamily="49" charset="-122"/>
                <a:ea typeface="楷体_GB2312" pitchFamily="49" charset="-122"/>
              </a:rPr>
              <a:t>协议的设计希望满足下面的性质：</a:t>
            </a:r>
          </a:p>
          <a:p>
            <a:pPr eaLnBrk="1" hangingPunct="1">
              <a:buFontTx/>
              <a:buNone/>
            </a:pPr>
            <a:r>
              <a:rPr lang="zh-CN" altLang="en-US" sz="2000" smtClean="0"/>
              <a:t>①在第一个时槽，当存在</a:t>
            </a:r>
            <a:r>
              <a:rPr lang="en-US" altLang="zh-CN" sz="2000" smtClean="0"/>
              <a:t>N</a:t>
            </a:r>
            <a:r>
              <a:rPr lang="zh-CN" altLang="en-US" sz="2000" smtClean="0"/>
              <a:t>个节点需要发送数据时，有且仅有一个节点在这个时槽中成功发送数据的概率高；</a:t>
            </a:r>
          </a:p>
          <a:p>
            <a:pPr eaLnBrk="1" hangingPunct="1">
              <a:buFontTx/>
              <a:buNone/>
            </a:pPr>
            <a:r>
              <a:rPr lang="zh-CN" altLang="en-US" sz="2000" smtClean="0"/>
              <a:t>②在第二、第三</a:t>
            </a:r>
            <a:r>
              <a:rPr lang="en-US" altLang="zh-CN" sz="2000" smtClean="0">
                <a:latin typeface="Arial" panose="020B0604020202020204" pitchFamily="34" charset="0"/>
              </a:rPr>
              <a:t>…</a:t>
            </a:r>
            <a:r>
              <a:rPr lang="zh-CN" altLang="en-US" sz="2000" smtClean="0"/>
              <a:t>直到发送窗口的最后的一个时槽中，有且仅有一个节点在时槽中成功发送数据的概率也高。</a:t>
            </a:r>
            <a:endParaRPr lang="en-US" altLang="zh-CN" sz="2000" smtClean="0"/>
          </a:p>
          <a:p>
            <a:pPr eaLnBrk="1" hangingPunct="1"/>
            <a:r>
              <a:rPr lang="en-US" altLang="zh-CN" sz="2400" smtClean="0">
                <a:latin typeface="楷体_GB2312" pitchFamily="49" charset="-122"/>
                <a:ea typeface="楷体_GB2312" pitchFamily="49" charset="-122"/>
              </a:rPr>
              <a:t>Sift</a:t>
            </a:r>
            <a:r>
              <a:rPr lang="zh-CN" altLang="en-US" sz="2400" smtClean="0">
                <a:latin typeface="楷体_GB2312" pitchFamily="49" charset="-122"/>
                <a:ea typeface="楷体_GB2312" pitchFamily="49" charset="-122"/>
              </a:rPr>
              <a:t>协议不同于传统窗口的</a:t>
            </a:r>
            <a:r>
              <a:rPr lang="en-US" altLang="zh-CN" sz="2400" smtClean="0">
                <a:latin typeface="楷体_GB2312" pitchFamily="49" charset="-122"/>
                <a:ea typeface="楷体_GB2312" pitchFamily="49" charset="-122"/>
              </a:rPr>
              <a:t>MAC</a:t>
            </a:r>
            <a:r>
              <a:rPr lang="zh-CN" altLang="en-US" sz="2400" smtClean="0">
                <a:latin typeface="楷体_GB2312" pitchFamily="49" charset="-122"/>
                <a:ea typeface="楷体_GB2312" pitchFamily="49" charset="-122"/>
              </a:rPr>
              <a:t>协议，但对接收节点的空余状态考虑较少，需要节点间保持时钟同步。</a:t>
            </a:r>
            <a:endParaRPr lang="en-US" altLang="zh-CN" sz="2400" smtClean="0">
              <a:latin typeface="楷体_GB2312" pitchFamily="49" charset="-122"/>
              <a:ea typeface="楷体_GB2312" pitchFamily="49" charset="-122"/>
            </a:endParaRPr>
          </a:p>
          <a:p>
            <a:pPr eaLnBrk="1" hangingPunct="1"/>
            <a:r>
              <a:rPr lang="zh-CN" altLang="en-US" sz="2400" smtClean="0">
                <a:latin typeface="楷体_GB2312" pitchFamily="49" charset="-122"/>
                <a:ea typeface="楷体_GB2312" pitchFamily="49" charset="-122"/>
              </a:rPr>
              <a:t>分簇网络中，节点在区域上距离较近，多个节点往往同时检测到同一事件，而且只需部分节点将消息传输给簇头。</a:t>
            </a:r>
            <a:r>
              <a:rPr lang="en-US" altLang="zh-CN" sz="2400" smtClean="0">
                <a:latin typeface="楷体_GB2312" pitchFamily="49" charset="-122"/>
                <a:ea typeface="楷体_GB2312" pitchFamily="49" charset="-122"/>
              </a:rPr>
              <a:t>Sift</a:t>
            </a:r>
            <a:r>
              <a:rPr lang="zh-CN" altLang="en-US" sz="2400" smtClean="0">
                <a:latin typeface="楷体_GB2312" pitchFamily="49" charset="-122"/>
                <a:ea typeface="楷体_GB2312" pitchFamily="49" charset="-122"/>
              </a:rPr>
              <a:t>协议适合在分簇网络中使用。</a:t>
            </a:r>
            <a:endParaRPr lang="en-US" altLang="zh-CN" sz="2400" smtClean="0">
              <a:latin typeface="楷体_GB2312" pitchFamily="49" charset="-122"/>
              <a:ea typeface="楷体_GB2312" pitchFamily="49" charset="-122"/>
            </a:endParaRPr>
          </a:p>
          <a:p>
            <a:pPr eaLnBrk="1" hangingPunct="1">
              <a:buFontTx/>
              <a:buNone/>
            </a:pPr>
            <a:endParaRPr lang="zh-CN" altLang="en-US" sz="1600" smtClean="0"/>
          </a:p>
        </p:txBody>
      </p:sp>
      <p:graphicFrame>
        <p:nvGraphicFramePr>
          <p:cNvPr id="4098" name="Object 4"/>
          <p:cNvGraphicFramePr>
            <a:graphicFrameLocks noGrp="1" noChangeAspect="1"/>
          </p:cNvGraphicFramePr>
          <p:nvPr>
            <p:ph sz="half" idx="2"/>
          </p:nvPr>
        </p:nvGraphicFramePr>
        <p:xfrm>
          <a:off x="1042988" y="2205038"/>
          <a:ext cx="215900" cy="198437"/>
        </p:xfrm>
        <a:graphic>
          <a:graphicData uri="http://schemas.openxmlformats.org/presentationml/2006/ole">
            <mc:AlternateContent xmlns:mc="http://schemas.openxmlformats.org/markup-compatibility/2006">
              <mc:Choice xmlns:v="urn:schemas-microsoft-com:vml" Requires="v">
                <p:oleObj spid="_x0000_s4104" name="公式" r:id="rId3" imgW="152280" imgH="139680" progId="Equation.3">
                  <p:embed/>
                </p:oleObj>
              </mc:Choice>
              <mc:Fallback>
                <p:oleObj name="公式" r:id="rId3" imgW="152280" imgH="139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05038"/>
                        <a:ext cx="215900" cy="19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AA93F47-1984-49E7-8481-D32126AC0121}" type="slidenum">
              <a:rPr lang="zh-CN" altLang="en-US"/>
              <a:pPr eaLnBrk="1" hangingPunct="1"/>
              <a:t>31</a:t>
            </a:fld>
            <a:endParaRPr lang="en-US" altLang="zh-CN"/>
          </a:p>
        </p:txBody>
      </p:sp>
      <p:sp>
        <p:nvSpPr>
          <p:cNvPr id="174082"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1748" name="Rectangle 3"/>
          <p:cNvSpPr>
            <a:spLocks noGrp="1" noChangeArrowheads="1"/>
          </p:cNvSpPr>
          <p:nvPr>
            <p:ph type="body" idx="1"/>
          </p:nvPr>
        </p:nvSpPr>
        <p:spPr/>
        <p:txBody>
          <a:bodyPr/>
          <a:lstStyle/>
          <a:p>
            <a:pPr eaLnBrk="1" hangingPunct="1"/>
            <a:r>
              <a:rPr lang="zh-CN" altLang="en-US" sz="2800" smtClean="0">
                <a:latin typeface="楷体_GB2312" pitchFamily="49" charset="-122"/>
                <a:ea typeface="楷体_GB2312" pitchFamily="49" charset="-122"/>
              </a:rPr>
              <a:t>上述基于竞争的</a:t>
            </a:r>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协议具有良好的扩展性，并且不要求严格的时钟同步，但它们往往只是从发送数据的节点考虑问题，对接收节点的考虑相对较少。</a:t>
            </a:r>
          </a:p>
          <a:p>
            <a:pPr eaLnBrk="1" hangingPunct="1"/>
            <a:r>
              <a:rPr lang="zh-CN" altLang="en-US" sz="2800" smtClean="0">
                <a:latin typeface="楷体_GB2312" pitchFamily="49" charset="-122"/>
                <a:ea typeface="楷体_GB2312" pitchFamily="49" charset="-122"/>
              </a:rPr>
              <a:t>在基于竞争的</a:t>
            </a:r>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协议中，节点发送数据时</a:t>
            </a:r>
            <a:r>
              <a:rPr lang="zh-CN" altLang="en-US" sz="2800" smtClean="0">
                <a:solidFill>
                  <a:srgbClr val="FF0000"/>
                </a:solidFill>
                <a:latin typeface="楷体_GB2312" pitchFamily="49" charset="-122"/>
                <a:ea typeface="楷体_GB2312" pitchFamily="49" charset="-122"/>
              </a:rPr>
              <a:t>竞争</a:t>
            </a:r>
            <a:r>
              <a:rPr lang="zh-CN" altLang="en-US" sz="2800" smtClean="0">
                <a:latin typeface="楷体_GB2312" pitchFamily="49" charset="-122"/>
                <a:ea typeface="楷体_GB2312" pitchFamily="49" charset="-122"/>
              </a:rPr>
              <a:t>使用无线信道，并通知接收节点及时处于接收状态。节点</a:t>
            </a:r>
            <a:r>
              <a:rPr lang="zh-CN" altLang="en-US" sz="2800" smtClean="0">
                <a:solidFill>
                  <a:srgbClr val="FF3300"/>
                </a:solidFill>
                <a:latin typeface="楷体_GB2312" pitchFamily="49" charset="-122"/>
                <a:ea typeface="楷体_GB2312" pitchFamily="49" charset="-122"/>
              </a:rPr>
              <a:t>处于睡眠状态</a:t>
            </a:r>
            <a:r>
              <a:rPr lang="zh-CN" altLang="en-US" sz="2800" smtClean="0">
                <a:latin typeface="楷体_GB2312" pitchFamily="49" charset="-122"/>
                <a:ea typeface="楷体_GB2312" pitchFamily="49" charset="-122"/>
              </a:rPr>
              <a:t>可能造成通信暂时中断，增大消息的传播延迟，所以在节省节点能量和增大消息延迟之间需要权衡。</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E99B9FD-B195-4B6B-906E-8D432B48B34E}" type="slidenum">
              <a:rPr lang="zh-CN" altLang="en-US"/>
              <a:pPr eaLnBrk="1" hangingPunct="1"/>
              <a:t>32</a:t>
            </a:fld>
            <a:endParaRPr lang="en-US" altLang="zh-CN"/>
          </a:p>
        </p:txBody>
      </p:sp>
      <p:sp>
        <p:nvSpPr>
          <p:cNvPr id="175106" name="Rectangle 2"/>
          <p:cNvSpPr>
            <a:spLocks noGrp="1" noChangeArrowheads="1"/>
          </p:cNvSpPr>
          <p:nvPr>
            <p:ph type="title"/>
          </p:nvPr>
        </p:nvSpPr>
        <p:spPr>
          <a:xfrm>
            <a:off x="539750" y="-458788"/>
            <a:ext cx="8243888" cy="1314451"/>
          </a:xfrm>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2772" name="Rectangle 3"/>
          <p:cNvSpPr>
            <a:spLocks noGrp="1" noChangeArrowheads="1"/>
          </p:cNvSpPr>
          <p:nvPr>
            <p:ph type="body" idx="1"/>
          </p:nvPr>
        </p:nvSpPr>
        <p:spPr>
          <a:xfrm>
            <a:off x="468313" y="765175"/>
            <a:ext cx="8229600" cy="4456113"/>
          </a:xfrm>
        </p:spPr>
        <p:txBody>
          <a:bodyPr/>
          <a:lstStyle/>
          <a:p>
            <a:pPr eaLnBrk="1" hangingPunct="1">
              <a:buFont typeface="Wingdings" panose="05000000000000000000" pitchFamily="2" charset="2"/>
              <a:buChar char="Ø"/>
            </a:pPr>
            <a:r>
              <a:rPr lang="zh-CN" altLang="en-US" sz="2400" smtClean="0">
                <a:latin typeface="楷体_GB2312" pitchFamily="49" charset="-122"/>
                <a:ea typeface="楷体_GB2312" pitchFamily="49" charset="-122"/>
              </a:rPr>
              <a:t>在传感器网络中采用</a:t>
            </a:r>
            <a:r>
              <a:rPr lang="en-US" altLang="zh-CN" sz="2400" smtClean="0">
                <a:latin typeface="楷体_GB2312" pitchFamily="49" charset="-122"/>
                <a:ea typeface="楷体_GB2312" pitchFamily="49" charset="-122"/>
              </a:rPr>
              <a:t>TDMA</a:t>
            </a:r>
            <a:r>
              <a:rPr lang="zh-CN" altLang="en-US" sz="2400" smtClean="0">
                <a:latin typeface="楷体_GB2312" pitchFamily="49" charset="-122"/>
                <a:ea typeface="楷体_GB2312" pitchFamily="49" charset="-122"/>
              </a:rPr>
              <a:t>机制，就是为每个节点分配独立的用于数据发送或接收的时槽，而节点在其他空闲时槽内转入睡眠状态。</a:t>
            </a:r>
          </a:p>
          <a:p>
            <a:pPr eaLnBrk="1" hangingPunct="1">
              <a:buFont typeface="Wingdings" panose="05000000000000000000" pitchFamily="2" charset="2"/>
              <a:buChar char="Ø"/>
            </a:pPr>
            <a:r>
              <a:rPr lang="en-US" altLang="zh-CN" sz="2400" smtClean="0">
                <a:latin typeface="楷体_GB2312" pitchFamily="49" charset="-122"/>
                <a:ea typeface="楷体_GB2312" pitchFamily="49" charset="-122"/>
              </a:rPr>
              <a:t>TDMA</a:t>
            </a:r>
            <a:r>
              <a:rPr lang="zh-CN" altLang="en-US" sz="2400" smtClean="0">
                <a:latin typeface="楷体_GB2312" pitchFamily="49" charset="-122"/>
                <a:ea typeface="楷体_GB2312" pitchFamily="49" charset="-122"/>
              </a:rPr>
              <a:t>机制的</a:t>
            </a:r>
            <a:r>
              <a:rPr lang="zh-CN" altLang="en-US" sz="2400" smtClean="0">
                <a:solidFill>
                  <a:srgbClr val="FF3300"/>
                </a:solidFill>
                <a:latin typeface="楷体_GB2312" pitchFamily="49" charset="-122"/>
                <a:ea typeface="楷体_GB2312" pitchFamily="49" charset="-122"/>
              </a:rPr>
              <a:t>一些特点</a:t>
            </a:r>
            <a:r>
              <a:rPr lang="zh-CN" altLang="en-US" sz="2400" smtClean="0">
                <a:latin typeface="楷体_GB2312" pitchFamily="49" charset="-122"/>
                <a:ea typeface="楷体_GB2312" pitchFamily="49" charset="-122"/>
              </a:rPr>
              <a:t>非常适合传感器网络节省能量的要求：</a:t>
            </a:r>
            <a:r>
              <a:rPr lang="en-US" altLang="zh-CN" sz="2000" smtClean="0">
                <a:latin typeface="楷体_GB2312" pitchFamily="49" charset="-122"/>
                <a:ea typeface="楷体_GB2312" pitchFamily="49" charset="-122"/>
              </a:rPr>
              <a:t>-TDMA</a:t>
            </a:r>
            <a:r>
              <a:rPr lang="zh-CN" altLang="en-US" sz="2000" smtClean="0">
                <a:latin typeface="楷体_GB2312" pitchFamily="49" charset="-122"/>
                <a:ea typeface="楷体_GB2312" pitchFamily="49" charset="-122"/>
              </a:rPr>
              <a:t>机制没有竞争机制的碰撞重传问题；</a:t>
            </a:r>
            <a:endParaRPr lang="en-US" altLang="zh-CN" sz="2000" smtClean="0">
              <a:latin typeface="楷体_GB2312" pitchFamily="49" charset="-122"/>
              <a:ea typeface="楷体_GB2312" pitchFamily="49" charset="-122"/>
            </a:endParaRPr>
          </a:p>
          <a:p>
            <a:pPr eaLnBrk="1" hangingPunct="1">
              <a:buFontTx/>
              <a:buNone/>
            </a:pPr>
            <a:r>
              <a:rPr lang="zh-CN" altLang="en-US" sz="2000" smtClean="0">
                <a:latin typeface="楷体_GB2312" pitchFamily="49" charset="-122"/>
                <a:ea typeface="楷体_GB2312" pitchFamily="49" charset="-122"/>
              </a:rPr>
              <a:t>   </a:t>
            </a:r>
            <a:r>
              <a:rPr lang="en-US" altLang="zh-CN" sz="2000" smtClean="0">
                <a:latin typeface="楷体_GB2312" pitchFamily="49" charset="-122"/>
                <a:ea typeface="楷体_GB2312" pitchFamily="49" charset="-122"/>
              </a:rPr>
              <a:t>-</a:t>
            </a:r>
            <a:r>
              <a:rPr lang="zh-CN" altLang="en-US" sz="2000" smtClean="0">
                <a:latin typeface="楷体_GB2312" pitchFamily="49" charset="-122"/>
                <a:ea typeface="楷体_GB2312" pitchFamily="49" charset="-122"/>
              </a:rPr>
              <a:t>数据传输时不需过多的控制信息；</a:t>
            </a:r>
            <a:endParaRPr lang="en-US" altLang="zh-CN" sz="2000" smtClean="0">
              <a:latin typeface="楷体_GB2312" pitchFamily="49" charset="-122"/>
              <a:ea typeface="楷体_GB2312" pitchFamily="49" charset="-122"/>
            </a:endParaRPr>
          </a:p>
          <a:p>
            <a:pPr eaLnBrk="1" hangingPunct="1">
              <a:buFontTx/>
              <a:buNone/>
            </a:pPr>
            <a:r>
              <a:rPr lang="en-US" altLang="zh-CN" sz="2000" smtClean="0">
                <a:latin typeface="楷体_GB2312" pitchFamily="49" charset="-122"/>
                <a:ea typeface="楷体_GB2312" pitchFamily="49" charset="-122"/>
              </a:rPr>
              <a:t>   -</a:t>
            </a:r>
            <a:r>
              <a:rPr lang="zh-CN" altLang="en-US" sz="2000" smtClean="0">
                <a:latin typeface="楷体_GB2312" pitchFamily="49" charset="-122"/>
                <a:ea typeface="楷体_GB2312" pitchFamily="49" charset="-122"/>
              </a:rPr>
              <a:t>节点在空闲时槽能够及时进入睡眠状态。</a:t>
            </a:r>
          </a:p>
          <a:p>
            <a:pPr eaLnBrk="1" hangingPunct="1">
              <a:buFont typeface="Wingdings" panose="05000000000000000000" pitchFamily="2" charset="2"/>
              <a:buChar char="Ø"/>
            </a:pPr>
            <a:r>
              <a:rPr lang="en-US" altLang="zh-CN" sz="2400" smtClean="0">
                <a:latin typeface="楷体_GB2312" pitchFamily="49" charset="-122"/>
                <a:ea typeface="楷体_GB2312" pitchFamily="49" charset="-122"/>
              </a:rPr>
              <a:t>TDMA</a:t>
            </a:r>
            <a:r>
              <a:rPr lang="zh-CN" altLang="en-US" sz="2400" smtClean="0">
                <a:latin typeface="楷体_GB2312" pitchFamily="49" charset="-122"/>
                <a:ea typeface="楷体_GB2312" pitchFamily="49" charset="-122"/>
              </a:rPr>
              <a:t>机制需要节点之间比较严格的</a:t>
            </a:r>
            <a:r>
              <a:rPr lang="zh-CN" altLang="en-US" sz="2400" smtClean="0">
                <a:solidFill>
                  <a:srgbClr val="FF3300"/>
                </a:solidFill>
                <a:latin typeface="楷体_GB2312" pitchFamily="49" charset="-122"/>
                <a:ea typeface="楷体_GB2312" pitchFamily="49" charset="-122"/>
              </a:rPr>
              <a:t>时间同步</a:t>
            </a:r>
            <a:r>
              <a:rPr lang="zh-CN" altLang="en-US" sz="2400" smtClean="0">
                <a:latin typeface="楷体_GB2312" pitchFamily="49" charset="-122"/>
                <a:ea typeface="楷体_GB2312" pitchFamily="49" charset="-122"/>
              </a:rPr>
              <a:t>。时间同步是传感器网路的基本要求：多数传感器网络都使用了侦听</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睡眠的能量唤醒机制，利用时间同步来实现节点状态的自动转化；节点之间为了完成任务需要协同工作，这同样不可避免地需要时间同步。</a:t>
            </a:r>
          </a:p>
          <a:p>
            <a:pPr eaLnBrk="1" hangingPunct="1">
              <a:buFont typeface="Wingdings" panose="05000000000000000000" pitchFamily="2" charset="2"/>
              <a:buChar char="Ø"/>
            </a:pPr>
            <a:r>
              <a:rPr lang="en-US" altLang="zh-CN" sz="2400" smtClean="0">
                <a:latin typeface="楷体_GB2312" pitchFamily="49" charset="-122"/>
                <a:ea typeface="楷体_GB2312" pitchFamily="49" charset="-122"/>
              </a:rPr>
              <a:t>TDMA</a:t>
            </a:r>
            <a:r>
              <a:rPr lang="zh-CN" altLang="en-US" sz="2400" smtClean="0">
                <a:latin typeface="楷体_GB2312" pitchFamily="49" charset="-122"/>
                <a:ea typeface="楷体_GB2312" pitchFamily="49" charset="-122"/>
              </a:rPr>
              <a:t>机制在</a:t>
            </a:r>
            <a:r>
              <a:rPr lang="zh-CN" altLang="en-US" sz="2400" smtClean="0">
                <a:solidFill>
                  <a:srgbClr val="FF3300"/>
                </a:solidFill>
                <a:latin typeface="楷体_GB2312" pitchFamily="49" charset="-122"/>
                <a:ea typeface="楷体_GB2312" pitchFamily="49" charset="-122"/>
              </a:rPr>
              <a:t>网络扩展性</a:t>
            </a:r>
            <a:r>
              <a:rPr lang="zh-CN" altLang="en-US" sz="2400" smtClean="0">
                <a:latin typeface="楷体_GB2312" pitchFamily="49" charset="-122"/>
                <a:ea typeface="楷体_GB2312" pitchFamily="49" charset="-122"/>
              </a:rPr>
              <a:t>方面存在不足：很难调整时间帧的长度和时槽的分配；对于传感器网络的节点移动、节点失效等动态拓扑结构适应性较差；对于节点发送数据量的变化也不敏感。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ED4844F-18CB-44F7-9B7D-C115E3C2B1D7}" type="slidenum">
              <a:rPr lang="zh-CN" altLang="en-US"/>
              <a:pPr eaLnBrk="1" hangingPunct="1"/>
              <a:t>33</a:t>
            </a:fld>
            <a:endParaRPr lang="en-US" altLang="zh-CN"/>
          </a:p>
        </p:txBody>
      </p:sp>
      <p:sp>
        <p:nvSpPr>
          <p:cNvPr id="17613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3796" name="Rectangle 3"/>
          <p:cNvSpPr>
            <a:spLocks noGrp="1" noChangeArrowheads="1"/>
          </p:cNvSpPr>
          <p:nvPr>
            <p:ph type="body" idx="1"/>
          </p:nvPr>
        </p:nvSpPr>
        <p:spPr/>
        <p:txBody>
          <a:bodyPr/>
          <a:lstStyle/>
          <a:p>
            <a:pPr eaLnBrk="1" hangingPunct="1"/>
            <a:endParaRPr lang="zh-CN" altLang="en-US" sz="2400" smtClean="0">
              <a:ea typeface="楷体_GB2312" pitchFamily="49" charset="-122"/>
            </a:endParaRPr>
          </a:p>
          <a:p>
            <a:pPr eaLnBrk="1" hangingPunct="1"/>
            <a:r>
              <a:rPr lang="zh-CN" altLang="en-US" smtClean="0">
                <a:ea typeface="楷体_GB2312" pitchFamily="49" charset="-122"/>
              </a:rPr>
              <a:t>基于分簇网络的</a:t>
            </a:r>
            <a:r>
              <a:rPr lang="en-US" altLang="zh-CN" smtClean="0">
                <a:ea typeface="楷体_GB2312" pitchFamily="49" charset="-122"/>
              </a:rPr>
              <a:t>MAC</a:t>
            </a:r>
            <a:r>
              <a:rPr lang="zh-CN" altLang="en-US" smtClean="0">
                <a:ea typeface="楷体_GB2312" pitchFamily="49" charset="-122"/>
              </a:rPr>
              <a:t>协议</a:t>
            </a:r>
          </a:p>
          <a:p>
            <a:pPr eaLnBrk="1" hangingPunct="1"/>
            <a:r>
              <a:rPr lang="en-US" altLang="zh-CN" smtClean="0">
                <a:ea typeface="楷体_GB2312" pitchFamily="49" charset="-122"/>
              </a:rPr>
              <a:t>DEANA</a:t>
            </a:r>
            <a:r>
              <a:rPr lang="zh-CN" altLang="en-US" smtClean="0">
                <a:ea typeface="楷体_GB2312" pitchFamily="49" charset="-122"/>
              </a:rPr>
              <a:t>协议</a:t>
            </a:r>
          </a:p>
          <a:p>
            <a:pPr eaLnBrk="1" hangingPunct="1"/>
            <a:r>
              <a:rPr lang="zh-CN" altLang="en-US" smtClean="0">
                <a:ea typeface="楷体_GB2312" pitchFamily="49" charset="-122"/>
              </a:rPr>
              <a:t>基于周期性调度的</a:t>
            </a:r>
            <a:r>
              <a:rPr lang="en-US" altLang="zh-CN" smtClean="0">
                <a:ea typeface="楷体_GB2312" pitchFamily="49" charset="-122"/>
              </a:rPr>
              <a:t>MAC</a:t>
            </a:r>
            <a:r>
              <a:rPr lang="zh-CN" altLang="en-US" smtClean="0">
                <a:ea typeface="楷体_GB2312" pitchFamily="49" charset="-122"/>
              </a:rPr>
              <a:t>协议</a:t>
            </a:r>
          </a:p>
          <a:p>
            <a:pPr eaLnBrk="1" hangingPunct="1"/>
            <a:r>
              <a:rPr lang="en-US" altLang="zh-CN" smtClean="0">
                <a:ea typeface="楷体_GB2312" pitchFamily="49" charset="-122"/>
              </a:rPr>
              <a:t>TRAMA</a:t>
            </a:r>
            <a:r>
              <a:rPr lang="zh-CN" altLang="en-US" smtClean="0">
                <a:ea typeface="楷体_GB2312" pitchFamily="49" charset="-122"/>
              </a:rPr>
              <a:t>协议</a:t>
            </a:r>
          </a:p>
          <a:p>
            <a:pPr eaLnBrk="1" hangingPunct="1"/>
            <a:r>
              <a:rPr lang="en-US" altLang="zh-CN" smtClean="0">
                <a:ea typeface="楷体_GB2312" pitchFamily="49" charset="-122"/>
              </a:rPr>
              <a:t>DMAC</a:t>
            </a:r>
            <a:r>
              <a:rPr lang="zh-CN" altLang="en-US" smtClean="0">
                <a:ea typeface="楷体_GB2312" pitchFamily="49" charset="-122"/>
              </a:rPr>
              <a:t>协议</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62A51DA-83EF-4D69-B0B7-CBCBABBC439D}" type="slidenum">
              <a:rPr lang="zh-CN" altLang="en-US"/>
              <a:pPr eaLnBrk="1" hangingPunct="1"/>
              <a:t>34</a:t>
            </a:fld>
            <a:endParaRPr lang="en-US" altLang="zh-CN"/>
          </a:p>
        </p:txBody>
      </p:sp>
      <p:sp>
        <p:nvSpPr>
          <p:cNvPr id="177154"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4820" name="Rectangle 3"/>
          <p:cNvSpPr>
            <a:spLocks noGrp="1" noChangeArrowheads="1"/>
          </p:cNvSpPr>
          <p:nvPr>
            <p:ph type="body" idx="1"/>
          </p:nvPr>
        </p:nvSpPr>
        <p:spPr>
          <a:xfrm>
            <a:off x="395288" y="1557338"/>
            <a:ext cx="8229600" cy="4456112"/>
          </a:xfrm>
        </p:spPr>
        <p:txBody>
          <a:bodyPr/>
          <a:lstStyle/>
          <a:p>
            <a:pPr eaLnBrk="1" hangingPunct="1"/>
            <a:r>
              <a:rPr lang="zh-CN" altLang="en-US" sz="2400" b="1" smtClean="0">
                <a:ea typeface="楷体_GB2312" pitchFamily="49" charset="-122"/>
              </a:rPr>
              <a:t>基于分簇网络的</a:t>
            </a:r>
            <a:r>
              <a:rPr lang="en-US" altLang="zh-CN" sz="2400" b="1" smtClean="0">
                <a:ea typeface="楷体_GB2312" pitchFamily="49" charset="-122"/>
              </a:rPr>
              <a:t>MAC</a:t>
            </a:r>
            <a:r>
              <a:rPr lang="zh-CN" altLang="en-US" sz="2400" b="1" smtClean="0">
                <a:ea typeface="楷体_GB2312" pitchFamily="49" charset="-122"/>
              </a:rPr>
              <a:t>协议</a:t>
            </a:r>
          </a:p>
        </p:txBody>
      </p:sp>
      <p:grpSp>
        <p:nvGrpSpPr>
          <p:cNvPr id="34821" name="Group 103"/>
          <p:cNvGrpSpPr>
            <a:grpSpLocks/>
          </p:cNvGrpSpPr>
          <p:nvPr/>
        </p:nvGrpSpPr>
        <p:grpSpPr bwMode="auto">
          <a:xfrm>
            <a:off x="323850" y="2276475"/>
            <a:ext cx="7556500" cy="3773488"/>
            <a:chOff x="204" y="1480"/>
            <a:chExt cx="4760" cy="2377"/>
          </a:xfrm>
        </p:grpSpPr>
        <p:grpSp>
          <p:nvGrpSpPr>
            <p:cNvPr id="34823" name="Group 28"/>
            <p:cNvGrpSpPr>
              <a:grpSpLocks/>
            </p:cNvGrpSpPr>
            <p:nvPr/>
          </p:nvGrpSpPr>
          <p:grpSpPr bwMode="auto">
            <a:xfrm>
              <a:off x="204" y="1480"/>
              <a:ext cx="2313" cy="1213"/>
              <a:chOff x="204" y="1570"/>
              <a:chExt cx="2313" cy="1213"/>
            </a:xfrm>
          </p:grpSpPr>
          <p:sp>
            <p:nvSpPr>
              <p:cNvPr id="34890" name="Oval 4"/>
              <p:cNvSpPr>
                <a:spLocks noChangeArrowheads="1"/>
              </p:cNvSpPr>
              <p:nvPr/>
            </p:nvSpPr>
            <p:spPr bwMode="auto">
              <a:xfrm rot="-966011">
                <a:off x="204" y="1570"/>
                <a:ext cx="2313" cy="12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34891" name="Group 27"/>
              <p:cNvGrpSpPr>
                <a:grpSpLocks/>
              </p:cNvGrpSpPr>
              <p:nvPr/>
            </p:nvGrpSpPr>
            <p:grpSpPr bwMode="auto">
              <a:xfrm>
                <a:off x="521" y="1752"/>
                <a:ext cx="1452" cy="998"/>
                <a:chOff x="521" y="1752"/>
                <a:chExt cx="1452" cy="998"/>
              </a:xfrm>
            </p:grpSpPr>
            <p:sp>
              <p:nvSpPr>
                <p:cNvPr id="34892" name="Oval 5"/>
                <p:cNvSpPr>
                  <a:spLocks noChangeAspect="1" noChangeArrowheads="1"/>
                </p:cNvSpPr>
                <p:nvPr/>
              </p:nvSpPr>
              <p:spPr bwMode="gray">
                <a:xfrm>
                  <a:off x="703" y="1888"/>
                  <a:ext cx="134" cy="136"/>
                </a:xfrm>
                <a:prstGeom prst="ellipse">
                  <a:avLst/>
                </a:prstGeom>
                <a:gradFill rotWithShape="1">
                  <a:gsLst>
                    <a:gs pos="0">
                      <a:srgbClr val="CC99FF"/>
                    </a:gs>
                    <a:gs pos="100000">
                      <a:srgbClr val="F3E6FF"/>
                    </a:gs>
                  </a:gsLst>
                  <a:lin ang="5400000" scaled="1"/>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93" name="Oval 8"/>
                <p:cNvSpPr>
                  <a:spLocks noChangeAspect="1" noChangeArrowheads="1"/>
                </p:cNvSpPr>
                <p:nvPr/>
              </p:nvSpPr>
              <p:spPr bwMode="gray">
                <a:xfrm>
                  <a:off x="1429" y="1752"/>
                  <a:ext cx="136" cy="133"/>
                </a:xfrm>
                <a:prstGeom prst="ellipse">
                  <a:avLst/>
                </a:prstGeom>
                <a:solidFill>
                  <a:srgbClr val="339966"/>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177161" name="Oval 9"/>
                <p:cNvSpPr>
                  <a:spLocks noChangeAspect="1" noChangeArrowheads="1"/>
                </p:cNvSpPr>
                <p:nvPr/>
              </p:nvSpPr>
              <p:spPr bwMode="gray">
                <a:xfrm>
                  <a:off x="521" y="2205"/>
                  <a:ext cx="135" cy="136"/>
                </a:xfrm>
                <a:prstGeom prst="ellipse">
                  <a:avLst/>
                </a:prstGeom>
                <a:gradFill rotWithShape="1">
                  <a:gsLst>
                    <a:gs pos="0">
                      <a:schemeClr val="tx2"/>
                    </a:gs>
                    <a:gs pos="100000">
                      <a:schemeClr val="tx2">
                        <a:gamma/>
                        <a:tint val="44314"/>
                        <a:invGamma/>
                      </a:schemeClr>
                    </a:gs>
                  </a:gsLst>
                  <a:lin ang="5400000" scaled="1"/>
                </a:gradFill>
                <a:ln w="9525">
                  <a:noFill/>
                  <a:round/>
                  <a:headEnd/>
                  <a:tailEnd/>
                </a:ln>
                <a:effectLst>
                  <a:prstShdw prst="shdw12" dist="76200" dir="10800000">
                    <a:srgbClr val="001D3A">
                      <a:alpha val="50000"/>
                    </a:srgbClr>
                  </a:prstShdw>
                </a:effectLst>
              </p:spPr>
              <p:txBody>
                <a:bodyPr wrap="none" anchor="ctr"/>
                <a:lstStyle/>
                <a:p>
                  <a:pPr algn="ctr">
                    <a:defRPr/>
                  </a:pPr>
                  <a:endParaRPr lang="zh-CN" altLang="en-US">
                    <a:latin typeface="Arial" charset="0"/>
                    <a:cs typeface="Arial" charset="0"/>
                  </a:endParaRPr>
                </a:p>
              </p:txBody>
            </p:sp>
            <p:sp>
              <p:nvSpPr>
                <p:cNvPr id="34895" name="Oval 10"/>
                <p:cNvSpPr>
                  <a:spLocks noChangeAspect="1" noChangeArrowheads="1"/>
                </p:cNvSpPr>
                <p:nvPr/>
              </p:nvSpPr>
              <p:spPr bwMode="gray">
                <a:xfrm>
                  <a:off x="793" y="2341"/>
                  <a:ext cx="144" cy="140"/>
                </a:xfrm>
                <a:prstGeom prst="ellipse">
                  <a:avLst/>
                </a:prstGeom>
                <a:solidFill>
                  <a:srgbClr val="9933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177163" name="Oval 11"/>
                <p:cNvSpPr>
                  <a:spLocks noChangeArrowheads="1"/>
                </p:cNvSpPr>
                <p:nvPr/>
              </p:nvSpPr>
              <p:spPr bwMode="gray">
                <a:xfrm>
                  <a:off x="1111" y="1979"/>
                  <a:ext cx="136" cy="136"/>
                </a:xfrm>
                <a:prstGeom prst="ellipse">
                  <a:avLst/>
                </a:prstGeom>
                <a:gradFill rotWithShape="1">
                  <a:gsLst>
                    <a:gs pos="0">
                      <a:schemeClr val="folHlink">
                        <a:gamma/>
                        <a:tint val="24314"/>
                        <a:invGamma/>
                      </a:schemeClr>
                    </a:gs>
                    <a:gs pos="100000">
                      <a:schemeClr val="folHlink"/>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defRPr/>
                  </a:pPr>
                  <a:endParaRPr lang="zh-CN" altLang="en-US">
                    <a:latin typeface="Arial" charset="0"/>
                    <a:cs typeface="Arial" charset="0"/>
                  </a:endParaRPr>
                </a:p>
              </p:txBody>
            </p:sp>
            <p:sp>
              <p:nvSpPr>
                <p:cNvPr id="34897" name="Oval 12"/>
                <p:cNvSpPr>
                  <a:spLocks noChangeAspect="1" noChangeArrowheads="1"/>
                </p:cNvSpPr>
                <p:nvPr/>
              </p:nvSpPr>
              <p:spPr bwMode="gray">
                <a:xfrm>
                  <a:off x="1837" y="1933"/>
                  <a:ext cx="136" cy="133"/>
                </a:xfrm>
                <a:prstGeom prst="ellipse">
                  <a:avLst/>
                </a:prstGeom>
                <a:solidFill>
                  <a:srgbClr val="339966"/>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177165" name="Oval 13"/>
                <p:cNvSpPr>
                  <a:spLocks noChangeAspect="1" noChangeArrowheads="1"/>
                </p:cNvSpPr>
                <p:nvPr/>
              </p:nvSpPr>
              <p:spPr bwMode="gray">
                <a:xfrm>
                  <a:off x="1020" y="2432"/>
                  <a:ext cx="135" cy="136"/>
                </a:xfrm>
                <a:prstGeom prst="ellipse">
                  <a:avLst/>
                </a:prstGeom>
                <a:gradFill rotWithShape="1">
                  <a:gsLst>
                    <a:gs pos="0">
                      <a:schemeClr val="tx2"/>
                    </a:gs>
                    <a:gs pos="100000">
                      <a:schemeClr val="tx2">
                        <a:gamma/>
                        <a:tint val="44314"/>
                        <a:invGamma/>
                      </a:schemeClr>
                    </a:gs>
                  </a:gsLst>
                  <a:lin ang="5400000" scaled="1"/>
                </a:gradFill>
                <a:ln w="9525">
                  <a:noFill/>
                  <a:round/>
                  <a:headEnd/>
                  <a:tailEnd/>
                </a:ln>
                <a:effectLst>
                  <a:prstShdw prst="shdw12" dist="76200" dir="10800000">
                    <a:srgbClr val="001D3A">
                      <a:alpha val="50000"/>
                    </a:srgbClr>
                  </a:prstShdw>
                </a:effectLst>
              </p:spPr>
              <p:txBody>
                <a:bodyPr wrap="none" anchor="ctr"/>
                <a:lstStyle/>
                <a:p>
                  <a:pPr algn="ctr">
                    <a:defRPr/>
                  </a:pPr>
                  <a:endParaRPr lang="zh-CN" altLang="en-US">
                    <a:latin typeface="Arial" charset="0"/>
                    <a:cs typeface="Arial" charset="0"/>
                  </a:endParaRPr>
                </a:p>
              </p:txBody>
            </p:sp>
            <p:sp>
              <p:nvSpPr>
                <p:cNvPr id="177167" name="Oval 15"/>
                <p:cNvSpPr>
                  <a:spLocks noChangeArrowheads="1"/>
                </p:cNvSpPr>
                <p:nvPr/>
              </p:nvSpPr>
              <p:spPr bwMode="gray">
                <a:xfrm>
                  <a:off x="1202" y="2614"/>
                  <a:ext cx="136" cy="136"/>
                </a:xfrm>
                <a:prstGeom prst="ellipse">
                  <a:avLst/>
                </a:prstGeom>
                <a:gradFill rotWithShape="1">
                  <a:gsLst>
                    <a:gs pos="0">
                      <a:schemeClr val="folHlink">
                        <a:gamma/>
                        <a:tint val="24314"/>
                        <a:invGamma/>
                      </a:schemeClr>
                    </a:gs>
                    <a:gs pos="100000">
                      <a:schemeClr val="folHlink"/>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defRPr/>
                  </a:pPr>
                  <a:endParaRPr lang="zh-CN" altLang="en-US">
                    <a:latin typeface="Arial" charset="0"/>
                    <a:cs typeface="Arial" charset="0"/>
                  </a:endParaRPr>
                </a:p>
              </p:txBody>
            </p:sp>
            <p:sp>
              <p:nvSpPr>
                <p:cNvPr id="34900" name="Oval 16"/>
                <p:cNvSpPr>
                  <a:spLocks noChangeAspect="1" noChangeArrowheads="1"/>
                </p:cNvSpPr>
                <p:nvPr/>
              </p:nvSpPr>
              <p:spPr bwMode="gray">
                <a:xfrm>
                  <a:off x="1474" y="2432"/>
                  <a:ext cx="144" cy="140"/>
                </a:xfrm>
                <a:prstGeom prst="ellipse">
                  <a:avLst/>
                </a:prstGeom>
                <a:solidFill>
                  <a:srgbClr val="9933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901" name="Oval 17"/>
                <p:cNvSpPr>
                  <a:spLocks noChangeAspect="1" noChangeArrowheads="1"/>
                </p:cNvSpPr>
                <p:nvPr/>
              </p:nvSpPr>
              <p:spPr bwMode="gray">
                <a:xfrm>
                  <a:off x="1474" y="2069"/>
                  <a:ext cx="225" cy="227"/>
                </a:xfrm>
                <a:prstGeom prst="ellipse">
                  <a:avLst/>
                </a:prstGeom>
                <a:solidFill>
                  <a:srgbClr val="0000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902" name="Line 18"/>
                <p:cNvSpPr>
                  <a:spLocks noChangeShapeType="1"/>
                </p:cNvSpPr>
                <p:nvPr/>
              </p:nvSpPr>
              <p:spPr bwMode="auto">
                <a:xfrm flipH="1" flipV="1">
                  <a:off x="1565" y="1842"/>
                  <a:ext cx="363" cy="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903" name="Line 19"/>
                <p:cNvSpPr>
                  <a:spLocks noChangeShapeType="1"/>
                </p:cNvSpPr>
                <p:nvPr/>
              </p:nvSpPr>
              <p:spPr bwMode="auto">
                <a:xfrm>
                  <a:off x="1484" y="1842"/>
                  <a:ext cx="81"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904" name="Line 20"/>
                <p:cNvSpPr>
                  <a:spLocks noChangeShapeType="1"/>
                </p:cNvSpPr>
                <p:nvPr/>
              </p:nvSpPr>
              <p:spPr bwMode="auto">
                <a:xfrm>
                  <a:off x="804" y="1984"/>
                  <a:ext cx="352" cy="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905" name="Line 21"/>
                <p:cNvSpPr>
                  <a:spLocks noChangeShapeType="1"/>
                </p:cNvSpPr>
                <p:nvPr/>
              </p:nvSpPr>
              <p:spPr bwMode="auto">
                <a:xfrm>
                  <a:off x="1247" y="2069"/>
                  <a:ext cx="262" cy="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906" name="Line 22"/>
                <p:cNvSpPr>
                  <a:spLocks noChangeShapeType="1"/>
                </p:cNvSpPr>
                <p:nvPr/>
              </p:nvSpPr>
              <p:spPr bwMode="auto">
                <a:xfrm>
                  <a:off x="577" y="2301"/>
                  <a:ext cx="216" cy="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907" name="Line 23"/>
                <p:cNvSpPr>
                  <a:spLocks noChangeShapeType="1"/>
                </p:cNvSpPr>
                <p:nvPr/>
              </p:nvSpPr>
              <p:spPr bwMode="auto">
                <a:xfrm flipV="1">
                  <a:off x="930" y="2251"/>
                  <a:ext cx="579" cy="1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908" name="Line 24"/>
                <p:cNvSpPr>
                  <a:spLocks noChangeShapeType="1"/>
                </p:cNvSpPr>
                <p:nvPr/>
              </p:nvSpPr>
              <p:spPr bwMode="auto">
                <a:xfrm flipV="1">
                  <a:off x="1076" y="2251"/>
                  <a:ext cx="443" cy="2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909" name="Line 25"/>
                <p:cNvSpPr>
                  <a:spLocks noChangeShapeType="1"/>
                </p:cNvSpPr>
                <p:nvPr/>
              </p:nvSpPr>
              <p:spPr bwMode="auto">
                <a:xfrm flipV="1">
                  <a:off x="1303" y="2523"/>
                  <a:ext cx="216" cy="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910" name="Line 26"/>
                <p:cNvSpPr>
                  <a:spLocks noChangeShapeType="1"/>
                </p:cNvSpPr>
                <p:nvPr/>
              </p:nvSpPr>
              <p:spPr bwMode="auto">
                <a:xfrm flipV="1">
                  <a:off x="1519" y="2296"/>
                  <a:ext cx="46"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4824" name="Group 96"/>
            <p:cNvGrpSpPr>
              <a:grpSpLocks/>
            </p:cNvGrpSpPr>
            <p:nvPr/>
          </p:nvGrpSpPr>
          <p:grpSpPr bwMode="auto">
            <a:xfrm>
              <a:off x="204" y="1519"/>
              <a:ext cx="3583" cy="2338"/>
              <a:chOff x="204" y="1519"/>
              <a:chExt cx="3583" cy="2338"/>
            </a:xfrm>
          </p:grpSpPr>
          <p:grpSp>
            <p:nvGrpSpPr>
              <p:cNvPr id="34830" name="Group 91"/>
              <p:cNvGrpSpPr>
                <a:grpSpLocks/>
              </p:cNvGrpSpPr>
              <p:nvPr/>
            </p:nvGrpSpPr>
            <p:grpSpPr bwMode="auto">
              <a:xfrm>
                <a:off x="204" y="1519"/>
                <a:ext cx="3583" cy="2338"/>
                <a:chOff x="204" y="1519"/>
                <a:chExt cx="3583" cy="2338"/>
              </a:xfrm>
            </p:grpSpPr>
            <p:grpSp>
              <p:nvGrpSpPr>
                <p:cNvPr id="34835" name="Group 57"/>
                <p:cNvGrpSpPr>
                  <a:grpSpLocks/>
                </p:cNvGrpSpPr>
                <p:nvPr/>
              </p:nvGrpSpPr>
              <p:grpSpPr bwMode="auto">
                <a:xfrm>
                  <a:off x="612" y="2886"/>
                  <a:ext cx="2087" cy="971"/>
                  <a:chOff x="1153" y="2859"/>
                  <a:chExt cx="2087" cy="971"/>
                </a:xfrm>
              </p:grpSpPr>
              <p:sp>
                <p:nvSpPr>
                  <p:cNvPr id="34867" name="Oval 34"/>
                  <p:cNvSpPr>
                    <a:spLocks noChangeArrowheads="1"/>
                  </p:cNvSpPr>
                  <p:nvPr/>
                </p:nvSpPr>
                <p:spPr bwMode="auto">
                  <a:xfrm rot="1003611">
                    <a:off x="1153" y="2859"/>
                    <a:ext cx="2087" cy="971"/>
                  </a:xfrm>
                  <a:prstGeom prst="ellipse">
                    <a:avLst/>
                  </a:prstGeom>
                  <a:noFill/>
                  <a:ln w="38100">
                    <a:solidFill>
                      <a:srgbClr val="66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34868" name="Group 56"/>
                  <p:cNvGrpSpPr>
                    <a:grpSpLocks/>
                  </p:cNvGrpSpPr>
                  <p:nvPr/>
                </p:nvGrpSpPr>
                <p:grpSpPr bwMode="auto">
                  <a:xfrm>
                    <a:off x="1247" y="2886"/>
                    <a:ext cx="1632" cy="817"/>
                    <a:chOff x="1247" y="2886"/>
                    <a:chExt cx="1632" cy="817"/>
                  </a:xfrm>
                </p:grpSpPr>
                <p:sp>
                  <p:nvSpPr>
                    <p:cNvPr id="34869" name="Oval 35"/>
                    <p:cNvSpPr>
                      <a:spLocks noChangeAspect="1" noChangeArrowheads="1"/>
                    </p:cNvSpPr>
                    <p:nvPr/>
                  </p:nvSpPr>
                  <p:spPr bwMode="gray">
                    <a:xfrm>
                      <a:off x="1247" y="3022"/>
                      <a:ext cx="90" cy="91"/>
                    </a:xfrm>
                    <a:prstGeom prst="ellipse">
                      <a:avLst/>
                    </a:prstGeom>
                    <a:gradFill rotWithShape="1">
                      <a:gsLst>
                        <a:gs pos="0">
                          <a:srgbClr val="CC99FF"/>
                        </a:gs>
                        <a:gs pos="100000">
                          <a:srgbClr val="F3E6FF"/>
                        </a:gs>
                      </a:gsLst>
                      <a:lin ang="5400000" scaled="1"/>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70" name="Oval 36"/>
                    <p:cNvSpPr>
                      <a:spLocks noChangeAspect="1" noChangeArrowheads="1"/>
                    </p:cNvSpPr>
                    <p:nvPr/>
                  </p:nvSpPr>
                  <p:spPr bwMode="gray">
                    <a:xfrm>
                      <a:off x="1610" y="3385"/>
                      <a:ext cx="90" cy="91"/>
                    </a:xfrm>
                    <a:prstGeom prst="ellipse">
                      <a:avLst/>
                    </a:prstGeom>
                    <a:solidFill>
                      <a:schemeClr val="tx1"/>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71" name="Oval 37"/>
                    <p:cNvSpPr>
                      <a:spLocks noChangeAspect="1" noChangeArrowheads="1"/>
                    </p:cNvSpPr>
                    <p:nvPr/>
                  </p:nvSpPr>
                  <p:spPr bwMode="gray">
                    <a:xfrm>
                      <a:off x="1565" y="3158"/>
                      <a:ext cx="90" cy="91"/>
                    </a:xfrm>
                    <a:prstGeom prst="ellipse">
                      <a:avLst/>
                    </a:prstGeom>
                    <a:solidFill>
                      <a:srgbClr val="993366"/>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72" name="Oval 38"/>
                    <p:cNvSpPr>
                      <a:spLocks noChangeAspect="1" noChangeArrowheads="1"/>
                    </p:cNvSpPr>
                    <p:nvPr/>
                  </p:nvSpPr>
                  <p:spPr bwMode="gray">
                    <a:xfrm>
                      <a:off x="1701" y="2886"/>
                      <a:ext cx="90" cy="91"/>
                    </a:xfrm>
                    <a:prstGeom prst="ellipse">
                      <a:avLst/>
                    </a:prstGeom>
                    <a:solidFill>
                      <a:srgbClr val="FF00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73" name="Oval 39"/>
                    <p:cNvSpPr>
                      <a:spLocks noChangeAspect="1" noChangeArrowheads="1"/>
                    </p:cNvSpPr>
                    <p:nvPr/>
                  </p:nvSpPr>
                  <p:spPr bwMode="gray">
                    <a:xfrm>
                      <a:off x="2109" y="3249"/>
                      <a:ext cx="134" cy="136"/>
                    </a:xfrm>
                    <a:prstGeom prst="ellipse">
                      <a:avLst/>
                    </a:prstGeom>
                    <a:solidFill>
                      <a:srgbClr val="0000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74" name="Oval 40"/>
                    <p:cNvSpPr>
                      <a:spLocks noChangeAspect="1" noChangeArrowheads="1"/>
                    </p:cNvSpPr>
                    <p:nvPr/>
                  </p:nvSpPr>
                  <p:spPr bwMode="gray">
                    <a:xfrm>
                      <a:off x="2064" y="3612"/>
                      <a:ext cx="90" cy="91"/>
                    </a:xfrm>
                    <a:prstGeom prst="ellipse">
                      <a:avLst/>
                    </a:prstGeom>
                    <a:solidFill>
                      <a:srgbClr val="0080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75" name="Oval 41"/>
                    <p:cNvSpPr>
                      <a:spLocks noChangeAspect="1" noChangeArrowheads="1"/>
                    </p:cNvSpPr>
                    <p:nvPr/>
                  </p:nvSpPr>
                  <p:spPr bwMode="gray">
                    <a:xfrm>
                      <a:off x="2381" y="3566"/>
                      <a:ext cx="90" cy="91"/>
                    </a:xfrm>
                    <a:prstGeom prst="ellipse">
                      <a:avLst/>
                    </a:prstGeom>
                    <a:solidFill>
                      <a:srgbClr val="0080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76" name="Line 42"/>
                    <p:cNvSpPr>
                      <a:spLocks noChangeShapeType="1"/>
                    </p:cNvSpPr>
                    <p:nvPr/>
                  </p:nvSpPr>
                  <p:spPr bwMode="auto">
                    <a:xfrm>
                      <a:off x="1292" y="3067"/>
                      <a:ext cx="307" cy="1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7" name="Line 43"/>
                    <p:cNvSpPr>
                      <a:spLocks noChangeShapeType="1"/>
                    </p:cNvSpPr>
                    <p:nvPr/>
                  </p:nvSpPr>
                  <p:spPr bwMode="auto">
                    <a:xfrm>
                      <a:off x="1610" y="3203"/>
                      <a:ext cx="545" cy="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8" name="Line 44"/>
                    <p:cNvSpPr>
                      <a:spLocks noChangeShapeType="1"/>
                    </p:cNvSpPr>
                    <p:nvPr/>
                  </p:nvSpPr>
                  <p:spPr bwMode="auto">
                    <a:xfrm flipV="1">
                      <a:off x="1655" y="3339"/>
                      <a:ext cx="454" cy="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9" name="Line 45"/>
                    <p:cNvSpPr>
                      <a:spLocks noChangeShapeType="1"/>
                    </p:cNvSpPr>
                    <p:nvPr/>
                  </p:nvSpPr>
                  <p:spPr bwMode="auto">
                    <a:xfrm flipV="1">
                      <a:off x="1927" y="3385"/>
                      <a:ext cx="227" cy="1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0" name="Line 46"/>
                    <p:cNvSpPr>
                      <a:spLocks noChangeShapeType="1"/>
                    </p:cNvSpPr>
                    <p:nvPr/>
                  </p:nvSpPr>
                  <p:spPr bwMode="auto">
                    <a:xfrm flipV="1">
                      <a:off x="2109" y="3385"/>
                      <a:ext cx="91" cy="22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1" name="Line 47"/>
                    <p:cNvSpPr>
                      <a:spLocks noChangeShapeType="1"/>
                    </p:cNvSpPr>
                    <p:nvPr/>
                  </p:nvSpPr>
                  <p:spPr bwMode="auto">
                    <a:xfrm flipH="1" flipV="1">
                      <a:off x="2200" y="3339"/>
                      <a:ext cx="226" cy="2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2" name="Oval 48"/>
                    <p:cNvSpPr>
                      <a:spLocks noChangeAspect="1" noChangeArrowheads="1"/>
                    </p:cNvSpPr>
                    <p:nvPr/>
                  </p:nvSpPr>
                  <p:spPr bwMode="gray">
                    <a:xfrm>
                      <a:off x="1837" y="3566"/>
                      <a:ext cx="90" cy="91"/>
                    </a:xfrm>
                    <a:prstGeom prst="ellipse">
                      <a:avLst/>
                    </a:prstGeom>
                    <a:solidFill>
                      <a:schemeClr val="tx1"/>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83" name="Oval 49"/>
                    <p:cNvSpPr>
                      <a:spLocks noChangeAspect="1" noChangeArrowheads="1"/>
                    </p:cNvSpPr>
                    <p:nvPr/>
                  </p:nvSpPr>
                  <p:spPr bwMode="gray">
                    <a:xfrm>
                      <a:off x="1973" y="2976"/>
                      <a:ext cx="90" cy="91"/>
                    </a:xfrm>
                    <a:prstGeom prst="ellipse">
                      <a:avLst/>
                    </a:prstGeom>
                    <a:solidFill>
                      <a:schemeClr val="tx1"/>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84" name="Oval 50"/>
                    <p:cNvSpPr>
                      <a:spLocks noChangeAspect="1" noChangeArrowheads="1"/>
                    </p:cNvSpPr>
                    <p:nvPr/>
                  </p:nvSpPr>
                  <p:spPr bwMode="gray">
                    <a:xfrm>
                      <a:off x="2517" y="3385"/>
                      <a:ext cx="90" cy="91"/>
                    </a:xfrm>
                    <a:prstGeom prst="ellipse">
                      <a:avLst/>
                    </a:prstGeom>
                    <a:solidFill>
                      <a:schemeClr val="tx1"/>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85" name="Oval 51"/>
                    <p:cNvSpPr>
                      <a:spLocks noChangeAspect="1" noChangeArrowheads="1"/>
                    </p:cNvSpPr>
                    <p:nvPr/>
                  </p:nvSpPr>
                  <p:spPr bwMode="gray">
                    <a:xfrm>
                      <a:off x="2789" y="3203"/>
                      <a:ext cx="90" cy="91"/>
                    </a:xfrm>
                    <a:prstGeom prst="ellipse">
                      <a:avLst/>
                    </a:prstGeom>
                    <a:solidFill>
                      <a:schemeClr val="tx1"/>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86" name="Line 52"/>
                    <p:cNvSpPr>
                      <a:spLocks noChangeShapeType="1"/>
                    </p:cNvSpPr>
                    <p:nvPr/>
                  </p:nvSpPr>
                  <p:spPr bwMode="auto">
                    <a:xfrm>
                      <a:off x="1746" y="2931"/>
                      <a:ext cx="272" cy="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7" name="Line 53"/>
                    <p:cNvSpPr>
                      <a:spLocks noChangeShapeType="1"/>
                    </p:cNvSpPr>
                    <p:nvPr/>
                  </p:nvSpPr>
                  <p:spPr bwMode="auto">
                    <a:xfrm>
                      <a:off x="2018" y="3022"/>
                      <a:ext cx="136" cy="22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8" name="Line 54"/>
                    <p:cNvSpPr>
                      <a:spLocks noChangeShapeType="1"/>
                    </p:cNvSpPr>
                    <p:nvPr/>
                  </p:nvSpPr>
                  <p:spPr bwMode="auto">
                    <a:xfrm flipH="1">
                      <a:off x="2562" y="3249"/>
                      <a:ext cx="273" cy="1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9" name="Line 55"/>
                    <p:cNvSpPr>
                      <a:spLocks noChangeShapeType="1"/>
                    </p:cNvSpPr>
                    <p:nvPr/>
                  </p:nvSpPr>
                  <p:spPr bwMode="auto">
                    <a:xfrm flipH="1" flipV="1">
                      <a:off x="2245" y="3339"/>
                      <a:ext cx="272" cy="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4836" name="Oval 58"/>
                <p:cNvSpPr>
                  <a:spLocks noChangeArrowheads="1"/>
                </p:cNvSpPr>
                <p:nvPr/>
              </p:nvSpPr>
              <p:spPr bwMode="auto">
                <a:xfrm rot="-6042942">
                  <a:off x="2040" y="1950"/>
                  <a:ext cx="2177" cy="1316"/>
                </a:xfrm>
                <a:prstGeom prst="ellipse">
                  <a:avLst/>
                </a:prstGeom>
                <a:noFill/>
                <a:ln w="38100">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34837" name="Group 82"/>
                <p:cNvGrpSpPr>
                  <a:grpSpLocks/>
                </p:cNvGrpSpPr>
                <p:nvPr/>
              </p:nvGrpSpPr>
              <p:grpSpPr bwMode="auto">
                <a:xfrm rot="-226998">
                  <a:off x="2608" y="1842"/>
                  <a:ext cx="725" cy="1407"/>
                  <a:chOff x="2608" y="1797"/>
                  <a:chExt cx="725" cy="1407"/>
                </a:xfrm>
              </p:grpSpPr>
              <p:grpSp>
                <p:nvGrpSpPr>
                  <p:cNvPr id="34844" name="Group 81"/>
                  <p:cNvGrpSpPr>
                    <a:grpSpLocks/>
                  </p:cNvGrpSpPr>
                  <p:nvPr/>
                </p:nvGrpSpPr>
                <p:grpSpPr bwMode="auto">
                  <a:xfrm>
                    <a:off x="2608" y="1842"/>
                    <a:ext cx="227" cy="500"/>
                    <a:chOff x="2608" y="1842"/>
                    <a:chExt cx="227" cy="500"/>
                  </a:xfrm>
                </p:grpSpPr>
                <p:sp>
                  <p:nvSpPr>
                    <p:cNvPr id="177211" name="Oval 59"/>
                    <p:cNvSpPr>
                      <a:spLocks noChangeAspect="1" noChangeArrowheads="1"/>
                    </p:cNvSpPr>
                    <p:nvPr/>
                  </p:nvSpPr>
                  <p:spPr bwMode="gray">
                    <a:xfrm>
                      <a:off x="2604" y="1930"/>
                      <a:ext cx="90" cy="91"/>
                    </a:xfrm>
                    <a:prstGeom prst="ellipse">
                      <a:avLst/>
                    </a:prstGeom>
                    <a:gradFill rotWithShape="1">
                      <a:gsLst>
                        <a:gs pos="0">
                          <a:schemeClr val="tx2"/>
                        </a:gs>
                        <a:gs pos="100000">
                          <a:schemeClr val="tx2">
                            <a:gamma/>
                            <a:tint val="44314"/>
                            <a:invGamma/>
                          </a:schemeClr>
                        </a:gs>
                      </a:gsLst>
                      <a:lin ang="5400000" scaled="1"/>
                    </a:gradFill>
                    <a:ln w="9525">
                      <a:noFill/>
                      <a:round/>
                      <a:headEnd/>
                      <a:tailEnd/>
                    </a:ln>
                    <a:effectLst>
                      <a:prstShdw prst="shdw12" dist="76200" dir="10800000">
                        <a:srgbClr val="001D3A">
                          <a:alpha val="50000"/>
                        </a:srgbClr>
                      </a:prstShdw>
                    </a:effectLst>
                  </p:spPr>
                  <p:txBody>
                    <a:bodyPr wrap="none" anchor="ctr"/>
                    <a:lstStyle/>
                    <a:p>
                      <a:pPr algn="ctr">
                        <a:defRPr/>
                      </a:pPr>
                      <a:endParaRPr lang="zh-CN" altLang="en-US">
                        <a:latin typeface="Arial" charset="0"/>
                        <a:cs typeface="Arial" charset="0"/>
                      </a:endParaRPr>
                    </a:p>
                  </p:txBody>
                </p:sp>
                <p:sp>
                  <p:nvSpPr>
                    <p:cNvPr id="34865" name="Line 62"/>
                    <p:cNvSpPr>
                      <a:spLocks noChangeShapeType="1"/>
                    </p:cNvSpPr>
                    <p:nvPr/>
                  </p:nvSpPr>
                  <p:spPr bwMode="auto">
                    <a:xfrm flipV="1">
                      <a:off x="2653" y="1842"/>
                      <a:ext cx="182" cy="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216" name="Oval 64"/>
                    <p:cNvSpPr>
                      <a:spLocks noChangeAspect="1" noChangeArrowheads="1"/>
                    </p:cNvSpPr>
                    <p:nvPr/>
                  </p:nvSpPr>
                  <p:spPr bwMode="gray">
                    <a:xfrm>
                      <a:off x="2695" y="2248"/>
                      <a:ext cx="90" cy="91"/>
                    </a:xfrm>
                    <a:prstGeom prst="ellipse">
                      <a:avLst/>
                    </a:prstGeom>
                    <a:gradFill rotWithShape="1">
                      <a:gsLst>
                        <a:gs pos="0">
                          <a:schemeClr val="tx2"/>
                        </a:gs>
                        <a:gs pos="100000">
                          <a:schemeClr val="tx2">
                            <a:gamma/>
                            <a:tint val="44314"/>
                            <a:invGamma/>
                          </a:schemeClr>
                        </a:gs>
                      </a:gsLst>
                      <a:lin ang="5400000" scaled="1"/>
                    </a:gradFill>
                    <a:ln w="9525">
                      <a:noFill/>
                      <a:round/>
                      <a:headEnd/>
                      <a:tailEnd/>
                    </a:ln>
                    <a:effectLst>
                      <a:prstShdw prst="shdw12" dist="76200" dir="10800000">
                        <a:srgbClr val="001D3A">
                          <a:alpha val="50000"/>
                        </a:srgbClr>
                      </a:prstShdw>
                    </a:effectLst>
                  </p:spPr>
                  <p:txBody>
                    <a:bodyPr wrap="none" anchor="ctr"/>
                    <a:lstStyle/>
                    <a:p>
                      <a:pPr algn="ctr">
                        <a:defRPr/>
                      </a:pPr>
                      <a:endParaRPr lang="zh-CN" altLang="en-US">
                        <a:latin typeface="Arial" charset="0"/>
                        <a:cs typeface="Arial" charset="0"/>
                      </a:endParaRPr>
                    </a:p>
                  </p:txBody>
                </p:sp>
              </p:grpSp>
              <p:grpSp>
                <p:nvGrpSpPr>
                  <p:cNvPr id="34845" name="Group 80"/>
                  <p:cNvGrpSpPr>
                    <a:grpSpLocks/>
                  </p:cNvGrpSpPr>
                  <p:nvPr/>
                </p:nvGrpSpPr>
                <p:grpSpPr bwMode="auto">
                  <a:xfrm>
                    <a:off x="2744" y="1797"/>
                    <a:ext cx="589" cy="1407"/>
                    <a:chOff x="2744" y="1797"/>
                    <a:chExt cx="589" cy="1407"/>
                  </a:xfrm>
                </p:grpSpPr>
                <p:sp>
                  <p:nvSpPr>
                    <p:cNvPr id="34846" name="Oval 60"/>
                    <p:cNvSpPr>
                      <a:spLocks noChangeAspect="1" noChangeArrowheads="1"/>
                    </p:cNvSpPr>
                    <p:nvPr/>
                  </p:nvSpPr>
                  <p:spPr bwMode="gray">
                    <a:xfrm>
                      <a:off x="2835" y="1797"/>
                      <a:ext cx="90" cy="91"/>
                    </a:xfrm>
                    <a:prstGeom prst="ellipse">
                      <a:avLst/>
                    </a:prstGeom>
                    <a:solidFill>
                      <a:srgbClr val="FF00FF"/>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47" name="Oval 61"/>
                    <p:cNvSpPr>
                      <a:spLocks noChangeAspect="1" noChangeArrowheads="1"/>
                    </p:cNvSpPr>
                    <p:nvPr/>
                  </p:nvSpPr>
                  <p:spPr bwMode="gray">
                    <a:xfrm>
                      <a:off x="2925" y="2205"/>
                      <a:ext cx="179" cy="181"/>
                    </a:xfrm>
                    <a:prstGeom prst="ellipse">
                      <a:avLst/>
                    </a:prstGeom>
                    <a:solidFill>
                      <a:srgbClr val="333333"/>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48" name="Line 63"/>
                    <p:cNvSpPr>
                      <a:spLocks noChangeShapeType="1"/>
                    </p:cNvSpPr>
                    <p:nvPr/>
                  </p:nvSpPr>
                  <p:spPr bwMode="auto">
                    <a:xfrm>
                      <a:off x="2880" y="1888"/>
                      <a:ext cx="9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9" name="Line 65"/>
                    <p:cNvSpPr>
                      <a:spLocks noChangeShapeType="1"/>
                    </p:cNvSpPr>
                    <p:nvPr/>
                  </p:nvSpPr>
                  <p:spPr bwMode="auto">
                    <a:xfrm flipV="1">
                      <a:off x="2744" y="2296"/>
                      <a:ext cx="181"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0" name="Oval 66"/>
                    <p:cNvSpPr>
                      <a:spLocks noChangeAspect="1" noChangeArrowheads="1"/>
                    </p:cNvSpPr>
                    <p:nvPr/>
                  </p:nvSpPr>
                  <p:spPr bwMode="gray">
                    <a:xfrm>
                      <a:off x="2789" y="2478"/>
                      <a:ext cx="90" cy="91"/>
                    </a:xfrm>
                    <a:prstGeom prst="ellipse">
                      <a:avLst/>
                    </a:prstGeom>
                    <a:solidFill>
                      <a:srgbClr val="333399"/>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51" name="Line 67"/>
                    <p:cNvSpPr>
                      <a:spLocks noChangeShapeType="1"/>
                    </p:cNvSpPr>
                    <p:nvPr/>
                  </p:nvSpPr>
                  <p:spPr bwMode="auto">
                    <a:xfrm flipV="1">
                      <a:off x="2835" y="2387"/>
                      <a:ext cx="136"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2" name="Oval 68"/>
                    <p:cNvSpPr>
                      <a:spLocks noChangeAspect="1" noChangeArrowheads="1"/>
                    </p:cNvSpPr>
                    <p:nvPr/>
                  </p:nvSpPr>
                  <p:spPr bwMode="gray">
                    <a:xfrm>
                      <a:off x="3016" y="2523"/>
                      <a:ext cx="90" cy="91"/>
                    </a:xfrm>
                    <a:prstGeom prst="ellipse">
                      <a:avLst/>
                    </a:prstGeom>
                    <a:solidFill>
                      <a:srgbClr val="339966"/>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53" name="Oval 69"/>
                    <p:cNvSpPr>
                      <a:spLocks noChangeAspect="1" noChangeArrowheads="1"/>
                    </p:cNvSpPr>
                    <p:nvPr/>
                  </p:nvSpPr>
                  <p:spPr bwMode="gray">
                    <a:xfrm>
                      <a:off x="3198" y="2432"/>
                      <a:ext cx="90" cy="91"/>
                    </a:xfrm>
                    <a:prstGeom prst="ellipse">
                      <a:avLst/>
                    </a:prstGeom>
                    <a:solidFill>
                      <a:srgbClr val="FF00FF"/>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54" name="Oval 70"/>
                    <p:cNvSpPr>
                      <a:spLocks noChangeAspect="1" noChangeArrowheads="1"/>
                    </p:cNvSpPr>
                    <p:nvPr/>
                  </p:nvSpPr>
                  <p:spPr bwMode="gray">
                    <a:xfrm>
                      <a:off x="3061" y="1797"/>
                      <a:ext cx="90" cy="91"/>
                    </a:xfrm>
                    <a:prstGeom prst="ellipse">
                      <a:avLst/>
                    </a:prstGeom>
                    <a:solidFill>
                      <a:srgbClr val="80008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55" name="Line 71"/>
                    <p:cNvSpPr>
                      <a:spLocks noChangeShapeType="1"/>
                    </p:cNvSpPr>
                    <p:nvPr/>
                  </p:nvSpPr>
                  <p:spPr bwMode="auto">
                    <a:xfrm flipH="1" flipV="1">
                      <a:off x="3016" y="2387"/>
                      <a:ext cx="45"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6" name="Line 72"/>
                    <p:cNvSpPr>
                      <a:spLocks noChangeShapeType="1"/>
                    </p:cNvSpPr>
                    <p:nvPr/>
                  </p:nvSpPr>
                  <p:spPr bwMode="auto">
                    <a:xfrm flipH="1" flipV="1">
                      <a:off x="3061" y="2341"/>
                      <a:ext cx="137"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7" name="Line 73"/>
                    <p:cNvSpPr>
                      <a:spLocks noChangeShapeType="1"/>
                    </p:cNvSpPr>
                    <p:nvPr/>
                  </p:nvSpPr>
                  <p:spPr bwMode="auto">
                    <a:xfrm flipH="1">
                      <a:off x="3016" y="1889"/>
                      <a:ext cx="91" cy="3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8" name="Oval 74"/>
                    <p:cNvSpPr>
                      <a:spLocks noChangeAspect="1" noChangeArrowheads="1"/>
                    </p:cNvSpPr>
                    <p:nvPr/>
                  </p:nvSpPr>
                  <p:spPr bwMode="gray">
                    <a:xfrm>
                      <a:off x="3243" y="2024"/>
                      <a:ext cx="90" cy="91"/>
                    </a:xfrm>
                    <a:prstGeom prst="ellipse">
                      <a:avLst/>
                    </a:prstGeom>
                    <a:solidFill>
                      <a:srgbClr val="FF99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59" name="Line 75"/>
                    <p:cNvSpPr>
                      <a:spLocks noChangeShapeType="1"/>
                    </p:cNvSpPr>
                    <p:nvPr/>
                  </p:nvSpPr>
                  <p:spPr bwMode="auto">
                    <a:xfrm flipH="1">
                      <a:off x="3061" y="2069"/>
                      <a:ext cx="227"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0" name="Oval 76"/>
                    <p:cNvSpPr>
                      <a:spLocks noChangeAspect="1" noChangeArrowheads="1"/>
                    </p:cNvSpPr>
                    <p:nvPr/>
                  </p:nvSpPr>
                  <p:spPr bwMode="gray">
                    <a:xfrm>
                      <a:off x="3152" y="2750"/>
                      <a:ext cx="90" cy="91"/>
                    </a:xfrm>
                    <a:prstGeom prst="ellipse">
                      <a:avLst/>
                    </a:prstGeom>
                    <a:solidFill>
                      <a:srgbClr val="0080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61" name="Oval 77"/>
                    <p:cNvSpPr>
                      <a:spLocks noChangeAspect="1" noChangeArrowheads="1"/>
                    </p:cNvSpPr>
                    <p:nvPr/>
                  </p:nvSpPr>
                  <p:spPr bwMode="gray">
                    <a:xfrm>
                      <a:off x="2971" y="3113"/>
                      <a:ext cx="90" cy="91"/>
                    </a:xfrm>
                    <a:prstGeom prst="ellipse">
                      <a:avLst/>
                    </a:prstGeom>
                    <a:solidFill>
                      <a:srgbClr val="99CC00"/>
                    </a:soli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a:latin typeface="Arial" panose="020B0604020202020204" pitchFamily="34" charset="0"/>
                        <a:cs typeface="Arial" panose="020B0604020202020204" pitchFamily="34" charset="0"/>
                      </a:endParaRPr>
                    </a:p>
                  </p:txBody>
                </p:sp>
                <p:sp>
                  <p:nvSpPr>
                    <p:cNvPr id="34862" name="Line 78"/>
                    <p:cNvSpPr>
                      <a:spLocks noChangeShapeType="1"/>
                    </p:cNvSpPr>
                    <p:nvPr/>
                  </p:nvSpPr>
                  <p:spPr bwMode="auto">
                    <a:xfrm flipH="1" flipV="1">
                      <a:off x="3061" y="2568"/>
                      <a:ext cx="137"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3" name="Line 79"/>
                    <p:cNvSpPr>
                      <a:spLocks noChangeShapeType="1"/>
                    </p:cNvSpPr>
                    <p:nvPr/>
                  </p:nvSpPr>
                  <p:spPr bwMode="auto">
                    <a:xfrm flipV="1">
                      <a:off x="3016" y="2840"/>
                      <a:ext cx="182"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4838" name="Line 83"/>
                <p:cNvSpPr>
                  <a:spLocks noChangeShapeType="1"/>
                </p:cNvSpPr>
                <p:nvPr/>
              </p:nvSpPr>
              <p:spPr bwMode="auto">
                <a:xfrm>
                  <a:off x="385" y="1757"/>
                  <a:ext cx="182" cy="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Text Box 85"/>
                <p:cNvSpPr txBox="1">
                  <a:spLocks noChangeArrowheads="1"/>
                </p:cNvSpPr>
                <p:nvPr/>
              </p:nvSpPr>
              <p:spPr bwMode="auto">
                <a:xfrm>
                  <a:off x="204" y="152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b="1">
                      <a:latin typeface="楷体_GB2312" pitchFamily="49" charset="-122"/>
                      <a:ea typeface="楷体_GB2312" pitchFamily="49" charset="-122"/>
                    </a:rPr>
                    <a:t>簇</a:t>
                  </a:r>
                  <a:r>
                    <a:rPr lang="en-US" altLang="zh-CN" b="1">
                      <a:latin typeface="楷体_GB2312" pitchFamily="49" charset="-122"/>
                      <a:ea typeface="楷体_GB2312" pitchFamily="49" charset="-122"/>
                    </a:rPr>
                    <a:t>1</a:t>
                  </a:r>
                </a:p>
              </p:txBody>
            </p:sp>
            <p:sp>
              <p:nvSpPr>
                <p:cNvPr id="34840" name="Text Box 86"/>
                <p:cNvSpPr txBox="1">
                  <a:spLocks noChangeArrowheads="1"/>
                </p:cNvSpPr>
                <p:nvPr/>
              </p:nvSpPr>
              <p:spPr bwMode="auto">
                <a:xfrm>
                  <a:off x="340" y="3521"/>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b="1">
                      <a:latin typeface="楷体_GB2312" pitchFamily="49" charset="-122"/>
                      <a:ea typeface="楷体_GB2312" pitchFamily="49" charset="-122"/>
                    </a:rPr>
                    <a:t>簇</a:t>
                  </a:r>
                  <a:r>
                    <a:rPr lang="en-US" altLang="zh-CN" b="1">
                      <a:latin typeface="楷体_GB2312" pitchFamily="49" charset="-122"/>
                      <a:ea typeface="楷体_GB2312" pitchFamily="49" charset="-122"/>
                    </a:rPr>
                    <a:t>2</a:t>
                  </a:r>
                </a:p>
              </p:txBody>
            </p:sp>
            <p:sp>
              <p:nvSpPr>
                <p:cNvPr id="34841" name="Line 88"/>
                <p:cNvSpPr>
                  <a:spLocks noChangeShapeType="1"/>
                </p:cNvSpPr>
                <p:nvPr/>
              </p:nvSpPr>
              <p:spPr bwMode="auto">
                <a:xfrm flipH="1">
                  <a:off x="657" y="3521"/>
                  <a:ext cx="18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89"/>
                <p:cNvSpPr>
                  <a:spLocks noChangeShapeType="1"/>
                </p:cNvSpPr>
                <p:nvPr/>
              </p:nvSpPr>
              <p:spPr bwMode="auto">
                <a:xfrm flipH="1">
                  <a:off x="2336" y="2659"/>
                  <a:ext cx="136" cy="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Text Box 90"/>
                <p:cNvSpPr txBox="1">
                  <a:spLocks noChangeArrowheads="1"/>
                </p:cNvSpPr>
                <p:nvPr/>
              </p:nvSpPr>
              <p:spPr bwMode="auto">
                <a:xfrm>
                  <a:off x="2018" y="261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b="1">
                      <a:latin typeface="楷体_GB2312" pitchFamily="49" charset="-122"/>
                      <a:ea typeface="楷体_GB2312" pitchFamily="49" charset="-122"/>
                    </a:rPr>
                    <a:t>簇</a:t>
                  </a:r>
                  <a:r>
                    <a:rPr lang="en-US" altLang="zh-CN" b="1">
                      <a:latin typeface="楷体_GB2312" pitchFamily="49" charset="-122"/>
                      <a:ea typeface="楷体_GB2312" pitchFamily="49" charset="-122"/>
                    </a:rPr>
                    <a:t>3</a:t>
                  </a:r>
                </a:p>
              </p:txBody>
            </p:sp>
          </p:grpSp>
          <p:grpSp>
            <p:nvGrpSpPr>
              <p:cNvPr id="34831" name="Group 95"/>
              <p:cNvGrpSpPr>
                <a:grpSpLocks/>
              </p:cNvGrpSpPr>
              <p:nvPr/>
            </p:nvGrpSpPr>
            <p:grpSpPr bwMode="auto">
              <a:xfrm>
                <a:off x="1610" y="2115"/>
                <a:ext cx="1315" cy="1179"/>
                <a:chOff x="1610" y="2115"/>
                <a:chExt cx="1315" cy="1179"/>
              </a:xfrm>
            </p:grpSpPr>
            <p:sp>
              <p:nvSpPr>
                <p:cNvPr id="34832" name="Line 92"/>
                <p:cNvSpPr>
                  <a:spLocks noChangeShapeType="1"/>
                </p:cNvSpPr>
                <p:nvPr/>
              </p:nvSpPr>
              <p:spPr bwMode="auto">
                <a:xfrm>
                  <a:off x="1701" y="2115"/>
                  <a:ext cx="1179" cy="181"/>
                </a:xfrm>
                <a:prstGeom prst="line">
                  <a:avLst/>
                </a:prstGeom>
                <a:noFill/>
                <a:ln w="9525">
                  <a:solidFill>
                    <a:schemeClr val="tx1"/>
                  </a:solidFill>
                  <a:round/>
                  <a:headEnd type="stealth"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Line 93"/>
                <p:cNvSpPr>
                  <a:spLocks noChangeShapeType="1"/>
                </p:cNvSpPr>
                <p:nvPr/>
              </p:nvSpPr>
              <p:spPr bwMode="auto">
                <a:xfrm>
                  <a:off x="1610" y="2205"/>
                  <a:ext cx="45" cy="1089"/>
                </a:xfrm>
                <a:prstGeom prst="line">
                  <a:avLst/>
                </a:prstGeom>
                <a:noFill/>
                <a:ln w="9525">
                  <a:solidFill>
                    <a:schemeClr val="tx1"/>
                  </a:solidFill>
                  <a:round/>
                  <a:headEnd type="stealth"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4" name="Line 94"/>
                <p:cNvSpPr>
                  <a:spLocks noChangeShapeType="1"/>
                </p:cNvSpPr>
                <p:nvPr/>
              </p:nvSpPr>
              <p:spPr bwMode="auto">
                <a:xfrm flipV="1">
                  <a:off x="1701" y="2387"/>
                  <a:ext cx="1224" cy="907"/>
                </a:xfrm>
                <a:prstGeom prst="line">
                  <a:avLst/>
                </a:prstGeom>
                <a:noFill/>
                <a:ln w="9525">
                  <a:solidFill>
                    <a:schemeClr val="tx1"/>
                  </a:solidFill>
                  <a:round/>
                  <a:headEnd type="stealth"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4825" name="Group 102"/>
            <p:cNvGrpSpPr>
              <a:grpSpLocks/>
            </p:cNvGrpSpPr>
            <p:nvPr/>
          </p:nvGrpSpPr>
          <p:grpSpPr bwMode="auto">
            <a:xfrm>
              <a:off x="1655" y="2024"/>
              <a:ext cx="3309" cy="1315"/>
              <a:chOff x="1655" y="2024"/>
              <a:chExt cx="3309" cy="1315"/>
            </a:xfrm>
          </p:grpSpPr>
          <p:sp>
            <p:nvSpPr>
              <p:cNvPr id="177250" name="Rectangle 98"/>
              <p:cNvSpPr>
                <a:spLocks noChangeArrowheads="1"/>
              </p:cNvSpPr>
              <p:nvPr/>
            </p:nvSpPr>
            <p:spPr bwMode="gray">
              <a:xfrm rot="3419336">
                <a:off x="4357" y="2044"/>
                <a:ext cx="582" cy="63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pPr>
                  <a:defRPr/>
                </a:pPr>
                <a:endParaRPr lang="zh-CN" altLang="en-US"/>
              </a:p>
            </p:txBody>
          </p:sp>
          <p:sp>
            <p:nvSpPr>
              <p:cNvPr id="34827" name="Line 99"/>
              <p:cNvSpPr>
                <a:spLocks noChangeShapeType="1"/>
              </p:cNvSpPr>
              <p:nvPr/>
            </p:nvSpPr>
            <p:spPr bwMode="auto">
              <a:xfrm>
                <a:off x="1655" y="2024"/>
                <a:ext cx="2858" cy="136"/>
              </a:xfrm>
              <a:prstGeom prst="line">
                <a:avLst/>
              </a:prstGeom>
              <a:noFill/>
              <a:ln w="9525">
                <a:solidFill>
                  <a:schemeClr val="tx1"/>
                </a:solidFill>
                <a:prstDash val="dash"/>
                <a:round/>
                <a:headEnd type="stealth"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Line 100"/>
              <p:cNvSpPr>
                <a:spLocks noChangeShapeType="1"/>
              </p:cNvSpPr>
              <p:nvPr/>
            </p:nvSpPr>
            <p:spPr bwMode="auto">
              <a:xfrm flipV="1">
                <a:off x="1701" y="2568"/>
                <a:ext cx="2721" cy="771"/>
              </a:xfrm>
              <a:prstGeom prst="line">
                <a:avLst/>
              </a:prstGeom>
              <a:noFill/>
              <a:ln w="9525">
                <a:solidFill>
                  <a:schemeClr val="tx1"/>
                </a:solidFill>
                <a:prstDash val="dash"/>
                <a:round/>
                <a:headEnd type="stealth"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Line 101"/>
              <p:cNvSpPr>
                <a:spLocks noChangeShapeType="1"/>
              </p:cNvSpPr>
              <p:nvPr/>
            </p:nvSpPr>
            <p:spPr bwMode="auto">
              <a:xfrm flipV="1">
                <a:off x="2835" y="2296"/>
                <a:ext cx="1497" cy="45"/>
              </a:xfrm>
              <a:prstGeom prst="line">
                <a:avLst/>
              </a:prstGeom>
              <a:noFill/>
              <a:ln w="9525">
                <a:solidFill>
                  <a:schemeClr val="tx1"/>
                </a:solidFill>
                <a:prstDash val="dash"/>
                <a:round/>
                <a:headEnd type="stealth"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4822" name="Text Box 104"/>
          <p:cNvSpPr txBox="1">
            <a:spLocks noChangeArrowheads="1"/>
          </p:cNvSpPr>
          <p:nvPr/>
        </p:nvSpPr>
        <p:spPr bwMode="auto">
          <a:xfrm>
            <a:off x="6948488" y="3500438"/>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b="1">
                <a:solidFill>
                  <a:schemeClr val="tx2"/>
                </a:solidFill>
              </a:rPr>
              <a:t>汇聚节点</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C1DB2FE-2969-4E7F-9F89-878B52C1D6D9}" type="slidenum">
              <a:rPr lang="zh-CN" altLang="en-US"/>
              <a:pPr eaLnBrk="1" hangingPunct="1"/>
              <a:t>35</a:t>
            </a:fld>
            <a:endParaRPr lang="en-US" altLang="zh-CN"/>
          </a:p>
        </p:txBody>
      </p:sp>
      <p:sp>
        <p:nvSpPr>
          <p:cNvPr id="178178"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5844" name="Rectangle 3"/>
          <p:cNvSpPr>
            <a:spLocks noGrp="1" noChangeArrowheads="1"/>
          </p:cNvSpPr>
          <p:nvPr>
            <p:ph type="body" idx="1"/>
          </p:nvPr>
        </p:nvSpPr>
        <p:spPr/>
        <p:txBody>
          <a:bodyPr/>
          <a:lstStyle/>
          <a:p>
            <a:pPr eaLnBrk="1" hangingPunct="1"/>
            <a:r>
              <a:rPr lang="zh-CN" altLang="en-US" b="1" smtClean="0">
                <a:ea typeface="楷体_GB2312" pitchFamily="49" charset="-122"/>
              </a:rPr>
              <a:t>基于分簇网络的</a:t>
            </a:r>
            <a:r>
              <a:rPr lang="en-US" altLang="zh-CN" b="1" smtClean="0">
                <a:ea typeface="楷体_GB2312" pitchFamily="49" charset="-122"/>
              </a:rPr>
              <a:t>MAC</a:t>
            </a:r>
            <a:r>
              <a:rPr lang="zh-CN" altLang="en-US" b="1" smtClean="0">
                <a:ea typeface="楷体_GB2312" pitchFamily="49" charset="-122"/>
              </a:rPr>
              <a:t>协议</a:t>
            </a:r>
          </a:p>
          <a:p>
            <a:pPr lvl="1" eaLnBrk="1" hangingPunct="1"/>
            <a:r>
              <a:rPr lang="zh-CN" altLang="en-US" sz="2400" smtClean="0">
                <a:ea typeface="楷体_GB2312" pitchFamily="49" charset="-122"/>
              </a:rPr>
              <a:t>所有传感器节点固定划分或自动形成多个簇，每个簇内有一个簇头节点，簇头负责为簇内所有传感器节点分配时槽，收集和处理簇内传感器节点发来的数据，并将数据发送给汇聚节点。</a:t>
            </a:r>
          </a:p>
          <a:p>
            <a:pPr lvl="1" eaLnBrk="1" hangingPunct="1"/>
            <a:r>
              <a:rPr lang="zh-CN" altLang="en-US" sz="2400" smtClean="0">
                <a:ea typeface="楷体_GB2312" pitchFamily="49" charset="-122"/>
              </a:rPr>
              <a:t>	在基于分簇网络的</a:t>
            </a:r>
            <a:r>
              <a:rPr lang="en-US" altLang="zh-CN" sz="2400" smtClean="0">
                <a:ea typeface="楷体_GB2312" pitchFamily="49" charset="-122"/>
              </a:rPr>
              <a:t>MAC</a:t>
            </a:r>
            <a:r>
              <a:rPr lang="zh-CN" altLang="en-US" sz="2400" smtClean="0">
                <a:ea typeface="楷体_GB2312" pitchFamily="49" charset="-122"/>
              </a:rPr>
              <a:t>协议中，节点状态分为感应</a:t>
            </a:r>
            <a:r>
              <a:rPr lang="en-US" altLang="zh-CN" sz="2400" smtClean="0">
                <a:ea typeface="楷体_GB2312" pitchFamily="49" charset="-122"/>
              </a:rPr>
              <a:t>(sensing)</a:t>
            </a:r>
            <a:r>
              <a:rPr lang="zh-CN" altLang="en-US" sz="2400" smtClean="0">
                <a:ea typeface="楷体_GB2312" pitchFamily="49" charset="-122"/>
              </a:rPr>
              <a:t>、转发</a:t>
            </a:r>
            <a:r>
              <a:rPr lang="en-US" altLang="zh-CN" sz="2400" smtClean="0">
                <a:ea typeface="楷体_GB2312" pitchFamily="49" charset="-122"/>
              </a:rPr>
              <a:t>(relaying)</a:t>
            </a:r>
            <a:r>
              <a:rPr lang="zh-CN" altLang="en-US" sz="2400" smtClean="0">
                <a:ea typeface="楷体_GB2312" pitchFamily="49" charset="-122"/>
              </a:rPr>
              <a:t>、感应并转发</a:t>
            </a:r>
            <a:r>
              <a:rPr lang="en-US" altLang="zh-CN" sz="2400" smtClean="0">
                <a:ea typeface="楷体_GB2312" pitchFamily="49" charset="-122"/>
              </a:rPr>
              <a:t>(sensing &amp; relaying)</a:t>
            </a:r>
            <a:r>
              <a:rPr lang="zh-CN" altLang="en-US" sz="2400" smtClean="0">
                <a:ea typeface="楷体_GB2312" pitchFamily="49" charset="-122"/>
              </a:rPr>
              <a:t>、非活动</a:t>
            </a:r>
            <a:r>
              <a:rPr lang="en-US" altLang="zh-CN" sz="2400" smtClean="0">
                <a:ea typeface="楷体_GB2312" pitchFamily="49" charset="-122"/>
              </a:rPr>
              <a:t>(inactive)</a:t>
            </a:r>
            <a:r>
              <a:rPr lang="zh-CN" altLang="en-US" sz="2400" smtClean="0">
                <a:ea typeface="楷体_GB2312" pitchFamily="49" charset="-122"/>
              </a:rPr>
              <a:t>四种状态。</a:t>
            </a:r>
          </a:p>
          <a:p>
            <a:pPr lvl="1" eaLnBrk="1" hangingPunct="1"/>
            <a:r>
              <a:rPr lang="zh-CN" altLang="en-US" sz="2400" smtClean="0">
                <a:ea typeface="楷体_GB2312" pitchFamily="49" charset="-122"/>
              </a:rPr>
              <a:t>节点在感应状态时，采集数据并向其相邻节点发送；在转发状态时，接收其他节点发送的数据并发送给下一个节点；在感应并转发状态的节点，需要完成上述两项的功能；节点没有数据需要接收和发送时，自动进入非活动状态。</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C741A24-34BF-48B5-997B-C63E8EAE11D0}" type="slidenum">
              <a:rPr lang="zh-CN" altLang="en-US"/>
              <a:pPr eaLnBrk="1" hangingPunct="1"/>
              <a:t>36</a:t>
            </a:fld>
            <a:endParaRPr lang="en-US" altLang="zh-CN"/>
          </a:p>
        </p:txBody>
      </p:sp>
      <p:sp>
        <p:nvSpPr>
          <p:cNvPr id="179202"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6868" name="Rectangle 3"/>
          <p:cNvSpPr>
            <a:spLocks noGrp="1" noChangeArrowheads="1"/>
          </p:cNvSpPr>
          <p:nvPr>
            <p:ph type="body" idx="1"/>
          </p:nvPr>
        </p:nvSpPr>
        <p:spPr/>
        <p:txBody>
          <a:bodyPr/>
          <a:lstStyle/>
          <a:p>
            <a:pPr eaLnBrk="1" hangingPunct="1">
              <a:lnSpc>
                <a:spcPct val="90000"/>
              </a:lnSpc>
            </a:pPr>
            <a:r>
              <a:rPr lang="zh-CN" altLang="en-US" sz="2800" b="1" smtClean="0">
                <a:ea typeface="楷体_GB2312" pitchFamily="49" charset="-122"/>
              </a:rPr>
              <a:t>基于分簇网络的</a:t>
            </a:r>
            <a:r>
              <a:rPr lang="en-US" altLang="zh-CN" sz="2800" b="1" smtClean="0">
                <a:ea typeface="楷体_GB2312" pitchFamily="49" charset="-122"/>
              </a:rPr>
              <a:t>MAC</a:t>
            </a:r>
            <a:r>
              <a:rPr lang="zh-CN" altLang="en-US" sz="2800" b="1" smtClean="0">
                <a:ea typeface="楷体_GB2312" pitchFamily="49" charset="-122"/>
              </a:rPr>
              <a:t>协议</a:t>
            </a:r>
          </a:p>
          <a:p>
            <a:pPr lvl="1" eaLnBrk="1" hangingPunct="1">
              <a:lnSpc>
                <a:spcPct val="90000"/>
              </a:lnSpc>
            </a:pPr>
            <a:r>
              <a:rPr lang="zh-CN" altLang="en-US" sz="2000" smtClean="0">
                <a:ea typeface="楷体_GB2312" pitchFamily="49" charset="-122"/>
              </a:rPr>
              <a:t>为了适应簇内节点的动态变化、及时发现新的节点、使用能量相对高的节点转发数据等目的，协议将时间帧分为周期性的四个阶段：</a:t>
            </a:r>
          </a:p>
          <a:p>
            <a:pPr eaLnBrk="1" hangingPunct="1">
              <a:lnSpc>
                <a:spcPct val="90000"/>
              </a:lnSpc>
              <a:buFontTx/>
              <a:buNone/>
            </a:pPr>
            <a:r>
              <a:rPr lang="zh-CN" altLang="en-US" sz="2000" smtClean="0">
                <a:ea typeface="楷体_GB2312" pitchFamily="49" charset="-122"/>
              </a:rPr>
              <a:t>        </a:t>
            </a:r>
            <a:r>
              <a:rPr lang="en-US" altLang="zh-CN" sz="2000" smtClean="0">
                <a:ea typeface="楷体_GB2312" pitchFamily="49" charset="-122"/>
              </a:rPr>
              <a:t>1</a:t>
            </a:r>
            <a:r>
              <a:rPr lang="zh-CN" altLang="en-US" sz="2000" smtClean="0">
                <a:ea typeface="楷体_GB2312" pitchFamily="49" charset="-122"/>
              </a:rPr>
              <a:t>）数据传输阶段：簇内传感器节点在各自分配的时槽内，发送采 集数据给簇头。</a:t>
            </a:r>
          </a:p>
          <a:p>
            <a:pPr eaLnBrk="1" hangingPunct="1">
              <a:lnSpc>
                <a:spcPct val="90000"/>
              </a:lnSpc>
              <a:buFontTx/>
              <a:buNone/>
            </a:pPr>
            <a:r>
              <a:rPr lang="zh-CN" altLang="en-US" sz="2000" smtClean="0">
                <a:ea typeface="楷体_GB2312" pitchFamily="49" charset="-122"/>
              </a:rPr>
              <a:t>        </a:t>
            </a:r>
            <a:r>
              <a:rPr lang="en-US" altLang="zh-CN" sz="2000" smtClean="0">
                <a:ea typeface="楷体_GB2312" pitchFamily="49" charset="-122"/>
              </a:rPr>
              <a:t>2</a:t>
            </a:r>
            <a:r>
              <a:rPr lang="zh-CN" altLang="en-US" sz="2000" smtClean="0">
                <a:ea typeface="楷体_GB2312" pitchFamily="49" charset="-122"/>
              </a:rPr>
              <a:t>）刷新阶段：簇内传感器节点向簇头报告其当前的状态；</a:t>
            </a:r>
          </a:p>
          <a:p>
            <a:pPr eaLnBrk="1" hangingPunct="1">
              <a:lnSpc>
                <a:spcPct val="90000"/>
              </a:lnSpc>
              <a:buFontTx/>
              <a:buNone/>
            </a:pPr>
            <a:r>
              <a:rPr lang="en-US" altLang="zh-CN" sz="2000" smtClean="0">
                <a:ea typeface="楷体_GB2312" pitchFamily="49" charset="-122"/>
              </a:rPr>
              <a:t>        3</a:t>
            </a:r>
            <a:r>
              <a:rPr lang="zh-CN" altLang="en-US" sz="2000" smtClean="0">
                <a:ea typeface="楷体_GB2312" pitchFamily="49" charset="-122"/>
              </a:rPr>
              <a:t>）刷新引起的重组阶段：紧跟在刷新阶段之后，簇头节点根据簇内节点的当前状态，重新给簇内节点分配时槽。</a:t>
            </a:r>
          </a:p>
          <a:p>
            <a:pPr eaLnBrk="1" hangingPunct="1">
              <a:lnSpc>
                <a:spcPct val="90000"/>
              </a:lnSpc>
              <a:buFontTx/>
              <a:buNone/>
            </a:pPr>
            <a:r>
              <a:rPr lang="en-US" altLang="zh-CN" sz="2000" smtClean="0">
                <a:ea typeface="楷体_GB2312" pitchFamily="49" charset="-122"/>
              </a:rPr>
              <a:t>        4</a:t>
            </a:r>
            <a:r>
              <a:rPr lang="zh-CN" altLang="en-US" sz="2000" smtClean="0">
                <a:ea typeface="楷体_GB2312" pitchFamily="49" charset="-122"/>
              </a:rPr>
              <a:t>）事件触发的重组阶段：节点能量小于特定值、网络拓扑发生变化等事件发生时，簇头就要重新分配时槽。通常在多个数据传输阶段后有这样的事件发生。</a:t>
            </a:r>
          </a:p>
          <a:p>
            <a:pPr lvl="1" eaLnBrk="1" hangingPunct="1">
              <a:lnSpc>
                <a:spcPct val="90000"/>
              </a:lnSpc>
            </a:pPr>
            <a:r>
              <a:rPr lang="zh-CN" altLang="en-US" sz="2000" smtClean="0">
                <a:ea typeface="楷体_GB2312" pitchFamily="49" charset="-122"/>
              </a:rPr>
              <a:t>簇头节点要求具有比较强的处理和通信能力，能量消耗较大，如何合理选择簇头节点是一个需要深入研究的问题。</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7892" name="Rectangle 3"/>
          <p:cNvSpPr>
            <a:spLocks noGrp="1" noChangeArrowheads="1"/>
          </p:cNvSpPr>
          <p:nvPr>
            <p:ph type="body" idx="1"/>
          </p:nvPr>
        </p:nvSpPr>
        <p:spPr>
          <a:xfrm>
            <a:off x="457200" y="1565175"/>
            <a:ext cx="8229600" cy="4456113"/>
          </a:xfrm>
        </p:spPr>
        <p:txBody>
          <a:bodyPr/>
          <a:lstStyle/>
          <a:p>
            <a:pPr eaLnBrk="1" hangingPunct="1"/>
            <a:r>
              <a:rPr lang="en-US" altLang="zh-CN" sz="2800" b="1" dirty="0" smtClean="0">
                <a:latin typeface="楷体_GB2312" pitchFamily="49" charset="-122"/>
                <a:ea typeface="楷体_GB2312" pitchFamily="49" charset="-122"/>
              </a:rPr>
              <a:t>DEANA</a:t>
            </a:r>
            <a:r>
              <a:rPr lang="zh-CN" altLang="en-US" sz="2800" b="1" dirty="0" smtClean="0">
                <a:latin typeface="楷体_GB2312" pitchFamily="49" charset="-122"/>
                <a:ea typeface="楷体_GB2312" pitchFamily="49" charset="-122"/>
              </a:rPr>
              <a:t>协议</a:t>
            </a:r>
          </a:p>
          <a:p>
            <a:pPr lvl="1" eaLnBrk="1" hangingPunct="1">
              <a:buFont typeface="楷体_GB2312" pitchFamily="49" charset="-122"/>
              <a:buChar char="-"/>
            </a:pPr>
            <a:r>
              <a:rPr lang="zh-CN" altLang="en-US" sz="2000" dirty="0" smtClean="0">
                <a:latin typeface="楷体_GB2312" pitchFamily="49" charset="-122"/>
                <a:ea typeface="楷体_GB2312" pitchFamily="49" charset="-122"/>
              </a:rPr>
              <a:t>分布式能量感知节点活动</a:t>
            </a:r>
            <a:r>
              <a:rPr lang="en-US" altLang="zh-CN" sz="2000" dirty="0" smtClean="0">
                <a:latin typeface="楷体_GB2312" pitchFamily="49" charset="-122"/>
                <a:ea typeface="楷体_GB2312" pitchFamily="49" charset="-122"/>
              </a:rPr>
              <a:t>(distributed energy-aware node activation, DEANA)</a:t>
            </a:r>
            <a:r>
              <a:rPr lang="zh-CN" altLang="en-US" sz="2000" dirty="0" smtClean="0">
                <a:latin typeface="楷体_GB2312" pitchFamily="49" charset="-122"/>
                <a:ea typeface="楷体_GB2312" pitchFamily="49" charset="-122"/>
              </a:rPr>
              <a:t>协议将时间帧分为周期性的调度访问阶段和随机访问阶段。调度访问阶段由多个连续的数据传输时槽组成，某个时槽分配给特定节点用来发送数据。除相应的接收节点外，其他节点在此时槽处于睡眠状态。随机访问阶段由多个连续的信令交换时槽组成，用于处理节点的添加、删除以及</a:t>
            </a:r>
            <a:r>
              <a:rPr lang="zh-CN" altLang="en-US" sz="1600" dirty="0" smtClean="0">
                <a:latin typeface="楷体_GB2312" pitchFamily="49" charset="-122"/>
                <a:ea typeface="楷体_GB2312" pitchFamily="49" charset="-122"/>
              </a:rPr>
              <a:t>时间同步等。</a:t>
            </a:r>
          </a:p>
        </p:txBody>
      </p:sp>
      <p:grpSp>
        <p:nvGrpSpPr>
          <p:cNvPr id="37893" name="Group 40"/>
          <p:cNvGrpSpPr>
            <a:grpSpLocks/>
          </p:cNvGrpSpPr>
          <p:nvPr/>
        </p:nvGrpSpPr>
        <p:grpSpPr bwMode="auto">
          <a:xfrm>
            <a:off x="1043608" y="4085975"/>
            <a:ext cx="7416800" cy="2028825"/>
            <a:chOff x="657" y="2568"/>
            <a:chExt cx="4672" cy="1278"/>
          </a:xfrm>
        </p:grpSpPr>
        <p:grpSp>
          <p:nvGrpSpPr>
            <p:cNvPr id="37895" name="Group 38"/>
            <p:cNvGrpSpPr>
              <a:grpSpLocks/>
            </p:cNvGrpSpPr>
            <p:nvPr/>
          </p:nvGrpSpPr>
          <p:grpSpPr bwMode="auto">
            <a:xfrm>
              <a:off x="657" y="2568"/>
              <a:ext cx="4672" cy="1275"/>
              <a:chOff x="657" y="2568"/>
              <a:chExt cx="4672" cy="1275"/>
            </a:xfrm>
          </p:grpSpPr>
          <p:grpSp>
            <p:nvGrpSpPr>
              <p:cNvPr id="37897" name="Group 36"/>
              <p:cNvGrpSpPr>
                <a:grpSpLocks/>
              </p:cNvGrpSpPr>
              <p:nvPr/>
            </p:nvGrpSpPr>
            <p:grpSpPr bwMode="auto">
              <a:xfrm>
                <a:off x="657" y="2568"/>
                <a:ext cx="4672" cy="1271"/>
                <a:chOff x="657" y="2568"/>
                <a:chExt cx="4672" cy="1271"/>
              </a:xfrm>
            </p:grpSpPr>
            <p:grpSp>
              <p:nvGrpSpPr>
                <p:cNvPr id="37899" name="Group 25"/>
                <p:cNvGrpSpPr>
                  <a:grpSpLocks/>
                </p:cNvGrpSpPr>
                <p:nvPr/>
              </p:nvGrpSpPr>
              <p:grpSpPr bwMode="auto">
                <a:xfrm>
                  <a:off x="657" y="2568"/>
                  <a:ext cx="4672" cy="590"/>
                  <a:chOff x="657" y="2568"/>
                  <a:chExt cx="4672" cy="590"/>
                </a:xfrm>
              </p:grpSpPr>
              <p:grpSp>
                <p:nvGrpSpPr>
                  <p:cNvPr id="37905" name="Group 23"/>
                  <p:cNvGrpSpPr>
                    <a:grpSpLocks/>
                  </p:cNvGrpSpPr>
                  <p:nvPr/>
                </p:nvGrpSpPr>
                <p:grpSpPr bwMode="auto">
                  <a:xfrm>
                    <a:off x="657" y="2568"/>
                    <a:ext cx="4672" cy="590"/>
                    <a:chOff x="657" y="2568"/>
                    <a:chExt cx="4672" cy="590"/>
                  </a:xfrm>
                </p:grpSpPr>
                <p:grpSp>
                  <p:nvGrpSpPr>
                    <p:cNvPr id="37907" name="Group 21"/>
                    <p:cNvGrpSpPr>
                      <a:grpSpLocks/>
                    </p:cNvGrpSpPr>
                    <p:nvPr/>
                  </p:nvGrpSpPr>
                  <p:grpSpPr bwMode="auto">
                    <a:xfrm>
                      <a:off x="657" y="2568"/>
                      <a:ext cx="4672" cy="590"/>
                      <a:chOff x="657" y="2568"/>
                      <a:chExt cx="4672" cy="590"/>
                    </a:xfrm>
                  </p:grpSpPr>
                  <p:grpSp>
                    <p:nvGrpSpPr>
                      <p:cNvPr id="37909" name="Group 19"/>
                      <p:cNvGrpSpPr>
                        <a:grpSpLocks/>
                      </p:cNvGrpSpPr>
                      <p:nvPr/>
                    </p:nvGrpSpPr>
                    <p:grpSpPr bwMode="auto">
                      <a:xfrm>
                        <a:off x="657" y="2568"/>
                        <a:ext cx="4672" cy="589"/>
                        <a:chOff x="657" y="2614"/>
                        <a:chExt cx="4672" cy="589"/>
                      </a:xfrm>
                    </p:grpSpPr>
                    <p:sp>
                      <p:nvSpPr>
                        <p:cNvPr id="37911" name="Rectangle 4"/>
                        <p:cNvSpPr>
                          <a:spLocks noChangeArrowheads="1"/>
                        </p:cNvSpPr>
                        <p:nvPr/>
                      </p:nvSpPr>
                      <p:spPr bwMode="auto">
                        <a:xfrm>
                          <a:off x="657" y="2976"/>
                          <a:ext cx="2041" cy="22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37912" name="Group 13"/>
                        <p:cNvGrpSpPr>
                          <a:grpSpLocks/>
                        </p:cNvGrpSpPr>
                        <p:nvPr/>
                      </p:nvGrpSpPr>
                      <p:grpSpPr bwMode="auto">
                        <a:xfrm>
                          <a:off x="657" y="2614"/>
                          <a:ext cx="4672" cy="273"/>
                          <a:chOff x="657" y="2568"/>
                          <a:chExt cx="4672" cy="273"/>
                        </a:xfrm>
                      </p:grpSpPr>
                      <p:sp>
                        <p:nvSpPr>
                          <p:cNvPr id="37918" name="Line 5"/>
                          <p:cNvSpPr>
                            <a:spLocks noChangeShapeType="1"/>
                          </p:cNvSpPr>
                          <p:nvPr/>
                        </p:nvSpPr>
                        <p:spPr bwMode="auto">
                          <a:xfrm>
                            <a:off x="657" y="26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Line 7"/>
                          <p:cNvSpPr>
                            <a:spLocks noChangeShapeType="1"/>
                          </p:cNvSpPr>
                          <p:nvPr/>
                        </p:nvSpPr>
                        <p:spPr bwMode="auto">
                          <a:xfrm>
                            <a:off x="5329" y="26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8"/>
                          <p:cNvSpPr>
                            <a:spLocks noChangeShapeType="1"/>
                          </p:cNvSpPr>
                          <p:nvPr/>
                        </p:nvSpPr>
                        <p:spPr bwMode="auto">
                          <a:xfrm>
                            <a:off x="3833" y="26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Line 9"/>
                          <p:cNvSpPr>
                            <a:spLocks noChangeShapeType="1"/>
                          </p:cNvSpPr>
                          <p:nvPr/>
                        </p:nvSpPr>
                        <p:spPr bwMode="auto">
                          <a:xfrm>
                            <a:off x="657" y="2795"/>
                            <a:ext cx="317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22" name="Line 10"/>
                          <p:cNvSpPr>
                            <a:spLocks noChangeShapeType="1"/>
                          </p:cNvSpPr>
                          <p:nvPr/>
                        </p:nvSpPr>
                        <p:spPr bwMode="auto">
                          <a:xfrm>
                            <a:off x="3833" y="2795"/>
                            <a:ext cx="149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23" name="Text Box 11"/>
                          <p:cNvSpPr txBox="1">
                            <a:spLocks noChangeArrowheads="1"/>
                          </p:cNvSpPr>
                          <p:nvPr/>
                        </p:nvSpPr>
                        <p:spPr bwMode="auto">
                          <a:xfrm>
                            <a:off x="1746" y="2568"/>
                            <a:ext cx="8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楷体_GB2312" pitchFamily="49" charset="-122"/>
                              </a:rPr>
                              <a:t>调度访问</a:t>
                            </a:r>
                          </a:p>
                        </p:txBody>
                      </p:sp>
                      <p:sp>
                        <p:nvSpPr>
                          <p:cNvPr id="37924" name="Text Box 12"/>
                          <p:cNvSpPr txBox="1">
                            <a:spLocks noChangeArrowheads="1"/>
                          </p:cNvSpPr>
                          <p:nvPr/>
                        </p:nvSpPr>
                        <p:spPr bwMode="auto">
                          <a:xfrm>
                            <a:off x="4241" y="2568"/>
                            <a:ext cx="8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楷体_GB2312" pitchFamily="49" charset="-122"/>
                              </a:rPr>
                              <a:t>随机访问</a:t>
                            </a:r>
                          </a:p>
                        </p:txBody>
                      </p:sp>
                    </p:grpSp>
                    <p:sp>
                      <p:nvSpPr>
                        <p:cNvPr id="37913" name="Rectangle 14"/>
                        <p:cNvSpPr>
                          <a:spLocks noChangeArrowheads="1"/>
                        </p:cNvSpPr>
                        <p:nvPr/>
                      </p:nvSpPr>
                      <p:spPr bwMode="auto">
                        <a:xfrm>
                          <a:off x="2880" y="2976"/>
                          <a:ext cx="1769" cy="22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7914" name="Rectangle 15"/>
                        <p:cNvSpPr>
                          <a:spLocks noChangeArrowheads="1"/>
                        </p:cNvSpPr>
                        <p:nvPr/>
                      </p:nvSpPr>
                      <p:spPr bwMode="auto">
                        <a:xfrm>
                          <a:off x="4876" y="2976"/>
                          <a:ext cx="453" cy="22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7915" name="Line 16"/>
                        <p:cNvSpPr>
                          <a:spLocks noChangeShapeType="1"/>
                        </p:cNvSpPr>
                        <p:nvPr/>
                      </p:nvSpPr>
                      <p:spPr bwMode="auto">
                        <a:xfrm>
                          <a:off x="839" y="297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17"/>
                        <p:cNvSpPr>
                          <a:spLocks noChangeShapeType="1"/>
                        </p:cNvSpPr>
                        <p:nvPr/>
                      </p:nvSpPr>
                      <p:spPr bwMode="auto">
                        <a:xfrm>
                          <a:off x="1746" y="297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Line 18"/>
                        <p:cNvSpPr>
                          <a:spLocks noChangeShapeType="1"/>
                        </p:cNvSpPr>
                        <p:nvPr/>
                      </p:nvSpPr>
                      <p:spPr bwMode="auto">
                        <a:xfrm>
                          <a:off x="1973" y="297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10" name="Line 20"/>
                      <p:cNvSpPr>
                        <a:spLocks noChangeShapeType="1"/>
                      </p:cNvSpPr>
                      <p:nvPr/>
                    </p:nvSpPr>
                    <p:spPr bwMode="auto">
                      <a:xfrm>
                        <a:off x="3107" y="293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8" name="Line 22"/>
                    <p:cNvSpPr>
                      <a:spLocks noChangeShapeType="1"/>
                    </p:cNvSpPr>
                    <p:nvPr/>
                  </p:nvSpPr>
                  <p:spPr bwMode="auto">
                    <a:xfrm>
                      <a:off x="3833" y="293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6" name="Line 24"/>
                  <p:cNvSpPr>
                    <a:spLocks noChangeShapeType="1"/>
                  </p:cNvSpPr>
                  <p:nvPr/>
                </p:nvSpPr>
                <p:spPr bwMode="auto">
                  <a:xfrm>
                    <a:off x="4150" y="293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0" name="Rectangle 30"/>
                <p:cNvSpPr>
                  <a:spLocks noChangeArrowheads="1"/>
                </p:cNvSpPr>
                <p:nvPr/>
              </p:nvSpPr>
              <p:spPr bwMode="auto">
                <a:xfrm>
                  <a:off x="657" y="3612"/>
                  <a:ext cx="2132" cy="22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7901" name="Line 31"/>
                <p:cNvSpPr>
                  <a:spLocks noChangeShapeType="1"/>
                </p:cNvSpPr>
                <p:nvPr/>
              </p:nvSpPr>
              <p:spPr bwMode="auto">
                <a:xfrm>
                  <a:off x="1066" y="3612"/>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33"/>
                <p:cNvSpPr>
                  <a:spLocks noChangeShapeType="1"/>
                </p:cNvSpPr>
                <p:nvPr/>
              </p:nvSpPr>
              <p:spPr bwMode="auto">
                <a:xfrm>
                  <a:off x="2699" y="3158"/>
                  <a:ext cx="9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Line 34"/>
                <p:cNvSpPr>
                  <a:spLocks noChangeShapeType="1"/>
                </p:cNvSpPr>
                <p:nvPr/>
              </p:nvSpPr>
              <p:spPr bwMode="auto">
                <a:xfrm flipH="1">
                  <a:off x="657" y="3158"/>
                  <a:ext cx="1089"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35"/>
                <p:cNvSpPr>
                  <a:spLocks noChangeShapeType="1"/>
                </p:cNvSpPr>
                <p:nvPr/>
              </p:nvSpPr>
              <p:spPr bwMode="auto">
                <a:xfrm flipH="1">
                  <a:off x="1066" y="3158"/>
                  <a:ext cx="907"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898" name="Text Box 37"/>
              <p:cNvSpPr txBox="1">
                <a:spLocks noChangeArrowheads="1"/>
              </p:cNvSpPr>
              <p:nvPr/>
            </p:nvSpPr>
            <p:spPr bwMode="auto">
              <a:xfrm>
                <a:off x="657" y="361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楷体_GB2312" pitchFamily="49" charset="-122"/>
                  </a:rPr>
                  <a:t>控帧</a:t>
                </a:r>
              </a:p>
            </p:txBody>
          </p:sp>
        </p:grpSp>
        <p:sp>
          <p:nvSpPr>
            <p:cNvPr id="37896" name="Text Box 39"/>
            <p:cNvSpPr txBox="1">
              <a:spLocks noChangeArrowheads="1"/>
            </p:cNvSpPr>
            <p:nvPr/>
          </p:nvSpPr>
          <p:spPr bwMode="auto">
            <a:xfrm>
              <a:off x="1552" y="361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楷体_GB2312" pitchFamily="49" charset="-122"/>
                </a:rPr>
                <a:t>数据</a:t>
              </a:r>
            </a:p>
          </p:txBody>
        </p:sp>
      </p:grpSp>
      <p:sp>
        <p:nvSpPr>
          <p:cNvPr id="2" name="矩形 1"/>
          <p:cNvSpPr/>
          <p:nvPr/>
        </p:nvSpPr>
        <p:spPr>
          <a:xfrm>
            <a:off x="4932983" y="5269953"/>
            <a:ext cx="4175521" cy="1543423"/>
          </a:xfrm>
          <a:prstGeom prst="rect">
            <a:avLst/>
          </a:prstGeom>
          <a:solidFill>
            <a:srgbClr val="FFFF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sz="1200" dirty="0" smtClean="0">
                <a:solidFill>
                  <a:srgbClr val="1D2905"/>
                </a:solidFill>
              </a:rPr>
              <a:t>为了进一步节省能量，在调度访问部分中，每个时槽又细分为控制时槽和数据传输时槽。控制时槽相对数据时槽而言长度很短。如果节点在其分配的时槽内有数据需要发送，则在控制时槽发出控制信息，指出接收数据的节点，然后在数据传输时槽发送数据。在控制时槽内，所有节点都处于接收状态。如果发现自己不是数据的接收者，节点就进入睡眠状态，只有数据的接收者才在整个时槽内保持接收状态。这样能有效减少节点接收不必要的数据。</a:t>
            </a:r>
            <a:endParaRPr lang="zh-CN" altLang="en-US" sz="1200" dirty="0">
              <a:solidFill>
                <a:srgbClr val="1D290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F487A87-3101-4600-B7B4-BEEF500CB620}" type="slidenum">
              <a:rPr lang="zh-CN" altLang="en-US"/>
              <a:pPr eaLnBrk="1" hangingPunct="1"/>
              <a:t>38</a:t>
            </a:fld>
            <a:endParaRPr lang="en-US" altLang="zh-CN"/>
          </a:p>
        </p:txBody>
      </p:sp>
      <p:sp>
        <p:nvSpPr>
          <p:cNvPr id="18125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8916" name="Rectangle 3"/>
          <p:cNvSpPr>
            <a:spLocks noGrp="1" noChangeArrowheads="1"/>
          </p:cNvSpPr>
          <p:nvPr>
            <p:ph type="body" idx="1"/>
          </p:nvPr>
        </p:nvSpPr>
        <p:spPr/>
        <p:txBody>
          <a:bodyPr/>
          <a:lstStyle/>
          <a:p>
            <a:pPr eaLnBrk="1" hangingPunct="1"/>
            <a:r>
              <a:rPr lang="en-US" altLang="zh-CN" b="1" smtClean="0">
                <a:latin typeface="楷体_GB2312" pitchFamily="49" charset="-122"/>
                <a:ea typeface="楷体_GB2312" pitchFamily="49" charset="-122"/>
              </a:rPr>
              <a:t>DEANA</a:t>
            </a:r>
            <a:r>
              <a:rPr lang="zh-CN" altLang="en-US" b="1" smtClean="0">
                <a:latin typeface="楷体_GB2312" pitchFamily="49" charset="-122"/>
                <a:ea typeface="楷体_GB2312" pitchFamily="49" charset="-122"/>
              </a:rPr>
              <a:t>协议</a:t>
            </a:r>
          </a:p>
          <a:p>
            <a:pPr lvl="1" eaLnBrk="1" hangingPunct="1">
              <a:buFont typeface="楷体_GB2312" pitchFamily="49" charset="-122"/>
              <a:buChar char="-"/>
            </a:pPr>
            <a:r>
              <a:rPr lang="zh-CN" altLang="en-US" sz="2400" smtClean="0">
                <a:latin typeface="楷体_GB2312" pitchFamily="49" charset="-122"/>
                <a:ea typeface="楷体_GB2312" pitchFamily="49" charset="-122"/>
              </a:rPr>
              <a:t>与传统的</a:t>
            </a:r>
            <a:r>
              <a:rPr lang="en-US" altLang="zh-CN" sz="2400" smtClean="0">
                <a:latin typeface="楷体_GB2312" pitchFamily="49" charset="-122"/>
                <a:ea typeface="楷体_GB2312" pitchFamily="49" charset="-122"/>
              </a:rPr>
              <a:t>TDMA</a:t>
            </a:r>
            <a:r>
              <a:rPr lang="zh-CN" altLang="en-US" sz="2400" smtClean="0">
                <a:latin typeface="楷体_GB2312" pitchFamily="49" charset="-122"/>
                <a:ea typeface="楷体_GB2312" pitchFamily="49" charset="-122"/>
              </a:rPr>
              <a:t>协议相比，</a:t>
            </a:r>
            <a:r>
              <a:rPr lang="en-US" altLang="zh-CN" sz="2400" smtClean="0">
                <a:latin typeface="楷体_GB2312" pitchFamily="49" charset="-122"/>
                <a:ea typeface="楷体_GB2312" pitchFamily="49" charset="-122"/>
              </a:rPr>
              <a:t>DEANA</a:t>
            </a:r>
            <a:r>
              <a:rPr lang="zh-CN" altLang="en-US" sz="2400" smtClean="0">
                <a:latin typeface="楷体_GB2312" pitchFamily="49" charset="-122"/>
                <a:ea typeface="楷体_GB2312" pitchFamily="49" charset="-122"/>
              </a:rPr>
              <a:t>协议在数据传输时槽前加入了一个控制时槽，使节点在得知不需要接收数据时进入睡眠状态，但是该协议对节点的时间同步精度要求较高。</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D84D6E2-D9BC-4D5C-984B-249D87925906}" type="slidenum">
              <a:rPr lang="zh-CN" altLang="en-US"/>
              <a:pPr eaLnBrk="1" hangingPunct="1"/>
              <a:t>39</a:t>
            </a:fld>
            <a:endParaRPr lang="en-US" altLang="zh-CN"/>
          </a:p>
        </p:txBody>
      </p:sp>
      <p:sp>
        <p:nvSpPr>
          <p:cNvPr id="182274"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39940" name="Rectangle 3"/>
          <p:cNvSpPr>
            <a:spLocks noGrp="1" noChangeArrowheads="1"/>
          </p:cNvSpPr>
          <p:nvPr>
            <p:ph type="body" idx="1"/>
          </p:nvPr>
        </p:nvSpPr>
        <p:spPr/>
        <p:txBody>
          <a:bodyPr/>
          <a:lstStyle/>
          <a:p>
            <a:pPr eaLnBrk="1" hangingPunct="1"/>
            <a:r>
              <a:rPr lang="zh-CN" altLang="en-US" sz="2800" b="1" smtClean="0">
                <a:latin typeface="楷体_GB2312" pitchFamily="49" charset="-122"/>
                <a:ea typeface="楷体_GB2312" pitchFamily="49" charset="-122"/>
              </a:rPr>
              <a:t>基于周期性调度的</a:t>
            </a:r>
            <a:r>
              <a:rPr lang="en-US" altLang="zh-CN" sz="2800" b="1" smtClean="0">
                <a:latin typeface="楷体_GB2312" pitchFamily="49" charset="-122"/>
                <a:ea typeface="楷体_GB2312" pitchFamily="49" charset="-122"/>
              </a:rPr>
              <a:t>MAC</a:t>
            </a:r>
            <a:r>
              <a:rPr lang="zh-CN" altLang="en-US" sz="2800" b="1" smtClean="0">
                <a:latin typeface="楷体_GB2312" pitchFamily="49" charset="-122"/>
                <a:ea typeface="楷体_GB2312" pitchFamily="49" charset="-122"/>
              </a:rPr>
              <a:t>协议</a:t>
            </a:r>
          </a:p>
          <a:p>
            <a:pPr eaLnBrk="1" hangingPunct="1">
              <a:buFontTx/>
              <a:buNone/>
            </a:pPr>
            <a:r>
              <a:rPr lang="zh-CN" altLang="en-US" sz="2400" b="1" smtClean="0">
                <a:latin typeface="楷体_GB2312" pitchFamily="49" charset="-122"/>
                <a:ea typeface="楷体_GB2312" pitchFamily="49" charset="-122"/>
              </a:rPr>
              <a:t>	</a:t>
            </a:r>
            <a:r>
              <a:rPr lang="en-US" altLang="zh-CN" sz="2400" b="1"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针对节点需要周期性发送数据的特定传感器网络应用，学者提出了周期性消息调度的</a:t>
            </a:r>
            <a:r>
              <a:rPr lang="en-US" altLang="zh-CN" sz="2400" smtClean="0">
                <a:latin typeface="楷体_GB2312" pitchFamily="49" charset="-122"/>
                <a:ea typeface="楷体_GB2312" pitchFamily="49" charset="-122"/>
              </a:rPr>
              <a:t>MAC</a:t>
            </a:r>
            <a:r>
              <a:rPr lang="zh-CN" altLang="en-US" sz="2400" smtClean="0">
                <a:latin typeface="楷体_GB2312" pitchFamily="49" charset="-122"/>
                <a:ea typeface="楷体_GB2312" pitchFamily="49" charset="-122"/>
              </a:rPr>
              <a:t>协议。</a:t>
            </a:r>
          </a:p>
          <a:p>
            <a:pPr eaLnBrk="1" hangingPunct="1"/>
            <a:r>
              <a:rPr lang="zh-CN" altLang="en-US" sz="2800" smtClean="0">
                <a:latin typeface="楷体_GB2312" pitchFamily="49" charset="-122"/>
                <a:ea typeface="楷体_GB2312" pitchFamily="49" charset="-122"/>
              </a:rPr>
              <a:t>协议假设所有节点之间都是时间同步的，节点发送的消息由多个固定长度的分组组成，每个消息都有生存时间的限制，消息产生后必须在给定时间内发送出去，否则该消息即使发送出去也没有意义。</a:t>
            </a:r>
            <a:endParaRPr lang="en-US" altLang="zh-CN" sz="2800" smtClean="0">
              <a:latin typeface="楷体_GB2312" pitchFamily="49" charset="-122"/>
              <a:ea typeface="楷体_GB2312" pitchFamily="49" charset="-122"/>
            </a:endParaRPr>
          </a:p>
          <a:p>
            <a:pPr eaLnBrk="1" hangingPunct="1"/>
            <a:r>
              <a:rPr lang="zh-CN" altLang="en-US" sz="2800" smtClean="0">
                <a:latin typeface="楷体_GB2312" pitchFamily="49" charset="-122"/>
                <a:ea typeface="楷体_GB2312" pitchFamily="49" charset="-122"/>
              </a:rPr>
              <a:t>时间被划分为连续的长度相同的时槽，时槽长度是发送一个固定分组需要的时间。</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C9014C6-2C04-4FF0-86A9-1B1CF606A1ED}" type="slidenum">
              <a:rPr lang="zh-CN" altLang="en-US"/>
              <a:pPr eaLnBrk="1" hangingPunct="1"/>
              <a:t>4</a:t>
            </a:fld>
            <a:endParaRPr lang="en-US" altLang="zh-CN"/>
          </a:p>
        </p:txBody>
      </p:sp>
      <p:sp>
        <p:nvSpPr>
          <p:cNvPr id="152578" name="Rectangle 2"/>
          <p:cNvSpPr>
            <a:spLocks noGrp="1" noChangeArrowheads="1"/>
          </p:cNvSpPr>
          <p:nvPr>
            <p:ph type="title"/>
          </p:nvPr>
        </p:nvSpPr>
        <p:spPr/>
        <p:txBody>
          <a:bodyPr/>
          <a:lstStyle/>
          <a:p>
            <a:pPr eaLnBrk="1" hangingPunct="1">
              <a:defRPr/>
            </a:pP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协议概述</a:t>
            </a:r>
          </a:p>
        </p:txBody>
      </p:sp>
      <p:sp>
        <p:nvSpPr>
          <p:cNvPr id="10244" name="Rectangle 3"/>
          <p:cNvSpPr>
            <a:spLocks noGrp="1" noChangeArrowheads="1"/>
          </p:cNvSpPr>
          <p:nvPr>
            <p:ph type="body" idx="1"/>
          </p:nvPr>
        </p:nvSpPr>
        <p:spPr>
          <a:xfrm>
            <a:off x="468313" y="1628775"/>
            <a:ext cx="8229600" cy="4456113"/>
          </a:xfrm>
        </p:spPr>
        <p:txBody>
          <a:bodyPr/>
          <a:lstStyle/>
          <a:p>
            <a:pPr eaLnBrk="1" hangingPunct="1"/>
            <a:r>
              <a:rPr lang="zh-CN" altLang="en-US" smtClean="0">
                <a:latin typeface="楷体_GB2312" pitchFamily="49" charset="-122"/>
                <a:ea typeface="楷体_GB2312" pitchFamily="49" charset="-122"/>
              </a:rPr>
              <a:t>在设计无线传感器网络的</a:t>
            </a:r>
            <a:r>
              <a:rPr lang="en-US" altLang="zh-CN" smtClean="0">
                <a:latin typeface="楷体_GB2312" pitchFamily="49" charset="-122"/>
                <a:ea typeface="楷体_GB2312" pitchFamily="49" charset="-122"/>
              </a:rPr>
              <a:t>MAC</a:t>
            </a:r>
            <a:r>
              <a:rPr lang="zh-CN" altLang="en-US" smtClean="0">
                <a:latin typeface="楷体_GB2312" pitchFamily="49" charset="-122"/>
                <a:ea typeface="楷体_GB2312" pitchFamily="49" charset="-122"/>
              </a:rPr>
              <a:t>协议时，需要着重考虑以下几个方面：</a:t>
            </a:r>
          </a:p>
          <a:p>
            <a:pPr eaLnBrk="1" hangingPunct="1">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1</a:t>
            </a:r>
            <a:r>
              <a:rPr lang="zh-CN" altLang="en-US" sz="2800" smtClean="0">
                <a:latin typeface="楷体_GB2312" pitchFamily="49" charset="-122"/>
                <a:ea typeface="楷体_GB2312" pitchFamily="49" charset="-122"/>
              </a:rPr>
              <a:t>）节省能量。</a:t>
            </a:r>
            <a:endParaRPr lang="en-US" altLang="zh-CN" sz="2800" smtClean="0">
              <a:latin typeface="楷体_GB2312" pitchFamily="49" charset="-122"/>
              <a:ea typeface="楷体_GB2312" pitchFamily="49" charset="-122"/>
            </a:endParaRPr>
          </a:p>
          <a:p>
            <a:pPr eaLnBrk="1" hangingPunct="1">
              <a:buFontTx/>
              <a:buNone/>
            </a:pPr>
            <a:r>
              <a:rPr lang="zh-CN" altLang="en-US" sz="2800" smtClean="0">
                <a:latin typeface="楷体_GB2312" pitchFamily="49" charset="-122"/>
                <a:ea typeface="楷体_GB2312" pitchFamily="49" charset="-122"/>
              </a:rPr>
              <a:t>    </a:t>
            </a:r>
            <a:r>
              <a:rPr lang="en-US" altLang="zh-CN" sz="28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满足应用要求下，尽量节省使用节点能量</a:t>
            </a:r>
            <a:r>
              <a:rPr lang="zh-CN" altLang="en-US" sz="2800" smtClean="0">
                <a:latin typeface="楷体_GB2312" pitchFamily="49" charset="-122"/>
                <a:ea typeface="楷体_GB2312" pitchFamily="49" charset="-122"/>
              </a:rPr>
              <a:t>。</a:t>
            </a:r>
          </a:p>
          <a:p>
            <a:pPr eaLnBrk="1" hangingPunct="1">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2</a:t>
            </a:r>
            <a:r>
              <a:rPr lang="zh-CN" altLang="en-US" sz="2800" smtClean="0">
                <a:latin typeface="楷体_GB2312" pitchFamily="49" charset="-122"/>
                <a:ea typeface="楷体_GB2312" pitchFamily="49" charset="-122"/>
              </a:rPr>
              <a:t>）可扩展性。</a:t>
            </a:r>
            <a:endParaRPr lang="en-US" altLang="zh-CN" sz="2800" smtClean="0">
              <a:latin typeface="楷体_GB2312" pitchFamily="49" charset="-122"/>
              <a:ea typeface="楷体_GB2312" pitchFamily="49" charset="-122"/>
            </a:endParaRPr>
          </a:p>
          <a:p>
            <a:pPr eaLnBrk="1" hangingPunct="1">
              <a:buFontTx/>
              <a:buNone/>
            </a:pPr>
            <a:r>
              <a:rPr lang="zh-CN" altLang="en-US" sz="2800" smtClean="0">
                <a:latin typeface="楷体_GB2312" pitchFamily="49" charset="-122"/>
                <a:ea typeface="楷体_GB2312" pitchFamily="49" charset="-122"/>
              </a:rPr>
              <a:t>    </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适应动态变化的网络拓扑。</a:t>
            </a:r>
          </a:p>
          <a:p>
            <a:pPr eaLnBrk="1" hangingPunct="1">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3</a:t>
            </a:r>
            <a:r>
              <a:rPr lang="zh-CN" altLang="en-US" sz="2800" smtClean="0">
                <a:latin typeface="楷体_GB2312" pitchFamily="49" charset="-122"/>
                <a:ea typeface="楷体_GB2312" pitchFamily="49" charset="-122"/>
              </a:rPr>
              <a:t>）网络效率。</a:t>
            </a:r>
            <a:endParaRPr lang="en-US" altLang="zh-CN" sz="2800" smtClean="0">
              <a:latin typeface="楷体_GB2312" pitchFamily="49" charset="-122"/>
              <a:ea typeface="楷体_GB2312" pitchFamily="49" charset="-122"/>
            </a:endParaRPr>
          </a:p>
          <a:p>
            <a:pPr eaLnBrk="1" hangingPunct="1">
              <a:buFontTx/>
              <a:buNone/>
            </a:pPr>
            <a:r>
              <a:rPr lang="zh-CN" altLang="en-US" sz="2800" smtClean="0">
                <a:latin typeface="楷体_GB2312" pitchFamily="49" charset="-122"/>
                <a:ea typeface="楷体_GB2312" pitchFamily="49" charset="-122"/>
              </a:rPr>
              <a:t>    </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网络的效率包括网络的公平性、实时性、网络吞吐容</a:t>
            </a:r>
            <a:endParaRPr lang="en-US" altLang="zh-CN" sz="2400" smtClean="0">
              <a:latin typeface="楷体_GB2312" pitchFamily="49" charset="-122"/>
              <a:ea typeface="楷体_GB2312" pitchFamily="49" charset="-122"/>
            </a:endParaRPr>
          </a:p>
          <a:p>
            <a:pPr eaLnBrk="1" hangingPunct="1">
              <a:buFontTx/>
              <a:buNone/>
            </a:pPr>
            <a:r>
              <a:rPr lang="zh-CN" altLang="en-US" sz="2400" smtClean="0">
                <a:latin typeface="楷体_GB2312" pitchFamily="49" charset="-122"/>
                <a:ea typeface="楷体_GB2312" pitchFamily="49" charset="-122"/>
              </a:rPr>
              <a:t>      量以及带宽利用率。</a:t>
            </a:r>
          </a:p>
          <a:p>
            <a:pPr eaLnBrk="1" hangingPunct="1">
              <a:buFontTx/>
              <a:buNone/>
            </a:pPr>
            <a:endParaRPr lang="zh-CN" altLang="en-US" sz="2000" b="1" smtClean="0">
              <a:latin typeface="楷体_GB2312" pitchFamily="49" charset="-122"/>
              <a:ea typeface="楷体_GB2312"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31F7CA6-FA09-47E1-92BB-BBC25A01B6EC}" type="slidenum">
              <a:rPr lang="zh-CN" altLang="en-US"/>
              <a:pPr eaLnBrk="1" hangingPunct="1"/>
              <a:t>40</a:t>
            </a:fld>
            <a:endParaRPr lang="en-US" altLang="zh-CN"/>
          </a:p>
        </p:txBody>
      </p:sp>
      <p:sp>
        <p:nvSpPr>
          <p:cNvPr id="182274"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40964" name="Rectangle 3"/>
          <p:cNvSpPr>
            <a:spLocks noGrp="1" noChangeArrowheads="1"/>
          </p:cNvSpPr>
          <p:nvPr>
            <p:ph type="body" idx="1"/>
          </p:nvPr>
        </p:nvSpPr>
        <p:spPr/>
        <p:txBody>
          <a:bodyPr/>
          <a:lstStyle/>
          <a:p>
            <a:pPr eaLnBrk="1" hangingPunct="1"/>
            <a:r>
              <a:rPr lang="zh-CN" altLang="en-US" sz="2800" smtClean="0">
                <a:latin typeface="楷体_GB2312" pitchFamily="49" charset="-122"/>
                <a:ea typeface="楷体_GB2312" pitchFamily="49" charset="-122"/>
              </a:rPr>
              <a:t>为了分配节点的消息到相应的时槽中又不产生冲突，采用集中式和分布式两种调度方法</a:t>
            </a:r>
            <a:r>
              <a:rPr lang="en-US" altLang="zh-CN" sz="2800" smtClean="0">
                <a:latin typeface="楷体_GB2312" pitchFamily="49" charset="-122"/>
                <a:ea typeface="楷体_GB2312" pitchFamily="49" charset="-122"/>
              </a:rPr>
              <a:t>:</a:t>
            </a:r>
          </a:p>
          <a:p>
            <a:pPr eaLnBrk="1" hangingPunct="1">
              <a:buFontTx/>
              <a:buNone/>
            </a:pPr>
            <a:r>
              <a:rPr lang="zh-CN" altLang="en-US" sz="2400" smtClean="0">
                <a:latin typeface="楷体_GB2312" pitchFamily="49" charset="-122"/>
                <a:ea typeface="楷体_GB2312" pitchFamily="49" charset="-122"/>
              </a:rPr>
              <a:t> </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集中式调度方法是按照节点顺序依次分配消息到时槽中。第一个节点的初始相位为</a:t>
            </a:r>
            <a:r>
              <a:rPr lang="en-US" altLang="zh-CN" sz="2400" smtClean="0">
                <a:latin typeface="楷体_GB2312" pitchFamily="49" charset="-122"/>
                <a:ea typeface="楷体_GB2312" pitchFamily="49" charset="-122"/>
              </a:rPr>
              <a:t>0</a:t>
            </a:r>
            <a:r>
              <a:rPr lang="zh-CN" altLang="en-US" sz="2400" smtClean="0">
                <a:latin typeface="楷体_GB2312" pitchFamily="49" charset="-122"/>
                <a:ea typeface="楷体_GB2312" pitchFamily="49" charset="-122"/>
              </a:rPr>
              <a:t>，其他节点的初始相位为当前空余的第一个时槽。协议根据节点</a:t>
            </a:r>
            <a:r>
              <a:rPr lang="en-US" altLang="zh-CN" sz="2400" smtClean="0">
                <a:latin typeface="楷体_GB2312" pitchFamily="49" charset="-122"/>
                <a:ea typeface="楷体_GB2312" pitchFamily="49" charset="-122"/>
              </a:rPr>
              <a:t>i</a:t>
            </a:r>
            <a:r>
              <a:rPr lang="zh-CN" altLang="en-US" sz="2400" smtClean="0">
                <a:latin typeface="楷体_GB2312" pitchFamily="49" charset="-122"/>
                <a:ea typeface="楷体_GB2312" pitchFamily="49" charset="-122"/>
              </a:rPr>
              <a:t>产生消息的时间周期间隔给节点</a:t>
            </a:r>
            <a:r>
              <a:rPr lang="en-US" altLang="zh-CN" sz="2400" smtClean="0">
                <a:latin typeface="楷体_GB2312" pitchFamily="49" charset="-122"/>
                <a:ea typeface="楷体_GB2312" pitchFamily="49" charset="-122"/>
              </a:rPr>
              <a:t>i</a:t>
            </a:r>
            <a:r>
              <a:rPr lang="zh-CN" altLang="en-US" sz="2400" smtClean="0">
                <a:latin typeface="楷体_GB2312" pitchFamily="49" charset="-122"/>
                <a:ea typeface="楷体_GB2312" pitchFamily="49" charset="-122"/>
              </a:rPr>
              <a:t>分配时槽，能够无冲突地为所有节点分配满足自身消息周期的发送时槽。</a:t>
            </a:r>
            <a:endParaRPr lang="en-US" altLang="zh-CN" sz="2400" smtClean="0">
              <a:latin typeface="楷体_GB2312" pitchFamily="49" charset="-122"/>
              <a:ea typeface="楷体_GB2312" pitchFamily="49" charset="-122"/>
            </a:endParaRPr>
          </a:p>
          <a:p>
            <a:pPr eaLnBrk="1" hangingPunct="1">
              <a:buFontTx/>
              <a:buNone/>
            </a:pPr>
            <a:r>
              <a:rPr lang="zh-CN" altLang="en-US" sz="2400" smtClean="0">
                <a:latin typeface="楷体_GB2312" pitchFamily="49" charset="-122"/>
                <a:ea typeface="楷体_GB2312" pitchFamily="49" charset="-122"/>
              </a:rPr>
              <a:t>  </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分布式调度方法中，节点为了减少获取初始相位时槽引起的竞争概率，等待其消息周期时间避免不同周期节点间的冲突，并在等待时间结束后竞争空闲信道。节点赢得竞争后按照消息周期分配发送消息时槽。</a:t>
            </a:r>
            <a:endParaRPr lang="en-US" altLang="zh-CN" sz="2400" smtClean="0">
              <a:latin typeface="楷体_GB2312" pitchFamily="49" charset="-122"/>
              <a:ea typeface="楷体_GB2312" pitchFamily="49" charset="-122"/>
            </a:endParaRPr>
          </a:p>
          <a:p>
            <a:pPr eaLnBrk="1" hangingPunct="1"/>
            <a:endParaRPr lang="en-US" altLang="zh-CN" sz="280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7BFE5C6-136F-4443-BA60-8C9B7C61A3FD}" type="slidenum">
              <a:rPr lang="zh-CN" altLang="en-US"/>
              <a:pPr eaLnBrk="1" hangingPunct="1"/>
              <a:t>41</a:t>
            </a:fld>
            <a:endParaRPr lang="en-US" altLang="zh-CN"/>
          </a:p>
        </p:txBody>
      </p:sp>
      <p:sp>
        <p:nvSpPr>
          <p:cNvPr id="183298"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41988" name="Rectangle 3"/>
          <p:cNvSpPr>
            <a:spLocks noGrp="1" noChangeArrowheads="1"/>
          </p:cNvSpPr>
          <p:nvPr>
            <p:ph type="body" idx="1"/>
          </p:nvPr>
        </p:nvSpPr>
        <p:spPr>
          <a:xfrm>
            <a:off x="395288" y="1412875"/>
            <a:ext cx="8229600" cy="4456113"/>
          </a:xfrm>
        </p:spPr>
        <p:txBody>
          <a:bodyPr/>
          <a:lstStyle/>
          <a:p>
            <a:pPr eaLnBrk="1" hangingPunct="1"/>
            <a:r>
              <a:rPr lang="en-US" altLang="zh-CN" sz="2800" b="1" smtClean="0">
                <a:latin typeface="楷体_GB2312" pitchFamily="49" charset="-122"/>
                <a:ea typeface="楷体_GB2312" pitchFamily="49" charset="-122"/>
              </a:rPr>
              <a:t>TRAMA</a:t>
            </a:r>
            <a:r>
              <a:rPr lang="zh-CN" altLang="en-US" sz="2800" b="1" smtClean="0">
                <a:latin typeface="楷体_GB2312" pitchFamily="49" charset="-122"/>
                <a:ea typeface="楷体_GB2312" pitchFamily="49" charset="-122"/>
              </a:rPr>
              <a:t>协议</a:t>
            </a:r>
          </a:p>
          <a:p>
            <a:pPr eaLnBrk="1" hangingPunct="1">
              <a:buFontTx/>
              <a:buNone/>
            </a:pPr>
            <a:r>
              <a:rPr lang="zh-CN" altLang="en-US" sz="2800" b="1" smtClean="0">
                <a:latin typeface="楷体_GB2312" pitchFamily="49" charset="-122"/>
                <a:ea typeface="楷体_GB2312" pitchFamily="49" charset="-122"/>
              </a:rPr>
              <a:t>	</a:t>
            </a:r>
            <a:r>
              <a:rPr lang="zh-CN" altLang="en-US" sz="2000" smtClean="0">
                <a:latin typeface="楷体_GB2312" pitchFamily="49" charset="-122"/>
                <a:ea typeface="楷体_GB2312" pitchFamily="49" charset="-122"/>
              </a:rPr>
              <a:t>流量自适应介质访问</a:t>
            </a:r>
            <a:r>
              <a:rPr lang="en-US" altLang="zh-CN" sz="2000" smtClean="0">
                <a:latin typeface="楷体_GB2312" pitchFamily="49" charset="-122"/>
                <a:ea typeface="楷体_GB2312" pitchFamily="49" charset="-122"/>
              </a:rPr>
              <a:t>(Traffic adaptive medium access,TRAMA)</a:t>
            </a:r>
            <a:r>
              <a:rPr lang="zh-CN" altLang="en-US" sz="2000" smtClean="0">
                <a:latin typeface="楷体_GB2312" pitchFamily="49" charset="-122"/>
                <a:ea typeface="楷体_GB2312" pitchFamily="49" charset="-122"/>
              </a:rPr>
              <a:t>协议将时间划分为连续时槽，根据局部两跳内的邻居节点信息，采用分布式选举机制确定每个时槽的无冲突发送者。同时，通过避免把时槽分配给无流量的节点，并让非发送和接收节点处于睡眠状态达到节省能量的目的。</a:t>
            </a:r>
          </a:p>
          <a:p>
            <a:pPr eaLnBrk="1" hangingPunct="1"/>
            <a:r>
              <a:rPr lang="en-US" altLang="zh-CN" sz="2400" smtClean="0">
                <a:latin typeface="楷体_GB2312" pitchFamily="49" charset="-122"/>
                <a:ea typeface="楷体_GB2312" pitchFamily="49" charset="-122"/>
              </a:rPr>
              <a:t>TRAMA</a:t>
            </a:r>
            <a:r>
              <a:rPr lang="zh-CN" altLang="en-US" sz="2400" smtClean="0">
                <a:latin typeface="楷体_GB2312" pitchFamily="49" charset="-122"/>
                <a:ea typeface="楷体_GB2312" pitchFamily="49" charset="-122"/>
              </a:rPr>
              <a:t>协议包括邻居协议</a:t>
            </a:r>
            <a:r>
              <a:rPr lang="en-US" altLang="zh-CN" sz="2400" smtClean="0">
                <a:latin typeface="楷体_GB2312" pitchFamily="49" charset="-122"/>
                <a:ea typeface="楷体_GB2312" pitchFamily="49" charset="-122"/>
              </a:rPr>
              <a:t>NP</a:t>
            </a:r>
            <a:r>
              <a:rPr lang="zh-CN" altLang="en-US" sz="2400" smtClean="0">
                <a:latin typeface="楷体_GB2312" pitchFamily="49" charset="-122"/>
                <a:ea typeface="楷体_GB2312" pitchFamily="49" charset="-122"/>
              </a:rPr>
              <a:t>（</a:t>
            </a:r>
            <a:r>
              <a:rPr lang="en-US" altLang="zh-CN" sz="2400" smtClean="0">
                <a:latin typeface="楷体_GB2312" pitchFamily="49" charset="-122"/>
                <a:ea typeface="楷体_GB2312" pitchFamily="49" charset="-122"/>
              </a:rPr>
              <a:t>neighbor protocol)</a:t>
            </a:r>
            <a:r>
              <a:rPr lang="zh-CN" altLang="en-US" sz="2400" smtClean="0">
                <a:latin typeface="楷体_GB2312" pitchFamily="49" charset="-122"/>
                <a:ea typeface="楷体_GB2312" pitchFamily="49" charset="-122"/>
              </a:rPr>
              <a:t>、调度交换协议</a:t>
            </a:r>
            <a:r>
              <a:rPr lang="en-US" altLang="zh-CN" sz="2400" smtClean="0">
                <a:latin typeface="楷体_GB2312" pitchFamily="49" charset="-122"/>
                <a:ea typeface="楷体_GB2312" pitchFamily="49" charset="-122"/>
              </a:rPr>
              <a:t>SEP</a:t>
            </a:r>
            <a:r>
              <a:rPr lang="zh-CN" altLang="en-US" sz="2400" smtClean="0">
                <a:latin typeface="楷体_GB2312" pitchFamily="49" charset="-122"/>
                <a:ea typeface="楷体_GB2312" pitchFamily="49" charset="-122"/>
              </a:rPr>
              <a:t>（</a:t>
            </a:r>
            <a:r>
              <a:rPr lang="en-US" altLang="zh-CN" sz="2400" smtClean="0">
                <a:latin typeface="楷体_GB2312" pitchFamily="49" charset="-122"/>
                <a:ea typeface="楷体_GB2312" pitchFamily="49" charset="-122"/>
              </a:rPr>
              <a:t>schedule exchange protocol)</a:t>
            </a:r>
            <a:r>
              <a:rPr lang="zh-CN" altLang="en-US" sz="2400" smtClean="0">
                <a:latin typeface="楷体_GB2312" pitchFamily="49" charset="-122"/>
                <a:ea typeface="楷体_GB2312" pitchFamily="49" charset="-122"/>
              </a:rPr>
              <a:t>和自适应时槽选择算法</a:t>
            </a:r>
            <a:r>
              <a:rPr lang="en-US" altLang="zh-CN" sz="2400" smtClean="0">
                <a:latin typeface="楷体_GB2312" pitchFamily="49" charset="-122"/>
                <a:ea typeface="楷体_GB2312" pitchFamily="49" charset="-122"/>
              </a:rPr>
              <a:t>AEA</a:t>
            </a:r>
            <a:r>
              <a:rPr lang="zh-CN" altLang="en-US" sz="2400" smtClean="0">
                <a:latin typeface="楷体_GB2312" pitchFamily="49" charset="-122"/>
                <a:ea typeface="楷体_GB2312" pitchFamily="49" charset="-122"/>
              </a:rPr>
              <a:t>（</a:t>
            </a:r>
            <a:r>
              <a:rPr lang="en-US" altLang="zh-CN" sz="2400" smtClean="0">
                <a:latin typeface="楷体_GB2312" pitchFamily="49" charset="-122"/>
                <a:ea typeface="楷体_GB2312" pitchFamily="49" charset="-122"/>
              </a:rPr>
              <a:t>adaptive election algorithm)</a:t>
            </a:r>
            <a:r>
              <a:rPr lang="zh-CN" altLang="en-US" sz="2400" smtClean="0">
                <a:latin typeface="楷体_GB2312" pitchFamily="49" charset="-122"/>
                <a:ea typeface="楷体_GB2312" pitchFamily="49" charset="-122"/>
              </a:rPr>
              <a:t>。</a:t>
            </a:r>
            <a:endParaRPr lang="en-US" altLang="zh-CN" sz="2400" smtClean="0">
              <a:latin typeface="楷体_GB2312" pitchFamily="49" charset="-122"/>
              <a:ea typeface="楷体_GB2312" pitchFamily="49" charset="-122"/>
            </a:endParaRPr>
          </a:p>
          <a:p>
            <a:pPr eaLnBrk="1" hangingPunct="1"/>
            <a:r>
              <a:rPr lang="zh-CN" altLang="en-US" sz="2400" smtClean="0">
                <a:latin typeface="楷体_GB2312" pitchFamily="49" charset="-122"/>
                <a:ea typeface="楷体_GB2312" pitchFamily="49" charset="-122"/>
              </a:rPr>
              <a:t>在</a:t>
            </a:r>
            <a:r>
              <a:rPr lang="en-US" altLang="zh-CN" sz="2400" smtClean="0">
                <a:latin typeface="楷体_GB2312" pitchFamily="49" charset="-122"/>
                <a:ea typeface="楷体_GB2312" pitchFamily="49" charset="-122"/>
              </a:rPr>
              <a:t>TRAMA</a:t>
            </a:r>
            <a:r>
              <a:rPr lang="zh-CN" altLang="en-US" sz="2400" smtClean="0">
                <a:latin typeface="楷体_GB2312" pitchFamily="49" charset="-122"/>
                <a:ea typeface="楷体_GB2312" pitchFamily="49" charset="-122"/>
              </a:rPr>
              <a:t>协议中，为了适应节点失败或节点增加等引起的网络拓扑结构变化，将时间划分为交替的随机访问周期和调度访问周期，相应地时槽个数根据具体应用情况而定。随机访问周期主要用于网络维护，如新节点加入、已知节点失效等引起的网络拓扑变化要在随机访问周期内完成。</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F5A11EF-DEB9-4EEE-9979-3C3B1B36AE2B}" type="slidenum">
              <a:rPr lang="zh-CN" altLang="en-US"/>
              <a:pPr eaLnBrk="1" hangingPunct="1"/>
              <a:t>42</a:t>
            </a:fld>
            <a:endParaRPr lang="en-US" altLang="zh-CN"/>
          </a:p>
        </p:txBody>
      </p:sp>
      <p:sp>
        <p:nvSpPr>
          <p:cNvPr id="184322"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43012" name="Rectangle 3"/>
          <p:cNvSpPr>
            <a:spLocks noGrp="1" noChangeArrowheads="1"/>
          </p:cNvSpPr>
          <p:nvPr>
            <p:ph type="body" idx="1"/>
          </p:nvPr>
        </p:nvSpPr>
        <p:spPr/>
        <p:txBody>
          <a:bodyPr/>
          <a:lstStyle/>
          <a:p>
            <a:pPr eaLnBrk="1" hangingPunct="1">
              <a:lnSpc>
                <a:spcPct val="90000"/>
              </a:lnSpc>
            </a:pPr>
            <a:r>
              <a:rPr lang="en-US" altLang="zh-CN" sz="2800" b="1" smtClean="0">
                <a:latin typeface="楷体_GB2312" pitchFamily="49" charset="-122"/>
                <a:ea typeface="楷体_GB2312" pitchFamily="49" charset="-122"/>
              </a:rPr>
              <a:t>TRAMA</a:t>
            </a:r>
            <a:r>
              <a:rPr lang="zh-CN" altLang="en-US" sz="2800" b="1" smtClean="0">
                <a:latin typeface="楷体_GB2312" pitchFamily="49" charset="-122"/>
                <a:ea typeface="楷体_GB2312" pitchFamily="49" charset="-122"/>
              </a:rPr>
              <a:t>协议</a:t>
            </a:r>
          </a:p>
          <a:p>
            <a:pPr eaLnBrk="1" hangingPunct="1">
              <a:lnSpc>
                <a:spcPct val="90000"/>
              </a:lnSpc>
              <a:buFontTx/>
              <a:buNone/>
            </a:pPr>
            <a:r>
              <a:rPr lang="zh-CN" altLang="en-US" sz="2000" smtClean="0">
                <a:latin typeface="楷体_GB2312" pitchFamily="49" charset="-122"/>
                <a:ea typeface="楷体_GB2312" pitchFamily="49" charset="-122"/>
              </a:rPr>
              <a:t>（</a:t>
            </a:r>
            <a:r>
              <a:rPr lang="en-US" altLang="zh-CN" sz="2000" smtClean="0">
                <a:latin typeface="楷体_GB2312" pitchFamily="49" charset="-122"/>
                <a:ea typeface="楷体_GB2312" pitchFamily="49" charset="-122"/>
              </a:rPr>
              <a:t>1</a:t>
            </a:r>
            <a:r>
              <a:rPr lang="zh-CN" altLang="en-US" sz="2000" smtClean="0">
                <a:latin typeface="楷体_GB2312" pitchFamily="49" charset="-122"/>
                <a:ea typeface="楷体_GB2312" pitchFamily="49" charset="-122"/>
              </a:rPr>
              <a:t>）</a:t>
            </a:r>
            <a:r>
              <a:rPr lang="en-US" altLang="zh-CN" sz="2000" smtClean="0">
                <a:latin typeface="楷体_GB2312" pitchFamily="49" charset="-122"/>
                <a:ea typeface="楷体_GB2312" pitchFamily="49" charset="-122"/>
              </a:rPr>
              <a:t>NP</a:t>
            </a:r>
            <a:r>
              <a:rPr lang="zh-CN" altLang="en-US" sz="2000" smtClean="0">
                <a:latin typeface="楷体_GB2312" pitchFamily="49" charset="-122"/>
                <a:ea typeface="楷体_GB2312" pitchFamily="49" charset="-122"/>
              </a:rPr>
              <a:t>协议：</a:t>
            </a:r>
            <a:r>
              <a:rPr lang="en-US" altLang="zh-CN" sz="2000" smtClean="0">
                <a:latin typeface="楷体_GB2312" pitchFamily="49" charset="-122"/>
                <a:ea typeface="楷体_GB2312" pitchFamily="49" charset="-122"/>
              </a:rPr>
              <a:t>NP</a:t>
            </a:r>
            <a:r>
              <a:rPr lang="zh-CN" altLang="en-US" sz="2000" smtClean="0">
                <a:latin typeface="楷体_GB2312" pitchFamily="49" charset="-122"/>
                <a:ea typeface="楷体_GB2312" pitchFamily="49" charset="-122"/>
              </a:rPr>
              <a:t>协议在随机访问周期内执行，节点通过</a:t>
            </a:r>
            <a:r>
              <a:rPr lang="en-US" altLang="zh-CN" sz="2000" smtClean="0">
                <a:latin typeface="楷体_GB2312" pitchFamily="49" charset="-122"/>
                <a:ea typeface="楷体_GB2312" pitchFamily="49" charset="-122"/>
              </a:rPr>
              <a:t>NP</a:t>
            </a:r>
            <a:r>
              <a:rPr lang="zh-CN" altLang="en-US" sz="2000" smtClean="0">
                <a:latin typeface="楷体_GB2312" pitchFamily="49" charset="-122"/>
                <a:ea typeface="楷体_GB2312" pitchFamily="49" charset="-122"/>
              </a:rPr>
              <a:t>协议以竞争方式使用无线信道。协议要求节点周期性通告自己的节点编号</a:t>
            </a:r>
            <a:r>
              <a:rPr lang="en-US" altLang="zh-CN" sz="2000" smtClean="0">
                <a:latin typeface="楷体_GB2312" pitchFamily="49" charset="-122"/>
                <a:ea typeface="楷体_GB2312" pitchFamily="49" charset="-122"/>
              </a:rPr>
              <a:t>ID</a:t>
            </a:r>
            <a:r>
              <a:rPr lang="zh-CN" altLang="en-US" sz="2000" smtClean="0">
                <a:latin typeface="楷体_GB2312" pitchFamily="49" charset="-122"/>
                <a:ea typeface="楷体_GB2312" pitchFamily="49" charset="-122"/>
              </a:rPr>
              <a:t>，是否有数据需要发送以及能够直接通信的邻居节点的相关信息，并实现节点间的时间同步。</a:t>
            </a:r>
          </a:p>
          <a:p>
            <a:pPr eaLnBrk="1" hangingPunct="1">
              <a:lnSpc>
                <a:spcPct val="90000"/>
              </a:lnSpc>
              <a:buFontTx/>
              <a:buNone/>
            </a:pPr>
            <a:r>
              <a:rPr lang="zh-CN" altLang="en-US" sz="2000" smtClean="0">
                <a:latin typeface="楷体_GB2312" pitchFamily="49" charset="-122"/>
                <a:ea typeface="楷体_GB2312" pitchFamily="49" charset="-122"/>
              </a:rPr>
              <a:t>（</a:t>
            </a:r>
            <a:r>
              <a:rPr lang="en-US" altLang="zh-CN" sz="2000" smtClean="0">
                <a:latin typeface="楷体_GB2312" pitchFamily="49" charset="-122"/>
                <a:ea typeface="楷体_GB2312" pitchFamily="49" charset="-122"/>
              </a:rPr>
              <a:t>2</a:t>
            </a:r>
            <a:r>
              <a:rPr lang="zh-CN" altLang="en-US" sz="2000" smtClean="0">
                <a:latin typeface="楷体_GB2312" pitchFamily="49" charset="-122"/>
                <a:ea typeface="楷体_GB2312" pitchFamily="49" charset="-122"/>
              </a:rPr>
              <a:t>）</a:t>
            </a:r>
            <a:r>
              <a:rPr lang="en-US" altLang="zh-CN" sz="2000" smtClean="0">
                <a:latin typeface="楷体_GB2312" pitchFamily="49" charset="-122"/>
                <a:ea typeface="楷体_GB2312" pitchFamily="49" charset="-122"/>
              </a:rPr>
              <a:t>SEP</a:t>
            </a:r>
            <a:r>
              <a:rPr lang="zh-CN" altLang="en-US" sz="2000" smtClean="0">
                <a:latin typeface="楷体_GB2312" pitchFamily="49" charset="-122"/>
                <a:ea typeface="楷体_GB2312" pitchFamily="49" charset="-122"/>
              </a:rPr>
              <a:t>协议：调度交换协议</a:t>
            </a:r>
            <a:r>
              <a:rPr lang="en-US" altLang="zh-CN" sz="2000" smtClean="0">
                <a:latin typeface="楷体_GB2312" pitchFamily="49" charset="-122"/>
                <a:ea typeface="楷体_GB2312" pitchFamily="49" charset="-122"/>
              </a:rPr>
              <a:t>SEP</a:t>
            </a:r>
            <a:r>
              <a:rPr lang="zh-CN" altLang="en-US" sz="2000" smtClean="0">
                <a:latin typeface="楷体_GB2312" pitchFamily="49" charset="-122"/>
                <a:ea typeface="楷体_GB2312" pitchFamily="49" charset="-122"/>
              </a:rPr>
              <a:t>用来建立和维护发送者和接收者的调度信息。在调度访问周期内，节点周期性向邻居广播它的调度信息。</a:t>
            </a:r>
          </a:p>
          <a:p>
            <a:pPr eaLnBrk="1" hangingPunct="1">
              <a:lnSpc>
                <a:spcPct val="90000"/>
              </a:lnSpc>
              <a:buFontTx/>
              <a:buNone/>
            </a:pPr>
            <a:r>
              <a:rPr lang="zh-CN" altLang="en-US" sz="2000" smtClean="0">
                <a:latin typeface="楷体_GB2312" pitchFamily="49" charset="-122"/>
                <a:ea typeface="楷体_GB2312" pitchFamily="49" charset="-122"/>
              </a:rPr>
              <a:t>（</a:t>
            </a:r>
            <a:r>
              <a:rPr lang="en-US" altLang="zh-CN" sz="2000" smtClean="0">
                <a:latin typeface="楷体_GB2312" pitchFamily="49" charset="-122"/>
                <a:ea typeface="楷体_GB2312" pitchFamily="49" charset="-122"/>
              </a:rPr>
              <a:t>3</a:t>
            </a:r>
            <a:r>
              <a:rPr lang="zh-CN" altLang="en-US" sz="2000" smtClean="0">
                <a:latin typeface="楷体_GB2312" pitchFamily="49" charset="-122"/>
                <a:ea typeface="楷体_GB2312" pitchFamily="49" charset="-122"/>
              </a:rPr>
              <a:t>）</a:t>
            </a:r>
            <a:r>
              <a:rPr lang="en-US" altLang="zh-CN" sz="2000" smtClean="0">
                <a:latin typeface="楷体_GB2312" pitchFamily="49" charset="-122"/>
                <a:ea typeface="楷体_GB2312" pitchFamily="49" charset="-122"/>
              </a:rPr>
              <a:t>AEA</a:t>
            </a:r>
            <a:r>
              <a:rPr lang="zh-CN" altLang="en-US" sz="2000" smtClean="0">
                <a:latin typeface="楷体_GB2312" pitchFamily="49" charset="-122"/>
                <a:ea typeface="楷体_GB2312" pitchFamily="49" charset="-122"/>
              </a:rPr>
              <a:t>算法：节点有发送、接收和睡眠三种状态。在调度访问周期内的给定时槽，节点处于发送状态当且仅当它有数据需要发送，且在竞争者中有最高的优先级；节点处于接收状态当且仅当它是当前发送节点指定的接收者；其他情况下，节点处于睡眠状态。每个节点在调度周期的每个时槽上运行</a:t>
            </a:r>
            <a:r>
              <a:rPr lang="en-US" altLang="zh-CN" sz="2000" smtClean="0">
                <a:latin typeface="楷体_GB2312" pitchFamily="49" charset="-122"/>
                <a:ea typeface="楷体_GB2312" pitchFamily="49" charset="-122"/>
              </a:rPr>
              <a:t>AEA</a:t>
            </a:r>
            <a:r>
              <a:rPr lang="zh-CN" altLang="en-US" sz="2000" smtClean="0">
                <a:latin typeface="楷体_GB2312" pitchFamily="49" charset="-122"/>
                <a:ea typeface="楷体_GB2312" pitchFamily="49" charset="-122"/>
              </a:rPr>
              <a:t>算法。该算法根据当前两跳邻居节点内的节点优先级和一跳邻居的调度信息，决定节点在当前时槽的活动策略：发送、接收、或是睡眠。</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684E1D3-5EF1-407D-B502-541EE42FFC14}" type="slidenum">
              <a:rPr lang="zh-CN" altLang="en-US"/>
              <a:pPr eaLnBrk="1" hangingPunct="1"/>
              <a:t>43</a:t>
            </a:fld>
            <a:endParaRPr lang="en-US" altLang="zh-CN"/>
          </a:p>
        </p:txBody>
      </p:sp>
      <p:sp>
        <p:nvSpPr>
          <p:cNvPr id="185346"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44036" name="Rectangle 3"/>
          <p:cNvSpPr>
            <a:spLocks noGrp="1" noChangeArrowheads="1"/>
          </p:cNvSpPr>
          <p:nvPr>
            <p:ph type="body" idx="1"/>
          </p:nvPr>
        </p:nvSpPr>
        <p:spPr/>
        <p:txBody>
          <a:bodyPr/>
          <a:lstStyle/>
          <a:p>
            <a:pPr eaLnBrk="1" hangingPunct="1"/>
            <a:r>
              <a:rPr lang="en-US" altLang="zh-CN" b="1" smtClean="0">
                <a:latin typeface="楷体_GB2312" pitchFamily="49" charset="-122"/>
                <a:ea typeface="楷体_GB2312" pitchFamily="49" charset="-122"/>
              </a:rPr>
              <a:t>DMAC</a:t>
            </a:r>
            <a:r>
              <a:rPr lang="zh-CN" altLang="en-US" b="1" smtClean="0">
                <a:latin typeface="楷体_GB2312" pitchFamily="49" charset="-122"/>
                <a:ea typeface="楷体_GB2312" pitchFamily="49" charset="-122"/>
              </a:rPr>
              <a:t>协议</a:t>
            </a:r>
          </a:p>
          <a:p>
            <a:pPr eaLnBrk="1" hangingPunct="1">
              <a:buFontTx/>
              <a:buNone/>
            </a:pPr>
            <a:r>
              <a:rPr lang="en-US" altLang="zh-CN" sz="2800" b="1" smtClean="0">
                <a:latin typeface="楷体_GB2312" pitchFamily="49" charset="-122"/>
                <a:ea typeface="楷体_GB2312" pitchFamily="49" charset="-122"/>
              </a:rPr>
              <a:t>	</a:t>
            </a:r>
            <a:r>
              <a:rPr lang="zh-CN" altLang="en-US" sz="2800" smtClean="0">
                <a:latin typeface="楷体_GB2312" pitchFamily="49" charset="-122"/>
                <a:ea typeface="楷体_GB2312" pitchFamily="49" charset="-122"/>
              </a:rPr>
              <a:t>传感器网络中一种重要的通信模式是多个传感器节点向一个汇聚节点发送数据。所有传感器节点转发收到的数据，形成一个以汇聚节点为根节点的树型网络结构，称为采集树</a:t>
            </a:r>
            <a:r>
              <a:rPr lang="en-US" altLang="zh-CN" sz="2800" smtClean="0">
                <a:latin typeface="楷体_GB2312" pitchFamily="49" charset="-122"/>
                <a:ea typeface="楷体_GB2312" pitchFamily="49" charset="-122"/>
              </a:rPr>
              <a:t>(data gathering tree)</a:t>
            </a: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DMAC</a:t>
            </a:r>
            <a:r>
              <a:rPr lang="zh-CN" altLang="en-US" sz="2800" smtClean="0">
                <a:latin typeface="楷体_GB2312" pitchFamily="49" charset="-122"/>
                <a:ea typeface="楷体_GB2312" pitchFamily="49" charset="-122"/>
              </a:rPr>
              <a:t>协议就是针对这种数据采集树结构提出的，目标是减少网络能量消耗和减少数据的传输延迟。</a:t>
            </a:r>
          </a:p>
          <a:p>
            <a:pPr eaLnBrk="1" hangingPunct="1">
              <a:buFontTx/>
              <a:buNone/>
            </a:pPr>
            <a:r>
              <a:rPr lang="zh-CN" altLang="en-US" sz="2000" smtClean="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8FC17CC-4952-47B1-8354-B3156F2FFDCA}" type="slidenum">
              <a:rPr lang="zh-CN" altLang="en-US"/>
              <a:pPr eaLnBrk="1" hangingPunct="1"/>
              <a:t>44</a:t>
            </a:fld>
            <a:endParaRPr lang="en-US" altLang="zh-CN"/>
          </a:p>
        </p:txBody>
      </p:sp>
      <p:sp>
        <p:nvSpPr>
          <p:cNvPr id="186370"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基于时分复用的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45060" name="Rectangle 3"/>
          <p:cNvSpPr>
            <a:spLocks noGrp="1" noChangeArrowheads="1"/>
          </p:cNvSpPr>
          <p:nvPr>
            <p:ph type="body" idx="1"/>
          </p:nvPr>
        </p:nvSpPr>
        <p:spPr/>
        <p:txBody>
          <a:bodyPr/>
          <a:lstStyle/>
          <a:p>
            <a:pPr eaLnBrk="1" hangingPunct="1"/>
            <a:r>
              <a:rPr lang="en-US" altLang="zh-CN" sz="2800" b="1" smtClean="0">
                <a:latin typeface="楷体_GB2312" pitchFamily="49" charset="-122"/>
                <a:ea typeface="楷体_GB2312" pitchFamily="49" charset="-122"/>
              </a:rPr>
              <a:t>DMAC</a:t>
            </a:r>
            <a:r>
              <a:rPr lang="zh-CN" altLang="en-US" sz="2800" b="1" smtClean="0">
                <a:latin typeface="楷体_GB2312" pitchFamily="49" charset="-122"/>
                <a:ea typeface="楷体_GB2312" pitchFamily="49" charset="-122"/>
              </a:rPr>
              <a:t>协议</a:t>
            </a:r>
          </a:p>
          <a:p>
            <a:pPr eaLnBrk="1" hangingPunct="1">
              <a:buFontTx/>
              <a:buNone/>
            </a:pPr>
            <a:r>
              <a:rPr lang="zh-CN" altLang="en-US" sz="2400" b="1" smtClean="0">
                <a:latin typeface="楷体_GB2312" pitchFamily="49" charset="-122"/>
                <a:ea typeface="楷体_GB2312" pitchFamily="49" charset="-122"/>
              </a:rPr>
              <a:t>	</a:t>
            </a:r>
            <a:r>
              <a:rPr lang="en-US" altLang="zh-CN" sz="2000" smtClean="0">
                <a:latin typeface="楷体_GB2312" pitchFamily="49" charset="-122"/>
                <a:ea typeface="楷体_GB2312" pitchFamily="49" charset="-122"/>
              </a:rPr>
              <a:t>DMAC</a:t>
            </a:r>
            <a:r>
              <a:rPr lang="zh-CN" altLang="en-US" sz="2000" smtClean="0">
                <a:latin typeface="楷体_GB2312" pitchFamily="49" charset="-122"/>
                <a:ea typeface="楷体_GB2312" pitchFamily="49" charset="-122"/>
              </a:rPr>
              <a:t>的核心思想是采用交错调度机制。将节点划分为接收时间，发送时间和睡眠时间。其中接收时间和发送时间相等，均为发送一个数据的分组时间。每个节点的调度具有不同的偏移，下层节点的发送时间对应上层节点的接收时间。这样，数据能够连续地从数据源节点传送到汇聚节点，减少在网络中的传输延迟。</a:t>
            </a:r>
          </a:p>
        </p:txBody>
      </p:sp>
      <p:grpSp>
        <p:nvGrpSpPr>
          <p:cNvPr id="45061" name="Group 77"/>
          <p:cNvGrpSpPr>
            <a:grpSpLocks/>
          </p:cNvGrpSpPr>
          <p:nvPr/>
        </p:nvGrpSpPr>
        <p:grpSpPr bwMode="auto">
          <a:xfrm>
            <a:off x="1331913" y="3860800"/>
            <a:ext cx="6267450" cy="2232025"/>
            <a:chOff x="1610" y="2387"/>
            <a:chExt cx="3948" cy="1406"/>
          </a:xfrm>
        </p:grpSpPr>
        <p:grpSp>
          <p:nvGrpSpPr>
            <p:cNvPr id="45062" name="Group 74"/>
            <p:cNvGrpSpPr>
              <a:grpSpLocks/>
            </p:cNvGrpSpPr>
            <p:nvPr/>
          </p:nvGrpSpPr>
          <p:grpSpPr bwMode="auto">
            <a:xfrm>
              <a:off x="1610" y="2387"/>
              <a:ext cx="3948" cy="1406"/>
              <a:chOff x="1610" y="2387"/>
              <a:chExt cx="3948" cy="1406"/>
            </a:xfrm>
          </p:grpSpPr>
          <p:grpSp>
            <p:nvGrpSpPr>
              <p:cNvPr id="45065" name="Group 42"/>
              <p:cNvGrpSpPr>
                <a:grpSpLocks/>
              </p:cNvGrpSpPr>
              <p:nvPr/>
            </p:nvGrpSpPr>
            <p:grpSpPr bwMode="auto">
              <a:xfrm>
                <a:off x="2835" y="2387"/>
                <a:ext cx="2723" cy="272"/>
                <a:chOff x="2835" y="2341"/>
                <a:chExt cx="2723" cy="272"/>
              </a:xfrm>
            </p:grpSpPr>
            <p:sp>
              <p:nvSpPr>
                <p:cNvPr id="45097" name="Rectangle 10"/>
                <p:cNvSpPr>
                  <a:spLocks noChangeArrowheads="1"/>
                </p:cNvSpPr>
                <p:nvPr/>
              </p:nvSpPr>
              <p:spPr bwMode="auto">
                <a:xfrm>
                  <a:off x="5103" y="2432"/>
                  <a:ext cx="45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b="1">
                      <a:latin typeface="Arial" panose="020B0604020202020204" pitchFamily="34" charset="0"/>
                      <a:ea typeface="Gulim" panose="020B0600000101010101" pitchFamily="34" charset="-127"/>
                    </a:rPr>
                    <a:t>sleep</a:t>
                  </a:r>
                </a:p>
              </p:txBody>
            </p:sp>
            <p:grpSp>
              <p:nvGrpSpPr>
                <p:cNvPr id="45098" name="Group 41"/>
                <p:cNvGrpSpPr>
                  <a:grpSpLocks/>
                </p:cNvGrpSpPr>
                <p:nvPr/>
              </p:nvGrpSpPr>
              <p:grpSpPr bwMode="auto">
                <a:xfrm>
                  <a:off x="2835" y="2341"/>
                  <a:ext cx="2269" cy="227"/>
                  <a:chOff x="2835" y="2341"/>
                  <a:chExt cx="2269" cy="227"/>
                </a:xfrm>
              </p:grpSpPr>
              <p:sp>
                <p:nvSpPr>
                  <p:cNvPr id="45099" name="Line 4"/>
                  <p:cNvSpPr>
                    <a:spLocks noChangeShapeType="1"/>
                  </p:cNvSpPr>
                  <p:nvPr/>
                </p:nvSpPr>
                <p:spPr bwMode="auto">
                  <a:xfrm flipV="1">
                    <a:off x="2835" y="2568"/>
                    <a:ext cx="2269"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0" name="Rectangle 15"/>
                  <p:cNvSpPr>
                    <a:spLocks noChangeArrowheads="1"/>
                  </p:cNvSpPr>
                  <p:nvPr/>
                </p:nvSpPr>
                <p:spPr bwMode="auto">
                  <a:xfrm>
                    <a:off x="2925"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Recv</a:t>
                    </a:r>
                  </a:p>
                </p:txBody>
              </p:sp>
              <p:sp>
                <p:nvSpPr>
                  <p:cNvPr id="45101" name="Rectangle 35"/>
                  <p:cNvSpPr>
                    <a:spLocks noChangeArrowheads="1"/>
                  </p:cNvSpPr>
                  <p:nvPr/>
                </p:nvSpPr>
                <p:spPr bwMode="auto">
                  <a:xfrm>
                    <a:off x="3334"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Send</a:t>
                    </a:r>
                  </a:p>
                </p:txBody>
              </p:sp>
              <p:sp>
                <p:nvSpPr>
                  <p:cNvPr id="45102" name="Rectangle 36"/>
                  <p:cNvSpPr>
                    <a:spLocks noChangeArrowheads="1"/>
                  </p:cNvSpPr>
                  <p:nvPr/>
                </p:nvSpPr>
                <p:spPr bwMode="auto">
                  <a:xfrm>
                    <a:off x="3742" y="2341"/>
                    <a:ext cx="45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b="1">
                        <a:latin typeface="Arial" panose="020B0604020202020204" pitchFamily="34" charset="0"/>
                        <a:ea typeface="Gulim" panose="020B0600000101010101" pitchFamily="34" charset="-127"/>
                      </a:rPr>
                      <a:t>sleep</a:t>
                    </a:r>
                  </a:p>
                </p:txBody>
              </p:sp>
              <p:sp>
                <p:nvSpPr>
                  <p:cNvPr id="45103" name="Rectangle 37"/>
                  <p:cNvSpPr>
                    <a:spLocks noChangeArrowheads="1"/>
                  </p:cNvSpPr>
                  <p:nvPr/>
                </p:nvSpPr>
                <p:spPr bwMode="auto">
                  <a:xfrm>
                    <a:off x="4195"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Recv</a:t>
                    </a:r>
                  </a:p>
                </p:txBody>
              </p:sp>
              <p:sp>
                <p:nvSpPr>
                  <p:cNvPr id="45104" name="Rectangle 38"/>
                  <p:cNvSpPr>
                    <a:spLocks noChangeArrowheads="1"/>
                  </p:cNvSpPr>
                  <p:nvPr/>
                </p:nvSpPr>
                <p:spPr bwMode="auto">
                  <a:xfrm>
                    <a:off x="4604"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Send</a:t>
                    </a:r>
                  </a:p>
                </p:txBody>
              </p:sp>
            </p:grpSp>
          </p:grpSp>
          <p:grpSp>
            <p:nvGrpSpPr>
              <p:cNvPr id="45066" name="Group 43"/>
              <p:cNvGrpSpPr>
                <a:grpSpLocks/>
              </p:cNvGrpSpPr>
              <p:nvPr/>
            </p:nvGrpSpPr>
            <p:grpSpPr bwMode="auto">
              <a:xfrm>
                <a:off x="2426" y="2750"/>
                <a:ext cx="2723" cy="272"/>
                <a:chOff x="2835" y="2341"/>
                <a:chExt cx="2723" cy="272"/>
              </a:xfrm>
            </p:grpSpPr>
            <p:sp>
              <p:nvSpPr>
                <p:cNvPr id="45089" name="Rectangle 44"/>
                <p:cNvSpPr>
                  <a:spLocks noChangeArrowheads="1"/>
                </p:cNvSpPr>
                <p:nvPr/>
              </p:nvSpPr>
              <p:spPr bwMode="auto">
                <a:xfrm>
                  <a:off x="5103" y="2432"/>
                  <a:ext cx="45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b="1">
                      <a:latin typeface="Arial" panose="020B0604020202020204" pitchFamily="34" charset="0"/>
                      <a:ea typeface="Gulim" panose="020B0600000101010101" pitchFamily="34" charset="-127"/>
                    </a:rPr>
                    <a:t>sleep</a:t>
                  </a:r>
                </a:p>
              </p:txBody>
            </p:sp>
            <p:grpSp>
              <p:nvGrpSpPr>
                <p:cNvPr id="45090" name="Group 45"/>
                <p:cNvGrpSpPr>
                  <a:grpSpLocks/>
                </p:cNvGrpSpPr>
                <p:nvPr/>
              </p:nvGrpSpPr>
              <p:grpSpPr bwMode="auto">
                <a:xfrm>
                  <a:off x="2835" y="2341"/>
                  <a:ext cx="2269" cy="227"/>
                  <a:chOff x="2835" y="2341"/>
                  <a:chExt cx="2269" cy="227"/>
                </a:xfrm>
              </p:grpSpPr>
              <p:sp>
                <p:nvSpPr>
                  <p:cNvPr id="45091" name="Line 46"/>
                  <p:cNvSpPr>
                    <a:spLocks noChangeShapeType="1"/>
                  </p:cNvSpPr>
                  <p:nvPr/>
                </p:nvSpPr>
                <p:spPr bwMode="auto">
                  <a:xfrm flipV="1">
                    <a:off x="2835" y="2568"/>
                    <a:ext cx="2269"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2" name="Rectangle 47"/>
                  <p:cNvSpPr>
                    <a:spLocks noChangeArrowheads="1"/>
                  </p:cNvSpPr>
                  <p:nvPr/>
                </p:nvSpPr>
                <p:spPr bwMode="auto">
                  <a:xfrm>
                    <a:off x="2925"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Recv</a:t>
                    </a:r>
                  </a:p>
                </p:txBody>
              </p:sp>
              <p:sp>
                <p:nvSpPr>
                  <p:cNvPr id="45093" name="Rectangle 48"/>
                  <p:cNvSpPr>
                    <a:spLocks noChangeArrowheads="1"/>
                  </p:cNvSpPr>
                  <p:nvPr/>
                </p:nvSpPr>
                <p:spPr bwMode="auto">
                  <a:xfrm>
                    <a:off x="3334"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Send</a:t>
                    </a:r>
                  </a:p>
                </p:txBody>
              </p:sp>
              <p:sp>
                <p:nvSpPr>
                  <p:cNvPr id="45094" name="Rectangle 49"/>
                  <p:cNvSpPr>
                    <a:spLocks noChangeArrowheads="1"/>
                  </p:cNvSpPr>
                  <p:nvPr/>
                </p:nvSpPr>
                <p:spPr bwMode="auto">
                  <a:xfrm>
                    <a:off x="3742" y="2341"/>
                    <a:ext cx="45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b="1">
                        <a:latin typeface="Arial" panose="020B0604020202020204" pitchFamily="34" charset="0"/>
                        <a:ea typeface="Gulim" panose="020B0600000101010101" pitchFamily="34" charset="-127"/>
                      </a:rPr>
                      <a:t>sleep</a:t>
                    </a:r>
                  </a:p>
                </p:txBody>
              </p:sp>
              <p:sp>
                <p:nvSpPr>
                  <p:cNvPr id="45095" name="Rectangle 50"/>
                  <p:cNvSpPr>
                    <a:spLocks noChangeArrowheads="1"/>
                  </p:cNvSpPr>
                  <p:nvPr/>
                </p:nvSpPr>
                <p:spPr bwMode="auto">
                  <a:xfrm>
                    <a:off x="4195"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Recv</a:t>
                    </a:r>
                  </a:p>
                </p:txBody>
              </p:sp>
              <p:sp>
                <p:nvSpPr>
                  <p:cNvPr id="45096" name="Rectangle 51"/>
                  <p:cNvSpPr>
                    <a:spLocks noChangeArrowheads="1"/>
                  </p:cNvSpPr>
                  <p:nvPr/>
                </p:nvSpPr>
                <p:spPr bwMode="auto">
                  <a:xfrm>
                    <a:off x="4604"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Send</a:t>
                    </a:r>
                  </a:p>
                </p:txBody>
              </p:sp>
            </p:grpSp>
          </p:grpSp>
          <p:grpSp>
            <p:nvGrpSpPr>
              <p:cNvPr id="45067" name="Group 52"/>
              <p:cNvGrpSpPr>
                <a:grpSpLocks/>
              </p:cNvGrpSpPr>
              <p:nvPr/>
            </p:nvGrpSpPr>
            <p:grpSpPr bwMode="auto">
              <a:xfrm>
                <a:off x="2018" y="3158"/>
                <a:ext cx="2723" cy="272"/>
                <a:chOff x="2835" y="2341"/>
                <a:chExt cx="2723" cy="272"/>
              </a:xfrm>
            </p:grpSpPr>
            <p:sp>
              <p:nvSpPr>
                <p:cNvPr id="45081" name="Rectangle 53"/>
                <p:cNvSpPr>
                  <a:spLocks noChangeArrowheads="1"/>
                </p:cNvSpPr>
                <p:nvPr/>
              </p:nvSpPr>
              <p:spPr bwMode="auto">
                <a:xfrm>
                  <a:off x="5103" y="2432"/>
                  <a:ext cx="45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b="1">
                      <a:latin typeface="Arial" panose="020B0604020202020204" pitchFamily="34" charset="0"/>
                      <a:ea typeface="Gulim" panose="020B0600000101010101" pitchFamily="34" charset="-127"/>
                    </a:rPr>
                    <a:t>sleep</a:t>
                  </a:r>
                </a:p>
              </p:txBody>
            </p:sp>
            <p:grpSp>
              <p:nvGrpSpPr>
                <p:cNvPr id="45082" name="Group 54"/>
                <p:cNvGrpSpPr>
                  <a:grpSpLocks/>
                </p:cNvGrpSpPr>
                <p:nvPr/>
              </p:nvGrpSpPr>
              <p:grpSpPr bwMode="auto">
                <a:xfrm>
                  <a:off x="2835" y="2341"/>
                  <a:ext cx="2269" cy="227"/>
                  <a:chOff x="2835" y="2341"/>
                  <a:chExt cx="2269" cy="227"/>
                </a:xfrm>
              </p:grpSpPr>
              <p:sp>
                <p:nvSpPr>
                  <p:cNvPr id="45083" name="Line 55"/>
                  <p:cNvSpPr>
                    <a:spLocks noChangeShapeType="1"/>
                  </p:cNvSpPr>
                  <p:nvPr/>
                </p:nvSpPr>
                <p:spPr bwMode="auto">
                  <a:xfrm flipV="1">
                    <a:off x="2835" y="2568"/>
                    <a:ext cx="2269"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Rectangle 56"/>
                  <p:cNvSpPr>
                    <a:spLocks noChangeArrowheads="1"/>
                  </p:cNvSpPr>
                  <p:nvPr/>
                </p:nvSpPr>
                <p:spPr bwMode="auto">
                  <a:xfrm>
                    <a:off x="2925"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Recv</a:t>
                    </a:r>
                  </a:p>
                </p:txBody>
              </p:sp>
              <p:sp>
                <p:nvSpPr>
                  <p:cNvPr id="45085" name="Rectangle 57"/>
                  <p:cNvSpPr>
                    <a:spLocks noChangeArrowheads="1"/>
                  </p:cNvSpPr>
                  <p:nvPr/>
                </p:nvSpPr>
                <p:spPr bwMode="auto">
                  <a:xfrm>
                    <a:off x="3334"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Send</a:t>
                    </a:r>
                  </a:p>
                </p:txBody>
              </p:sp>
              <p:sp>
                <p:nvSpPr>
                  <p:cNvPr id="45086" name="Rectangle 58"/>
                  <p:cNvSpPr>
                    <a:spLocks noChangeArrowheads="1"/>
                  </p:cNvSpPr>
                  <p:nvPr/>
                </p:nvSpPr>
                <p:spPr bwMode="auto">
                  <a:xfrm>
                    <a:off x="3742" y="2341"/>
                    <a:ext cx="45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b="1">
                        <a:latin typeface="Arial" panose="020B0604020202020204" pitchFamily="34" charset="0"/>
                        <a:ea typeface="Gulim" panose="020B0600000101010101" pitchFamily="34" charset="-127"/>
                      </a:rPr>
                      <a:t>sleep</a:t>
                    </a:r>
                  </a:p>
                </p:txBody>
              </p:sp>
              <p:sp>
                <p:nvSpPr>
                  <p:cNvPr id="45087" name="Rectangle 59"/>
                  <p:cNvSpPr>
                    <a:spLocks noChangeArrowheads="1"/>
                  </p:cNvSpPr>
                  <p:nvPr/>
                </p:nvSpPr>
                <p:spPr bwMode="auto">
                  <a:xfrm>
                    <a:off x="4195"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Recv</a:t>
                    </a:r>
                  </a:p>
                </p:txBody>
              </p:sp>
              <p:sp>
                <p:nvSpPr>
                  <p:cNvPr id="45088" name="Rectangle 60"/>
                  <p:cNvSpPr>
                    <a:spLocks noChangeArrowheads="1"/>
                  </p:cNvSpPr>
                  <p:nvPr/>
                </p:nvSpPr>
                <p:spPr bwMode="auto">
                  <a:xfrm>
                    <a:off x="4604"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Send</a:t>
                    </a:r>
                  </a:p>
                </p:txBody>
              </p:sp>
            </p:grpSp>
          </p:grpSp>
          <p:grpSp>
            <p:nvGrpSpPr>
              <p:cNvPr id="45068" name="Group 61"/>
              <p:cNvGrpSpPr>
                <a:grpSpLocks/>
              </p:cNvGrpSpPr>
              <p:nvPr/>
            </p:nvGrpSpPr>
            <p:grpSpPr bwMode="auto">
              <a:xfrm>
                <a:off x="1610" y="3521"/>
                <a:ext cx="2723" cy="272"/>
                <a:chOff x="2835" y="2341"/>
                <a:chExt cx="2723" cy="272"/>
              </a:xfrm>
            </p:grpSpPr>
            <p:sp>
              <p:nvSpPr>
                <p:cNvPr id="45073" name="Rectangle 62"/>
                <p:cNvSpPr>
                  <a:spLocks noChangeArrowheads="1"/>
                </p:cNvSpPr>
                <p:nvPr/>
              </p:nvSpPr>
              <p:spPr bwMode="auto">
                <a:xfrm>
                  <a:off x="5103" y="2432"/>
                  <a:ext cx="45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b="1">
                      <a:latin typeface="Arial" panose="020B0604020202020204" pitchFamily="34" charset="0"/>
                      <a:ea typeface="Gulim" panose="020B0600000101010101" pitchFamily="34" charset="-127"/>
                    </a:rPr>
                    <a:t>sleep</a:t>
                  </a:r>
                </a:p>
              </p:txBody>
            </p:sp>
            <p:grpSp>
              <p:nvGrpSpPr>
                <p:cNvPr id="45074" name="Group 63"/>
                <p:cNvGrpSpPr>
                  <a:grpSpLocks/>
                </p:cNvGrpSpPr>
                <p:nvPr/>
              </p:nvGrpSpPr>
              <p:grpSpPr bwMode="auto">
                <a:xfrm>
                  <a:off x="2835" y="2341"/>
                  <a:ext cx="2269" cy="227"/>
                  <a:chOff x="2835" y="2341"/>
                  <a:chExt cx="2269" cy="227"/>
                </a:xfrm>
              </p:grpSpPr>
              <p:sp>
                <p:nvSpPr>
                  <p:cNvPr id="45075" name="Line 64"/>
                  <p:cNvSpPr>
                    <a:spLocks noChangeShapeType="1"/>
                  </p:cNvSpPr>
                  <p:nvPr/>
                </p:nvSpPr>
                <p:spPr bwMode="auto">
                  <a:xfrm flipV="1">
                    <a:off x="2835" y="2568"/>
                    <a:ext cx="2269"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6" name="Rectangle 65"/>
                  <p:cNvSpPr>
                    <a:spLocks noChangeArrowheads="1"/>
                  </p:cNvSpPr>
                  <p:nvPr/>
                </p:nvSpPr>
                <p:spPr bwMode="auto">
                  <a:xfrm>
                    <a:off x="2925"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Recv</a:t>
                    </a:r>
                  </a:p>
                </p:txBody>
              </p:sp>
              <p:sp>
                <p:nvSpPr>
                  <p:cNvPr id="45077" name="Rectangle 66"/>
                  <p:cNvSpPr>
                    <a:spLocks noChangeArrowheads="1"/>
                  </p:cNvSpPr>
                  <p:nvPr/>
                </p:nvSpPr>
                <p:spPr bwMode="auto">
                  <a:xfrm>
                    <a:off x="3334"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Send</a:t>
                    </a:r>
                  </a:p>
                </p:txBody>
              </p:sp>
              <p:sp>
                <p:nvSpPr>
                  <p:cNvPr id="45078" name="Rectangle 67"/>
                  <p:cNvSpPr>
                    <a:spLocks noChangeArrowheads="1"/>
                  </p:cNvSpPr>
                  <p:nvPr/>
                </p:nvSpPr>
                <p:spPr bwMode="auto">
                  <a:xfrm>
                    <a:off x="3742" y="2341"/>
                    <a:ext cx="45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b="1">
                        <a:latin typeface="Arial" panose="020B0604020202020204" pitchFamily="34" charset="0"/>
                        <a:ea typeface="Gulim" panose="020B0600000101010101" pitchFamily="34" charset="-127"/>
                      </a:rPr>
                      <a:t>sleep</a:t>
                    </a:r>
                  </a:p>
                </p:txBody>
              </p:sp>
              <p:sp>
                <p:nvSpPr>
                  <p:cNvPr id="45079" name="Rectangle 68"/>
                  <p:cNvSpPr>
                    <a:spLocks noChangeArrowheads="1"/>
                  </p:cNvSpPr>
                  <p:nvPr/>
                </p:nvSpPr>
                <p:spPr bwMode="auto">
                  <a:xfrm>
                    <a:off x="4195"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Recv</a:t>
                    </a:r>
                  </a:p>
                </p:txBody>
              </p:sp>
              <p:sp>
                <p:nvSpPr>
                  <p:cNvPr id="45080" name="Rectangle 69"/>
                  <p:cNvSpPr>
                    <a:spLocks noChangeArrowheads="1"/>
                  </p:cNvSpPr>
                  <p:nvPr/>
                </p:nvSpPr>
                <p:spPr bwMode="auto">
                  <a:xfrm>
                    <a:off x="4604" y="2341"/>
                    <a:ext cx="409" cy="181"/>
                  </a:xfrm>
                  <a:prstGeom prst="rect">
                    <a:avLst/>
                  </a:prstGeom>
                  <a:solidFill>
                    <a:srgbClr val="D7D9F7"/>
                  </a:solidFill>
                  <a:ln w="1587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latinLnBrk="1" hangingPunct="1"/>
                    <a:r>
                      <a:rPr kumimoji="1" lang="en-US" altLang="zh-CN" sz="1600" b="1">
                        <a:latin typeface="Arial" panose="020B0604020202020204" pitchFamily="34" charset="0"/>
                        <a:ea typeface="Gulim" panose="020B0600000101010101" pitchFamily="34" charset="-127"/>
                      </a:rPr>
                      <a:t>Send</a:t>
                    </a:r>
                  </a:p>
                </p:txBody>
              </p:sp>
            </p:grpSp>
          </p:grpSp>
          <p:sp>
            <p:nvSpPr>
              <p:cNvPr id="45069" name="Line 70"/>
              <p:cNvSpPr>
                <a:spLocks noChangeShapeType="1"/>
              </p:cNvSpPr>
              <p:nvPr/>
            </p:nvSpPr>
            <p:spPr bwMode="auto">
              <a:xfrm>
                <a:off x="3107" y="2568"/>
                <a:ext cx="0" cy="18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0" name="Line 71"/>
              <p:cNvSpPr>
                <a:spLocks noChangeShapeType="1"/>
              </p:cNvSpPr>
              <p:nvPr/>
            </p:nvSpPr>
            <p:spPr bwMode="auto">
              <a:xfrm>
                <a:off x="4377" y="2568"/>
                <a:ext cx="0" cy="18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1" name="Line 72"/>
              <p:cNvSpPr>
                <a:spLocks noChangeShapeType="1"/>
              </p:cNvSpPr>
              <p:nvPr/>
            </p:nvSpPr>
            <p:spPr bwMode="auto">
              <a:xfrm>
                <a:off x="2699" y="2931"/>
                <a:ext cx="0" cy="22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2" name="Line 73"/>
              <p:cNvSpPr>
                <a:spLocks noChangeShapeType="1"/>
              </p:cNvSpPr>
              <p:nvPr/>
            </p:nvSpPr>
            <p:spPr bwMode="auto">
              <a:xfrm>
                <a:off x="3969" y="2931"/>
                <a:ext cx="0" cy="22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5063" name="Line 75"/>
            <p:cNvSpPr>
              <a:spLocks noChangeShapeType="1"/>
            </p:cNvSpPr>
            <p:nvPr/>
          </p:nvSpPr>
          <p:spPr bwMode="auto">
            <a:xfrm>
              <a:off x="2290" y="3339"/>
              <a:ext cx="0" cy="18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64" name="Line 76"/>
            <p:cNvSpPr>
              <a:spLocks noChangeShapeType="1"/>
            </p:cNvSpPr>
            <p:nvPr/>
          </p:nvSpPr>
          <p:spPr bwMode="auto">
            <a:xfrm>
              <a:off x="3606" y="3339"/>
              <a:ext cx="0" cy="18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386E7AB-AA05-4CA2-A9EA-63625F1FE001}" type="slidenum">
              <a:rPr lang="zh-CN" altLang="en-US"/>
              <a:pPr eaLnBrk="1" hangingPunct="1"/>
              <a:t>45</a:t>
            </a:fld>
            <a:endParaRPr lang="en-US" altLang="zh-CN"/>
          </a:p>
        </p:txBody>
      </p:sp>
      <p:sp>
        <p:nvSpPr>
          <p:cNvPr id="187394" name="Rectangle 2"/>
          <p:cNvSpPr>
            <a:spLocks noGrp="1" noChangeArrowheads="1"/>
          </p:cNvSpPr>
          <p:nvPr>
            <p:ph type="title"/>
          </p:nvPr>
        </p:nvSpPr>
        <p:spPr/>
        <p:txBody>
          <a:bodyPr/>
          <a:lstStyle/>
          <a:p>
            <a:pPr eaLnBrk="1" hangingPunct="1">
              <a:defRPr/>
            </a:pPr>
            <a:r>
              <a:rPr lang="zh-CN" altLang="en-US" b="1" smtClean="0">
                <a:latin typeface="楷体_GB2312" pitchFamily="49" charset="-122"/>
                <a:ea typeface="楷体_GB2312" pitchFamily="49" charset="-122"/>
              </a:rPr>
              <a:t>基于时分复用的</a:t>
            </a:r>
            <a:r>
              <a:rPr lang="en-US" altLang="zh-CN" b="1" smtClean="0">
                <a:latin typeface="楷体_GB2312" pitchFamily="49" charset="-122"/>
                <a:ea typeface="楷体_GB2312" pitchFamily="49" charset="-122"/>
              </a:rPr>
              <a:t>MAC</a:t>
            </a:r>
            <a:r>
              <a:rPr lang="zh-CN" altLang="en-US" b="1" smtClean="0">
                <a:latin typeface="楷体_GB2312" pitchFamily="49" charset="-122"/>
                <a:ea typeface="楷体_GB2312" pitchFamily="49" charset="-122"/>
              </a:rPr>
              <a:t>协议</a:t>
            </a:r>
          </a:p>
        </p:txBody>
      </p:sp>
      <p:sp>
        <p:nvSpPr>
          <p:cNvPr id="46084" name="Rectangle 3"/>
          <p:cNvSpPr>
            <a:spLocks noGrp="1" noChangeArrowheads="1"/>
          </p:cNvSpPr>
          <p:nvPr>
            <p:ph type="body" idx="1"/>
          </p:nvPr>
        </p:nvSpPr>
        <p:spPr/>
        <p:txBody>
          <a:bodyPr/>
          <a:lstStyle/>
          <a:p>
            <a:pPr eaLnBrk="1" hangingPunct="1"/>
            <a:r>
              <a:rPr lang="en-US" altLang="zh-CN" b="1" smtClean="0">
                <a:latin typeface="楷体_GB2312" pitchFamily="49" charset="-122"/>
                <a:ea typeface="楷体_GB2312" pitchFamily="49" charset="-122"/>
              </a:rPr>
              <a:t>DMAC</a:t>
            </a:r>
            <a:r>
              <a:rPr lang="zh-CN" altLang="en-US" b="1" smtClean="0">
                <a:latin typeface="楷体_GB2312" pitchFamily="49" charset="-122"/>
                <a:ea typeface="楷体_GB2312" pitchFamily="49" charset="-122"/>
              </a:rPr>
              <a:t>协议</a:t>
            </a:r>
            <a:endParaRPr lang="en-US" altLang="zh-CN" b="1" smtClean="0">
              <a:latin typeface="楷体_GB2312" pitchFamily="49" charset="-122"/>
              <a:ea typeface="楷体_GB2312" pitchFamily="49" charset="-122"/>
            </a:endParaRPr>
          </a:p>
          <a:p>
            <a:pPr eaLnBrk="1" hangingPunct="1">
              <a:buFontTx/>
              <a:buNone/>
            </a:pPr>
            <a:r>
              <a:rPr lang="en-US" altLang="zh-CN" sz="2400" smtClean="0">
                <a:latin typeface="楷体_GB2312" pitchFamily="49" charset="-122"/>
                <a:ea typeface="楷体_GB2312" pitchFamily="49" charset="-122"/>
              </a:rPr>
              <a:t>  -DMAC</a:t>
            </a:r>
            <a:r>
              <a:rPr lang="zh-CN" altLang="en-US" sz="2400" smtClean="0">
                <a:latin typeface="楷体_GB2312" pitchFamily="49" charset="-122"/>
                <a:ea typeface="楷体_GB2312" pitchFamily="49" charset="-122"/>
              </a:rPr>
              <a:t>协议采用</a:t>
            </a:r>
            <a:r>
              <a:rPr lang="en-US" altLang="zh-CN" sz="2400" smtClean="0">
                <a:latin typeface="楷体_GB2312" pitchFamily="49" charset="-122"/>
                <a:ea typeface="楷体_GB2312" pitchFamily="49" charset="-122"/>
              </a:rPr>
              <a:t>ACK</a:t>
            </a:r>
            <a:r>
              <a:rPr lang="zh-CN" altLang="en-US" sz="2400" smtClean="0">
                <a:latin typeface="楷体_GB2312" pitchFamily="49" charset="-122"/>
                <a:ea typeface="楷体_GB2312" pitchFamily="49" charset="-122"/>
              </a:rPr>
              <a:t>应答机制，发送节点如果没有收到</a:t>
            </a:r>
            <a:r>
              <a:rPr lang="en-US" altLang="zh-CN" sz="2400" smtClean="0">
                <a:latin typeface="楷体_GB2312" pitchFamily="49" charset="-122"/>
                <a:ea typeface="楷体_GB2312" pitchFamily="49" charset="-122"/>
              </a:rPr>
              <a:t>ACK</a:t>
            </a:r>
            <a:r>
              <a:rPr lang="zh-CN" altLang="en-US" sz="2400" smtClean="0">
                <a:latin typeface="楷体_GB2312" pitchFamily="49" charset="-122"/>
                <a:ea typeface="楷体_GB2312" pitchFamily="49" charset="-122"/>
              </a:rPr>
              <a:t>应答，要在下一个发送时间重发。节点正确接收到数据后，立刻发送</a:t>
            </a:r>
            <a:r>
              <a:rPr lang="en-US" altLang="zh-CN" sz="2400" smtClean="0">
                <a:latin typeface="楷体_GB2312" pitchFamily="49" charset="-122"/>
                <a:ea typeface="楷体_GB2312" pitchFamily="49" charset="-122"/>
              </a:rPr>
              <a:t>ACK</a:t>
            </a:r>
            <a:r>
              <a:rPr lang="zh-CN" altLang="en-US" sz="2400" smtClean="0">
                <a:latin typeface="楷体_GB2312" pitchFamily="49" charset="-122"/>
                <a:ea typeface="楷体_GB2312" pitchFamily="49" charset="-122"/>
              </a:rPr>
              <a:t>消息给发送数据的节点。</a:t>
            </a:r>
            <a:endParaRPr lang="en-US" altLang="zh-CN" sz="2400" smtClean="0">
              <a:latin typeface="楷体_GB2312" pitchFamily="49" charset="-122"/>
              <a:ea typeface="楷体_GB2312" pitchFamily="49" charset="-122"/>
            </a:endParaRPr>
          </a:p>
          <a:p>
            <a:pPr eaLnBrk="1" hangingPunct="1">
              <a:buFontTx/>
              <a:buNone/>
            </a:pPr>
            <a:r>
              <a:rPr lang="en-US" altLang="zh-CN" sz="2400"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为了减少发送数据产生的冲突，节点在等待固定的后退时间</a:t>
            </a:r>
            <a:r>
              <a:rPr lang="en-US" altLang="zh-CN" sz="2400" smtClean="0">
                <a:latin typeface="楷体_GB2312" pitchFamily="49" charset="-122"/>
                <a:ea typeface="楷体_GB2312" pitchFamily="49" charset="-122"/>
              </a:rPr>
              <a:t>(backoff period,BP)</a:t>
            </a:r>
            <a:r>
              <a:rPr lang="zh-CN" altLang="en-US" sz="2400" smtClean="0">
                <a:latin typeface="楷体_GB2312" pitchFamily="49" charset="-122"/>
                <a:ea typeface="楷体_GB2312" pitchFamily="49" charset="-122"/>
              </a:rPr>
              <a:t>后，在冲突窗口</a:t>
            </a:r>
            <a:r>
              <a:rPr lang="en-US" altLang="zh-CN" sz="2400" smtClean="0">
                <a:latin typeface="楷体_GB2312" pitchFamily="49" charset="-122"/>
                <a:ea typeface="楷体_GB2312" pitchFamily="49" charset="-122"/>
              </a:rPr>
              <a:t>(content window,CW)</a:t>
            </a:r>
            <a:r>
              <a:rPr lang="zh-CN" altLang="en-US" sz="2400" smtClean="0">
                <a:latin typeface="楷体_GB2312" pitchFamily="49" charset="-122"/>
                <a:ea typeface="楷体_GB2312" pitchFamily="49" charset="-122"/>
              </a:rPr>
              <a:t>内随机选择发送等待时间。</a:t>
            </a:r>
            <a:endParaRPr lang="en-US" altLang="zh-CN" sz="2400" smtClean="0">
              <a:latin typeface="楷体_GB2312" pitchFamily="49" charset="-122"/>
              <a:ea typeface="楷体_GB2312" pitchFamily="49" charset="-122"/>
            </a:endParaRPr>
          </a:p>
          <a:p>
            <a:pPr eaLnBrk="1" hangingPunct="1">
              <a:buFontTx/>
              <a:buNone/>
            </a:pPr>
            <a:r>
              <a:rPr lang="en-US" altLang="zh-CN" sz="2400"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接收节点在发送</a:t>
            </a:r>
            <a:r>
              <a:rPr lang="en-US" altLang="zh-CN" sz="2400" smtClean="0">
                <a:latin typeface="楷体_GB2312" pitchFamily="49" charset="-122"/>
                <a:ea typeface="楷体_GB2312" pitchFamily="49" charset="-122"/>
              </a:rPr>
              <a:t>ACK</a:t>
            </a:r>
            <a:r>
              <a:rPr lang="zh-CN" altLang="en-US" sz="2400" smtClean="0">
                <a:latin typeface="楷体_GB2312" pitchFamily="49" charset="-122"/>
                <a:ea typeface="楷体_GB2312" pitchFamily="49" charset="-122"/>
              </a:rPr>
              <a:t>消息时，采用短时间段</a:t>
            </a:r>
            <a:r>
              <a:rPr lang="en-US" altLang="zh-CN" sz="2400" smtClean="0">
                <a:latin typeface="楷体_GB2312" pitchFamily="49" charset="-122"/>
                <a:ea typeface="楷体_GB2312" pitchFamily="49" charset="-122"/>
              </a:rPr>
              <a:t>(short period,SP)</a:t>
            </a:r>
            <a:r>
              <a:rPr lang="zh-CN" altLang="en-US" sz="2400" smtClean="0">
                <a:latin typeface="楷体_GB2312" pitchFamily="49" charset="-122"/>
                <a:ea typeface="楷体_GB2312" pitchFamily="49" charset="-122"/>
              </a:rPr>
              <a:t>的固定延迟。一次数据通信过程需要的时间长度</a:t>
            </a:r>
            <a:r>
              <a:rPr lang="en-US" altLang="zh-CN" sz="2400" smtClean="0">
                <a:latin typeface="楷体_GB2312" pitchFamily="49" charset="-122"/>
                <a:ea typeface="楷体_GB2312" pitchFamily="49" charset="-122"/>
              </a:rPr>
              <a:t>U</a:t>
            </a:r>
            <a:r>
              <a:rPr lang="zh-CN" altLang="en-US" sz="2400" smtClean="0">
                <a:latin typeface="楷体_GB2312" pitchFamily="49" charset="-122"/>
                <a:ea typeface="楷体_GB2312" pitchFamily="49" charset="-122"/>
              </a:rPr>
              <a:t>为</a:t>
            </a:r>
            <a:endParaRPr lang="en-US" altLang="zh-CN" sz="2400" smtClean="0">
              <a:latin typeface="楷体_GB2312" pitchFamily="49" charset="-122"/>
              <a:ea typeface="楷体_GB2312" pitchFamily="49" charset="-122"/>
            </a:endParaRPr>
          </a:p>
          <a:p>
            <a:pPr eaLnBrk="1" hangingPunct="1">
              <a:buFontTx/>
              <a:buNone/>
            </a:pPr>
            <a:r>
              <a:rPr lang="en-US" altLang="zh-CN" sz="2400" smtClean="0">
                <a:latin typeface="楷体_GB2312" pitchFamily="49" charset="-122"/>
                <a:ea typeface="楷体_GB2312" pitchFamily="49" charset="-122"/>
              </a:rPr>
              <a:t>         U=BP+CW+DATA+SP+ACK</a:t>
            </a:r>
          </a:p>
          <a:p>
            <a:pPr eaLnBrk="1" hangingPunct="1">
              <a:buFontTx/>
              <a:buNone/>
            </a:pPr>
            <a:r>
              <a:rPr lang="en-US" altLang="zh-CN" sz="2000" smtClean="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2256218-4A6D-4C4D-A723-B47EB72B359D}" type="slidenum">
              <a:rPr lang="zh-CN" altLang="en-US"/>
              <a:pPr eaLnBrk="1" hangingPunct="1"/>
              <a:t>46</a:t>
            </a:fld>
            <a:endParaRPr lang="en-US" altLang="zh-CN"/>
          </a:p>
        </p:txBody>
      </p:sp>
      <p:sp>
        <p:nvSpPr>
          <p:cNvPr id="188418"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其他类型的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47108" name="Rectangle 3"/>
          <p:cNvSpPr>
            <a:spLocks noGrp="1" noChangeArrowheads="1"/>
          </p:cNvSpPr>
          <p:nvPr>
            <p:ph type="body" idx="1"/>
          </p:nvPr>
        </p:nvSpPr>
        <p:spPr/>
        <p:txBody>
          <a:bodyPr/>
          <a:lstStyle/>
          <a:p>
            <a:pPr eaLnBrk="1" hangingPunct="1"/>
            <a:r>
              <a:rPr lang="zh-CN" altLang="en-US" sz="2800" smtClean="0">
                <a:latin typeface="楷体_GB2312" pitchFamily="49" charset="-122"/>
                <a:ea typeface="楷体_GB2312" pitchFamily="49" charset="-122"/>
              </a:rPr>
              <a:t>基于</a:t>
            </a:r>
            <a:r>
              <a:rPr lang="en-US" altLang="zh-CN" sz="2800" smtClean="0">
                <a:latin typeface="楷体_GB2312" pitchFamily="49" charset="-122"/>
                <a:ea typeface="楷体_GB2312" pitchFamily="49" charset="-122"/>
              </a:rPr>
              <a:t>TDMA</a:t>
            </a:r>
            <a:r>
              <a:rPr lang="zh-CN" altLang="en-US" sz="2800" smtClean="0">
                <a:latin typeface="楷体_GB2312" pitchFamily="49" charset="-122"/>
                <a:ea typeface="楷体_GB2312" pitchFamily="49" charset="-122"/>
              </a:rPr>
              <a:t>的</a:t>
            </a:r>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协议虽然具有很多优点，但网络扩展性较差，需要节点间严格的时间同步，对于能量和计算能力都有限的传感器节点而言其实现是很困难的。</a:t>
            </a:r>
            <a:endParaRPr lang="en-US" altLang="zh-CN" sz="2800" smtClean="0">
              <a:latin typeface="楷体_GB2312" pitchFamily="49" charset="-122"/>
              <a:ea typeface="楷体_GB2312" pitchFamily="49" charset="-122"/>
            </a:endParaRPr>
          </a:p>
          <a:p>
            <a:pPr eaLnBrk="1" hangingPunct="1"/>
            <a:r>
              <a:rPr lang="zh-CN" altLang="en-US" sz="2800" smtClean="0">
                <a:latin typeface="楷体_GB2312" pitchFamily="49" charset="-122"/>
                <a:ea typeface="楷体_GB2312" pitchFamily="49" charset="-122"/>
              </a:rPr>
              <a:t>考虑通过</a:t>
            </a:r>
            <a:r>
              <a:rPr lang="en-US" altLang="zh-CN" sz="2800" smtClean="0">
                <a:latin typeface="楷体_GB2312" pitchFamily="49" charset="-122"/>
                <a:ea typeface="楷体_GB2312" pitchFamily="49" charset="-122"/>
              </a:rPr>
              <a:t>FDMA</a:t>
            </a:r>
            <a:r>
              <a:rPr lang="zh-CN" altLang="en-US" sz="2800" smtClean="0">
                <a:latin typeface="楷体_GB2312" pitchFamily="49" charset="-122"/>
                <a:ea typeface="楷体_GB2312" pitchFamily="49" charset="-122"/>
              </a:rPr>
              <a:t>或者</a:t>
            </a:r>
            <a:r>
              <a:rPr lang="en-US" altLang="zh-CN" sz="2800" smtClean="0">
                <a:latin typeface="楷体_GB2312" pitchFamily="49" charset="-122"/>
                <a:ea typeface="楷体_GB2312" pitchFamily="49" charset="-122"/>
              </a:rPr>
              <a:t>CDMA</a:t>
            </a:r>
            <a:r>
              <a:rPr lang="zh-CN" altLang="en-US" sz="2800" smtClean="0">
                <a:latin typeface="楷体_GB2312" pitchFamily="49" charset="-122"/>
                <a:ea typeface="楷体_GB2312" pitchFamily="49" charset="-122"/>
              </a:rPr>
              <a:t>与</a:t>
            </a:r>
            <a:r>
              <a:rPr lang="en-US" altLang="zh-CN" sz="2800" smtClean="0">
                <a:latin typeface="楷体_GB2312" pitchFamily="49" charset="-122"/>
                <a:ea typeface="楷体_GB2312" pitchFamily="49" charset="-122"/>
              </a:rPr>
              <a:t>TDMA</a:t>
            </a:r>
            <a:r>
              <a:rPr lang="zh-CN" altLang="en-US" sz="2800" smtClean="0">
                <a:latin typeface="楷体_GB2312" pitchFamily="49" charset="-122"/>
                <a:ea typeface="楷体_GB2312" pitchFamily="49" charset="-122"/>
              </a:rPr>
              <a:t>相结合方法，为每对节点分配互不干扰的信道实现消息传输，从而避免了共享信道的碰撞问题，增强了协议的扩展性。</a:t>
            </a:r>
          </a:p>
          <a:p>
            <a:pPr lvl="1" eaLnBrk="1" hangingPunct="1">
              <a:buFont typeface="楷体_GB2312" pitchFamily="49" charset="-122"/>
              <a:buChar char="-"/>
            </a:pPr>
            <a:r>
              <a:rPr lang="en-US" altLang="zh-CN" sz="2400" smtClean="0">
                <a:latin typeface="楷体_GB2312" pitchFamily="49" charset="-122"/>
                <a:ea typeface="楷体_GB2312" pitchFamily="49" charset="-122"/>
              </a:rPr>
              <a:t>SMACS/EAR</a:t>
            </a:r>
            <a:r>
              <a:rPr lang="zh-CN" altLang="en-US" sz="2400" smtClean="0">
                <a:latin typeface="楷体_GB2312" pitchFamily="49" charset="-122"/>
                <a:ea typeface="楷体_GB2312" pitchFamily="49" charset="-122"/>
              </a:rPr>
              <a:t>协议</a:t>
            </a:r>
            <a:endParaRPr lang="en-US" altLang="zh-CN" sz="2400" smtClean="0">
              <a:latin typeface="楷体_GB2312" pitchFamily="49" charset="-122"/>
              <a:ea typeface="楷体_GB2312" pitchFamily="49" charset="-122"/>
            </a:endParaRPr>
          </a:p>
          <a:p>
            <a:pPr lvl="1" eaLnBrk="1" hangingPunct="1">
              <a:buFont typeface="楷体_GB2312" pitchFamily="49" charset="-122"/>
              <a:buChar char="-"/>
            </a:pPr>
            <a:r>
              <a:rPr lang="zh-CN" altLang="en-US" sz="2400" smtClean="0">
                <a:latin typeface="楷体_GB2312" pitchFamily="49" charset="-122"/>
                <a:ea typeface="楷体_GB2312" pitchFamily="49" charset="-122"/>
              </a:rPr>
              <a:t>基于</a:t>
            </a:r>
            <a:r>
              <a:rPr lang="en-US" altLang="zh-CN" sz="2400" smtClean="0">
                <a:latin typeface="楷体_GB2312" pitchFamily="49" charset="-122"/>
                <a:ea typeface="楷体_GB2312" pitchFamily="49" charset="-122"/>
              </a:rPr>
              <a:t>CDMA</a:t>
            </a:r>
            <a:r>
              <a:rPr lang="zh-CN" altLang="en-US" sz="2400" smtClean="0">
                <a:latin typeface="楷体_GB2312" pitchFamily="49" charset="-122"/>
                <a:ea typeface="楷体_GB2312" pitchFamily="49" charset="-122"/>
              </a:rPr>
              <a:t>方式的信道分配协议</a:t>
            </a:r>
          </a:p>
          <a:p>
            <a:pPr lvl="1" eaLnBrk="1" hangingPunct="1">
              <a:buFontTx/>
              <a:buNone/>
            </a:pPr>
            <a:endParaRPr lang="zh-CN" altLang="en-US" sz="200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9F98A4E-7714-43FE-BDE9-C26431F32560}" type="slidenum">
              <a:rPr lang="zh-CN" altLang="en-US"/>
              <a:pPr eaLnBrk="1" hangingPunct="1"/>
              <a:t>47</a:t>
            </a:fld>
            <a:endParaRPr lang="en-US" altLang="zh-CN"/>
          </a:p>
        </p:txBody>
      </p:sp>
      <p:sp>
        <p:nvSpPr>
          <p:cNvPr id="189442"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其他类型的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189443" name="Rectangle 3"/>
          <p:cNvSpPr>
            <a:spLocks noGrp="1" noChangeArrowheads="1"/>
          </p:cNvSpPr>
          <p:nvPr>
            <p:ph type="body" idx="1"/>
          </p:nvPr>
        </p:nvSpPr>
        <p:spPr/>
        <p:txBody>
          <a:bodyPr/>
          <a:lstStyle/>
          <a:p>
            <a:pPr eaLnBrk="1" hangingPunct="1">
              <a:defRPr/>
            </a:pPr>
            <a:endParaRPr lang="en-US" altLang="zh-CN" sz="2800" b="1" dirty="0" smtClean="0">
              <a:latin typeface="楷体_GB2312" pitchFamily="49" charset="-122"/>
              <a:ea typeface="楷体_GB2312" pitchFamily="49" charset="-122"/>
            </a:endParaRPr>
          </a:p>
          <a:p>
            <a:pPr marL="342900" lvl="1" indent="-342900" eaLnBrk="1" hangingPunct="1">
              <a:buFontTx/>
              <a:buChar char="•"/>
              <a:defRPr/>
            </a:pPr>
            <a:r>
              <a:rPr lang="en-US" altLang="zh-CN" sz="2400" b="1" dirty="0" smtClean="0">
                <a:latin typeface="楷体_GB2312" pitchFamily="49" charset="-122"/>
                <a:ea typeface="楷体_GB2312" pitchFamily="49" charset="-122"/>
              </a:rPr>
              <a:t>SMACS/EAR</a:t>
            </a:r>
            <a:r>
              <a:rPr lang="zh-CN" altLang="en-US" sz="2400" b="1" dirty="0" smtClean="0">
                <a:latin typeface="楷体_GB2312" pitchFamily="49" charset="-122"/>
                <a:ea typeface="楷体_GB2312" pitchFamily="49" charset="-122"/>
              </a:rPr>
              <a:t>协议</a:t>
            </a:r>
            <a:r>
              <a:rPr lang="en-US" altLang="zh-CN" sz="2400" b="1" dirty="0" smtClean="0">
                <a:latin typeface="楷体_GB2312" pitchFamily="49" charset="-122"/>
                <a:ea typeface="楷体_GB2312" pitchFamily="49" charset="-122"/>
              </a:rPr>
              <a:t>(self-organizing medium access control for sensor networks/eavesdrop and register)</a:t>
            </a:r>
          </a:p>
          <a:p>
            <a:pPr lvl="1" eaLnBrk="1" hangingPunct="1">
              <a:buFont typeface="楷体_GB2312" pitchFamily="49" charset="-122"/>
              <a:buChar char="-"/>
              <a:defRPr/>
            </a:pPr>
            <a:r>
              <a:rPr lang="zh-CN" altLang="en-US" sz="2400" dirty="0" smtClean="0">
                <a:latin typeface="楷体_GB2312" pitchFamily="49" charset="-122"/>
                <a:ea typeface="楷体_GB2312" pitchFamily="49" charset="-122"/>
              </a:rPr>
              <a:t>结合</a:t>
            </a:r>
            <a:r>
              <a:rPr lang="en-US" altLang="zh-CN" sz="2400" dirty="0" smtClean="0">
                <a:latin typeface="楷体_GB2312" pitchFamily="49" charset="-122"/>
                <a:ea typeface="楷体_GB2312" pitchFamily="49" charset="-122"/>
              </a:rPr>
              <a:t>TDMA</a:t>
            </a:r>
            <a:r>
              <a:rPr lang="zh-CN" altLang="en-US" sz="2400" dirty="0" smtClean="0">
                <a:latin typeface="楷体_GB2312" pitchFamily="49" charset="-122"/>
                <a:ea typeface="楷体_GB2312" pitchFamily="49" charset="-122"/>
              </a:rPr>
              <a:t>和</a:t>
            </a:r>
            <a:r>
              <a:rPr lang="en-US" altLang="zh-CN" sz="2400" dirty="0" smtClean="0">
                <a:latin typeface="楷体_GB2312" pitchFamily="49" charset="-122"/>
                <a:ea typeface="楷体_GB2312" pitchFamily="49" charset="-122"/>
              </a:rPr>
              <a:t>FDMA</a:t>
            </a:r>
            <a:r>
              <a:rPr lang="zh-CN" altLang="en-US" sz="2400" dirty="0" smtClean="0">
                <a:latin typeface="楷体_GB2312" pitchFamily="49" charset="-122"/>
                <a:ea typeface="楷体_GB2312" pitchFamily="49" charset="-122"/>
              </a:rPr>
              <a:t>的基于固定信道分配的</a:t>
            </a:r>
            <a:r>
              <a:rPr lang="en-US" altLang="zh-CN" sz="2400" dirty="0" smtClean="0">
                <a:latin typeface="楷体_GB2312" pitchFamily="49" charset="-122"/>
                <a:ea typeface="楷体_GB2312" pitchFamily="49" charset="-122"/>
              </a:rPr>
              <a:t>MAC</a:t>
            </a:r>
            <a:r>
              <a:rPr lang="zh-CN" altLang="en-US" sz="2400" dirty="0" smtClean="0">
                <a:latin typeface="楷体_GB2312" pitchFamily="49" charset="-122"/>
                <a:ea typeface="楷体_GB2312" pitchFamily="49" charset="-122"/>
              </a:rPr>
              <a:t>协议。其基本思想是为每一对邻居节点分配一个特有频率进行数据传输，不同节点对间的频率互不干扰，从而避免同时传输的数据之间产生碰撞。</a:t>
            </a:r>
            <a:endParaRPr lang="en-US" altLang="zh-CN" sz="2400" dirty="0" smtClean="0">
              <a:latin typeface="楷体_GB2312" pitchFamily="49" charset="-122"/>
              <a:ea typeface="楷体_GB2312" pitchFamily="49" charset="-122"/>
            </a:endParaRPr>
          </a:p>
          <a:p>
            <a:pPr lvl="1" eaLnBrk="1" hangingPunct="1">
              <a:buFont typeface="楷体_GB2312" pitchFamily="49" charset="-122"/>
              <a:buChar char="-"/>
              <a:defRPr/>
            </a:pPr>
            <a:r>
              <a:rPr lang="en-US" altLang="zh-CN" sz="2400" dirty="0" smtClean="0">
                <a:latin typeface="楷体_GB2312" pitchFamily="49" charset="-122"/>
                <a:ea typeface="楷体_GB2312" pitchFamily="49" charset="-122"/>
              </a:rPr>
              <a:t>SMACS/EAR</a:t>
            </a:r>
            <a:r>
              <a:rPr lang="zh-CN" altLang="en-US" sz="2400" dirty="0" smtClean="0">
                <a:latin typeface="楷体_GB2312" pitchFamily="49" charset="-122"/>
                <a:ea typeface="楷体_GB2312" pitchFamily="49" charset="-122"/>
              </a:rPr>
              <a:t>协议不要求所有节点时间同步，只需要两个通信节点保持相对的帧同步。</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3BB9F26-B7A0-4E21-82DB-9597EF758EAD}" type="slidenum">
              <a:rPr lang="zh-CN" altLang="en-US"/>
              <a:pPr eaLnBrk="1" hangingPunct="1"/>
              <a:t>48</a:t>
            </a:fld>
            <a:endParaRPr lang="en-US" altLang="zh-CN"/>
          </a:p>
        </p:txBody>
      </p:sp>
      <p:sp>
        <p:nvSpPr>
          <p:cNvPr id="190466"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其他类型的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49156" name="Rectangle 3"/>
          <p:cNvSpPr>
            <a:spLocks noGrp="1" noChangeArrowheads="1"/>
          </p:cNvSpPr>
          <p:nvPr>
            <p:ph type="body" idx="1"/>
          </p:nvPr>
        </p:nvSpPr>
        <p:spPr/>
        <p:txBody>
          <a:bodyPr/>
          <a:lstStyle/>
          <a:p>
            <a:pPr eaLnBrk="1" hangingPunct="1"/>
            <a:r>
              <a:rPr lang="zh-CN" altLang="en-US" b="1" smtClean="0">
                <a:latin typeface="楷体_GB2312" pitchFamily="49" charset="-122"/>
                <a:ea typeface="楷体_GB2312" pitchFamily="49" charset="-122"/>
              </a:rPr>
              <a:t>基于</a:t>
            </a:r>
            <a:r>
              <a:rPr lang="en-US" altLang="zh-CN" b="1" smtClean="0">
                <a:latin typeface="楷体_GB2312" pitchFamily="49" charset="-122"/>
                <a:ea typeface="楷体_GB2312" pitchFamily="49" charset="-122"/>
              </a:rPr>
              <a:t>CDMA</a:t>
            </a:r>
            <a:r>
              <a:rPr lang="zh-CN" altLang="en-US" b="1" smtClean="0">
                <a:latin typeface="楷体_GB2312" pitchFamily="49" charset="-122"/>
                <a:ea typeface="楷体_GB2312" pitchFamily="49" charset="-122"/>
              </a:rPr>
              <a:t>方式的信道分配协议</a:t>
            </a:r>
          </a:p>
          <a:p>
            <a:pPr lvl="1" eaLnBrk="1" hangingPunct="1">
              <a:buFont typeface="楷体_GB2312" pitchFamily="49" charset="-122"/>
              <a:buChar char="-"/>
            </a:pPr>
            <a:r>
              <a:rPr lang="en-US" altLang="zh-CN" smtClean="0">
                <a:latin typeface="楷体_GB2312" pitchFamily="49" charset="-122"/>
                <a:ea typeface="楷体_GB2312" pitchFamily="49" charset="-122"/>
              </a:rPr>
              <a:t>CDMA</a:t>
            </a:r>
            <a:r>
              <a:rPr lang="zh-CN" altLang="en-US" smtClean="0">
                <a:latin typeface="楷体_GB2312" pitchFamily="49" charset="-122"/>
                <a:ea typeface="楷体_GB2312" pitchFamily="49" charset="-122"/>
              </a:rPr>
              <a:t>机制为每个用户分配特定的具有正交性的地址码，因而在频率、时间和空间上都可以重叠。</a:t>
            </a:r>
            <a:endParaRPr lang="en-US" altLang="zh-CN" smtClean="0">
              <a:latin typeface="楷体_GB2312" pitchFamily="49" charset="-122"/>
              <a:ea typeface="楷体_GB2312" pitchFamily="49" charset="-122"/>
            </a:endParaRPr>
          </a:p>
          <a:p>
            <a:pPr lvl="1" eaLnBrk="1" hangingPunct="1">
              <a:buFont typeface="楷体_GB2312" pitchFamily="49" charset="-122"/>
              <a:buChar char="-"/>
            </a:pPr>
            <a:r>
              <a:rPr lang="zh-CN" altLang="en-US" smtClean="0">
                <a:latin typeface="楷体_GB2312" pitchFamily="49" charset="-122"/>
                <a:ea typeface="楷体_GB2312" pitchFamily="49" charset="-122"/>
              </a:rPr>
              <a:t>在传感器网络中应用</a:t>
            </a:r>
            <a:r>
              <a:rPr lang="en-US" altLang="zh-CN" smtClean="0">
                <a:latin typeface="楷体_GB2312" pitchFamily="49" charset="-122"/>
                <a:ea typeface="楷体_GB2312" pitchFamily="49" charset="-122"/>
              </a:rPr>
              <a:t>CDMA</a:t>
            </a:r>
            <a:r>
              <a:rPr lang="zh-CN" altLang="en-US" smtClean="0">
                <a:latin typeface="楷体_GB2312" pitchFamily="49" charset="-122"/>
                <a:ea typeface="楷体_GB2312" pitchFamily="49" charset="-122"/>
              </a:rPr>
              <a:t>技术就是为每个传感器节点分配与其他节点正交的地址码，这样即使多个节点同时传输消息，也不会互相干扰</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从而解决信道冲突问题。</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70A16C8-5027-4021-B351-8D2B6443469D}" type="slidenum">
              <a:rPr lang="zh-CN" altLang="en-US"/>
              <a:pPr eaLnBrk="1" hangingPunct="1"/>
              <a:t>5</a:t>
            </a:fld>
            <a:endParaRPr lang="en-US" altLang="zh-CN"/>
          </a:p>
        </p:txBody>
      </p:sp>
      <p:sp>
        <p:nvSpPr>
          <p:cNvPr id="153602" name="Rectangle 2"/>
          <p:cNvSpPr>
            <a:spLocks noGrp="1" noChangeArrowheads="1"/>
          </p:cNvSpPr>
          <p:nvPr>
            <p:ph type="title"/>
          </p:nvPr>
        </p:nvSpPr>
        <p:spPr/>
        <p:txBody>
          <a:bodyPr/>
          <a:lstStyle/>
          <a:p>
            <a:pPr eaLnBrk="1" hangingPunct="1">
              <a:defRPr/>
            </a:pP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协议概述</a:t>
            </a:r>
          </a:p>
        </p:txBody>
      </p:sp>
      <p:sp>
        <p:nvSpPr>
          <p:cNvPr id="11268" name="Rectangle 3"/>
          <p:cNvSpPr>
            <a:spLocks noGrp="1" noChangeArrowheads="1"/>
          </p:cNvSpPr>
          <p:nvPr>
            <p:ph type="body" idx="1"/>
          </p:nvPr>
        </p:nvSpPr>
        <p:spPr>
          <a:xfrm>
            <a:off x="323850" y="1700213"/>
            <a:ext cx="8229600" cy="3922712"/>
          </a:xfrm>
        </p:spPr>
        <p:txBody>
          <a:bodyPr/>
          <a:lstStyle/>
          <a:p>
            <a:pPr eaLnBrk="1" hangingPunct="1"/>
            <a:r>
              <a:rPr lang="zh-CN" altLang="en-US" sz="2800" smtClean="0">
                <a:ea typeface="楷体_GB2312" pitchFamily="49" charset="-122"/>
              </a:rPr>
              <a:t>传感器节点无线通信模块的状态包括</a:t>
            </a:r>
            <a:r>
              <a:rPr lang="zh-CN" altLang="en-US" sz="2800" smtClean="0">
                <a:solidFill>
                  <a:srgbClr val="FF3300"/>
                </a:solidFill>
                <a:ea typeface="楷体_GB2312" pitchFamily="49" charset="-122"/>
              </a:rPr>
              <a:t>发送状态</a:t>
            </a:r>
            <a:r>
              <a:rPr lang="zh-CN" altLang="en-US" sz="2800" smtClean="0">
                <a:ea typeface="楷体_GB2312" pitchFamily="49" charset="-122"/>
              </a:rPr>
              <a:t>、</a:t>
            </a:r>
            <a:r>
              <a:rPr lang="zh-CN" altLang="en-US" sz="2800" smtClean="0">
                <a:solidFill>
                  <a:srgbClr val="FF3300"/>
                </a:solidFill>
                <a:ea typeface="楷体_GB2312" pitchFamily="49" charset="-122"/>
              </a:rPr>
              <a:t>接收状态、侦听状态和睡眠状态</a:t>
            </a:r>
            <a:r>
              <a:rPr lang="zh-CN" altLang="en-US" sz="2800" smtClean="0">
                <a:ea typeface="楷体_GB2312" pitchFamily="49" charset="-122"/>
              </a:rPr>
              <a:t>等。无线通信模块在</a:t>
            </a:r>
            <a:r>
              <a:rPr lang="zh-CN" altLang="en-US" sz="2800" smtClean="0">
                <a:solidFill>
                  <a:srgbClr val="FF3300"/>
                </a:solidFill>
                <a:ea typeface="楷体_GB2312" pitchFamily="49" charset="-122"/>
              </a:rPr>
              <a:t>发送</a:t>
            </a:r>
            <a:r>
              <a:rPr lang="zh-CN" altLang="en-US" sz="2800" smtClean="0">
                <a:ea typeface="楷体_GB2312" pitchFamily="49" charset="-122"/>
              </a:rPr>
              <a:t>状态消耗的</a:t>
            </a:r>
            <a:r>
              <a:rPr lang="zh-CN" altLang="en-US" sz="2800" smtClean="0">
                <a:solidFill>
                  <a:srgbClr val="FF3300"/>
                </a:solidFill>
                <a:ea typeface="楷体_GB2312" pitchFamily="49" charset="-122"/>
              </a:rPr>
              <a:t>能量最多</a:t>
            </a:r>
            <a:r>
              <a:rPr lang="zh-CN" altLang="en-US" sz="2800" smtClean="0">
                <a:ea typeface="楷体_GB2312" pitchFamily="49" charset="-122"/>
              </a:rPr>
              <a:t>，在睡眠状态消耗能量最少，接收状态和侦听状态下的能量消耗略小于发送状态。</a:t>
            </a:r>
          </a:p>
          <a:p>
            <a:pPr eaLnBrk="1" hangingPunct="1"/>
            <a:r>
              <a:rPr lang="zh-CN" altLang="en-US" sz="2800" smtClean="0">
                <a:ea typeface="楷体_GB2312" pitchFamily="49" charset="-122"/>
              </a:rPr>
              <a:t>基于上述原因，传感器网络</a:t>
            </a:r>
            <a:r>
              <a:rPr lang="en-US" altLang="zh-CN" sz="2800" smtClean="0">
                <a:ea typeface="楷体_GB2312" pitchFamily="49" charset="-122"/>
              </a:rPr>
              <a:t>MAC</a:t>
            </a:r>
            <a:r>
              <a:rPr lang="zh-CN" altLang="en-US" sz="2800" smtClean="0">
                <a:ea typeface="楷体_GB2312" pitchFamily="49" charset="-122"/>
              </a:rPr>
              <a:t>协议为了减少能量的消耗，通常采用</a:t>
            </a:r>
            <a:r>
              <a:rPr lang="zh-CN" altLang="en-US" sz="2800" smtClean="0">
                <a:latin typeface="Arial" panose="020B0604020202020204" pitchFamily="34" charset="0"/>
                <a:ea typeface="楷体_GB2312" pitchFamily="49" charset="-122"/>
              </a:rPr>
              <a:t>“</a:t>
            </a:r>
            <a:r>
              <a:rPr lang="zh-CN" altLang="en-US" sz="2800" smtClean="0">
                <a:ea typeface="楷体_GB2312" pitchFamily="49" charset="-122"/>
              </a:rPr>
              <a:t>侦听</a:t>
            </a:r>
            <a:r>
              <a:rPr lang="en-US" altLang="zh-CN" sz="2800" smtClean="0">
                <a:ea typeface="楷体_GB2312" pitchFamily="49" charset="-122"/>
              </a:rPr>
              <a:t>/</a:t>
            </a:r>
            <a:r>
              <a:rPr lang="zh-CN" altLang="en-US" sz="2800" smtClean="0">
                <a:ea typeface="楷体_GB2312" pitchFamily="49" charset="-122"/>
              </a:rPr>
              <a:t>睡眠</a:t>
            </a:r>
            <a:r>
              <a:rPr lang="zh-CN" altLang="en-US" sz="2800" smtClean="0">
                <a:latin typeface="Arial" panose="020B0604020202020204" pitchFamily="34" charset="0"/>
                <a:ea typeface="楷体_GB2312" pitchFamily="49" charset="-122"/>
              </a:rPr>
              <a:t>”</a:t>
            </a:r>
            <a:r>
              <a:rPr lang="zh-CN" altLang="en-US" sz="2800" smtClean="0">
                <a:ea typeface="楷体_GB2312" pitchFamily="49" charset="-122"/>
              </a:rPr>
              <a:t>交替的无线信道使用策略。</a:t>
            </a:r>
            <a:endParaRPr lang="en-US" altLang="zh-CN" sz="2800" smtClean="0">
              <a:ea typeface="楷体_GB2312" pitchFamily="49" charset="-122"/>
            </a:endParaRPr>
          </a:p>
          <a:p>
            <a:pPr eaLnBrk="1" hangingPunct="1"/>
            <a:r>
              <a:rPr lang="zh-CN" altLang="en-US" sz="2800" smtClean="0">
                <a:ea typeface="楷体_GB2312" pitchFamily="49" charset="-122"/>
              </a:rPr>
              <a:t>为使节点睡眠时不错过发给它的数据，或减少节点的过度侦听，邻居节点间需要协调侦听和睡眠的周期</a:t>
            </a:r>
            <a:r>
              <a:rPr lang="zh-CN" altLang="en-US" sz="2800" b="1" smtClean="0">
                <a:ea typeface="楷体_GB2312" pitchFamily="49"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976CC29-CCD7-45EF-AEF9-1C36A7505F81}" type="slidenum">
              <a:rPr lang="zh-CN" altLang="en-US"/>
              <a:pPr eaLnBrk="1" hangingPunct="1"/>
              <a:t>6</a:t>
            </a:fld>
            <a:endParaRPr lang="en-US" altLang="zh-CN"/>
          </a:p>
        </p:txBody>
      </p:sp>
      <p:sp>
        <p:nvSpPr>
          <p:cNvPr id="323586" name="Rectangle 2"/>
          <p:cNvSpPr>
            <a:spLocks noGrp="1" noChangeArrowheads="1"/>
          </p:cNvSpPr>
          <p:nvPr>
            <p:ph type="title"/>
          </p:nvPr>
        </p:nvSpPr>
        <p:spPr/>
        <p:txBody>
          <a:bodyPr/>
          <a:lstStyle/>
          <a:p>
            <a:pPr eaLnBrk="1" hangingPunct="1">
              <a:defRPr/>
            </a:pPr>
            <a:r>
              <a:rPr lang="en-US" altLang="zh-CN" b="1" smtClean="0">
                <a:latin typeface="楷体_GB2312" pitchFamily="49" charset="-122"/>
                <a:ea typeface="楷体_GB2312" pitchFamily="49" charset="-122"/>
              </a:rPr>
              <a:t>MAC</a:t>
            </a:r>
            <a:r>
              <a:rPr lang="zh-CN" altLang="en-US" b="1" smtClean="0">
                <a:latin typeface="楷体_GB2312" pitchFamily="49" charset="-122"/>
                <a:ea typeface="楷体_GB2312" pitchFamily="49" charset="-122"/>
              </a:rPr>
              <a:t>协议概述</a:t>
            </a:r>
            <a:endParaRPr lang="zh-CN" altLang="en-US" smtClean="0"/>
          </a:p>
        </p:txBody>
      </p:sp>
      <p:sp>
        <p:nvSpPr>
          <p:cNvPr id="12292" name="Rectangle 3"/>
          <p:cNvSpPr>
            <a:spLocks noGrp="1" noChangeArrowheads="1"/>
          </p:cNvSpPr>
          <p:nvPr>
            <p:ph type="body" idx="1"/>
          </p:nvPr>
        </p:nvSpPr>
        <p:spPr/>
        <p:txBody>
          <a:bodyPr/>
          <a:lstStyle/>
          <a:p>
            <a:pPr marL="1168400" lvl="1" indent="-711200" eaLnBrk="1" hangingPunct="1">
              <a:lnSpc>
                <a:spcPct val="110000"/>
              </a:lnSpc>
              <a:spcBef>
                <a:spcPct val="30000"/>
              </a:spcBef>
              <a:buClr>
                <a:srgbClr val="FF0066"/>
              </a:buClr>
              <a:buFont typeface="Wingdings" panose="05000000000000000000" pitchFamily="2" charset="2"/>
              <a:buNone/>
            </a:pPr>
            <a:r>
              <a:rPr lang="zh-CN" altLang="en-US" smtClean="0">
                <a:solidFill>
                  <a:srgbClr val="FF3300"/>
                </a:solidFill>
              </a:rPr>
              <a:t>研究热点</a:t>
            </a:r>
          </a:p>
          <a:p>
            <a:pPr marL="1168400" lvl="1" indent="-711200" eaLnBrk="1" hangingPunct="1">
              <a:lnSpc>
                <a:spcPct val="110000"/>
              </a:lnSpc>
              <a:spcBef>
                <a:spcPct val="30000"/>
              </a:spcBef>
              <a:buClr>
                <a:srgbClr val="FF0066"/>
              </a:buClr>
              <a:buFont typeface="Wingdings" panose="05000000000000000000" pitchFamily="2" charset="2"/>
              <a:buChar char="w"/>
            </a:pPr>
            <a:r>
              <a:rPr lang="zh-CN" altLang="en-US" sz="1800" b="1" smtClean="0"/>
              <a:t>能量效率</a:t>
            </a:r>
          </a:p>
          <a:p>
            <a:pPr marL="1524000" lvl="2" indent="-609600" eaLnBrk="1" hangingPunct="1">
              <a:lnSpc>
                <a:spcPct val="110000"/>
              </a:lnSpc>
              <a:spcBef>
                <a:spcPct val="30000"/>
              </a:spcBef>
              <a:buClr>
                <a:srgbClr val="FF0066"/>
              </a:buClr>
              <a:buFont typeface="Wingdings" panose="05000000000000000000" pitchFamily="2" charset="2"/>
              <a:buChar char="s"/>
            </a:pPr>
            <a:r>
              <a:rPr lang="zh-CN" altLang="en-US" sz="1400" smtClean="0"/>
              <a:t>空闲监听</a:t>
            </a:r>
          </a:p>
          <a:p>
            <a:pPr marL="1524000" lvl="2" indent="-609600" eaLnBrk="1" hangingPunct="1">
              <a:lnSpc>
                <a:spcPct val="110000"/>
              </a:lnSpc>
              <a:spcBef>
                <a:spcPct val="30000"/>
              </a:spcBef>
              <a:buClr>
                <a:srgbClr val="FF0066"/>
              </a:buClr>
              <a:buFont typeface="Wingdings" panose="05000000000000000000" pitchFamily="2" charset="2"/>
              <a:buChar char="s"/>
            </a:pPr>
            <a:r>
              <a:rPr lang="zh-CN" altLang="en-US" sz="1400" smtClean="0"/>
              <a:t>冲突 </a:t>
            </a:r>
          </a:p>
          <a:p>
            <a:pPr marL="1524000" lvl="2" indent="-609600" eaLnBrk="1" hangingPunct="1">
              <a:lnSpc>
                <a:spcPct val="110000"/>
              </a:lnSpc>
              <a:spcBef>
                <a:spcPct val="30000"/>
              </a:spcBef>
              <a:buClr>
                <a:srgbClr val="FF0066"/>
              </a:buClr>
              <a:buFont typeface="Wingdings" panose="05000000000000000000" pitchFamily="2" charset="2"/>
              <a:buChar char="s"/>
            </a:pPr>
            <a:r>
              <a:rPr lang="zh-CN" altLang="en-US" sz="1600" smtClean="0"/>
              <a:t>控制开销 </a:t>
            </a:r>
          </a:p>
          <a:p>
            <a:pPr marL="1524000" lvl="2" indent="-609600" eaLnBrk="1" hangingPunct="1">
              <a:lnSpc>
                <a:spcPct val="110000"/>
              </a:lnSpc>
              <a:spcBef>
                <a:spcPct val="30000"/>
              </a:spcBef>
              <a:buClr>
                <a:srgbClr val="FF0066"/>
              </a:buClr>
              <a:buFont typeface="Wingdings" panose="05000000000000000000" pitchFamily="2" charset="2"/>
              <a:buChar char="s"/>
            </a:pPr>
            <a:r>
              <a:rPr lang="zh-CN" altLang="en-US" sz="1600" smtClean="0"/>
              <a:t>串扰 </a:t>
            </a:r>
            <a:r>
              <a:rPr lang="zh-CN" altLang="en-US" sz="1400" smtClean="0"/>
              <a:t>  </a:t>
            </a:r>
          </a:p>
          <a:p>
            <a:pPr marL="1168400" lvl="1" indent="-711200" eaLnBrk="1" hangingPunct="1">
              <a:lnSpc>
                <a:spcPct val="110000"/>
              </a:lnSpc>
              <a:spcBef>
                <a:spcPct val="30000"/>
              </a:spcBef>
              <a:buClr>
                <a:srgbClr val="FF0066"/>
              </a:buClr>
              <a:buFont typeface="Wingdings" panose="05000000000000000000" pitchFamily="2" charset="2"/>
              <a:buChar char="w"/>
            </a:pPr>
            <a:r>
              <a:rPr lang="zh-CN" altLang="en-US" sz="1800" b="1" smtClean="0"/>
              <a:t>可扩展性 </a:t>
            </a:r>
          </a:p>
          <a:p>
            <a:pPr marL="1168400" lvl="1" indent="-711200" eaLnBrk="1" hangingPunct="1">
              <a:lnSpc>
                <a:spcPct val="110000"/>
              </a:lnSpc>
              <a:spcBef>
                <a:spcPct val="30000"/>
              </a:spcBef>
              <a:buClr>
                <a:srgbClr val="FF0066"/>
              </a:buClr>
              <a:buFont typeface="Wingdings" panose="05000000000000000000" pitchFamily="2" charset="2"/>
              <a:buChar char="w"/>
            </a:pPr>
            <a:r>
              <a:rPr lang="zh-CN" altLang="en-US" sz="1800" b="1" smtClean="0"/>
              <a:t>网络效率 </a:t>
            </a:r>
          </a:p>
          <a:p>
            <a:pPr marL="1168400" lvl="1" indent="-711200" eaLnBrk="1" hangingPunct="1">
              <a:lnSpc>
                <a:spcPct val="110000"/>
              </a:lnSpc>
              <a:spcBef>
                <a:spcPct val="30000"/>
              </a:spcBef>
              <a:buClr>
                <a:srgbClr val="FF0066"/>
              </a:buClr>
              <a:buFont typeface="Wingdings" panose="05000000000000000000" pitchFamily="2" charset="2"/>
              <a:buChar char="w"/>
            </a:pPr>
            <a:r>
              <a:rPr lang="zh-CN" altLang="en-US" sz="1800" b="1" smtClean="0"/>
              <a:t>算法复杂度</a:t>
            </a:r>
            <a:r>
              <a:rPr lang="zh-CN" altLang="en-US" sz="1800" smtClean="0"/>
              <a:t> </a:t>
            </a:r>
          </a:p>
          <a:p>
            <a:pPr marL="1168400" lvl="1" indent="-711200" eaLnBrk="1" hangingPunct="1">
              <a:lnSpc>
                <a:spcPct val="110000"/>
              </a:lnSpc>
              <a:spcBef>
                <a:spcPct val="30000"/>
              </a:spcBef>
              <a:buClr>
                <a:srgbClr val="FF0066"/>
              </a:buClr>
              <a:buFont typeface="Wingdings" panose="05000000000000000000" pitchFamily="2" charset="2"/>
              <a:buChar char="w"/>
            </a:pPr>
            <a:r>
              <a:rPr lang="zh-CN" altLang="en-US" sz="1800" b="1" smtClean="0"/>
              <a:t>与其它层协议的协同</a:t>
            </a:r>
            <a:r>
              <a:rPr lang="zh-CN" altLang="en-US" sz="1800" smtClean="0"/>
              <a:t> </a:t>
            </a:r>
          </a:p>
          <a:p>
            <a:pPr marL="1168400" lvl="1" indent="-711200" eaLnBrk="1" hangingPunct="1">
              <a:lnSpc>
                <a:spcPct val="110000"/>
              </a:lnSpc>
              <a:spcBef>
                <a:spcPct val="30000"/>
              </a:spcBef>
              <a:buClr>
                <a:srgbClr val="FF0066"/>
              </a:buClr>
              <a:buFont typeface="Wingdings" panose="05000000000000000000" pitchFamily="2" charset="2"/>
              <a:buNone/>
            </a:pPr>
            <a:r>
              <a:rPr lang="zh-CN" altLang="en-US" sz="1800" smtClean="0"/>
              <a:t>目前普遍认为重要性依次递减！</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C61A66C-2AB2-4AC7-9358-D7A9DD24DF5F}" type="slidenum">
              <a:rPr lang="zh-CN" altLang="en-US"/>
              <a:pPr eaLnBrk="1" hangingPunct="1"/>
              <a:t>7</a:t>
            </a:fld>
            <a:endParaRPr lang="en-US" altLang="zh-CN"/>
          </a:p>
        </p:txBody>
      </p:sp>
      <p:sp>
        <p:nvSpPr>
          <p:cNvPr id="323586" name="Rectangle 2"/>
          <p:cNvSpPr>
            <a:spLocks noGrp="1" noChangeArrowheads="1"/>
          </p:cNvSpPr>
          <p:nvPr>
            <p:ph type="title"/>
          </p:nvPr>
        </p:nvSpPr>
        <p:spPr/>
        <p:txBody>
          <a:bodyPr/>
          <a:lstStyle/>
          <a:p>
            <a:pPr eaLnBrk="1" hangingPunct="1">
              <a:defRPr/>
            </a:pP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协议概述</a:t>
            </a:r>
            <a:endParaRPr lang="zh-CN" altLang="en-US" dirty="0" smtClean="0"/>
          </a:p>
        </p:txBody>
      </p:sp>
      <p:sp>
        <p:nvSpPr>
          <p:cNvPr id="323587" name="Rectangle 3"/>
          <p:cNvSpPr>
            <a:spLocks noGrp="1" noChangeArrowheads="1"/>
          </p:cNvSpPr>
          <p:nvPr>
            <p:ph type="body" idx="1"/>
          </p:nvPr>
        </p:nvSpPr>
        <p:spPr/>
        <p:txBody>
          <a:bodyPr/>
          <a:lstStyle/>
          <a:p>
            <a:pPr marL="342900" lvl="1" indent="-342900" eaLnBrk="1" hangingPunct="1">
              <a:lnSpc>
                <a:spcPct val="110000"/>
              </a:lnSpc>
              <a:buClr>
                <a:srgbClr val="1D2905"/>
              </a:buClr>
              <a:buFontTx/>
              <a:buChar char="•"/>
              <a:defRPr/>
            </a:pPr>
            <a:r>
              <a:rPr lang="zh-CN" altLang="en-US" sz="3200" dirty="0" smtClean="0">
                <a:ea typeface="楷体_GB2312" pitchFamily="49" charset="-122"/>
                <a:cs typeface="+mn-cs"/>
              </a:rPr>
              <a:t>目前传感器网络</a:t>
            </a:r>
            <a:r>
              <a:rPr lang="en-US" altLang="zh-CN" sz="3200" dirty="0" smtClean="0">
                <a:ea typeface="楷体_GB2312" pitchFamily="49" charset="-122"/>
                <a:cs typeface="+mn-cs"/>
              </a:rPr>
              <a:t>MAC</a:t>
            </a:r>
            <a:r>
              <a:rPr lang="zh-CN" altLang="en-US" sz="3200" dirty="0" smtClean="0">
                <a:ea typeface="楷体_GB2312" pitchFamily="49" charset="-122"/>
                <a:cs typeface="+mn-cs"/>
              </a:rPr>
              <a:t>协议还缺乏一个统一的分类方式，主要三种分类方式：</a:t>
            </a:r>
          </a:p>
          <a:p>
            <a:pPr marL="342900" lvl="1" indent="-342900" eaLnBrk="1" hangingPunct="1">
              <a:lnSpc>
                <a:spcPct val="110000"/>
              </a:lnSpc>
              <a:buClr>
                <a:srgbClr val="1D2905"/>
              </a:buClr>
              <a:buFontTx/>
              <a:buNone/>
              <a:defRPr/>
            </a:pPr>
            <a:r>
              <a:rPr lang="zh-CN" altLang="en-US" dirty="0" smtClean="0">
                <a:ea typeface="楷体_GB2312" pitchFamily="49" charset="-122"/>
                <a:cs typeface="+mn-cs"/>
              </a:rPr>
              <a:t>（</a:t>
            </a:r>
            <a:r>
              <a:rPr lang="en-US" altLang="zh-CN" dirty="0" smtClean="0">
                <a:ea typeface="楷体_GB2312" pitchFamily="49" charset="-122"/>
                <a:cs typeface="+mn-cs"/>
              </a:rPr>
              <a:t>1</a:t>
            </a:r>
            <a:r>
              <a:rPr lang="zh-CN" altLang="en-US" dirty="0" smtClean="0">
                <a:ea typeface="楷体_GB2312" pitchFamily="49" charset="-122"/>
                <a:cs typeface="+mn-cs"/>
              </a:rPr>
              <a:t>）采用分布式控制还是集中式控制</a:t>
            </a:r>
            <a:endParaRPr lang="en-US" altLang="zh-CN" dirty="0" smtClean="0">
              <a:ea typeface="楷体_GB2312" pitchFamily="49" charset="-122"/>
              <a:cs typeface="+mn-cs"/>
            </a:endParaRPr>
          </a:p>
          <a:p>
            <a:pPr marL="342900" lvl="1" indent="-342900" eaLnBrk="1" hangingPunct="1">
              <a:lnSpc>
                <a:spcPct val="110000"/>
              </a:lnSpc>
              <a:buClr>
                <a:srgbClr val="1D2905"/>
              </a:buClr>
              <a:buFontTx/>
              <a:buNone/>
              <a:defRPr/>
            </a:pPr>
            <a:r>
              <a:rPr lang="zh-CN" altLang="en-US" dirty="0" smtClean="0">
                <a:ea typeface="楷体_GB2312" pitchFamily="49" charset="-122"/>
                <a:cs typeface="+mn-cs"/>
              </a:rPr>
              <a:t>（</a:t>
            </a:r>
            <a:r>
              <a:rPr lang="en-US" altLang="zh-CN" dirty="0" smtClean="0">
                <a:ea typeface="楷体_GB2312" pitchFamily="49" charset="-122"/>
                <a:cs typeface="+mn-cs"/>
              </a:rPr>
              <a:t>2</a:t>
            </a:r>
            <a:r>
              <a:rPr lang="zh-CN" altLang="en-US" dirty="0" smtClean="0">
                <a:ea typeface="楷体_GB2312" pitchFamily="49" charset="-122"/>
                <a:cs typeface="+mn-cs"/>
              </a:rPr>
              <a:t>）使用单一信道还是多个信道</a:t>
            </a:r>
            <a:endParaRPr lang="en-US" altLang="zh-CN" dirty="0" smtClean="0">
              <a:ea typeface="楷体_GB2312" pitchFamily="49" charset="-122"/>
              <a:cs typeface="+mn-cs"/>
            </a:endParaRPr>
          </a:p>
          <a:p>
            <a:pPr marL="342900" lvl="1" indent="-342900" eaLnBrk="1" hangingPunct="1">
              <a:lnSpc>
                <a:spcPct val="110000"/>
              </a:lnSpc>
              <a:buClr>
                <a:srgbClr val="1D2905"/>
              </a:buClr>
              <a:buFontTx/>
              <a:buNone/>
              <a:defRPr/>
            </a:pPr>
            <a:r>
              <a:rPr lang="zh-CN" altLang="en-US" dirty="0" smtClean="0">
                <a:ea typeface="楷体_GB2312" pitchFamily="49" charset="-122"/>
                <a:cs typeface="+mn-cs"/>
              </a:rPr>
              <a:t>（</a:t>
            </a:r>
            <a:r>
              <a:rPr lang="en-US" altLang="zh-CN" dirty="0" smtClean="0">
                <a:ea typeface="楷体_GB2312" pitchFamily="49" charset="-122"/>
                <a:cs typeface="+mn-cs"/>
              </a:rPr>
              <a:t>3</a:t>
            </a:r>
            <a:r>
              <a:rPr lang="zh-CN" altLang="en-US" dirty="0" smtClean="0">
                <a:ea typeface="楷体_GB2312" pitchFamily="49" charset="-122"/>
                <a:cs typeface="+mn-cs"/>
              </a:rPr>
              <a:t>）采用固定分配信道还是随机访问信道方式 </a:t>
            </a:r>
          </a:p>
          <a:p>
            <a:pPr marL="1168400" lvl="1" indent="-711200" eaLnBrk="1" hangingPunct="1">
              <a:lnSpc>
                <a:spcPct val="110000"/>
              </a:lnSpc>
              <a:spcBef>
                <a:spcPct val="30000"/>
              </a:spcBef>
              <a:buClr>
                <a:srgbClr val="FF0066"/>
              </a:buClr>
              <a:buFontTx/>
              <a:buNone/>
              <a:defRPr/>
            </a:pPr>
            <a:endParaRPr lang="zh-CN" altLang="en-US" sz="1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80488EA-7A10-4A7E-9AEF-593CAB851C0D}" type="slidenum">
              <a:rPr lang="zh-CN" altLang="en-US"/>
              <a:pPr eaLnBrk="1" hangingPunct="1"/>
              <a:t>8</a:t>
            </a:fld>
            <a:endParaRPr lang="en-US" altLang="zh-CN"/>
          </a:p>
        </p:txBody>
      </p:sp>
      <p:sp>
        <p:nvSpPr>
          <p:cNvPr id="323586" name="Rectangle 2"/>
          <p:cNvSpPr>
            <a:spLocks noGrp="1" noChangeArrowheads="1"/>
          </p:cNvSpPr>
          <p:nvPr>
            <p:ph type="title"/>
          </p:nvPr>
        </p:nvSpPr>
        <p:spPr/>
        <p:txBody>
          <a:bodyPr/>
          <a:lstStyle/>
          <a:p>
            <a:pPr eaLnBrk="1" hangingPunct="1">
              <a:defRPr/>
            </a:pP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协议概述</a:t>
            </a:r>
            <a:endParaRPr lang="zh-CN" altLang="en-US" dirty="0" smtClean="0"/>
          </a:p>
        </p:txBody>
      </p:sp>
      <p:sp>
        <p:nvSpPr>
          <p:cNvPr id="323587" name="Rectangle 3"/>
          <p:cNvSpPr>
            <a:spLocks noGrp="1" noChangeArrowheads="1"/>
          </p:cNvSpPr>
          <p:nvPr>
            <p:ph type="body" idx="1"/>
          </p:nvPr>
        </p:nvSpPr>
        <p:spPr/>
        <p:txBody>
          <a:bodyPr/>
          <a:lstStyle/>
          <a:p>
            <a:pPr marL="342900" lvl="1" indent="-342900" eaLnBrk="1" hangingPunct="1">
              <a:lnSpc>
                <a:spcPct val="110000"/>
              </a:lnSpc>
              <a:buClr>
                <a:srgbClr val="1D2905"/>
              </a:buClr>
              <a:buFontTx/>
              <a:buChar char="•"/>
              <a:defRPr/>
            </a:pPr>
            <a:r>
              <a:rPr lang="zh-CN" altLang="en-US" sz="3200" dirty="0" smtClean="0">
                <a:ea typeface="楷体_GB2312" pitchFamily="49" charset="-122"/>
                <a:cs typeface="+mn-cs"/>
              </a:rPr>
              <a:t>按照</a:t>
            </a:r>
            <a:r>
              <a:rPr lang="zh-CN" altLang="en-US" dirty="0" smtClean="0">
                <a:ea typeface="楷体_GB2312" pitchFamily="49" charset="-122"/>
                <a:cs typeface="+mn-cs"/>
              </a:rPr>
              <a:t>采用固定分配信道还是随机访问信道方式，传感器网络</a:t>
            </a:r>
            <a:r>
              <a:rPr lang="en-US" altLang="zh-CN" dirty="0" smtClean="0">
                <a:ea typeface="楷体_GB2312" pitchFamily="49" charset="-122"/>
                <a:cs typeface="+mn-cs"/>
              </a:rPr>
              <a:t>MAC</a:t>
            </a:r>
            <a:r>
              <a:rPr lang="zh-CN" altLang="en-US" dirty="0" smtClean="0">
                <a:ea typeface="楷体_GB2312" pitchFamily="49" charset="-122"/>
                <a:cs typeface="+mn-cs"/>
              </a:rPr>
              <a:t>协议可以分为三类：</a:t>
            </a:r>
            <a:endParaRPr lang="en-US" altLang="zh-CN" dirty="0" smtClean="0">
              <a:ea typeface="楷体_GB2312" pitchFamily="49" charset="-122"/>
              <a:cs typeface="+mn-cs"/>
            </a:endParaRPr>
          </a:p>
          <a:p>
            <a:pPr marL="342900" lvl="1" indent="-342900" eaLnBrk="1" hangingPunct="1">
              <a:lnSpc>
                <a:spcPct val="110000"/>
              </a:lnSpc>
              <a:buClr>
                <a:srgbClr val="1D2905"/>
              </a:buClr>
              <a:buFontTx/>
              <a:buNone/>
              <a:defRPr/>
            </a:pPr>
            <a:r>
              <a:rPr lang="zh-CN" altLang="en-US" dirty="0" smtClean="0">
                <a:ea typeface="楷体_GB2312" pitchFamily="49" charset="-122"/>
                <a:cs typeface="+mn-cs"/>
              </a:rPr>
              <a:t>（</a:t>
            </a:r>
            <a:r>
              <a:rPr lang="en-US" altLang="zh-CN" dirty="0" smtClean="0">
                <a:ea typeface="楷体_GB2312" pitchFamily="49" charset="-122"/>
                <a:cs typeface="+mn-cs"/>
              </a:rPr>
              <a:t>1</a:t>
            </a:r>
            <a:r>
              <a:rPr lang="zh-CN" altLang="en-US" dirty="0" smtClean="0">
                <a:ea typeface="楷体_GB2312" pitchFamily="49" charset="-122"/>
                <a:cs typeface="+mn-cs"/>
              </a:rPr>
              <a:t>）采用时分复用方式</a:t>
            </a:r>
            <a:endParaRPr lang="en-US" altLang="zh-CN" dirty="0" smtClean="0">
              <a:ea typeface="楷体_GB2312" pitchFamily="49" charset="-122"/>
              <a:cs typeface="+mn-cs"/>
            </a:endParaRPr>
          </a:p>
          <a:p>
            <a:pPr marL="342900" lvl="1" indent="-342900" eaLnBrk="1" hangingPunct="1">
              <a:lnSpc>
                <a:spcPct val="110000"/>
              </a:lnSpc>
              <a:buClr>
                <a:srgbClr val="1D2905"/>
              </a:buClr>
              <a:buFontTx/>
              <a:buNone/>
              <a:defRPr/>
            </a:pPr>
            <a:r>
              <a:rPr lang="zh-CN" altLang="en-US" dirty="0" smtClean="0">
                <a:ea typeface="楷体_GB2312" pitchFamily="49" charset="-122"/>
                <a:cs typeface="+mn-cs"/>
              </a:rPr>
              <a:t>（</a:t>
            </a:r>
            <a:r>
              <a:rPr lang="en-US" altLang="zh-CN" dirty="0" smtClean="0">
                <a:ea typeface="楷体_GB2312" pitchFamily="49" charset="-122"/>
                <a:cs typeface="+mn-cs"/>
              </a:rPr>
              <a:t>2</a:t>
            </a:r>
            <a:r>
              <a:rPr lang="zh-CN" altLang="en-US" dirty="0" smtClean="0">
                <a:ea typeface="楷体_GB2312" pitchFamily="49" charset="-122"/>
                <a:cs typeface="+mn-cs"/>
              </a:rPr>
              <a:t>）采用无线信道随机竞争方式</a:t>
            </a:r>
            <a:endParaRPr lang="en-US" altLang="zh-CN" dirty="0" smtClean="0">
              <a:ea typeface="楷体_GB2312" pitchFamily="49" charset="-122"/>
              <a:cs typeface="+mn-cs"/>
            </a:endParaRPr>
          </a:p>
          <a:p>
            <a:pPr marL="342900" lvl="1" indent="-342900" eaLnBrk="1" hangingPunct="1">
              <a:lnSpc>
                <a:spcPct val="110000"/>
              </a:lnSpc>
              <a:buClr>
                <a:srgbClr val="1D2905"/>
              </a:buClr>
              <a:buFontTx/>
              <a:buNone/>
              <a:defRPr/>
            </a:pPr>
            <a:r>
              <a:rPr lang="zh-CN" altLang="en-US" dirty="0" smtClean="0">
                <a:ea typeface="楷体_GB2312" pitchFamily="49" charset="-122"/>
                <a:cs typeface="+mn-cs"/>
              </a:rPr>
              <a:t>（</a:t>
            </a:r>
            <a:r>
              <a:rPr lang="en-US" altLang="zh-CN" dirty="0" smtClean="0">
                <a:ea typeface="楷体_GB2312" pitchFamily="49" charset="-122"/>
                <a:cs typeface="+mn-cs"/>
              </a:rPr>
              <a:t>3</a:t>
            </a:r>
            <a:r>
              <a:rPr lang="zh-CN" altLang="en-US" dirty="0" smtClean="0">
                <a:ea typeface="楷体_GB2312" pitchFamily="49" charset="-122"/>
                <a:cs typeface="+mn-cs"/>
              </a:rPr>
              <a:t>）其他</a:t>
            </a:r>
            <a:r>
              <a:rPr lang="en-US" altLang="zh-CN" dirty="0" smtClean="0">
                <a:ea typeface="楷体_GB2312" pitchFamily="49" charset="-122"/>
                <a:cs typeface="+mn-cs"/>
              </a:rPr>
              <a:t>MAC</a:t>
            </a:r>
            <a:r>
              <a:rPr lang="zh-CN" altLang="en-US" dirty="0" smtClean="0">
                <a:ea typeface="楷体_GB2312" pitchFamily="49" charset="-122"/>
                <a:cs typeface="+mn-cs"/>
              </a:rPr>
              <a:t>协议（频分复用、码分复用等） </a:t>
            </a:r>
          </a:p>
          <a:p>
            <a:pPr marL="1168400" lvl="1" indent="-711200" eaLnBrk="1" hangingPunct="1">
              <a:lnSpc>
                <a:spcPct val="110000"/>
              </a:lnSpc>
              <a:spcBef>
                <a:spcPct val="30000"/>
              </a:spcBef>
              <a:buClr>
                <a:srgbClr val="FF0066"/>
              </a:buClr>
              <a:buFontTx/>
              <a:buNone/>
              <a:defRPr/>
            </a:pPr>
            <a:endParaRPr lang="zh-CN" alt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10C6C10-81EE-40A9-8AFE-477CF05E0087}" type="slidenum">
              <a:rPr lang="zh-CN" altLang="en-US"/>
              <a:pPr eaLnBrk="1" hangingPunct="1"/>
              <a:t>9</a:t>
            </a:fld>
            <a:endParaRPr lang="en-US" altLang="zh-CN"/>
          </a:p>
        </p:txBody>
      </p:sp>
      <p:sp>
        <p:nvSpPr>
          <p:cNvPr id="154626" name="Rectangle 2"/>
          <p:cNvSpPr>
            <a:spLocks noGrp="1" noChangeArrowheads="1"/>
          </p:cNvSpPr>
          <p:nvPr>
            <p:ph type="title"/>
          </p:nvPr>
        </p:nvSpPr>
        <p:spPr/>
        <p:txBody>
          <a:bodyPr/>
          <a:lstStyle/>
          <a:p>
            <a:pPr eaLnBrk="1" hangingPunct="1">
              <a:defRPr/>
            </a:pPr>
            <a:r>
              <a:rPr lang="zh-CN" altLang="en-US" b="1" dirty="0" smtClean="0">
                <a:latin typeface="楷体_GB2312" pitchFamily="49" charset="-122"/>
                <a:ea typeface="楷体_GB2312" pitchFamily="49" charset="-122"/>
              </a:rPr>
              <a:t>基于竞争的</a:t>
            </a:r>
            <a:r>
              <a:rPr lang="en-US" altLang="zh-CN" b="1" dirty="0" smtClean="0">
                <a:latin typeface="楷体_GB2312" pitchFamily="49" charset="-122"/>
                <a:ea typeface="楷体_GB2312" pitchFamily="49" charset="-122"/>
              </a:rPr>
              <a:t>MAC</a:t>
            </a:r>
            <a:r>
              <a:rPr lang="zh-CN" altLang="en-US" b="1" dirty="0" smtClean="0">
                <a:latin typeface="楷体_GB2312" pitchFamily="49" charset="-122"/>
                <a:ea typeface="楷体_GB2312" pitchFamily="49" charset="-122"/>
              </a:rPr>
              <a:t>协议</a:t>
            </a:r>
          </a:p>
        </p:txBody>
      </p:sp>
      <p:sp>
        <p:nvSpPr>
          <p:cNvPr id="15364" name="Rectangle 3"/>
          <p:cNvSpPr>
            <a:spLocks noGrp="1" noChangeArrowheads="1"/>
          </p:cNvSpPr>
          <p:nvPr>
            <p:ph type="body" idx="1"/>
          </p:nvPr>
        </p:nvSpPr>
        <p:spPr/>
        <p:txBody>
          <a:bodyPr/>
          <a:lstStyle/>
          <a:p>
            <a:pPr eaLnBrk="1" hangingPunct="1"/>
            <a:r>
              <a:rPr lang="zh-CN" altLang="en-US" sz="2800" smtClean="0">
                <a:latin typeface="楷体_GB2312" pitchFamily="49" charset="-122"/>
                <a:ea typeface="楷体_GB2312" pitchFamily="49" charset="-122"/>
              </a:rPr>
              <a:t>基于竞争的</a:t>
            </a:r>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协议的</a:t>
            </a:r>
            <a:r>
              <a:rPr lang="zh-CN" altLang="en-US" sz="2800" smtClean="0">
                <a:solidFill>
                  <a:srgbClr val="FF3300"/>
                </a:solidFill>
                <a:latin typeface="楷体_GB2312" pitchFamily="49" charset="-122"/>
                <a:ea typeface="楷体_GB2312" pitchFamily="49" charset="-122"/>
              </a:rPr>
              <a:t>基本思想：</a:t>
            </a:r>
            <a:r>
              <a:rPr lang="zh-CN" altLang="en-US" sz="2800" smtClean="0">
                <a:latin typeface="楷体_GB2312" pitchFamily="49" charset="-122"/>
                <a:ea typeface="楷体_GB2312" pitchFamily="49" charset="-122"/>
              </a:rPr>
              <a:t>当节点需要发送数据时，通过竞争方式使用无线信道，如果发送的数据产生了碰撞，就按照某种策略重发数据，直到数据发送成功或放弃发送。</a:t>
            </a:r>
          </a:p>
          <a:p>
            <a:pPr eaLnBrk="1" hangingPunct="1"/>
            <a:r>
              <a:rPr lang="zh-CN" altLang="en-US" sz="2800" smtClean="0">
                <a:latin typeface="楷体_GB2312" pitchFamily="49" charset="-122"/>
                <a:ea typeface="楷体_GB2312" pitchFamily="49" charset="-122"/>
              </a:rPr>
              <a:t>典型的基于竞争的</a:t>
            </a:r>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协议是</a:t>
            </a:r>
            <a:r>
              <a:rPr lang="zh-CN" altLang="en-US" sz="2800" smtClean="0">
                <a:solidFill>
                  <a:srgbClr val="FF3300"/>
                </a:solidFill>
                <a:latin typeface="楷体_GB2312" pitchFamily="49" charset="-122"/>
                <a:ea typeface="楷体_GB2312" pitchFamily="49" charset="-122"/>
              </a:rPr>
              <a:t>载波侦听多路访问</a:t>
            </a:r>
            <a:r>
              <a:rPr lang="en-US" altLang="zh-CN" sz="2800" smtClean="0">
                <a:latin typeface="楷体_GB2312" pitchFamily="49" charset="-122"/>
                <a:ea typeface="楷体_GB2312" pitchFamily="49" charset="-122"/>
              </a:rPr>
              <a:t>(carrier sense multiple access,CSMA).</a:t>
            </a:r>
          </a:p>
          <a:p>
            <a:pPr lvl="1" eaLnBrk="1" hangingPunct="1">
              <a:buFont typeface="楷体_GB2312" pitchFamily="49" charset="-122"/>
              <a:buChar char="-"/>
            </a:pPr>
            <a:r>
              <a:rPr lang="zh-CN" altLang="en-US" sz="2000" smtClean="0">
                <a:latin typeface="楷体_GB2312" pitchFamily="49" charset="-122"/>
                <a:ea typeface="楷体_GB2312" pitchFamily="49" charset="-122"/>
              </a:rPr>
              <a:t>无线局域网</a:t>
            </a:r>
            <a:r>
              <a:rPr lang="en-US" altLang="zh-CN" sz="2000" smtClean="0">
                <a:latin typeface="楷体_GB2312" pitchFamily="49" charset="-122"/>
                <a:ea typeface="楷体_GB2312" pitchFamily="49" charset="-122"/>
              </a:rPr>
              <a:t>IEEE802.11MAC</a:t>
            </a:r>
            <a:r>
              <a:rPr lang="zh-CN" altLang="en-US" sz="2000" smtClean="0">
                <a:latin typeface="楷体_GB2312" pitchFamily="49" charset="-122"/>
                <a:ea typeface="楷体_GB2312" pitchFamily="49" charset="-122"/>
              </a:rPr>
              <a:t>协议的分布式协调</a:t>
            </a:r>
            <a:r>
              <a:rPr lang="en-US" altLang="zh-CN" sz="2000" smtClean="0">
                <a:latin typeface="楷体_GB2312" pitchFamily="49" charset="-122"/>
                <a:ea typeface="楷体_GB2312" pitchFamily="49" charset="-122"/>
              </a:rPr>
              <a:t>(distributed coordination function,DCF)</a:t>
            </a:r>
            <a:r>
              <a:rPr lang="zh-CN" altLang="en-US" sz="2000" smtClean="0">
                <a:latin typeface="楷体_GB2312" pitchFamily="49" charset="-122"/>
                <a:ea typeface="楷体_GB2312" pitchFamily="49" charset="-122"/>
              </a:rPr>
              <a:t>工作模式采用带冲突避免的载波侦听多路访问</a:t>
            </a:r>
            <a:r>
              <a:rPr lang="en-US" altLang="zh-CN" sz="2000" smtClean="0">
                <a:latin typeface="楷体_GB2312" pitchFamily="49" charset="-122"/>
                <a:ea typeface="楷体_GB2312" pitchFamily="49" charset="-122"/>
              </a:rPr>
              <a:t>(CSMA with collision avoidance, CSMA/CA)</a:t>
            </a:r>
            <a:r>
              <a:rPr lang="zh-CN" altLang="en-US" sz="2000" smtClean="0">
                <a:latin typeface="楷体_GB2312" pitchFamily="49" charset="-122"/>
                <a:ea typeface="楷体_GB2312" pitchFamily="49" charset="-122"/>
              </a:rPr>
              <a:t>协议。</a:t>
            </a:r>
            <a:endParaRPr lang="en-US" altLang="zh-CN" sz="2000" smtClean="0">
              <a:latin typeface="楷体_GB2312" pitchFamily="49" charset="-122"/>
              <a:ea typeface="楷体_GB2312" pitchFamily="49" charset="-122"/>
            </a:endParaRPr>
          </a:p>
          <a:p>
            <a:pPr eaLnBrk="1" hangingPunct="1"/>
            <a:r>
              <a:rPr lang="zh-CN" altLang="en-US" sz="2800" smtClean="0">
                <a:latin typeface="楷体_GB2312" pitchFamily="49" charset="-122"/>
                <a:ea typeface="楷体_GB2312" pitchFamily="49" charset="-122"/>
              </a:rPr>
              <a:t>在此基础上</a:t>
            </a: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研究者提出了多个用于传感器网络的基于竞争的</a:t>
            </a:r>
            <a:r>
              <a:rPr lang="en-US" altLang="zh-CN" sz="2800" smtClean="0">
                <a:latin typeface="楷体_GB2312" pitchFamily="49" charset="-122"/>
                <a:ea typeface="楷体_GB2312" pitchFamily="49" charset="-122"/>
              </a:rPr>
              <a:t>MAC</a:t>
            </a:r>
            <a:r>
              <a:rPr lang="zh-CN" altLang="en-US" sz="2800" smtClean="0">
                <a:latin typeface="楷体_GB2312" pitchFamily="49" charset="-122"/>
                <a:ea typeface="楷体_GB2312" pitchFamily="49" charset="-122"/>
              </a:rPr>
              <a:t>协议。</a:t>
            </a:r>
            <a:endParaRPr lang="en-US" altLang="zh-CN" sz="280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Balloons</Template>
  <TotalTime>4815</TotalTime>
  <Words>4905</Words>
  <Application>Microsoft Office PowerPoint</Application>
  <PresentationFormat>全屏显示(4:3)</PresentationFormat>
  <Paragraphs>362</Paragraphs>
  <Slides>48</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58" baseType="lpstr">
      <vt:lpstr>Gulim</vt:lpstr>
      <vt:lpstr>楷体_GB2312</vt:lpstr>
      <vt:lpstr>宋体</vt:lpstr>
      <vt:lpstr>Arial</vt:lpstr>
      <vt:lpstr>Times New Roman</vt:lpstr>
      <vt:lpstr>Verdana</vt:lpstr>
      <vt:lpstr>Wingdings</vt:lpstr>
      <vt:lpstr>Balloons</vt:lpstr>
      <vt:lpstr>Visio</vt:lpstr>
      <vt:lpstr>公式</vt:lpstr>
      <vt:lpstr>智能传感器网路的MAC协议</vt:lpstr>
      <vt:lpstr>主要内容</vt:lpstr>
      <vt:lpstr>MAC协议概述</vt:lpstr>
      <vt:lpstr>MAC协议概述</vt:lpstr>
      <vt:lpstr>MAC协议概述</vt:lpstr>
      <vt:lpstr>MAC协议概述</vt:lpstr>
      <vt:lpstr>MAC协议概述</vt:lpstr>
      <vt:lpstr>MAC协议概述</vt:lpstr>
      <vt:lpstr>基于竞争的MAC协议</vt:lpstr>
      <vt:lpstr>基于竞争的MAC协议</vt:lpstr>
      <vt:lpstr>基于竞争的MAC协议</vt:lpstr>
      <vt:lpstr>基于竞争的MAC协议</vt:lpstr>
      <vt:lpstr>基于竞争的MAC协议</vt:lpstr>
      <vt:lpstr>基于竞争的MAC协议-S-MAC协议</vt:lpstr>
      <vt:lpstr>基于竞争的MAC协议-S-MAC协议</vt:lpstr>
      <vt:lpstr>基于竞争的MAC协议-S-MAC协议</vt:lpstr>
      <vt:lpstr>基于竞争的MAC协议-S-MAC协议</vt:lpstr>
      <vt:lpstr>基于竞争的MAC协议-S-MAC协议</vt:lpstr>
      <vt:lpstr>基于竞争的MAC协议-S-MAC协议</vt:lpstr>
      <vt:lpstr>基于竞争的MAC协议-S-MAC协议</vt:lpstr>
      <vt:lpstr>基于竞争的MAC协议</vt:lpstr>
      <vt:lpstr>基于竞争的MAC协议</vt:lpstr>
      <vt:lpstr>基于竞争的MAC协议</vt:lpstr>
      <vt:lpstr>基于竞争的MAC协议</vt:lpstr>
      <vt:lpstr>基于竞争的MAC协议</vt:lpstr>
      <vt:lpstr>基于竞争的MAC协议– T-MAC协议</vt:lpstr>
      <vt:lpstr>基于竞争的MAC协议</vt:lpstr>
      <vt:lpstr>基于竞争的MAC协议</vt:lpstr>
      <vt:lpstr>基于竞争的MAC协议</vt:lpstr>
      <vt:lpstr>基于竞争的MAC协议</vt:lpstr>
      <vt:lpstr>基于竞争的MAC协议</vt:lpstr>
      <vt:lpstr>基于时分复用的MAC协议</vt:lpstr>
      <vt:lpstr>基于时分复用的MAC协议</vt:lpstr>
      <vt:lpstr>基于时分复用的MAC协议</vt:lpstr>
      <vt:lpstr>基于时分复用的MAC协议</vt:lpstr>
      <vt:lpstr>基于时分复用的MAC协议</vt:lpstr>
      <vt:lpstr>基于时分复用的MAC协议</vt:lpstr>
      <vt:lpstr>基于时分复用的MAC协议</vt:lpstr>
      <vt:lpstr>基于时分复用的MAC协议</vt:lpstr>
      <vt:lpstr>基于时分复用的MAC协议</vt:lpstr>
      <vt:lpstr>基于时分复用的MAC协议</vt:lpstr>
      <vt:lpstr>基于时分复用的MAC协议</vt:lpstr>
      <vt:lpstr>基于时分复用的MAC协议</vt:lpstr>
      <vt:lpstr>基于时分复用的MAC协议</vt:lpstr>
      <vt:lpstr>基于时分复用的MAC协议</vt:lpstr>
      <vt:lpstr>其他类型的MAC协议</vt:lpstr>
      <vt:lpstr>其他类型的MAC协议</vt:lpstr>
      <vt:lpstr>其他类型的MAC协议</vt:lpstr>
    </vt:vector>
  </TitlesOfParts>
  <Company>East China Normal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传感器网络的MAC协议</dc:title>
  <dc:creator>Dai Qinyun</dc:creator>
  <cp:lastModifiedBy>DELL</cp:lastModifiedBy>
  <cp:revision>389</cp:revision>
  <cp:lastPrinted>1601-01-01T00:00:00Z</cp:lastPrinted>
  <dcterms:created xsi:type="dcterms:W3CDTF">2005-09-12T15:58:16Z</dcterms:created>
  <dcterms:modified xsi:type="dcterms:W3CDTF">2019-10-11T03:03:34Z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