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418" r:id="rId2"/>
    <p:sldId id="423" r:id="rId3"/>
    <p:sldId id="439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43" r:id="rId16"/>
    <p:sldId id="444" r:id="rId17"/>
    <p:sldId id="447" r:id="rId18"/>
    <p:sldId id="457" r:id="rId19"/>
    <p:sldId id="459" r:id="rId20"/>
    <p:sldId id="458" r:id="rId21"/>
    <p:sldId id="426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444" autoAdjust="0"/>
  </p:normalViewPr>
  <p:slideViewPr>
    <p:cSldViewPr snapToGrid="0">
      <p:cViewPr varScale="1">
        <p:scale>
          <a:sx n="66" d="100"/>
          <a:sy n="66" d="100"/>
        </p:scale>
        <p:origin x="1422" y="72"/>
      </p:cViewPr>
      <p:guideLst>
        <p:guide orient="horz" pos="2160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1" tIns="48331" rIns="96661" bIns="48331" numCol="1" anchor="t" anchorCtr="0" compatLnSpc="1"/>
          <a:lstStyle>
            <a:lvl1pPr defTabSz="966470" eaLnBrk="0" hangingPunct="0">
              <a:buFontTx/>
              <a:buNone/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02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1" tIns="48331" rIns="96661" bIns="48331" numCol="1" anchor="t" anchorCtr="0" compatLnSpc="1"/>
          <a:lstStyle>
            <a:lvl1pPr algn="r" defTabSz="966470" eaLnBrk="0" hangingPunct="0">
              <a:buFontTx/>
              <a:buNone/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8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1" tIns="48331" rIns="96661" bIns="48331" numCol="1" anchor="b" anchorCtr="0" compatLnSpc="1"/>
          <a:lstStyle>
            <a:lvl1pPr defTabSz="966470" eaLnBrk="0" hangingPunct="0">
              <a:buFontTx/>
              <a:buNone/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D44F9B5-1BB9-4C64-A206-2E0A550CB5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518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6470" eaLnBrk="0" hangingPunct="0">
              <a:buFontTx/>
              <a:buNone/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 eaLnBrk="0" hangingPunct="0">
              <a:buFontTx/>
              <a:buNone/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0"/>
            <a:r>
              <a:rPr lang="en-US" altLang="zh-CN" noProof="0"/>
              <a:t>Second level</a:t>
            </a:r>
          </a:p>
          <a:p>
            <a:pPr lvl="0"/>
            <a:r>
              <a:rPr lang="en-US" altLang="zh-CN" noProof="0"/>
              <a:t>Third level</a:t>
            </a:r>
          </a:p>
          <a:p>
            <a:pPr lvl="0"/>
            <a:r>
              <a:rPr lang="en-US" altLang="zh-CN" noProof="0"/>
              <a:t>Fourth level</a:t>
            </a:r>
          </a:p>
          <a:p>
            <a:pPr lvl="0"/>
            <a:r>
              <a:rPr lang="en-US" altLang="zh-CN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6470" eaLnBrk="0" hangingPunct="0">
              <a:buFontTx/>
              <a:buNone/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69FC86-FC85-44D3-A8CD-75F54882A7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28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spcBef>
                <a:spcPct val="50000"/>
              </a:spcBef>
              <a:defRPr sz="1400">
                <a:solidFill>
                  <a:srgbClr val="0066CC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5828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32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6038" y="247650"/>
            <a:ext cx="2020887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3375" y="247650"/>
            <a:ext cx="5910263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3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04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17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969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2488" y="12969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60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74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27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21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32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40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2969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3375" y="247650"/>
            <a:ext cx="80772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1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1988" y="6335713"/>
            <a:ext cx="81692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buFontTx/>
              <a:buNone/>
              <a:defRPr sz="1400">
                <a:solidFill>
                  <a:srgbClr val="0000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66CC"/>
        </a:buClr>
        <a:buSzPct val="90000"/>
        <a:buFont typeface="Wingdings" panose="05000000000000000000" pitchFamily="2" charset="2"/>
        <a:buChar char="n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rgbClr val="000066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sz="2400">
          <a:solidFill>
            <a:srgbClr val="000066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rgbClr val="0066CC"/>
        </a:buClr>
        <a:buFont typeface="Times New Roman" panose="02020603050405020304" pitchFamily="18" charset="0"/>
        <a:buChar char="–"/>
        <a:defRPr sz="1600">
          <a:solidFill>
            <a:srgbClr val="000066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Times New Roman" panose="02020603050405020304" pitchFamily="18" charset="0"/>
        <a:buChar char="»"/>
        <a:defRPr sz="1400">
          <a:solidFill>
            <a:srgbClr val="000066"/>
          </a:solidFill>
          <a:latin typeface="+mn-lt"/>
          <a:ea typeface="+mn-ea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Times New Roman" pitchFamily="18" charset="0"/>
        <a:buChar char="»"/>
        <a:defRPr sz="1400">
          <a:solidFill>
            <a:srgbClr val="000066"/>
          </a:solidFill>
          <a:latin typeface="+mn-lt"/>
          <a:ea typeface="+mn-ea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Times New Roman" pitchFamily="18" charset="0"/>
        <a:buChar char="»"/>
        <a:defRPr sz="1400">
          <a:solidFill>
            <a:srgbClr val="000066"/>
          </a:solidFill>
          <a:latin typeface="+mn-lt"/>
          <a:ea typeface="+mn-ea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Times New Roman" pitchFamily="18" charset="0"/>
        <a:buChar char="»"/>
        <a:defRPr sz="1400">
          <a:solidFill>
            <a:srgbClr val="000066"/>
          </a:solidFill>
          <a:latin typeface="+mn-lt"/>
          <a:ea typeface="+mn-ea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Times New Roman" pitchFamily="18" charset="0"/>
        <a:buChar char="»"/>
        <a:defRPr sz="14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1676400"/>
            <a:ext cx="8353425" cy="16002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r>
              <a:rPr lang="en-US" altLang="zh-CN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3:SQL</a:t>
            </a:r>
            <a:r>
              <a:rPr lang="zh-CN" altLang="en-US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应用实践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66"/>
                </a:solidFill>
              </a:rPr>
              <a:t> </a:t>
            </a:r>
          </a:p>
          <a:p>
            <a:pPr eaLnBrk="1" hangingPunct="1"/>
            <a:endParaRPr lang="zh-CN" altLang="en-US" smtClean="0">
              <a:solidFill>
                <a:srgbClr val="FFFF66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(6)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Insert the following data into the relation </a:t>
            </a:r>
            <a:r>
              <a:rPr lang="en-US" altLang="zh-CN" sz="2000" smtClean="0">
                <a:solidFill>
                  <a:srgbClr val="FF0000"/>
                </a:solidFill>
              </a:rPr>
              <a:t>course</a:t>
            </a:r>
          </a:p>
          <a:p>
            <a:pPr eaLnBrk="1" hangingPunct="1"/>
            <a:r>
              <a:rPr lang="en-US" altLang="zh-CN" sz="2000" smtClean="0">
                <a:solidFill>
                  <a:schemeClr val="tx1"/>
                </a:solidFill>
              </a:rPr>
              <a:t>course(course_id,title,dept_name,credits)</a:t>
            </a:r>
          </a:p>
          <a:p>
            <a:pPr lvl="1" eaLnBrk="1" hangingPunct="1"/>
            <a:r>
              <a:rPr lang="en-US" altLang="zh-CN" sz="1800" smtClean="0"/>
              <a:t>('BIO-101','Intro to Biology','Bioloy',4)</a:t>
            </a:r>
          </a:p>
          <a:p>
            <a:pPr lvl="1" eaLnBrk="1" hangingPunct="1"/>
            <a:r>
              <a:rPr lang="en-US" altLang="zh-CN" sz="1800" i="1" smtClean="0"/>
              <a:t>('BIO-301','Genetics','Bioloy',4)</a:t>
            </a:r>
          </a:p>
          <a:p>
            <a:pPr lvl="1" eaLnBrk="1" hangingPunct="1"/>
            <a:r>
              <a:rPr lang="en-US" altLang="zh-CN" sz="1800" i="1" smtClean="0"/>
              <a:t>('BIO-399','Computational Biology','Biology',3)</a:t>
            </a:r>
          </a:p>
          <a:p>
            <a:pPr lvl="1" eaLnBrk="1" hangingPunct="1"/>
            <a:r>
              <a:rPr lang="en-US" altLang="zh-CN" sz="1800" i="1" smtClean="0"/>
              <a:t>('CS-101','Intro to Computer Science','Comp Sci',4)</a:t>
            </a:r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('CS-190','Game Design','Comp Sci',4)</a:t>
            </a:r>
            <a:endParaRPr lang="en-US" altLang="zh-CN" sz="1800" i="1" smtClean="0"/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('CS-315','Robotics','Comp Sci',3)</a:t>
            </a:r>
            <a:endParaRPr lang="en-US" altLang="zh-CN" sz="1800" i="1" smtClean="0"/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('CS-319','Image Processing','Comp Sci',3)</a:t>
            </a:r>
            <a:endParaRPr lang="en-US" altLang="zh-CN" sz="1800" i="1" smtClean="0"/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('CS-347','Database System Concepts','Comp Sci',3)</a:t>
            </a:r>
            <a:endParaRPr lang="en-US" altLang="zh-CN" sz="1800" i="1" smtClean="0"/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('EE-181','Into to Digital Systems','Elec Eng',3)</a:t>
            </a:r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('FIN-201','Investment Banking','Finance',3)</a:t>
            </a:r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('MU-1991','Music Video Production','Music',3)</a:t>
            </a:r>
          </a:p>
          <a:p>
            <a:pPr lvl="1" eaLnBrk="1" hangingPunct="1"/>
            <a:endParaRPr lang="en-US" altLang="zh-CN" i="1" smtClean="0"/>
          </a:p>
          <a:p>
            <a:pPr lvl="1" eaLnBrk="1" hangingPunct="1"/>
            <a:endParaRPr lang="en-US" altLang="zh-CN" i="1" smtClean="0"/>
          </a:p>
          <a:p>
            <a:pPr lvl="1" eaLnBrk="1" hangingPunct="1"/>
            <a:endParaRPr lang="en-US" altLang="zh-CN" i="1" smtClean="0"/>
          </a:p>
          <a:p>
            <a:pPr lvl="1" eaLnBrk="1" hangingPunct="1"/>
            <a:endParaRPr lang="en-US" altLang="zh-CN" i="1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354263"/>
            <a:ext cx="6108700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3: </a:t>
            </a:r>
            <a:r>
              <a:rPr lang="en-US" altLang="zh-CN" smtClean="0">
                <a:sym typeface="Arial" panose="020B0604020202020204" pitchFamily="34" charset="0"/>
              </a:rPr>
              <a:t>Retrieving Data (1)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smtClean="0"/>
              <a:t>List all information stored in the table course;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smtClean="0"/>
              <a:t>List the dept_name and buildings of all departments;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smtClean="0"/>
              <a:t>List the instructor's name appears in the table instructor;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smtClean="0"/>
              <a:t>List  </a:t>
            </a:r>
            <a:r>
              <a:rPr lang="en-US" altLang="zh-CN" sz="2000" smtClean="0">
                <a:sym typeface="Arial" panose="020B0604020202020204" pitchFamily="34" charset="0"/>
              </a:rPr>
              <a:t>the instructor's name whose</a:t>
            </a:r>
            <a:r>
              <a:rPr lang="en-US" altLang="zh-CN" sz="2000" smtClean="0"/>
              <a:t> salary is more than 90000 and dept_name is 'Comp Sci' 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smtClean="0"/>
              <a:t>List the  </a:t>
            </a:r>
            <a:r>
              <a:rPr lang="en-US" altLang="zh-CN" sz="2000" smtClean="0">
                <a:sym typeface="宋体" panose="02010600030101010101" pitchFamily="2" charset="-122"/>
              </a:rPr>
              <a:t>instructor's all information after we gave a 10% raise to each instructor;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smtClean="0"/>
              <a:t>Show the different dept_name in the table instructor;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3: </a:t>
            </a:r>
            <a:r>
              <a:rPr lang="en-US" altLang="zh-CN" smtClean="0">
                <a:sym typeface="Arial" panose="020B0604020202020204" pitchFamily="34" charset="0"/>
              </a:rPr>
              <a:t>Retrieving Data (2)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endParaRPr lang="en-US" altLang="zh-CN" sz="2000" smtClean="0"/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CN" sz="2000" smtClean="0"/>
              <a:t>List the course's title ,dept_name,and credits which prerep_id is 'CS-101';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CN" sz="2000" smtClean="0"/>
              <a:t>Find the titles of courses in the Comp Sci department the have 3 credits;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CN" sz="2000" smtClean="0"/>
              <a:t> List the course_id which prereq_id is 'CS-101';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CN" sz="2000" smtClean="0"/>
              <a:t>Find all courses that were offered at least twice in 2010</a:t>
            </a:r>
            <a:r>
              <a:rPr lang="en-US" altLang="zh-CN" sz="2000" smtClean="0">
                <a:solidFill>
                  <a:srgbClr val="FF0000"/>
                </a:solidFill>
              </a:rPr>
              <a:t>(not unique</a:t>
            </a:r>
            <a:r>
              <a:rPr lang="en-US" altLang="zh-CN" sz="2000" smtClean="0"/>
              <a:t>);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CN" sz="2000" smtClean="0"/>
              <a:t>Find the instructor names and  the courses they taught for all instructors in the Biology department who have taught some course;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CN" sz="2000" smtClean="0"/>
              <a:t>List all courses taught in Fall 2009;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endParaRPr lang="en-US" altLang="zh-CN" sz="2000" smtClean="0"/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endParaRPr lang="en-US" altLang="zh-CN" sz="2000" smtClean="0"/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endParaRPr lang="en-US" altLang="zh-CN" sz="2000" smtClean="0"/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endParaRPr lang="en-US" altLang="zh-CN" sz="2000" smtClean="0"/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endParaRPr lang="en-US" altLang="zh-CN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3: Retrieving Data (3)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13"/>
            </a:pPr>
            <a:r>
              <a:rPr lang="en-US" altLang="zh-CN" sz="2000" smtClean="0"/>
              <a:t>Find  the set of all courses taught either in Fall 2010 or in Spring 2009,or both we write.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13"/>
            </a:pPr>
            <a:r>
              <a:rPr lang="en-US" altLang="zh-CN" sz="2000" smtClean="0"/>
              <a:t>Find all courses taught in the Fall 2009 but not in the Spring 2010;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13"/>
            </a:pPr>
            <a:r>
              <a:rPr lang="en-US" altLang="zh-CN" sz="2000" smtClean="0"/>
              <a:t>Find the average salary of instructors in the Comp Sci department;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13"/>
            </a:pPr>
            <a:r>
              <a:rPr lang="en-US" altLang="zh-CN" sz="2000" smtClean="0"/>
              <a:t>Find the total number of instructors who teach a course in the Spring  2010 semester;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13"/>
            </a:pPr>
            <a:r>
              <a:rPr lang="en-US" altLang="zh-CN" sz="2000" smtClean="0"/>
              <a:t>Find the number of tuples in the </a:t>
            </a:r>
            <a:r>
              <a:rPr lang="en-US" altLang="zh-CN" sz="2000" smtClean="0">
                <a:solidFill>
                  <a:srgbClr val="FF0000"/>
                </a:solidFill>
              </a:rPr>
              <a:t>course</a:t>
            </a:r>
            <a:r>
              <a:rPr lang="en-US" altLang="zh-CN" sz="2000" smtClean="0"/>
              <a:t> relation;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13"/>
            </a:pPr>
            <a:endParaRPr lang="en-US" altLang="zh-CN" sz="2000" smtClean="0"/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13"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3: Retrieving Data (4)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457200" indent="-457200" eaLnBrk="1" hangingPunct="1">
              <a:lnSpc>
                <a:spcPct val="140000"/>
              </a:lnSpc>
              <a:buFont typeface="Wingdings" panose="05000000000000000000" pitchFamily="2" charset="2"/>
              <a:buAutoNum type="arabicPeriod" startAt="18"/>
            </a:pPr>
            <a:r>
              <a:rPr lang="en-US" altLang="zh-CN" sz="2000" smtClean="0"/>
              <a:t>Find the average salary in each department;</a:t>
            </a: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pitchFamily="2" charset="2"/>
              <a:buAutoNum type="arabicPeriod" startAt="18"/>
            </a:pPr>
            <a:r>
              <a:rPr lang="en-US" altLang="zh-CN" sz="2000" smtClean="0"/>
              <a:t>Find the average salary  of instructors in those departments where the average salary is more than 42000;</a:t>
            </a: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pitchFamily="2" charset="2"/>
              <a:buAutoNum type="arabicPeriod" startAt="18"/>
            </a:pPr>
            <a:r>
              <a:rPr lang="en-US" altLang="zh-CN" sz="2000" smtClean="0"/>
              <a:t>Find the names of all instructors whose salary is greater than at least one instructor in the Com Sic department.</a:t>
            </a: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pitchFamily="2" charset="2"/>
              <a:buAutoNum type="arabicPeriod" startAt="18"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Modification of the DB 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Delete all the instroctors with a salary more than 90000;</a:t>
            </a:r>
          </a:p>
          <a:p>
            <a:pPr eaLnBrk="1" hangingPunct="1"/>
            <a:r>
              <a:rPr lang="en-US" altLang="zh-CN" smtClean="0"/>
              <a:t>Adjust the budget of the Comp Sci to 120000;</a:t>
            </a:r>
          </a:p>
          <a:p>
            <a:pPr eaLnBrk="1" hangingPunct="1"/>
            <a:r>
              <a:rPr lang="en-US" altLang="zh-CN" smtClean="0"/>
              <a:t>Salary are increased by 10 percent only the instructors with salary of less than 70000 (not including 70000),and others increased by 5 percent;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View Operation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Create a view named </a:t>
            </a:r>
            <a:r>
              <a:rPr lang="en-US" altLang="zh-CN" smtClean="0">
                <a:solidFill>
                  <a:srgbClr val="FF0000"/>
                </a:solidFill>
              </a:rPr>
              <a:t>instructor_info</a:t>
            </a:r>
            <a:r>
              <a:rPr lang="en-US" altLang="zh-CN" smtClean="0"/>
              <a:t> with lists the ID,name,and building-name of each instructor.</a:t>
            </a:r>
          </a:p>
          <a:p>
            <a:pPr eaLnBrk="1" hangingPunct="1"/>
            <a:r>
              <a:rPr lang="en-US" altLang="zh-CN" smtClean="0"/>
              <a:t>Find all the instructors whose building name is </a:t>
            </a:r>
            <a:r>
              <a:rPr lang="en-US" altLang="zh-CN" smtClean="0">
                <a:sym typeface="Arial" panose="020B0604020202020204" pitchFamily="34" charset="0"/>
              </a:rPr>
              <a:t>'Taylor' by the view you created above.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Try to find the </a:t>
            </a:r>
            <a:r>
              <a:rPr lang="en-US" altLang="zh-CN" smtClean="0">
                <a:latin typeface="Arial" panose="020B0604020202020204" pitchFamily="34" charset="0"/>
              </a:rPr>
              <a:t>‘</a:t>
            </a:r>
            <a:r>
              <a:rPr lang="en-US" altLang="zh-CN" smtClean="0">
                <a:solidFill>
                  <a:srgbClr val="FF0000"/>
                </a:solidFill>
              </a:rPr>
              <a:t>View update policy</a:t>
            </a:r>
            <a:r>
              <a:rPr lang="en-US" altLang="zh-CN" smtClean="0">
                <a:latin typeface="Arial" panose="020B0604020202020204" pitchFamily="34" charset="0"/>
              </a:rPr>
              <a:t>’</a:t>
            </a:r>
            <a:r>
              <a:rPr lang="en-US" altLang="zh-CN" smtClean="0"/>
              <a:t> in SQL Server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Exercise2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红十字会捐赠物资数据库</a:t>
            </a:r>
          </a:p>
        </p:txBody>
      </p:sp>
      <p:sp>
        <p:nvSpPr>
          <p:cNvPr id="22531" name="内容占位符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33375" y="1144588"/>
            <a:ext cx="8061325" cy="4903787"/>
          </a:xfrm>
        </p:spPr>
        <p:txBody>
          <a:bodyPr/>
          <a:lstStyle/>
          <a:p>
            <a:pPr algn="just">
              <a:defRPr/>
            </a:pP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中国红十字会是中华人民共和国统一的红十字组织，是从事人道主义工作的社会救助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团体。根据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年新修订的《中华人民共和国红十字会法》，中国红十字会依法履行相应职责。例如在公共卫生事件等突发事件中，对伤病人员和其他受害者提供紧急救援和人道救助。红十字会应当严格遵守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《中华人民共和国慈善法》、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《慈善组织公开募捐管理办法》、《慈善组织信息公开办法》等法律法规，依法规范开展募捐等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活动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公开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的内容为：</a:t>
            </a:r>
          </a:p>
          <a:p>
            <a:pPr lvl="1" algn="just">
              <a:defRPr/>
            </a:pPr>
            <a:r>
              <a:rPr lang="zh-CN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捐赠</a:t>
            </a:r>
            <a:r>
              <a:rPr lang="zh-CN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款物的收入和使用情况。</a:t>
            </a:r>
          </a:p>
          <a:p>
            <a:pPr lvl="1" algn="just">
              <a:defRPr/>
            </a:pPr>
            <a:r>
              <a:rPr lang="zh-CN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接受</a:t>
            </a:r>
            <a:r>
              <a:rPr lang="zh-CN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捐赠的情况。包括接收的捐赠资金总额和资金明细，接收的捐赠物资品种、数量；对于大额捐赠方需单独列示，捐赠方明确要求不公开的除外。</a:t>
            </a:r>
          </a:p>
          <a:p>
            <a:pPr lvl="1" algn="just">
              <a:defRPr/>
            </a:pPr>
            <a:r>
              <a:rPr lang="zh-CN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资金</a:t>
            </a:r>
            <a:r>
              <a:rPr lang="zh-CN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支出和物资分配情况。包括：资金支出总额和明细（按用途和科目分别列示）；物资分配的品种、数量，受助单位等。对有关资金支出用途和物资分配情况，应配发相应的照片作为佐证，并辅以文字说明</a:t>
            </a:r>
            <a:r>
              <a:rPr lang="zh-CN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数据及数据访问要求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公开事项涉及到的数据包括（但不限于）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接收单位、接收单位类别、捐赠物品名、规格、计量单位、数量</a:t>
            </a:r>
          </a:p>
          <a:p>
            <a:pPr lvl="1"/>
            <a:r>
              <a:rPr lang="zh-CN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拨付单位、拨付单位类别、拨付物品名、规格、计量单位、数量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请根据红十字会公开募捐情况的要求，建立捐赠物品数据库，录入数据（来自红十字会官网的数据），完成以下查询，并验证查询结果是否正确。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若课程项目选做项目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：我帮红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red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会管数据，可以从这个练习开始，逐步优化。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可以到武汉红十字会官方网站获取新的数据。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20650"/>
            <a:ext cx="8077200" cy="84931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华文新魏" panose="02010800040101010101" pitchFamily="2" charset="-122"/>
              </a:rPr>
              <a:t>实验内容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68325" y="1066800"/>
            <a:ext cx="8270875" cy="53197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实验目的：</a:t>
            </a:r>
          </a:p>
          <a:p>
            <a:pPr marL="990600" lvl="1" indent="-646113" eaLnBrk="1" hangingPunct="1">
              <a:lnSpc>
                <a:spcPct val="90000"/>
              </a:lnSpc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掌握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的数据定义和数据操纵的功能 </a:t>
            </a:r>
          </a:p>
          <a:p>
            <a:pPr marL="990600" lvl="1" indent="-646113" eaLnBrk="1" hangingPunct="1">
              <a:lnSpc>
                <a:spcPct val="90000"/>
              </a:lnSpc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掌握数据库中的完整性约束的基本概念和使用方法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实验要求：</a:t>
            </a:r>
          </a:p>
          <a:p>
            <a:pPr marL="990600" lvl="1" indent="-646113" eaLnBrk="1" hangingPunct="1">
              <a:lnSpc>
                <a:spcPct val="90000"/>
              </a:lnSpc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熟练使用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SQL Server Manager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MySQL </a:t>
            </a:r>
            <a:r>
              <a:rPr lang="en-US" altLang="zh-CN" smtClean="0"/>
              <a:t>Workbench/command</a:t>
            </a:r>
            <a:endParaRPr lang="zh-CN" altLang="en-US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90600" lvl="1" indent="-646113" eaLnBrk="1" hangingPunct="1">
              <a:lnSpc>
                <a:spcPct val="90000"/>
              </a:lnSpc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根据实际问题创建一个数据库并建立相关表，存储实验性数据 </a:t>
            </a:r>
          </a:p>
          <a:p>
            <a:pPr marL="990600" lvl="1" indent="-646113" eaLnBrk="1" hangingPunct="1">
              <a:lnSpc>
                <a:spcPct val="90000"/>
              </a:lnSpc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根据需要完成检索和修改数据库的功能</a:t>
            </a:r>
          </a:p>
          <a:p>
            <a:pPr marL="990600" lvl="1" indent="-646113" eaLnBrk="1" hangingPunct="1">
              <a:lnSpc>
                <a:spcPct val="90000"/>
              </a:lnSpc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掌握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View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的定义和使用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实验内容：</a:t>
            </a:r>
          </a:p>
          <a:p>
            <a:pPr marL="990600" lvl="1" indent="-6461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）以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University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为例，建立数据库及相关表，输入数据，完成查询、 定义和使用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View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90600" lvl="1" indent="-6461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）为例，建立数据库及相关表，输入数据，完成查询、 定义和使用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View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Finish the following operations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查找蔡甸区卫生健康局</a:t>
            </a:r>
            <a:r>
              <a:rPr lang="zh-CN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接受的捐赠情况 </a:t>
            </a:r>
            <a:endParaRPr lang="zh-CN" altLang="en-US" sz="200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查找浏阳市华盛山庄的捐赠情况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查找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2.13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2.14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医用口罩</a:t>
            </a:r>
            <a:r>
              <a:rPr lang="zh-CN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捐赠给了哪些单位 </a:t>
            </a:r>
            <a:endParaRPr lang="zh-CN" altLang="en-US" sz="200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2.13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2.14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社会捐赠的医用口罩的数目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2.13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2.14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发放的</a:t>
            </a:r>
            <a:r>
              <a:rPr lang="zh-CN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一次性手套大、中、小号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各</a:t>
            </a:r>
            <a:r>
              <a:rPr lang="zh-CN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多少只</a:t>
            </a:r>
            <a:endParaRPr lang="zh-CN" altLang="en-US" sz="200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2.14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接受了医用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N95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口罩捐赠的单位有哪几家，各获得多少只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查找获得物资数量超过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2000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计量单位的单位有哪几家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统计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2.13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2.14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两天平均每天发放了多少数量口罩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统计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2.13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2.14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一共发放的防护服的数量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查询获得物资感冒清热颗粒的单位有哪几家，数量分别是多少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华文新魏" panose="02010800040101010101" pitchFamily="2" charset="-122"/>
              </a:rPr>
              <a:t>实验报告要求</a:t>
            </a:r>
            <a:endParaRPr lang="en-US" altLang="zh-CN" smtClean="0">
              <a:ea typeface="华文新魏" panose="0201080004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368425"/>
            <a:ext cx="7661275" cy="4903788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请参考实验报告模板完成报告（电子版）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记录实验过程和查询结果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提交报告</a:t>
            </a:r>
            <a:endParaRPr lang="en-US" altLang="zh-CN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6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Due 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2020</a:t>
            </a:r>
            <a:r>
              <a:rPr lang="zh-CN" altLang="en-US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</a:t>
            </a:r>
            <a:endParaRPr lang="en-US" altLang="zh-CN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6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 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大夏学堂</a:t>
            </a:r>
            <a:endParaRPr lang="en-US" altLang="zh-CN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Exercise1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1: Create Database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Create a database named </a:t>
            </a:r>
            <a:r>
              <a:rPr lang="en-US" altLang="zh-CN" smtClean="0">
                <a:solidFill>
                  <a:srgbClr val="FF0000"/>
                </a:solidFill>
              </a:rPr>
              <a:t>university</a:t>
            </a:r>
            <a:r>
              <a:rPr lang="en-US" altLang="zh-CN" smtClean="0"/>
              <a:t> in SQL Server according to the  schema diagram.</a:t>
            </a:r>
            <a:endParaRPr lang="zh-CN" altLang="en-US" smtClean="0"/>
          </a:p>
        </p:txBody>
      </p:sp>
      <p:pic>
        <p:nvPicPr>
          <p:cNvPr id="8196" name="Picture 3" descr="allFigur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235200"/>
            <a:ext cx="7412038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184400"/>
            <a:ext cx="8677275" cy="4495800"/>
          </a:xfrm>
          <a:prstGeom prst="rect">
            <a:avLst/>
          </a:prstGeom>
          <a:solidFill>
            <a:srgbClr val="BEE6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(1)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38" y="1296988"/>
            <a:ext cx="8243887" cy="4903787"/>
          </a:xfrm>
        </p:spPr>
        <p:txBody>
          <a:bodyPr/>
          <a:lstStyle/>
          <a:p>
            <a:pPr eaLnBrk="1" hangingPunct="1"/>
            <a:r>
              <a:rPr lang="en-US" altLang="zh-CN" smtClean="0"/>
              <a:t>Insert the following data into the relation </a:t>
            </a:r>
            <a:r>
              <a:rPr lang="en-US" altLang="zh-CN" smtClean="0">
                <a:solidFill>
                  <a:srgbClr val="FF0000"/>
                </a:solidFill>
              </a:rPr>
              <a:t>department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department(dep_name, building , budget)</a:t>
            </a:r>
          </a:p>
          <a:p>
            <a:pPr lvl="1" eaLnBrk="1" hangingPunct="1"/>
            <a:r>
              <a:rPr lang="en-US" altLang="zh-CN" sz="1800" smtClean="0"/>
              <a:t>(</a:t>
            </a:r>
            <a:r>
              <a:rPr lang="en-US" altLang="zh-CN" smtClean="0"/>
              <a:t>'Biology</a:t>
            </a:r>
            <a:r>
              <a:rPr lang="en-US" altLang="zh-CN" sz="1800" smtClean="0"/>
              <a:t>', 'Waston',</a:t>
            </a:r>
            <a:r>
              <a:rPr lang="zh-CN" altLang="en-US" sz="1800" smtClean="0"/>
              <a:t> </a:t>
            </a:r>
            <a:r>
              <a:rPr lang="en-US" altLang="zh-CN" sz="1800" smtClean="0"/>
              <a:t>90000)</a:t>
            </a:r>
          </a:p>
          <a:p>
            <a:pPr lvl="1" eaLnBrk="1" hangingPunct="1"/>
            <a:r>
              <a:rPr lang="en-US" altLang="zh-CN" smtClean="0"/>
              <a:t>('Comp.Sci','Taylor',100000)</a:t>
            </a:r>
          </a:p>
          <a:p>
            <a:pPr lvl="1" eaLnBrk="1" hangingPunct="1"/>
            <a:r>
              <a:rPr lang="en-US" altLang="zh-CN" smtClean="0"/>
              <a:t>('Elec.Eng',Taylor',85000)</a:t>
            </a:r>
          </a:p>
          <a:p>
            <a:pPr lvl="1" eaLnBrk="1" hangingPunct="1"/>
            <a:r>
              <a:rPr lang="en-US" altLang="zh-CN" smtClean="0"/>
              <a:t>('Finance','Painter',120000)</a:t>
            </a:r>
          </a:p>
          <a:p>
            <a:pPr lvl="1" eaLnBrk="1" hangingPunct="1"/>
            <a:r>
              <a:rPr lang="en-US" altLang="zh-CN" smtClean="0"/>
              <a:t>('History','Painter',50000)</a:t>
            </a:r>
          </a:p>
          <a:p>
            <a:pPr lvl="1" eaLnBrk="1" hangingPunct="1"/>
            <a:r>
              <a:rPr lang="en-US" altLang="zh-CN" smtClean="0"/>
              <a:t>('Music','Packard',80000)</a:t>
            </a:r>
          </a:p>
          <a:p>
            <a:pPr lvl="1" eaLnBrk="1" hangingPunct="1"/>
            <a:r>
              <a:rPr lang="en-US" altLang="zh-CN" smtClean="0"/>
              <a:t>('Physics','Watson',70000)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2767013"/>
            <a:ext cx="4303712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(2)</a:t>
            </a:r>
            <a:endParaRPr lang="zh-CN" altLang="en-US" smtClean="0"/>
          </a:p>
        </p:txBody>
      </p:sp>
      <p:sp>
        <p:nvSpPr>
          <p:cNvPr id="2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2000" noProof="1"/>
              <a:t>Insert the following data into the relation </a:t>
            </a:r>
            <a:r>
              <a:rPr lang="en-US" altLang="zh-CN" sz="2000" noProof="1">
                <a:solidFill>
                  <a:srgbClr val="FF0000"/>
                </a:solidFill>
              </a:rPr>
              <a:t>section</a:t>
            </a:r>
          </a:p>
          <a:p>
            <a:pPr eaLnBrk="1" hangingPunct="1">
              <a:defRPr/>
            </a:pPr>
            <a:r>
              <a:rPr lang="en-US" altLang="zh-CN" sz="2000" noProof="1">
                <a:solidFill>
                  <a:schemeClr val="tx1"/>
                </a:solidFill>
              </a:rPr>
              <a:t>section(course_id,sec_id,semester,year,building,room_mumber,time_slot_id)</a:t>
            </a:r>
          </a:p>
          <a:p>
            <a:pPr lvl="1" eaLnBrk="1" hangingPunct="1">
              <a:defRPr/>
            </a:pPr>
            <a:r>
              <a:rPr lang="en-US" altLang="zh-CN" sz="1800" noProof="1"/>
              <a:t>('BIO-101',1,'Summer','2009','Painter','514','B')</a:t>
            </a:r>
          </a:p>
          <a:p>
            <a:pPr lvl="1" eaLnBrk="1" hangingPunct="1">
              <a:defRPr/>
            </a:pPr>
            <a:r>
              <a:rPr lang="en-US" altLang="zh-CN" sz="1800" noProof="1"/>
              <a:t>('BIO-301',1,'Summer','2010','Painter','514','A')</a:t>
            </a:r>
          </a:p>
          <a:p>
            <a:pPr lvl="1" eaLnBrk="1" hangingPunct="1">
              <a:defRPr/>
            </a:pPr>
            <a:r>
              <a:rPr lang="en-US" altLang="zh-CN" sz="1800" noProof="1"/>
              <a:t>('CS101',1,'Fall','2009','Packard','101','H')</a:t>
            </a:r>
          </a:p>
          <a:p>
            <a:pPr lvl="1" eaLnBrk="1" hangingPunct="1">
              <a:defRPr/>
            </a:pPr>
            <a:r>
              <a:rPr lang="en-US" altLang="zh-CN" sz="1800" noProof="1"/>
              <a:t>('CS101',1,'Spring','2010','Packard','101','F')</a:t>
            </a:r>
          </a:p>
          <a:p>
            <a:pPr lvl="1" eaLnBrk="1" hangingPunct="1">
              <a:defRPr/>
            </a:pPr>
            <a:r>
              <a:rPr lang="en-US" altLang="zh-CN" sz="1800" noProof="1"/>
              <a:t>('CS190',1,'Spring','2009','Taylor','3128','E')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noProof="1"/>
          </a:p>
          <a:p>
            <a:pPr lvl="1" eaLnBrk="1" hangingPunct="1">
              <a:defRPr/>
            </a:pPr>
            <a:endParaRPr lang="zh-CN" altLang="en-US" sz="1800" noProof="1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09825"/>
            <a:ext cx="70866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(3)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Insert the following data into the relation </a:t>
            </a:r>
            <a:r>
              <a:rPr lang="en-US" altLang="zh-CN" sz="2000" smtClean="0">
                <a:solidFill>
                  <a:srgbClr val="FF0000"/>
                </a:solidFill>
              </a:rPr>
              <a:t>teaches</a:t>
            </a:r>
          </a:p>
          <a:p>
            <a:pPr eaLnBrk="1" hangingPunct="1"/>
            <a:r>
              <a:rPr lang="en-US" altLang="zh-CN" sz="2000" smtClean="0">
                <a:solidFill>
                  <a:schemeClr val="tx1"/>
                </a:solidFill>
              </a:rPr>
              <a:t>teaches(ID, course_id,sec_id,semester,year)</a:t>
            </a:r>
          </a:p>
          <a:p>
            <a:pPr lvl="1" eaLnBrk="1" hangingPunct="1"/>
            <a:r>
              <a:rPr lang="en-US" altLang="zh-CN" sz="1800" smtClean="0"/>
              <a:t>('10101','CS_101',1,'Fall','2009')</a:t>
            </a:r>
          </a:p>
          <a:p>
            <a:pPr lvl="1" eaLnBrk="1" hangingPunct="1"/>
            <a:r>
              <a:rPr lang="en-US" altLang="zh-CN" smtClean="0"/>
              <a:t>('10101','CS-315',1,'Spring','2010')</a:t>
            </a:r>
          </a:p>
          <a:p>
            <a:pPr lvl="1" eaLnBrk="1" hangingPunct="1"/>
            <a:r>
              <a:rPr lang="en-US" altLang="zh-CN" smtClean="0"/>
              <a:t>('12121','FIN-201',1,'Spring','2010')</a:t>
            </a:r>
          </a:p>
          <a:p>
            <a:pPr lvl="1" eaLnBrk="1" hangingPunct="1"/>
            <a:r>
              <a:rPr lang="en-US" altLang="zh-CN" smtClean="0"/>
              <a:t>('15151','MU-199',1,</a:t>
            </a:r>
            <a:r>
              <a:rPr lang="en-US" altLang="zh-CN" smtClean="0">
                <a:sym typeface="Arial" panose="020B0604020202020204" pitchFamily="34" charset="0"/>
              </a:rPr>
              <a:t>'Spring','2010')</a:t>
            </a:r>
          </a:p>
          <a:p>
            <a:pPr lvl="1" eaLnBrk="1" hangingPunct="1"/>
            <a:r>
              <a:rPr lang="en-US" altLang="zh-CN" smtClean="0"/>
              <a:t>('22222','PHY-101',1,'Fall','2009')</a:t>
            </a:r>
          </a:p>
          <a:p>
            <a:pPr lvl="1" eaLnBrk="1" hangingPunct="1"/>
            <a:r>
              <a:rPr lang="en-US" altLang="zh-CN" smtClean="0"/>
              <a:t>('32343','HIS-351',1,'</a:t>
            </a:r>
            <a:r>
              <a:rPr lang="en-US" altLang="zh-CN" smtClean="0">
                <a:sym typeface="Arial" panose="020B0604020202020204" pitchFamily="34" charset="0"/>
              </a:rPr>
              <a:t>Spring','2010')</a:t>
            </a:r>
          </a:p>
          <a:p>
            <a:pPr lvl="1" eaLnBrk="1" hangingPunct="1"/>
            <a:r>
              <a:rPr lang="en-US" altLang="zh-CN" smtClean="0"/>
              <a:t>('45565','CS-101',1,</a:t>
            </a:r>
            <a:r>
              <a:rPr lang="en-US" altLang="zh-CN" smtClean="0">
                <a:sym typeface="Arial" panose="020B0604020202020204" pitchFamily="34" charset="0"/>
              </a:rPr>
              <a:t>'Spring','2010')</a:t>
            </a:r>
          </a:p>
          <a:p>
            <a:pPr lvl="1" eaLnBrk="1" hangingPunct="1"/>
            <a:r>
              <a:rPr lang="en-US" altLang="zh-CN" smtClean="0"/>
              <a:t>('45565','CS-319',1,</a:t>
            </a:r>
            <a:r>
              <a:rPr lang="en-US" altLang="zh-CN" smtClean="0">
                <a:sym typeface="Arial" panose="020B0604020202020204" pitchFamily="34" charset="0"/>
              </a:rPr>
              <a:t>'Spring','2010')</a:t>
            </a:r>
          </a:p>
          <a:p>
            <a:pPr lvl="1" eaLnBrk="1" hangingPunct="1"/>
            <a:r>
              <a:rPr lang="en-US" altLang="zh-CN" smtClean="0"/>
              <a:t>('76766','BIO-101',1,'Summer','2009')</a:t>
            </a:r>
          </a:p>
          <a:p>
            <a:pPr lvl="1" eaLnBrk="1" hangingPunct="1"/>
            <a:r>
              <a:rPr lang="en-US" altLang="zh-CN" smtClean="0"/>
              <a:t>('76766','BIO-301',1,</a:t>
            </a:r>
            <a:r>
              <a:rPr lang="en-US" altLang="zh-CN" smtClean="0">
                <a:sym typeface="Arial" panose="020B0604020202020204" pitchFamily="34" charset="0"/>
              </a:rPr>
              <a:t>'Summer','2009')</a:t>
            </a:r>
            <a:endParaRPr lang="en-US" altLang="zh-CN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076450"/>
            <a:ext cx="4957762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(4)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33375" y="1206500"/>
            <a:ext cx="7661275" cy="49037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000" smtClean="0"/>
              <a:t>Insert the following data into the relation </a:t>
            </a:r>
            <a:r>
              <a:rPr lang="en-US" altLang="zh-CN" sz="2000" smtClean="0">
                <a:solidFill>
                  <a:srgbClr val="FF0000"/>
                </a:solidFill>
              </a:rPr>
              <a:t>instructor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smtClean="0">
                <a:solidFill>
                  <a:schemeClr val="tx1"/>
                </a:solidFill>
              </a:rPr>
              <a:t>instructor(ID,name,dept_name,salary)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smtClean="0"/>
              <a:t>('22222','Einstein','Physics',95000)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('12121','Wu','Finance',90000)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('32343','El Said','History',60000)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('45565','Katz','Comp Sic',75000)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('98345','Kim','Elec Eng',80000)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('10101','Srinivasan','Comp Sci',65000)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('83821','Brandt','Comp Sci',92000)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82825"/>
            <a:ext cx="4725988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(5)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Insert the following data into the relation</a:t>
            </a:r>
            <a:r>
              <a:rPr lang="en-US" altLang="zh-CN" sz="2000" smtClean="0">
                <a:solidFill>
                  <a:srgbClr val="FF0000"/>
                </a:solidFill>
              </a:rPr>
              <a:t> prerep</a:t>
            </a:r>
          </a:p>
          <a:p>
            <a:pPr eaLnBrk="1" hangingPunct="1"/>
            <a:r>
              <a:rPr lang="en-US" altLang="zh-CN" sz="2000" smtClean="0">
                <a:solidFill>
                  <a:schemeClr val="tx1"/>
                </a:solidFill>
              </a:rPr>
              <a:t>prerep(course_id,prerep_id)</a:t>
            </a:r>
          </a:p>
          <a:p>
            <a:pPr lvl="1" eaLnBrk="1" hangingPunct="1"/>
            <a:r>
              <a:rPr lang="en-US" altLang="zh-CN" sz="1800" smtClean="0"/>
              <a:t>('BIO-301','BIO-101')</a:t>
            </a:r>
          </a:p>
          <a:p>
            <a:pPr lvl="1" eaLnBrk="1" hangingPunct="1"/>
            <a:r>
              <a:rPr lang="en-US" altLang="zh-CN" smtClean="0"/>
              <a:t>('BIO-399','BIO-101')</a:t>
            </a:r>
          </a:p>
          <a:p>
            <a:pPr lvl="1" eaLnBrk="1" hangingPunct="1"/>
            <a:r>
              <a:rPr lang="en-US" altLang="zh-CN" smtClean="0"/>
              <a:t>('CS-190','CS-101')</a:t>
            </a:r>
          </a:p>
          <a:p>
            <a:pPr lvl="1" eaLnBrk="1" hangingPunct="1"/>
            <a:r>
              <a:rPr lang="en-US" altLang="zh-CN" smtClean="0"/>
              <a:t>('CS-315','CS-101')</a:t>
            </a:r>
          </a:p>
          <a:p>
            <a:pPr lvl="1" eaLnBrk="1" hangingPunct="1"/>
            <a:r>
              <a:rPr lang="en-US" altLang="zh-CN" smtClean="0"/>
              <a:t>('CS-319','CS-101')</a:t>
            </a:r>
          </a:p>
          <a:p>
            <a:pPr lvl="1" eaLnBrk="1" hangingPunct="1"/>
            <a:r>
              <a:rPr lang="en-US" altLang="zh-CN" smtClean="0"/>
              <a:t>('CS-347','CS-101')</a:t>
            </a:r>
          </a:p>
          <a:p>
            <a:pPr lvl="1" eaLnBrk="1" hangingPunct="1"/>
            <a:r>
              <a:rPr lang="en-US" altLang="zh-CN" smtClean="0"/>
              <a:t>('EE-181','PHY-101')</a:t>
            </a:r>
          </a:p>
          <a:p>
            <a:pPr lvl="1" eaLnBrk="1" hangingPunct="1"/>
            <a:endParaRPr lang="en-US" altLang="zh-CN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206625"/>
            <a:ext cx="3429000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db-5-grey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</TotalTime>
  <Pages>0</Pages>
  <Words>1591</Words>
  <Characters>0</Characters>
  <Application>Microsoft Office PowerPoint</Application>
  <DocSecurity>0</DocSecurity>
  <PresentationFormat>全屏显示(4:3)</PresentationFormat>
  <Lines>0</Lines>
  <Paragraphs>152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华文新魏</vt:lpstr>
      <vt:lpstr>宋体</vt:lpstr>
      <vt:lpstr>Arial</vt:lpstr>
      <vt:lpstr>Comic Sans MS</vt:lpstr>
      <vt:lpstr>Times New Roman</vt:lpstr>
      <vt:lpstr>Webdings</vt:lpstr>
      <vt:lpstr>Wingdings</vt:lpstr>
      <vt:lpstr>db-5-grey</vt:lpstr>
      <vt:lpstr>实验3:SQL应用实践</vt:lpstr>
      <vt:lpstr>实验内容</vt:lpstr>
      <vt:lpstr>Exercise1</vt:lpstr>
      <vt:lpstr>Step 1: Create Database</vt:lpstr>
      <vt:lpstr>Step 2: Populate Relations (1)</vt:lpstr>
      <vt:lpstr>Step 2: Populate Relations (2)</vt:lpstr>
      <vt:lpstr>Step 2: Populate Relations (3)</vt:lpstr>
      <vt:lpstr>Step 2: Populate Relations (4)</vt:lpstr>
      <vt:lpstr>Step 2: Populate Relations (5)</vt:lpstr>
      <vt:lpstr>Step 2: Populate Relations (6)</vt:lpstr>
      <vt:lpstr>Step 3: Retrieving Data (1)</vt:lpstr>
      <vt:lpstr>Step 3: Retrieving Data (2)</vt:lpstr>
      <vt:lpstr>Step 3: Retrieving Data (3)</vt:lpstr>
      <vt:lpstr>Step 3: Retrieving Data (4)</vt:lpstr>
      <vt:lpstr>Modification of the DB </vt:lpstr>
      <vt:lpstr>View Operation</vt:lpstr>
      <vt:lpstr>Exercise2</vt:lpstr>
      <vt:lpstr>红十字会捐赠物资数据库</vt:lpstr>
      <vt:lpstr>数据及数据访问要求</vt:lpstr>
      <vt:lpstr>Finish the following operations</vt:lpstr>
      <vt:lpstr>实验报告要求</vt:lpstr>
    </vt:vector>
  </TitlesOfParts>
  <Manager/>
  <Company>IIT Bombay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21:Application Development and Administration</dc:title>
  <dc:subject/>
  <dc:creator>S. Sudarshan</dc:creator>
  <cp:keywords/>
  <dc:description/>
  <cp:lastModifiedBy>zhao hui</cp:lastModifiedBy>
  <cp:revision>587</cp:revision>
  <cp:lastPrinted>2005-08-09T20:16:31Z</cp:lastPrinted>
  <dcterms:created xsi:type="dcterms:W3CDTF">2000-03-22T16:02:45Z</dcterms:created>
  <dcterms:modified xsi:type="dcterms:W3CDTF">2020-04-15T13:06:25Z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