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7cbca3479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7cbca347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27c39405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27c3940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000" cap="none">
                <a:solidFill>
                  <a:schemeClr val="accen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 showMasterSp="0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IN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IN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 showMasterSp="0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 showMasterSp="0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F8E9CC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AiyamPerumal0404/Excel/tree/ma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about:blank" TargetMode="External"/><Relationship Id="rId4" Type="http://schemas.openxmlformats.org/officeDocument/2006/relationships/hyperlink" Target="https://github.com/AiyamPerumal0404/Excel/blob/main/1_Excel_Activities.xls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wentieth Century"/>
              <a:buNone/>
            </a:pPr>
            <a:r>
              <a:rPr b="1" lang="en-IN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 PROJECT</a:t>
            </a:r>
            <a:endParaRPr b="1" sz="4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type="title"/>
          </p:nvPr>
        </p:nvSpPr>
        <p:spPr>
          <a:xfrm>
            <a:off x="799667" y="101281"/>
            <a:ext cx="9905998" cy="803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en-IN">
                <a:solidFill>
                  <a:schemeClr val="dk1"/>
                </a:solidFill>
              </a:rPr>
              <a:t>CERTIFICATE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92" name="Google Shape;292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275" y="1180974"/>
            <a:ext cx="7962000" cy="50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>
            <p:ph type="title"/>
          </p:nvPr>
        </p:nvSpPr>
        <p:spPr>
          <a:xfrm>
            <a:off x="808903" y="0"/>
            <a:ext cx="9905998" cy="87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en-IN">
                <a:solidFill>
                  <a:schemeClr val="dk1"/>
                </a:solidFill>
              </a:rPr>
              <a:t>FINAL OUTCOME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98" name="Google Shape;298;p29"/>
          <p:cNvSpPr txBox="1"/>
          <p:nvPr>
            <p:ph idx="1" type="body"/>
          </p:nvPr>
        </p:nvSpPr>
        <p:spPr>
          <a:xfrm>
            <a:off x="1178350" y="1482877"/>
            <a:ext cx="9906000" cy="43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b="1" lang="en-IN" sz="3200">
                <a:solidFill>
                  <a:schemeClr val="dk1"/>
                </a:solidFill>
              </a:rPr>
              <a:t>			              DASHBOARD FILE</a:t>
            </a:r>
            <a:r>
              <a:rPr b="1" lang="en-IN" sz="3600">
                <a:solidFill>
                  <a:schemeClr val="dk1"/>
                </a:solidFill>
              </a:rPr>
              <a:t> 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299" name="Google Shape;299;p29"/>
          <p:cNvSpPr/>
          <p:nvPr/>
        </p:nvSpPr>
        <p:spPr>
          <a:xfrm rot="5400000">
            <a:off x="4792952" y="2692836"/>
            <a:ext cx="1625600" cy="68349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A85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4331134" y="4150093"/>
            <a:ext cx="2549236" cy="87240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sng" cap="none" strike="noStrike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/>
              </a:rPr>
              <a:t>CLICK HERE</a:t>
            </a:r>
            <a:endParaRPr b="1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>
            <p:ph type="title"/>
          </p:nvPr>
        </p:nvSpPr>
        <p:spPr>
          <a:xfrm>
            <a:off x="1316904" y="92046"/>
            <a:ext cx="9905998" cy="619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en-IN">
                <a:solidFill>
                  <a:schemeClr val="dk1"/>
                </a:solidFill>
              </a:rPr>
              <a:t>EXCEL TASK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0" name="Google Shape;240;p20"/>
          <p:cNvSpPr txBox="1"/>
          <p:nvPr>
            <p:ph idx="1" type="body"/>
          </p:nvPr>
        </p:nvSpPr>
        <p:spPr>
          <a:xfrm>
            <a:off x="202050" y="701050"/>
            <a:ext cx="11448000" cy="6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5"/>
              <a:buNone/>
            </a:pPr>
            <a:r>
              <a:rPr lang="en-IN" sz="206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 Practised:</a:t>
            </a:r>
            <a:endParaRPr sz="206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272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25"/>
              <a:buChar char="▪"/>
            </a:pPr>
            <a:r>
              <a:rPr lang="en-IN" sz="20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 Referencing                           </a:t>
            </a:r>
            <a:endParaRPr sz="2060">
              <a:latin typeface="Arial"/>
              <a:ea typeface="Arial"/>
              <a:cs typeface="Arial"/>
              <a:sym typeface="Arial"/>
            </a:endParaRPr>
          </a:p>
          <a:p>
            <a:pPr indent="-212725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25"/>
              <a:buChar char="▪"/>
            </a:pPr>
            <a:r>
              <a:rPr lang="en-IN" sz="20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&amp; Match                                                         SHEET LINK</a:t>
            </a:r>
            <a:endParaRPr sz="2060">
              <a:latin typeface="Arial"/>
              <a:ea typeface="Arial"/>
              <a:cs typeface="Arial"/>
              <a:sym typeface="Arial"/>
            </a:endParaRPr>
          </a:p>
          <a:p>
            <a:pPr indent="-21272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25"/>
              <a:buChar char="▪"/>
            </a:pPr>
            <a:r>
              <a:rPr lang="en-IN" sz="20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Pivot Table                                   </a:t>
            </a:r>
            <a:endParaRPr sz="2060">
              <a:latin typeface="Arial"/>
              <a:ea typeface="Arial"/>
              <a:cs typeface="Arial"/>
              <a:sym typeface="Arial"/>
            </a:endParaRPr>
          </a:p>
          <a:p>
            <a:pPr indent="-212725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25"/>
              <a:buChar char="▪"/>
            </a:pPr>
            <a:r>
              <a:rPr lang="en-IN" sz="20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Calculated Fields</a:t>
            </a:r>
            <a:endParaRPr sz="2060">
              <a:latin typeface="Arial"/>
              <a:ea typeface="Arial"/>
              <a:cs typeface="Arial"/>
              <a:sym typeface="Arial"/>
            </a:endParaRPr>
          </a:p>
          <a:p>
            <a:pPr indent="-21272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25"/>
              <a:buChar char="▪"/>
            </a:pPr>
            <a:r>
              <a:rPr lang="en-IN" sz="20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VLOOKUP                                      </a:t>
            </a:r>
            <a:endParaRPr sz="2060">
              <a:latin typeface="Arial"/>
              <a:ea typeface="Arial"/>
              <a:cs typeface="Arial"/>
              <a:sym typeface="Arial"/>
            </a:endParaRPr>
          </a:p>
          <a:p>
            <a:pPr indent="-212725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25"/>
              <a:buChar char="▪"/>
            </a:pPr>
            <a:r>
              <a:rPr lang="en-IN" sz="20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Conditional Formatting</a:t>
            </a:r>
            <a:endParaRPr sz="2060">
              <a:latin typeface="Arial"/>
              <a:ea typeface="Arial"/>
              <a:cs typeface="Arial"/>
              <a:sym typeface="Arial"/>
            </a:endParaRPr>
          </a:p>
          <a:p>
            <a:pPr indent="-21272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25"/>
              <a:buChar char="▪"/>
            </a:pPr>
            <a:r>
              <a:rPr lang="en-IN" sz="20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Hlookup                                       </a:t>
            </a:r>
            <a:endParaRPr sz="2060">
              <a:latin typeface="Arial"/>
              <a:ea typeface="Arial"/>
              <a:cs typeface="Arial"/>
              <a:sym typeface="Arial"/>
            </a:endParaRPr>
          </a:p>
          <a:p>
            <a:pPr indent="-21272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25"/>
              <a:buChar char="▪"/>
            </a:pPr>
            <a:r>
              <a:rPr lang="en-IN" sz="20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Charts</a:t>
            </a:r>
            <a:endParaRPr sz="2060">
              <a:latin typeface="Arial"/>
              <a:ea typeface="Arial"/>
              <a:cs typeface="Arial"/>
              <a:sym typeface="Arial"/>
            </a:endParaRPr>
          </a:p>
          <a:p>
            <a:pPr indent="-21272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25"/>
              <a:buChar char="▪"/>
            </a:pPr>
            <a:r>
              <a:rPr lang="en-IN" sz="20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Error</a:t>
            </a:r>
            <a:endParaRPr sz="2060">
              <a:latin typeface="Arial"/>
              <a:ea typeface="Arial"/>
              <a:cs typeface="Arial"/>
              <a:sym typeface="Arial"/>
            </a:endParaRPr>
          </a:p>
          <a:p>
            <a:pPr indent="-21272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25"/>
              <a:buChar char="▪"/>
            </a:pPr>
            <a:r>
              <a:rPr lang="en-IN" sz="20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 sz="2060">
              <a:latin typeface="Arial"/>
              <a:ea typeface="Arial"/>
              <a:cs typeface="Arial"/>
              <a:sym typeface="Arial"/>
            </a:endParaRPr>
          </a:p>
          <a:p>
            <a:pPr indent="-21272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25"/>
              <a:buChar char="▪"/>
            </a:pPr>
            <a:r>
              <a:rPr lang="en-IN" sz="20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Macro</a:t>
            </a:r>
            <a:endParaRPr sz="20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25"/>
              <a:buNone/>
            </a:pPr>
            <a:r>
              <a:t/>
            </a:r>
            <a:endParaRPr sz="20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0">
            <a:hlinkClick r:id="rId3"/>
          </p:cNvPr>
          <p:cNvSpPr/>
          <p:nvPr/>
        </p:nvSpPr>
        <p:spPr>
          <a:xfrm>
            <a:off x="5883823" y="2724123"/>
            <a:ext cx="2347624" cy="6280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sng" cap="none" strike="noStrike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/>
              </a:rPr>
              <a:t>CLICK HERE</a:t>
            </a:r>
            <a:endParaRPr b="1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6678953" y="2124043"/>
            <a:ext cx="595800" cy="489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A85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928977" y="0"/>
            <a:ext cx="9905998" cy="7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rPr b="1" lang="en-IN" sz="2800">
                <a:solidFill>
                  <a:schemeClr val="dk1"/>
                </a:solidFill>
              </a:rPr>
              <a:t>PROJECT </a:t>
            </a:r>
            <a:r>
              <a:rPr b="1" lang="en-IN" sz="2800">
                <a:solidFill>
                  <a:schemeClr val="dk1"/>
                </a:solidFill>
              </a:rPr>
              <a:t>DOCUMENT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248" name="Google Shape;248;p21"/>
          <p:cNvSpPr txBox="1"/>
          <p:nvPr>
            <p:ph idx="1" type="body"/>
          </p:nvPr>
        </p:nvSpPr>
        <p:spPr>
          <a:xfrm>
            <a:off x="928978" y="757700"/>
            <a:ext cx="10118434" cy="53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9611"/>
              <a:buChar char="•"/>
            </a:pPr>
            <a:r>
              <a:rPr b="1" lang="en-I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 </a:t>
            </a: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IN" sz="2508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Candidate Activity Tracker</a:t>
            </a:r>
            <a:endParaRPr b="1" sz="2508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This project is all about tracking the activities of candidate all at one excel dashboard. It gives various insights of candidate like their </a:t>
            </a:r>
            <a:r>
              <a:rPr b="1"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Scores,Attendance,Task Completion Activities,Notifications,Profile Details, Fees Details, Top Performers, Overall Performer etc.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highlight of the project , the project is made of fully excel and its functions.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even as login facility where it is divided based on </a:t>
            </a:r>
            <a:r>
              <a:rPr b="1"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Mentor and Candidate login</a:t>
            </a: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so particular candidate or mentor can login and work on their allocated sheets.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includes important features like </a:t>
            </a:r>
            <a:r>
              <a:rPr b="1"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 Form , Notification alerts, Report Download etc.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type="title"/>
          </p:nvPr>
        </p:nvSpPr>
        <p:spPr>
          <a:xfrm>
            <a:off x="928977" y="184409"/>
            <a:ext cx="9905998" cy="536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b="1" lang="en-IN">
                <a:solidFill>
                  <a:schemeClr val="dk1"/>
                </a:solidFill>
              </a:rPr>
              <a:t>KEY METRICS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54" name="Google Shape;254;p22"/>
          <p:cNvSpPr txBox="1"/>
          <p:nvPr>
            <p:ph idx="1" type="body"/>
          </p:nvPr>
        </p:nvSpPr>
        <p:spPr>
          <a:xfrm>
            <a:off x="1095230" y="910213"/>
            <a:ext cx="9905999" cy="4973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5"/>
              <a:buChar char="•"/>
            </a:pPr>
            <a:r>
              <a:rPr lang="en-IN" sz="21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Information in One Dashboard View.</a:t>
            </a:r>
            <a:endParaRPr sz="2160">
              <a:latin typeface="Arial"/>
              <a:ea typeface="Arial"/>
              <a:cs typeface="Arial"/>
              <a:sym typeface="Arial"/>
            </a:endParaRPr>
          </a:p>
          <a:p>
            <a:pPr indent="-21907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25"/>
              <a:buChar char="•"/>
            </a:pPr>
            <a:r>
              <a:rPr lang="en-IN" sz="21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Enabled through Login Credentials.</a:t>
            </a:r>
            <a:endParaRPr sz="2160">
              <a:latin typeface="Arial"/>
              <a:ea typeface="Arial"/>
              <a:cs typeface="Arial"/>
              <a:sym typeface="Arial"/>
            </a:endParaRPr>
          </a:p>
          <a:p>
            <a:pPr indent="-21907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25"/>
              <a:buChar char="•"/>
            </a:pPr>
            <a:r>
              <a:rPr lang="en-IN" sz="21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User Type , sheets are allocated.</a:t>
            </a:r>
            <a:endParaRPr sz="2160">
              <a:latin typeface="Arial"/>
              <a:ea typeface="Arial"/>
              <a:cs typeface="Arial"/>
              <a:sym typeface="Arial"/>
            </a:endParaRPr>
          </a:p>
          <a:p>
            <a:pPr indent="-21907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25"/>
              <a:buChar char="•"/>
            </a:pPr>
            <a:r>
              <a:rPr lang="en-IN" sz="21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Data of Candidates are maintained in Separate sheets, all together merged at Raw Data sheet.</a:t>
            </a:r>
            <a:endParaRPr sz="2160">
              <a:latin typeface="Arial"/>
              <a:ea typeface="Arial"/>
              <a:cs typeface="Arial"/>
              <a:sym typeface="Arial"/>
            </a:endParaRPr>
          </a:p>
          <a:p>
            <a:pPr indent="-21907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25"/>
              <a:buChar char="•"/>
            </a:pPr>
            <a:r>
              <a:rPr lang="en-IN" sz="21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Maintained Separate Credentials table based on User Type , so no confusion happens easy to maintain.</a:t>
            </a:r>
            <a:endParaRPr sz="2160">
              <a:latin typeface="Arial"/>
              <a:ea typeface="Arial"/>
              <a:cs typeface="Arial"/>
              <a:sym typeface="Arial"/>
            </a:endParaRPr>
          </a:p>
          <a:p>
            <a:pPr indent="-21907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25"/>
              <a:buChar char="•"/>
            </a:pPr>
            <a:r>
              <a:rPr lang="en-IN" sz="21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candidate can raise a query from Dashboard itself.</a:t>
            </a:r>
            <a:endParaRPr sz="2160">
              <a:latin typeface="Arial"/>
              <a:ea typeface="Arial"/>
              <a:cs typeface="Arial"/>
              <a:sym typeface="Arial"/>
            </a:endParaRPr>
          </a:p>
          <a:p>
            <a:pPr indent="-21907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25"/>
              <a:buChar char="•"/>
            </a:pPr>
            <a:r>
              <a:rPr lang="en-IN" sz="21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Candidate can post their query from dashboard itself.</a:t>
            </a:r>
            <a:endParaRPr sz="2160">
              <a:latin typeface="Arial"/>
              <a:ea typeface="Arial"/>
              <a:cs typeface="Arial"/>
              <a:sym typeface="Arial"/>
            </a:endParaRPr>
          </a:p>
          <a:p>
            <a:pPr indent="-21907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25"/>
              <a:buChar char="•"/>
            </a:pPr>
            <a:r>
              <a:rPr lang="en-IN" sz="21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Mentor can download reports of candidate</a:t>
            </a:r>
            <a:endParaRPr sz="21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13"/>
              <a:buNone/>
            </a:pPr>
            <a:r>
              <a:rPr b="1" lang="en-IN" sz="247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Datasets</a:t>
            </a:r>
            <a:r>
              <a:rPr b="1" lang="en-IN" sz="24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Normal Candidate Data scripted Manually</a:t>
            </a:r>
            <a:endParaRPr b="1" sz="21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type="title"/>
          </p:nvPr>
        </p:nvSpPr>
        <p:spPr>
          <a:xfrm>
            <a:off x="873558" y="230590"/>
            <a:ext cx="9905998" cy="5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b="1" lang="en-IN">
                <a:solidFill>
                  <a:schemeClr val="dk1"/>
                </a:solidFill>
              </a:rPr>
              <a:t>INSIGHTS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0" name="Google Shape;260;p23"/>
          <p:cNvSpPr txBox="1"/>
          <p:nvPr>
            <p:ph idx="1" type="body"/>
          </p:nvPr>
        </p:nvSpPr>
        <p:spPr>
          <a:xfrm>
            <a:off x="309450" y="785100"/>
            <a:ext cx="10737900" cy="57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5"/>
              <a:buNone/>
            </a:pPr>
            <a:r>
              <a:rPr lang="en-IN" sz="23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Tracker </a:t>
            </a:r>
            <a:r>
              <a:rPr lang="en-IN" sz="23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insights about candidate’s :</a:t>
            </a:r>
            <a:endParaRPr sz="2342">
              <a:latin typeface="Arial"/>
              <a:ea typeface="Arial"/>
              <a:cs typeface="Arial"/>
              <a:sym typeface="Arial"/>
            </a:endParaRPr>
          </a:p>
          <a:p>
            <a:pPr indent="-216366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7"/>
              <a:buChar char="✔"/>
            </a:pPr>
            <a:r>
              <a:rPr b="1" lang="en-IN" sz="23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 Obtained against total credits</a:t>
            </a:r>
            <a:endParaRPr sz="2342">
              <a:latin typeface="Arial"/>
              <a:ea typeface="Arial"/>
              <a:cs typeface="Arial"/>
              <a:sym typeface="Arial"/>
            </a:endParaRPr>
          </a:p>
          <a:p>
            <a:pPr indent="-216366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7"/>
              <a:buChar char="✔"/>
            </a:pPr>
            <a:r>
              <a:rPr b="1" lang="en-IN" sz="23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Attendance against total sessions</a:t>
            </a:r>
            <a:endParaRPr sz="2342">
              <a:latin typeface="Arial"/>
              <a:ea typeface="Arial"/>
              <a:cs typeface="Arial"/>
              <a:sym typeface="Arial"/>
            </a:endParaRPr>
          </a:p>
          <a:p>
            <a:pPr indent="-216366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7"/>
              <a:buChar char="✔"/>
            </a:pPr>
            <a:r>
              <a:rPr b="1" lang="en-IN" sz="23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completion status</a:t>
            </a:r>
            <a:endParaRPr sz="2342">
              <a:latin typeface="Arial"/>
              <a:ea typeface="Arial"/>
              <a:cs typeface="Arial"/>
              <a:sym typeface="Arial"/>
            </a:endParaRPr>
          </a:p>
          <a:p>
            <a:pPr indent="-216366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7"/>
              <a:buChar char="✔"/>
            </a:pPr>
            <a:r>
              <a:rPr b="1" lang="en-IN" sz="23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 alerts</a:t>
            </a:r>
            <a:endParaRPr sz="2342">
              <a:latin typeface="Arial"/>
              <a:ea typeface="Arial"/>
              <a:cs typeface="Arial"/>
              <a:sym typeface="Arial"/>
            </a:endParaRPr>
          </a:p>
          <a:p>
            <a:pPr indent="-216366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7"/>
              <a:buChar char="✔"/>
            </a:pPr>
            <a:r>
              <a:rPr b="1" lang="en-IN" sz="23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Internship tasks</a:t>
            </a:r>
            <a:endParaRPr sz="2342">
              <a:latin typeface="Arial"/>
              <a:ea typeface="Arial"/>
              <a:cs typeface="Arial"/>
              <a:sym typeface="Arial"/>
            </a:endParaRPr>
          </a:p>
          <a:p>
            <a:pPr indent="-216366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7"/>
              <a:buChar char="✔"/>
            </a:pPr>
            <a:r>
              <a:rPr b="1" lang="en-IN" sz="23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Profile details</a:t>
            </a:r>
            <a:endParaRPr sz="2342">
              <a:latin typeface="Arial"/>
              <a:ea typeface="Arial"/>
              <a:cs typeface="Arial"/>
              <a:sym typeface="Arial"/>
            </a:endParaRPr>
          </a:p>
          <a:p>
            <a:pPr indent="-216366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7"/>
              <a:buChar char="✔"/>
            </a:pPr>
            <a:r>
              <a:rPr b="1" lang="en-IN" sz="23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 Performance Details</a:t>
            </a:r>
            <a:endParaRPr sz="2342">
              <a:latin typeface="Arial"/>
              <a:ea typeface="Arial"/>
              <a:cs typeface="Arial"/>
              <a:sym typeface="Arial"/>
            </a:endParaRPr>
          </a:p>
          <a:p>
            <a:pPr indent="-216366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7"/>
              <a:buChar char="✔"/>
            </a:pPr>
            <a:r>
              <a:rPr b="1" lang="en-IN" sz="23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Rating Detail based on criteria</a:t>
            </a:r>
            <a:endParaRPr sz="2342">
              <a:latin typeface="Arial"/>
              <a:ea typeface="Arial"/>
              <a:cs typeface="Arial"/>
              <a:sym typeface="Arial"/>
            </a:endParaRPr>
          </a:p>
          <a:p>
            <a:pPr indent="-216366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7"/>
              <a:buChar char="✔"/>
            </a:pPr>
            <a:r>
              <a:rPr b="1" lang="en-IN" sz="23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Queries Posted</a:t>
            </a:r>
            <a:endParaRPr sz="234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25"/>
              <a:buNone/>
            </a:pPr>
            <a:r>
              <a:t/>
            </a:r>
            <a:endParaRPr sz="19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781195" y="147463"/>
            <a:ext cx="9905998" cy="628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en-IN">
                <a:solidFill>
                  <a:schemeClr val="dk1"/>
                </a:solidFill>
              </a:rPr>
              <a:t>KPI’S &amp; DOMAIN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6" name="Google Shape;266;p24"/>
          <p:cNvSpPr txBox="1"/>
          <p:nvPr>
            <p:ph idx="1" type="body"/>
          </p:nvPr>
        </p:nvSpPr>
        <p:spPr>
          <a:xfrm>
            <a:off x="886231" y="854585"/>
            <a:ext cx="99060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en-IN" sz="2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KPI’S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349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en-I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Completion Rate:</a:t>
            </a:r>
            <a:r>
              <a:rPr lang="en-I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Measure the percentage of assigned tasks that candidates successfully complete. This indicates how well candidates engage with the tasks you provide.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349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en-I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 Improvement:</a:t>
            </a:r>
            <a:r>
              <a:rPr lang="en-I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Track the change in candidates' scores over time, such as in assessments or evaluations. This helps gauge their progress and engagement level.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349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en-I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Comprehensive Engagement Index:</a:t>
            </a:r>
            <a:r>
              <a:rPr lang="en-I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Create a combined index that factors in task completion rate, score improvement, attendance, and performance metrics. This index offers a holistic view of a candidate's active participation and progress, helping you identify the most engaged and high-performing individuals.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en-I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lang="en-I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I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Management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624177" y="73572"/>
            <a:ext cx="9905998" cy="5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b="1" lang="en-IN">
                <a:solidFill>
                  <a:schemeClr val="dk1"/>
                </a:solidFill>
              </a:rPr>
              <a:t>OBJECTS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72" name="Google Shape;272;p25"/>
          <p:cNvSpPr txBox="1"/>
          <p:nvPr>
            <p:ph idx="1" type="body"/>
          </p:nvPr>
        </p:nvSpPr>
        <p:spPr>
          <a:xfrm>
            <a:off x="624175" y="803575"/>
            <a:ext cx="10423200" cy="5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b="1" lang="en-IN" sz="224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Sheets Used:</a:t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b="1" lang="en-IN" sz="22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RawData</a:t>
            </a:r>
            <a:r>
              <a:rPr lang="en-IN" sz="22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All Data Together </a:t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b="1" lang="en-IN" sz="22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Fees_Details</a:t>
            </a:r>
            <a:r>
              <a:rPr lang="en-IN" sz="22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Candidate Fee Details</a:t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b="1" lang="en-IN" sz="22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UserData</a:t>
            </a:r>
            <a:r>
              <a:rPr lang="en-IN" sz="22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Credentials Details</a:t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b="1" lang="en-IN" sz="22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Attendance</a:t>
            </a:r>
            <a:r>
              <a:rPr lang="en-IN" sz="22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Contains Attendance Info</a:t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b="1" lang="en-IN" sz="22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r>
              <a:rPr lang="en-IN" sz="22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Contains Task Completion status of each Candidate</a:t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b="1" lang="en-IN" sz="22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Task_Credits</a:t>
            </a:r>
            <a:r>
              <a:rPr lang="en-IN" sz="22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Mentors can predefine Score for Each tasks</a:t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b="1" lang="en-IN" sz="22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Cand_Credits</a:t>
            </a:r>
            <a:r>
              <a:rPr lang="en-IN" sz="22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 Contains Score obtained by each candidate</a:t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b="1" lang="en-IN" sz="22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r>
              <a:rPr lang="en-IN" sz="22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Contains Tools installation details</a:t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b="1" lang="en-IN" sz="22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Profile -  </a:t>
            </a:r>
            <a:r>
              <a:rPr lang="en-IN" sz="22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Candidate Profile details</a:t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b="1" lang="en-IN" sz="22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Queries - </a:t>
            </a:r>
            <a:r>
              <a:rPr lang="en-IN" sz="22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queries of candidates</a:t>
            </a:r>
            <a:endParaRPr b="1" sz="22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IN" sz="22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IN" sz="24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---------Dashboard and Welcome Page ------------</a:t>
            </a:r>
            <a:endParaRPr sz="22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50"/>
              <a:buNone/>
            </a:pPr>
            <a:r>
              <a:t/>
            </a:r>
            <a:endParaRPr sz="22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50"/>
              <a:buNone/>
            </a:pPr>
            <a:r>
              <a:t/>
            </a:r>
            <a:endParaRPr sz="22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50"/>
              <a:buNone/>
            </a:pPr>
            <a:r>
              <a:t/>
            </a:r>
            <a:endParaRPr sz="22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50"/>
              <a:buNone/>
            </a:pPr>
            <a:r>
              <a:t/>
            </a:r>
            <a:endParaRPr sz="22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4173088" y="-460282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dk1"/>
                </a:solidFill>
              </a:rPr>
              <a:t>ADVANTAGES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78" name="Google Shape;278;p26"/>
          <p:cNvSpPr txBox="1"/>
          <p:nvPr>
            <p:ph idx="1" type="body"/>
          </p:nvPr>
        </p:nvSpPr>
        <p:spPr>
          <a:xfrm>
            <a:off x="711825" y="1236900"/>
            <a:ext cx="10552200" cy="498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Understand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Made of Simple Excel functions like If, Index and match etc.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maintain data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 all information at one place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Functionality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>
            <p:ph type="title"/>
          </p:nvPr>
        </p:nvSpPr>
        <p:spPr>
          <a:xfrm>
            <a:off x="4049543" y="-240625"/>
            <a:ext cx="40929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</a:rPr>
              <a:t>PROJECT PICTURES</a:t>
            </a:r>
            <a:endParaRPr b="1" sz="3200">
              <a:solidFill>
                <a:schemeClr val="dk1"/>
              </a:solidFill>
            </a:endParaRPr>
          </a:p>
        </p:txBody>
      </p:sp>
      <p:pic>
        <p:nvPicPr>
          <p:cNvPr id="284" name="Google Shape;2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00" y="912525"/>
            <a:ext cx="4970899" cy="245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425" y="3548425"/>
            <a:ext cx="7425651" cy="291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1500" y="1022250"/>
            <a:ext cx="5600973" cy="200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