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2D1C7D-A406-4782-9642-408F583BC9B2}">
  <a:tblStyle styleId="{8A2D1C7D-A406-4782-9642-408F583BC9B2}"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Black-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AiyamPerumal0404/Internship_Tasks" TargetMode="External"/><Relationship Id="rId4" Type="http://schemas.openxmlformats.org/officeDocument/2006/relationships/hyperlink" Target="https://github.com/AiyamPerumal0404/Targeted_Compan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hyperlink" Target="https://news.adobe.com/news/default.aspx" TargetMode="External"/><Relationship Id="rId10" Type="http://schemas.openxmlformats.org/officeDocument/2006/relationships/hyperlink" Target="https://twitter.com/Adobe"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Adobe_Inc." TargetMode="External"/><Relationship Id="rId4" Type="http://schemas.openxmlformats.org/officeDocument/2006/relationships/hyperlink" Target="https://www.adobe.com/" TargetMode="External"/><Relationship Id="rId9" Type="http://schemas.openxmlformats.org/officeDocument/2006/relationships/hyperlink" Target="https://www.linkedin.com/company/adobe" TargetMode="External"/><Relationship Id="rId5" Type="http://schemas.openxmlformats.org/officeDocument/2006/relationships/hyperlink" Target="https://blog.adobe.com/" TargetMode="External"/><Relationship Id="rId6" Type="http://schemas.openxmlformats.org/officeDocument/2006/relationships/hyperlink" Target="https://blog.adobe.com/" TargetMode="External"/><Relationship Id="rId7" Type="http://schemas.openxmlformats.org/officeDocument/2006/relationships/hyperlink" Target="https://blog.adobe.com/" TargetMode="External"/><Relationship Id="rId8" Type="http://schemas.openxmlformats.org/officeDocument/2006/relationships/hyperlink" Target="https://www.adobe.com/career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idx="1" type="subTitle"/>
          </p:nvPr>
        </p:nvSpPr>
        <p:spPr>
          <a:xfrm>
            <a:off x="4516582" y="4290979"/>
            <a:ext cx="5237712"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b="1" lang="en-US">
                <a:solidFill>
                  <a:srgbClr val="FF0000"/>
                </a:solidFill>
              </a:rPr>
              <a:t>Changing the world through digital experiences</a:t>
            </a:r>
            <a:endParaRPr b="1">
              <a:solidFill>
                <a:srgbClr val="FF0000"/>
              </a:solidFill>
            </a:endParaRPr>
          </a:p>
        </p:txBody>
      </p:sp>
      <p:pic>
        <p:nvPicPr>
          <p:cNvPr id="144" name="Google Shape;144;p18"/>
          <p:cNvPicPr preferRelativeResize="0"/>
          <p:nvPr/>
        </p:nvPicPr>
        <p:blipFill rotWithShape="1">
          <a:blip r:embed="rId3">
            <a:alphaModFix/>
          </a:blip>
          <a:srcRect b="0" l="0" r="0" t="0"/>
          <a:stretch/>
        </p:blipFill>
        <p:spPr>
          <a:xfrm>
            <a:off x="2272145" y="1161904"/>
            <a:ext cx="5966691" cy="3012932"/>
          </a:xfrm>
          <a:prstGeom prst="rect">
            <a:avLst/>
          </a:prstGeom>
          <a:noFill/>
          <a:ln>
            <a:noFill/>
          </a:ln>
        </p:spPr>
      </p:pic>
      <p:sp>
        <p:nvSpPr>
          <p:cNvPr id="145" name="Google Shape;145;p18"/>
          <p:cNvSpPr/>
          <p:nvPr/>
        </p:nvSpPr>
        <p:spPr>
          <a:xfrm>
            <a:off x="120072" y="5660351"/>
            <a:ext cx="6280727" cy="1094509"/>
          </a:xfrm>
          <a:prstGeom prst="rect">
            <a:avLst/>
          </a:prstGeom>
          <a:solidFill>
            <a:schemeClr val="lt1"/>
          </a:solidFill>
          <a:ln cap="rnd" cmpd="sng" w="1905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pic>
        <p:nvPicPr>
          <p:cNvPr id="146" name="Google Shape;146;p18"/>
          <p:cNvPicPr preferRelativeResize="0"/>
          <p:nvPr/>
        </p:nvPicPr>
        <p:blipFill rotWithShape="1">
          <a:blip r:embed="rId4">
            <a:alphaModFix/>
          </a:blip>
          <a:srcRect b="0" l="0" r="0" t="0"/>
          <a:stretch/>
        </p:blipFill>
        <p:spPr>
          <a:xfrm>
            <a:off x="188794" y="5805234"/>
            <a:ext cx="6346486" cy="8047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idx="1" type="body"/>
          </p:nvPr>
        </p:nvSpPr>
        <p:spPr>
          <a:xfrm>
            <a:off x="413174" y="138749"/>
            <a:ext cx="8873066" cy="63230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Noto Sans Symbols"/>
              <a:buChar char="▪"/>
            </a:pPr>
            <a:r>
              <a:rPr b="1" lang="en-US"/>
              <a:t>Top Mutual funds holding Adobe Inc.</a:t>
            </a:r>
            <a:endParaRPr b="1"/>
          </a:p>
        </p:txBody>
      </p:sp>
      <p:graphicFrame>
        <p:nvGraphicFramePr>
          <p:cNvPr id="204" name="Google Shape;204;p27"/>
          <p:cNvGraphicFramePr/>
          <p:nvPr/>
        </p:nvGraphicFramePr>
        <p:xfrm>
          <a:off x="873760" y="831426"/>
          <a:ext cx="3000000" cy="3000000"/>
        </p:xfrm>
        <a:graphic>
          <a:graphicData uri="http://schemas.openxmlformats.org/drawingml/2006/table">
            <a:tbl>
              <a:tblPr bandRow="1" firstRow="1">
                <a:noFill/>
                <a:tableStyleId>{8A2D1C7D-A406-4782-9642-408F583BC9B2}</a:tableStyleId>
              </a:tblPr>
              <a:tblGrid>
                <a:gridCol w="3383275"/>
                <a:gridCol w="2069250"/>
                <a:gridCol w="2726275"/>
              </a:tblGrid>
              <a:tr h="792750">
                <a:tc>
                  <a:txBody>
                    <a:bodyPr/>
                    <a:lstStyle/>
                    <a:p>
                      <a:pPr indent="0" lvl="0" marL="0" marR="0" rtl="0" algn="ctr">
                        <a:lnSpc>
                          <a:spcPct val="150000"/>
                        </a:lnSpc>
                        <a:spcBef>
                          <a:spcPts val="0"/>
                        </a:spcBef>
                        <a:spcAft>
                          <a:spcPts val="0"/>
                        </a:spcAft>
                        <a:buNone/>
                      </a:pPr>
                      <a:r>
                        <a:rPr lang="en-US" sz="2000"/>
                        <a:t>MUTUAL FUND</a:t>
                      </a:r>
                      <a:endParaRPr sz="2000"/>
                    </a:p>
                  </a:txBody>
                  <a:tcPr marT="45725" marB="45725" marR="91450" marL="91450"/>
                </a:tc>
                <a:tc>
                  <a:txBody>
                    <a:bodyPr/>
                    <a:lstStyle/>
                    <a:p>
                      <a:pPr indent="0" lvl="0" marL="0" marR="0" rtl="0" algn="ctr">
                        <a:lnSpc>
                          <a:spcPct val="150000"/>
                        </a:lnSpc>
                        <a:spcBef>
                          <a:spcPts val="0"/>
                        </a:spcBef>
                        <a:spcAft>
                          <a:spcPts val="0"/>
                        </a:spcAft>
                        <a:buNone/>
                      </a:pPr>
                      <a:r>
                        <a:rPr lang="en-US" sz="2000"/>
                        <a:t>STAKE</a:t>
                      </a:r>
                      <a:endParaRPr sz="2000"/>
                    </a:p>
                  </a:txBody>
                  <a:tcPr marT="45725" marB="45725" marR="91450" marL="91450"/>
                </a:tc>
                <a:tc>
                  <a:txBody>
                    <a:bodyPr/>
                    <a:lstStyle/>
                    <a:p>
                      <a:pPr indent="0" lvl="0" marL="0" marR="0" rtl="0" algn="ctr">
                        <a:lnSpc>
                          <a:spcPct val="150000"/>
                        </a:lnSpc>
                        <a:spcBef>
                          <a:spcPts val="0"/>
                        </a:spcBef>
                        <a:spcAft>
                          <a:spcPts val="0"/>
                        </a:spcAft>
                        <a:buNone/>
                      </a:pPr>
                      <a:r>
                        <a:rPr lang="en-US" sz="2000"/>
                        <a:t>SHARES</a:t>
                      </a:r>
                      <a:endParaRPr sz="2000"/>
                    </a:p>
                  </a:txBody>
                  <a:tcPr marT="45725" marB="45725" marR="91450" marL="91450"/>
                </a:tc>
              </a:tr>
              <a:tr h="792750">
                <a:tc>
                  <a:txBody>
                    <a:bodyPr/>
                    <a:lstStyle/>
                    <a:p>
                      <a:pPr indent="0" lvl="0" marL="0" marR="0" rtl="0" algn="l">
                        <a:spcBef>
                          <a:spcPts val="0"/>
                        </a:spcBef>
                        <a:spcAft>
                          <a:spcPts val="0"/>
                        </a:spcAft>
                        <a:buNone/>
                      </a:pPr>
                      <a:r>
                        <a:rPr b="1" lang="en-US" sz="1800">
                          <a:latin typeface="Arial"/>
                          <a:ea typeface="Arial"/>
                          <a:cs typeface="Arial"/>
                          <a:sym typeface="Arial"/>
                        </a:rPr>
                        <a:t>Vanguard Total Stock Market ETF</a:t>
                      </a:r>
                      <a:endParaRPr>
                        <a:latin typeface="Arial"/>
                        <a:ea typeface="Arial"/>
                        <a:cs typeface="Arial"/>
                        <a:sym typeface="Aria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3.14%</a:t>
                      </a:r>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14,299,194</a:t>
                      </a:r>
                      <a:endParaRPr/>
                    </a:p>
                  </a:txBody>
                  <a:tcPr marT="31750" marB="31750" marR="91450" marL="91450" anchor="ctr"/>
                </a:tc>
              </a:tr>
              <a:tr h="792750">
                <a:tc>
                  <a:txBody>
                    <a:bodyPr/>
                    <a:lstStyle/>
                    <a:p>
                      <a:pPr indent="0" lvl="0" marL="0" marR="0" rtl="0" algn="l">
                        <a:spcBef>
                          <a:spcPts val="0"/>
                        </a:spcBef>
                        <a:spcAft>
                          <a:spcPts val="0"/>
                        </a:spcAft>
                        <a:buNone/>
                      </a:pPr>
                      <a:r>
                        <a:rPr b="1" lang="en-US" sz="1800">
                          <a:latin typeface="Arial"/>
                          <a:ea typeface="Arial"/>
                          <a:cs typeface="Arial"/>
                          <a:sym typeface="Arial"/>
                        </a:rPr>
                        <a:t>Vanguard 500 Index Fund</a:t>
                      </a:r>
                      <a:endParaRPr>
                        <a:latin typeface="Arial"/>
                        <a:ea typeface="Arial"/>
                        <a:cs typeface="Arial"/>
                        <a:sym typeface="Aria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2.40%</a:t>
                      </a:r>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10,921,555</a:t>
                      </a:r>
                      <a:endParaRPr/>
                    </a:p>
                  </a:txBody>
                  <a:tcPr marT="31750" marB="31750" marR="91450" marL="91450" anchor="ctr"/>
                </a:tc>
              </a:tr>
              <a:tr h="792750">
                <a:tc>
                  <a:txBody>
                    <a:bodyPr/>
                    <a:lstStyle/>
                    <a:p>
                      <a:pPr indent="0" lvl="0" marL="0" marR="0" rtl="0" algn="l">
                        <a:spcBef>
                          <a:spcPts val="0"/>
                        </a:spcBef>
                        <a:spcAft>
                          <a:spcPts val="0"/>
                        </a:spcAft>
                        <a:buNone/>
                      </a:pPr>
                      <a:r>
                        <a:rPr b="1" lang="en-US" sz="1800">
                          <a:latin typeface="Arial"/>
                          <a:ea typeface="Arial"/>
                          <a:cs typeface="Arial"/>
                          <a:sym typeface="Arial"/>
                        </a:rPr>
                        <a:t>Invesco QQQ Trust</a:t>
                      </a:r>
                      <a:endParaRPr>
                        <a:latin typeface="Arial"/>
                        <a:ea typeface="Arial"/>
                        <a:cs typeface="Arial"/>
                        <a:sym typeface="Aria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1.72%</a:t>
                      </a:r>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7,833,455</a:t>
                      </a:r>
                      <a:endParaRPr/>
                    </a:p>
                  </a:txBody>
                  <a:tcPr marT="31750" marB="31750" marR="91450" marL="91450" anchor="ctr"/>
                </a:tc>
              </a:tr>
              <a:tr h="792750">
                <a:tc>
                  <a:txBody>
                    <a:bodyPr/>
                    <a:lstStyle/>
                    <a:p>
                      <a:pPr indent="0" lvl="0" marL="0" marR="0" rtl="0" algn="l">
                        <a:spcBef>
                          <a:spcPts val="0"/>
                        </a:spcBef>
                        <a:spcAft>
                          <a:spcPts val="0"/>
                        </a:spcAft>
                        <a:buNone/>
                      </a:pPr>
                      <a:r>
                        <a:rPr b="1" lang="en-US" sz="1800">
                          <a:latin typeface="Arial"/>
                          <a:ea typeface="Arial"/>
                          <a:cs typeface="Arial"/>
                          <a:sym typeface="Arial"/>
                        </a:rPr>
                        <a:t>Fidelity 500 Index Fund</a:t>
                      </a:r>
                      <a:endParaRPr>
                        <a:latin typeface="Arial"/>
                        <a:ea typeface="Arial"/>
                        <a:cs typeface="Arial"/>
                        <a:sym typeface="Aria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1.14%</a:t>
                      </a:r>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5,179,714</a:t>
                      </a:r>
                      <a:endParaRPr/>
                    </a:p>
                  </a:txBody>
                  <a:tcPr marT="31750" marB="31750" marR="91450" marL="91450" anchor="ctr"/>
                </a:tc>
              </a:tr>
              <a:tr h="792750">
                <a:tc>
                  <a:txBody>
                    <a:bodyPr/>
                    <a:lstStyle/>
                    <a:p>
                      <a:pPr indent="0" lvl="0" marL="0" marR="0" rtl="0" algn="l">
                        <a:spcBef>
                          <a:spcPts val="0"/>
                        </a:spcBef>
                        <a:spcAft>
                          <a:spcPts val="0"/>
                        </a:spcAft>
                        <a:buNone/>
                      </a:pPr>
                      <a:r>
                        <a:rPr b="1" lang="en-US" sz="1800">
                          <a:latin typeface="Arial"/>
                          <a:ea typeface="Arial"/>
                          <a:cs typeface="Arial"/>
                          <a:sym typeface="Arial"/>
                        </a:rPr>
                        <a:t>SPDR S&amp;P 500 ETF Trust</a:t>
                      </a:r>
                      <a:endParaRPr>
                        <a:latin typeface="Arial"/>
                        <a:ea typeface="Arial"/>
                        <a:cs typeface="Arial"/>
                        <a:sym typeface="Aria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1.13%</a:t>
                      </a:r>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5,152,839</a:t>
                      </a:r>
                      <a:endParaRPr/>
                    </a:p>
                  </a:txBody>
                  <a:tcPr marT="31750" marB="31750" marR="91450" marL="91450" anchor="ctr"/>
                </a:tc>
              </a:tr>
              <a:tr h="792750">
                <a:tc>
                  <a:txBody>
                    <a:bodyPr/>
                    <a:lstStyle/>
                    <a:p>
                      <a:pPr indent="0" lvl="0" marL="0" marR="0" rtl="0" algn="l">
                        <a:spcBef>
                          <a:spcPts val="0"/>
                        </a:spcBef>
                        <a:spcAft>
                          <a:spcPts val="0"/>
                        </a:spcAft>
                        <a:buNone/>
                      </a:pPr>
                      <a:r>
                        <a:rPr b="1" lang="en-US" sz="1800">
                          <a:latin typeface="Arial"/>
                          <a:ea typeface="Arial"/>
                          <a:cs typeface="Arial"/>
                          <a:sym typeface="Arial"/>
                        </a:rPr>
                        <a:t>Government Pension Fund - Global ...</a:t>
                      </a:r>
                      <a:endParaRPr>
                        <a:latin typeface="Arial"/>
                        <a:ea typeface="Arial"/>
                        <a:cs typeface="Arial"/>
                        <a:sym typeface="Aria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1.13%</a:t>
                      </a:r>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5,153,122</a:t>
                      </a:r>
                      <a:endParaRPr/>
                    </a:p>
                  </a:txBody>
                  <a:tcPr marT="31750" marB="31750" marR="91450" marL="9145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409480" y="360218"/>
            <a:ext cx="8596668" cy="4710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000"/>
              <a:buFont typeface="Trebuchet MS"/>
              <a:buNone/>
            </a:pPr>
            <a:r>
              <a:rPr b="1" lang="en-US" sz="2000" u="sng"/>
              <a:t>Adobe Analytics</a:t>
            </a:r>
            <a:endParaRPr b="1" u="sng"/>
          </a:p>
        </p:txBody>
      </p:sp>
      <p:sp>
        <p:nvSpPr>
          <p:cNvPr id="210" name="Google Shape;210;p28"/>
          <p:cNvSpPr txBox="1"/>
          <p:nvPr>
            <p:ph idx="1" type="body"/>
          </p:nvPr>
        </p:nvSpPr>
        <p:spPr>
          <a:xfrm>
            <a:off x="409475" y="904450"/>
            <a:ext cx="8993100" cy="5953500"/>
          </a:xfrm>
          <a:prstGeom prst="rect">
            <a:avLst/>
          </a:prstGeom>
          <a:noFill/>
          <a:ln>
            <a:noFill/>
          </a:ln>
        </p:spPr>
        <p:txBody>
          <a:bodyPr anchorCtr="0" anchor="t" bIns="45700" lIns="91425" spcFirstLastPara="1" rIns="91425" wrap="square" tIns="45700">
            <a:noAutofit/>
          </a:bodyPr>
          <a:lstStyle/>
          <a:p>
            <a:pPr indent="-355600" lvl="0" marL="342900" rtl="0" algn="just">
              <a:spcBef>
                <a:spcPts val="0"/>
              </a:spcBef>
              <a:spcAft>
                <a:spcPts val="0"/>
              </a:spcAft>
              <a:buSzPts val="1480"/>
              <a:buChar char="►"/>
            </a:pPr>
            <a:r>
              <a:rPr lang="en-US">
                <a:latin typeface="Arial"/>
                <a:ea typeface="Arial"/>
                <a:cs typeface="Arial"/>
                <a:sym typeface="Arial"/>
              </a:rPr>
              <a:t>Adobe Analytics is designed to </a:t>
            </a:r>
            <a:r>
              <a:rPr b="1" lang="en-US">
                <a:solidFill>
                  <a:srgbClr val="FF0000"/>
                </a:solidFill>
                <a:latin typeface="Arial"/>
                <a:ea typeface="Arial"/>
                <a:cs typeface="Arial"/>
                <a:sym typeface="Arial"/>
              </a:rPr>
              <a:t>collect, process, and analyze the data </a:t>
            </a:r>
            <a:r>
              <a:rPr lang="en-US">
                <a:latin typeface="Arial"/>
                <a:ea typeface="Arial"/>
                <a:cs typeface="Arial"/>
                <a:sym typeface="Arial"/>
              </a:rPr>
              <a:t>to help your business produce the information you need to create powerful user experiences.</a:t>
            </a:r>
            <a:endParaRPr sz="2000">
              <a:latin typeface="Arial"/>
              <a:ea typeface="Arial"/>
              <a:cs typeface="Arial"/>
              <a:sym typeface="Arial"/>
            </a:endParaRPr>
          </a:p>
          <a:p>
            <a:pPr indent="0" lvl="0" marL="0" rtl="0" algn="just">
              <a:spcBef>
                <a:spcPts val="1000"/>
              </a:spcBef>
              <a:spcAft>
                <a:spcPts val="0"/>
              </a:spcAft>
              <a:buSzPts val="1280"/>
              <a:buNone/>
            </a:pPr>
            <a:r>
              <a:rPr b="1" lang="en-US">
                <a:latin typeface="Arial"/>
                <a:ea typeface="Arial"/>
                <a:cs typeface="Arial"/>
                <a:sym typeface="Arial"/>
              </a:rPr>
              <a:t>Needs:</a:t>
            </a:r>
            <a:endParaRPr sz="2000">
              <a:latin typeface="Arial"/>
              <a:ea typeface="Arial"/>
              <a:cs typeface="Arial"/>
              <a:sym typeface="Arial"/>
            </a:endParaRPr>
          </a:p>
          <a:p>
            <a:pPr indent="-355600" lvl="0" marL="342900" rtl="0" algn="just">
              <a:spcBef>
                <a:spcPts val="1000"/>
              </a:spcBef>
              <a:spcAft>
                <a:spcPts val="0"/>
              </a:spcAft>
              <a:buSzPts val="1480"/>
              <a:buFont typeface="Noto Sans Symbols"/>
              <a:buChar char="❑"/>
            </a:pPr>
            <a:r>
              <a:rPr lang="en-US">
                <a:latin typeface="Arial"/>
                <a:ea typeface="Arial"/>
                <a:cs typeface="Arial"/>
                <a:sym typeface="Arial"/>
              </a:rPr>
              <a:t>With Adobe Analytics, you can turn this </a:t>
            </a:r>
            <a:r>
              <a:rPr b="1" lang="en-US">
                <a:latin typeface="Arial"/>
                <a:ea typeface="Arial"/>
                <a:cs typeface="Arial"/>
                <a:sym typeface="Arial"/>
              </a:rPr>
              <a:t>information into actionable insights </a:t>
            </a:r>
            <a:r>
              <a:rPr lang="en-US">
                <a:latin typeface="Arial"/>
                <a:ea typeface="Arial"/>
                <a:cs typeface="Arial"/>
                <a:sym typeface="Arial"/>
              </a:rPr>
              <a:t>that can help improve your bottom line by allowing you to </a:t>
            </a:r>
            <a:r>
              <a:rPr b="1" lang="en-US">
                <a:latin typeface="Arial"/>
                <a:ea typeface="Arial"/>
                <a:cs typeface="Arial"/>
                <a:sym typeface="Arial"/>
              </a:rPr>
              <a:t>better market to your customers </a:t>
            </a:r>
            <a:r>
              <a:rPr lang="en-US">
                <a:latin typeface="Arial"/>
                <a:ea typeface="Arial"/>
                <a:cs typeface="Arial"/>
                <a:sym typeface="Arial"/>
              </a:rPr>
              <a:t>and can also use the data to inform decisions about digital products.</a:t>
            </a:r>
            <a:endParaRPr sz="2000">
              <a:latin typeface="Arial"/>
              <a:ea typeface="Arial"/>
              <a:cs typeface="Arial"/>
              <a:sym typeface="Arial"/>
            </a:endParaRPr>
          </a:p>
          <a:p>
            <a:pPr indent="0" lvl="0" marL="0" rtl="0" algn="just">
              <a:spcBef>
                <a:spcPts val="1000"/>
              </a:spcBef>
              <a:spcAft>
                <a:spcPts val="0"/>
              </a:spcAft>
              <a:buSzPts val="1280"/>
              <a:buNone/>
            </a:pPr>
            <a:r>
              <a:rPr b="1" lang="en-US">
                <a:latin typeface="Arial"/>
                <a:ea typeface="Arial"/>
                <a:cs typeface="Arial"/>
                <a:sym typeface="Arial"/>
              </a:rPr>
              <a:t>Works:</a:t>
            </a:r>
            <a:endParaRPr sz="2000">
              <a:latin typeface="Arial"/>
              <a:ea typeface="Arial"/>
              <a:cs typeface="Arial"/>
              <a:sym typeface="Arial"/>
            </a:endParaRPr>
          </a:p>
          <a:p>
            <a:pPr indent="-355600" lvl="0" marL="342900" rtl="0" algn="just">
              <a:spcBef>
                <a:spcPts val="1000"/>
              </a:spcBef>
              <a:spcAft>
                <a:spcPts val="0"/>
              </a:spcAft>
              <a:buSzPts val="1480"/>
              <a:buFont typeface="Noto Sans Symbols"/>
              <a:buChar char="❑"/>
            </a:pPr>
            <a:r>
              <a:rPr lang="en-US">
                <a:latin typeface="Arial"/>
                <a:ea typeface="Arial"/>
                <a:cs typeface="Arial"/>
                <a:sym typeface="Arial"/>
              </a:rPr>
              <a:t>Adobe Analytics couples </a:t>
            </a:r>
            <a:r>
              <a:rPr b="1" lang="en-US">
                <a:latin typeface="Arial"/>
                <a:ea typeface="Arial"/>
                <a:cs typeface="Arial"/>
                <a:sym typeface="Arial"/>
              </a:rPr>
              <a:t>machine learning and artificial intelligence (AI) </a:t>
            </a:r>
            <a:r>
              <a:rPr lang="en-US">
                <a:latin typeface="Arial"/>
                <a:ea typeface="Arial"/>
                <a:cs typeface="Arial"/>
                <a:sym typeface="Arial"/>
              </a:rPr>
              <a:t>with a user-friendly, drag-and-drop interface that gives everyday marketers the power to identify critical information and create ad-hoc database queries, you can </a:t>
            </a:r>
            <a:r>
              <a:rPr b="1" lang="en-US">
                <a:latin typeface="Arial"/>
                <a:ea typeface="Arial"/>
                <a:cs typeface="Arial"/>
                <a:sym typeface="Arial"/>
              </a:rPr>
              <a:t>capture unique insights </a:t>
            </a:r>
            <a:r>
              <a:rPr lang="en-US">
                <a:latin typeface="Arial"/>
                <a:ea typeface="Arial"/>
                <a:cs typeface="Arial"/>
                <a:sym typeface="Arial"/>
              </a:rPr>
              <a:t>that would otherwise be missed.</a:t>
            </a:r>
            <a:endParaRPr sz="2000">
              <a:latin typeface="Arial"/>
              <a:ea typeface="Arial"/>
              <a:cs typeface="Arial"/>
              <a:sym typeface="Arial"/>
            </a:endParaRPr>
          </a:p>
          <a:p>
            <a:pPr indent="0" lvl="0" marL="0" rtl="0" algn="just">
              <a:spcBef>
                <a:spcPts val="1000"/>
              </a:spcBef>
              <a:spcAft>
                <a:spcPts val="0"/>
              </a:spcAft>
              <a:buSzPts val="1280"/>
              <a:buNone/>
            </a:pPr>
            <a:r>
              <a:rPr b="1" lang="en-US">
                <a:latin typeface="Arial"/>
                <a:ea typeface="Arial"/>
                <a:cs typeface="Arial"/>
                <a:sym typeface="Arial"/>
              </a:rPr>
              <a:t>Features:</a:t>
            </a:r>
            <a:endParaRPr sz="2000">
              <a:latin typeface="Arial"/>
              <a:ea typeface="Arial"/>
              <a:cs typeface="Arial"/>
              <a:sym typeface="Arial"/>
            </a:endParaRPr>
          </a:p>
          <a:p>
            <a:pPr indent="-355600" lvl="0" marL="342900" rtl="0" algn="just">
              <a:spcBef>
                <a:spcPts val="1000"/>
              </a:spcBef>
              <a:spcAft>
                <a:spcPts val="0"/>
              </a:spcAft>
              <a:buSzPts val="1480"/>
              <a:buFont typeface="Noto Sans Symbols"/>
              <a:buChar char="❑"/>
            </a:pPr>
            <a:r>
              <a:rPr lang="en-US">
                <a:latin typeface="Arial"/>
                <a:ea typeface="Arial"/>
                <a:cs typeface="Arial"/>
                <a:sym typeface="Arial"/>
              </a:rPr>
              <a:t>Analysis Workspace , Segments, Report Suits , Report Curation, Report Builder, </a:t>
            </a:r>
            <a:r>
              <a:rPr b="1" lang="en-US">
                <a:latin typeface="Arial"/>
                <a:ea typeface="Arial"/>
                <a:cs typeface="Arial"/>
                <a:sym typeface="Arial"/>
              </a:rPr>
              <a:t>Adobe Analytics Dashboard</a:t>
            </a:r>
            <a:r>
              <a:rPr lang="en-US">
                <a:latin typeface="Arial"/>
                <a:ea typeface="Arial"/>
                <a:cs typeface="Arial"/>
                <a:sym typeface="Arial"/>
              </a:rPr>
              <a:t>, Reporting API.</a:t>
            </a:r>
            <a:endParaRPr sz="2000">
              <a:latin typeface="Arial"/>
              <a:ea typeface="Arial"/>
              <a:cs typeface="Arial"/>
              <a:sym typeface="Arial"/>
            </a:endParaRPr>
          </a:p>
          <a:p>
            <a:pPr indent="0" lvl="0" marL="0" rtl="0" algn="just">
              <a:spcBef>
                <a:spcPts val="1000"/>
              </a:spcBef>
              <a:spcAft>
                <a:spcPts val="0"/>
              </a:spcAft>
              <a:buSzPts val="1280"/>
              <a:buNone/>
            </a:pPr>
            <a:r>
              <a:t/>
            </a:r>
            <a:endParaRPr sz="1700">
              <a:latin typeface="Arial"/>
              <a:ea typeface="Arial"/>
              <a:cs typeface="Arial"/>
              <a:sym typeface="Arial"/>
            </a:endParaRPr>
          </a:p>
          <a:p>
            <a:pPr indent="0" lvl="0" marL="3200400" rtl="0" algn="just">
              <a:spcBef>
                <a:spcPts val="1000"/>
              </a:spcBef>
              <a:spcAft>
                <a:spcPts val="0"/>
              </a:spcAft>
              <a:buSzPts val="960"/>
              <a:buNone/>
            </a:pPr>
            <a:r>
              <a:rPr lang="en-US" sz="1300">
                <a:latin typeface="Arial"/>
                <a:ea typeface="Arial"/>
                <a:cs typeface="Arial"/>
                <a:sym typeface="Arial"/>
              </a:rPr>
              <a:t>Reference - https://www.hoodoo.digital/platform/what-is-adobe-analytics</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677334" y="609600"/>
            <a:ext cx="8596668" cy="62992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sz="4000" u="sng"/>
              <a:t>REPOSITORY</a:t>
            </a:r>
            <a:endParaRPr u="sng"/>
          </a:p>
        </p:txBody>
      </p:sp>
      <p:sp>
        <p:nvSpPr>
          <p:cNvPr id="216" name="Google Shape;216;p29"/>
          <p:cNvSpPr txBox="1"/>
          <p:nvPr>
            <p:ph idx="1" type="body"/>
          </p:nvPr>
        </p:nvSpPr>
        <p:spPr>
          <a:xfrm>
            <a:off x="677334" y="1584961"/>
            <a:ext cx="8596668" cy="4456402"/>
          </a:xfrm>
          <a:prstGeom prst="rect">
            <a:avLst/>
          </a:prstGeom>
          <a:noFill/>
          <a:ln>
            <a:noFill/>
          </a:ln>
        </p:spPr>
        <p:txBody>
          <a:bodyPr anchorCtr="0" anchor="t" bIns="45700" lIns="91425" spcFirstLastPara="1" rIns="91425" wrap="square" tIns="45700">
            <a:normAutofit/>
          </a:bodyPr>
          <a:lstStyle/>
          <a:p>
            <a:pPr indent="-361950" lvl="0" marL="342900" rtl="0" algn="l">
              <a:spcBef>
                <a:spcPts val="0"/>
              </a:spcBef>
              <a:spcAft>
                <a:spcPts val="0"/>
              </a:spcAft>
              <a:buSzPts val="1740"/>
              <a:buFont typeface="Arial"/>
              <a:buChar char="►"/>
            </a:pPr>
            <a:r>
              <a:rPr lang="en-US" sz="2100">
                <a:latin typeface="Arial"/>
                <a:ea typeface="Arial"/>
                <a:cs typeface="Arial"/>
                <a:sym typeface="Arial"/>
              </a:rPr>
              <a:t>This repository contains important questions for Data Analytics job role , from interview perspective .Filtered out based on last 2 years most important questions Category wise.</a:t>
            </a:r>
            <a:endParaRPr sz="2100">
              <a:latin typeface="Arial"/>
              <a:ea typeface="Arial"/>
              <a:cs typeface="Arial"/>
              <a:sym typeface="Arial"/>
            </a:endParaRPr>
          </a:p>
          <a:p>
            <a:pPr indent="-251459" lvl="0" marL="342900" rtl="0" algn="l">
              <a:spcBef>
                <a:spcPts val="1000"/>
              </a:spcBef>
              <a:spcAft>
                <a:spcPts val="0"/>
              </a:spcAft>
              <a:buSzPts val="1440"/>
              <a:buNone/>
            </a:pPr>
            <a:r>
              <a:t/>
            </a:r>
            <a:endParaRPr sz="2000">
              <a:latin typeface="Arial"/>
              <a:ea typeface="Arial"/>
              <a:cs typeface="Arial"/>
              <a:sym typeface="Arial"/>
            </a:endParaRPr>
          </a:p>
          <a:p>
            <a:pPr indent="0" lvl="0" marL="0" rtl="0" algn="l">
              <a:spcBef>
                <a:spcPts val="1000"/>
              </a:spcBef>
              <a:spcAft>
                <a:spcPts val="0"/>
              </a:spcAft>
              <a:buSzPts val="1440"/>
              <a:buNone/>
            </a:pPr>
            <a:r>
              <a:t/>
            </a:r>
            <a:endParaRPr sz="2000">
              <a:latin typeface="Arial"/>
              <a:ea typeface="Arial"/>
              <a:cs typeface="Arial"/>
              <a:sym typeface="Arial"/>
            </a:endParaRPr>
          </a:p>
        </p:txBody>
      </p:sp>
      <p:sp>
        <p:nvSpPr>
          <p:cNvPr id="217" name="Google Shape;217;p29">
            <a:hlinkClick r:id="rId3"/>
          </p:cNvPr>
          <p:cNvSpPr/>
          <p:nvPr/>
        </p:nvSpPr>
        <p:spPr>
          <a:xfrm>
            <a:off x="3334328" y="2955636"/>
            <a:ext cx="3592945" cy="628073"/>
          </a:xfrm>
          <a:custGeom>
            <a:rect b="b" l="l" r="r" t="t"/>
            <a:pathLst>
              <a:path extrusionOk="0" h="120000" w="120000">
                <a:moveTo>
                  <a:pt x="0" y="0"/>
                </a:moveTo>
                <a:lnTo>
                  <a:pt x="120000" y="0"/>
                </a:lnTo>
                <a:lnTo>
                  <a:pt x="120000" y="120000"/>
                </a:lnTo>
                <a:lnTo>
                  <a:pt x="0" y="120000"/>
                </a:lnTo>
                <a:close/>
              </a:path>
            </a:pathLst>
          </a:cu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u="sng">
                <a:solidFill>
                  <a:schemeClr val="accent5"/>
                </a:solidFill>
                <a:highlight>
                  <a:schemeClr val="lt1"/>
                </a:highlight>
                <a:latin typeface="Arial Black"/>
                <a:ea typeface="Arial Black"/>
                <a:cs typeface="Arial Black"/>
                <a:sym typeface="Arial Black"/>
                <a:hlinkClick r:id="rId4">
                  <a:extLst>
                    <a:ext uri="{A12FA001-AC4F-418D-AE19-62706E023703}">
                      <ahyp:hlinkClr val="tx"/>
                    </a:ext>
                  </a:extLst>
                </a:hlinkClick>
              </a:rPr>
              <a:t>CLICK HERE</a:t>
            </a:r>
            <a:endParaRPr b="1" sz="1800">
              <a:solidFill>
                <a:schemeClr val="accent5"/>
              </a:solidFill>
              <a:highlight>
                <a:schemeClr val="lt1"/>
              </a:highlight>
              <a:latin typeface="Arial Black"/>
              <a:ea typeface="Arial Black"/>
              <a:cs typeface="Arial Black"/>
              <a:sym typeface="Arial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078788" y="2798618"/>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6000"/>
              <a:buFont typeface="Trebuchet MS"/>
              <a:buNone/>
            </a:pPr>
            <a:r>
              <a:rPr b="1" lang="en-US" sz="6000"/>
              <a:t>THANK</a:t>
            </a:r>
            <a:r>
              <a:rPr b="1" lang="en-US" sz="5400"/>
              <a:t> YOU !</a:t>
            </a:r>
            <a:endParaRPr b="1" sz="5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447184" y="256724"/>
            <a:ext cx="8596800" cy="70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u="sng"/>
              <a:t>Introduction</a:t>
            </a:r>
            <a:endParaRPr u="sng"/>
          </a:p>
        </p:txBody>
      </p:sp>
      <p:sp>
        <p:nvSpPr>
          <p:cNvPr id="152" name="Google Shape;152;p19"/>
          <p:cNvSpPr txBox="1"/>
          <p:nvPr>
            <p:ph idx="1" type="body"/>
          </p:nvPr>
        </p:nvSpPr>
        <p:spPr>
          <a:xfrm>
            <a:off x="447175" y="895250"/>
            <a:ext cx="9313200" cy="5773500"/>
          </a:xfrm>
          <a:prstGeom prst="rect">
            <a:avLst/>
          </a:prstGeom>
          <a:noFill/>
          <a:ln>
            <a:noFill/>
          </a:ln>
        </p:spPr>
        <p:txBody>
          <a:bodyPr anchorCtr="0" anchor="t" bIns="45700" lIns="91425" spcFirstLastPara="1" rIns="91425" wrap="square" tIns="45700">
            <a:normAutofit lnSpcReduction="20000"/>
          </a:bodyPr>
          <a:lstStyle/>
          <a:p>
            <a:pPr indent="-349758" lvl="0" marL="342900" rtl="0" algn="just">
              <a:spcBef>
                <a:spcPts val="0"/>
              </a:spcBef>
              <a:spcAft>
                <a:spcPts val="0"/>
              </a:spcAft>
              <a:buSzPts val="1440"/>
              <a:buChar char="►"/>
            </a:pPr>
            <a:r>
              <a:rPr b="1" lang="en-US">
                <a:latin typeface="Arial"/>
                <a:ea typeface="Arial"/>
                <a:cs typeface="Arial"/>
                <a:sym typeface="Arial"/>
              </a:rPr>
              <a:t>Adobe Inc. originally</a:t>
            </a:r>
            <a:r>
              <a:rPr lang="en-US">
                <a:latin typeface="Arial"/>
                <a:ea typeface="Arial"/>
                <a:cs typeface="Arial"/>
                <a:sym typeface="Arial"/>
              </a:rPr>
              <a:t> called </a:t>
            </a:r>
            <a:r>
              <a:rPr b="1" lang="en-US">
                <a:latin typeface="Arial"/>
                <a:ea typeface="Arial"/>
                <a:cs typeface="Arial"/>
                <a:sym typeface="Arial"/>
              </a:rPr>
              <a:t>Adobe Systems Incorporated</a:t>
            </a:r>
            <a:r>
              <a:rPr lang="en-US">
                <a:latin typeface="Arial"/>
                <a:ea typeface="Arial"/>
                <a:cs typeface="Arial"/>
                <a:sym typeface="Arial"/>
              </a:rPr>
              <a:t>, is an American  multinational computer software  company  incorporated in Delaware and headquartered in San Jose, California. Adobe was founded in December 1982. It has historically specialized in software for the creation and publication of a wide range of content, including </a:t>
            </a:r>
            <a:r>
              <a:rPr b="1" lang="en-US">
                <a:latin typeface="Arial"/>
                <a:ea typeface="Arial"/>
                <a:cs typeface="Arial"/>
                <a:sym typeface="Arial"/>
              </a:rPr>
              <a:t>graphics, photography, illustration, animation, multimedia/video, motion pictures, and print</a:t>
            </a:r>
            <a:r>
              <a:rPr lang="en-US">
                <a:latin typeface="Arial"/>
                <a:ea typeface="Arial"/>
                <a:cs typeface="Arial"/>
                <a:sym typeface="Arial"/>
              </a:rPr>
              <a:t>. Its flagship products include</a:t>
            </a:r>
            <a:endParaRPr>
              <a:latin typeface="Arial"/>
              <a:ea typeface="Arial"/>
              <a:cs typeface="Arial"/>
              <a:sym typeface="Arial"/>
            </a:endParaRPr>
          </a:p>
          <a:p>
            <a:pPr indent="-242323" lvl="4" marL="2057400" rtl="0" algn="l">
              <a:spcBef>
                <a:spcPts val="1000"/>
              </a:spcBef>
              <a:spcAft>
                <a:spcPts val="0"/>
              </a:spcAft>
              <a:buSzPts val="1548"/>
              <a:buFont typeface="Arial"/>
              <a:buChar char="⮚"/>
            </a:pPr>
            <a:r>
              <a:rPr b="1" lang="en-US" sz="1908">
                <a:latin typeface="Arial"/>
                <a:ea typeface="Arial"/>
                <a:cs typeface="Arial"/>
                <a:sym typeface="Arial"/>
              </a:rPr>
              <a:t>Adobe Photoshop – Image Editing </a:t>
            </a:r>
            <a:endParaRPr b="1" sz="1308">
              <a:latin typeface="Arial"/>
              <a:ea typeface="Arial"/>
              <a:cs typeface="Arial"/>
              <a:sym typeface="Arial"/>
            </a:endParaRPr>
          </a:p>
          <a:p>
            <a:pPr indent="-242323" lvl="4" marL="2057400" rtl="0" algn="l">
              <a:spcBef>
                <a:spcPts val="1000"/>
              </a:spcBef>
              <a:spcAft>
                <a:spcPts val="0"/>
              </a:spcAft>
              <a:buSzPts val="1548"/>
              <a:buFont typeface="Arial"/>
              <a:buChar char="⮚"/>
            </a:pPr>
            <a:r>
              <a:rPr b="1" lang="en-US" sz="1908">
                <a:latin typeface="Arial"/>
                <a:ea typeface="Arial"/>
                <a:cs typeface="Arial"/>
                <a:sym typeface="Arial"/>
              </a:rPr>
              <a:t>Adobe Illustrator – Vector –based illustrations</a:t>
            </a:r>
            <a:endParaRPr b="1" sz="1308">
              <a:latin typeface="Arial"/>
              <a:ea typeface="Arial"/>
              <a:cs typeface="Arial"/>
              <a:sym typeface="Arial"/>
            </a:endParaRPr>
          </a:p>
          <a:p>
            <a:pPr indent="-242323" lvl="4" marL="2057400" rtl="0" algn="l">
              <a:spcBef>
                <a:spcPts val="1000"/>
              </a:spcBef>
              <a:spcAft>
                <a:spcPts val="0"/>
              </a:spcAft>
              <a:buSzPts val="1548"/>
              <a:buFont typeface="Arial"/>
              <a:buChar char="⮚"/>
            </a:pPr>
            <a:r>
              <a:rPr b="1" lang="en-US" sz="1908">
                <a:latin typeface="Arial"/>
                <a:ea typeface="Arial"/>
                <a:cs typeface="Arial"/>
                <a:sym typeface="Arial"/>
              </a:rPr>
              <a:t>Adobe Acrobat Reader and the Portable Document Format (PDF); and a host of tools primarily for audio-visual content creation, editing and publishing</a:t>
            </a:r>
            <a:endParaRPr b="1" sz="1308">
              <a:latin typeface="Arial"/>
              <a:ea typeface="Arial"/>
              <a:cs typeface="Arial"/>
              <a:sym typeface="Arial"/>
            </a:endParaRPr>
          </a:p>
          <a:p>
            <a:pPr indent="0" lvl="4" marL="1828800" rtl="0" algn="l">
              <a:spcBef>
                <a:spcPts val="1000"/>
              </a:spcBef>
              <a:spcAft>
                <a:spcPts val="0"/>
              </a:spcAft>
              <a:buSzPts val="960"/>
              <a:buNone/>
            </a:pPr>
            <a:r>
              <a:t/>
            </a:r>
            <a:endParaRPr b="1" sz="1308">
              <a:latin typeface="Arial"/>
              <a:ea typeface="Arial"/>
              <a:cs typeface="Arial"/>
              <a:sym typeface="Arial"/>
            </a:endParaRPr>
          </a:p>
          <a:p>
            <a:pPr indent="-349758" lvl="0" marL="342900" rtl="0" algn="just">
              <a:spcBef>
                <a:spcPts val="1000"/>
              </a:spcBef>
              <a:spcAft>
                <a:spcPts val="0"/>
              </a:spcAft>
              <a:buSzPts val="1440"/>
              <a:buChar char="►"/>
            </a:pPr>
            <a:r>
              <a:rPr lang="en-US">
                <a:latin typeface="Arial"/>
                <a:ea typeface="Arial"/>
                <a:cs typeface="Arial"/>
                <a:sym typeface="Arial"/>
              </a:rPr>
              <a:t>Adobe later developed animation and multimedia through its acquisition of Macromedia, from which it acquired Macromedia Flash, video editing and compositing software with </a:t>
            </a:r>
            <a:r>
              <a:rPr b="1" lang="en-US">
                <a:latin typeface="Arial"/>
                <a:ea typeface="Arial"/>
                <a:cs typeface="Arial"/>
                <a:sym typeface="Arial"/>
              </a:rPr>
              <a:t>Adobe Premiere</a:t>
            </a:r>
            <a:r>
              <a:rPr lang="en-US">
                <a:latin typeface="Arial"/>
                <a:ea typeface="Arial"/>
                <a:cs typeface="Arial"/>
                <a:sym typeface="Arial"/>
              </a:rPr>
              <a:t>, later known as </a:t>
            </a:r>
            <a:r>
              <a:rPr b="1" lang="en-US">
                <a:latin typeface="Arial"/>
                <a:ea typeface="Arial"/>
                <a:cs typeface="Arial"/>
                <a:sym typeface="Arial"/>
              </a:rPr>
              <a:t>Adobe Premiere Pro </a:t>
            </a:r>
            <a:r>
              <a:rPr lang="en-US">
                <a:latin typeface="Arial"/>
                <a:ea typeface="Arial"/>
                <a:cs typeface="Arial"/>
                <a:sym typeface="Arial"/>
              </a:rPr>
              <a:t>low-code web development with Adobe Muse and a suite of software for digital marketing management.</a:t>
            </a:r>
            <a:endParaRPr>
              <a:latin typeface="Arial"/>
              <a:ea typeface="Arial"/>
              <a:cs typeface="Arial"/>
              <a:sym typeface="Arial"/>
            </a:endParaRPr>
          </a:p>
          <a:p>
            <a:pPr indent="-349758" lvl="0" marL="342900" rtl="0" algn="l">
              <a:spcBef>
                <a:spcPts val="1000"/>
              </a:spcBef>
              <a:spcAft>
                <a:spcPts val="0"/>
              </a:spcAft>
              <a:buSzPts val="1440"/>
              <a:buChar char="►"/>
            </a:pPr>
            <a:r>
              <a:rPr lang="en-US">
                <a:latin typeface="Arial"/>
                <a:ea typeface="Arial"/>
                <a:cs typeface="Arial"/>
                <a:sym typeface="Arial"/>
              </a:rPr>
              <a:t>As of 2022, Adobe has more than </a:t>
            </a:r>
            <a:r>
              <a:rPr b="1" lang="en-US">
                <a:latin typeface="Arial"/>
                <a:ea typeface="Arial"/>
                <a:cs typeface="Arial"/>
                <a:sym typeface="Arial"/>
              </a:rPr>
              <a:t>26,000</a:t>
            </a:r>
            <a:r>
              <a:rPr lang="en-US">
                <a:latin typeface="Arial"/>
                <a:ea typeface="Arial"/>
                <a:cs typeface="Arial"/>
                <a:sym typeface="Arial"/>
              </a:rPr>
              <a:t> employees worldwide.It is a </a:t>
            </a:r>
            <a:r>
              <a:rPr b="1" lang="en-US" sz="1900">
                <a:latin typeface="Arial"/>
                <a:ea typeface="Arial"/>
                <a:cs typeface="Arial"/>
                <a:sym typeface="Arial"/>
              </a:rPr>
              <a:t>Product based Company.</a:t>
            </a:r>
            <a:endParaRPr>
              <a:latin typeface="Arial"/>
              <a:ea typeface="Arial"/>
              <a:cs typeface="Arial"/>
              <a:sym typeface="Arial"/>
            </a:endParaRPr>
          </a:p>
          <a:p>
            <a:pPr indent="0" lvl="0" marL="0" rtl="0" algn="l">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511079" y="341745"/>
            <a:ext cx="8596668" cy="711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200"/>
              <a:buFont typeface="Trebuchet MS"/>
              <a:buNone/>
            </a:pPr>
            <a:r>
              <a:rPr lang="en-US" sz="3200" u="sng"/>
              <a:t>Links</a:t>
            </a:r>
            <a:endParaRPr u="sng"/>
          </a:p>
        </p:txBody>
      </p:sp>
      <p:sp>
        <p:nvSpPr>
          <p:cNvPr id="158" name="Google Shape;158;p20"/>
          <p:cNvSpPr txBox="1"/>
          <p:nvPr>
            <p:ph idx="1" type="body"/>
          </p:nvPr>
        </p:nvSpPr>
        <p:spPr>
          <a:xfrm>
            <a:off x="447525" y="1052950"/>
            <a:ext cx="9420300" cy="5964000"/>
          </a:xfrm>
          <a:prstGeom prst="rect">
            <a:avLst/>
          </a:prstGeom>
          <a:noFill/>
          <a:ln>
            <a:noFill/>
          </a:ln>
        </p:spPr>
        <p:txBody>
          <a:bodyPr anchorCtr="0" anchor="t" bIns="45700" lIns="91425" spcFirstLastPara="1" rIns="91425" wrap="square" tIns="45700">
            <a:normAutofit fontScale="32500" lnSpcReduction="20000"/>
          </a:bodyPr>
          <a:lstStyle/>
          <a:p>
            <a:pPr indent="-342091" lvl="0" marL="342900" rtl="0" algn="l">
              <a:spcBef>
                <a:spcPts val="0"/>
              </a:spcBef>
              <a:spcAft>
                <a:spcPts val="0"/>
              </a:spcAft>
              <a:buSzPct val="91855"/>
              <a:buChar char="►"/>
            </a:pPr>
            <a:r>
              <a:rPr b="1" lang="en-US" sz="4665">
                <a:latin typeface="Arial"/>
                <a:ea typeface="Arial"/>
                <a:cs typeface="Arial"/>
                <a:sym typeface="Arial"/>
              </a:rPr>
              <a:t>Wikipedia</a:t>
            </a:r>
            <a:r>
              <a:rPr lang="en-US" sz="4665">
                <a:latin typeface="Arial"/>
                <a:ea typeface="Arial"/>
                <a:cs typeface="Arial"/>
                <a:sym typeface="Arial"/>
              </a:rPr>
              <a:t> - </a:t>
            </a:r>
            <a:r>
              <a:rPr lang="en-US" sz="4665" u="sng">
                <a:solidFill>
                  <a:schemeClr val="hlink"/>
                </a:solidFill>
                <a:latin typeface="Arial"/>
                <a:ea typeface="Arial"/>
                <a:cs typeface="Arial"/>
                <a:sym typeface="Arial"/>
                <a:hlinkClick r:id="rId3"/>
              </a:rPr>
              <a:t>https://en.wikipedia.org/wiki/Adobe_Inc.</a:t>
            </a:r>
            <a:r>
              <a:rPr lang="en-US" sz="4665">
                <a:latin typeface="Arial"/>
                <a:ea typeface="Arial"/>
                <a:cs typeface="Arial"/>
                <a:sym typeface="Arial"/>
              </a:rPr>
              <a:t> </a:t>
            </a:r>
            <a:endParaRPr sz="4665">
              <a:solidFill>
                <a:srgbClr val="00B0F0"/>
              </a:solidFill>
              <a:latin typeface="Arial"/>
              <a:ea typeface="Arial"/>
              <a:cs typeface="Arial"/>
              <a:sym typeface="Arial"/>
            </a:endParaRPr>
          </a:p>
          <a:p>
            <a:pPr indent="-253644" lvl="0" marL="342900" rtl="0" algn="l">
              <a:spcBef>
                <a:spcPts val="1000"/>
              </a:spcBef>
              <a:spcAft>
                <a:spcPts val="0"/>
              </a:spcAft>
              <a:buSzPct val="32577"/>
              <a:buNone/>
            </a:pPr>
            <a:r>
              <a:t/>
            </a:r>
            <a:endParaRPr sz="4665">
              <a:solidFill>
                <a:srgbClr val="00B0F0"/>
              </a:solidFill>
              <a:latin typeface="Arial"/>
              <a:ea typeface="Arial"/>
              <a:cs typeface="Arial"/>
              <a:sym typeface="Arial"/>
            </a:endParaRPr>
          </a:p>
          <a:p>
            <a:pPr indent="-342091" lvl="0" marL="342900" rtl="0" algn="l">
              <a:spcBef>
                <a:spcPts val="1000"/>
              </a:spcBef>
              <a:spcAft>
                <a:spcPts val="0"/>
              </a:spcAft>
              <a:buSzPct val="91855"/>
              <a:buChar char="►"/>
            </a:pPr>
            <a:r>
              <a:rPr b="1" lang="en-US" sz="4665">
                <a:solidFill>
                  <a:schemeClr val="dk1"/>
                </a:solidFill>
                <a:latin typeface="Arial"/>
                <a:ea typeface="Arial"/>
                <a:cs typeface="Arial"/>
                <a:sym typeface="Arial"/>
              </a:rPr>
              <a:t>Homepage</a:t>
            </a:r>
            <a:r>
              <a:rPr lang="en-US" sz="4665">
                <a:solidFill>
                  <a:schemeClr val="dk1"/>
                </a:solidFill>
                <a:latin typeface="Arial"/>
                <a:ea typeface="Arial"/>
                <a:cs typeface="Arial"/>
                <a:sym typeface="Arial"/>
              </a:rPr>
              <a:t> -</a:t>
            </a:r>
            <a:r>
              <a:rPr lang="en-US" sz="4665" u="sng">
                <a:solidFill>
                  <a:schemeClr val="hlink"/>
                </a:solidFill>
                <a:latin typeface="Arial"/>
                <a:ea typeface="Arial"/>
                <a:cs typeface="Arial"/>
                <a:sym typeface="Arial"/>
                <a:hlinkClick r:id="rId4"/>
              </a:rPr>
              <a:t> https://www.adobe.com/</a:t>
            </a:r>
            <a:r>
              <a:rPr lang="en-US" sz="4665">
                <a:solidFill>
                  <a:schemeClr val="dk1"/>
                </a:solidFill>
                <a:latin typeface="Arial"/>
                <a:ea typeface="Arial"/>
                <a:cs typeface="Arial"/>
                <a:sym typeface="Arial"/>
              </a:rPr>
              <a:t> </a:t>
            </a:r>
            <a:endParaRPr sz="4665">
              <a:solidFill>
                <a:schemeClr val="dk1"/>
              </a:solidFill>
              <a:latin typeface="Arial"/>
              <a:ea typeface="Arial"/>
              <a:cs typeface="Arial"/>
              <a:sym typeface="Arial"/>
            </a:endParaRPr>
          </a:p>
          <a:p>
            <a:pPr indent="0" lvl="0" marL="342900" rtl="0" algn="l">
              <a:spcBef>
                <a:spcPts val="1000"/>
              </a:spcBef>
              <a:spcAft>
                <a:spcPts val="0"/>
              </a:spcAft>
              <a:buNone/>
            </a:pPr>
            <a:r>
              <a:t/>
            </a:r>
            <a:endParaRPr sz="4665">
              <a:solidFill>
                <a:schemeClr val="dk1"/>
              </a:solidFill>
              <a:latin typeface="Arial"/>
              <a:ea typeface="Arial"/>
              <a:cs typeface="Arial"/>
              <a:sym typeface="Arial"/>
            </a:endParaRPr>
          </a:p>
          <a:p>
            <a:pPr indent="-342091" lvl="0" marL="342900" rtl="0" algn="l">
              <a:spcBef>
                <a:spcPts val="1000"/>
              </a:spcBef>
              <a:spcAft>
                <a:spcPts val="0"/>
              </a:spcAft>
              <a:buSzPct val="91855"/>
              <a:buChar char="►"/>
            </a:pPr>
            <a:r>
              <a:rPr b="1" lang="en-US" sz="4665">
                <a:solidFill>
                  <a:schemeClr val="dk1"/>
                </a:solidFill>
                <a:latin typeface="Arial"/>
                <a:ea typeface="Arial"/>
                <a:cs typeface="Arial"/>
                <a:sym typeface="Arial"/>
              </a:rPr>
              <a:t>Blog</a:t>
            </a:r>
            <a:r>
              <a:rPr lang="en-US" sz="4665">
                <a:solidFill>
                  <a:schemeClr val="dk1"/>
                </a:solidFill>
                <a:latin typeface="Arial"/>
                <a:ea typeface="Arial"/>
                <a:cs typeface="Arial"/>
                <a:sym typeface="Arial"/>
              </a:rPr>
              <a:t> </a:t>
            </a:r>
            <a:r>
              <a:rPr lang="en-US" sz="4465">
                <a:solidFill>
                  <a:schemeClr val="dk1"/>
                </a:solidFill>
                <a:latin typeface="Arial"/>
                <a:ea typeface="Arial"/>
                <a:cs typeface="Arial"/>
                <a:sym typeface="Arial"/>
              </a:rPr>
              <a:t>- </a:t>
            </a:r>
            <a:r>
              <a:rPr lang="en-US" sz="4465" u="sng">
                <a:solidFill>
                  <a:schemeClr val="hlink"/>
                </a:solidFill>
                <a:latin typeface="Arial"/>
                <a:ea typeface="Arial"/>
                <a:cs typeface="Arial"/>
                <a:sym typeface="Arial"/>
                <a:hlinkClick r:id="rId5"/>
              </a:rPr>
              <a:t>https://</a:t>
            </a:r>
            <a:r>
              <a:rPr lang="en-US" sz="4665" u="sng">
                <a:solidFill>
                  <a:schemeClr val="hlink"/>
                </a:solidFill>
                <a:latin typeface="Arial"/>
                <a:ea typeface="Arial"/>
                <a:cs typeface="Arial"/>
                <a:sym typeface="Arial"/>
                <a:hlinkClick r:id="rId6"/>
              </a:rPr>
              <a:t>blog.adobe.com</a:t>
            </a:r>
            <a:r>
              <a:rPr lang="en-US" sz="4465" u="sng">
                <a:solidFill>
                  <a:schemeClr val="hlink"/>
                </a:solidFill>
                <a:latin typeface="Arial"/>
                <a:ea typeface="Arial"/>
                <a:cs typeface="Arial"/>
                <a:sym typeface="Arial"/>
                <a:hlinkClick r:id="rId7"/>
              </a:rPr>
              <a:t>/</a:t>
            </a:r>
            <a:r>
              <a:rPr lang="en-US" sz="4465">
                <a:solidFill>
                  <a:schemeClr val="dk1"/>
                </a:solidFill>
                <a:latin typeface="Arial"/>
                <a:ea typeface="Arial"/>
                <a:cs typeface="Arial"/>
                <a:sym typeface="Arial"/>
              </a:rPr>
              <a:t> </a:t>
            </a:r>
            <a:endParaRPr sz="4565">
              <a:latin typeface="Arial"/>
              <a:ea typeface="Arial"/>
              <a:cs typeface="Arial"/>
              <a:sym typeface="Arial"/>
            </a:endParaRPr>
          </a:p>
          <a:p>
            <a:pPr indent="-263042" lvl="0" marL="342900" rtl="0" algn="l">
              <a:spcBef>
                <a:spcPts val="1000"/>
              </a:spcBef>
              <a:spcAft>
                <a:spcPts val="0"/>
              </a:spcAft>
              <a:buSzPct val="30453"/>
              <a:buNone/>
            </a:pPr>
            <a:r>
              <a:t/>
            </a:r>
            <a:endParaRPr sz="4465">
              <a:solidFill>
                <a:schemeClr val="dk1"/>
              </a:solidFill>
              <a:latin typeface="Arial"/>
              <a:ea typeface="Arial"/>
              <a:cs typeface="Arial"/>
              <a:sym typeface="Arial"/>
            </a:endParaRPr>
          </a:p>
          <a:p>
            <a:pPr indent="-342091" lvl="0" marL="342900" rtl="0" algn="l">
              <a:spcBef>
                <a:spcPts val="1000"/>
              </a:spcBef>
              <a:spcAft>
                <a:spcPts val="0"/>
              </a:spcAft>
              <a:buSzPct val="91855"/>
              <a:buChar char="►"/>
            </a:pPr>
            <a:r>
              <a:rPr b="1" lang="en-US" sz="4665">
                <a:solidFill>
                  <a:schemeClr val="dk1"/>
                </a:solidFill>
                <a:latin typeface="Arial"/>
                <a:ea typeface="Arial"/>
                <a:cs typeface="Arial"/>
                <a:sym typeface="Arial"/>
              </a:rPr>
              <a:t>Careers - </a:t>
            </a:r>
            <a:r>
              <a:rPr lang="en-US" sz="4665" u="sng">
                <a:solidFill>
                  <a:schemeClr val="hlink"/>
                </a:solidFill>
                <a:latin typeface="Arial"/>
                <a:ea typeface="Arial"/>
                <a:cs typeface="Arial"/>
                <a:sym typeface="Arial"/>
                <a:hlinkClick r:id="rId8"/>
              </a:rPr>
              <a:t>https://www.adobe.com/careers.html</a:t>
            </a:r>
            <a:r>
              <a:rPr lang="en-US" sz="4665">
                <a:solidFill>
                  <a:schemeClr val="dk1"/>
                </a:solidFill>
                <a:latin typeface="Arial"/>
                <a:ea typeface="Arial"/>
                <a:cs typeface="Arial"/>
                <a:sym typeface="Arial"/>
              </a:rPr>
              <a:t>  </a:t>
            </a:r>
            <a:endParaRPr sz="4665">
              <a:solidFill>
                <a:schemeClr val="dk1"/>
              </a:solidFill>
              <a:latin typeface="Arial"/>
              <a:ea typeface="Arial"/>
              <a:cs typeface="Arial"/>
              <a:sym typeface="Arial"/>
            </a:endParaRPr>
          </a:p>
          <a:p>
            <a:pPr indent="-253644" lvl="0" marL="342900" rtl="0" algn="l">
              <a:spcBef>
                <a:spcPts val="1000"/>
              </a:spcBef>
              <a:spcAft>
                <a:spcPts val="0"/>
              </a:spcAft>
              <a:buSzPct val="32577"/>
              <a:buNone/>
            </a:pPr>
            <a:r>
              <a:t/>
            </a:r>
            <a:endParaRPr sz="4665">
              <a:solidFill>
                <a:schemeClr val="dk1"/>
              </a:solidFill>
              <a:latin typeface="Arial"/>
              <a:ea typeface="Arial"/>
              <a:cs typeface="Arial"/>
              <a:sym typeface="Arial"/>
            </a:endParaRPr>
          </a:p>
          <a:p>
            <a:pPr indent="-342091" lvl="0" marL="342900" rtl="0" algn="l">
              <a:spcBef>
                <a:spcPts val="1000"/>
              </a:spcBef>
              <a:spcAft>
                <a:spcPts val="0"/>
              </a:spcAft>
              <a:buSzPct val="91855"/>
              <a:buChar char="►"/>
            </a:pPr>
            <a:r>
              <a:rPr b="1" lang="en-US" sz="4665">
                <a:solidFill>
                  <a:schemeClr val="dk1"/>
                </a:solidFill>
                <a:latin typeface="Arial"/>
                <a:ea typeface="Arial"/>
                <a:cs typeface="Arial"/>
                <a:sym typeface="Arial"/>
              </a:rPr>
              <a:t>LinkedIn - </a:t>
            </a:r>
            <a:r>
              <a:rPr lang="en-US" sz="4665" u="sng">
                <a:solidFill>
                  <a:schemeClr val="hlink"/>
                </a:solidFill>
                <a:latin typeface="Arial"/>
                <a:ea typeface="Arial"/>
                <a:cs typeface="Arial"/>
                <a:sym typeface="Arial"/>
                <a:hlinkClick r:id="rId9"/>
              </a:rPr>
              <a:t>https://www.linkedin.com/company/adobe</a:t>
            </a:r>
            <a:endParaRPr sz="4665">
              <a:solidFill>
                <a:schemeClr val="dk1"/>
              </a:solidFill>
              <a:latin typeface="Arial"/>
              <a:ea typeface="Arial"/>
              <a:cs typeface="Arial"/>
              <a:sym typeface="Arial"/>
            </a:endParaRPr>
          </a:p>
          <a:p>
            <a:pPr indent="-253644" lvl="0" marL="342900" rtl="0" algn="l">
              <a:spcBef>
                <a:spcPts val="1000"/>
              </a:spcBef>
              <a:spcAft>
                <a:spcPts val="0"/>
              </a:spcAft>
              <a:buSzPct val="32577"/>
              <a:buNone/>
            </a:pPr>
            <a:r>
              <a:t/>
            </a:r>
            <a:endParaRPr sz="4665">
              <a:solidFill>
                <a:schemeClr val="dk1"/>
              </a:solidFill>
              <a:latin typeface="Arial"/>
              <a:ea typeface="Arial"/>
              <a:cs typeface="Arial"/>
              <a:sym typeface="Arial"/>
            </a:endParaRPr>
          </a:p>
          <a:p>
            <a:pPr indent="-342091" lvl="0" marL="342900" rtl="0" algn="l">
              <a:spcBef>
                <a:spcPts val="1000"/>
              </a:spcBef>
              <a:spcAft>
                <a:spcPts val="0"/>
              </a:spcAft>
              <a:buSzPct val="91855"/>
              <a:buChar char="►"/>
            </a:pPr>
            <a:r>
              <a:rPr b="1" lang="en-US" sz="4665">
                <a:solidFill>
                  <a:schemeClr val="dk1"/>
                </a:solidFill>
                <a:latin typeface="Arial"/>
                <a:ea typeface="Arial"/>
                <a:cs typeface="Arial"/>
                <a:sym typeface="Arial"/>
              </a:rPr>
              <a:t>Twitter</a:t>
            </a:r>
            <a:r>
              <a:rPr lang="en-US" sz="4665">
                <a:solidFill>
                  <a:schemeClr val="dk1"/>
                </a:solidFill>
                <a:latin typeface="Arial"/>
                <a:ea typeface="Arial"/>
                <a:cs typeface="Arial"/>
                <a:sym typeface="Arial"/>
              </a:rPr>
              <a:t> - </a:t>
            </a:r>
            <a:r>
              <a:rPr lang="en-US" sz="4665" u="sng">
                <a:solidFill>
                  <a:schemeClr val="hlink"/>
                </a:solidFill>
                <a:latin typeface="Arial"/>
                <a:ea typeface="Arial"/>
                <a:cs typeface="Arial"/>
                <a:sym typeface="Arial"/>
                <a:hlinkClick r:id="rId10"/>
              </a:rPr>
              <a:t>https://twitter.com/Adobe</a:t>
            </a:r>
            <a:endParaRPr sz="4665">
              <a:solidFill>
                <a:schemeClr val="dk1"/>
              </a:solidFill>
              <a:latin typeface="Arial"/>
              <a:ea typeface="Arial"/>
              <a:cs typeface="Arial"/>
              <a:sym typeface="Arial"/>
            </a:endParaRPr>
          </a:p>
          <a:p>
            <a:pPr indent="0" lvl="0" marL="342900" rtl="0" algn="l">
              <a:spcBef>
                <a:spcPts val="1000"/>
              </a:spcBef>
              <a:spcAft>
                <a:spcPts val="0"/>
              </a:spcAft>
              <a:buNone/>
            </a:pPr>
            <a:r>
              <a:t/>
            </a:r>
            <a:endParaRPr sz="4665">
              <a:solidFill>
                <a:schemeClr val="dk1"/>
              </a:solidFill>
              <a:latin typeface="Arial"/>
              <a:ea typeface="Arial"/>
              <a:cs typeface="Arial"/>
              <a:sym typeface="Arial"/>
            </a:endParaRPr>
          </a:p>
          <a:p>
            <a:pPr indent="-349934" lvl="0" marL="342900" rtl="0" algn="l">
              <a:spcBef>
                <a:spcPts val="1000"/>
              </a:spcBef>
              <a:spcAft>
                <a:spcPts val="0"/>
              </a:spcAft>
              <a:buSzPct val="100000"/>
              <a:buFont typeface="Arial"/>
              <a:buChar char="►"/>
            </a:pPr>
            <a:r>
              <a:rPr b="1" lang="en-US" sz="4665">
                <a:solidFill>
                  <a:schemeClr val="dk1"/>
                </a:solidFill>
                <a:latin typeface="Arial"/>
                <a:ea typeface="Arial"/>
                <a:cs typeface="Arial"/>
                <a:sym typeface="Arial"/>
              </a:rPr>
              <a:t>News </a:t>
            </a:r>
            <a:r>
              <a:rPr lang="en-US" sz="4665">
                <a:solidFill>
                  <a:schemeClr val="dk1"/>
                </a:solidFill>
                <a:latin typeface="Arial"/>
                <a:ea typeface="Arial"/>
                <a:cs typeface="Arial"/>
                <a:sym typeface="Arial"/>
              </a:rPr>
              <a:t>- </a:t>
            </a:r>
            <a:r>
              <a:rPr lang="en-US" sz="4665" u="sng">
                <a:solidFill>
                  <a:schemeClr val="hlink"/>
                </a:solidFill>
                <a:latin typeface="Arial"/>
                <a:ea typeface="Arial"/>
                <a:cs typeface="Arial"/>
                <a:sym typeface="Arial"/>
                <a:hlinkClick r:id="rId11"/>
              </a:rPr>
              <a:t>https://news.adobe.com/news/default.aspx</a:t>
            </a:r>
            <a:endParaRPr sz="4665">
              <a:solidFill>
                <a:schemeClr val="dk1"/>
              </a:solidFill>
              <a:latin typeface="Arial"/>
              <a:ea typeface="Arial"/>
              <a:cs typeface="Arial"/>
              <a:sym typeface="Arial"/>
            </a:endParaRPr>
          </a:p>
          <a:p>
            <a:pPr indent="-248920" lvl="0" marL="342900" rtl="0" algn="l">
              <a:spcBef>
                <a:spcPts val="1000"/>
              </a:spcBef>
              <a:spcAft>
                <a:spcPts val="0"/>
              </a:spcAft>
              <a:buSzPct val="37507"/>
              <a:buNone/>
            </a:pPr>
            <a:r>
              <a:t/>
            </a:r>
            <a:endParaRPr sz="4265">
              <a:solidFill>
                <a:schemeClr val="dk1"/>
              </a:solidFill>
              <a:latin typeface="Arial"/>
              <a:ea typeface="Arial"/>
              <a:cs typeface="Arial"/>
              <a:sym typeface="Arial"/>
            </a:endParaRPr>
          </a:p>
          <a:p>
            <a:pPr indent="0" lvl="0" marL="0" rtl="0" algn="l">
              <a:spcBef>
                <a:spcPts val="1000"/>
              </a:spcBef>
              <a:spcAft>
                <a:spcPts val="0"/>
              </a:spcAft>
              <a:buSzPct val="37507"/>
              <a:buNone/>
            </a:pPr>
            <a:r>
              <a:rPr b="1" lang="en-US" sz="4265">
                <a:solidFill>
                  <a:schemeClr val="dk1"/>
                </a:solidFill>
                <a:latin typeface="Arial"/>
                <a:ea typeface="Arial"/>
                <a:cs typeface="Arial"/>
                <a:sym typeface="Arial"/>
              </a:rPr>
              <a:t>Note:</a:t>
            </a:r>
            <a:endParaRPr sz="4065">
              <a:latin typeface="Arial"/>
              <a:ea typeface="Arial"/>
              <a:cs typeface="Arial"/>
              <a:sym typeface="Arial"/>
            </a:endParaRPr>
          </a:p>
          <a:p>
            <a:pPr indent="0" lvl="0" marL="0" rtl="0" algn="just">
              <a:spcBef>
                <a:spcPts val="1000"/>
              </a:spcBef>
              <a:spcAft>
                <a:spcPts val="0"/>
              </a:spcAft>
              <a:buSzPct val="29319"/>
              <a:buNone/>
            </a:pPr>
            <a:r>
              <a:rPr lang="en-US" sz="4365">
                <a:latin typeface="Arial"/>
                <a:ea typeface="Arial"/>
                <a:cs typeface="Arial"/>
                <a:sym typeface="Arial"/>
              </a:rPr>
              <a:t>Average Adobe Analyst salary in India is </a:t>
            </a:r>
            <a:r>
              <a:rPr b="1" lang="en-US" sz="4365">
                <a:latin typeface="Arial"/>
                <a:ea typeface="Arial"/>
                <a:cs typeface="Arial"/>
                <a:sym typeface="Arial"/>
              </a:rPr>
              <a:t>₹ 11.4 Lakhs</a:t>
            </a:r>
            <a:r>
              <a:rPr lang="en-US" sz="4365">
                <a:latin typeface="Arial"/>
                <a:ea typeface="Arial"/>
                <a:cs typeface="Arial"/>
                <a:sym typeface="Arial"/>
              </a:rPr>
              <a:t> for experience between 2 years to 11 years. Analyst salary at Adobe India ranges between </a:t>
            </a:r>
            <a:r>
              <a:rPr b="1" lang="en-US" sz="4365">
                <a:latin typeface="Arial"/>
                <a:ea typeface="Arial"/>
                <a:cs typeface="Arial"/>
                <a:sym typeface="Arial"/>
              </a:rPr>
              <a:t>₹ 4.7 Lakhs to ₹ 27.0 Lakhs</a:t>
            </a:r>
            <a:endParaRPr b="1" sz="4365">
              <a:solidFill>
                <a:schemeClr val="dk1"/>
              </a:solidFill>
              <a:latin typeface="Arial"/>
              <a:ea typeface="Arial"/>
              <a:cs typeface="Arial"/>
              <a:sym typeface="Arial"/>
            </a:endParaRPr>
          </a:p>
          <a:p>
            <a:pPr indent="-258318" lvl="0" marL="342900" rtl="0" algn="l">
              <a:spcBef>
                <a:spcPts val="1000"/>
              </a:spcBef>
              <a:spcAft>
                <a:spcPts val="0"/>
              </a:spcAft>
              <a:buSzPct val="79999"/>
              <a:buNone/>
            </a:pPr>
            <a:r>
              <a:t/>
            </a:r>
            <a:endParaRPr>
              <a:solidFill>
                <a:schemeClr val="dk1"/>
              </a:solidFill>
            </a:endParaRPr>
          </a:p>
          <a:p>
            <a:pPr indent="0" lvl="0" marL="0" rtl="0" algn="l">
              <a:spcBef>
                <a:spcPts val="1000"/>
              </a:spcBef>
              <a:spcAft>
                <a:spcPts val="0"/>
              </a:spcAft>
              <a:buSzPct val="79999"/>
              <a:buNone/>
            </a:pPr>
            <a:r>
              <a:t/>
            </a:r>
            <a:endParaRPr>
              <a:solidFill>
                <a:schemeClr val="dk1"/>
              </a:solidFill>
            </a:endParaRPr>
          </a:p>
          <a:p>
            <a:pPr indent="0" lvl="0" marL="0" rtl="0" algn="l">
              <a:spcBef>
                <a:spcPts val="1000"/>
              </a:spcBef>
              <a:spcAft>
                <a:spcPts val="0"/>
              </a:spcAft>
              <a:buSzPct val="79999"/>
              <a:buNone/>
            </a:pPr>
            <a:r>
              <a:t/>
            </a:r>
            <a:endParaRPr>
              <a:solidFill>
                <a:schemeClr val="dk1"/>
              </a:solidFill>
            </a:endParaRPr>
          </a:p>
          <a:p>
            <a:pPr indent="-258318" lvl="0" marL="342900" rtl="0" algn="l">
              <a:spcBef>
                <a:spcPts val="1000"/>
              </a:spcBef>
              <a:spcAft>
                <a:spcPts val="0"/>
              </a:spcAft>
              <a:buSzPct val="79999"/>
              <a:buNone/>
            </a:pPr>
            <a:r>
              <a:t/>
            </a:r>
            <a:endParaRPr>
              <a:solidFill>
                <a:srgbClr val="00B0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216209" y="129311"/>
            <a:ext cx="8596668" cy="711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u="sng"/>
              <a:t>Scope Of Analytics</a:t>
            </a:r>
            <a:endParaRPr u="sng"/>
          </a:p>
        </p:txBody>
      </p:sp>
      <p:sp>
        <p:nvSpPr>
          <p:cNvPr id="164" name="Google Shape;164;p21"/>
          <p:cNvSpPr txBox="1"/>
          <p:nvPr>
            <p:ph idx="1" type="body"/>
          </p:nvPr>
        </p:nvSpPr>
        <p:spPr>
          <a:xfrm>
            <a:off x="447117" y="840511"/>
            <a:ext cx="9047865" cy="5680362"/>
          </a:xfrm>
          <a:prstGeom prst="rect">
            <a:avLst/>
          </a:prstGeom>
          <a:noFill/>
          <a:ln>
            <a:noFill/>
          </a:ln>
        </p:spPr>
        <p:txBody>
          <a:bodyPr anchorCtr="0" anchor="t" bIns="45700" lIns="91425" spcFirstLastPara="1" rIns="91425" wrap="square" tIns="45700">
            <a:noAutofit/>
          </a:bodyPr>
          <a:lstStyle/>
          <a:p>
            <a:pPr indent="-349250" lvl="0" marL="342900" rtl="0" algn="just">
              <a:spcBef>
                <a:spcPts val="0"/>
              </a:spcBef>
              <a:spcAft>
                <a:spcPts val="0"/>
              </a:spcAft>
              <a:buSzPts val="1380"/>
              <a:buFont typeface="Arial"/>
              <a:buChar char="►"/>
            </a:pPr>
            <a:r>
              <a:rPr lang="en-US" sz="1700">
                <a:latin typeface="Arial"/>
                <a:ea typeface="Arial"/>
                <a:cs typeface="Arial"/>
                <a:sym typeface="Arial"/>
              </a:rPr>
              <a:t>The scope of analytics within Adobe's portfolio is significant and covers various aspects of data analysis, reporting, and optimization, particularly in the context of digital marketing and customer experience management. Some of the key areas where analytics plays a role within Adobe's offerings include:</a:t>
            </a:r>
            <a:endParaRPr sz="1900">
              <a:latin typeface="Arial"/>
              <a:ea typeface="Arial"/>
              <a:cs typeface="Arial"/>
              <a:sym typeface="Arial"/>
            </a:endParaRPr>
          </a:p>
          <a:p>
            <a:pPr indent="-349250" lvl="0" marL="342900" rtl="0" algn="just">
              <a:spcBef>
                <a:spcPts val="1000"/>
              </a:spcBef>
              <a:spcAft>
                <a:spcPts val="0"/>
              </a:spcAft>
              <a:buSzPts val="1540"/>
              <a:buFont typeface="Noto Sans Symbols"/>
              <a:buChar char="❑"/>
            </a:pPr>
            <a:r>
              <a:rPr b="1" lang="en-US" sz="1900">
                <a:latin typeface="Arial"/>
                <a:ea typeface="Arial"/>
                <a:cs typeface="Arial"/>
                <a:sym typeface="Arial"/>
              </a:rPr>
              <a:t>Adobe Analytics</a:t>
            </a:r>
            <a:r>
              <a:rPr lang="en-US" sz="1900">
                <a:latin typeface="Arial"/>
                <a:ea typeface="Arial"/>
                <a:cs typeface="Arial"/>
                <a:sym typeface="Arial"/>
              </a:rPr>
              <a:t>: Adobe Analytics is a robust web analytics and reporting solution that helps businesses understand their digital audiences, </a:t>
            </a:r>
            <a:r>
              <a:rPr b="1" lang="en-US" sz="1900">
                <a:latin typeface="Arial"/>
                <a:ea typeface="Arial"/>
                <a:cs typeface="Arial"/>
                <a:sym typeface="Arial"/>
              </a:rPr>
              <a:t>track user behavior</a:t>
            </a:r>
            <a:r>
              <a:rPr lang="en-US" sz="1900">
                <a:latin typeface="Arial"/>
                <a:ea typeface="Arial"/>
                <a:cs typeface="Arial"/>
                <a:sym typeface="Arial"/>
              </a:rPr>
              <a:t>, and optimize online experiences. It provides insights into website and app performance, customer journeys, conversion funnels, and more.</a:t>
            </a:r>
            <a:endParaRPr sz="1900">
              <a:latin typeface="Arial"/>
              <a:ea typeface="Arial"/>
              <a:cs typeface="Arial"/>
              <a:sym typeface="Arial"/>
            </a:endParaRPr>
          </a:p>
          <a:p>
            <a:pPr indent="-349250" lvl="0" marL="342900" rtl="0" algn="just">
              <a:spcBef>
                <a:spcPts val="1000"/>
              </a:spcBef>
              <a:spcAft>
                <a:spcPts val="0"/>
              </a:spcAft>
              <a:buSzPts val="1540"/>
              <a:buFont typeface="Noto Sans Symbols"/>
              <a:buChar char="❑"/>
            </a:pPr>
            <a:r>
              <a:rPr b="1" lang="en-US" sz="1900">
                <a:latin typeface="Arial"/>
                <a:ea typeface="Arial"/>
                <a:cs typeface="Arial"/>
                <a:sym typeface="Arial"/>
              </a:rPr>
              <a:t>Marketing Analytics:</a:t>
            </a:r>
            <a:r>
              <a:rPr lang="en-US" sz="1900">
                <a:latin typeface="Arial"/>
                <a:ea typeface="Arial"/>
                <a:cs typeface="Arial"/>
                <a:sym typeface="Arial"/>
              </a:rPr>
              <a:t> Adobe's marketing solutions, such as Adobe Campaign and Adobe Experience Cloud, leverage data analytics to help businesses create, manage, and optimize </a:t>
            </a:r>
            <a:r>
              <a:rPr b="1" lang="en-US" sz="1900">
                <a:latin typeface="Arial"/>
                <a:ea typeface="Arial"/>
                <a:cs typeface="Arial"/>
                <a:sym typeface="Arial"/>
              </a:rPr>
              <a:t>marketing campaigns</a:t>
            </a:r>
            <a:r>
              <a:rPr lang="en-US" sz="1900">
                <a:latin typeface="Arial"/>
                <a:ea typeface="Arial"/>
                <a:cs typeface="Arial"/>
                <a:sym typeface="Arial"/>
              </a:rPr>
              <a:t> across different channels. This involves analyzing customer interactions, segmenting audiences, and measuring campaign effectiveness.</a:t>
            </a:r>
            <a:endParaRPr sz="1900">
              <a:latin typeface="Arial"/>
              <a:ea typeface="Arial"/>
              <a:cs typeface="Arial"/>
              <a:sym typeface="Arial"/>
            </a:endParaRPr>
          </a:p>
          <a:p>
            <a:pPr indent="-349250" lvl="0" marL="342900" rtl="0" algn="just">
              <a:spcBef>
                <a:spcPts val="1000"/>
              </a:spcBef>
              <a:spcAft>
                <a:spcPts val="0"/>
              </a:spcAft>
              <a:buSzPts val="1540"/>
              <a:buFont typeface="Noto Sans Symbols"/>
              <a:buChar char="❑"/>
            </a:pPr>
            <a:r>
              <a:rPr b="1" lang="en-US" sz="1900">
                <a:latin typeface="Arial"/>
                <a:ea typeface="Arial"/>
                <a:cs typeface="Arial"/>
                <a:sym typeface="Arial"/>
              </a:rPr>
              <a:t>Machine Learning and AI:</a:t>
            </a:r>
            <a:r>
              <a:rPr lang="en-US" sz="1900">
                <a:latin typeface="Arial"/>
                <a:ea typeface="Arial"/>
                <a:cs typeface="Arial"/>
                <a:sym typeface="Arial"/>
              </a:rPr>
              <a:t> Adobe Sensei, Adobe's artificial intelligence and machine learning framework, integrates analytics to </a:t>
            </a:r>
            <a:r>
              <a:rPr b="1" lang="en-US" sz="1900">
                <a:latin typeface="Arial"/>
                <a:ea typeface="Arial"/>
                <a:cs typeface="Arial"/>
                <a:sym typeface="Arial"/>
              </a:rPr>
              <a:t>automate tasks, predict user behaviors, and offer personalized recommendations.</a:t>
            </a:r>
            <a:endParaRPr b="1" sz="1500">
              <a:latin typeface="Arial"/>
              <a:ea typeface="Arial"/>
              <a:cs typeface="Arial"/>
              <a:sym typeface="Arial"/>
            </a:endParaRPr>
          </a:p>
          <a:p>
            <a:pPr indent="0" lvl="0" marL="0" rtl="0" algn="just">
              <a:spcBef>
                <a:spcPts val="1000"/>
              </a:spcBef>
              <a:spcAft>
                <a:spcPts val="0"/>
              </a:spcAft>
              <a:buSzPts val="1120"/>
              <a:buNone/>
            </a:pPr>
            <a:r>
              <a:t/>
            </a:r>
            <a:endParaRPr sz="1400"/>
          </a:p>
          <a:p>
            <a:pPr indent="0" lvl="0" marL="0" rtl="0" algn="just">
              <a:spcBef>
                <a:spcPts val="1000"/>
              </a:spcBef>
              <a:spcAft>
                <a:spcPts val="0"/>
              </a:spcAft>
              <a:buSzPts val="1120"/>
              <a:buNone/>
            </a:pPr>
            <a:r>
              <a:rPr lang="en-US" sz="1400"/>
              <a:t>                                                                                                                                  to be continued…</a:t>
            </a:r>
            <a:endParaRPr sz="1400"/>
          </a:p>
          <a:p>
            <a:pPr indent="0" lvl="0" marL="0" rtl="0" algn="just">
              <a:spcBef>
                <a:spcPts val="1000"/>
              </a:spcBef>
              <a:spcAft>
                <a:spcPts val="0"/>
              </a:spcAft>
              <a:buSzPts val="1120"/>
              <a:buNone/>
            </a:pPr>
            <a:r>
              <a:t/>
            </a:r>
            <a:endParaRPr sz="1400"/>
          </a:p>
          <a:p>
            <a:pPr indent="0" lvl="0" marL="0" rtl="0" algn="just">
              <a:spcBef>
                <a:spcPts val="1000"/>
              </a:spcBef>
              <a:spcAft>
                <a:spcPts val="0"/>
              </a:spcAft>
              <a:buSzPts val="1120"/>
              <a:buNone/>
            </a:pPr>
            <a:r>
              <a:rPr lang="en-US" sz="1400"/>
              <a:t>															</a:t>
            </a:r>
            <a:endParaRPr sz="1400"/>
          </a:p>
          <a:p>
            <a:pPr indent="0" lvl="0" marL="0" rtl="0" algn="just">
              <a:spcBef>
                <a:spcPts val="1000"/>
              </a:spcBef>
              <a:spcAft>
                <a:spcPts val="0"/>
              </a:spcAft>
              <a:buSzPts val="1120"/>
              <a:buNone/>
            </a:pPr>
            <a:r>
              <a:t/>
            </a:r>
            <a:endParaRPr sz="1400"/>
          </a:p>
          <a:p>
            <a:pPr indent="0" lvl="0" marL="0" rtl="0" algn="l">
              <a:spcBef>
                <a:spcPts val="1000"/>
              </a:spcBef>
              <a:spcAft>
                <a:spcPts val="0"/>
              </a:spcAft>
              <a:buSzPts val="1120"/>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idx="1" type="body"/>
          </p:nvPr>
        </p:nvSpPr>
        <p:spPr>
          <a:xfrm>
            <a:off x="332510" y="665018"/>
            <a:ext cx="8867601" cy="5440218"/>
          </a:xfrm>
          <a:prstGeom prst="rect">
            <a:avLst/>
          </a:prstGeom>
          <a:noFill/>
          <a:ln>
            <a:noFill/>
          </a:ln>
        </p:spPr>
        <p:txBody>
          <a:bodyPr anchorCtr="0" anchor="t" bIns="45700" lIns="91425" spcFirstLastPara="1" rIns="91425" wrap="square" tIns="45700">
            <a:normAutofit/>
          </a:bodyPr>
          <a:lstStyle/>
          <a:p>
            <a:pPr indent="-349250" lvl="0" marL="342900" rtl="0" algn="just">
              <a:spcBef>
                <a:spcPts val="0"/>
              </a:spcBef>
              <a:spcAft>
                <a:spcPts val="0"/>
              </a:spcAft>
              <a:buSzPts val="1700"/>
              <a:buFont typeface="Noto Sans Symbols"/>
              <a:buChar char="❑"/>
            </a:pPr>
            <a:r>
              <a:rPr b="1" lang="en-US" sz="2100">
                <a:latin typeface="Arial"/>
                <a:ea typeface="Arial"/>
                <a:cs typeface="Arial"/>
                <a:sym typeface="Arial"/>
              </a:rPr>
              <a:t>Personalization and Targeting:</a:t>
            </a:r>
            <a:r>
              <a:rPr lang="en-US" sz="2100">
                <a:latin typeface="Arial"/>
                <a:ea typeface="Arial"/>
                <a:cs typeface="Arial"/>
                <a:sym typeface="Arial"/>
              </a:rPr>
              <a:t> Analytics is used to gather data about customer preferences and behaviors, allowing businesses to personalize content and offers. Adobe Target, for instance, uses </a:t>
            </a:r>
            <a:r>
              <a:rPr b="1" lang="en-US" sz="2100">
                <a:latin typeface="Arial"/>
                <a:ea typeface="Arial"/>
                <a:cs typeface="Arial"/>
                <a:sym typeface="Arial"/>
              </a:rPr>
              <a:t>data-driven insights</a:t>
            </a:r>
            <a:r>
              <a:rPr lang="en-US" sz="2100">
                <a:latin typeface="Arial"/>
                <a:ea typeface="Arial"/>
                <a:cs typeface="Arial"/>
                <a:sym typeface="Arial"/>
              </a:rPr>
              <a:t> to deliver targeted experiences, optimize content, and enhance user engagement.</a:t>
            </a:r>
            <a:endParaRPr sz="1900">
              <a:latin typeface="Arial"/>
              <a:ea typeface="Arial"/>
              <a:cs typeface="Arial"/>
              <a:sym typeface="Arial"/>
            </a:endParaRPr>
          </a:p>
          <a:p>
            <a:pPr indent="-349250" lvl="0" marL="342900" rtl="0" algn="just">
              <a:spcBef>
                <a:spcPts val="1000"/>
              </a:spcBef>
              <a:spcAft>
                <a:spcPts val="0"/>
              </a:spcAft>
              <a:buSzPts val="1700"/>
              <a:buFont typeface="Noto Sans Symbols"/>
              <a:buChar char="❑"/>
            </a:pPr>
            <a:r>
              <a:rPr b="1" lang="en-US" sz="2100">
                <a:latin typeface="Arial"/>
                <a:ea typeface="Arial"/>
                <a:cs typeface="Arial"/>
                <a:sym typeface="Arial"/>
              </a:rPr>
              <a:t>Data Visualization</a:t>
            </a:r>
            <a:r>
              <a:rPr lang="en-US" sz="2100">
                <a:latin typeface="Arial"/>
                <a:ea typeface="Arial"/>
                <a:cs typeface="Arial"/>
                <a:sym typeface="Arial"/>
              </a:rPr>
              <a:t>: Adobe tools, like Adobe Data Studio, enable users to create </a:t>
            </a:r>
            <a:r>
              <a:rPr b="1" lang="en-US" sz="2100">
                <a:latin typeface="Arial"/>
                <a:ea typeface="Arial"/>
                <a:cs typeface="Arial"/>
                <a:sym typeface="Arial"/>
              </a:rPr>
              <a:t>interactive and visually appealing data dashboards</a:t>
            </a:r>
            <a:r>
              <a:rPr lang="en-US" sz="2100">
                <a:latin typeface="Arial"/>
                <a:ea typeface="Arial"/>
                <a:cs typeface="Arial"/>
                <a:sym typeface="Arial"/>
              </a:rPr>
              <a:t> and reports. These tools help in presenting complex analytics data in an easily understandable format.</a:t>
            </a:r>
            <a:endParaRPr sz="1900">
              <a:latin typeface="Arial"/>
              <a:ea typeface="Arial"/>
              <a:cs typeface="Arial"/>
              <a:sym typeface="Arial"/>
            </a:endParaRPr>
          </a:p>
          <a:p>
            <a:pPr indent="-349250" lvl="0" marL="342900" rtl="0" algn="just">
              <a:spcBef>
                <a:spcPts val="1000"/>
              </a:spcBef>
              <a:spcAft>
                <a:spcPts val="0"/>
              </a:spcAft>
              <a:buSzPts val="1700"/>
              <a:buFont typeface="Noto Sans Symbols"/>
              <a:buChar char="❑"/>
            </a:pPr>
            <a:r>
              <a:rPr b="1" lang="en-US" sz="2100">
                <a:latin typeface="Arial"/>
                <a:ea typeface="Arial"/>
                <a:cs typeface="Arial"/>
                <a:sym typeface="Arial"/>
              </a:rPr>
              <a:t>Digital Advertising:</a:t>
            </a:r>
            <a:r>
              <a:rPr lang="en-US" sz="2100">
                <a:latin typeface="Arial"/>
                <a:ea typeface="Arial"/>
                <a:cs typeface="Arial"/>
                <a:sym typeface="Arial"/>
              </a:rPr>
              <a:t> Adobe Advertising Cloud incorporates analytics to optimize </a:t>
            </a:r>
            <a:r>
              <a:rPr b="1" lang="en-US" sz="2100">
                <a:latin typeface="Arial"/>
                <a:ea typeface="Arial"/>
                <a:cs typeface="Arial"/>
                <a:sym typeface="Arial"/>
              </a:rPr>
              <a:t>ad placements</a:t>
            </a:r>
            <a:r>
              <a:rPr lang="en-US" sz="2100">
                <a:latin typeface="Arial"/>
                <a:ea typeface="Arial"/>
                <a:cs typeface="Arial"/>
                <a:sym typeface="Arial"/>
              </a:rPr>
              <a:t>, target specific audiences, and measure the impact of digital advertising campaigns across various channels.</a:t>
            </a:r>
            <a:endParaRPr sz="1900">
              <a:latin typeface="Arial"/>
              <a:ea typeface="Arial"/>
              <a:cs typeface="Arial"/>
              <a:sym typeface="Arial"/>
            </a:endParaRPr>
          </a:p>
          <a:p>
            <a:pPr indent="0" lvl="0" marL="0" rtl="0" algn="just">
              <a:spcBef>
                <a:spcPts val="1000"/>
              </a:spcBef>
              <a:spcAft>
                <a:spcPts val="0"/>
              </a:spcAft>
              <a:buSzPts val="1440"/>
              <a:buNone/>
            </a:pPr>
            <a:r>
              <a:t/>
            </a:r>
            <a:endParaRPr sz="19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677334" y="609601"/>
            <a:ext cx="8596668" cy="701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u="sng"/>
              <a:t>Annual Revenue</a:t>
            </a:r>
            <a:r>
              <a:rPr lang="en-US"/>
              <a:t>(Last 3 years)</a:t>
            </a:r>
            <a:endParaRPr/>
          </a:p>
        </p:txBody>
      </p:sp>
      <p:sp>
        <p:nvSpPr>
          <p:cNvPr id="175" name="Google Shape;175;p23"/>
          <p:cNvSpPr txBox="1"/>
          <p:nvPr>
            <p:ph idx="1" type="body"/>
          </p:nvPr>
        </p:nvSpPr>
        <p:spPr>
          <a:xfrm>
            <a:off x="677334" y="1487055"/>
            <a:ext cx="8596668" cy="4563544"/>
          </a:xfrm>
          <a:prstGeom prst="rect">
            <a:avLst/>
          </a:prstGeom>
          <a:noFill/>
          <a:ln>
            <a:noFill/>
          </a:ln>
        </p:spPr>
        <p:txBody>
          <a:bodyPr anchorCtr="0" anchor="t" bIns="45700" lIns="91425" spcFirstLastPara="1" rIns="91425" wrap="square" tIns="45700">
            <a:normAutofit/>
          </a:bodyPr>
          <a:lstStyle/>
          <a:p>
            <a:pPr indent="-349250" lvl="0" marL="342900" rtl="0" algn="l">
              <a:spcBef>
                <a:spcPts val="0"/>
              </a:spcBef>
              <a:spcAft>
                <a:spcPts val="0"/>
              </a:spcAft>
              <a:buSzPts val="2020"/>
              <a:buFont typeface="Arial"/>
              <a:buChar char="►"/>
            </a:pPr>
            <a:r>
              <a:rPr lang="en-US" sz="2500">
                <a:latin typeface="Arial"/>
                <a:ea typeface="Arial"/>
                <a:cs typeface="Arial"/>
                <a:sym typeface="Arial"/>
              </a:rPr>
              <a:t>As of May 2023</a:t>
            </a:r>
            <a:endParaRPr sz="1900">
              <a:latin typeface="Arial"/>
              <a:ea typeface="Arial"/>
              <a:cs typeface="Arial"/>
              <a:sym typeface="Arial"/>
            </a:endParaRPr>
          </a:p>
          <a:p>
            <a:pPr indent="0" lvl="0" marL="0" rtl="0" algn="l">
              <a:spcBef>
                <a:spcPts val="1000"/>
              </a:spcBef>
              <a:spcAft>
                <a:spcPts val="0"/>
              </a:spcAft>
              <a:buSzPts val="1440"/>
              <a:buNone/>
            </a:pPr>
            <a:r>
              <a:rPr lang="en-US" sz="1900">
                <a:latin typeface="Arial"/>
                <a:ea typeface="Arial"/>
                <a:cs typeface="Arial"/>
                <a:sym typeface="Arial"/>
              </a:rPr>
              <a:t> 			    </a:t>
            </a:r>
            <a:r>
              <a:rPr b="1" lang="en-US" sz="2900">
                <a:latin typeface="Arial"/>
                <a:ea typeface="Arial"/>
                <a:cs typeface="Arial"/>
                <a:sym typeface="Arial"/>
              </a:rPr>
              <a:t>$18.429B     </a:t>
            </a:r>
            <a:r>
              <a:rPr b="1" lang="en-US" sz="2500">
                <a:latin typeface="Arial"/>
                <a:ea typeface="Arial"/>
                <a:cs typeface="Arial"/>
                <a:sym typeface="Arial"/>
              </a:rPr>
              <a:t>       10.4%</a:t>
            </a:r>
            <a:r>
              <a:rPr b="1" lang="en-US" sz="2900">
                <a:latin typeface="Arial"/>
                <a:ea typeface="Arial"/>
                <a:cs typeface="Arial"/>
                <a:sym typeface="Arial"/>
              </a:rPr>
              <a:t> </a:t>
            </a:r>
            <a:r>
              <a:rPr lang="en-US" sz="2500">
                <a:latin typeface="Arial"/>
                <a:ea typeface="Arial"/>
                <a:cs typeface="Arial"/>
                <a:sym typeface="Arial"/>
              </a:rPr>
              <a:t>increase over last year</a:t>
            </a:r>
            <a:endParaRPr sz="1900">
              <a:latin typeface="Arial"/>
              <a:ea typeface="Arial"/>
              <a:cs typeface="Arial"/>
              <a:sym typeface="Arial"/>
            </a:endParaRPr>
          </a:p>
          <a:p>
            <a:pPr indent="0" lvl="0" marL="0" rtl="0" algn="l">
              <a:spcBef>
                <a:spcPts val="1000"/>
              </a:spcBef>
              <a:spcAft>
                <a:spcPts val="0"/>
              </a:spcAft>
              <a:buSzPts val="1920"/>
              <a:buNone/>
            </a:pPr>
            <a:r>
              <a:t/>
            </a:r>
            <a:endParaRPr sz="2500">
              <a:latin typeface="Arial"/>
              <a:ea typeface="Arial"/>
              <a:cs typeface="Arial"/>
              <a:sym typeface="Arial"/>
            </a:endParaRPr>
          </a:p>
          <a:p>
            <a:pPr indent="0" lvl="0" marL="0" rtl="0" algn="l">
              <a:spcBef>
                <a:spcPts val="1000"/>
              </a:spcBef>
              <a:spcAft>
                <a:spcPts val="0"/>
              </a:spcAft>
              <a:buSzPts val="1920"/>
              <a:buNone/>
            </a:pPr>
            <a:r>
              <a:rPr lang="en-US" sz="2500">
                <a:latin typeface="Arial"/>
                <a:ea typeface="Arial"/>
                <a:cs typeface="Arial"/>
                <a:sym typeface="Arial"/>
              </a:rPr>
              <a:t>	2022 was</a:t>
            </a:r>
            <a:r>
              <a:rPr lang="en-US" sz="1900">
                <a:latin typeface="Arial"/>
                <a:ea typeface="Arial"/>
                <a:cs typeface="Arial"/>
                <a:sym typeface="Arial"/>
              </a:rPr>
              <a:t> </a:t>
            </a:r>
            <a:r>
              <a:rPr b="1" lang="en-US" sz="2900">
                <a:latin typeface="Arial"/>
                <a:ea typeface="Arial"/>
                <a:cs typeface="Arial"/>
                <a:sym typeface="Arial"/>
              </a:rPr>
              <a:t>$17.606B</a:t>
            </a:r>
            <a:r>
              <a:rPr lang="en-US" sz="1900">
                <a:latin typeface="Arial"/>
                <a:ea typeface="Arial"/>
                <a:cs typeface="Arial"/>
                <a:sym typeface="Arial"/>
              </a:rPr>
              <a:t> </a:t>
            </a:r>
            <a:r>
              <a:rPr lang="en-US" sz="2500">
                <a:latin typeface="Arial"/>
                <a:ea typeface="Arial"/>
                <a:cs typeface="Arial"/>
                <a:sym typeface="Arial"/>
              </a:rPr>
              <a:t>          </a:t>
            </a:r>
            <a:r>
              <a:rPr b="1" lang="en-US" sz="2500">
                <a:latin typeface="Arial"/>
                <a:ea typeface="Arial"/>
                <a:cs typeface="Arial"/>
                <a:sym typeface="Arial"/>
              </a:rPr>
              <a:t>11.54%</a:t>
            </a:r>
            <a:r>
              <a:rPr lang="en-US" sz="2500">
                <a:latin typeface="Arial"/>
                <a:ea typeface="Arial"/>
                <a:cs typeface="Arial"/>
                <a:sym typeface="Arial"/>
              </a:rPr>
              <a:t> increase from 2021</a:t>
            </a:r>
            <a:endParaRPr sz="1900">
              <a:latin typeface="Arial"/>
              <a:ea typeface="Arial"/>
              <a:cs typeface="Arial"/>
              <a:sym typeface="Arial"/>
            </a:endParaRPr>
          </a:p>
          <a:p>
            <a:pPr indent="0" lvl="0" marL="0" rtl="0" algn="l">
              <a:spcBef>
                <a:spcPts val="1000"/>
              </a:spcBef>
              <a:spcAft>
                <a:spcPts val="0"/>
              </a:spcAft>
              <a:buSzPts val="1920"/>
              <a:buNone/>
            </a:pPr>
            <a:r>
              <a:t/>
            </a:r>
            <a:endParaRPr sz="2500">
              <a:latin typeface="Arial"/>
              <a:ea typeface="Arial"/>
              <a:cs typeface="Arial"/>
              <a:sym typeface="Arial"/>
            </a:endParaRPr>
          </a:p>
          <a:p>
            <a:pPr indent="0" lvl="0" marL="0" rtl="0" algn="l">
              <a:spcBef>
                <a:spcPts val="1000"/>
              </a:spcBef>
              <a:spcAft>
                <a:spcPts val="0"/>
              </a:spcAft>
              <a:buSzPts val="1920"/>
              <a:buNone/>
            </a:pPr>
            <a:r>
              <a:rPr lang="en-US" sz="2500">
                <a:latin typeface="Arial"/>
                <a:ea typeface="Arial"/>
                <a:cs typeface="Arial"/>
                <a:sym typeface="Arial"/>
              </a:rPr>
              <a:t>	2021 was</a:t>
            </a:r>
            <a:r>
              <a:rPr lang="en-US" sz="1900">
                <a:latin typeface="Arial"/>
                <a:ea typeface="Arial"/>
                <a:cs typeface="Arial"/>
                <a:sym typeface="Arial"/>
              </a:rPr>
              <a:t> </a:t>
            </a:r>
            <a:r>
              <a:rPr b="1" lang="en-US" sz="2900">
                <a:latin typeface="Arial"/>
                <a:ea typeface="Arial"/>
                <a:cs typeface="Arial"/>
                <a:sym typeface="Arial"/>
              </a:rPr>
              <a:t>$15.785B</a:t>
            </a:r>
            <a:r>
              <a:rPr lang="en-US" sz="1900">
                <a:latin typeface="Arial"/>
                <a:ea typeface="Arial"/>
                <a:cs typeface="Arial"/>
                <a:sym typeface="Arial"/>
              </a:rPr>
              <a:t>               </a:t>
            </a:r>
            <a:r>
              <a:rPr b="1" lang="en-US" sz="2500">
                <a:latin typeface="Arial"/>
                <a:ea typeface="Arial"/>
                <a:cs typeface="Arial"/>
                <a:sym typeface="Arial"/>
              </a:rPr>
              <a:t>22.67%</a:t>
            </a:r>
            <a:r>
              <a:rPr lang="en-US" sz="1900">
                <a:latin typeface="Arial"/>
                <a:ea typeface="Arial"/>
                <a:cs typeface="Arial"/>
                <a:sym typeface="Arial"/>
              </a:rPr>
              <a:t> </a:t>
            </a:r>
            <a:r>
              <a:rPr lang="en-US" sz="2500">
                <a:latin typeface="Arial"/>
                <a:ea typeface="Arial"/>
                <a:cs typeface="Arial"/>
                <a:sym typeface="Arial"/>
              </a:rPr>
              <a:t>increase from 2020.</a:t>
            </a:r>
            <a:endParaRPr sz="1900">
              <a:latin typeface="Arial"/>
              <a:ea typeface="Arial"/>
              <a:cs typeface="Arial"/>
              <a:sym typeface="Arial"/>
            </a:endParaRPr>
          </a:p>
        </p:txBody>
      </p:sp>
      <p:sp>
        <p:nvSpPr>
          <p:cNvPr id="176" name="Google Shape;176;p23"/>
          <p:cNvSpPr/>
          <p:nvPr/>
        </p:nvSpPr>
        <p:spPr>
          <a:xfrm>
            <a:off x="4399434" y="1808360"/>
            <a:ext cx="729600" cy="646500"/>
          </a:xfrm>
          <a:prstGeom prst="up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77" name="Google Shape;177;p23"/>
          <p:cNvSpPr/>
          <p:nvPr/>
        </p:nvSpPr>
        <p:spPr>
          <a:xfrm>
            <a:off x="4399421" y="3244724"/>
            <a:ext cx="729600" cy="646500"/>
          </a:xfrm>
          <a:prstGeom prst="up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78" name="Google Shape;178;p23"/>
          <p:cNvSpPr/>
          <p:nvPr/>
        </p:nvSpPr>
        <p:spPr>
          <a:xfrm>
            <a:off x="4399437" y="4336085"/>
            <a:ext cx="729600" cy="646500"/>
          </a:xfrm>
          <a:prstGeom prst="up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p:nvPr/>
        </p:nvSpPr>
        <p:spPr>
          <a:xfrm>
            <a:off x="9064475" y="1064000"/>
            <a:ext cx="558900" cy="4710000"/>
          </a:xfrm>
          <a:prstGeom prst="upArrow">
            <a:avLst>
              <a:gd fmla="val 50000" name="adj1"/>
              <a:gd fmla="val 50000" name="adj2"/>
            </a:avLst>
          </a:prstGeom>
          <a:solidFill>
            <a:srgbClr val="00B0F0"/>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184" name="Google Shape;184;p24"/>
          <p:cNvPicPr preferRelativeResize="0"/>
          <p:nvPr/>
        </p:nvPicPr>
        <p:blipFill>
          <a:blip r:embed="rId3">
            <a:alphaModFix/>
          </a:blip>
          <a:stretch>
            <a:fillRect/>
          </a:stretch>
        </p:blipFill>
        <p:spPr>
          <a:xfrm>
            <a:off x="413225" y="449925"/>
            <a:ext cx="8651239" cy="58345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778934" y="271702"/>
            <a:ext cx="8596668" cy="6742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u="sng"/>
              <a:t>Top Funds</a:t>
            </a:r>
            <a:endParaRPr u="sng"/>
          </a:p>
        </p:txBody>
      </p:sp>
      <p:sp>
        <p:nvSpPr>
          <p:cNvPr id="190" name="Google Shape;190;p25"/>
          <p:cNvSpPr txBox="1"/>
          <p:nvPr>
            <p:ph idx="1" type="body"/>
          </p:nvPr>
        </p:nvSpPr>
        <p:spPr>
          <a:xfrm>
            <a:off x="677459" y="1164566"/>
            <a:ext cx="8596800" cy="488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Arial"/>
              <a:buChar char="▪"/>
            </a:pPr>
            <a:r>
              <a:rPr b="1" lang="en-US">
                <a:latin typeface="Arial"/>
                <a:ea typeface="Arial"/>
                <a:cs typeface="Arial"/>
                <a:sym typeface="Arial"/>
              </a:rPr>
              <a:t>Institutional Ownership</a:t>
            </a:r>
            <a:endParaRPr>
              <a:latin typeface="Arial"/>
              <a:ea typeface="Arial"/>
              <a:cs typeface="Arial"/>
              <a:sym typeface="Arial"/>
            </a:endParaRPr>
          </a:p>
          <a:p>
            <a:pPr indent="0" lvl="0" marL="0" rtl="0" algn="l">
              <a:spcBef>
                <a:spcPts val="1000"/>
              </a:spcBef>
              <a:spcAft>
                <a:spcPts val="0"/>
              </a:spcAft>
              <a:buSzPts val="1440"/>
              <a:buNone/>
            </a:pPr>
            <a:r>
              <a:rPr lang="en-US">
                <a:latin typeface="Arial"/>
                <a:ea typeface="Arial"/>
                <a:cs typeface="Arial"/>
                <a:sym typeface="Arial"/>
              </a:rPr>
              <a:t>			</a:t>
            </a:r>
            <a:r>
              <a:rPr lang="en-US">
                <a:solidFill>
                  <a:srgbClr val="333333"/>
                </a:solidFill>
                <a:latin typeface="Arial"/>
                <a:ea typeface="Arial"/>
                <a:cs typeface="Arial"/>
                <a:sym typeface="Arial"/>
              </a:rPr>
              <a:t>Mutual fund holders        </a:t>
            </a:r>
            <a:r>
              <a:rPr b="1" lang="en-US">
                <a:solidFill>
                  <a:srgbClr val="333333"/>
                </a:solidFill>
                <a:latin typeface="Arial"/>
                <a:ea typeface="Arial"/>
                <a:cs typeface="Arial"/>
                <a:sym typeface="Arial"/>
              </a:rPr>
              <a:t>48.45%</a:t>
            </a:r>
            <a:endParaRPr>
              <a:latin typeface="Arial"/>
              <a:ea typeface="Arial"/>
              <a:cs typeface="Arial"/>
              <a:sym typeface="Arial"/>
            </a:endParaRPr>
          </a:p>
          <a:p>
            <a:pPr indent="0" lvl="0" marL="0" rtl="0" algn="l">
              <a:spcBef>
                <a:spcPts val="1000"/>
              </a:spcBef>
              <a:spcAft>
                <a:spcPts val="0"/>
              </a:spcAft>
              <a:buSzPts val="1440"/>
              <a:buNone/>
            </a:pPr>
            <a:r>
              <a:rPr lang="en-US">
                <a:solidFill>
                  <a:srgbClr val="333333"/>
                </a:solidFill>
                <a:latin typeface="Arial"/>
                <a:ea typeface="Arial"/>
                <a:cs typeface="Arial"/>
                <a:sym typeface="Arial"/>
              </a:rPr>
              <a:t>			Other institutional            </a:t>
            </a:r>
            <a:r>
              <a:rPr b="1" lang="en-US">
                <a:solidFill>
                  <a:srgbClr val="333333"/>
                </a:solidFill>
                <a:latin typeface="Arial"/>
                <a:ea typeface="Arial"/>
                <a:cs typeface="Arial"/>
                <a:sym typeface="Arial"/>
              </a:rPr>
              <a:t>36.01%</a:t>
            </a:r>
            <a:endParaRPr>
              <a:latin typeface="Arial"/>
              <a:ea typeface="Arial"/>
              <a:cs typeface="Arial"/>
              <a:sym typeface="Arial"/>
            </a:endParaRPr>
          </a:p>
          <a:p>
            <a:pPr indent="0" lvl="0" marL="0" rtl="0" algn="l">
              <a:spcBef>
                <a:spcPts val="1000"/>
              </a:spcBef>
              <a:spcAft>
                <a:spcPts val="0"/>
              </a:spcAft>
              <a:buSzPts val="1440"/>
              <a:buNone/>
            </a:pPr>
            <a:r>
              <a:rPr lang="en-US">
                <a:solidFill>
                  <a:srgbClr val="333333"/>
                </a:solidFill>
                <a:latin typeface="Arial"/>
                <a:ea typeface="Arial"/>
                <a:cs typeface="Arial"/>
                <a:sym typeface="Arial"/>
              </a:rPr>
              <a:t>			Individual Stakeholders   </a:t>
            </a:r>
            <a:r>
              <a:rPr b="1" lang="en-US">
                <a:solidFill>
                  <a:srgbClr val="333333"/>
                </a:solidFill>
                <a:latin typeface="Arial"/>
                <a:ea typeface="Arial"/>
                <a:cs typeface="Arial"/>
                <a:sym typeface="Arial"/>
              </a:rPr>
              <a:t>0.65%</a:t>
            </a:r>
            <a:endParaRPr b="1">
              <a:latin typeface="Arial"/>
              <a:ea typeface="Arial"/>
              <a:cs typeface="Arial"/>
              <a:sym typeface="Arial"/>
            </a:endParaRPr>
          </a:p>
        </p:txBody>
      </p:sp>
      <p:pic>
        <p:nvPicPr>
          <p:cNvPr id="191" name="Google Shape;191;p25"/>
          <p:cNvPicPr preferRelativeResize="0"/>
          <p:nvPr/>
        </p:nvPicPr>
        <p:blipFill>
          <a:blip r:embed="rId3">
            <a:alphaModFix/>
          </a:blip>
          <a:stretch>
            <a:fillRect/>
          </a:stretch>
        </p:blipFill>
        <p:spPr>
          <a:xfrm>
            <a:off x="1762438" y="2888750"/>
            <a:ext cx="6629651" cy="359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aphicFrame>
        <p:nvGraphicFramePr>
          <p:cNvPr id="196" name="Google Shape;196;p26"/>
          <p:cNvGraphicFramePr/>
          <p:nvPr/>
        </p:nvGraphicFramePr>
        <p:xfrm>
          <a:off x="508000" y="771955"/>
          <a:ext cx="3000000" cy="3000000"/>
        </p:xfrm>
        <a:graphic>
          <a:graphicData uri="http://schemas.openxmlformats.org/drawingml/2006/table">
            <a:tbl>
              <a:tblPr bandRow="1" firstRow="1">
                <a:noFill/>
                <a:tableStyleId>{8A2D1C7D-A406-4782-9642-408F583BC9B2}</a:tableStyleId>
              </a:tblPr>
              <a:tblGrid>
                <a:gridCol w="2898975"/>
                <a:gridCol w="2898975"/>
                <a:gridCol w="2898975"/>
              </a:tblGrid>
              <a:tr h="537325">
                <a:tc>
                  <a:txBody>
                    <a:bodyPr/>
                    <a:lstStyle/>
                    <a:p>
                      <a:pPr indent="0" lvl="0" marL="0" marR="0" rtl="0" algn="ctr">
                        <a:spcBef>
                          <a:spcPts val="0"/>
                        </a:spcBef>
                        <a:spcAft>
                          <a:spcPts val="0"/>
                        </a:spcAft>
                        <a:buNone/>
                      </a:pPr>
                      <a:r>
                        <a:rPr lang="en-US" sz="2000" u="none" cap="none" strike="noStrike"/>
                        <a:t>STOCKHOLDER</a:t>
                      </a:r>
                      <a:endParaRPr sz="2000" u="none" cap="none" strike="noStrike"/>
                    </a:p>
                  </a:txBody>
                  <a:tcPr marT="45725" marB="45725" marR="91450" marL="91450"/>
                </a:tc>
                <a:tc>
                  <a:txBody>
                    <a:bodyPr/>
                    <a:lstStyle/>
                    <a:p>
                      <a:pPr indent="0" lvl="0" marL="0" marR="0" rtl="0" algn="ctr">
                        <a:spcBef>
                          <a:spcPts val="0"/>
                        </a:spcBef>
                        <a:spcAft>
                          <a:spcPts val="0"/>
                        </a:spcAft>
                        <a:buNone/>
                      </a:pPr>
                      <a:r>
                        <a:rPr lang="en-US" sz="2000" u="none" cap="none" strike="noStrike"/>
                        <a:t>STAKE</a:t>
                      </a:r>
                      <a:endParaRPr sz="2000" u="none" cap="none" strike="noStrike"/>
                    </a:p>
                  </a:txBody>
                  <a:tcPr marT="45725" marB="45725" marR="91450" marL="91450"/>
                </a:tc>
                <a:tc>
                  <a:txBody>
                    <a:bodyPr/>
                    <a:lstStyle/>
                    <a:p>
                      <a:pPr indent="0" lvl="0" marL="0" marR="0" rtl="0" algn="ctr">
                        <a:spcBef>
                          <a:spcPts val="0"/>
                        </a:spcBef>
                        <a:spcAft>
                          <a:spcPts val="0"/>
                        </a:spcAft>
                        <a:buNone/>
                      </a:pPr>
                      <a:r>
                        <a:rPr lang="en-US" sz="2000" u="none" cap="none" strike="noStrike"/>
                        <a:t>SHARES OWNED</a:t>
                      </a:r>
                      <a:endParaRPr sz="2000" u="none" cap="none" strike="noStrike"/>
                    </a:p>
                  </a:txBody>
                  <a:tcPr marT="45725" marB="45725" marR="91450" marL="91450"/>
                </a:tc>
              </a:tr>
              <a:tr h="623025">
                <a:tc>
                  <a:txBody>
                    <a:bodyPr/>
                    <a:lstStyle/>
                    <a:p>
                      <a:pPr indent="0" lvl="0" marL="0" marR="0" rtl="0" algn="l">
                        <a:spcBef>
                          <a:spcPts val="0"/>
                        </a:spcBef>
                        <a:spcAft>
                          <a:spcPts val="0"/>
                        </a:spcAft>
                        <a:buNone/>
                      </a:pPr>
                      <a:r>
                        <a:rPr b="1" i="0" lang="en-US" sz="1700" u="none" cap="none" strike="noStrike">
                          <a:solidFill>
                            <a:schemeClr val="dk1"/>
                          </a:solidFill>
                          <a:latin typeface="Arial"/>
                          <a:ea typeface="Arial"/>
                          <a:cs typeface="Arial"/>
                          <a:sym typeface="Arial"/>
                        </a:rPr>
                        <a:t>The Vanguard Group, Inc.</a:t>
                      </a:r>
                      <a:endParaRPr sz="17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b="1" lang="en-US" sz="1800">
                          <a:solidFill>
                            <a:srgbClr val="FF0000"/>
                          </a:solidFill>
                        </a:rPr>
                        <a:t>8.18%</a:t>
                      </a:r>
                      <a:endParaRPr>
                        <a:solidFill>
                          <a:srgbClr val="FF0000"/>
                        </a:solidFil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37,264,644</a:t>
                      </a:r>
                      <a:endParaRPr>
                        <a:solidFill>
                          <a:srgbClr val="FF0000"/>
                        </a:solidFill>
                      </a:endParaRPr>
                    </a:p>
                  </a:txBody>
                  <a:tcPr marT="31750" marB="31750" marR="91450" marL="91450" anchor="ctr"/>
                </a:tc>
              </a:tr>
              <a:tr h="452600">
                <a:tc>
                  <a:txBody>
                    <a:bodyPr/>
                    <a:lstStyle/>
                    <a:p>
                      <a:pPr indent="0" lvl="0" marL="0" marR="0" rtl="0" algn="l">
                        <a:spcBef>
                          <a:spcPts val="0"/>
                        </a:spcBef>
                        <a:spcAft>
                          <a:spcPts val="0"/>
                        </a:spcAft>
                        <a:buNone/>
                      </a:pPr>
                      <a:r>
                        <a:rPr b="1" i="0" lang="en-US" sz="1700">
                          <a:solidFill>
                            <a:schemeClr val="dk1"/>
                          </a:solidFill>
                          <a:latin typeface="Arial"/>
                          <a:ea typeface="Arial"/>
                          <a:cs typeface="Arial"/>
                          <a:sym typeface="Arial"/>
                        </a:rPr>
                        <a:t>BlackRock Fund Advisors</a:t>
                      </a:r>
                      <a:endParaRPr sz="17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b="1" lang="en-US" sz="1800">
                          <a:solidFill>
                            <a:srgbClr val="FF0000"/>
                          </a:solidFill>
                        </a:rPr>
                        <a:t>5.10%</a:t>
                      </a:r>
                      <a:endParaRPr>
                        <a:solidFill>
                          <a:srgbClr val="FF0000"/>
                        </a:solidFil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23,247,117</a:t>
                      </a:r>
                      <a:endParaRPr>
                        <a:solidFill>
                          <a:srgbClr val="FF0000"/>
                        </a:solidFill>
                      </a:endParaRPr>
                    </a:p>
                  </a:txBody>
                  <a:tcPr marT="31750" marB="31750" marR="91450" marL="91450" anchor="ctr"/>
                </a:tc>
              </a:tr>
              <a:tr h="623025">
                <a:tc>
                  <a:txBody>
                    <a:bodyPr/>
                    <a:lstStyle/>
                    <a:p>
                      <a:pPr indent="0" lvl="0" marL="0" marR="0" rtl="0" algn="l">
                        <a:spcBef>
                          <a:spcPts val="0"/>
                        </a:spcBef>
                        <a:spcAft>
                          <a:spcPts val="0"/>
                        </a:spcAft>
                        <a:buNone/>
                      </a:pPr>
                      <a:r>
                        <a:rPr b="1" i="0" lang="en-US" sz="1700">
                          <a:solidFill>
                            <a:schemeClr val="dk1"/>
                          </a:solidFill>
                          <a:latin typeface="Arial"/>
                          <a:ea typeface="Arial"/>
                          <a:cs typeface="Arial"/>
                          <a:sym typeface="Arial"/>
                        </a:rPr>
                        <a:t>SSgA Funds Management, Inc.</a:t>
                      </a:r>
                      <a:endParaRPr sz="17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b="1" lang="en-US" sz="1800">
                          <a:solidFill>
                            <a:srgbClr val="FF0000"/>
                          </a:solidFill>
                        </a:rPr>
                        <a:t>4.09%</a:t>
                      </a:r>
                      <a:endParaRPr>
                        <a:solidFill>
                          <a:srgbClr val="FF0000"/>
                        </a:solidFil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18,632,322</a:t>
                      </a:r>
                      <a:endParaRPr>
                        <a:solidFill>
                          <a:srgbClr val="FF0000"/>
                        </a:solidFill>
                      </a:endParaRPr>
                    </a:p>
                  </a:txBody>
                  <a:tcPr marT="31750" marB="31750" marR="91450" marL="91450" anchor="ctr"/>
                </a:tc>
              </a:tr>
              <a:tr h="623025">
                <a:tc>
                  <a:txBody>
                    <a:bodyPr/>
                    <a:lstStyle/>
                    <a:p>
                      <a:pPr indent="0" lvl="0" marL="0" marR="0" rtl="0" algn="l">
                        <a:spcBef>
                          <a:spcPts val="0"/>
                        </a:spcBef>
                        <a:spcAft>
                          <a:spcPts val="0"/>
                        </a:spcAft>
                        <a:buNone/>
                      </a:pPr>
                      <a:r>
                        <a:rPr b="1" i="0" lang="en-US" sz="1700">
                          <a:solidFill>
                            <a:schemeClr val="dk1"/>
                          </a:solidFill>
                          <a:latin typeface="Arial"/>
                          <a:ea typeface="Arial"/>
                          <a:cs typeface="Arial"/>
                          <a:sym typeface="Arial"/>
                        </a:rPr>
                        <a:t>Geode Capital Management LLC</a:t>
                      </a:r>
                      <a:endParaRPr sz="17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b="1" lang="en-US" sz="1800">
                          <a:solidFill>
                            <a:srgbClr val="FF0000"/>
                          </a:solidFill>
                        </a:rPr>
                        <a:t>2.14%</a:t>
                      </a:r>
                      <a:endParaRPr>
                        <a:solidFill>
                          <a:srgbClr val="FF0000"/>
                        </a:solidFil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9,762,185</a:t>
                      </a:r>
                      <a:endParaRPr>
                        <a:solidFill>
                          <a:srgbClr val="FF0000"/>
                        </a:solidFill>
                      </a:endParaRPr>
                    </a:p>
                  </a:txBody>
                  <a:tcPr marT="31750" marB="31750" marR="91450" marL="91450" anchor="ctr"/>
                </a:tc>
              </a:tr>
              <a:tr h="623025">
                <a:tc>
                  <a:txBody>
                    <a:bodyPr/>
                    <a:lstStyle/>
                    <a:p>
                      <a:pPr indent="0" lvl="0" marL="0" marR="0" rtl="0" algn="l">
                        <a:spcBef>
                          <a:spcPts val="0"/>
                        </a:spcBef>
                        <a:spcAft>
                          <a:spcPts val="0"/>
                        </a:spcAft>
                        <a:buNone/>
                      </a:pPr>
                      <a:r>
                        <a:rPr b="1" i="0" lang="en-US" sz="1700">
                          <a:solidFill>
                            <a:schemeClr val="dk1"/>
                          </a:solidFill>
                          <a:latin typeface="Arial"/>
                          <a:ea typeface="Arial"/>
                          <a:cs typeface="Arial"/>
                          <a:sym typeface="Arial"/>
                        </a:rPr>
                        <a:t>Fidelity Management &amp; Research Co.</a:t>
                      </a:r>
                      <a:endParaRPr sz="17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b="1" lang="en-US" sz="1800">
                          <a:solidFill>
                            <a:srgbClr val="FF0000"/>
                          </a:solidFill>
                        </a:rPr>
                        <a:t>2.00%</a:t>
                      </a:r>
                      <a:endParaRPr>
                        <a:solidFill>
                          <a:srgbClr val="FF0000"/>
                        </a:solidFil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9,093,340</a:t>
                      </a:r>
                      <a:endParaRPr>
                        <a:solidFill>
                          <a:srgbClr val="FF0000"/>
                        </a:solidFill>
                      </a:endParaRPr>
                    </a:p>
                  </a:txBody>
                  <a:tcPr marT="31750" marB="31750" marR="91450" marL="91450" anchor="ctr"/>
                </a:tc>
              </a:tr>
              <a:tr h="623025">
                <a:tc>
                  <a:txBody>
                    <a:bodyPr/>
                    <a:lstStyle/>
                    <a:p>
                      <a:pPr indent="0" lvl="0" marL="0" marR="0" rtl="0" algn="l">
                        <a:spcBef>
                          <a:spcPts val="0"/>
                        </a:spcBef>
                        <a:spcAft>
                          <a:spcPts val="0"/>
                        </a:spcAft>
                        <a:buNone/>
                      </a:pPr>
                      <a:r>
                        <a:rPr b="1" i="0" lang="en-US" sz="1700">
                          <a:solidFill>
                            <a:schemeClr val="dk1"/>
                          </a:solidFill>
                          <a:latin typeface="Arial"/>
                          <a:ea typeface="Arial"/>
                          <a:cs typeface="Arial"/>
                          <a:sym typeface="Arial"/>
                        </a:rPr>
                        <a:t>PRIMECAP Management Co.</a:t>
                      </a:r>
                      <a:endParaRPr sz="17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b="1" lang="en-US" sz="1800">
                          <a:solidFill>
                            <a:srgbClr val="FF0000"/>
                          </a:solidFill>
                        </a:rPr>
                        <a:t>1.34%</a:t>
                      </a:r>
                      <a:endParaRPr>
                        <a:solidFill>
                          <a:srgbClr val="FF0000"/>
                        </a:solidFil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6,108,578</a:t>
                      </a:r>
                      <a:endParaRPr>
                        <a:solidFill>
                          <a:srgbClr val="FF0000"/>
                        </a:solidFill>
                      </a:endParaRPr>
                    </a:p>
                  </a:txBody>
                  <a:tcPr marT="31750" marB="31750" marR="91450" marL="91450" anchor="ctr"/>
                </a:tc>
              </a:tr>
              <a:tr h="623025">
                <a:tc>
                  <a:txBody>
                    <a:bodyPr/>
                    <a:lstStyle/>
                    <a:p>
                      <a:pPr indent="0" lvl="0" marL="0" marR="0" rtl="0" algn="l">
                        <a:spcBef>
                          <a:spcPts val="0"/>
                        </a:spcBef>
                        <a:spcAft>
                          <a:spcPts val="0"/>
                        </a:spcAft>
                        <a:buNone/>
                      </a:pPr>
                      <a:r>
                        <a:rPr b="1" lang="en-US" sz="1700">
                          <a:latin typeface="Arial"/>
                          <a:ea typeface="Arial"/>
                          <a:cs typeface="Arial"/>
                          <a:sym typeface="Arial"/>
                        </a:rPr>
                        <a:t>JP Morgan</a:t>
                      </a:r>
                      <a:r>
                        <a:rPr b="1" i="0" lang="en-US" sz="1700">
                          <a:solidFill>
                            <a:schemeClr val="dk1"/>
                          </a:solidFill>
                          <a:latin typeface="Arial"/>
                          <a:ea typeface="Arial"/>
                          <a:cs typeface="Arial"/>
                          <a:sym typeface="Arial"/>
                        </a:rPr>
                        <a:t> Investment Management</a:t>
                      </a:r>
                      <a:endParaRPr sz="17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b="1" lang="en-US" sz="1800">
                          <a:solidFill>
                            <a:srgbClr val="FF0000"/>
                          </a:solidFill>
                        </a:rPr>
                        <a:t>1.27%</a:t>
                      </a:r>
                      <a:endParaRPr>
                        <a:solidFill>
                          <a:srgbClr val="FF0000"/>
                        </a:solidFil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5,791,035</a:t>
                      </a:r>
                      <a:endParaRPr>
                        <a:solidFill>
                          <a:srgbClr val="FF0000"/>
                        </a:solidFill>
                      </a:endParaRPr>
                    </a:p>
                  </a:txBody>
                  <a:tcPr marT="31750" marB="31750" marR="91450" marL="91450" anchor="ctr"/>
                </a:tc>
              </a:tr>
              <a:tr h="452600">
                <a:tc>
                  <a:txBody>
                    <a:bodyPr/>
                    <a:lstStyle/>
                    <a:p>
                      <a:pPr indent="0" lvl="0" marL="0" marR="0" rtl="0" algn="l">
                        <a:spcBef>
                          <a:spcPts val="0"/>
                        </a:spcBef>
                        <a:spcAft>
                          <a:spcPts val="0"/>
                        </a:spcAft>
                        <a:buNone/>
                      </a:pPr>
                      <a:r>
                        <a:rPr b="1" i="0" lang="en-US" sz="1700">
                          <a:solidFill>
                            <a:schemeClr val="dk1"/>
                          </a:solidFill>
                          <a:latin typeface="Arial"/>
                          <a:ea typeface="Arial"/>
                          <a:cs typeface="Arial"/>
                          <a:sym typeface="Arial"/>
                        </a:rPr>
                        <a:t>Norges Bank Investment Management</a:t>
                      </a:r>
                      <a:endParaRPr sz="1700">
                        <a:latin typeface="Arial"/>
                        <a:ea typeface="Arial"/>
                        <a:cs typeface="Arial"/>
                        <a:sym typeface="Arial"/>
                      </a:endParaRPr>
                    </a:p>
                  </a:txBody>
                  <a:tcPr marT="45725" marB="45725" marR="91450" marL="91450"/>
                </a:tc>
                <a:tc>
                  <a:txBody>
                    <a:bodyPr/>
                    <a:lstStyle/>
                    <a:p>
                      <a:pPr indent="0" lvl="0" marL="0" marR="0" rtl="0" algn="r">
                        <a:spcBef>
                          <a:spcPts val="0"/>
                        </a:spcBef>
                        <a:spcAft>
                          <a:spcPts val="0"/>
                        </a:spcAft>
                        <a:buNone/>
                      </a:pPr>
                      <a:r>
                        <a:rPr b="1" lang="en-US" sz="1800">
                          <a:solidFill>
                            <a:srgbClr val="FF0000"/>
                          </a:solidFill>
                        </a:rPr>
                        <a:t>1.15%</a:t>
                      </a:r>
                      <a:endParaRPr>
                        <a:solidFill>
                          <a:srgbClr val="FF0000"/>
                        </a:solidFill>
                      </a:endParaRPr>
                    </a:p>
                  </a:txBody>
                  <a:tcPr marT="31750" marB="31750" marR="91450" marL="91450" anchor="ctr"/>
                </a:tc>
                <a:tc>
                  <a:txBody>
                    <a:bodyPr/>
                    <a:lstStyle/>
                    <a:p>
                      <a:pPr indent="0" lvl="0" marL="0" marR="0" rtl="0" algn="r">
                        <a:spcBef>
                          <a:spcPts val="0"/>
                        </a:spcBef>
                        <a:spcAft>
                          <a:spcPts val="0"/>
                        </a:spcAft>
                        <a:buNone/>
                      </a:pPr>
                      <a:r>
                        <a:rPr b="1" lang="en-US" sz="1800">
                          <a:solidFill>
                            <a:srgbClr val="FF0000"/>
                          </a:solidFill>
                        </a:rPr>
                        <a:t>5,221,017</a:t>
                      </a:r>
                      <a:endParaRPr>
                        <a:solidFill>
                          <a:srgbClr val="FF0000"/>
                        </a:solidFill>
                      </a:endParaRPr>
                    </a:p>
                  </a:txBody>
                  <a:tcPr marT="31750" marB="31750" marR="91450" marL="91450" anchor="ctr"/>
                </a:tc>
              </a:tr>
            </a:tbl>
          </a:graphicData>
        </a:graphic>
      </p:graphicFrame>
      <p:sp>
        <p:nvSpPr>
          <p:cNvPr id="197" name="Google Shape;197;p26"/>
          <p:cNvSpPr txBox="1"/>
          <p:nvPr/>
        </p:nvSpPr>
        <p:spPr>
          <a:xfrm>
            <a:off x="508000" y="233680"/>
            <a:ext cx="3120534"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rebuchet MS"/>
                <a:ea typeface="Trebuchet MS"/>
                <a:cs typeface="Trebuchet MS"/>
                <a:sym typeface="Trebuchet MS"/>
              </a:rPr>
              <a:t>Top Owner of Adobe Inc</a:t>
            </a:r>
            <a:r>
              <a:rPr b="1" i="0" lang="en-US" sz="1800" u="none" cap="none" strike="noStrike">
                <a:solidFill>
                  <a:srgbClr val="3F7818"/>
                </a:solidFill>
                <a:latin typeface="Trebuchet MS"/>
                <a:ea typeface="Trebuchet MS"/>
                <a:cs typeface="Trebuchet MS"/>
                <a:sym typeface="Trebuchet MS"/>
              </a:rPr>
              <a:t>.</a:t>
            </a:r>
            <a:endParaRPr b="1" i="0" sz="1800" u="none" cap="none" strike="noStrike">
              <a:solidFill>
                <a:srgbClr val="3F7818"/>
              </a:solidFill>
              <a:latin typeface="Trebuchet MS"/>
              <a:ea typeface="Trebuchet MS"/>
              <a:cs typeface="Trebuchet MS"/>
              <a:sym typeface="Trebuchet MS"/>
            </a:endParaRPr>
          </a:p>
        </p:txBody>
      </p:sp>
      <p:sp>
        <p:nvSpPr>
          <p:cNvPr id="198" name="Google Shape;198;p26"/>
          <p:cNvSpPr txBox="1"/>
          <p:nvPr/>
        </p:nvSpPr>
        <p:spPr>
          <a:xfrm>
            <a:off x="375920" y="6581001"/>
            <a:ext cx="784811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Trebuchet MS"/>
                <a:ea typeface="Trebuchet MS"/>
                <a:cs typeface="Trebuchet MS"/>
                <a:sym typeface="Trebuchet MS"/>
              </a:rPr>
              <a:t>Reference</a:t>
            </a:r>
            <a:r>
              <a:rPr b="0" i="0" lang="en-US" sz="1200" u="none" cap="none" strike="noStrike">
                <a:solidFill>
                  <a:schemeClr val="dk1"/>
                </a:solidFill>
                <a:latin typeface="Trebuchet MS"/>
                <a:ea typeface="Trebuchet MS"/>
                <a:cs typeface="Trebuchet MS"/>
                <a:sym typeface="Trebuchet MS"/>
              </a:rPr>
              <a:t> - https://money.cnn.com/quote/shareholders/shareholders.html?symb=ADBE&amp;subView=institutional</a:t>
            </a:r>
            <a:endParaRPr sz="12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