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70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5C8D-A45D-46B3-B918-F4D4CBC0D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5A70D-FD8B-4B3C-80DE-8BEDAAE7F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EB705-DEF4-4D92-A2B4-C1E0EE15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0E7C-3ADF-4AEF-8775-E91FBC9F40B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93064-E9AF-4B9B-B51A-8EAE897D2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C8EF-3228-4552-9237-835D71CE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68C-1A78-4C01-9AC4-60D3BAA1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9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AFA3-2411-40D4-8A50-F0362FF1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5BCF7-EFB1-4CF9-8FB0-FA5E44AD8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983D-FA45-4F33-8CE8-82AD95FA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0E7C-3ADF-4AEF-8775-E91FBC9F40B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93BE6-5C19-4389-B424-2B99259B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ADE5-CEDA-4B0F-9365-A65E89A5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68C-1A78-4C01-9AC4-60D3BAA1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6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775C7-A127-491A-9295-184847AE6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5DC61-806B-4234-836C-236090348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6912D-D087-4C45-A3D6-E64272AD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0E7C-3ADF-4AEF-8775-E91FBC9F40B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44BC8-6165-4BDA-ADF5-AEBF883E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6D164-92A8-491D-8349-A10EC200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68C-1A78-4C01-9AC4-60D3BAA1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0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4280-BE48-4992-A30A-0560BC48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AA55-7775-4D3A-AB18-533EB92A3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07C17-F73E-4682-AF56-4B585304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0E7C-3ADF-4AEF-8775-E91FBC9F40B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52216-C3D6-4267-A171-7D753E1D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F2A8-8B52-4C88-A0EC-696A5B8A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68C-1A78-4C01-9AC4-60D3BAA1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9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E91F2-E508-4998-86C6-C246442E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3BAED-B2B5-480A-B648-D0F23F1D6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EACBB-8EF1-4934-93D2-42B62BF7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0E7C-3ADF-4AEF-8775-E91FBC9F40B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8B49-8181-4358-9832-AE3774E1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FAE41-35B9-4696-8859-0493C25F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68C-1A78-4C01-9AC4-60D3BAA1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7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596F-C55E-46C7-BA9F-56307FD1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F796-BC66-45AB-BAC2-D664314A9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A7832-5D8B-4490-9B0B-175CC92A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31A91-4985-4D7B-88D5-666708A3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0E7C-3ADF-4AEF-8775-E91FBC9F40B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BA747-F90A-481E-871F-E59F893D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8FB1E-4F61-4F84-9329-52F02906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68C-1A78-4C01-9AC4-60D3BAA1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64AE-44C4-4194-B719-BC3502477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AF621-8FCD-45F7-A930-B2840B52B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04339-90D7-49E6-B29B-1F878E29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0D61D-EFDA-4435-96D5-8A7B7A70E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A5174-672B-4DE9-955B-97CD03E14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3A86F-8806-458B-B756-E288D7F5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0E7C-3ADF-4AEF-8775-E91FBC9F40B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8BE9E-E19B-4990-8E91-24445965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A2ACA-6FB7-4390-97BE-5F8F204E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68C-1A78-4C01-9AC4-60D3BAA1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92AF-2535-41D6-ABFF-A04AA21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8A758-ADDF-435D-B5DA-9DD49943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0E7C-3ADF-4AEF-8775-E91FBC9F40B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01CB8-6782-4F77-A7DF-7CBC66FE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F5C4-3760-48F9-870C-387C55B6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68C-1A78-4C01-9AC4-60D3BAA1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2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571CB-9863-4AD3-9DFF-BC59B675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0E7C-3ADF-4AEF-8775-E91FBC9F40B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94FB2-CC8F-4C41-A80E-34524906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2FCBF-BF9D-4576-9FA7-5C89B7C3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68C-1A78-4C01-9AC4-60D3BAA1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BBC1-54AD-41F8-9AF6-557297B4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2F2D6-8B58-4512-9FDF-F7A585F3C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59A80-414F-4916-B52F-E5EC8948C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956B8-575A-4040-B81A-BC67ED0C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0E7C-3ADF-4AEF-8775-E91FBC9F40B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DEAC7-6B1B-4AB6-9F5A-90BCAAF1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F1658-78F8-45C4-AEA3-8B8173CBB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68C-1A78-4C01-9AC4-60D3BAA1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6D1E-429F-4473-8F58-3886C4EC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E8024-3DAD-48E5-9318-FE3C67943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F3EB6-FF88-4F8A-8B36-8F1197979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4792B-3AD2-414C-8F33-8B348FD6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0E7C-3ADF-4AEF-8775-E91FBC9F40B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78C70-C085-42A5-BFE5-6B99ECAB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443A0-478F-43C5-9F43-2C7ECCBF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168C-1A78-4C01-9AC4-60D3BAA1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5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6F2A7-089E-4988-A4E6-D22FF9DB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6A5F-0A48-4BED-AB38-9F33CE5A3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D81E-D5B2-4C27-84C7-E847C0F17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10E7C-3ADF-4AEF-8775-E91FBC9F40B9}" type="datetimeFigureOut">
              <a:rPr lang="en-US" smtClean="0"/>
              <a:t>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00E3-ECA2-4943-ABB7-954F2ADB0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A0AF9-1CF0-45DA-9E5A-C8EAF97BC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1168C-1A78-4C01-9AC4-60D3BAA1C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0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ninds.nih.gov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24AA41-52BE-4368-90C3-F5B9A80E5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93" y="0"/>
            <a:ext cx="2183907" cy="1455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0CE3BA-2E48-4410-9358-CC1010938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899" y="992840"/>
            <a:ext cx="9144000" cy="3245451"/>
          </a:xfrm>
        </p:spPr>
        <p:txBody>
          <a:bodyPr>
            <a:normAutofit/>
          </a:bodyPr>
          <a:lstStyle/>
          <a:p>
            <a:r>
              <a:rPr lang="en-US" sz="5000" dirty="0"/>
              <a:t>Joint Gaussian Copula Model for Mixed Data with Application to Imaging Epigenetics Study of Schizophrenia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9AD09-FC8C-41F3-8403-596F33DA8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3899" y="472728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/>
              <a:t>A</a:t>
            </a:r>
            <a:r>
              <a:rPr lang="en-US" altLang="zh-CN" sz="2800" dirty="0" err="1"/>
              <a:t>iying</a:t>
            </a:r>
            <a:r>
              <a:rPr lang="en-US" altLang="zh-CN" sz="2800" dirty="0"/>
              <a:t> Zhang</a:t>
            </a:r>
          </a:p>
          <a:p>
            <a:pPr algn="r"/>
            <a:r>
              <a:rPr lang="en-US" sz="2800" dirty="0"/>
              <a:t>Feb 18</a:t>
            </a:r>
            <a:r>
              <a:rPr lang="en-US" sz="2800" baseline="30000" dirty="0"/>
              <a:t>th</a:t>
            </a:r>
            <a:r>
              <a:rPr lang="en-US" sz="2800" dirty="0"/>
              <a:t>,2019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46075-D214-42A6-9CB1-0D092C064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73" y="3676684"/>
            <a:ext cx="1951417" cy="2546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18F743-F8D4-494F-BD09-9181523DD68F}"/>
              </a:ext>
            </a:extLst>
          </p:cNvPr>
          <p:cNvSpPr txBox="1"/>
          <p:nvPr/>
        </p:nvSpPr>
        <p:spPr>
          <a:xfrm>
            <a:off x="2614283" y="6275324"/>
            <a:ext cx="1269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http://www.ninds.nih.gov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0052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CF8B-49F7-4354-B928-191990BD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DFBC-6A38-47E4-A72A-4DDE08AF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99" y="182106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12 functional network systems</a:t>
            </a:r>
          </a:p>
          <a:p>
            <a:pPr lvl="1"/>
            <a:r>
              <a:rPr lang="en-US" sz="2000" dirty="0"/>
              <a:t>Sensory/</a:t>
            </a:r>
            <a:r>
              <a:rPr lang="en-US" sz="2000" dirty="0" err="1"/>
              <a:t>somatomotor</a:t>
            </a:r>
            <a:r>
              <a:rPr lang="en-US" sz="2000" dirty="0"/>
              <a:t> network (SSN)</a:t>
            </a:r>
          </a:p>
          <a:p>
            <a:pPr lvl="1"/>
            <a:r>
              <a:rPr lang="en-US" sz="2000" dirty="0"/>
              <a:t>Cingulo-opercular task control network (CON</a:t>
            </a:r>
            <a:r>
              <a:rPr lang="en-US" dirty="0"/>
              <a:t>)</a:t>
            </a:r>
          </a:p>
          <a:p>
            <a:pPr lvl="1"/>
            <a:r>
              <a:rPr lang="en-US" sz="2000" dirty="0"/>
              <a:t>Auditory network (AN), </a:t>
            </a:r>
          </a:p>
          <a:p>
            <a:pPr lvl="1"/>
            <a:r>
              <a:rPr lang="en-US" sz="2000" dirty="0"/>
              <a:t>Default mode network (DMN), </a:t>
            </a:r>
          </a:p>
          <a:p>
            <a:pPr lvl="1"/>
            <a:r>
              <a:rPr lang="en-US" sz="2000" dirty="0"/>
              <a:t>Memory retrieval network (MRN), </a:t>
            </a:r>
          </a:p>
          <a:p>
            <a:pPr lvl="1"/>
            <a:r>
              <a:rPr lang="en-US" sz="2000" dirty="0"/>
              <a:t>Visual network (VN), </a:t>
            </a:r>
          </a:p>
          <a:p>
            <a:pPr lvl="1"/>
            <a:r>
              <a:rPr lang="en-US" sz="2000" dirty="0" err="1"/>
              <a:t>Fronto</a:t>
            </a:r>
            <a:r>
              <a:rPr lang="en-US" sz="2000" dirty="0"/>
              <a:t>-parietal task control network (FPN), </a:t>
            </a:r>
          </a:p>
          <a:p>
            <a:pPr lvl="1"/>
            <a:r>
              <a:rPr lang="en-US" sz="2000" dirty="0"/>
              <a:t>Salience network (SN), </a:t>
            </a:r>
          </a:p>
          <a:p>
            <a:pPr lvl="1"/>
            <a:r>
              <a:rPr lang="en-US" sz="2000" dirty="0"/>
              <a:t>Subcortical network (SCN), </a:t>
            </a:r>
          </a:p>
          <a:p>
            <a:pPr lvl="1"/>
            <a:r>
              <a:rPr lang="en-US" sz="2000" dirty="0"/>
              <a:t>Ventral attention network (VAN), </a:t>
            </a:r>
          </a:p>
          <a:p>
            <a:pPr lvl="1"/>
            <a:r>
              <a:rPr lang="en-US" sz="2000" dirty="0"/>
              <a:t>Dorsal attention network (DAN) </a:t>
            </a:r>
          </a:p>
          <a:p>
            <a:pPr lvl="1"/>
            <a:r>
              <a:rPr lang="en-US" sz="2000" dirty="0"/>
              <a:t>Cerebellum network (CERE).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58FFC-8B0C-4BEC-8D9E-7E6DCEFA0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93" y="0"/>
            <a:ext cx="2183907" cy="1455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C383C-0CBC-4550-B4FF-64131113EB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270" y="1217619"/>
            <a:ext cx="4367530" cy="41979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305455-FC21-4713-A0D6-CFF12F66AEDB}"/>
              </a:ext>
            </a:extLst>
          </p:cNvPr>
          <p:cNvSpPr/>
          <p:nvPr/>
        </p:nvSpPr>
        <p:spPr>
          <a:xfrm>
            <a:off x="6986270" y="5545979"/>
            <a:ext cx="5119456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2. 12 functional networks considered in this paper. These networks are expressed in the 264 nodes of the template</a:t>
            </a:r>
            <a:r>
              <a:rPr lang="en-US" sz="1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defined by Power et al. and visualized through the </a:t>
            </a:r>
            <a:r>
              <a:rPr lang="en-US" sz="10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Brainnet</a:t>
            </a: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Viewer.</a:t>
            </a:r>
            <a:endParaRPr lang="en-US" sz="1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CF8B-49F7-4354-B928-191990BD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07247A-B430-4094-A543-197E60C38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410095"/>
              </p:ext>
            </p:extLst>
          </p:nvPr>
        </p:nvGraphicFramePr>
        <p:xfrm>
          <a:off x="932692" y="2318255"/>
          <a:ext cx="4017998" cy="3901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3607">
                  <a:extLst>
                    <a:ext uri="{9D8B030D-6E8A-4147-A177-3AD203B41FA5}">
                      <a16:colId xmlns:a16="http://schemas.microsoft.com/office/drawing/2014/main" val="3499087488"/>
                    </a:ext>
                  </a:extLst>
                </a:gridCol>
                <a:gridCol w="624983">
                  <a:extLst>
                    <a:ext uri="{9D8B030D-6E8A-4147-A177-3AD203B41FA5}">
                      <a16:colId xmlns:a16="http://schemas.microsoft.com/office/drawing/2014/main" val="847818362"/>
                    </a:ext>
                  </a:extLst>
                </a:gridCol>
                <a:gridCol w="1010408">
                  <a:extLst>
                    <a:ext uri="{9D8B030D-6E8A-4147-A177-3AD203B41FA5}">
                      <a16:colId xmlns:a16="http://schemas.microsoft.com/office/drawing/2014/main" val="1278277988"/>
                    </a:ext>
                  </a:extLst>
                </a:gridCol>
                <a:gridCol w="1829000">
                  <a:extLst>
                    <a:ext uri="{9D8B030D-6E8A-4147-A177-3AD203B41FA5}">
                      <a16:colId xmlns:a16="http://schemas.microsoft.com/office/drawing/2014/main" val="2989019466"/>
                    </a:ext>
                  </a:extLst>
                </a:gridCol>
              </a:tblGrid>
              <a:tr h="20217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Brain ROI hubs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967390"/>
                  </a:ext>
                </a:extLst>
              </a:tr>
              <a:tr h="315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Index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Anatomical location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Functional Networks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799638"/>
                  </a:ext>
                </a:extLst>
              </a:tr>
              <a:tr h="413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Superior frontal gyrus, left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Default mode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3877604"/>
                  </a:ext>
                </a:extLst>
              </a:tr>
              <a:tr h="315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Extra-nuclear, right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Subcortical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5342605"/>
                  </a:ext>
                </a:extLst>
              </a:tr>
              <a:tr h="413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Middle frontal gyrus, left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Cingulo-opercular task control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188547"/>
                  </a:ext>
                </a:extLst>
              </a:tr>
              <a:tr h="413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Middle frontal gyrus, right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Cingulo-opercular task control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2829249"/>
                  </a:ext>
                </a:extLst>
              </a:tr>
              <a:tr h="413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Superior temporal gyrus, left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Auditory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651160"/>
                  </a:ext>
                </a:extLst>
              </a:tr>
              <a:tr h="20217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DNA methylation hubs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29717"/>
                  </a:ext>
                </a:extLst>
              </a:tr>
              <a:tr h="20217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Mapped gene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967926"/>
                  </a:ext>
                </a:extLst>
              </a:tr>
              <a:tr h="20217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cg25477928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ITSN2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27006"/>
                  </a:ext>
                </a:extLst>
              </a:tr>
              <a:tr h="20217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cg02240622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PLCB2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47757"/>
                  </a:ext>
                </a:extLst>
              </a:tr>
              <a:tr h="20217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cg07163603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HLA-A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06033"/>
                  </a:ext>
                </a:extLst>
              </a:tr>
              <a:tr h="20217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cg15271616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RUSC2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25740"/>
                  </a:ext>
                </a:extLst>
              </a:tr>
              <a:tr h="20217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cg25519930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CACNA1C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3623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A258FFC-8B0C-4BEC-8D9E-7E6DCEFA0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93" y="0"/>
            <a:ext cx="2183907" cy="14559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AB3234-7F6A-4A3E-ABD2-0A3FFB7C8347}"/>
              </a:ext>
            </a:extLst>
          </p:cNvPr>
          <p:cNvSpPr/>
          <p:nvPr/>
        </p:nvSpPr>
        <p:spPr>
          <a:xfrm>
            <a:off x="838200" y="1880623"/>
            <a:ext cx="4223327" cy="247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6000"/>
              </a:lnSpc>
            </a:pP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Table 1. The identified hub ROIs and the hub methylations of the SZ patients</a:t>
            </a:r>
            <a:endParaRPr lang="en-US" sz="1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568A0-79ED-49C2-A130-EDBFC2624166}"/>
              </a:ext>
            </a:extLst>
          </p:cNvPr>
          <p:cNvSpPr txBox="1"/>
          <p:nvPr/>
        </p:nvSpPr>
        <p:spPr>
          <a:xfrm>
            <a:off x="5624946" y="1821063"/>
            <a:ext cx="4978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Hubs: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Definition: the variables (nodes) with degrees at least two standard deviation higher than the mean degrees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5 hub ROIs: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middle frontal gyrus,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cingulo-opercular task control functional network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5 DNA methylation hubs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8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CF8B-49F7-4354-B928-191990BD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375"/>
            <a:ext cx="10515600" cy="1325563"/>
          </a:xfrm>
        </p:spPr>
        <p:txBody>
          <a:bodyPr/>
          <a:lstStyle/>
          <a:p>
            <a:r>
              <a:rPr lang="en-US" dirty="0"/>
              <a:t>Results: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068CEA-2A29-41EB-99CD-FACBA6838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52253"/>
              </p:ext>
            </p:extLst>
          </p:nvPr>
        </p:nvGraphicFramePr>
        <p:xfrm>
          <a:off x="2872718" y="3388590"/>
          <a:ext cx="6446562" cy="2245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3792">
                  <a:extLst>
                    <a:ext uri="{9D8B030D-6E8A-4147-A177-3AD203B41FA5}">
                      <a16:colId xmlns:a16="http://schemas.microsoft.com/office/drawing/2014/main" val="2367149082"/>
                    </a:ext>
                  </a:extLst>
                </a:gridCol>
                <a:gridCol w="1679764">
                  <a:extLst>
                    <a:ext uri="{9D8B030D-6E8A-4147-A177-3AD203B41FA5}">
                      <a16:colId xmlns:a16="http://schemas.microsoft.com/office/drawing/2014/main" val="646640333"/>
                    </a:ext>
                  </a:extLst>
                </a:gridCol>
                <a:gridCol w="1881336">
                  <a:extLst>
                    <a:ext uri="{9D8B030D-6E8A-4147-A177-3AD203B41FA5}">
                      <a16:colId xmlns:a16="http://schemas.microsoft.com/office/drawing/2014/main" val="1439839236"/>
                    </a:ext>
                  </a:extLst>
                </a:gridCol>
                <a:gridCol w="1411002">
                  <a:extLst>
                    <a:ext uri="{9D8B030D-6E8A-4147-A177-3AD203B41FA5}">
                      <a16:colId xmlns:a16="http://schemas.microsoft.com/office/drawing/2014/main" val="3153959501"/>
                    </a:ext>
                  </a:extLst>
                </a:gridCol>
                <a:gridCol w="940668">
                  <a:extLst>
                    <a:ext uri="{9D8B030D-6E8A-4147-A177-3AD203B41FA5}">
                      <a16:colId xmlns:a16="http://schemas.microsoft.com/office/drawing/2014/main" val="1292447024"/>
                    </a:ext>
                  </a:extLst>
                </a:gridCol>
              </a:tblGrid>
              <a:tr h="187119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Brain ROIs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DNA methylation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675752"/>
                  </a:ext>
                </a:extLst>
              </a:tr>
              <a:tr h="187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Index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Anatomical location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Function Network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Mapped gene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3944814"/>
                  </a:ext>
                </a:extLst>
              </a:tr>
              <a:tr h="187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58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Insula, right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Auditory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cg20668607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DNAJC11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558047"/>
                  </a:ext>
                </a:extLst>
              </a:tr>
              <a:tr h="187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46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Precentral gyrus, left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Cingulo-opercular task control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cg08028004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RANBP2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8183024"/>
                  </a:ext>
                </a:extLst>
              </a:tr>
              <a:tr h="187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Insula, right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Cingulo-opercular task control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cg08028004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RANBP2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503630"/>
                  </a:ext>
                </a:extLst>
              </a:tr>
              <a:tr h="187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Precuneus, right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Default mode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cg03811411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SGCD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6036301"/>
                  </a:ext>
                </a:extLst>
              </a:tr>
              <a:tr h="187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Cingulate gyrus, left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Cingulo-opercular task control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cg03270204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DDR1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3914001"/>
                  </a:ext>
                </a:extLst>
              </a:tr>
              <a:tr h="187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174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Superior frontal gyrus, left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Frontal-parietal task control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cg15691649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SLC17A3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9053931"/>
                  </a:ext>
                </a:extLst>
              </a:tr>
              <a:tr h="187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Medial frontal gyrus, right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Cingulo-opercular task control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cg26162582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KCNA6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0206327"/>
                  </a:ext>
                </a:extLst>
              </a:tr>
              <a:tr h="187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139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Middle occipital gyrus, left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Visual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cg18236477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ATP8A2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9135921"/>
                  </a:ext>
                </a:extLst>
              </a:tr>
              <a:tr h="187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262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Uncus, left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Uncertain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cg13619990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ACSM1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4849051"/>
                  </a:ext>
                </a:extLst>
              </a:tr>
              <a:tr h="187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Superior frontal gyrus, left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Default mode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cg16722536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TBX1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5138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A258FFC-8B0C-4BEC-8D9E-7E6DCEFA0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93" y="0"/>
            <a:ext cx="2183907" cy="14559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917882-0D7D-4EC7-ACE4-E7A95D8113AC}"/>
              </a:ext>
            </a:extLst>
          </p:cNvPr>
          <p:cNvSpPr/>
          <p:nvPr/>
        </p:nvSpPr>
        <p:spPr>
          <a:xfrm>
            <a:off x="3047999" y="3089097"/>
            <a:ext cx="6096000" cy="2476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Table 2. Significant neuro-epigenetic interactions for SZ patients</a:t>
            </a:r>
            <a:endParaRPr lang="en-US" sz="1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321EB-4263-42B8-868A-EC3BF2B57E08}"/>
              </a:ext>
            </a:extLst>
          </p:cNvPr>
          <p:cNvSpPr txBox="1"/>
          <p:nvPr/>
        </p:nvSpPr>
        <p:spPr>
          <a:xfrm>
            <a:off x="572655" y="1153275"/>
            <a:ext cx="114346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10 methylation-brain ROI associations for SZ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5 pairs have been reported in the literature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RANBP2 showed an important role in SZ that it has affected the insula</a:t>
            </a:r>
            <a:r>
              <a:rPr lang="en-US" sz="2000" baseline="30000" dirty="0"/>
              <a:t>1</a:t>
            </a:r>
            <a:r>
              <a:rPr lang="en-US" sz="2000" dirty="0"/>
              <a:t> and precentral gyrus</a:t>
            </a:r>
            <a:r>
              <a:rPr lang="en-US" sz="2000" baseline="30000" dirty="0"/>
              <a:t>2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DDR1 has been reported to associate with cingulate gyrus</a:t>
            </a:r>
            <a:r>
              <a:rPr lang="en-US" sz="2000" baseline="30000" dirty="0"/>
              <a:t>3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KCNA6 has effect on the frontal gyrus</a:t>
            </a:r>
            <a:r>
              <a:rPr lang="en-US" sz="2000" baseline="30000" dirty="0"/>
              <a:t>4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TBX1 has been identified as a risk factor for mental disease with influence on the frontal gyrus</a:t>
            </a:r>
            <a:r>
              <a:rPr lang="en-US" sz="2000" baseline="30000" dirty="0"/>
              <a:t>5</a:t>
            </a:r>
            <a:endParaRPr 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286327" y="5737610"/>
            <a:ext cx="116193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Denier, Christian et al., Familial acute necrotizing encephalopathy due to mutation in the RANBP2 gene. J. of Neur. Sci., 345. 1-2 (2014).</a:t>
            </a:r>
          </a:p>
          <a:p>
            <a:r>
              <a:rPr lang="en-US" sz="1000" baseline="30000" dirty="0"/>
              <a:t>2</a:t>
            </a:r>
            <a:r>
              <a:rPr lang="en-US" sz="1000" dirty="0"/>
              <a:t>Ferreira, P. A et al. Interconversion of red opsin isoforms by the </a:t>
            </a:r>
            <a:r>
              <a:rPr lang="en-US" sz="1000" dirty="0" err="1"/>
              <a:t>cyclophilin</a:t>
            </a:r>
            <a:r>
              <a:rPr lang="en-US" sz="1000" dirty="0"/>
              <a:t>-related chaperone protein Ran-binding protein 2. Proceedings of the National Academy of Sciences, 94(4), 1556-1561 (1997).</a:t>
            </a:r>
          </a:p>
          <a:p>
            <a:r>
              <a:rPr lang="en-US" sz="1000" baseline="30000" dirty="0"/>
              <a:t>3</a:t>
            </a:r>
            <a:r>
              <a:rPr lang="en-US" sz="1000" dirty="0"/>
              <a:t>Zhao, Z., et al., Transcriptome sequencing and genome-wide association analyses reveal lysosomal function and actin cytoskeleton remodeling in schizophrenia and bipolar disorder. Molecular psychiatry, 20(5), 563 (2015).</a:t>
            </a:r>
          </a:p>
          <a:p>
            <a:r>
              <a:rPr lang="en-US" sz="1000" baseline="30000" dirty="0"/>
              <a:t>4</a:t>
            </a:r>
            <a:r>
              <a:rPr lang="en-US" sz="1000" dirty="0"/>
              <a:t>Van </a:t>
            </a:r>
            <a:r>
              <a:rPr lang="en-US" sz="1000" dirty="0" err="1"/>
              <a:t>Poucke</a:t>
            </a:r>
            <a:r>
              <a:rPr lang="en-US" sz="1000" dirty="0"/>
              <a:t>, M., et al., Experimental validation of in silico predicted KCNA1, KCNA2, KCNA6 and KCNQ2 genes for association studies of peripheral nerve </a:t>
            </a:r>
            <a:r>
              <a:rPr lang="en-US" sz="1000" dirty="0" err="1"/>
              <a:t>hyperexcitability</a:t>
            </a:r>
            <a:r>
              <a:rPr lang="en-US" sz="1000" dirty="0"/>
              <a:t> syndrome in Jack Russell Terriers Neuromuscular Disorders, 22(6), 558-565 (2012).</a:t>
            </a:r>
          </a:p>
          <a:p>
            <a:r>
              <a:rPr lang="en-US" sz="1000" baseline="30000" dirty="0"/>
              <a:t>5</a:t>
            </a:r>
            <a:r>
              <a:rPr lang="en-US" sz="1000" dirty="0"/>
              <a:t>Hiramoto, T., et al., Tbx1: identification of a 22q11.2 gene as a risk factor for autism spectrum disorder in a mouse model. Human Molecular Genetics, 20(24), 4775–4785 (2011). </a:t>
            </a:r>
          </a:p>
        </p:txBody>
      </p:sp>
    </p:spTree>
    <p:extLst>
      <p:ext uri="{BB962C8B-B14F-4D97-AF65-F5344CB8AC3E}">
        <p14:creationId xmlns:p14="http://schemas.microsoft.com/office/powerpoint/2010/main" val="196901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 a novel approach to address heterogeneous data and joint network estimation for distinct but related conditions.</a:t>
            </a:r>
          </a:p>
          <a:p>
            <a:r>
              <a:rPr lang="en-US" dirty="0"/>
              <a:t>Applied the method to a real SZ study which includes the brain fMRI image and the DNA methylation data.</a:t>
            </a:r>
          </a:p>
          <a:p>
            <a:r>
              <a:rPr lang="en-US" dirty="0"/>
              <a:t>Several of our results have been verified in the literature</a:t>
            </a:r>
          </a:p>
          <a:p>
            <a:r>
              <a:rPr lang="en-US" dirty="0"/>
              <a:t>Provide some potential brain-gene pathways </a:t>
            </a:r>
          </a:p>
        </p:txBody>
      </p:sp>
      <p:pic>
        <p:nvPicPr>
          <p:cNvPr id="4" name="Picture 3">
            <a:extLst/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93" y="0"/>
            <a:ext cx="2183907" cy="14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2816-CCDE-40E9-8ADA-EFFCAC44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FFCDC-FE8F-475B-AB8E-45F4D956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153"/>
            <a:ext cx="10665542" cy="4565343"/>
          </a:xfrm>
        </p:spPr>
        <p:txBody>
          <a:bodyPr>
            <a:normAutofit/>
          </a:bodyPr>
          <a:lstStyle/>
          <a:p>
            <a:r>
              <a:rPr lang="en-US" dirty="0"/>
              <a:t>Funding  </a:t>
            </a:r>
          </a:p>
          <a:p>
            <a:pPr marL="0" indent="0">
              <a:buNone/>
            </a:pPr>
            <a:r>
              <a:rPr lang="en-US" sz="2400" dirty="0"/>
              <a:t>NIH (R01GM109068, R01MH104680, R01MH107354)</a:t>
            </a:r>
          </a:p>
          <a:p>
            <a:pPr marL="0" indent="0">
              <a:buNone/>
            </a:pPr>
            <a:r>
              <a:rPr lang="en-US" sz="2400" dirty="0"/>
              <a:t>NSF (#1539067)</a:t>
            </a:r>
          </a:p>
          <a:p>
            <a:r>
              <a:rPr lang="en-US" dirty="0"/>
              <a:t>Collaborators</a:t>
            </a:r>
          </a:p>
        </p:txBody>
      </p:sp>
      <p:pic>
        <p:nvPicPr>
          <p:cNvPr id="1026" name="Picture 2" descr="Yu-Ping Wa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39" y="3754334"/>
            <a:ext cx="1211109" cy="169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703871" y="5643717"/>
            <a:ext cx="242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Yu-Ping Wang</a:t>
            </a:r>
          </a:p>
          <a:p>
            <a:r>
              <a:rPr lang="en-US" dirty="0"/>
              <a:t>Tulane University</a:t>
            </a:r>
          </a:p>
        </p:txBody>
      </p:sp>
      <p:pic>
        <p:nvPicPr>
          <p:cNvPr id="1028" name="Picture 4" descr="Vince Calho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848" y="3754334"/>
            <a:ext cx="1693081" cy="1693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5370202" y="5643717"/>
            <a:ext cx="2859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Vince D. Calhoun</a:t>
            </a:r>
          </a:p>
          <a:p>
            <a:r>
              <a:rPr lang="en-US" dirty="0"/>
              <a:t>The Mind Research Network</a:t>
            </a:r>
          </a:p>
        </p:txBody>
      </p:sp>
    </p:spTree>
    <p:extLst>
      <p:ext uri="{BB962C8B-B14F-4D97-AF65-F5344CB8AC3E}">
        <p14:creationId xmlns:p14="http://schemas.microsoft.com/office/powerpoint/2010/main" val="267809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6E66A-99BD-42C4-9B2B-76232AB8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Schizophrenia (SZ)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A208-08C0-40C6-860B-68771B2A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87975" cy="46834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SZ is a chronic and severe mental disorder</a:t>
            </a:r>
          </a:p>
          <a:p>
            <a:pPr lvl="1"/>
            <a:r>
              <a:rPr lang="en-US" dirty="0"/>
              <a:t>Hallucinations, derealization, delusions, loss of initiative, </a:t>
            </a:r>
          </a:p>
          <a:p>
            <a:pPr marL="457200" lvl="1" indent="0">
              <a:buNone/>
            </a:pPr>
            <a:r>
              <a:rPr lang="en-US" dirty="0"/>
              <a:t>and cognitive dysfunction</a:t>
            </a:r>
          </a:p>
          <a:p>
            <a:pPr lvl="1"/>
            <a:r>
              <a:rPr lang="en-US" dirty="0"/>
              <a:t>Related to disrupted brain connectivity</a:t>
            </a:r>
          </a:p>
          <a:p>
            <a:r>
              <a:rPr lang="en-US" dirty="0"/>
              <a:t>Recent techniques: combining heterogeneous data</a:t>
            </a:r>
          </a:p>
          <a:p>
            <a:pPr lvl="1"/>
            <a:r>
              <a:rPr lang="en-US" dirty="0"/>
              <a:t>From various molecular levels (e.g., single nucleotide polymorphisms (SNPs), </a:t>
            </a:r>
          </a:p>
          <a:p>
            <a:pPr marL="457200" lvl="1" indent="0">
              <a:buNone/>
            </a:pPr>
            <a:r>
              <a:rPr lang="en-US" dirty="0"/>
              <a:t>DNA methylation) to organ and tissue levels (e.g., brain fMRI). </a:t>
            </a:r>
          </a:p>
          <a:p>
            <a:pPr lvl="1"/>
            <a:r>
              <a:rPr lang="en-US" dirty="0"/>
              <a:t>Provide new perspectives on complex mental diseases like SZ.  </a:t>
            </a:r>
          </a:p>
          <a:p>
            <a:r>
              <a:rPr lang="en-US" dirty="0"/>
              <a:t>Epigenetics </a:t>
            </a:r>
          </a:p>
          <a:p>
            <a:pPr lvl="1"/>
            <a:r>
              <a:rPr lang="en-US" dirty="0"/>
              <a:t>The study of how genes are regulated through reversible </a:t>
            </a:r>
          </a:p>
          <a:p>
            <a:pPr marL="457200" lvl="1" indent="0">
              <a:buNone/>
            </a:pPr>
            <a:r>
              <a:rPr lang="en-US" dirty="0"/>
              <a:t>and heritable molecular mechanisms</a:t>
            </a:r>
          </a:p>
          <a:p>
            <a:pPr lvl="1"/>
            <a:r>
              <a:rPr lang="en-US" dirty="0"/>
              <a:t>Modify gene expression</a:t>
            </a:r>
          </a:p>
          <a:p>
            <a:pPr lvl="1"/>
            <a:r>
              <a:rPr lang="en-US" dirty="0"/>
              <a:t>DNA methylation</a:t>
            </a:r>
          </a:p>
          <a:p>
            <a:r>
              <a:rPr lang="en-US" dirty="0"/>
              <a:t>Imaging-epigenetics:</a:t>
            </a:r>
          </a:p>
          <a:p>
            <a:pPr lvl="1"/>
            <a:r>
              <a:rPr lang="en-US" dirty="0"/>
              <a:t>Provide a promising approach for precision medicine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F9D99-A5C7-4F0A-9DE4-477B2BEF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93" y="0"/>
            <a:ext cx="2183907" cy="1455938"/>
          </a:xfrm>
          <a:prstGeom prst="rect">
            <a:avLst/>
          </a:prstGeom>
        </p:spPr>
      </p:pic>
      <p:pic>
        <p:nvPicPr>
          <p:cNvPr id="7" name="Picture 6" descr="A fabric surface&#10;&#10;Description automatically generated">
            <a:extLst>
              <a:ext uri="{FF2B5EF4-FFF2-40B4-BE49-F238E27FC236}">
                <a16:creationId xmlns:a16="http://schemas.microsoft.com/office/drawing/2014/main" id="{07F84CB3-B6D6-4451-A3F6-E6CECEBB1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43" y="1455938"/>
            <a:ext cx="2855558" cy="16057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342B6C-40DB-446C-9FC1-3E76DDCC2FDA}"/>
              </a:ext>
            </a:extLst>
          </p:cNvPr>
          <p:cNvSpPr txBox="1"/>
          <p:nvPr/>
        </p:nvSpPr>
        <p:spPr>
          <a:xfrm>
            <a:off x="9714483" y="3084348"/>
            <a:ext cx="1701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cap="all" dirty="0"/>
              <a:t>ALBERTO RUGGIERI</a:t>
            </a:r>
            <a:r>
              <a:rPr lang="en-US" sz="800" i="1" cap="all" dirty="0"/>
              <a:t> / </a:t>
            </a:r>
            <a:r>
              <a:rPr lang="en-US" sz="800" cap="all" dirty="0"/>
              <a:t>GETTY IMAGES</a:t>
            </a:r>
            <a:endParaRPr lang="en-US" sz="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E33543-F711-4DC0-89E6-6DF0628A5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839" y="4445651"/>
            <a:ext cx="3307918" cy="17420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AA3FE7-1F05-45F8-8DB1-FA57419A54F8}"/>
              </a:ext>
            </a:extLst>
          </p:cNvPr>
          <p:cNvSpPr txBox="1"/>
          <p:nvPr/>
        </p:nvSpPr>
        <p:spPr>
          <a:xfrm>
            <a:off x="9878424" y="6187736"/>
            <a:ext cx="17014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cap="all" dirty="0"/>
              <a:t>Michael </a:t>
            </a:r>
            <a:r>
              <a:rPr lang="en-US" sz="800" cap="all" dirty="0" err="1"/>
              <a:t>Greicius</a:t>
            </a:r>
            <a:r>
              <a:rPr lang="en-US" sz="800" cap="all" dirty="0"/>
              <a:t> et al. , Science</a:t>
            </a:r>
          </a:p>
        </p:txBody>
      </p:sp>
    </p:spTree>
    <p:extLst>
      <p:ext uri="{BB962C8B-B14F-4D97-AF65-F5344CB8AC3E}">
        <p14:creationId xmlns:p14="http://schemas.microsoft.com/office/powerpoint/2010/main" val="273106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95DD-3AB2-4A38-9B39-8595A8E2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18FAF-D1A9-451B-A2B6-517A19C75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Nodes: </a:t>
                </a:r>
              </a:p>
              <a:p>
                <a:pPr lvl="1"/>
                <a:r>
                  <a:rPr lang="en-US" dirty="0"/>
                  <a:t>Brain regions of interest (ROIs), </a:t>
                </a:r>
              </a:p>
              <a:p>
                <a:pPr lvl="1"/>
                <a:r>
                  <a:rPr lang="en-US" dirty="0"/>
                  <a:t>DNA methylation sites</a:t>
                </a:r>
              </a:p>
              <a:p>
                <a:r>
                  <a:rPr lang="en-US" dirty="0"/>
                  <a:t>Edges: Connectivity/ Associations</a:t>
                </a:r>
              </a:p>
              <a:p>
                <a:r>
                  <a:rPr lang="en-US" dirty="0"/>
                  <a:t>Current method: Gaussian graphical model (GGM)</a:t>
                </a:r>
              </a:p>
              <a:p>
                <a:pPr lvl="1"/>
                <a:r>
                  <a:rPr lang="en-US" dirty="0"/>
                  <a:t>Partial correlation: measure the direct relationship</a:t>
                </a:r>
              </a:p>
              <a:p>
                <a:pPr lvl="1"/>
                <a:r>
                  <a:rPr lang="en-US" dirty="0"/>
                  <a:t>Mathematical simplicity: estimate the precision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, i.e. the inverse of the covariance matrix</a:t>
                </a:r>
              </a:p>
              <a:p>
                <a:pPr lvl="1"/>
                <a:r>
                  <a:rPr lang="en-US" dirty="0"/>
                  <a:t>Limitations:</a:t>
                </a:r>
              </a:p>
              <a:p>
                <a:pPr lvl="2"/>
                <a:r>
                  <a:rPr lang="en-US" dirty="0"/>
                  <a:t>Assumption: Gaussian distributed data</a:t>
                </a:r>
              </a:p>
              <a:p>
                <a:pPr lvl="2"/>
                <a:r>
                  <a:rPr lang="en-US" dirty="0"/>
                  <a:t>Only considering the estimation of a single graphical model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18FAF-D1A9-451B-A2B6-517A19C75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1C33449-FDA6-4408-A90E-C16E160D6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93" y="0"/>
            <a:ext cx="2183907" cy="14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6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BE96-17B8-406C-8C65-5A65EAB6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A0A5-87C7-46A8-BB3F-EFC5923D2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3371619"/>
          </a:xfrm>
        </p:spPr>
        <p:txBody>
          <a:bodyPr/>
          <a:lstStyle/>
          <a:p>
            <a:pPr algn="ctr"/>
            <a:r>
              <a:rPr lang="en-US" dirty="0"/>
              <a:t>Clinically:</a:t>
            </a:r>
          </a:p>
          <a:p>
            <a:pPr marL="0" indent="0" algn="ctr">
              <a:buNone/>
            </a:pPr>
            <a:r>
              <a:rPr lang="en-US" dirty="0"/>
              <a:t>Understand the neuro-epigenetics mechanism of schizophrenia</a:t>
            </a:r>
          </a:p>
          <a:p>
            <a:pPr marL="0" indent="0" algn="ctr">
              <a:buNone/>
            </a:pPr>
            <a:r>
              <a:rPr lang="en-US" dirty="0"/>
              <a:t>Provide prospective genes for precision medicine</a:t>
            </a:r>
          </a:p>
          <a:p>
            <a:pPr algn="ctr"/>
            <a:r>
              <a:rPr lang="en-US" dirty="0"/>
              <a:t>Mathematically:</a:t>
            </a:r>
          </a:p>
          <a:p>
            <a:pPr marL="0" indent="0" algn="ctr">
              <a:buNone/>
            </a:pPr>
            <a:r>
              <a:rPr lang="en-US" dirty="0"/>
              <a:t>Relax the Gaussian assumption </a:t>
            </a:r>
          </a:p>
          <a:p>
            <a:pPr marL="0" indent="0" algn="ctr">
              <a:buNone/>
            </a:pPr>
            <a:r>
              <a:rPr lang="en-US" dirty="0"/>
              <a:t>Joint</a:t>
            </a:r>
            <a:r>
              <a:rPr lang="en-US" altLang="zh-CN" dirty="0"/>
              <a:t>ly</a:t>
            </a:r>
            <a:r>
              <a:rPr lang="en-US" dirty="0"/>
              <a:t> estimate multiple graphical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78831-AEE0-4A69-87A1-5C98675DE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93" y="0"/>
            <a:ext cx="2183907" cy="14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7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2D3F-BE05-4A7C-84B6-E63F6D99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9452-F2F4-409E-8F52-BC99C128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24614"/>
            <a:ext cx="4337482" cy="4552349"/>
          </a:xfrm>
        </p:spPr>
        <p:txBody>
          <a:bodyPr/>
          <a:lstStyle/>
          <a:p>
            <a:r>
              <a:rPr lang="en-US" dirty="0"/>
              <a:t>Data description:</a:t>
            </a:r>
          </a:p>
          <a:p>
            <a:pPr lvl="1"/>
            <a:r>
              <a:rPr lang="en-US" dirty="0"/>
              <a:t>Source: the Mind Clinical Imaging Consortium (MCIC)</a:t>
            </a:r>
          </a:p>
          <a:p>
            <a:pPr lvl="1"/>
            <a:r>
              <a:rPr lang="en-US" dirty="0"/>
              <a:t>Subjects: 183</a:t>
            </a:r>
          </a:p>
          <a:p>
            <a:pPr lvl="2"/>
            <a:r>
              <a:rPr lang="en-US" dirty="0"/>
              <a:t>79 SZ patients</a:t>
            </a:r>
          </a:p>
          <a:p>
            <a:pPr lvl="2"/>
            <a:r>
              <a:rPr lang="en-US" dirty="0"/>
              <a:t>104 healthy controls</a:t>
            </a:r>
          </a:p>
          <a:p>
            <a:pPr lvl="1"/>
            <a:r>
              <a:rPr lang="en-US" dirty="0"/>
              <a:t>Data type:</a:t>
            </a:r>
          </a:p>
          <a:p>
            <a:pPr lvl="2"/>
            <a:r>
              <a:rPr lang="en-US" dirty="0"/>
              <a:t>fMRI image</a:t>
            </a:r>
          </a:p>
          <a:p>
            <a:pPr lvl="2"/>
            <a:r>
              <a:rPr lang="en-US" dirty="0"/>
              <a:t>DNA Methylation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BD6E0-980E-4799-A96D-9C0CA349E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93" y="0"/>
            <a:ext cx="2183907" cy="14559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9ADB32C-33E9-4270-BBEE-D00B3A364C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8027" y="1563488"/>
                <a:ext cx="6773662" cy="47406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Data acquisition and Preprocessing:</a:t>
                </a:r>
              </a:p>
              <a:p>
                <a:pPr lvl="1"/>
                <a:r>
                  <a:rPr lang="en-US" dirty="0"/>
                  <a:t>fMRI image: </a:t>
                </a:r>
              </a:p>
              <a:p>
                <a:pPr lvl="2"/>
                <a:r>
                  <a:rPr lang="en-US" dirty="0"/>
                  <a:t>Were collected during a sensory motor task</a:t>
                </a:r>
              </a:p>
              <a:p>
                <a:pPr lvl="2"/>
                <a:r>
                  <a:rPr lang="en-US" dirty="0"/>
                  <a:t>Standard prepossessing steps were applied using SPM</a:t>
                </a:r>
                <a:r>
                  <a:rPr lang="en-US" baseline="30000" dirty="0"/>
                  <a:t>12</a:t>
                </a:r>
              </a:p>
              <a:p>
                <a:pPr lvl="2"/>
                <a:r>
                  <a:rPr lang="en-US" dirty="0"/>
                  <a:t>Multiple regression considering the influence of motion was performed</a:t>
                </a:r>
              </a:p>
              <a:p>
                <a:pPr lvl="2"/>
                <a:r>
                  <a:rPr lang="en-US" dirty="0"/>
                  <a:t>264 region of interests (ROIs) were extracted by the Power</a:t>
                </a:r>
                <a:r>
                  <a:rPr lang="en-US" baseline="30000" dirty="0"/>
                  <a:t>1</a:t>
                </a:r>
                <a:r>
                  <a:rPr lang="en-US" dirty="0"/>
                  <a:t> method</a:t>
                </a:r>
              </a:p>
              <a:p>
                <a:pPr lvl="1"/>
                <a:r>
                  <a:rPr lang="en-US" dirty="0"/>
                  <a:t>DNA Methylation</a:t>
                </a:r>
              </a:p>
              <a:p>
                <a:pPr lvl="2"/>
                <a:r>
                  <a:rPr lang="en-US" dirty="0"/>
                  <a:t>Were acquired through blood samples</a:t>
                </a:r>
              </a:p>
              <a:p>
                <a:pPr lvl="2"/>
                <a:r>
                  <a:rPr lang="en-US" dirty="0"/>
                  <a:t>Quality control, variance filtering</a:t>
                </a:r>
              </a:p>
              <a:p>
                <a:pPr lvl="2"/>
                <a:r>
                  <a:rPr lang="en-US" dirty="0"/>
                  <a:t>Selected the methylations whose mapped gene are associated with SZ at significance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from GWAS catalog</a:t>
                </a:r>
              </a:p>
              <a:p>
                <a:pPr lvl="2"/>
                <a:r>
                  <a:rPr lang="en-US" dirty="0"/>
                  <a:t>261 DNA methylations were left in the study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9ADB32C-33E9-4270-BBEE-D00B3A36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027" y="1563488"/>
                <a:ext cx="6773662" cy="4740675"/>
              </a:xfrm>
              <a:prstGeom prst="rect">
                <a:avLst/>
              </a:prstGeom>
              <a:blipFill>
                <a:blip r:embed="rId3"/>
                <a:stretch>
                  <a:fillRect l="-1350" t="-2571" r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838200" y="6304163"/>
            <a:ext cx="86032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aseline="30000" dirty="0"/>
              <a:t>1</a:t>
            </a:r>
            <a:r>
              <a:rPr lang="en-US" sz="1000" dirty="0"/>
              <a:t>J. Power, D. Fair, B. </a:t>
            </a:r>
            <a:r>
              <a:rPr lang="en-US" sz="1000" dirty="0" err="1"/>
              <a:t>Schlaggar</a:t>
            </a:r>
            <a:r>
              <a:rPr lang="en-US" sz="1000" dirty="0"/>
              <a:t>, and S. Petersen, “The development of human functional brain networks,” Neuron, 67, 735–748 (2010).</a:t>
            </a:r>
          </a:p>
        </p:txBody>
      </p:sp>
    </p:spTree>
    <p:extLst>
      <p:ext uri="{BB962C8B-B14F-4D97-AF65-F5344CB8AC3E}">
        <p14:creationId xmlns:p14="http://schemas.microsoft.com/office/powerpoint/2010/main" val="362601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A037-28A8-41C8-9D92-C227688C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ADE52-34AC-466A-BB50-DD2E4B820E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Gaussian Copula Model</a:t>
                </a:r>
                <a:r>
                  <a:rPr lang="en-US" baseline="30000" dirty="0"/>
                  <a:t>*</a:t>
                </a:r>
                <a:endParaRPr lang="en-US" dirty="0"/>
              </a:p>
              <a:p>
                <a:r>
                  <a:rPr lang="en-US" dirty="0"/>
                  <a:t>Relax the assumption to continuous data</a:t>
                </a:r>
              </a:p>
              <a:p>
                <a:r>
                  <a:rPr lang="en-US" dirty="0"/>
                  <a:t>Key: to build the mapping function from the continuous vector (correlation) to the Gaussian vector (correlation)</a:t>
                </a:r>
              </a:p>
              <a:p>
                <a:r>
                  <a:rPr lang="en-US" dirty="0"/>
                  <a:t>Kendall’s tau statistic τ 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𝑠𝑖𝑔𝑛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ik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ik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𝑠𝑖𝑔𝑛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jk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jk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transformed Gaussian correlation: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4ADE52-34AC-466A-BB50-DD2E4B820E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BB6B2AF-6525-4196-BAD9-3556E135C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93" y="0"/>
            <a:ext cx="2183907" cy="14559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6176963"/>
            <a:ext cx="100461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aseline="30000" dirty="0"/>
              <a:t>*</a:t>
            </a:r>
            <a:r>
              <a:rPr lang="en-US" sz="1000" dirty="0"/>
              <a:t>H. Liu, J. D. Lafferty, and L. A. Wasserman, “The </a:t>
            </a:r>
            <a:r>
              <a:rPr lang="en-US" sz="1000" dirty="0" err="1"/>
              <a:t>nonparanormal</a:t>
            </a:r>
            <a:r>
              <a:rPr lang="en-US" sz="1000" dirty="0"/>
              <a:t>: semiparametric estimation of high dimensional undirected graphs,” J. Mach. Learn. Res.,10, 2295–2328 (2009).</a:t>
            </a:r>
          </a:p>
        </p:txBody>
      </p:sp>
    </p:spTree>
    <p:extLst>
      <p:ext uri="{BB962C8B-B14F-4D97-AF65-F5344CB8AC3E}">
        <p14:creationId xmlns:p14="http://schemas.microsoft.com/office/powerpoint/2010/main" val="32976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7EED-B1DB-4968-9588-1155412E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A2A73-02E1-472E-9C59-A58E74ABC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Adopt the ψ-learning method</a:t>
                </a:r>
                <a:r>
                  <a:rPr lang="en-US" baseline="30000" dirty="0"/>
                  <a:t>*</a:t>
                </a:r>
                <a:r>
                  <a:rPr lang="en-US" dirty="0"/>
                  <a:t> to estimate the association networks for each group k</a:t>
                </a:r>
              </a:p>
              <a:p>
                <a:pPr lvl="1"/>
                <a:r>
                  <a:rPr lang="en-US" dirty="0"/>
                  <a:t>k=0: the control group, k=1: the case group</a:t>
                </a:r>
              </a:p>
              <a:p>
                <a:pPr lvl="1"/>
                <a:r>
                  <a:rPr lang="en-US" dirty="0"/>
                  <a:t>ψ-score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for every pair of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dirty="0"/>
                  <a:t> under group k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 indicates the edge status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Joint Network Estimation: Bayesian integrative method</a:t>
                </a:r>
              </a:p>
              <a:p>
                <a:pPr lvl="1"/>
                <a:r>
                  <a:rPr lang="en-US" dirty="0"/>
                  <a:t>Prior: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­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­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i="1" dirty="0"/>
              </a:p>
              <a:p>
                <a:pPr marL="457200" lvl="1" indent="0">
                  <a:buNone/>
                </a:pPr>
                <a:endParaRPr lang="en-US" sz="1600" i="1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A2A73-02E1-472E-9C59-A58E74ABC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A5538F3-FA1F-4E7A-9DB5-E83CF6C94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93" y="0"/>
            <a:ext cx="2183907" cy="14559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6176963"/>
            <a:ext cx="88588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aseline="30000" dirty="0"/>
              <a:t>*</a:t>
            </a:r>
            <a:r>
              <a:rPr lang="en-US" sz="1000" dirty="0"/>
              <a:t>A. Zhang, J. Fang, F. Liang, V. Calhoun and Y. Wang. Aberrant Brain Connectivity in Schizophrenia Detected via Fast Gaussian Graphical Model. IEEE JHBI (2018). </a:t>
            </a:r>
          </a:p>
        </p:txBody>
      </p:sp>
    </p:spTree>
    <p:extLst>
      <p:ext uri="{BB962C8B-B14F-4D97-AF65-F5344CB8AC3E}">
        <p14:creationId xmlns:p14="http://schemas.microsoft.com/office/powerpoint/2010/main" val="325300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41AB-451B-428B-9699-5E8515C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F3677-2292-4C15-BDD9-56A710588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</a:rPr>
                  <a:t> and there are four configurations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 Math" panose="02040503050406030204" pitchFamily="18" charset="0"/>
                  </a:rPr>
                  <a:t>, denoted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  <m:r>
                      <a:rPr lang="en-US" sz="180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r>
                      <a:rPr lang="en-US" sz="18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bSup>
                    <m:r>
                      <a:rPr lang="en-US" sz="1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=1,2,...,4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</a:rPr>
                  <a:t>. </a:t>
                </a:r>
              </a:p>
              <a:p>
                <a:r>
                  <a:rPr lang="en-US" sz="1800" dirty="0">
                    <a:latin typeface="Cambria Math" panose="02040503050406030204" pitchFamily="18" charset="0"/>
                  </a:rPr>
                  <a:t>Based on the Bayesian theorem, we can calculate the posterior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ij</m:t>
                        </m:r>
                      </m:sup>
                    </m:sSubSup>
                  </m:oMath>
                </a14:m>
                <a:r>
                  <a:rPr lang="en-US" sz="1800" dirty="0">
                    <a:latin typeface="Cambria Math" panose="02040503050406030204" pitchFamily="18" charset="0"/>
                  </a:rPr>
                  <a:t> for each configuration </a:t>
                </a:r>
              </a:p>
              <a:p>
                <a:r>
                  <a:rPr lang="en-US" sz="1800" dirty="0">
                    <a:latin typeface="Cambria Math" panose="02040503050406030204" pitchFamily="18" charset="0"/>
                  </a:rPr>
                  <a:t>Integrate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80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800" dirty="0">
                    <a:latin typeface="Cambria Math" panose="02040503050406030204" pitchFamily="18" charset="0"/>
                  </a:rPr>
                  <a:t> through the Stouffer's meta-analysis</a:t>
                </a:r>
                <a:r>
                  <a:rPr lang="en-US" sz="1800" baseline="30000" dirty="0">
                    <a:latin typeface="Cambria Math" panose="02040503050406030204" pitchFamily="18" charset="0"/>
                  </a:rPr>
                  <a:t>*</a:t>
                </a:r>
                <a:r>
                  <a:rPr lang="en-US" sz="1800" dirty="0">
                    <a:latin typeface="Cambria Math" panose="02040503050406030204" pitchFamily="18" charset="0"/>
                  </a:rPr>
                  <a:t>: </a:t>
                </a:r>
              </a:p>
              <a:p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e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ij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e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ij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m:rPr>
                                  <m:lit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>
                                                      <a:latin typeface="Cambria Math" panose="02040503050406030204" pitchFamily="18" charset="0"/>
                                                    </a:rPr>
                                                    <m:t>e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>
                                                      <a:latin typeface="Cambria Math" panose="02040503050406030204" pitchFamily="18" charset="0"/>
                                                    </a:rPr>
                                                    <m:t>ij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600">
                                                      <a:latin typeface="Cambria Math" panose="02040503050406030204" pitchFamily="18" charset="0"/>
                                                    </a:rPr>
                                                    <m:t>0,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>
                                                      <a:latin typeface="Cambria Math" panose="02040503050406030204" pitchFamily="18" charset="0"/>
                                                    </a:rPr>
                                                    <m:t>i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>
                                                      <a:latin typeface="Cambria Math" panose="02040503050406030204" pitchFamily="18" charset="0"/>
                                                    </a:rPr>
                                                    <m:t>e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>
                                                      <a:latin typeface="Cambria Math" panose="02040503050406030204" pitchFamily="18" charset="0"/>
                                                    </a:rPr>
                                                    <m:t>ij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600">
                                                      <a:latin typeface="Cambria Math" panose="02040503050406030204" pitchFamily="18" charset="0"/>
                                                    </a:rPr>
                                                    <m:t>1,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>
                                                      <a:latin typeface="Cambria Math" panose="02040503050406030204" pitchFamily="18" charset="0"/>
                                                    </a:rPr>
                                                    <m:t>i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ra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b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e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ij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b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e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ij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60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m:rPr>
                                  <m:lit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>
                                                      <a:latin typeface="Cambria Math" panose="02040503050406030204" pitchFamily="18" charset="0"/>
                                                    </a:rPr>
                                                    <m:t>e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>
                                                      <a:latin typeface="Cambria Math" panose="02040503050406030204" pitchFamily="18" charset="0"/>
                                                    </a:rPr>
                                                    <m:t>ij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600">
                                                      <a:latin typeface="Cambria Math" panose="02040503050406030204" pitchFamily="18" charset="0"/>
                                                    </a:rPr>
                                                    <m:t>0,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>
                                                      <a:latin typeface="Cambria Math" panose="02040503050406030204" pitchFamily="18" charset="0"/>
                                                    </a:rPr>
                                                    <m:t>i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>
                                                      <a:latin typeface="Cambria Math" panose="02040503050406030204" pitchFamily="18" charset="0"/>
                                                    </a:rPr>
                                                    <m:t>e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>
                                                      <a:latin typeface="Cambria Math" panose="02040503050406030204" pitchFamily="18" charset="0"/>
                                                    </a:rPr>
                                                    <m:t>ij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600">
                                                      <a:latin typeface="Cambria Math" panose="02040503050406030204" pitchFamily="18" charset="0"/>
                                                    </a:rPr>
                                                    <m:t>1,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600">
                                                      <a:latin typeface="Cambria Math" panose="02040503050406030204" pitchFamily="18" charset="0"/>
                                                    </a:rPr>
                                                    <m:t>i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  <m:t>=1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nary>
                                </m:e>
                              </m:ra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  <a:p>
                <a:r>
                  <a:rPr lang="en-US" sz="1800" dirty="0">
                    <a:latin typeface="Cambria Math" panose="02040503050406030204" pitchFamily="18" charset="0"/>
                  </a:rPr>
                  <a:t>The Bayesian integrated ψ-score: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ij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=0,1</m:t>
                      </m:r>
                    </m:oMath>
                  </m:oMathPara>
                </a14:m>
                <a:endParaRPr lang="en-US" sz="1600" dirty="0"/>
              </a:p>
              <a:p>
                <a:endParaRPr lang="en-US" sz="1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F3677-2292-4C15-BDD9-56A710588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560" b="-27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838200" y="6311900"/>
            <a:ext cx="83869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aseline="30000" dirty="0"/>
              <a:t>*</a:t>
            </a:r>
            <a:r>
              <a:rPr lang="en-US" sz="1000" dirty="0"/>
              <a:t>Stouffer S. et al., The American Soldier: Adjustment during army life. Vol. 1. Princeton University Press, Princeton (1949).</a:t>
            </a:r>
          </a:p>
        </p:txBody>
      </p:sp>
    </p:spTree>
    <p:extLst>
      <p:ext uri="{BB962C8B-B14F-4D97-AF65-F5344CB8AC3E}">
        <p14:creationId xmlns:p14="http://schemas.microsoft.com/office/powerpoint/2010/main" val="390805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CF8B-49F7-4354-B928-191990BD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DDFBC-6A38-47E4-A72A-4DDE08AF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We have identified 386 and 420 edges for the case and control groups, respectively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58FFC-8B0C-4BEC-8D9E-7E6DCEFA0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093" y="0"/>
            <a:ext cx="2183907" cy="1455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3B75AB-105A-4D30-9ADD-668A11C61FF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30" y="2687895"/>
            <a:ext cx="2349500" cy="1764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C7A7F9-55CF-4058-9304-E856402D09F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275" y="2687896"/>
            <a:ext cx="2340610" cy="1764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E632F-077D-4923-BB27-E6E33D00F0C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93" y="4323314"/>
            <a:ext cx="2375737" cy="1792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9BF17-E866-4E82-A38F-517151985249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05" y="4323314"/>
            <a:ext cx="2359025" cy="17646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3DA723B-D291-4197-AB2D-C87C2D556C58}"/>
              </a:ext>
            </a:extLst>
          </p:cNvPr>
          <p:cNvSpPr/>
          <p:nvPr/>
        </p:nvSpPr>
        <p:spPr>
          <a:xfrm>
            <a:off x="4400579" y="6015941"/>
            <a:ext cx="5808742" cy="247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Figure 1. The sagittal views of the brain connectivity patterns visualized by </a:t>
            </a:r>
            <a:r>
              <a:rPr lang="en-US" sz="10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BrainNet</a:t>
            </a: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viewer</a:t>
            </a:r>
            <a:r>
              <a:rPr lang="en-US" sz="1000" baseline="30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sz="10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US" sz="1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0" y="6369764"/>
            <a:ext cx="76691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aseline="30000" dirty="0"/>
              <a:t>*</a:t>
            </a:r>
            <a:r>
              <a:rPr lang="en-US" sz="1000" dirty="0"/>
              <a:t>M. Xia, J. Wang, and Y. He, “</a:t>
            </a:r>
            <a:r>
              <a:rPr lang="en-US" sz="1000" dirty="0" err="1"/>
              <a:t>Brainnet</a:t>
            </a:r>
            <a:r>
              <a:rPr lang="en-US" sz="1000" dirty="0"/>
              <a:t> viewer: A network visualization tool for human brain </a:t>
            </a:r>
            <a:r>
              <a:rPr lang="en-US" sz="1000" dirty="0" err="1"/>
              <a:t>connectomics</a:t>
            </a:r>
            <a:r>
              <a:rPr lang="en-US" sz="1000" dirty="0"/>
              <a:t>,” </a:t>
            </a:r>
            <a:r>
              <a:rPr lang="en-US" sz="1000" dirty="0" err="1"/>
              <a:t>PLoS</a:t>
            </a:r>
            <a:r>
              <a:rPr lang="en-US" sz="1000" dirty="0"/>
              <a:t> ONE, vol. 8(7), pp. 1–15,2013.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E42D8-76E2-4142-96EA-71E7CF513BBA}"/>
              </a:ext>
            </a:extLst>
          </p:cNvPr>
          <p:cNvSpPr txBox="1"/>
          <p:nvPr/>
        </p:nvSpPr>
        <p:spPr>
          <a:xfrm>
            <a:off x="3058185" y="3105834"/>
            <a:ext cx="97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SZ patients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A8DE6-9FE6-43F0-BDEB-B2AA39E7F494}"/>
              </a:ext>
            </a:extLst>
          </p:cNvPr>
          <p:cNvSpPr txBox="1"/>
          <p:nvPr/>
        </p:nvSpPr>
        <p:spPr>
          <a:xfrm>
            <a:off x="3133655" y="4746434"/>
            <a:ext cx="97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Healthy</a:t>
            </a:r>
          </a:p>
          <a:p>
            <a:r>
              <a:rPr lang="en-US" dirty="0"/>
              <a:t>controls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B76C40-1147-46F4-B2A9-08EC5012D000}"/>
              </a:ext>
            </a:extLst>
          </p:cNvPr>
          <p:cNvSpPr txBox="1"/>
          <p:nvPr/>
        </p:nvSpPr>
        <p:spPr>
          <a:xfrm>
            <a:off x="6993149" y="2318563"/>
            <a:ext cx="172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Joint estimation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597529-1C18-4123-9BFE-298F3E98EF7B}"/>
              </a:ext>
            </a:extLst>
          </p:cNvPr>
          <p:cNvSpPr txBox="1"/>
          <p:nvPr/>
        </p:nvSpPr>
        <p:spPr>
          <a:xfrm>
            <a:off x="4201581" y="2318563"/>
            <a:ext cx="225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estimation </a:t>
            </a:r>
          </a:p>
        </p:txBody>
      </p:sp>
    </p:spTree>
    <p:extLst>
      <p:ext uri="{BB962C8B-B14F-4D97-AF65-F5344CB8AC3E}">
        <p14:creationId xmlns:p14="http://schemas.microsoft.com/office/powerpoint/2010/main" val="322847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1309</Words>
  <Application>Microsoft Office PowerPoint</Application>
  <PresentationFormat>Widescreen</PresentationFormat>
  <Paragraphs>237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Joint Gaussian Copula Model for Mixed Data with Application to Imaging Epigenetics Study of Schizophrenia</vt:lpstr>
      <vt:lpstr>Schizophrenia (SZ)</vt:lpstr>
      <vt:lpstr>Graphical Models</vt:lpstr>
      <vt:lpstr>Motivations</vt:lpstr>
      <vt:lpstr>Materials</vt:lpstr>
      <vt:lpstr>Methods:</vt:lpstr>
      <vt:lpstr>Methods:</vt:lpstr>
      <vt:lpstr>Methods:</vt:lpstr>
      <vt:lpstr>Results:</vt:lpstr>
      <vt:lpstr>Results:</vt:lpstr>
      <vt:lpstr>Results:</vt:lpstr>
      <vt:lpstr>Results:</vt:lpstr>
      <vt:lpstr>Conclusion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Gaussian Copula Model for Mixed Data with Application to Imaging Epigenetics Study of Schizophrenia</dc:title>
  <dc:creator>Chris Samouce</dc:creator>
  <cp:lastModifiedBy>Chris Samouce</cp:lastModifiedBy>
  <cp:revision>37</cp:revision>
  <dcterms:created xsi:type="dcterms:W3CDTF">2019-02-10T21:31:38Z</dcterms:created>
  <dcterms:modified xsi:type="dcterms:W3CDTF">2019-02-16T03:27:51Z</dcterms:modified>
</cp:coreProperties>
</file>