
<file path=[Content_Types].xml><?xml version="1.0" encoding="utf-8"?>
<Types xmlns="http://schemas.openxmlformats.org/package/2006/content-types">
  <Default Extension="jpeg" ContentType="image/jpeg"/>
  <Default Extension="vml" ContentType="application/vnd.openxmlformats-officedocument.vmlDrawing"/>
  <Default Extension="xls" ContentType="application/vnd.ms-excel"/>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3"/>
    <p:sldId id="270" r:id="rId5"/>
    <p:sldId id="269" r:id="rId6"/>
    <p:sldId id="286" r:id="rId7"/>
    <p:sldId id="287" r:id="rId8"/>
    <p:sldId id="305" r:id="rId9"/>
    <p:sldId id="304" r:id="rId10"/>
    <p:sldId id="306" r:id="rId11"/>
    <p:sldId id="307" r:id="rId12"/>
    <p:sldId id="308" r:id="rId13"/>
    <p:sldId id="288" r:id="rId14"/>
    <p:sldId id="309" r:id="rId15"/>
    <p:sldId id="290" r:id="rId16"/>
    <p:sldId id="299" r:id="rId17"/>
    <p:sldId id="321" r:id="rId18"/>
    <p:sldId id="322" r:id="rId19"/>
    <p:sldId id="298" r:id="rId20"/>
    <p:sldId id="300" r:id="rId21"/>
    <p:sldId id="310" r:id="rId22"/>
    <p:sldId id="320" r:id="rId23"/>
    <p:sldId id="285" r:id="rId24"/>
  </p:sldIdLst>
  <p:sldSz cx="9144000" cy="5143500" type="screen16x9"/>
  <p:notesSz cx="6858000" cy="9144000"/>
  <p:defaultTextStyle>
    <a:defPPr>
      <a:defRPr lang="zh-CN"/>
    </a:defPPr>
    <a:lvl1pPr algn="l" defTabSz="815975" rtl="0" fontAlgn="base">
      <a:spcBef>
        <a:spcPct val="0"/>
      </a:spcBef>
      <a:spcAft>
        <a:spcPct val="0"/>
      </a:spcAft>
      <a:buFont typeface="Arial" charset="0"/>
      <a:defRPr sz="1600" kern="1200">
        <a:solidFill>
          <a:schemeClr val="tx1"/>
        </a:solidFill>
        <a:latin typeface="Arial" charset="0"/>
        <a:ea typeface="宋体" charset="-122"/>
        <a:cs typeface="+mn-cs"/>
      </a:defRPr>
    </a:lvl1pPr>
    <a:lvl2pPr marL="408305" indent="-236855" algn="l" defTabSz="815975" rtl="0" fontAlgn="base">
      <a:spcBef>
        <a:spcPct val="0"/>
      </a:spcBef>
      <a:spcAft>
        <a:spcPct val="0"/>
      </a:spcAft>
      <a:buFont typeface="Arial" charset="0"/>
      <a:defRPr sz="1600" kern="1200">
        <a:solidFill>
          <a:schemeClr val="tx1"/>
        </a:solidFill>
        <a:latin typeface="Arial" charset="0"/>
        <a:ea typeface="宋体" charset="-122"/>
        <a:cs typeface="+mn-cs"/>
      </a:defRPr>
    </a:lvl2pPr>
    <a:lvl3pPr marL="816610" indent="-473710" algn="l" defTabSz="815975" rtl="0" fontAlgn="base">
      <a:spcBef>
        <a:spcPct val="0"/>
      </a:spcBef>
      <a:spcAft>
        <a:spcPct val="0"/>
      </a:spcAft>
      <a:buFont typeface="Arial" charset="0"/>
      <a:defRPr sz="1600" kern="1200">
        <a:solidFill>
          <a:schemeClr val="tx1"/>
        </a:solidFill>
        <a:latin typeface="Arial" charset="0"/>
        <a:ea typeface="宋体" charset="-122"/>
        <a:cs typeface="+mn-cs"/>
      </a:defRPr>
    </a:lvl3pPr>
    <a:lvl4pPr marL="1224280" indent="-709930" algn="l" defTabSz="815975" rtl="0" fontAlgn="base">
      <a:spcBef>
        <a:spcPct val="0"/>
      </a:spcBef>
      <a:spcAft>
        <a:spcPct val="0"/>
      </a:spcAft>
      <a:buFont typeface="Arial" charset="0"/>
      <a:defRPr sz="1600" kern="1200">
        <a:solidFill>
          <a:schemeClr val="tx1"/>
        </a:solidFill>
        <a:latin typeface="Arial" charset="0"/>
        <a:ea typeface="宋体" charset="-122"/>
        <a:cs typeface="+mn-cs"/>
      </a:defRPr>
    </a:lvl4pPr>
    <a:lvl5pPr marL="1632585" indent="-946785" algn="l" defTabSz="815975" rtl="0" fontAlgn="base">
      <a:spcBef>
        <a:spcPct val="0"/>
      </a:spcBef>
      <a:spcAft>
        <a:spcPct val="0"/>
      </a:spcAft>
      <a:buFont typeface="Arial" charset="0"/>
      <a:defRPr sz="1600" kern="1200">
        <a:solidFill>
          <a:schemeClr val="tx1"/>
        </a:solidFill>
        <a:latin typeface="Arial" charset="0"/>
        <a:ea typeface="宋体" charset="-122"/>
        <a:cs typeface="+mn-cs"/>
      </a:defRPr>
    </a:lvl5pPr>
    <a:lvl6pPr marL="857250" algn="l" defTabSz="342265" rtl="0" eaLnBrk="1" latinLnBrk="0" hangingPunct="1">
      <a:defRPr sz="1600" kern="1200">
        <a:solidFill>
          <a:schemeClr val="tx1"/>
        </a:solidFill>
        <a:latin typeface="Arial" charset="0"/>
        <a:ea typeface="宋体" charset="-122"/>
        <a:cs typeface="+mn-cs"/>
      </a:defRPr>
    </a:lvl6pPr>
    <a:lvl7pPr marL="1028700" algn="l" defTabSz="342265" rtl="0" eaLnBrk="1" latinLnBrk="0" hangingPunct="1">
      <a:defRPr sz="1600" kern="1200">
        <a:solidFill>
          <a:schemeClr val="tx1"/>
        </a:solidFill>
        <a:latin typeface="Arial" charset="0"/>
        <a:ea typeface="宋体" charset="-122"/>
        <a:cs typeface="+mn-cs"/>
      </a:defRPr>
    </a:lvl7pPr>
    <a:lvl8pPr marL="1199515" algn="l" defTabSz="342265" rtl="0" eaLnBrk="1" latinLnBrk="0" hangingPunct="1">
      <a:defRPr sz="1600" kern="1200">
        <a:solidFill>
          <a:schemeClr val="tx1"/>
        </a:solidFill>
        <a:latin typeface="Arial" charset="0"/>
        <a:ea typeface="宋体" charset="-122"/>
        <a:cs typeface="+mn-cs"/>
      </a:defRPr>
    </a:lvl8pPr>
    <a:lvl9pPr marL="1370965" algn="l" defTabSz="342265" rtl="0" eaLnBrk="1" latinLnBrk="0" hangingPunct="1">
      <a:defRPr sz="1600"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showPr>
  <p:clrMru>
    <a:srgbClr val="78C2F0"/>
    <a:srgbClr val="159BFF"/>
    <a:srgbClr val="333333"/>
    <a:srgbClr val="0864CA"/>
    <a:srgbClr val="064FBA"/>
    <a:srgbClr val="0066FF"/>
    <a:srgbClr val="0756CB"/>
    <a:srgbClr val="1D7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5" autoAdjust="0"/>
    <p:restoredTop sz="94660"/>
  </p:normalViewPr>
  <p:slideViewPr>
    <p:cSldViewPr>
      <p:cViewPr varScale="1">
        <p:scale>
          <a:sx n="98" d="100"/>
          <a:sy n="98" d="100"/>
        </p:scale>
        <p:origin x="582" y="78"/>
      </p:cViewPr>
      <p:guideLst>
        <p:guide orient="horz" pos="1647"/>
        <p:guide pos="2822"/>
      </p:guideLst>
    </p:cSldViewPr>
  </p:slideViewPr>
  <p:notesTextViewPr>
    <p:cViewPr>
      <p:scale>
        <a:sx n="1" d="1"/>
        <a:sy n="1" d="1"/>
      </p:scale>
      <p:origin x="0" y="0"/>
    </p:cViewPr>
  </p:notesTextViewPr>
  <p:sorterViewPr>
    <p:cViewPr>
      <p:scale>
        <a:sx n="36" d="100"/>
        <a:sy n="36" d="100"/>
      </p:scale>
      <p:origin x="0" y="0"/>
    </p:cViewPr>
  </p:sorter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Corbel" pitchFamily="34" charset="0"/>
              </a:defRPr>
            </a:lvl1pPr>
          </a:lstStyle>
          <a:p>
            <a:pPr>
              <a:defRPr/>
            </a:pPr>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atin typeface="Corbel" pitchFamily="34" charset="0"/>
              </a:defRPr>
            </a:lvl1pPr>
          </a:lstStyle>
          <a:p>
            <a:pPr>
              <a:defRPr/>
            </a:pPr>
            <a:fld id="{2C4FD933-C673-48F0-B59F-2831A6864800}"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atin typeface="Corbel" pitchFamily="34" charset="0"/>
              </a:defRPr>
            </a:lvl1pPr>
          </a:lstStyle>
          <a:p>
            <a:pPr>
              <a:defRPr/>
            </a:pPr>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atin typeface="Corbel" pitchFamily="34" charset="0"/>
              </a:defRPr>
            </a:lvl1pPr>
          </a:lstStyle>
          <a:p>
            <a:pPr>
              <a:defRPr/>
            </a:pPr>
            <a:fld id="{E127E890-3D26-4B2C-9891-A76E080E631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400" kern="1200">
        <a:solidFill>
          <a:schemeClr val="tx1"/>
        </a:solidFill>
        <a:latin typeface="+mn-lt"/>
        <a:ea typeface="+mn-ea"/>
        <a:cs typeface="+mn-cs"/>
      </a:defRPr>
    </a:lvl1pPr>
    <a:lvl2pPr marL="171450" algn="l" rtl="0" fontAlgn="base">
      <a:spcBef>
        <a:spcPct val="30000"/>
      </a:spcBef>
      <a:spcAft>
        <a:spcPct val="0"/>
      </a:spcAft>
      <a:defRPr sz="400" kern="1200">
        <a:solidFill>
          <a:schemeClr val="tx1"/>
        </a:solidFill>
        <a:latin typeface="+mn-lt"/>
        <a:ea typeface="+mn-ea"/>
        <a:cs typeface="+mn-cs"/>
      </a:defRPr>
    </a:lvl2pPr>
    <a:lvl3pPr marL="342900" algn="l" rtl="0" fontAlgn="base">
      <a:spcBef>
        <a:spcPct val="30000"/>
      </a:spcBef>
      <a:spcAft>
        <a:spcPct val="0"/>
      </a:spcAft>
      <a:defRPr sz="400" kern="1200">
        <a:solidFill>
          <a:schemeClr val="tx1"/>
        </a:solidFill>
        <a:latin typeface="+mn-lt"/>
        <a:ea typeface="+mn-ea"/>
        <a:cs typeface="+mn-cs"/>
      </a:defRPr>
    </a:lvl3pPr>
    <a:lvl4pPr marL="514350" algn="l" rtl="0" fontAlgn="base">
      <a:spcBef>
        <a:spcPct val="30000"/>
      </a:spcBef>
      <a:spcAft>
        <a:spcPct val="0"/>
      </a:spcAft>
      <a:defRPr sz="400" kern="1200">
        <a:solidFill>
          <a:schemeClr val="tx1"/>
        </a:solidFill>
        <a:latin typeface="+mn-lt"/>
        <a:ea typeface="+mn-ea"/>
        <a:cs typeface="+mn-cs"/>
      </a:defRPr>
    </a:lvl4pPr>
    <a:lvl5pPr marL="685800" algn="l" rtl="0" fontAlgn="base">
      <a:spcBef>
        <a:spcPct val="30000"/>
      </a:spcBef>
      <a:spcAft>
        <a:spcPct val="0"/>
      </a:spcAft>
      <a:defRPr sz="400" kern="1200">
        <a:solidFill>
          <a:schemeClr val="tx1"/>
        </a:solidFill>
        <a:latin typeface="+mn-lt"/>
        <a:ea typeface="+mn-ea"/>
        <a:cs typeface="+mn-cs"/>
      </a:defRPr>
    </a:lvl5pPr>
    <a:lvl6pPr marL="857250" algn="l" defTabSz="342265" rtl="0" eaLnBrk="1" latinLnBrk="0" hangingPunct="1">
      <a:defRPr sz="400" kern="1200">
        <a:solidFill>
          <a:schemeClr val="tx1"/>
        </a:solidFill>
        <a:latin typeface="+mn-lt"/>
        <a:ea typeface="+mn-ea"/>
        <a:cs typeface="+mn-cs"/>
      </a:defRPr>
    </a:lvl6pPr>
    <a:lvl7pPr marL="1028700" algn="l" defTabSz="342265" rtl="0" eaLnBrk="1" latinLnBrk="0" hangingPunct="1">
      <a:defRPr sz="400" kern="1200">
        <a:solidFill>
          <a:schemeClr val="tx1"/>
        </a:solidFill>
        <a:latin typeface="+mn-lt"/>
        <a:ea typeface="+mn-ea"/>
        <a:cs typeface="+mn-cs"/>
      </a:defRPr>
    </a:lvl7pPr>
    <a:lvl8pPr marL="1199515" algn="l" defTabSz="342265" rtl="0" eaLnBrk="1" latinLnBrk="0" hangingPunct="1">
      <a:defRPr sz="400" kern="1200">
        <a:solidFill>
          <a:schemeClr val="tx1"/>
        </a:solidFill>
        <a:latin typeface="+mn-lt"/>
        <a:ea typeface="+mn-ea"/>
        <a:cs typeface="+mn-cs"/>
      </a:defRPr>
    </a:lvl8pPr>
    <a:lvl9pPr marL="1370965" algn="l" defTabSz="342265" rtl="0" eaLnBrk="1" latinLnBrk="0" hangingPunct="1">
      <a:defRPr sz="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CEB3B34B-7820-47EB-8414-AE77D83520A9}" type="slidenum">
              <a:rPr lang="zh-CN" altLang="en-US" sz="1200">
                <a:latin typeface="Corbel" pitchFamily="34" charset="0"/>
              </a:rPr>
            </a:fld>
            <a:endParaRPr lang="zh-CN" altLang="en-US" sz="1200" dirty="0">
              <a:latin typeface="Corbe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BDF5DC6A-7F52-47C2-A711-BBDA5095C961}" type="slidenum">
              <a:rPr lang="zh-CN" altLang="en-US" sz="1200">
                <a:latin typeface="Corbel" pitchFamily="34" charset="0"/>
              </a:rPr>
            </a:fld>
            <a:endParaRPr lang="zh-CN" altLang="en-US" sz="1200" dirty="0">
              <a:latin typeface="Corbe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BDF5DC6A-7F52-47C2-A711-BBDA5095C961}" type="slidenum">
              <a:rPr lang="zh-CN" altLang="en-US" sz="1200">
                <a:latin typeface="Corbel" pitchFamily="34" charset="0"/>
              </a:rPr>
            </a:fld>
            <a:endParaRPr lang="zh-CN" altLang="en-US" sz="1200" dirty="0">
              <a:latin typeface="Corbe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BDF5DC6A-7F52-47C2-A711-BBDA5095C961}" type="slidenum">
              <a:rPr lang="zh-CN" altLang="en-US" sz="1200">
                <a:latin typeface="Corbel" pitchFamily="34" charset="0"/>
              </a:rPr>
            </a:fld>
            <a:endParaRPr lang="zh-CN" altLang="en-US" sz="1200" dirty="0">
              <a:latin typeface="Corbe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BDF5DC6A-7F52-47C2-A711-BBDA5095C961}" type="slidenum">
              <a:rPr lang="zh-CN" altLang="en-US" sz="1200">
                <a:latin typeface="Corbel" pitchFamily="34" charset="0"/>
              </a:rPr>
            </a:fld>
            <a:endParaRPr lang="zh-CN" altLang="en-US" sz="1200" dirty="0">
              <a:latin typeface="Corbe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BDF5DC6A-7F52-47C2-A711-BBDA5095C961}" type="slidenum">
              <a:rPr lang="zh-CN" altLang="en-US" sz="1200">
                <a:latin typeface="Corbel" pitchFamily="34" charset="0"/>
              </a:rPr>
            </a:fld>
            <a:endParaRPr lang="zh-CN" altLang="en-US" sz="1200" dirty="0">
              <a:latin typeface="Corbe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645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E5993BCE-D7BB-4262-B225-3B6395B986B3}" type="slidenum">
              <a:rPr lang="zh-CN" altLang="en-US" sz="1200">
                <a:latin typeface="Corbel" pitchFamily="34" charset="0"/>
              </a:rPr>
            </a:fld>
            <a:endParaRPr lang="zh-CN" altLang="en-US" sz="1200" dirty="0">
              <a:latin typeface="Corbe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8B9CC821-B122-4EBA-8EEF-97CBA4A3FFAA}" type="slidenum">
              <a:rPr lang="zh-CN" altLang="en-US" sz="1200">
                <a:latin typeface="Corbel" pitchFamily="34" charset="0"/>
              </a:rPr>
            </a:fld>
            <a:endParaRPr lang="zh-CN" altLang="en-US" sz="1200" dirty="0">
              <a:latin typeface="Corbe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BDF5DC6A-7F52-47C2-A711-BBDA5095C961}" type="slidenum">
              <a:rPr lang="zh-CN" altLang="en-US" sz="1200">
                <a:latin typeface="Corbel" pitchFamily="34" charset="0"/>
              </a:rPr>
            </a:fld>
            <a:endParaRPr lang="zh-CN" altLang="en-US" sz="1200" dirty="0">
              <a:latin typeface="Corbe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BDF5DC6A-7F52-47C2-A711-BBDA5095C961}" type="slidenum">
              <a:rPr lang="zh-CN" altLang="en-US" sz="1200">
                <a:latin typeface="Corbel" pitchFamily="34" charset="0"/>
              </a:rPr>
            </a:fld>
            <a:endParaRPr lang="zh-CN" altLang="en-US" sz="1200" dirty="0">
              <a:latin typeface="Corbe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BDF5DC6A-7F52-47C2-A711-BBDA5095C961}" type="slidenum">
              <a:rPr lang="zh-CN" altLang="en-US" sz="1200">
                <a:latin typeface="Corbel" pitchFamily="34" charset="0"/>
              </a:rPr>
            </a:fld>
            <a:endParaRPr lang="zh-CN" altLang="en-US" sz="1200" dirty="0">
              <a:latin typeface="Corbe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BDF5DC6A-7F52-47C2-A711-BBDA5095C961}" type="slidenum">
              <a:rPr lang="zh-CN" altLang="en-US" sz="1200">
                <a:latin typeface="Corbel" pitchFamily="34" charset="0"/>
              </a:rPr>
            </a:fld>
            <a:endParaRPr lang="zh-CN" altLang="en-US" sz="1200" dirty="0">
              <a:latin typeface="Corbe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BDF5DC6A-7F52-47C2-A711-BBDA5095C961}" type="slidenum">
              <a:rPr lang="zh-CN" altLang="en-US" sz="1200">
                <a:latin typeface="Corbel" pitchFamily="34" charset="0"/>
              </a:rPr>
            </a:fld>
            <a:endParaRPr lang="zh-CN" altLang="en-US" sz="1200" dirty="0">
              <a:latin typeface="Corbe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BDF5DC6A-7F52-47C2-A711-BBDA5095C961}" type="slidenum">
              <a:rPr lang="zh-CN" altLang="en-US" sz="1200">
                <a:latin typeface="Corbel" pitchFamily="34" charset="0"/>
              </a:rPr>
            </a:fld>
            <a:endParaRPr lang="zh-CN" altLang="en-US" sz="1200" dirty="0">
              <a:latin typeface="Corbe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BDF5DC6A-7F52-47C2-A711-BBDA5095C961}" type="slidenum">
              <a:rPr lang="zh-CN" altLang="en-US" sz="1200">
                <a:latin typeface="Corbel" pitchFamily="34" charset="0"/>
              </a:rPr>
            </a:fld>
            <a:endParaRPr lang="zh-CN" altLang="en-US" sz="1200" dirty="0">
              <a:latin typeface="Corbe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756" y="1597634"/>
            <a:ext cx="7772489" cy="1102987"/>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511" y="2914908"/>
            <a:ext cx="6400979" cy="1314298"/>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199515" indent="0" algn="ctr">
              <a:buNone/>
              <a:defRPr/>
            </a:lvl8pPr>
            <a:lvl9pPr marL="1370965"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359C04BA-879C-45DB-A9ED-46BD6978ECA4}" type="datetime1">
              <a:rPr lang="zh-CN" altLang="en-US"/>
            </a:fld>
            <a:endParaRPr lang="zh-CN" altLang="en-US" sz="7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CF56FDBF-10D8-477D-A003-75967EF99475}" type="slidenum">
              <a:rPr lang="zh-CN" altLang="en-US"/>
            </a:fld>
            <a:endParaRPr lang="zh-CN" altLang="en-US" sz="700">
              <a:solidFill>
                <a:schemeClr val="tx1"/>
              </a:solidFill>
            </a:endParaRPr>
          </a:p>
        </p:txBody>
      </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B339F79C-33CF-4D2D-A961-471FC3A8C3D1}" type="datetime1">
              <a:rPr lang="zh-CN" altLang="en-US"/>
            </a:fld>
            <a:endParaRPr lang="zh-CN" altLang="en-US" sz="7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87D13ADB-3F54-4B53-A957-26F1E5ABF5F9}" type="slidenum">
              <a:rPr lang="zh-CN" altLang="en-US"/>
            </a:fld>
            <a:endParaRPr lang="zh-CN" altLang="en-US" sz="700">
              <a:solidFill>
                <a:schemeClr val="tx1"/>
              </a:solidFill>
            </a:endParaRPr>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564" y="205954"/>
            <a:ext cx="2057266" cy="438873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170" y="205954"/>
            <a:ext cx="6115247" cy="4388731"/>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14140239-6F37-48A2-896F-025903B43988}" type="datetime1">
              <a:rPr lang="zh-CN" altLang="en-US"/>
            </a:fld>
            <a:endParaRPr lang="zh-CN" altLang="en-US" sz="7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3D6B8511-C4A3-4610-9785-577489320B89}" type="slidenum">
              <a:rPr lang="zh-CN" altLang="en-US"/>
            </a:fld>
            <a:endParaRPr lang="zh-CN" altLang="en-US" sz="700">
              <a:solidFill>
                <a:schemeClr val="tx1"/>
              </a:solidFill>
            </a:endParaRPr>
          </a:p>
        </p:txBody>
      </p:sp>
    </p:spTree>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09512829-B2AB-4F1F-A0FA-501A0415AED7}" type="datetime1">
              <a:rPr lang="zh-CN" altLang="en-US"/>
            </a:fld>
            <a:endParaRPr lang="zh-CN" altLang="en-US" sz="7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AFA08320-0E1C-4675-8142-A464F8DD0958}" type="slidenum">
              <a:rPr lang="zh-CN" altLang="en-US"/>
            </a:fld>
            <a:endParaRPr lang="zh-CN" altLang="en-US" sz="700">
              <a:solidFill>
                <a:schemeClr val="tx1"/>
              </a:solidFill>
            </a:endParaRPr>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067" y="3305388"/>
            <a:ext cx="7772489" cy="1021438"/>
          </a:xfrm>
        </p:spPr>
        <p:txBody>
          <a:bodyPr anchor="t"/>
          <a:lstStyle>
            <a:lvl1pPr algn="l">
              <a:defRPr sz="15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067" y="2179782"/>
            <a:ext cx="7772489" cy="1125606"/>
          </a:xfrm>
        </p:spPr>
        <p:txBody>
          <a:bodyPr anchor="b"/>
          <a:lstStyle>
            <a:lvl1pPr marL="0" indent="0">
              <a:buNone/>
              <a:defRPr sz="7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199515" indent="0">
              <a:buNone/>
              <a:defRPr sz="500"/>
            </a:lvl8pPr>
            <a:lvl9pPr marL="1370965" indent="0">
              <a:buNone/>
              <a:defRPr sz="5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C6DE1E9A-A2A8-40E7-BACE-5DF6C3A57728}" type="datetime1">
              <a:rPr lang="zh-CN" altLang="en-US"/>
            </a:fld>
            <a:endParaRPr lang="zh-CN" altLang="en-US" sz="7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19DD07B8-17D2-4B96-8618-F8981E7C9B1E}" type="slidenum">
              <a:rPr lang="zh-CN" altLang="en-US"/>
            </a:fld>
            <a:endParaRPr lang="zh-CN" altLang="en-US" sz="700">
              <a:solidFill>
                <a:schemeClr val="tx1"/>
              </a:solidFill>
            </a:endParaRPr>
          </a:p>
        </p:txBody>
      </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170" y="1200011"/>
            <a:ext cx="4085959" cy="3394674"/>
          </a:xfrm>
        </p:spPr>
        <p:txBody>
          <a:bodyPr/>
          <a:lstStyle>
            <a:lvl1pPr>
              <a:defRPr sz="1000"/>
            </a:lvl1pPr>
            <a:lvl2pPr>
              <a:defRPr sz="900"/>
            </a:lvl2pPr>
            <a:lvl3pPr>
              <a:defRPr sz="700"/>
            </a:lvl3pPr>
            <a:lvl4pPr>
              <a:defRPr sz="700"/>
            </a:lvl4pPr>
            <a:lvl5pPr>
              <a:defRPr sz="700"/>
            </a:lvl5pPr>
            <a:lvl6pPr>
              <a:defRPr sz="700"/>
            </a:lvl6pPr>
            <a:lvl7pPr>
              <a:defRPr sz="700"/>
            </a:lvl7pPr>
            <a:lvl8pPr>
              <a:defRPr sz="700"/>
            </a:lvl8pPr>
            <a:lvl9pPr>
              <a:defRPr sz="7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00276" y="1200011"/>
            <a:ext cx="4086554" cy="3394674"/>
          </a:xfrm>
        </p:spPr>
        <p:txBody>
          <a:bodyPr/>
          <a:lstStyle>
            <a:lvl1pPr>
              <a:defRPr sz="1000"/>
            </a:lvl1pPr>
            <a:lvl2pPr>
              <a:defRPr sz="900"/>
            </a:lvl2pPr>
            <a:lvl3pPr>
              <a:defRPr sz="700"/>
            </a:lvl3pPr>
            <a:lvl4pPr>
              <a:defRPr sz="700"/>
            </a:lvl4pPr>
            <a:lvl5pPr>
              <a:defRPr sz="700"/>
            </a:lvl5pPr>
            <a:lvl6pPr>
              <a:defRPr sz="700"/>
            </a:lvl6pPr>
            <a:lvl7pPr>
              <a:defRPr sz="700"/>
            </a:lvl7pPr>
            <a:lvl8pPr>
              <a:defRPr sz="700"/>
            </a:lvl8pPr>
            <a:lvl9pPr>
              <a:defRPr sz="7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FDC81263-603C-4A8D-BDF3-BF66E866AD5B}" type="datetime1">
              <a:rPr lang="zh-CN" altLang="en-US"/>
            </a:fld>
            <a:endParaRPr lang="zh-CN" altLang="en-US" sz="7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B099C616-2519-4283-84F5-A41467C2D80B}" type="slidenum">
              <a:rPr lang="zh-CN" altLang="en-US"/>
            </a:fld>
            <a:endParaRPr lang="zh-CN" altLang="en-US" sz="700">
              <a:solidFill>
                <a:schemeClr val="tx1"/>
              </a:solidFill>
            </a:endParaRPr>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170" y="1151201"/>
            <a:ext cx="4040123" cy="479766"/>
          </a:xfrm>
        </p:spPr>
        <p:txBody>
          <a:bodyPr anchor="b"/>
          <a:lstStyle>
            <a:lvl1pPr marL="0" indent="0">
              <a:buNone/>
              <a:defRPr sz="900" b="1"/>
            </a:lvl1pPr>
            <a:lvl2pPr marL="171450" indent="0">
              <a:buNone/>
              <a:defRPr sz="7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199515" indent="0">
              <a:buNone/>
              <a:defRPr sz="600" b="1"/>
            </a:lvl8pPr>
            <a:lvl9pPr marL="1370965" indent="0">
              <a:buNone/>
              <a:defRPr sz="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170" y="1630968"/>
            <a:ext cx="4040123" cy="2963718"/>
          </a:xfrm>
        </p:spPr>
        <p:txBody>
          <a:bodyPr/>
          <a:lstStyle>
            <a:lvl1pPr>
              <a:defRPr sz="900"/>
            </a:lvl1pPr>
            <a:lvl2pPr>
              <a:defRPr sz="700"/>
            </a:lvl2pPr>
            <a:lvl3pPr>
              <a:defRPr sz="700"/>
            </a:lvl3pPr>
            <a:lvl4pPr>
              <a:defRPr sz="600"/>
            </a:lvl4pPr>
            <a:lvl5pPr>
              <a:defRPr sz="600"/>
            </a:lvl5pPr>
            <a:lvl6pPr>
              <a:defRPr sz="600"/>
            </a:lvl6pPr>
            <a:lvl7pPr>
              <a:defRPr sz="600"/>
            </a:lvl7pPr>
            <a:lvl8pPr>
              <a:defRPr sz="600"/>
            </a:lvl8pPr>
            <a:lvl9pPr>
              <a:defRPr sz="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4921" y="1151201"/>
            <a:ext cx="4041909" cy="479766"/>
          </a:xfrm>
        </p:spPr>
        <p:txBody>
          <a:bodyPr anchor="b"/>
          <a:lstStyle>
            <a:lvl1pPr marL="0" indent="0">
              <a:buNone/>
              <a:defRPr sz="900" b="1"/>
            </a:lvl1pPr>
            <a:lvl2pPr marL="171450" indent="0">
              <a:buNone/>
              <a:defRPr sz="7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199515" indent="0">
              <a:buNone/>
              <a:defRPr sz="600" b="1"/>
            </a:lvl8pPr>
            <a:lvl9pPr marL="1370965" indent="0">
              <a:buNone/>
              <a:defRPr sz="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4921" y="1630968"/>
            <a:ext cx="4041909" cy="2963718"/>
          </a:xfrm>
        </p:spPr>
        <p:txBody>
          <a:bodyPr/>
          <a:lstStyle>
            <a:lvl1pPr>
              <a:defRPr sz="900"/>
            </a:lvl1pPr>
            <a:lvl2pPr>
              <a:defRPr sz="700"/>
            </a:lvl2pPr>
            <a:lvl3pPr>
              <a:defRPr sz="700"/>
            </a:lvl3pPr>
            <a:lvl4pPr>
              <a:defRPr sz="600"/>
            </a:lvl4pPr>
            <a:lvl5pPr>
              <a:defRPr sz="600"/>
            </a:lvl5pPr>
            <a:lvl6pPr>
              <a:defRPr sz="600"/>
            </a:lvl6pPr>
            <a:lvl7pPr>
              <a:defRPr sz="600"/>
            </a:lvl7pPr>
            <a:lvl8pPr>
              <a:defRPr sz="600"/>
            </a:lvl8pPr>
            <a:lvl9pPr>
              <a:defRPr sz="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D7384E06-E56B-45FD-9E1F-77FC509AF54B}" type="datetime1">
              <a:rPr lang="zh-CN" altLang="en-US"/>
            </a:fld>
            <a:endParaRPr lang="zh-CN" altLang="en-US" sz="7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a:lvl1pPr>
          </a:lstStyle>
          <a:p>
            <a:pPr>
              <a:defRPr/>
            </a:pPr>
            <a:fld id="{9441C22D-73EC-437B-A0F7-5CEBBFA6641A}" type="slidenum">
              <a:rPr lang="zh-CN" altLang="en-US"/>
            </a:fld>
            <a:endParaRPr lang="zh-CN" altLang="en-US" sz="700">
              <a:solidFill>
                <a:schemeClr val="tx1"/>
              </a:solidFill>
            </a:endParaRPr>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407BAC69-2C06-44E1-972B-663D23340C25}" type="datetime1">
              <a:rPr lang="zh-CN" altLang="en-US"/>
            </a:fld>
            <a:endParaRPr lang="zh-CN" altLang="en-US" sz="7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pPr>
              <a:defRPr/>
            </a:pPr>
            <a:fld id="{2A2E3E04-3139-4136-962E-A9435ADF2837}" type="slidenum">
              <a:rPr lang="zh-CN" altLang="en-US"/>
            </a:fld>
            <a:endParaRPr lang="zh-CN" altLang="en-US" sz="700">
              <a:solidFill>
                <a:schemeClr val="tx1"/>
              </a:solidFill>
            </a:endParaRPr>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B067C04D-1535-4D1B-96B5-EBA8C1531DA4}" type="datetime1">
              <a:rPr lang="zh-CN" altLang="en-US"/>
            </a:fld>
            <a:endParaRPr lang="zh-CN" altLang="en-US" sz="7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a:lvl1pPr>
          </a:lstStyle>
          <a:p>
            <a:pPr>
              <a:defRPr/>
            </a:pPr>
            <a:fld id="{64F3C8C2-C18A-44C4-ACFF-1E2E9EB526E6}" type="slidenum">
              <a:rPr lang="zh-CN" altLang="en-US"/>
            </a:fld>
            <a:endParaRPr lang="zh-CN" altLang="en-US" sz="700">
              <a:solidFill>
                <a:schemeClr val="tx1"/>
              </a:solidFill>
            </a:endParaRPr>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171" y="204764"/>
            <a:ext cx="3008513" cy="871437"/>
          </a:xfrm>
        </p:spPr>
        <p:txBody>
          <a:bodyPr anchor="b"/>
          <a:lstStyle>
            <a:lvl1pPr algn="l">
              <a:defRPr sz="7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214" y="204764"/>
            <a:ext cx="5111616" cy="4389922"/>
          </a:xfrm>
        </p:spPr>
        <p:txBody>
          <a:bodyPr/>
          <a:lstStyle>
            <a:lvl1pPr>
              <a:defRPr sz="1200"/>
            </a:lvl1pPr>
            <a:lvl2pPr>
              <a:defRPr sz="1000"/>
            </a:lvl2pPr>
            <a:lvl3pPr>
              <a:defRPr sz="900"/>
            </a:lvl3pPr>
            <a:lvl4pPr>
              <a:defRPr sz="700"/>
            </a:lvl4pPr>
            <a:lvl5pPr>
              <a:defRPr sz="700"/>
            </a:lvl5pPr>
            <a:lvl6pPr>
              <a:defRPr sz="700"/>
            </a:lvl6pPr>
            <a:lvl7pPr>
              <a:defRPr sz="700"/>
            </a:lvl7pPr>
            <a:lvl8pPr>
              <a:defRPr sz="700"/>
            </a:lvl8pPr>
            <a:lvl9pPr>
              <a:defRPr sz="7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171" y="1076201"/>
            <a:ext cx="3008513" cy="3518485"/>
          </a:xfrm>
        </p:spPr>
        <p:txBody>
          <a:bodyPr/>
          <a:lstStyle>
            <a:lvl1pPr marL="0" indent="0">
              <a:buNone/>
              <a:defRPr sz="500"/>
            </a:lvl1pPr>
            <a:lvl2pPr marL="171450" indent="0">
              <a:buNone/>
              <a:defRPr sz="4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199515" indent="0">
              <a:buNone/>
              <a:defRPr sz="300"/>
            </a:lvl8pPr>
            <a:lvl9pPr marL="1370965" indent="0">
              <a:buNone/>
              <a:defRPr sz="3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97778D3A-AF63-4343-ACB0-941E5AC3D6C7}" type="datetime1">
              <a:rPr lang="zh-CN" altLang="en-US"/>
            </a:fld>
            <a:endParaRPr lang="zh-CN" altLang="en-US" sz="7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2F36859C-540A-41B0-B9B0-73AEBD39030C}" type="slidenum">
              <a:rPr lang="zh-CN" altLang="en-US"/>
            </a:fld>
            <a:endParaRPr lang="zh-CN" altLang="en-US" sz="700">
              <a:solidFill>
                <a:schemeClr val="tx1"/>
              </a:solidFill>
            </a:endParaRPr>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369" y="3600629"/>
            <a:ext cx="5486043" cy="425004"/>
          </a:xfrm>
        </p:spPr>
        <p:txBody>
          <a:bodyPr anchor="b"/>
          <a:lstStyle>
            <a:lvl1pPr algn="l">
              <a:defRPr sz="7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369" y="459528"/>
            <a:ext cx="5486043" cy="3086338"/>
          </a:xfrm>
        </p:spPr>
        <p:txBody>
          <a:bodyPr/>
          <a:lstStyle>
            <a:lvl1pPr marL="0" indent="0">
              <a:buNone/>
              <a:defRPr sz="1200"/>
            </a:lvl1pPr>
            <a:lvl2pPr marL="171450" indent="0">
              <a:buNone/>
              <a:defRPr sz="1000"/>
            </a:lvl2pPr>
            <a:lvl3pPr marL="342900" indent="0">
              <a:buNone/>
              <a:defRPr sz="900"/>
            </a:lvl3pPr>
            <a:lvl4pPr marL="514350" indent="0">
              <a:buNone/>
              <a:defRPr sz="700"/>
            </a:lvl4pPr>
            <a:lvl5pPr marL="685800" indent="0">
              <a:buNone/>
              <a:defRPr sz="700"/>
            </a:lvl5pPr>
            <a:lvl6pPr marL="857250" indent="0">
              <a:buNone/>
              <a:defRPr sz="700"/>
            </a:lvl6pPr>
            <a:lvl7pPr marL="1028700" indent="0">
              <a:buNone/>
              <a:defRPr sz="700"/>
            </a:lvl7pPr>
            <a:lvl8pPr marL="1199515" indent="0">
              <a:buNone/>
              <a:defRPr sz="700"/>
            </a:lvl8pPr>
            <a:lvl9pPr marL="1370965" indent="0">
              <a:buNone/>
              <a:defRPr sz="7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1792369" y="4025633"/>
            <a:ext cx="5486043" cy="603577"/>
          </a:xfrm>
        </p:spPr>
        <p:txBody>
          <a:bodyPr/>
          <a:lstStyle>
            <a:lvl1pPr marL="0" indent="0">
              <a:buNone/>
              <a:defRPr sz="500"/>
            </a:lvl1pPr>
            <a:lvl2pPr marL="171450" indent="0">
              <a:buNone/>
              <a:defRPr sz="4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199515" indent="0">
              <a:buNone/>
              <a:defRPr sz="300"/>
            </a:lvl8pPr>
            <a:lvl9pPr marL="1370965" indent="0">
              <a:buNone/>
              <a:defRPr sz="3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A411C185-B535-43CD-A837-1F7F273052A9}" type="datetime1">
              <a:rPr lang="zh-CN" altLang="en-US"/>
            </a:fld>
            <a:endParaRPr lang="zh-CN" altLang="en-US" sz="7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D0ABF954-897B-4190-8A6C-FE85339867C4}" type="slidenum">
              <a:rPr lang="zh-CN" altLang="en-US"/>
            </a:fld>
            <a:endParaRPr lang="zh-CN" altLang="en-US" sz="700">
              <a:solidFill>
                <a:schemeClr val="tx1"/>
              </a:solidFill>
            </a:endParaRPr>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170" y="205954"/>
            <a:ext cx="8229660" cy="857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626" tIns="40813" rIns="81626" bIns="40813" numCol="1" anchor="ctr" anchorCtr="0" compatLnSpc="1"/>
          <a:lstStyle/>
          <a:p>
            <a:pPr lvl="0"/>
            <a:r>
              <a:rPr lang="zh-CN" smtClean="0">
                <a:sym typeface="Calibri" pitchFamily="34" charset="0"/>
              </a:rPr>
              <a:t>单击此处编辑母版标题样式</a:t>
            </a:r>
            <a:endParaRPr lang="zh-CN" smtClean="0">
              <a:sym typeface="Calibri" pitchFamily="34" charset="0"/>
            </a:endParaRPr>
          </a:p>
        </p:txBody>
      </p:sp>
      <p:sp>
        <p:nvSpPr>
          <p:cNvPr id="1027" name="文本占位符 2"/>
          <p:cNvSpPr>
            <a:spLocks noGrp="1" noChangeArrowheads="1"/>
          </p:cNvSpPr>
          <p:nvPr>
            <p:ph type="body" idx="1"/>
          </p:nvPr>
        </p:nvSpPr>
        <p:spPr bwMode="auto">
          <a:xfrm>
            <a:off x="457170" y="1200011"/>
            <a:ext cx="8229660" cy="3394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626" tIns="40813" rIns="81626" bIns="40813" numCol="1" anchor="t" anchorCtr="0" compatLnSpc="1"/>
          <a:lstStyle/>
          <a:p>
            <a:pPr lvl="0"/>
            <a:r>
              <a:rPr lang="zh-CN" smtClean="0">
                <a:sym typeface="Calibri" pitchFamily="34" charset="0"/>
              </a:rPr>
              <a:t>单击此处编辑母版文本样式</a:t>
            </a:r>
            <a:endParaRPr lang="zh-CN" smtClean="0">
              <a:sym typeface="Calibri" pitchFamily="34" charset="0"/>
            </a:endParaRPr>
          </a:p>
          <a:p>
            <a:pPr lvl="1"/>
            <a:r>
              <a:rPr lang="zh-CN" smtClean="0">
                <a:sym typeface="Calibri" pitchFamily="34" charset="0"/>
              </a:rPr>
              <a:t>第二级</a:t>
            </a:r>
            <a:endParaRPr lang="zh-CN" smtClean="0">
              <a:sym typeface="Calibri" pitchFamily="34" charset="0"/>
            </a:endParaRPr>
          </a:p>
          <a:p>
            <a:pPr lvl="2"/>
            <a:r>
              <a:rPr lang="zh-CN" smtClean="0">
                <a:sym typeface="Calibri" pitchFamily="34" charset="0"/>
              </a:rPr>
              <a:t>第三级</a:t>
            </a:r>
            <a:endParaRPr lang="zh-CN" smtClean="0">
              <a:sym typeface="Calibri" pitchFamily="34" charset="0"/>
            </a:endParaRPr>
          </a:p>
          <a:p>
            <a:pPr lvl="3"/>
            <a:r>
              <a:rPr lang="zh-CN" smtClean="0">
                <a:sym typeface="Calibri" pitchFamily="34" charset="0"/>
              </a:rPr>
              <a:t>第四级</a:t>
            </a:r>
            <a:endParaRPr lang="zh-CN" smtClean="0">
              <a:sym typeface="Calibri" pitchFamily="34" charset="0"/>
            </a:endParaRPr>
          </a:p>
          <a:p>
            <a:pPr lvl="4"/>
            <a:r>
              <a:rPr lang="zh-CN" smtClean="0">
                <a:sym typeface="Calibri" pitchFamily="34" charset="0"/>
              </a:rPr>
              <a:t>第五级</a:t>
            </a:r>
            <a:endParaRPr lang="zh-CN" smtClean="0">
              <a:sym typeface="Calibri" pitchFamily="34" charset="0"/>
            </a:endParaRPr>
          </a:p>
        </p:txBody>
      </p:sp>
      <p:sp>
        <p:nvSpPr>
          <p:cNvPr id="1028" name="日期占位符 3"/>
          <p:cNvSpPr>
            <a:spLocks noGrp="1" noChangeArrowheads="1"/>
          </p:cNvSpPr>
          <p:nvPr>
            <p:ph type="dt" sz="half" idx="2"/>
          </p:nvPr>
        </p:nvSpPr>
        <p:spPr bwMode="auto">
          <a:xfrm>
            <a:off x="457170" y="4767306"/>
            <a:ext cx="2133461" cy="27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626" tIns="40813" rIns="81626" bIns="40813" numCol="1" anchor="ctr" anchorCtr="0" compatLnSpc="1"/>
          <a:lstStyle>
            <a:lvl1pPr>
              <a:buFont typeface="Arial" pitchFamily="34" charset="0"/>
              <a:buNone/>
              <a:defRPr sz="1100">
                <a:solidFill>
                  <a:srgbClr val="898989"/>
                </a:solidFill>
                <a:latin typeface="Corbel" pitchFamily="34" charset="0"/>
                <a:ea typeface="宋体" pitchFamily="2" charset="-122"/>
              </a:defRPr>
            </a:lvl1pPr>
          </a:lstStyle>
          <a:p>
            <a:pPr>
              <a:defRPr/>
            </a:pPr>
            <a:fld id="{2F924F07-36BB-4249-A218-08A7008FEA41}" type="datetime1">
              <a:rPr lang="zh-CN" altLang="en-US" smtClean="0"/>
            </a:fld>
            <a:endParaRPr lang="zh-CN" altLang="en-US" sz="700" dirty="0">
              <a:solidFill>
                <a:schemeClr val="tx1"/>
              </a:solidFill>
            </a:endParaRPr>
          </a:p>
        </p:txBody>
      </p:sp>
      <p:sp>
        <p:nvSpPr>
          <p:cNvPr id="1029" name="页脚占位符 4"/>
          <p:cNvSpPr>
            <a:spLocks noGrp="1" noChangeArrowheads="1"/>
          </p:cNvSpPr>
          <p:nvPr>
            <p:ph type="ftr" sz="quarter" idx="3"/>
          </p:nvPr>
        </p:nvSpPr>
        <p:spPr bwMode="auto">
          <a:xfrm>
            <a:off x="3123997" y="4767306"/>
            <a:ext cx="2896007" cy="27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626" tIns="40813" rIns="81626" bIns="40813" numCol="1" anchor="ctr" anchorCtr="0" compatLnSpc="1"/>
          <a:lstStyle>
            <a:lvl1pPr algn="ctr">
              <a:buFont typeface="Arial" pitchFamily="34" charset="0"/>
              <a:buNone/>
              <a:defRPr sz="1100">
                <a:solidFill>
                  <a:srgbClr val="898989"/>
                </a:solidFill>
                <a:latin typeface="Corbel" pitchFamily="34" charset="0"/>
                <a:ea typeface="宋体" pitchFamily="2" charset="-122"/>
              </a:defRPr>
            </a:lvl1pPr>
          </a:lstStyle>
          <a:p>
            <a:pPr>
              <a:defRPr/>
            </a:pPr>
            <a:endParaRPr lang="zh-CN" altLang="zh-CN" dirty="0"/>
          </a:p>
        </p:txBody>
      </p:sp>
      <p:sp>
        <p:nvSpPr>
          <p:cNvPr id="1030" name="灯片编号占位符 5"/>
          <p:cNvSpPr>
            <a:spLocks noGrp="1" noChangeArrowheads="1"/>
          </p:cNvSpPr>
          <p:nvPr>
            <p:ph type="sldNum" sz="quarter" idx="4"/>
          </p:nvPr>
        </p:nvSpPr>
        <p:spPr bwMode="auto">
          <a:xfrm>
            <a:off x="6553369" y="4767306"/>
            <a:ext cx="2133461" cy="27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626" tIns="40813" rIns="81626" bIns="40813" numCol="1" anchor="ctr" anchorCtr="0" compatLnSpc="1"/>
          <a:lstStyle>
            <a:lvl1pPr algn="r">
              <a:buFont typeface="Arial" pitchFamily="34" charset="0"/>
              <a:buNone/>
              <a:defRPr sz="1100">
                <a:solidFill>
                  <a:srgbClr val="898989"/>
                </a:solidFill>
                <a:latin typeface="Corbel" pitchFamily="34" charset="0"/>
                <a:ea typeface="宋体" pitchFamily="2" charset="-122"/>
              </a:defRPr>
            </a:lvl1pPr>
          </a:lstStyle>
          <a:p>
            <a:pPr>
              <a:defRPr/>
            </a:pPr>
            <a:fld id="{5F10F5DA-8427-4D3E-B669-AFFDA215A449}" type="slidenum">
              <a:rPr lang="zh-CN" altLang="en-US" smtClean="0"/>
            </a:fld>
            <a:endParaRPr lang="zh-CN" altLang="en-US" sz="7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ll/>
  </p:transition>
  <p:timing>
    <p:tnLst>
      <p:par>
        <p:cTn id="1" dur="indefinite" restart="never" nodeType="tmRoot"/>
      </p:par>
    </p:tnLst>
  </p:timing>
  <p:hf sldNum="0" hdr="0" ftr="0"/>
  <p:txStyles>
    <p:titleStyle>
      <a:lvl1pPr marL="816610" indent="-816610" algn="ctr" rtl="0" eaLnBrk="0" fontAlgn="base" hangingPunct="0">
        <a:spcBef>
          <a:spcPct val="0"/>
        </a:spcBef>
        <a:spcAft>
          <a:spcPct val="0"/>
        </a:spcAft>
        <a:defRPr sz="3900">
          <a:solidFill>
            <a:schemeClr val="tx1"/>
          </a:solidFill>
          <a:latin typeface="+mj-lt"/>
          <a:ea typeface="+mj-ea"/>
          <a:cs typeface="+mj-cs"/>
          <a:sym typeface="Calibri" pitchFamily="34" charset="0"/>
        </a:defRPr>
      </a:lvl1pPr>
      <a:lvl2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2pPr>
      <a:lvl3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3pPr>
      <a:lvl4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4pPr>
      <a:lvl5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5pPr>
      <a:lvl6pPr marL="98806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6pPr>
      <a:lvl7pPr marL="115951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7pPr>
      <a:lvl8pPr marL="133096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8pPr>
      <a:lvl9pPr marL="150241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9pPr>
    </p:titleStyle>
    <p:bodyStyle>
      <a:lvl1pPr marL="306070" indent="-306070" algn="l" defTabSz="815975"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2940" indent="-254635" algn="l" defTabSz="815975"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19810" indent="-203835" algn="l" defTabSz="815975"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115"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420" indent="-203835" algn="l" defTabSz="815975"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78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3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77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20" indent="-203835" algn="l" defTabSz="815975"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p:bodyStyle>
    <p:otherStyle>
      <a:defPPr>
        <a:defRPr lang="zh-CN"/>
      </a:defPPr>
      <a:lvl1pPr marL="0" algn="l" defTabSz="342265" rtl="0" eaLnBrk="1" latinLnBrk="0" hangingPunct="1">
        <a:defRPr sz="700" kern="1200">
          <a:solidFill>
            <a:schemeClr val="tx1"/>
          </a:solidFill>
          <a:latin typeface="+mn-lt"/>
          <a:ea typeface="+mn-ea"/>
          <a:cs typeface="+mn-cs"/>
        </a:defRPr>
      </a:lvl1pPr>
      <a:lvl2pPr marL="171450" algn="l" defTabSz="342265" rtl="0" eaLnBrk="1" latinLnBrk="0" hangingPunct="1">
        <a:defRPr sz="700" kern="1200">
          <a:solidFill>
            <a:schemeClr val="tx1"/>
          </a:solidFill>
          <a:latin typeface="+mn-lt"/>
          <a:ea typeface="+mn-ea"/>
          <a:cs typeface="+mn-cs"/>
        </a:defRPr>
      </a:lvl2pPr>
      <a:lvl3pPr marL="342900" algn="l" defTabSz="342265" rtl="0" eaLnBrk="1" latinLnBrk="0" hangingPunct="1">
        <a:defRPr sz="700" kern="1200">
          <a:solidFill>
            <a:schemeClr val="tx1"/>
          </a:solidFill>
          <a:latin typeface="+mn-lt"/>
          <a:ea typeface="+mn-ea"/>
          <a:cs typeface="+mn-cs"/>
        </a:defRPr>
      </a:lvl3pPr>
      <a:lvl4pPr marL="514350" algn="l" defTabSz="342265" rtl="0" eaLnBrk="1" latinLnBrk="0" hangingPunct="1">
        <a:defRPr sz="700" kern="1200">
          <a:solidFill>
            <a:schemeClr val="tx1"/>
          </a:solidFill>
          <a:latin typeface="+mn-lt"/>
          <a:ea typeface="+mn-ea"/>
          <a:cs typeface="+mn-cs"/>
        </a:defRPr>
      </a:lvl4pPr>
      <a:lvl5pPr marL="685800" algn="l" defTabSz="342265" rtl="0" eaLnBrk="1" latinLnBrk="0" hangingPunct="1">
        <a:defRPr sz="700" kern="1200">
          <a:solidFill>
            <a:schemeClr val="tx1"/>
          </a:solidFill>
          <a:latin typeface="+mn-lt"/>
          <a:ea typeface="+mn-ea"/>
          <a:cs typeface="+mn-cs"/>
        </a:defRPr>
      </a:lvl5pPr>
      <a:lvl6pPr marL="857250" algn="l" defTabSz="342265" rtl="0" eaLnBrk="1" latinLnBrk="0" hangingPunct="1">
        <a:defRPr sz="700" kern="1200">
          <a:solidFill>
            <a:schemeClr val="tx1"/>
          </a:solidFill>
          <a:latin typeface="+mn-lt"/>
          <a:ea typeface="+mn-ea"/>
          <a:cs typeface="+mn-cs"/>
        </a:defRPr>
      </a:lvl6pPr>
      <a:lvl7pPr marL="1028700" algn="l" defTabSz="342265" rtl="0" eaLnBrk="1" latinLnBrk="0" hangingPunct="1">
        <a:defRPr sz="700" kern="1200">
          <a:solidFill>
            <a:schemeClr val="tx1"/>
          </a:solidFill>
          <a:latin typeface="+mn-lt"/>
          <a:ea typeface="+mn-ea"/>
          <a:cs typeface="+mn-cs"/>
        </a:defRPr>
      </a:lvl7pPr>
      <a:lvl8pPr marL="1199515" algn="l" defTabSz="342265" rtl="0" eaLnBrk="1" latinLnBrk="0" hangingPunct="1">
        <a:defRPr sz="700" kern="1200">
          <a:solidFill>
            <a:schemeClr val="tx1"/>
          </a:solidFill>
          <a:latin typeface="+mn-lt"/>
          <a:ea typeface="+mn-ea"/>
          <a:cs typeface="+mn-cs"/>
        </a:defRPr>
      </a:lvl8pPr>
      <a:lvl9pPr marL="1370965" algn="l" defTabSz="342265"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vmlDrawing" Target="../drawings/vmlDrawing1.vml"/><Relationship Id="rId5" Type="http://schemas.openxmlformats.org/officeDocument/2006/relationships/slideLayout" Target="../slideLayouts/slideLayout12.xml"/><Relationship Id="rId4" Type="http://schemas.openxmlformats.org/officeDocument/2006/relationships/image" Target="../media/image10.png"/><Relationship Id="rId3" Type="http://schemas.openxmlformats.org/officeDocument/2006/relationships/image" Target="../media/image9.emf"/><Relationship Id="rId2" Type="http://schemas.openxmlformats.org/officeDocument/2006/relationships/oleObject" Target="../embeddings/Workbook1.xls"/><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7"/>
          <p:cNvSpPr>
            <a:spLocks noChangeArrowheads="1"/>
          </p:cNvSpPr>
          <p:nvPr/>
        </p:nvSpPr>
        <p:spPr bwMode="auto">
          <a:xfrm>
            <a:off x="2720997" y="1995702"/>
            <a:ext cx="3180661" cy="688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scene3d>
              <a:camera prst="orthographicFront"/>
              <a:lightRig rig="threePt" dir="t"/>
            </a:scene3d>
          </a:bodyPr>
          <a:lstStyle/>
          <a:p>
            <a:pPr>
              <a:lnSpc>
                <a:spcPts val="3750"/>
              </a:lnSpc>
              <a:defRPr/>
            </a:pPr>
            <a:r>
              <a:rPr lang="en-US" altLang="zh-CN" sz="8800" b="1" dirty="0" smtClean="0">
                <a:solidFill>
                  <a:schemeClr val="accent1"/>
                </a:solidFill>
                <a:effectLst>
                  <a:outerShdw blurRad="38100" dist="25400" dir="5400000" algn="ctr" rotWithShape="0">
                    <a:srgbClr val="6E747A">
                      <a:alpha val="43000"/>
                    </a:srgbClr>
                  </a:outerShdw>
                </a:effectLst>
                <a:latin typeface="Corbel" pitchFamily="34" charset="0"/>
                <a:ea typeface="方正兰亭黑_GBK" pitchFamily="2" charset="-122"/>
                <a:sym typeface="方正大黑简体" pitchFamily="2" charset="-122"/>
              </a:rPr>
              <a:t>CDMA</a:t>
            </a:r>
            <a:endParaRPr lang="en-US" altLang="zh-CN" sz="8800" b="1" dirty="0" smtClean="0">
              <a:solidFill>
                <a:schemeClr val="accent1"/>
              </a:solidFill>
              <a:effectLst>
                <a:outerShdw blurRad="38100" dist="25400" dir="5400000" algn="ctr" rotWithShape="0">
                  <a:srgbClr val="6E747A">
                    <a:alpha val="43000"/>
                  </a:srgbClr>
                </a:outerShdw>
              </a:effectLst>
              <a:latin typeface="Corbel" pitchFamily="34" charset="0"/>
              <a:ea typeface="方正兰亭黑_GBK" pitchFamily="2" charset="-122"/>
              <a:sym typeface="方正大黑简体" pitchFamily="2" charset="-122"/>
            </a:endParaRPr>
          </a:p>
        </p:txBody>
      </p:sp>
      <p:pic>
        <p:nvPicPr>
          <p:cNvPr id="3082" name="Picture 14" descr="E:\王亮\工作\2015\04\01\新建文件夹\未标题-3.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8370" y="3273840"/>
            <a:ext cx="2112627" cy="800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7"/>
          <p:cNvSpPr>
            <a:spLocks noChangeArrowheads="1"/>
          </p:cNvSpPr>
          <p:nvPr/>
        </p:nvSpPr>
        <p:spPr bwMode="auto">
          <a:xfrm>
            <a:off x="6228256" y="3507650"/>
            <a:ext cx="1892935" cy="600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en-US" altLang="zh-CN" sz="1800" dirty="0" smtClean="0">
                <a:solidFill>
                  <a:schemeClr val="tx1"/>
                </a:solidFill>
                <a:latin typeface="微软雅黑" charset="0"/>
                <a:ea typeface="微软雅黑" charset="0"/>
                <a:sym typeface="方正大黑简体" pitchFamily="2" charset="-122"/>
              </a:rPr>
              <a:t>09013426 </a:t>
            </a:r>
            <a:r>
              <a:rPr lang="zh-CN" altLang="en-US" sz="1800" dirty="0" smtClean="0">
                <a:solidFill>
                  <a:schemeClr val="tx1"/>
                </a:solidFill>
                <a:latin typeface="微软雅黑" charset="0"/>
                <a:ea typeface="微软雅黑" charset="0"/>
                <a:sym typeface="方正大黑简体" pitchFamily="2" charset="-122"/>
              </a:rPr>
              <a:t>吴凡</a:t>
            </a:r>
            <a:endParaRPr lang="zh-CN" altLang="en-US" sz="1800" dirty="0" smtClean="0">
              <a:solidFill>
                <a:schemeClr val="tx1"/>
              </a:solidFill>
              <a:latin typeface="微软雅黑" charset="0"/>
              <a:ea typeface="微软雅黑" charset="0"/>
              <a:sym typeface="方正大黑简体" pitchFamily="2" charset="-122"/>
            </a:endParaRPr>
          </a:p>
          <a:p>
            <a:pPr>
              <a:defRPr/>
            </a:pPr>
            <a:r>
              <a:rPr lang="en-US" altLang="zh-CN" sz="1800" dirty="0" smtClean="0">
                <a:solidFill>
                  <a:schemeClr val="tx1"/>
                </a:solidFill>
                <a:latin typeface="微软雅黑" charset="0"/>
                <a:ea typeface="微软雅黑" charset="0"/>
                <a:sym typeface="方正大黑简体" pitchFamily="2" charset="-122"/>
              </a:rPr>
              <a:t>09013430 </a:t>
            </a:r>
            <a:r>
              <a:rPr lang="zh-CN" altLang="en-US" sz="1800" dirty="0" smtClean="0">
                <a:solidFill>
                  <a:schemeClr val="tx1"/>
                </a:solidFill>
                <a:latin typeface="微软雅黑" charset="0"/>
                <a:ea typeface="微软雅黑" charset="0"/>
                <a:sym typeface="方正大黑简体" pitchFamily="2" charset="-122"/>
              </a:rPr>
              <a:t>任</a:t>
            </a:r>
            <a:r>
              <a:rPr lang="zh-CN" altLang="en-US" sz="1800" dirty="0">
                <a:solidFill>
                  <a:schemeClr val="tx1"/>
                </a:solidFill>
                <a:latin typeface="微软雅黑" charset="0"/>
                <a:ea typeface="微软雅黑" charset="0"/>
                <a:sym typeface="方正大黑简体" pitchFamily="2" charset="-122"/>
              </a:rPr>
              <a:t>杰文</a:t>
            </a:r>
            <a:endParaRPr lang="zh-CN" altLang="en-US" sz="1800" dirty="0">
              <a:solidFill>
                <a:schemeClr val="tx1"/>
              </a:solidFill>
              <a:latin typeface="微软雅黑" charset="0"/>
              <a:ea typeface="微软雅黑" charset="0"/>
              <a:sym typeface="方正大黑简体" pitchFamily="2" charset="-122"/>
            </a:endParaRPr>
          </a:p>
        </p:txBody>
      </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3089942" y="614139"/>
            <a:ext cx="2520209" cy="465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281" tIns="17140" rIns="34281" bIns="17140">
            <a:spAutoFit/>
          </a:bodyPr>
          <a:lstStyle/>
          <a:p>
            <a:pPr algn="ctr" eaLnBrk="1" hangingPunct="1">
              <a:spcBef>
                <a:spcPct val="20000"/>
              </a:spcBef>
              <a:buClr>
                <a:schemeClr val="folHlink"/>
              </a:buClr>
              <a:buSzPct val="60000"/>
            </a:pPr>
            <a:r>
              <a:rPr kumimoji="1" lang="zh-CN" altLang="en-US" sz="2800" dirty="0" smtClean="0">
                <a:latin typeface="Tahoma" pitchFamily="34" charset="0"/>
                <a:ea typeface="宋体" pitchFamily="2" charset="-122"/>
              </a:rPr>
              <a:t>拓频技术</a:t>
            </a:r>
            <a:endParaRPr kumimoji="1" lang="zh-CN" altLang="en-US" sz="2800" dirty="0">
              <a:latin typeface="Tahoma" pitchFamily="34" charset="0"/>
              <a:ea typeface="宋体" pitchFamily="2" charset="-122"/>
            </a:endParaRPr>
          </a:p>
        </p:txBody>
      </p:sp>
      <p:pic>
        <p:nvPicPr>
          <p:cNvPr id="4" name="图片 3" descr="2-10"/>
          <p:cNvPicPr>
            <a:picLocks noChangeAspect="1"/>
          </p:cNvPicPr>
          <p:nvPr/>
        </p:nvPicPr>
        <p:blipFill>
          <a:blip r:embed="rId1"/>
          <a:stretch>
            <a:fillRect/>
          </a:stretch>
        </p:blipFill>
        <p:spPr>
          <a:xfrm>
            <a:off x="1691760" y="2931780"/>
            <a:ext cx="4553808" cy="1973317"/>
          </a:xfrm>
          <a:prstGeom prst="rect">
            <a:avLst/>
          </a:prstGeom>
          <a:noFill/>
          <a:ln w="9525">
            <a:noFill/>
            <a:miter/>
          </a:ln>
        </p:spPr>
      </p:pic>
      <p:sp>
        <p:nvSpPr>
          <p:cNvPr id="5" name="矩形 4"/>
          <p:cNvSpPr/>
          <p:nvPr/>
        </p:nvSpPr>
        <p:spPr>
          <a:xfrm>
            <a:off x="755682" y="1347648"/>
            <a:ext cx="7560630" cy="1015663"/>
          </a:xfrm>
          <a:prstGeom prst="rect">
            <a:avLst/>
          </a:prstGeom>
        </p:spPr>
        <p:txBody>
          <a:bodyPr wrap="square">
            <a:spAutoFit/>
          </a:bodyPr>
          <a:lstStyle/>
          <a:p>
            <a:r>
              <a:rPr lang="en-US" altLang="zh-CN" sz="2000" dirty="0" smtClean="0"/>
              <a:t>       CDMA</a:t>
            </a:r>
            <a:r>
              <a:rPr lang="zh-CN" altLang="en-US" sz="2000" dirty="0"/>
              <a:t>采用直接序列扩频通信</a:t>
            </a:r>
            <a:r>
              <a:rPr lang="zh-CN" altLang="en-US" sz="2000" dirty="0" smtClean="0"/>
              <a:t>技术</a:t>
            </a:r>
            <a:r>
              <a:rPr lang="en-US" altLang="zh-CN" sz="2000" dirty="0" smtClean="0"/>
              <a:t>(DSSS)</a:t>
            </a:r>
            <a:r>
              <a:rPr lang="zh-CN" altLang="en-US" sz="2000" dirty="0" smtClean="0"/>
              <a:t>，</a:t>
            </a:r>
            <a:r>
              <a:rPr lang="zh-CN" altLang="en-US" sz="2000" dirty="0"/>
              <a:t>使用一组正交</a:t>
            </a:r>
            <a:r>
              <a:rPr lang="en-US" altLang="zh-CN" sz="2000" dirty="0"/>
              <a:t>(</a:t>
            </a:r>
            <a:r>
              <a:rPr lang="zh-CN" altLang="en-US" sz="2000" dirty="0"/>
              <a:t>或准正交</a:t>
            </a:r>
            <a:r>
              <a:rPr lang="en-US" altLang="zh-CN" sz="2000" dirty="0"/>
              <a:t>)</a:t>
            </a:r>
            <a:r>
              <a:rPr lang="zh-CN" altLang="en-US" sz="2000" dirty="0"/>
              <a:t>的伪随机噪声</a:t>
            </a:r>
            <a:r>
              <a:rPr lang="en-US" altLang="zh-CN" sz="2000" dirty="0"/>
              <a:t>(PN)</a:t>
            </a:r>
            <a:r>
              <a:rPr lang="zh-CN" altLang="en-US" sz="2000" dirty="0"/>
              <a:t>序列，通过相关处理来实现多个用户共享空间传输的频率资源和同时入网接续的功能。</a:t>
            </a:r>
            <a:endParaRPr lang="zh-CN" altLang="en-US" sz="2000" dirty="0"/>
          </a:p>
        </p:txBody>
      </p:sp>
      <p:sp>
        <p:nvSpPr>
          <p:cNvPr id="33" name="TextBox 7"/>
          <p:cNvSpPr>
            <a:spLocks noChangeArrowheads="1"/>
          </p:cNvSpPr>
          <p:nvPr/>
        </p:nvSpPr>
        <p:spPr bwMode="auto">
          <a:xfrm>
            <a:off x="7984407" y="221431"/>
            <a:ext cx="776156" cy="34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p>
            <a:pPr>
              <a:defRPr/>
            </a:pPr>
            <a:r>
              <a:rPr lang="en-US" altLang="zh-CN" sz="2000" b="1" dirty="0" smtClean="0">
                <a:solidFill>
                  <a:schemeClr val="tx1">
                    <a:lumMod val="50000"/>
                    <a:lumOff val="50000"/>
                  </a:schemeClr>
                </a:solidFill>
                <a:latin typeface="Corbel" pitchFamily="34" charset="0"/>
                <a:ea typeface="方正兰亭黑_GBK" pitchFamily="2" charset="-122"/>
                <a:sym typeface="方正大黑简体" pitchFamily="2" charset="-122"/>
              </a:rPr>
              <a:t>CDMA</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sp>
        <p:nvSpPr>
          <p:cNvPr id="12" name="TextBox 7"/>
          <p:cNvSpPr>
            <a:spLocks noChangeArrowheads="1"/>
          </p:cNvSpPr>
          <p:nvPr/>
        </p:nvSpPr>
        <p:spPr bwMode="auto">
          <a:xfrm>
            <a:off x="6824964" y="221430"/>
            <a:ext cx="1095153" cy="34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p>
            <a:pPr>
              <a:defRPr/>
            </a:pPr>
            <a:r>
              <a:rPr lang="zh-CN" altLang="en-US" sz="2000"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基本原理</a:t>
            </a:r>
            <a:endParaRPr lang="zh-CN" altLang="en-US" sz="2000"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1000"/>
                                        <p:tgtEl>
                                          <p:spTgt spid="33"/>
                                        </p:tgtEl>
                                      </p:cBhvr>
                                    </p:animEffect>
                                    <p:anim calcmode="lin" valueType="num">
                                      <p:cBhvr>
                                        <p:cTn id="18" dur="1000" fill="hold"/>
                                        <p:tgtEl>
                                          <p:spTgt spid="33"/>
                                        </p:tgtEl>
                                        <p:attrNameLst>
                                          <p:attrName>ppt_x</p:attrName>
                                        </p:attrNameLst>
                                      </p:cBhvr>
                                      <p:tavLst>
                                        <p:tav tm="0">
                                          <p:val>
                                            <p:strVal val="#ppt_x"/>
                                          </p:val>
                                        </p:tav>
                                        <p:tav tm="100000">
                                          <p:val>
                                            <p:strVal val="#ppt_x"/>
                                          </p:val>
                                        </p:tav>
                                      </p:tavLst>
                                    </p:anim>
                                    <p:anim calcmode="lin" valueType="num">
                                      <p:cBhvr>
                                        <p:cTn id="1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7"/>
          <p:cNvSpPr>
            <a:spLocks noChangeArrowheads="1"/>
          </p:cNvSpPr>
          <p:nvPr/>
        </p:nvSpPr>
        <p:spPr bwMode="auto">
          <a:xfrm>
            <a:off x="7984407" y="221431"/>
            <a:ext cx="776156" cy="34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en-US" altLang="zh-CN" sz="2000" b="1" dirty="0" smtClean="0">
                <a:solidFill>
                  <a:schemeClr val="tx1">
                    <a:lumMod val="50000"/>
                    <a:lumOff val="50000"/>
                  </a:schemeClr>
                </a:solidFill>
                <a:latin typeface="Corbel" pitchFamily="34" charset="0"/>
                <a:ea typeface="方正兰亭黑_GBK" pitchFamily="2" charset="-122"/>
                <a:sym typeface="方正大黑简体" pitchFamily="2" charset="-122"/>
              </a:rPr>
              <a:t>CDMA</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cxnSp>
        <p:nvCxnSpPr>
          <p:cNvPr id="45" name="直接连接符 44"/>
          <p:cNvCxnSpPr>
            <a:cxnSpLocks noChangeShapeType="1"/>
          </p:cNvCxnSpPr>
          <p:nvPr/>
        </p:nvCxnSpPr>
        <p:spPr bwMode="auto">
          <a:xfrm>
            <a:off x="7920117" y="-41072"/>
            <a:ext cx="0" cy="781555"/>
          </a:xfrm>
          <a:prstGeom prst="line">
            <a:avLst/>
          </a:prstGeom>
          <a:noFill/>
          <a:ln w="9525" algn="ctr">
            <a:solidFill>
              <a:srgbClr val="159B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矩形 47"/>
          <p:cNvSpPr/>
          <p:nvPr/>
        </p:nvSpPr>
        <p:spPr>
          <a:xfrm>
            <a:off x="7431365" y="1059624"/>
            <a:ext cx="775136" cy="230832"/>
          </a:xfrm>
          <a:prstGeom prst="rect">
            <a:avLst/>
          </a:prstGeom>
        </p:spPr>
        <p:txBody>
          <a:bodyPr wrap="square">
            <a:spAutoFit/>
          </a:bodyPr>
          <a:lstStyle/>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11" name="Text Box 2"/>
          <p:cNvSpPr txBox="1">
            <a:spLocks noChangeArrowheads="1"/>
          </p:cNvSpPr>
          <p:nvPr/>
        </p:nvSpPr>
        <p:spPr bwMode="auto">
          <a:xfrm>
            <a:off x="2106890" y="648307"/>
            <a:ext cx="55252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ctr" eaLnBrk="1" hangingPunct="1">
              <a:spcBef>
                <a:spcPct val="50000"/>
              </a:spcBef>
              <a:buFont typeface="Wingdings" pitchFamily="2" charset="2"/>
              <a:buNone/>
            </a:pPr>
            <a:r>
              <a:rPr kumimoji="1" lang="en-US" altLang="zh-CN" sz="2400" dirty="0">
                <a:solidFill>
                  <a:schemeClr val="tx1"/>
                </a:solidFill>
                <a:latin typeface="Tahoma" pitchFamily="34" charset="0"/>
                <a:ea typeface="宋体" pitchFamily="2" charset="-122"/>
              </a:rPr>
              <a:t>CDMA</a:t>
            </a:r>
            <a:r>
              <a:rPr kumimoji="1" lang="zh-CN" altLang="en-US" sz="2400" dirty="0" smtClean="0">
                <a:solidFill>
                  <a:schemeClr val="tx1"/>
                </a:solidFill>
                <a:latin typeface="Tahoma" pitchFamily="34" charset="0"/>
                <a:ea typeface="宋体" pitchFamily="2" charset="-122"/>
              </a:rPr>
              <a:t>系统扩频信号</a:t>
            </a:r>
            <a:endParaRPr kumimoji="1" lang="zh-CN" altLang="en-US" sz="2400" dirty="0">
              <a:solidFill>
                <a:schemeClr val="tx1"/>
              </a:solidFill>
              <a:latin typeface="Tahoma" pitchFamily="34" charset="0"/>
              <a:ea typeface="宋体" pitchFamily="2" charset="-122"/>
            </a:endParaRPr>
          </a:p>
        </p:txBody>
      </p:sp>
      <p:grpSp>
        <p:nvGrpSpPr>
          <p:cNvPr id="14" name="Group 3"/>
          <p:cNvGrpSpPr/>
          <p:nvPr/>
        </p:nvGrpSpPr>
        <p:grpSpPr bwMode="auto">
          <a:xfrm>
            <a:off x="1691760" y="1033761"/>
            <a:ext cx="5544462" cy="3931224"/>
            <a:chOff x="1282" y="1080"/>
            <a:chExt cx="3008" cy="3152"/>
          </a:xfrm>
        </p:grpSpPr>
        <p:sp>
          <p:nvSpPr>
            <p:cNvPr id="15" name="Line 4"/>
            <p:cNvSpPr>
              <a:spLocks noChangeAspect="1" noChangeShapeType="1"/>
            </p:cNvSpPr>
            <p:nvPr/>
          </p:nvSpPr>
          <p:spPr bwMode="auto">
            <a:xfrm>
              <a:off x="1282" y="4188"/>
              <a:ext cx="366" cy="0"/>
            </a:xfrm>
            <a:prstGeom prst="line">
              <a:avLst/>
            </a:prstGeom>
            <a:noFill/>
            <a:ln w="9525">
              <a:solidFill>
                <a:srgbClr val="3333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5"/>
            <p:cNvSpPr>
              <a:spLocks noChangeAspect="1" noChangeShapeType="1"/>
            </p:cNvSpPr>
            <p:nvPr/>
          </p:nvSpPr>
          <p:spPr bwMode="auto">
            <a:xfrm>
              <a:off x="2087" y="4188"/>
              <a:ext cx="475" cy="0"/>
            </a:xfrm>
            <a:prstGeom prst="line">
              <a:avLst/>
            </a:prstGeom>
            <a:noFill/>
            <a:ln w="9525">
              <a:solidFill>
                <a:srgbClr val="FF00FF"/>
              </a:solidFill>
              <a:prstDash val="dash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6"/>
            <p:cNvSpPr>
              <a:spLocks noChangeAspect="1" noChangeShapeType="1"/>
            </p:cNvSpPr>
            <p:nvPr/>
          </p:nvSpPr>
          <p:spPr bwMode="auto">
            <a:xfrm>
              <a:off x="3119" y="4168"/>
              <a:ext cx="658" cy="0"/>
            </a:xfrm>
            <a:prstGeom prst="line">
              <a:avLst/>
            </a:prstGeom>
            <a:noFill/>
            <a:ln w="9525">
              <a:solidFill>
                <a:srgbClr val="000000"/>
              </a:solidFill>
              <a:prstDash val="lgDashDot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Text Box 7"/>
            <p:cNvSpPr txBox="1">
              <a:spLocks noChangeAspect="1" noChangeArrowheads="1"/>
            </p:cNvSpPr>
            <p:nvPr/>
          </p:nvSpPr>
          <p:spPr bwMode="auto">
            <a:xfrm>
              <a:off x="1640" y="4063"/>
              <a:ext cx="215"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just"/>
              <a:r>
                <a:rPr lang="zh-CN" altLang="en-US" sz="1000">
                  <a:solidFill>
                    <a:schemeClr val="tx1"/>
                  </a:solidFill>
                  <a:latin typeface="Times New Roman" pitchFamily="18" charset="0"/>
                  <a:ea typeface="宋体" pitchFamily="2" charset="-122"/>
                </a:rPr>
                <a:t>信号</a:t>
              </a:r>
              <a:endParaRPr lang="zh-CN" altLang="en-US" sz="1000">
                <a:solidFill>
                  <a:schemeClr val="tx1"/>
                </a:solidFill>
                <a:latin typeface="Times New Roman" pitchFamily="18" charset="0"/>
                <a:ea typeface="宋体" pitchFamily="2" charset="-122"/>
              </a:endParaRPr>
            </a:p>
          </p:txBody>
        </p:sp>
        <p:sp>
          <p:nvSpPr>
            <p:cNvPr id="19" name="Text Box 8"/>
            <p:cNvSpPr txBox="1">
              <a:spLocks noChangeAspect="1" noChangeArrowheads="1"/>
            </p:cNvSpPr>
            <p:nvPr/>
          </p:nvSpPr>
          <p:spPr bwMode="auto">
            <a:xfrm>
              <a:off x="2562" y="4083"/>
              <a:ext cx="340"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just"/>
              <a:r>
                <a:rPr lang="zh-CN" altLang="en-US" sz="1000">
                  <a:solidFill>
                    <a:schemeClr val="tx1"/>
                  </a:solidFill>
                  <a:latin typeface="Times New Roman" pitchFamily="18" charset="0"/>
                  <a:ea typeface="宋体" pitchFamily="2" charset="-122"/>
                </a:rPr>
                <a:t>脉冲干扰</a:t>
              </a:r>
              <a:endParaRPr lang="zh-CN" altLang="en-US" sz="1000">
                <a:solidFill>
                  <a:schemeClr val="tx1"/>
                </a:solidFill>
                <a:latin typeface="Times New Roman" pitchFamily="18" charset="0"/>
                <a:ea typeface="宋体" pitchFamily="2" charset="-122"/>
              </a:endParaRPr>
            </a:p>
          </p:txBody>
        </p:sp>
        <p:sp>
          <p:nvSpPr>
            <p:cNvPr id="20" name="Text Box 9"/>
            <p:cNvSpPr txBox="1">
              <a:spLocks noChangeAspect="1" noChangeArrowheads="1"/>
            </p:cNvSpPr>
            <p:nvPr/>
          </p:nvSpPr>
          <p:spPr bwMode="auto">
            <a:xfrm>
              <a:off x="3972" y="4083"/>
              <a:ext cx="278"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just"/>
              <a:r>
                <a:rPr lang="zh-CN" altLang="en-US" sz="1000">
                  <a:solidFill>
                    <a:schemeClr val="tx1"/>
                  </a:solidFill>
                  <a:latin typeface="Times New Roman" pitchFamily="18" charset="0"/>
                  <a:ea typeface="宋体" pitchFamily="2" charset="-122"/>
                </a:rPr>
                <a:t>白噪声</a:t>
              </a:r>
              <a:endParaRPr lang="zh-CN" altLang="en-US" sz="1000">
                <a:solidFill>
                  <a:schemeClr val="tx1"/>
                </a:solidFill>
                <a:latin typeface="Times New Roman" pitchFamily="18" charset="0"/>
                <a:ea typeface="宋体" pitchFamily="2" charset="-122"/>
              </a:endParaRPr>
            </a:p>
          </p:txBody>
        </p:sp>
        <p:grpSp>
          <p:nvGrpSpPr>
            <p:cNvPr id="21" name="Group 10"/>
            <p:cNvGrpSpPr/>
            <p:nvPr/>
          </p:nvGrpSpPr>
          <p:grpSpPr bwMode="auto">
            <a:xfrm>
              <a:off x="1700" y="1080"/>
              <a:ext cx="2590" cy="2897"/>
              <a:chOff x="1700" y="1080"/>
              <a:chExt cx="2590" cy="2897"/>
            </a:xfrm>
          </p:grpSpPr>
          <p:sp>
            <p:nvSpPr>
              <p:cNvPr id="22" name="Rectangle 11"/>
              <p:cNvSpPr>
                <a:spLocks noChangeAspect="1" noChangeArrowheads="1"/>
              </p:cNvSpPr>
              <p:nvPr/>
            </p:nvSpPr>
            <p:spPr bwMode="auto">
              <a:xfrm>
                <a:off x="3201" y="3790"/>
                <a:ext cx="653"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just"/>
                <a:r>
                  <a:rPr lang="zh-CN" altLang="en-US"/>
                  <a:t>解扩频后的信号频谱</a:t>
                </a:r>
                <a:endParaRPr lang="zh-CN" altLang="en-US"/>
              </a:p>
            </p:txBody>
          </p:sp>
          <p:sp>
            <p:nvSpPr>
              <p:cNvPr id="23" name="Rectangle 12"/>
              <p:cNvSpPr>
                <a:spLocks noChangeAspect="1" noChangeArrowheads="1"/>
              </p:cNvSpPr>
              <p:nvPr/>
            </p:nvSpPr>
            <p:spPr bwMode="auto">
              <a:xfrm>
                <a:off x="1801" y="3828"/>
                <a:ext cx="653"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just"/>
                <a:r>
                  <a:rPr lang="zh-CN" altLang="en-US" dirty="0"/>
                  <a:t>解扩频前的信号频谱</a:t>
                </a:r>
                <a:endParaRPr lang="zh-CN" altLang="en-US" dirty="0"/>
              </a:p>
            </p:txBody>
          </p:sp>
          <p:sp>
            <p:nvSpPr>
              <p:cNvPr id="24" name="Line 13"/>
              <p:cNvSpPr>
                <a:spLocks noChangeAspect="1" noChangeShapeType="1"/>
              </p:cNvSpPr>
              <p:nvPr/>
            </p:nvSpPr>
            <p:spPr bwMode="auto">
              <a:xfrm>
                <a:off x="3090" y="2694"/>
                <a:ext cx="0" cy="992"/>
              </a:xfrm>
              <a:prstGeom prst="line">
                <a:avLst/>
              </a:prstGeom>
              <a:noFill/>
              <a:ln w="25400">
                <a:solidFill>
                  <a:srgbClr val="000000"/>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14"/>
              <p:cNvSpPr>
                <a:spLocks noChangeAspect="1" noChangeShapeType="1"/>
              </p:cNvSpPr>
              <p:nvPr/>
            </p:nvSpPr>
            <p:spPr bwMode="auto">
              <a:xfrm>
                <a:off x="3072" y="3686"/>
                <a:ext cx="1207" cy="0"/>
              </a:xfrm>
              <a:prstGeom prst="line">
                <a:avLst/>
              </a:prstGeom>
              <a:noFill/>
              <a:ln w="1270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Rectangle 15"/>
              <p:cNvSpPr>
                <a:spLocks noChangeAspect="1" noChangeArrowheads="1"/>
              </p:cNvSpPr>
              <p:nvPr/>
            </p:nvSpPr>
            <p:spPr bwMode="auto">
              <a:xfrm>
                <a:off x="3084" y="2523"/>
                <a:ext cx="379"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just"/>
                <a:r>
                  <a:rPr lang="en-US" altLang="zh-CN" dirty="0"/>
                  <a:t>S(f)</a:t>
                </a:r>
                <a:endParaRPr lang="zh-CN" altLang="en-US" dirty="0"/>
              </a:p>
            </p:txBody>
          </p:sp>
          <p:sp>
            <p:nvSpPr>
              <p:cNvPr id="27" name="Line 16"/>
              <p:cNvSpPr>
                <a:spLocks noChangeAspect="1" noChangeShapeType="1"/>
              </p:cNvSpPr>
              <p:nvPr/>
            </p:nvSpPr>
            <p:spPr bwMode="auto">
              <a:xfrm>
                <a:off x="3618" y="2652"/>
                <a:ext cx="0" cy="1044"/>
              </a:xfrm>
              <a:prstGeom prst="line">
                <a:avLst/>
              </a:prstGeom>
              <a:noFill/>
              <a:ln w="12700" cap="rnd">
                <a:solidFill>
                  <a:srgbClr val="0000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Rectangle 17"/>
              <p:cNvSpPr>
                <a:spLocks noChangeAspect="1" noChangeArrowheads="1"/>
              </p:cNvSpPr>
              <p:nvPr/>
            </p:nvSpPr>
            <p:spPr bwMode="auto">
              <a:xfrm>
                <a:off x="3590" y="3607"/>
                <a:ext cx="133"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just"/>
                <a:r>
                  <a:rPr lang="en-US" altLang="zh-CN" dirty="0"/>
                  <a:t>f</a:t>
                </a:r>
                <a:r>
                  <a:rPr lang="en-US" altLang="zh-CN" baseline="-25000" dirty="0"/>
                  <a:t>0</a:t>
                </a:r>
                <a:endParaRPr lang="en-US" altLang="zh-CN" dirty="0"/>
              </a:p>
            </p:txBody>
          </p:sp>
          <p:sp>
            <p:nvSpPr>
              <p:cNvPr id="29" name="Freeform 18"/>
              <p:cNvSpPr>
                <a:spLocks noChangeAspect="1"/>
              </p:cNvSpPr>
              <p:nvPr/>
            </p:nvSpPr>
            <p:spPr bwMode="auto">
              <a:xfrm>
                <a:off x="3402" y="2851"/>
                <a:ext cx="366" cy="808"/>
              </a:xfrm>
              <a:custGeom>
                <a:avLst/>
                <a:gdLst>
                  <a:gd name="T0" fmla="*/ 0 w 481"/>
                  <a:gd name="T1" fmla="*/ 1076 h 743"/>
                  <a:gd name="T2" fmla="*/ 10 w 481"/>
                  <a:gd name="T3" fmla="*/ 1090 h 743"/>
                  <a:gd name="T4" fmla="*/ 16 w 481"/>
                  <a:gd name="T5" fmla="*/ 1055 h 743"/>
                  <a:gd name="T6" fmla="*/ 21 w 481"/>
                  <a:gd name="T7" fmla="*/ 1055 h 743"/>
                  <a:gd name="T8" fmla="*/ 27 w 481"/>
                  <a:gd name="T9" fmla="*/ 1033 h 743"/>
                  <a:gd name="T10" fmla="*/ 32 w 481"/>
                  <a:gd name="T11" fmla="*/ 1033 h 743"/>
                  <a:gd name="T12" fmla="*/ 37 w 481"/>
                  <a:gd name="T13" fmla="*/ 1016 h 743"/>
                  <a:gd name="T14" fmla="*/ 43 w 481"/>
                  <a:gd name="T15" fmla="*/ 960 h 743"/>
                  <a:gd name="T16" fmla="*/ 47 w 481"/>
                  <a:gd name="T17" fmla="*/ 942 h 743"/>
                  <a:gd name="T18" fmla="*/ 47 w 481"/>
                  <a:gd name="T19" fmla="*/ 886 h 743"/>
                  <a:gd name="T20" fmla="*/ 49 w 481"/>
                  <a:gd name="T21" fmla="*/ 849 h 743"/>
                  <a:gd name="T22" fmla="*/ 51 w 481"/>
                  <a:gd name="T23" fmla="*/ 795 h 743"/>
                  <a:gd name="T24" fmla="*/ 51 w 481"/>
                  <a:gd name="T25" fmla="*/ 739 h 743"/>
                  <a:gd name="T26" fmla="*/ 53 w 481"/>
                  <a:gd name="T27" fmla="*/ 685 h 743"/>
                  <a:gd name="T28" fmla="*/ 53 w 481"/>
                  <a:gd name="T29" fmla="*/ 646 h 743"/>
                  <a:gd name="T30" fmla="*/ 55 w 481"/>
                  <a:gd name="T31" fmla="*/ 592 h 743"/>
                  <a:gd name="T32" fmla="*/ 55 w 481"/>
                  <a:gd name="T33" fmla="*/ 536 h 743"/>
                  <a:gd name="T34" fmla="*/ 55 w 481"/>
                  <a:gd name="T35" fmla="*/ 498 h 743"/>
                  <a:gd name="T36" fmla="*/ 55 w 481"/>
                  <a:gd name="T37" fmla="*/ 443 h 743"/>
                  <a:gd name="T38" fmla="*/ 55 w 481"/>
                  <a:gd name="T39" fmla="*/ 387 h 743"/>
                  <a:gd name="T40" fmla="*/ 57 w 481"/>
                  <a:gd name="T41" fmla="*/ 350 h 743"/>
                  <a:gd name="T42" fmla="*/ 59 w 481"/>
                  <a:gd name="T43" fmla="*/ 295 h 743"/>
                  <a:gd name="T44" fmla="*/ 61 w 481"/>
                  <a:gd name="T45" fmla="*/ 240 h 743"/>
                  <a:gd name="T46" fmla="*/ 63 w 481"/>
                  <a:gd name="T47" fmla="*/ 203 h 743"/>
                  <a:gd name="T48" fmla="*/ 63 w 481"/>
                  <a:gd name="T49" fmla="*/ 147 h 743"/>
                  <a:gd name="T50" fmla="*/ 65 w 481"/>
                  <a:gd name="T51" fmla="*/ 92 h 743"/>
                  <a:gd name="T52" fmla="*/ 67 w 481"/>
                  <a:gd name="T53" fmla="*/ 38 h 743"/>
                  <a:gd name="T54" fmla="*/ 69 w 481"/>
                  <a:gd name="T55" fmla="*/ 0 h 743"/>
                  <a:gd name="T56" fmla="*/ 75 w 481"/>
                  <a:gd name="T57" fmla="*/ 0 h 743"/>
                  <a:gd name="T58" fmla="*/ 78 w 481"/>
                  <a:gd name="T59" fmla="*/ 38 h 743"/>
                  <a:gd name="T60" fmla="*/ 81 w 481"/>
                  <a:gd name="T61" fmla="*/ 92 h 743"/>
                  <a:gd name="T62" fmla="*/ 83 w 481"/>
                  <a:gd name="T63" fmla="*/ 147 h 743"/>
                  <a:gd name="T64" fmla="*/ 85 w 481"/>
                  <a:gd name="T65" fmla="*/ 187 h 743"/>
                  <a:gd name="T66" fmla="*/ 85 w 481"/>
                  <a:gd name="T67" fmla="*/ 240 h 743"/>
                  <a:gd name="T68" fmla="*/ 86 w 481"/>
                  <a:gd name="T69" fmla="*/ 295 h 743"/>
                  <a:gd name="T70" fmla="*/ 86 w 481"/>
                  <a:gd name="T71" fmla="*/ 334 h 743"/>
                  <a:gd name="T72" fmla="*/ 86 w 481"/>
                  <a:gd name="T73" fmla="*/ 407 h 743"/>
                  <a:gd name="T74" fmla="*/ 86 w 481"/>
                  <a:gd name="T75" fmla="*/ 462 h 743"/>
                  <a:gd name="T76" fmla="*/ 86 w 481"/>
                  <a:gd name="T77" fmla="*/ 517 h 743"/>
                  <a:gd name="T78" fmla="*/ 86 w 481"/>
                  <a:gd name="T79" fmla="*/ 556 h 743"/>
                  <a:gd name="T80" fmla="*/ 86 w 481"/>
                  <a:gd name="T81" fmla="*/ 609 h 743"/>
                  <a:gd name="T82" fmla="*/ 88 w 481"/>
                  <a:gd name="T83" fmla="*/ 685 h 743"/>
                  <a:gd name="T84" fmla="*/ 91 w 481"/>
                  <a:gd name="T85" fmla="*/ 739 h 743"/>
                  <a:gd name="T86" fmla="*/ 95 w 481"/>
                  <a:gd name="T87" fmla="*/ 795 h 743"/>
                  <a:gd name="T88" fmla="*/ 95 w 481"/>
                  <a:gd name="T89" fmla="*/ 833 h 743"/>
                  <a:gd name="T90" fmla="*/ 97 w 481"/>
                  <a:gd name="T91" fmla="*/ 886 h 743"/>
                  <a:gd name="T92" fmla="*/ 100 w 481"/>
                  <a:gd name="T93" fmla="*/ 923 h 743"/>
                  <a:gd name="T94" fmla="*/ 103 w 481"/>
                  <a:gd name="T95" fmla="*/ 960 h 743"/>
                  <a:gd name="T96" fmla="*/ 103 w 481"/>
                  <a:gd name="T97" fmla="*/ 1016 h 743"/>
                  <a:gd name="T98" fmla="*/ 106 w 481"/>
                  <a:gd name="T99" fmla="*/ 1033 h 743"/>
                  <a:gd name="T100" fmla="*/ 110 w 481"/>
                  <a:gd name="T101" fmla="*/ 1090 h 743"/>
                  <a:gd name="T102" fmla="*/ 114 w 481"/>
                  <a:gd name="T103" fmla="*/ 1090 h 743"/>
                  <a:gd name="T104" fmla="*/ 116 w 481"/>
                  <a:gd name="T105" fmla="*/ 1130 h 743"/>
                  <a:gd name="T106" fmla="*/ 123 w 481"/>
                  <a:gd name="T107" fmla="*/ 1076 h 74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1"/>
                  <a:gd name="T163" fmla="*/ 0 h 743"/>
                  <a:gd name="T164" fmla="*/ 481 w 481"/>
                  <a:gd name="T165" fmla="*/ 743 h 74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1" h="743">
                    <a:moveTo>
                      <a:pt x="0" y="707"/>
                    </a:moveTo>
                    <a:lnTo>
                      <a:pt x="38" y="716"/>
                    </a:lnTo>
                    <a:lnTo>
                      <a:pt x="61" y="693"/>
                    </a:lnTo>
                    <a:lnTo>
                      <a:pt x="84" y="693"/>
                    </a:lnTo>
                    <a:lnTo>
                      <a:pt x="107" y="680"/>
                    </a:lnTo>
                    <a:lnTo>
                      <a:pt x="123" y="680"/>
                    </a:lnTo>
                    <a:lnTo>
                      <a:pt x="146" y="668"/>
                    </a:lnTo>
                    <a:lnTo>
                      <a:pt x="169" y="632"/>
                    </a:lnTo>
                    <a:lnTo>
                      <a:pt x="185" y="619"/>
                    </a:lnTo>
                    <a:lnTo>
                      <a:pt x="185" y="583"/>
                    </a:lnTo>
                    <a:lnTo>
                      <a:pt x="192" y="558"/>
                    </a:lnTo>
                    <a:lnTo>
                      <a:pt x="200" y="522"/>
                    </a:lnTo>
                    <a:lnTo>
                      <a:pt x="200" y="486"/>
                    </a:lnTo>
                    <a:lnTo>
                      <a:pt x="208" y="450"/>
                    </a:lnTo>
                    <a:lnTo>
                      <a:pt x="208" y="425"/>
                    </a:lnTo>
                    <a:lnTo>
                      <a:pt x="216" y="389"/>
                    </a:lnTo>
                    <a:lnTo>
                      <a:pt x="216" y="352"/>
                    </a:lnTo>
                    <a:lnTo>
                      <a:pt x="216" y="327"/>
                    </a:lnTo>
                    <a:lnTo>
                      <a:pt x="216" y="291"/>
                    </a:lnTo>
                    <a:lnTo>
                      <a:pt x="216" y="255"/>
                    </a:lnTo>
                    <a:lnTo>
                      <a:pt x="223" y="230"/>
                    </a:lnTo>
                    <a:lnTo>
                      <a:pt x="231" y="194"/>
                    </a:lnTo>
                    <a:lnTo>
                      <a:pt x="239" y="158"/>
                    </a:lnTo>
                    <a:lnTo>
                      <a:pt x="247" y="133"/>
                    </a:lnTo>
                    <a:lnTo>
                      <a:pt x="247" y="97"/>
                    </a:lnTo>
                    <a:lnTo>
                      <a:pt x="254" y="61"/>
                    </a:lnTo>
                    <a:lnTo>
                      <a:pt x="262" y="25"/>
                    </a:lnTo>
                    <a:lnTo>
                      <a:pt x="270" y="0"/>
                    </a:lnTo>
                    <a:lnTo>
                      <a:pt x="293" y="0"/>
                    </a:lnTo>
                    <a:lnTo>
                      <a:pt x="308" y="25"/>
                    </a:lnTo>
                    <a:lnTo>
                      <a:pt x="316" y="61"/>
                    </a:lnTo>
                    <a:lnTo>
                      <a:pt x="324" y="97"/>
                    </a:lnTo>
                    <a:lnTo>
                      <a:pt x="332" y="122"/>
                    </a:lnTo>
                    <a:lnTo>
                      <a:pt x="332" y="158"/>
                    </a:lnTo>
                    <a:lnTo>
                      <a:pt x="339" y="194"/>
                    </a:lnTo>
                    <a:lnTo>
                      <a:pt x="339" y="219"/>
                    </a:lnTo>
                    <a:lnTo>
                      <a:pt x="339" y="268"/>
                    </a:lnTo>
                    <a:lnTo>
                      <a:pt x="339" y="304"/>
                    </a:lnTo>
                    <a:lnTo>
                      <a:pt x="339" y="340"/>
                    </a:lnTo>
                    <a:lnTo>
                      <a:pt x="339" y="365"/>
                    </a:lnTo>
                    <a:lnTo>
                      <a:pt x="339" y="401"/>
                    </a:lnTo>
                    <a:lnTo>
                      <a:pt x="347" y="450"/>
                    </a:lnTo>
                    <a:lnTo>
                      <a:pt x="355" y="486"/>
                    </a:lnTo>
                    <a:lnTo>
                      <a:pt x="370" y="522"/>
                    </a:lnTo>
                    <a:lnTo>
                      <a:pt x="370" y="547"/>
                    </a:lnTo>
                    <a:lnTo>
                      <a:pt x="378" y="583"/>
                    </a:lnTo>
                    <a:lnTo>
                      <a:pt x="394" y="607"/>
                    </a:lnTo>
                    <a:lnTo>
                      <a:pt x="401" y="632"/>
                    </a:lnTo>
                    <a:lnTo>
                      <a:pt x="401" y="668"/>
                    </a:lnTo>
                    <a:lnTo>
                      <a:pt x="417" y="680"/>
                    </a:lnTo>
                    <a:lnTo>
                      <a:pt x="432" y="716"/>
                    </a:lnTo>
                    <a:lnTo>
                      <a:pt x="448" y="716"/>
                    </a:lnTo>
                    <a:lnTo>
                      <a:pt x="455" y="742"/>
                    </a:lnTo>
                    <a:lnTo>
                      <a:pt x="480" y="707"/>
                    </a:lnTo>
                  </a:path>
                </a:pathLst>
              </a:custGeom>
              <a:noFill/>
              <a:ln w="12700" cap="rnd" cmpd="sng">
                <a:solidFill>
                  <a:srgbClr val="3333CC"/>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 name="Rectangle 19"/>
              <p:cNvSpPr>
                <a:spLocks noChangeAspect="1" noChangeArrowheads="1"/>
              </p:cNvSpPr>
              <p:nvPr/>
            </p:nvSpPr>
            <p:spPr bwMode="auto">
              <a:xfrm>
                <a:off x="3183" y="2944"/>
                <a:ext cx="21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just"/>
                <a:r>
                  <a:rPr lang="zh-CN" altLang="en-US"/>
                  <a:t>信号</a:t>
                </a:r>
                <a:endParaRPr lang="zh-CN" altLang="en-US"/>
              </a:p>
            </p:txBody>
          </p:sp>
          <p:sp>
            <p:nvSpPr>
              <p:cNvPr id="31" name="Freeform 20"/>
              <p:cNvSpPr>
                <a:spLocks noChangeAspect="1"/>
              </p:cNvSpPr>
              <p:nvPr/>
            </p:nvSpPr>
            <p:spPr bwMode="auto">
              <a:xfrm>
                <a:off x="3109" y="3504"/>
                <a:ext cx="1061" cy="183"/>
              </a:xfrm>
              <a:custGeom>
                <a:avLst/>
                <a:gdLst>
                  <a:gd name="T0" fmla="*/ 3 w 1393"/>
                  <a:gd name="T1" fmla="*/ 203 h 168"/>
                  <a:gd name="T2" fmla="*/ 5 w 1393"/>
                  <a:gd name="T3" fmla="*/ 143 h 168"/>
                  <a:gd name="T4" fmla="*/ 11 w 1393"/>
                  <a:gd name="T5" fmla="*/ 107 h 168"/>
                  <a:gd name="T6" fmla="*/ 16 w 1393"/>
                  <a:gd name="T7" fmla="*/ 70 h 168"/>
                  <a:gd name="T8" fmla="*/ 26 w 1393"/>
                  <a:gd name="T9" fmla="*/ 35 h 168"/>
                  <a:gd name="T10" fmla="*/ 40 w 1393"/>
                  <a:gd name="T11" fmla="*/ 23 h 168"/>
                  <a:gd name="T12" fmla="*/ 53 w 1393"/>
                  <a:gd name="T13" fmla="*/ 0 h 168"/>
                  <a:gd name="T14" fmla="*/ 62 w 1393"/>
                  <a:gd name="T15" fmla="*/ 0 h 168"/>
                  <a:gd name="T16" fmla="*/ 72 w 1393"/>
                  <a:gd name="T17" fmla="*/ 0 h 168"/>
                  <a:gd name="T18" fmla="*/ 84 w 1393"/>
                  <a:gd name="T19" fmla="*/ 0 h 168"/>
                  <a:gd name="T20" fmla="*/ 94 w 1393"/>
                  <a:gd name="T21" fmla="*/ 0 h 168"/>
                  <a:gd name="T22" fmla="*/ 106 w 1393"/>
                  <a:gd name="T23" fmla="*/ 0 h 168"/>
                  <a:gd name="T24" fmla="*/ 116 w 1393"/>
                  <a:gd name="T25" fmla="*/ 0 h 168"/>
                  <a:gd name="T26" fmla="*/ 126 w 1393"/>
                  <a:gd name="T27" fmla="*/ 0 h 168"/>
                  <a:gd name="T28" fmla="*/ 138 w 1393"/>
                  <a:gd name="T29" fmla="*/ 0 h 168"/>
                  <a:gd name="T30" fmla="*/ 147 w 1393"/>
                  <a:gd name="T31" fmla="*/ 0 h 168"/>
                  <a:gd name="T32" fmla="*/ 159 w 1393"/>
                  <a:gd name="T33" fmla="*/ 0 h 168"/>
                  <a:gd name="T34" fmla="*/ 169 w 1393"/>
                  <a:gd name="T35" fmla="*/ 0 h 168"/>
                  <a:gd name="T36" fmla="*/ 179 w 1393"/>
                  <a:gd name="T37" fmla="*/ 0 h 168"/>
                  <a:gd name="T38" fmla="*/ 191 w 1393"/>
                  <a:gd name="T39" fmla="*/ 0 h 168"/>
                  <a:gd name="T40" fmla="*/ 201 w 1393"/>
                  <a:gd name="T41" fmla="*/ 0 h 168"/>
                  <a:gd name="T42" fmla="*/ 213 w 1393"/>
                  <a:gd name="T43" fmla="*/ 0 h 168"/>
                  <a:gd name="T44" fmla="*/ 225 w 1393"/>
                  <a:gd name="T45" fmla="*/ 0 h 168"/>
                  <a:gd name="T46" fmla="*/ 236 w 1393"/>
                  <a:gd name="T47" fmla="*/ 0 h 168"/>
                  <a:gd name="T48" fmla="*/ 247 w 1393"/>
                  <a:gd name="T49" fmla="*/ 0 h 168"/>
                  <a:gd name="T50" fmla="*/ 259 w 1393"/>
                  <a:gd name="T51" fmla="*/ 13 h 168"/>
                  <a:gd name="T52" fmla="*/ 268 w 1393"/>
                  <a:gd name="T53" fmla="*/ 13 h 168"/>
                  <a:gd name="T54" fmla="*/ 279 w 1393"/>
                  <a:gd name="T55" fmla="*/ 13 h 168"/>
                  <a:gd name="T56" fmla="*/ 290 w 1393"/>
                  <a:gd name="T57" fmla="*/ 13 h 168"/>
                  <a:gd name="T58" fmla="*/ 300 w 1393"/>
                  <a:gd name="T59" fmla="*/ 13 h 168"/>
                  <a:gd name="T60" fmla="*/ 315 w 1393"/>
                  <a:gd name="T61" fmla="*/ 48 h 168"/>
                  <a:gd name="T62" fmla="*/ 324 w 1393"/>
                  <a:gd name="T63" fmla="*/ 96 h 168"/>
                  <a:gd name="T64" fmla="*/ 342 w 1393"/>
                  <a:gd name="T65" fmla="*/ 156 h 168"/>
                  <a:gd name="T66" fmla="*/ 348 w 1393"/>
                  <a:gd name="T67" fmla="*/ 203 h 168"/>
                  <a:gd name="T68" fmla="*/ 356 w 1393"/>
                  <a:gd name="T69" fmla="*/ 256 h 1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93"/>
                  <a:gd name="T106" fmla="*/ 0 h 168"/>
                  <a:gd name="T107" fmla="*/ 1393 w 1393"/>
                  <a:gd name="T108" fmla="*/ 168 h 1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93" h="168">
                    <a:moveTo>
                      <a:pt x="0" y="167"/>
                    </a:moveTo>
                    <a:lnTo>
                      <a:pt x="10" y="132"/>
                    </a:lnTo>
                    <a:lnTo>
                      <a:pt x="10" y="116"/>
                    </a:lnTo>
                    <a:lnTo>
                      <a:pt x="17" y="93"/>
                    </a:lnTo>
                    <a:lnTo>
                      <a:pt x="25" y="77"/>
                    </a:lnTo>
                    <a:lnTo>
                      <a:pt x="41" y="70"/>
                    </a:lnTo>
                    <a:lnTo>
                      <a:pt x="48" y="54"/>
                    </a:lnTo>
                    <a:lnTo>
                      <a:pt x="64" y="46"/>
                    </a:lnTo>
                    <a:lnTo>
                      <a:pt x="87" y="31"/>
                    </a:lnTo>
                    <a:lnTo>
                      <a:pt x="103" y="23"/>
                    </a:lnTo>
                    <a:lnTo>
                      <a:pt x="134" y="15"/>
                    </a:lnTo>
                    <a:lnTo>
                      <a:pt x="157" y="15"/>
                    </a:lnTo>
                    <a:lnTo>
                      <a:pt x="180" y="0"/>
                    </a:lnTo>
                    <a:lnTo>
                      <a:pt x="203" y="0"/>
                    </a:lnTo>
                    <a:lnTo>
                      <a:pt x="219" y="0"/>
                    </a:lnTo>
                    <a:lnTo>
                      <a:pt x="242" y="0"/>
                    </a:lnTo>
                    <a:lnTo>
                      <a:pt x="265" y="0"/>
                    </a:lnTo>
                    <a:lnTo>
                      <a:pt x="281" y="0"/>
                    </a:lnTo>
                    <a:lnTo>
                      <a:pt x="304" y="0"/>
                    </a:lnTo>
                    <a:lnTo>
                      <a:pt x="327" y="0"/>
                    </a:lnTo>
                    <a:lnTo>
                      <a:pt x="343" y="0"/>
                    </a:lnTo>
                    <a:lnTo>
                      <a:pt x="366" y="0"/>
                    </a:lnTo>
                    <a:lnTo>
                      <a:pt x="389" y="0"/>
                    </a:lnTo>
                    <a:lnTo>
                      <a:pt x="412" y="0"/>
                    </a:lnTo>
                    <a:lnTo>
                      <a:pt x="428" y="0"/>
                    </a:lnTo>
                    <a:lnTo>
                      <a:pt x="451" y="0"/>
                    </a:lnTo>
                    <a:lnTo>
                      <a:pt x="474" y="0"/>
                    </a:lnTo>
                    <a:lnTo>
                      <a:pt x="490" y="0"/>
                    </a:lnTo>
                    <a:lnTo>
                      <a:pt x="513" y="0"/>
                    </a:lnTo>
                    <a:lnTo>
                      <a:pt x="536" y="0"/>
                    </a:lnTo>
                    <a:lnTo>
                      <a:pt x="552" y="0"/>
                    </a:lnTo>
                    <a:lnTo>
                      <a:pt x="575" y="0"/>
                    </a:lnTo>
                    <a:lnTo>
                      <a:pt x="598" y="0"/>
                    </a:lnTo>
                    <a:lnTo>
                      <a:pt x="621" y="0"/>
                    </a:lnTo>
                    <a:lnTo>
                      <a:pt x="637" y="0"/>
                    </a:lnTo>
                    <a:lnTo>
                      <a:pt x="660" y="0"/>
                    </a:lnTo>
                    <a:lnTo>
                      <a:pt x="683" y="0"/>
                    </a:lnTo>
                    <a:lnTo>
                      <a:pt x="699" y="0"/>
                    </a:lnTo>
                    <a:lnTo>
                      <a:pt x="722" y="0"/>
                    </a:lnTo>
                    <a:lnTo>
                      <a:pt x="745" y="0"/>
                    </a:lnTo>
                    <a:lnTo>
                      <a:pt x="761" y="0"/>
                    </a:lnTo>
                    <a:lnTo>
                      <a:pt x="784" y="0"/>
                    </a:lnTo>
                    <a:lnTo>
                      <a:pt x="807" y="0"/>
                    </a:lnTo>
                    <a:lnTo>
                      <a:pt x="830" y="0"/>
                    </a:lnTo>
                    <a:lnTo>
                      <a:pt x="853" y="0"/>
                    </a:lnTo>
                    <a:lnTo>
                      <a:pt x="877" y="0"/>
                    </a:lnTo>
                    <a:lnTo>
                      <a:pt x="900" y="0"/>
                    </a:lnTo>
                    <a:lnTo>
                      <a:pt x="923" y="0"/>
                    </a:lnTo>
                    <a:lnTo>
                      <a:pt x="939" y="0"/>
                    </a:lnTo>
                    <a:lnTo>
                      <a:pt x="962" y="0"/>
                    </a:lnTo>
                    <a:lnTo>
                      <a:pt x="985" y="0"/>
                    </a:lnTo>
                    <a:lnTo>
                      <a:pt x="1008" y="8"/>
                    </a:lnTo>
                    <a:lnTo>
                      <a:pt x="1031" y="8"/>
                    </a:lnTo>
                    <a:lnTo>
                      <a:pt x="1047" y="8"/>
                    </a:lnTo>
                    <a:lnTo>
                      <a:pt x="1070" y="8"/>
                    </a:lnTo>
                    <a:lnTo>
                      <a:pt x="1086" y="8"/>
                    </a:lnTo>
                    <a:lnTo>
                      <a:pt x="1109" y="8"/>
                    </a:lnTo>
                    <a:lnTo>
                      <a:pt x="1132" y="8"/>
                    </a:lnTo>
                    <a:lnTo>
                      <a:pt x="1148" y="8"/>
                    </a:lnTo>
                    <a:lnTo>
                      <a:pt x="1171" y="8"/>
                    </a:lnTo>
                    <a:lnTo>
                      <a:pt x="1194" y="15"/>
                    </a:lnTo>
                    <a:lnTo>
                      <a:pt x="1225" y="31"/>
                    </a:lnTo>
                    <a:lnTo>
                      <a:pt x="1248" y="39"/>
                    </a:lnTo>
                    <a:lnTo>
                      <a:pt x="1264" y="62"/>
                    </a:lnTo>
                    <a:lnTo>
                      <a:pt x="1287" y="70"/>
                    </a:lnTo>
                    <a:lnTo>
                      <a:pt x="1333" y="101"/>
                    </a:lnTo>
                    <a:lnTo>
                      <a:pt x="1349" y="116"/>
                    </a:lnTo>
                    <a:lnTo>
                      <a:pt x="1357" y="132"/>
                    </a:lnTo>
                    <a:lnTo>
                      <a:pt x="1372" y="155"/>
                    </a:lnTo>
                    <a:lnTo>
                      <a:pt x="1392" y="167"/>
                    </a:lnTo>
                  </a:path>
                </a:pathLst>
              </a:custGeom>
              <a:noFill/>
              <a:ln w="12700" cap="flat" cmpd="sng">
                <a:solidFill>
                  <a:srgbClr val="000000"/>
                </a:solidFill>
                <a:prstDash val="lgDashDotDot"/>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 name="Freeform 21"/>
              <p:cNvSpPr>
                <a:spLocks noChangeAspect="1"/>
              </p:cNvSpPr>
              <p:nvPr/>
            </p:nvSpPr>
            <p:spPr bwMode="auto">
              <a:xfrm>
                <a:off x="3218" y="3555"/>
                <a:ext cx="886" cy="135"/>
              </a:xfrm>
              <a:custGeom>
                <a:avLst/>
                <a:gdLst>
                  <a:gd name="T0" fmla="*/ 0 w 1162"/>
                  <a:gd name="T1" fmla="*/ 177 h 125"/>
                  <a:gd name="T2" fmla="*/ 4 w 1162"/>
                  <a:gd name="T3" fmla="*/ 126 h 125"/>
                  <a:gd name="T4" fmla="*/ 8 w 1162"/>
                  <a:gd name="T5" fmla="*/ 114 h 125"/>
                  <a:gd name="T6" fmla="*/ 14 w 1162"/>
                  <a:gd name="T7" fmla="*/ 114 h 125"/>
                  <a:gd name="T8" fmla="*/ 16 w 1162"/>
                  <a:gd name="T9" fmla="*/ 91 h 125"/>
                  <a:gd name="T10" fmla="*/ 22 w 1162"/>
                  <a:gd name="T11" fmla="*/ 81 h 125"/>
                  <a:gd name="T12" fmla="*/ 26 w 1162"/>
                  <a:gd name="T13" fmla="*/ 69 h 125"/>
                  <a:gd name="T14" fmla="*/ 32 w 1162"/>
                  <a:gd name="T15" fmla="*/ 69 h 125"/>
                  <a:gd name="T16" fmla="*/ 38 w 1162"/>
                  <a:gd name="T17" fmla="*/ 57 h 125"/>
                  <a:gd name="T18" fmla="*/ 43 w 1162"/>
                  <a:gd name="T19" fmla="*/ 35 h 125"/>
                  <a:gd name="T20" fmla="*/ 48 w 1162"/>
                  <a:gd name="T21" fmla="*/ 35 h 125"/>
                  <a:gd name="T22" fmla="*/ 53 w 1162"/>
                  <a:gd name="T23" fmla="*/ 35 h 125"/>
                  <a:gd name="T24" fmla="*/ 60 w 1162"/>
                  <a:gd name="T25" fmla="*/ 35 h 125"/>
                  <a:gd name="T26" fmla="*/ 64 w 1162"/>
                  <a:gd name="T27" fmla="*/ 35 h 125"/>
                  <a:gd name="T28" fmla="*/ 69 w 1162"/>
                  <a:gd name="T29" fmla="*/ 35 h 125"/>
                  <a:gd name="T30" fmla="*/ 77 w 1162"/>
                  <a:gd name="T31" fmla="*/ 35 h 125"/>
                  <a:gd name="T32" fmla="*/ 86 w 1162"/>
                  <a:gd name="T33" fmla="*/ 23 h 125"/>
                  <a:gd name="T34" fmla="*/ 91 w 1162"/>
                  <a:gd name="T35" fmla="*/ 23 h 125"/>
                  <a:gd name="T36" fmla="*/ 98 w 1162"/>
                  <a:gd name="T37" fmla="*/ 23 h 125"/>
                  <a:gd name="T38" fmla="*/ 101 w 1162"/>
                  <a:gd name="T39" fmla="*/ 23 h 125"/>
                  <a:gd name="T40" fmla="*/ 108 w 1162"/>
                  <a:gd name="T41" fmla="*/ 23 h 125"/>
                  <a:gd name="T42" fmla="*/ 114 w 1162"/>
                  <a:gd name="T43" fmla="*/ 23 h 125"/>
                  <a:gd name="T44" fmla="*/ 117 w 1162"/>
                  <a:gd name="T45" fmla="*/ 23 h 125"/>
                  <a:gd name="T46" fmla="*/ 124 w 1162"/>
                  <a:gd name="T47" fmla="*/ 23 h 125"/>
                  <a:gd name="T48" fmla="*/ 131 w 1162"/>
                  <a:gd name="T49" fmla="*/ 23 h 125"/>
                  <a:gd name="T50" fmla="*/ 137 w 1162"/>
                  <a:gd name="T51" fmla="*/ 23 h 125"/>
                  <a:gd name="T52" fmla="*/ 141 w 1162"/>
                  <a:gd name="T53" fmla="*/ 23 h 125"/>
                  <a:gd name="T54" fmla="*/ 149 w 1162"/>
                  <a:gd name="T55" fmla="*/ 23 h 125"/>
                  <a:gd name="T56" fmla="*/ 153 w 1162"/>
                  <a:gd name="T57" fmla="*/ 13 h 125"/>
                  <a:gd name="T58" fmla="*/ 159 w 1162"/>
                  <a:gd name="T59" fmla="*/ 13 h 125"/>
                  <a:gd name="T60" fmla="*/ 165 w 1162"/>
                  <a:gd name="T61" fmla="*/ 0 h 125"/>
                  <a:gd name="T62" fmla="*/ 178 w 1162"/>
                  <a:gd name="T63" fmla="*/ 0 h 125"/>
                  <a:gd name="T64" fmla="*/ 184 w 1162"/>
                  <a:gd name="T65" fmla="*/ 0 h 125"/>
                  <a:gd name="T66" fmla="*/ 188 w 1162"/>
                  <a:gd name="T67" fmla="*/ 0 h 125"/>
                  <a:gd name="T68" fmla="*/ 200 w 1162"/>
                  <a:gd name="T69" fmla="*/ 0 h 125"/>
                  <a:gd name="T70" fmla="*/ 212 w 1162"/>
                  <a:gd name="T71" fmla="*/ 0 h 125"/>
                  <a:gd name="T72" fmla="*/ 216 w 1162"/>
                  <a:gd name="T73" fmla="*/ 0 h 125"/>
                  <a:gd name="T74" fmla="*/ 223 w 1162"/>
                  <a:gd name="T75" fmla="*/ 0 h 125"/>
                  <a:gd name="T76" fmla="*/ 241 w 1162"/>
                  <a:gd name="T77" fmla="*/ 0 h 125"/>
                  <a:gd name="T78" fmla="*/ 247 w 1162"/>
                  <a:gd name="T79" fmla="*/ 0 h 125"/>
                  <a:gd name="T80" fmla="*/ 253 w 1162"/>
                  <a:gd name="T81" fmla="*/ 0 h 125"/>
                  <a:gd name="T82" fmla="*/ 259 w 1162"/>
                  <a:gd name="T83" fmla="*/ 0 h 125"/>
                  <a:gd name="T84" fmla="*/ 263 w 1162"/>
                  <a:gd name="T85" fmla="*/ 23 h 125"/>
                  <a:gd name="T86" fmla="*/ 268 w 1162"/>
                  <a:gd name="T87" fmla="*/ 57 h 125"/>
                  <a:gd name="T88" fmla="*/ 271 w 1162"/>
                  <a:gd name="T89" fmla="*/ 81 h 125"/>
                  <a:gd name="T90" fmla="*/ 275 w 1162"/>
                  <a:gd name="T91" fmla="*/ 114 h 125"/>
                  <a:gd name="T92" fmla="*/ 280 w 1162"/>
                  <a:gd name="T93" fmla="*/ 126 h 125"/>
                  <a:gd name="T94" fmla="*/ 285 w 1162"/>
                  <a:gd name="T95" fmla="*/ 136 h 125"/>
                  <a:gd name="T96" fmla="*/ 290 w 1162"/>
                  <a:gd name="T97" fmla="*/ 160 h 125"/>
                  <a:gd name="T98" fmla="*/ 294 w 1162"/>
                  <a:gd name="T99" fmla="*/ 171 h 125"/>
                  <a:gd name="T100" fmla="*/ 300 w 1162"/>
                  <a:gd name="T101" fmla="*/ 184 h 125"/>
                  <a:gd name="T102" fmla="*/ 297 w 1162"/>
                  <a:gd name="T103" fmla="*/ 177 h 12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162"/>
                  <a:gd name="T157" fmla="*/ 0 h 125"/>
                  <a:gd name="T158" fmla="*/ 1162 w 1162"/>
                  <a:gd name="T159" fmla="*/ 125 h 12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162" h="125">
                    <a:moveTo>
                      <a:pt x="0" y="121"/>
                    </a:moveTo>
                    <a:lnTo>
                      <a:pt x="15" y="86"/>
                    </a:lnTo>
                    <a:lnTo>
                      <a:pt x="31" y="78"/>
                    </a:lnTo>
                    <a:lnTo>
                      <a:pt x="54" y="78"/>
                    </a:lnTo>
                    <a:lnTo>
                      <a:pt x="62" y="62"/>
                    </a:lnTo>
                    <a:lnTo>
                      <a:pt x="85" y="55"/>
                    </a:lnTo>
                    <a:lnTo>
                      <a:pt x="101" y="47"/>
                    </a:lnTo>
                    <a:lnTo>
                      <a:pt x="124" y="47"/>
                    </a:lnTo>
                    <a:lnTo>
                      <a:pt x="147" y="39"/>
                    </a:lnTo>
                    <a:lnTo>
                      <a:pt x="170" y="24"/>
                    </a:lnTo>
                    <a:lnTo>
                      <a:pt x="186" y="24"/>
                    </a:lnTo>
                    <a:lnTo>
                      <a:pt x="209" y="24"/>
                    </a:lnTo>
                    <a:lnTo>
                      <a:pt x="232" y="24"/>
                    </a:lnTo>
                    <a:lnTo>
                      <a:pt x="248" y="24"/>
                    </a:lnTo>
                    <a:lnTo>
                      <a:pt x="271" y="24"/>
                    </a:lnTo>
                    <a:lnTo>
                      <a:pt x="302" y="24"/>
                    </a:lnTo>
                    <a:lnTo>
                      <a:pt x="333" y="16"/>
                    </a:lnTo>
                    <a:lnTo>
                      <a:pt x="356" y="16"/>
                    </a:lnTo>
                    <a:lnTo>
                      <a:pt x="379" y="16"/>
                    </a:lnTo>
                    <a:lnTo>
                      <a:pt x="395" y="16"/>
                    </a:lnTo>
                    <a:lnTo>
                      <a:pt x="418" y="16"/>
                    </a:lnTo>
                    <a:lnTo>
                      <a:pt x="441" y="16"/>
                    </a:lnTo>
                    <a:lnTo>
                      <a:pt x="457" y="16"/>
                    </a:lnTo>
                    <a:lnTo>
                      <a:pt x="480" y="16"/>
                    </a:lnTo>
                    <a:lnTo>
                      <a:pt x="511" y="16"/>
                    </a:lnTo>
                    <a:lnTo>
                      <a:pt x="534" y="16"/>
                    </a:lnTo>
                    <a:lnTo>
                      <a:pt x="550" y="16"/>
                    </a:lnTo>
                    <a:lnTo>
                      <a:pt x="580" y="16"/>
                    </a:lnTo>
                    <a:lnTo>
                      <a:pt x="596" y="8"/>
                    </a:lnTo>
                    <a:lnTo>
                      <a:pt x="619" y="8"/>
                    </a:lnTo>
                    <a:lnTo>
                      <a:pt x="642" y="0"/>
                    </a:lnTo>
                    <a:lnTo>
                      <a:pt x="689" y="0"/>
                    </a:lnTo>
                    <a:lnTo>
                      <a:pt x="712" y="0"/>
                    </a:lnTo>
                    <a:lnTo>
                      <a:pt x="728" y="0"/>
                    </a:lnTo>
                    <a:lnTo>
                      <a:pt x="774" y="0"/>
                    </a:lnTo>
                    <a:lnTo>
                      <a:pt x="820" y="0"/>
                    </a:lnTo>
                    <a:lnTo>
                      <a:pt x="836" y="0"/>
                    </a:lnTo>
                    <a:lnTo>
                      <a:pt x="867" y="0"/>
                    </a:lnTo>
                    <a:lnTo>
                      <a:pt x="937" y="0"/>
                    </a:lnTo>
                    <a:lnTo>
                      <a:pt x="960" y="0"/>
                    </a:lnTo>
                    <a:lnTo>
                      <a:pt x="983" y="0"/>
                    </a:lnTo>
                    <a:lnTo>
                      <a:pt x="1006" y="0"/>
                    </a:lnTo>
                    <a:lnTo>
                      <a:pt x="1022" y="16"/>
                    </a:lnTo>
                    <a:lnTo>
                      <a:pt x="1037" y="39"/>
                    </a:lnTo>
                    <a:lnTo>
                      <a:pt x="1053" y="55"/>
                    </a:lnTo>
                    <a:lnTo>
                      <a:pt x="1068" y="78"/>
                    </a:lnTo>
                    <a:lnTo>
                      <a:pt x="1084" y="86"/>
                    </a:lnTo>
                    <a:lnTo>
                      <a:pt x="1107" y="93"/>
                    </a:lnTo>
                    <a:lnTo>
                      <a:pt x="1122" y="109"/>
                    </a:lnTo>
                    <a:lnTo>
                      <a:pt x="1138" y="116"/>
                    </a:lnTo>
                    <a:lnTo>
                      <a:pt x="1161" y="124"/>
                    </a:lnTo>
                    <a:lnTo>
                      <a:pt x="1152" y="121"/>
                    </a:lnTo>
                  </a:path>
                </a:pathLst>
              </a:custGeom>
              <a:noFill/>
              <a:ln w="12700" cap="flat" cmpd="sng">
                <a:solidFill>
                  <a:srgbClr val="FF0000"/>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 name="Rectangle 22"/>
              <p:cNvSpPr>
                <a:spLocks noChangeAspect="1" noChangeArrowheads="1"/>
              </p:cNvSpPr>
              <p:nvPr/>
            </p:nvSpPr>
            <p:spPr bwMode="auto">
              <a:xfrm>
                <a:off x="3646" y="3245"/>
                <a:ext cx="340"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just"/>
                <a:r>
                  <a:rPr lang="zh-CN" altLang="en-US"/>
                  <a:t>干扰噪声</a:t>
                </a:r>
                <a:endParaRPr lang="zh-CN" altLang="en-US"/>
              </a:p>
            </p:txBody>
          </p:sp>
          <p:sp>
            <p:nvSpPr>
              <p:cNvPr id="35" name="Line 23"/>
              <p:cNvSpPr>
                <a:spLocks noChangeAspect="1" noChangeShapeType="1"/>
              </p:cNvSpPr>
              <p:nvPr/>
            </p:nvSpPr>
            <p:spPr bwMode="auto">
              <a:xfrm>
                <a:off x="1703" y="2652"/>
                <a:ext cx="0" cy="991"/>
              </a:xfrm>
              <a:prstGeom prst="line">
                <a:avLst/>
              </a:prstGeom>
              <a:noFill/>
              <a:ln w="12700">
                <a:solidFill>
                  <a:srgbClr val="000000"/>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24"/>
              <p:cNvSpPr>
                <a:spLocks noChangeAspect="1" noChangeShapeType="1"/>
              </p:cNvSpPr>
              <p:nvPr/>
            </p:nvSpPr>
            <p:spPr bwMode="auto">
              <a:xfrm>
                <a:off x="1703" y="3643"/>
                <a:ext cx="1207" cy="0"/>
              </a:xfrm>
              <a:prstGeom prst="line">
                <a:avLst/>
              </a:prstGeom>
              <a:noFill/>
              <a:ln w="1270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Rectangle 26"/>
              <p:cNvSpPr>
                <a:spLocks noChangeAspect="1" noChangeArrowheads="1"/>
              </p:cNvSpPr>
              <p:nvPr/>
            </p:nvSpPr>
            <p:spPr bwMode="auto">
              <a:xfrm>
                <a:off x="1711" y="2560"/>
                <a:ext cx="379"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just"/>
                <a:r>
                  <a:rPr lang="en-US" altLang="zh-CN" dirty="0"/>
                  <a:t>S(f)</a:t>
                </a:r>
                <a:endParaRPr lang="zh-CN" altLang="en-US" dirty="0"/>
              </a:p>
            </p:txBody>
          </p:sp>
          <p:sp>
            <p:nvSpPr>
              <p:cNvPr id="39" name="Line 27"/>
              <p:cNvSpPr>
                <a:spLocks noChangeAspect="1" noChangeShapeType="1"/>
              </p:cNvSpPr>
              <p:nvPr/>
            </p:nvSpPr>
            <p:spPr bwMode="auto">
              <a:xfrm>
                <a:off x="2252" y="2652"/>
                <a:ext cx="0" cy="991"/>
              </a:xfrm>
              <a:prstGeom prst="line">
                <a:avLst/>
              </a:prstGeom>
              <a:noFill/>
              <a:ln w="12700" cap="rnd">
                <a:solidFill>
                  <a:srgbClr val="0000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Freeform 29"/>
              <p:cNvSpPr>
                <a:spLocks noChangeAspect="1"/>
              </p:cNvSpPr>
              <p:nvPr/>
            </p:nvSpPr>
            <p:spPr bwMode="auto">
              <a:xfrm>
                <a:off x="2105" y="2861"/>
                <a:ext cx="330" cy="783"/>
              </a:xfrm>
              <a:custGeom>
                <a:avLst/>
                <a:gdLst>
                  <a:gd name="T0" fmla="*/ 0 w 433"/>
                  <a:gd name="T1" fmla="*/ 1087 h 721"/>
                  <a:gd name="T2" fmla="*/ 0 w 433"/>
                  <a:gd name="T3" fmla="*/ 1012 h 721"/>
                  <a:gd name="T4" fmla="*/ 4 w 433"/>
                  <a:gd name="T5" fmla="*/ 963 h 721"/>
                  <a:gd name="T6" fmla="*/ 7 w 433"/>
                  <a:gd name="T7" fmla="*/ 929 h 721"/>
                  <a:gd name="T8" fmla="*/ 14 w 433"/>
                  <a:gd name="T9" fmla="*/ 882 h 721"/>
                  <a:gd name="T10" fmla="*/ 18 w 433"/>
                  <a:gd name="T11" fmla="*/ 834 h 721"/>
                  <a:gd name="T12" fmla="*/ 18 w 433"/>
                  <a:gd name="T13" fmla="*/ 801 h 721"/>
                  <a:gd name="T14" fmla="*/ 18 w 433"/>
                  <a:gd name="T15" fmla="*/ 755 h 721"/>
                  <a:gd name="T16" fmla="*/ 18 w 433"/>
                  <a:gd name="T17" fmla="*/ 705 h 721"/>
                  <a:gd name="T18" fmla="*/ 21 w 433"/>
                  <a:gd name="T19" fmla="*/ 672 h 721"/>
                  <a:gd name="T20" fmla="*/ 21 w 433"/>
                  <a:gd name="T21" fmla="*/ 627 h 721"/>
                  <a:gd name="T22" fmla="*/ 21 w 433"/>
                  <a:gd name="T23" fmla="*/ 578 h 721"/>
                  <a:gd name="T24" fmla="*/ 21 w 433"/>
                  <a:gd name="T25" fmla="*/ 545 h 721"/>
                  <a:gd name="T26" fmla="*/ 21 w 433"/>
                  <a:gd name="T27" fmla="*/ 496 h 721"/>
                  <a:gd name="T28" fmla="*/ 21 w 433"/>
                  <a:gd name="T29" fmla="*/ 450 h 721"/>
                  <a:gd name="T30" fmla="*/ 25 w 433"/>
                  <a:gd name="T31" fmla="*/ 386 h 721"/>
                  <a:gd name="T32" fmla="*/ 25 w 433"/>
                  <a:gd name="T33" fmla="*/ 338 h 721"/>
                  <a:gd name="T34" fmla="*/ 29 w 433"/>
                  <a:gd name="T35" fmla="*/ 303 h 721"/>
                  <a:gd name="T36" fmla="*/ 29 w 433"/>
                  <a:gd name="T37" fmla="*/ 257 h 721"/>
                  <a:gd name="T38" fmla="*/ 33 w 433"/>
                  <a:gd name="T39" fmla="*/ 209 h 721"/>
                  <a:gd name="T40" fmla="*/ 33 w 433"/>
                  <a:gd name="T41" fmla="*/ 176 h 721"/>
                  <a:gd name="T42" fmla="*/ 33 w 433"/>
                  <a:gd name="T43" fmla="*/ 128 h 721"/>
                  <a:gd name="T44" fmla="*/ 36 w 433"/>
                  <a:gd name="T45" fmla="*/ 64 h 721"/>
                  <a:gd name="T46" fmla="*/ 40 w 433"/>
                  <a:gd name="T47" fmla="*/ 15 h 721"/>
                  <a:gd name="T48" fmla="*/ 46 w 433"/>
                  <a:gd name="T49" fmla="*/ 0 h 721"/>
                  <a:gd name="T50" fmla="*/ 53 w 433"/>
                  <a:gd name="T51" fmla="*/ 31 h 721"/>
                  <a:gd name="T52" fmla="*/ 53 w 433"/>
                  <a:gd name="T53" fmla="*/ 80 h 721"/>
                  <a:gd name="T54" fmla="*/ 53 w 433"/>
                  <a:gd name="T55" fmla="*/ 128 h 721"/>
                  <a:gd name="T56" fmla="*/ 53 w 433"/>
                  <a:gd name="T57" fmla="*/ 161 h 721"/>
                  <a:gd name="T58" fmla="*/ 57 w 433"/>
                  <a:gd name="T59" fmla="*/ 209 h 721"/>
                  <a:gd name="T60" fmla="*/ 61 w 433"/>
                  <a:gd name="T61" fmla="*/ 257 h 721"/>
                  <a:gd name="T62" fmla="*/ 61 w 433"/>
                  <a:gd name="T63" fmla="*/ 291 h 721"/>
                  <a:gd name="T64" fmla="*/ 61 w 433"/>
                  <a:gd name="T65" fmla="*/ 338 h 721"/>
                  <a:gd name="T66" fmla="*/ 61 w 433"/>
                  <a:gd name="T67" fmla="*/ 386 h 721"/>
                  <a:gd name="T68" fmla="*/ 61 w 433"/>
                  <a:gd name="T69" fmla="*/ 419 h 721"/>
                  <a:gd name="T70" fmla="*/ 61 w 433"/>
                  <a:gd name="T71" fmla="*/ 481 h 721"/>
                  <a:gd name="T72" fmla="*/ 65 w 433"/>
                  <a:gd name="T73" fmla="*/ 531 h 721"/>
                  <a:gd name="T74" fmla="*/ 65 w 433"/>
                  <a:gd name="T75" fmla="*/ 578 h 721"/>
                  <a:gd name="T76" fmla="*/ 68 w 433"/>
                  <a:gd name="T77" fmla="*/ 627 h 721"/>
                  <a:gd name="T78" fmla="*/ 68 w 433"/>
                  <a:gd name="T79" fmla="*/ 658 h 721"/>
                  <a:gd name="T80" fmla="*/ 72 w 433"/>
                  <a:gd name="T81" fmla="*/ 705 h 721"/>
                  <a:gd name="T82" fmla="*/ 72 w 433"/>
                  <a:gd name="T83" fmla="*/ 755 h 721"/>
                  <a:gd name="T84" fmla="*/ 72 w 433"/>
                  <a:gd name="T85" fmla="*/ 787 h 721"/>
                  <a:gd name="T86" fmla="*/ 75 w 433"/>
                  <a:gd name="T87" fmla="*/ 834 h 721"/>
                  <a:gd name="T88" fmla="*/ 75 w 433"/>
                  <a:gd name="T89" fmla="*/ 882 h 721"/>
                  <a:gd name="T90" fmla="*/ 75 w 433"/>
                  <a:gd name="T91" fmla="*/ 915 h 721"/>
                  <a:gd name="T92" fmla="*/ 82 w 433"/>
                  <a:gd name="T93" fmla="*/ 963 h 721"/>
                  <a:gd name="T94" fmla="*/ 90 w 433"/>
                  <a:gd name="T95" fmla="*/ 994 h 721"/>
                  <a:gd name="T96" fmla="*/ 90 w 433"/>
                  <a:gd name="T97" fmla="*/ 1026 h 721"/>
                  <a:gd name="T98" fmla="*/ 100 w 433"/>
                  <a:gd name="T99" fmla="*/ 1057 h 721"/>
                  <a:gd name="T100" fmla="*/ 111 w 433"/>
                  <a:gd name="T101" fmla="*/ 1087 h 72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33"/>
                  <a:gd name="T154" fmla="*/ 0 h 721"/>
                  <a:gd name="T155" fmla="*/ 433 w 433"/>
                  <a:gd name="T156" fmla="*/ 721 h 72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33" h="721">
                    <a:moveTo>
                      <a:pt x="0" y="720"/>
                    </a:moveTo>
                    <a:lnTo>
                      <a:pt x="0" y="669"/>
                    </a:lnTo>
                    <a:lnTo>
                      <a:pt x="14" y="637"/>
                    </a:lnTo>
                    <a:lnTo>
                      <a:pt x="28" y="615"/>
                    </a:lnTo>
                    <a:lnTo>
                      <a:pt x="55" y="584"/>
                    </a:lnTo>
                    <a:lnTo>
                      <a:pt x="70" y="552"/>
                    </a:lnTo>
                    <a:lnTo>
                      <a:pt x="70" y="530"/>
                    </a:lnTo>
                    <a:lnTo>
                      <a:pt x="70" y="499"/>
                    </a:lnTo>
                    <a:lnTo>
                      <a:pt x="70" y="467"/>
                    </a:lnTo>
                    <a:lnTo>
                      <a:pt x="84" y="445"/>
                    </a:lnTo>
                    <a:lnTo>
                      <a:pt x="84" y="414"/>
                    </a:lnTo>
                    <a:lnTo>
                      <a:pt x="84" y="382"/>
                    </a:lnTo>
                    <a:lnTo>
                      <a:pt x="84" y="360"/>
                    </a:lnTo>
                    <a:lnTo>
                      <a:pt x="84" y="329"/>
                    </a:lnTo>
                    <a:lnTo>
                      <a:pt x="84" y="297"/>
                    </a:lnTo>
                    <a:lnTo>
                      <a:pt x="99" y="255"/>
                    </a:lnTo>
                    <a:lnTo>
                      <a:pt x="99" y="223"/>
                    </a:lnTo>
                    <a:lnTo>
                      <a:pt x="111" y="201"/>
                    </a:lnTo>
                    <a:lnTo>
                      <a:pt x="111" y="170"/>
                    </a:lnTo>
                    <a:lnTo>
                      <a:pt x="126" y="138"/>
                    </a:lnTo>
                    <a:lnTo>
                      <a:pt x="126" y="116"/>
                    </a:lnTo>
                    <a:lnTo>
                      <a:pt x="126" y="85"/>
                    </a:lnTo>
                    <a:lnTo>
                      <a:pt x="140" y="42"/>
                    </a:lnTo>
                    <a:lnTo>
                      <a:pt x="153" y="10"/>
                    </a:lnTo>
                    <a:lnTo>
                      <a:pt x="181" y="0"/>
                    </a:lnTo>
                    <a:lnTo>
                      <a:pt x="208" y="21"/>
                    </a:lnTo>
                    <a:lnTo>
                      <a:pt x="208" y="53"/>
                    </a:lnTo>
                    <a:lnTo>
                      <a:pt x="208" y="85"/>
                    </a:lnTo>
                    <a:lnTo>
                      <a:pt x="208" y="106"/>
                    </a:lnTo>
                    <a:lnTo>
                      <a:pt x="223" y="138"/>
                    </a:lnTo>
                    <a:lnTo>
                      <a:pt x="237" y="170"/>
                    </a:lnTo>
                    <a:lnTo>
                      <a:pt x="237" y="192"/>
                    </a:lnTo>
                    <a:lnTo>
                      <a:pt x="237" y="223"/>
                    </a:lnTo>
                    <a:lnTo>
                      <a:pt x="237" y="255"/>
                    </a:lnTo>
                    <a:lnTo>
                      <a:pt x="237" y="277"/>
                    </a:lnTo>
                    <a:lnTo>
                      <a:pt x="237" y="319"/>
                    </a:lnTo>
                    <a:lnTo>
                      <a:pt x="252" y="351"/>
                    </a:lnTo>
                    <a:lnTo>
                      <a:pt x="252" y="382"/>
                    </a:lnTo>
                    <a:lnTo>
                      <a:pt x="264" y="414"/>
                    </a:lnTo>
                    <a:lnTo>
                      <a:pt x="264" y="436"/>
                    </a:lnTo>
                    <a:lnTo>
                      <a:pt x="279" y="467"/>
                    </a:lnTo>
                    <a:lnTo>
                      <a:pt x="279" y="499"/>
                    </a:lnTo>
                    <a:lnTo>
                      <a:pt x="279" y="521"/>
                    </a:lnTo>
                    <a:lnTo>
                      <a:pt x="293" y="552"/>
                    </a:lnTo>
                    <a:lnTo>
                      <a:pt x="293" y="584"/>
                    </a:lnTo>
                    <a:lnTo>
                      <a:pt x="293" y="606"/>
                    </a:lnTo>
                    <a:lnTo>
                      <a:pt x="320" y="637"/>
                    </a:lnTo>
                    <a:lnTo>
                      <a:pt x="349" y="658"/>
                    </a:lnTo>
                    <a:lnTo>
                      <a:pt x="349" y="680"/>
                    </a:lnTo>
                    <a:lnTo>
                      <a:pt x="390" y="700"/>
                    </a:lnTo>
                    <a:lnTo>
                      <a:pt x="432" y="720"/>
                    </a:lnTo>
                  </a:path>
                </a:pathLst>
              </a:custGeom>
              <a:noFill/>
              <a:ln w="12700" cap="flat" cmpd="sng">
                <a:solidFill>
                  <a:srgbClr val="FF0000"/>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 name="Rectangle 30"/>
              <p:cNvSpPr>
                <a:spLocks noChangeAspect="1" noChangeArrowheads="1"/>
              </p:cNvSpPr>
              <p:nvPr/>
            </p:nvSpPr>
            <p:spPr bwMode="auto">
              <a:xfrm>
                <a:off x="1801" y="3255"/>
                <a:ext cx="21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just"/>
                <a:r>
                  <a:rPr lang="zh-CN" altLang="en-US"/>
                  <a:t>信号</a:t>
                </a:r>
                <a:endParaRPr lang="zh-CN" altLang="en-US"/>
              </a:p>
            </p:txBody>
          </p:sp>
          <p:sp>
            <p:nvSpPr>
              <p:cNvPr id="43" name="Rectangle 31"/>
              <p:cNvSpPr>
                <a:spLocks noChangeAspect="1" noChangeArrowheads="1"/>
              </p:cNvSpPr>
              <p:nvPr/>
            </p:nvSpPr>
            <p:spPr bwMode="auto">
              <a:xfrm>
                <a:off x="2132" y="3028"/>
                <a:ext cx="341"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just"/>
                <a:r>
                  <a:rPr lang="zh-CN" altLang="en-US" dirty="0"/>
                  <a:t>干扰噪声</a:t>
                </a:r>
                <a:endParaRPr lang="zh-CN" altLang="en-US" dirty="0"/>
              </a:p>
            </p:txBody>
          </p:sp>
          <p:sp>
            <p:nvSpPr>
              <p:cNvPr id="44" name="Freeform 32"/>
              <p:cNvSpPr>
                <a:spLocks noChangeAspect="1"/>
              </p:cNvSpPr>
              <p:nvPr/>
            </p:nvSpPr>
            <p:spPr bwMode="auto">
              <a:xfrm>
                <a:off x="1813" y="3505"/>
                <a:ext cx="878" cy="139"/>
              </a:xfrm>
              <a:custGeom>
                <a:avLst/>
                <a:gdLst>
                  <a:gd name="T0" fmla="*/ 0 w 1153"/>
                  <a:gd name="T1" fmla="*/ 192 h 128"/>
                  <a:gd name="T2" fmla="*/ 8 w 1153"/>
                  <a:gd name="T3" fmla="*/ 163 h 128"/>
                  <a:gd name="T4" fmla="*/ 11 w 1153"/>
                  <a:gd name="T5" fmla="*/ 128 h 128"/>
                  <a:gd name="T6" fmla="*/ 14 w 1153"/>
                  <a:gd name="T7" fmla="*/ 117 h 128"/>
                  <a:gd name="T8" fmla="*/ 18 w 1153"/>
                  <a:gd name="T9" fmla="*/ 83 h 128"/>
                  <a:gd name="T10" fmla="*/ 18 w 1153"/>
                  <a:gd name="T11" fmla="*/ 47 h 128"/>
                  <a:gd name="T12" fmla="*/ 18 w 1153"/>
                  <a:gd name="T13" fmla="*/ 22 h 128"/>
                  <a:gd name="T14" fmla="*/ 22 w 1153"/>
                  <a:gd name="T15" fmla="*/ 22 h 128"/>
                  <a:gd name="T16" fmla="*/ 28 w 1153"/>
                  <a:gd name="T17" fmla="*/ 13 h 128"/>
                  <a:gd name="T18" fmla="*/ 34 w 1153"/>
                  <a:gd name="T19" fmla="*/ 13 h 128"/>
                  <a:gd name="T20" fmla="*/ 37 w 1153"/>
                  <a:gd name="T21" fmla="*/ 13 h 128"/>
                  <a:gd name="T22" fmla="*/ 44 w 1153"/>
                  <a:gd name="T23" fmla="*/ 13 h 128"/>
                  <a:gd name="T24" fmla="*/ 49 w 1153"/>
                  <a:gd name="T25" fmla="*/ 13 h 128"/>
                  <a:gd name="T26" fmla="*/ 56 w 1153"/>
                  <a:gd name="T27" fmla="*/ 13 h 128"/>
                  <a:gd name="T28" fmla="*/ 60 w 1153"/>
                  <a:gd name="T29" fmla="*/ 13 h 128"/>
                  <a:gd name="T30" fmla="*/ 65 w 1153"/>
                  <a:gd name="T31" fmla="*/ 13 h 128"/>
                  <a:gd name="T32" fmla="*/ 72 w 1153"/>
                  <a:gd name="T33" fmla="*/ 13 h 128"/>
                  <a:gd name="T34" fmla="*/ 85 w 1153"/>
                  <a:gd name="T35" fmla="*/ 13 h 128"/>
                  <a:gd name="T36" fmla="*/ 90 w 1153"/>
                  <a:gd name="T37" fmla="*/ 13 h 128"/>
                  <a:gd name="T38" fmla="*/ 95 w 1153"/>
                  <a:gd name="T39" fmla="*/ 13 h 128"/>
                  <a:gd name="T40" fmla="*/ 99 w 1153"/>
                  <a:gd name="T41" fmla="*/ 13 h 128"/>
                  <a:gd name="T42" fmla="*/ 106 w 1153"/>
                  <a:gd name="T43" fmla="*/ 13 h 128"/>
                  <a:gd name="T44" fmla="*/ 111 w 1153"/>
                  <a:gd name="T45" fmla="*/ 13 h 128"/>
                  <a:gd name="T46" fmla="*/ 118 w 1153"/>
                  <a:gd name="T47" fmla="*/ 13 h 128"/>
                  <a:gd name="T48" fmla="*/ 121 w 1153"/>
                  <a:gd name="T49" fmla="*/ 0 h 128"/>
                  <a:gd name="T50" fmla="*/ 127 w 1153"/>
                  <a:gd name="T51" fmla="*/ 0 h 128"/>
                  <a:gd name="T52" fmla="*/ 133 w 1153"/>
                  <a:gd name="T53" fmla="*/ 0 h 128"/>
                  <a:gd name="T54" fmla="*/ 137 w 1153"/>
                  <a:gd name="T55" fmla="*/ 0 h 128"/>
                  <a:gd name="T56" fmla="*/ 143 w 1153"/>
                  <a:gd name="T57" fmla="*/ 0 h 128"/>
                  <a:gd name="T58" fmla="*/ 149 w 1153"/>
                  <a:gd name="T59" fmla="*/ 0 h 128"/>
                  <a:gd name="T60" fmla="*/ 155 w 1153"/>
                  <a:gd name="T61" fmla="*/ 0 h 128"/>
                  <a:gd name="T62" fmla="*/ 159 w 1153"/>
                  <a:gd name="T63" fmla="*/ 0 h 128"/>
                  <a:gd name="T64" fmla="*/ 164 w 1153"/>
                  <a:gd name="T65" fmla="*/ 0 h 128"/>
                  <a:gd name="T66" fmla="*/ 171 w 1153"/>
                  <a:gd name="T67" fmla="*/ 0 h 128"/>
                  <a:gd name="T68" fmla="*/ 175 w 1153"/>
                  <a:gd name="T69" fmla="*/ 0 h 128"/>
                  <a:gd name="T70" fmla="*/ 181 w 1153"/>
                  <a:gd name="T71" fmla="*/ 0 h 128"/>
                  <a:gd name="T72" fmla="*/ 188 w 1153"/>
                  <a:gd name="T73" fmla="*/ 0 h 128"/>
                  <a:gd name="T74" fmla="*/ 195 w 1153"/>
                  <a:gd name="T75" fmla="*/ 0 h 128"/>
                  <a:gd name="T76" fmla="*/ 199 w 1153"/>
                  <a:gd name="T77" fmla="*/ 0 h 128"/>
                  <a:gd name="T78" fmla="*/ 205 w 1153"/>
                  <a:gd name="T79" fmla="*/ 0 h 128"/>
                  <a:gd name="T80" fmla="*/ 210 w 1153"/>
                  <a:gd name="T81" fmla="*/ 13 h 128"/>
                  <a:gd name="T82" fmla="*/ 216 w 1153"/>
                  <a:gd name="T83" fmla="*/ 22 h 128"/>
                  <a:gd name="T84" fmla="*/ 221 w 1153"/>
                  <a:gd name="T85" fmla="*/ 22 h 128"/>
                  <a:gd name="T86" fmla="*/ 226 w 1153"/>
                  <a:gd name="T87" fmla="*/ 34 h 128"/>
                  <a:gd name="T88" fmla="*/ 232 w 1153"/>
                  <a:gd name="T89" fmla="*/ 34 h 128"/>
                  <a:gd name="T90" fmla="*/ 236 w 1153"/>
                  <a:gd name="T91" fmla="*/ 34 h 128"/>
                  <a:gd name="T92" fmla="*/ 242 w 1153"/>
                  <a:gd name="T93" fmla="*/ 34 h 128"/>
                  <a:gd name="T94" fmla="*/ 248 w 1153"/>
                  <a:gd name="T95" fmla="*/ 34 h 128"/>
                  <a:gd name="T96" fmla="*/ 254 w 1153"/>
                  <a:gd name="T97" fmla="*/ 34 h 128"/>
                  <a:gd name="T98" fmla="*/ 258 w 1153"/>
                  <a:gd name="T99" fmla="*/ 22 h 128"/>
                  <a:gd name="T100" fmla="*/ 263 w 1153"/>
                  <a:gd name="T101" fmla="*/ 22 h 128"/>
                  <a:gd name="T102" fmla="*/ 270 w 1153"/>
                  <a:gd name="T103" fmla="*/ 22 h 128"/>
                  <a:gd name="T104" fmla="*/ 274 w 1153"/>
                  <a:gd name="T105" fmla="*/ 34 h 128"/>
                  <a:gd name="T106" fmla="*/ 278 w 1153"/>
                  <a:gd name="T107" fmla="*/ 59 h 128"/>
                  <a:gd name="T108" fmla="*/ 280 w 1153"/>
                  <a:gd name="T109" fmla="*/ 93 h 128"/>
                  <a:gd name="T110" fmla="*/ 286 w 1153"/>
                  <a:gd name="T111" fmla="*/ 117 h 128"/>
                  <a:gd name="T112" fmla="*/ 286 w 1153"/>
                  <a:gd name="T113" fmla="*/ 140 h 128"/>
                  <a:gd name="T114" fmla="*/ 290 w 1153"/>
                  <a:gd name="T115" fmla="*/ 140 h 128"/>
                  <a:gd name="T116" fmla="*/ 293 w 1153"/>
                  <a:gd name="T117" fmla="*/ 176 h 128"/>
                  <a:gd name="T118" fmla="*/ 295 w 1153"/>
                  <a:gd name="T119" fmla="*/ 192 h 12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153"/>
                  <a:gd name="T181" fmla="*/ 0 h 128"/>
                  <a:gd name="T182" fmla="*/ 1153 w 1153"/>
                  <a:gd name="T183" fmla="*/ 128 h 12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153" h="128">
                    <a:moveTo>
                      <a:pt x="0" y="127"/>
                    </a:moveTo>
                    <a:lnTo>
                      <a:pt x="32" y="108"/>
                    </a:lnTo>
                    <a:lnTo>
                      <a:pt x="40" y="85"/>
                    </a:lnTo>
                    <a:lnTo>
                      <a:pt x="56" y="77"/>
                    </a:lnTo>
                    <a:lnTo>
                      <a:pt x="71" y="54"/>
                    </a:lnTo>
                    <a:lnTo>
                      <a:pt x="71" y="31"/>
                    </a:lnTo>
                    <a:lnTo>
                      <a:pt x="71" y="15"/>
                    </a:lnTo>
                    <a:lnTo>
                      <a:pt x="87" y="15"/>
                    </a:lnTo>
                    <a:lnTo>
                      <a:pt x="110" y="8"/>
                    </a:lnTo>
                    <a:lnTo>
                      <a:pt x="133" y="8"/>
                    </a:lnTo>
                    <a:lnTo>
                      <a:pt x="149" y="8"/>
                    </a:lnTo>
                    <a:lnTo>
                      <a:pt x="172" y="8"/>
                    </a:lnTo>
                    <a:lnTo>
                      <a:pt x="195" y="8"/>
                    </a:lnTo>
                    <a:lnTo>
                      <a:pt x="218" y="8"/>
                    </a:lnTo>
                    <a:lnTo>
                      <a:pt x="234" y="8"/>
                    </a:lnTo>
                    <a:lnTo>
                      <a:pt x="257" y="8"/>
                    </a:lnTo>
                    <a:lnTo>
                      <a:pt x="280" y="8"/>
                    </a:lnTo>
                    <a:lnTo>
                      <a:pt x="334" y="8"/>
                    </a:lnTo>
                    <a:lnTo>
                      <a:pt x="350" y="8"/>
                    </a:lnTo>
                    <a:lnTo>
                      <a:pt x="373" y="8"/>
                    </a:lnTo>
                    <a:lnTo>
                      <a:pt x="389" y="8"/>
                    </a:lnTo>
                    <a:lnTo>
                      <a:pt x="412" y="8"/>
                    </a:lnTo>
                    <a:lnTo>
                      <a:pt x="435" y="8"/>
                    </a:lnTo>
                    <a:lnTo>
                      <a:pt x="458" y="8"/>
                    </a:lnTo>
                    <a:lnTo>
                      <a:pt x="474" y="0"/>
                    </a:lnTo>
                    <a:lnTo>
                      <a:pt x="497" y="0"/>
                    </a:lnTo>
                    <a:lnTo>
                      <a:pt x="520" y="0"/>
                    </a:lnTo>
                    <a:lnTo>
                      <a:pt x="536" y="0"/>
                    </a:lnTo>
                    <a:lnTo>
                      <a:pt x="559" y="0"/>
                    </a:lnTo>
                    <a:lnTo>
                      <a:pt x="582" y="0"/>
                    </a:lnTo>
                    <a:lnTo>
                      <a:pt x="605" y="0"/>
                    </a:lnTo>
                    <a:lnTo>
                      <a:pt x="621" y="0"/>
                    </a:lnTo>
                    <a:lnTo>
                      <a:pt x="644" y="0"/>
                    </a:lnTo>
                    <a:lnTo>
                      <a:pt x="667" y="0"/>
                    </a:lnTo>
                    <a:lnTo>
                      <a:pt x="683" y="0"/>
                    </a:lnTo>
                    <a:lnTo>
                      <a:pt x="706" y="0"/>
                    </a:lnTo>
                    <a:lnTo>
                      <a:pt x="737" y="0"/>
                    </a:lnTo>
                    <a:lnTo>
                      <a:pt x="760" y="0"/>
                    </a:lnTo>
                    <a:lnTo>
                      <a:pt x="776" y="0"/>
                    </a:lnTo>
                    <a:lnTo>
                      <a:pt x="799" y="0"/>
                    </a:lnTo>
                    <a:lnTo>
                      <a:pt x="822" y="8"/>
                    </a:lnTo>
                    <a:lnTo>
                      <a:pt x="845" y="15"/>
                    </a:lnTo>
                    <a:lnTo>
                      <a:pt x="861" y="15"/>
                    </a:lnTo>
                    <a:lnTo>
                      <a:pt x="884" y="23"/>
                    </a:lnTo>
                    <a:lnTo>
                      <a:pt x="907" y="23"/>
                    </a:lnTo>
                    <a:lnTo>
                      <a:pt x="923" y="23"/>
                    </a:lnTo>
                    <a:lnTo>
                      <a:pt x="946" y="23"/>
                    </a:lnTo>
                    <a:lnTo>
                      <a:pt x="969" y="23"/>
                    </a:lnTo>
                    <a:lnTo>
                      <a:pt x="992" y="23"/>
                    </a:lnTo>
                    <a:lnTo>
                      <a:pt x="1008" y="15"/>
                    </a:lnTo>
                    <a:lnTo>
                      <a:pt x="1031" y="15"/>
                    </a:lnTo>
                    <a:lnTo>
                      <a:pt x="1054" y="15"/>
                    </a:lnTo>
                    <a:lnTo>
                      <a:pt x="1070" y="23"/>
                    </a:lnTo>
                    <a:lnTo>
                      <a:pt x="1085" y="39"/>
                    </a:lnTo>
                    <a:lnTo>
                      <a:pt x="1093" y="62"/>
                    </a:lnTo>
                    <a:lnTo>
                      <a:pt x="1116" y="77"/>
                    </a:lnTo>
                    <a:lnTo>
                      <a:pt x="1116" y="93"/>
                    </a:lnTo>
                    <a:lnTo>
                      <a:pt x="1132" y="93"/>
                    </a:lnTo>
                    <a:lnTo>
                      <a:pt x="1147" y="116"/>
                    </a:lnTo>
                    <a:lnTo>
                      <a:pt x="1152" y="127"/>
                    </a:lnTo>
                  </a:path>
                </a:pathLst>
              </a:custGeom>
              <a:noFill/>
              <a:ln w="12700" cap="rnd" cmpd="sng">
                <a:solidFill>
                  <a:srgbClr val="3333CC"/>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 name="Freeform 33"/>
              <p:cNvSpPr>
                <a:spLocks noChangeAspect="1"/>
              </p:cNvSpPr>
              <p:nvPr/>
            </p:nvSpPr>
            <p:spPr bwMode="auto">
              <a:xfrm>
                <a:off x="1739" y="3462"/>
                <a:ext cx="1062" cy="182"/>
              </a:xfrm>
              <a:custGeom>
                <a:avLst/>
                <a:gdLst>
                  <a:gd name="T0" fmla="*/ 3 w 1393"/>
                  <a:gd name="T1" fmla="*/ 197 h 168"/>
                  <a:gd name="T2" fmla="*/ 5 w 1393"/>
                  <a:gd name="T3" fmla="*/ 139 h 168"/>
                  <a:gd name="T4" fmla="*/ 11 w 1393"/>
                  <a:gd name="T5" fmla="*/ 104 h 168"/>
                  <a:gd name="T6" fmla="*/ 16 w 1393"/>
                  <a:gd name="T7" fmla="*/ 68 h 168"/>
                  <a:gd name="T8" fmla="*/ 27 w 1393"/>
                  <a:gd name="T9" fmla="*/ 34 h 168"/>
                  <a:gd name="T10" fmla="*/ 40 w 1393"/>
                  <a:gd name="T11" fmla="*/ 22 h 168"/>
                  <a:gd name="T12" fmla="*/ 53 w 1393"/>
                  <a:gd name="T13" fmla="*/ 0 h 168"/>
                  <a:gd name="T14" fmla="*/ 63 w 1393"/>
                  <a:gd name="T15" fmla="*/ 0 h 168"/>
                  <a:gd name="T16" fmla="*/ 72 w 1393"/>
                  <a:gd name="T17" fmla="*/ 0 h 168"/>
                  <a:gd name="T18" fmla="*/ 85 w 1393"/>
                  <a:gd name="T19" fmla="*/ 0 h 168"/>
                  <a:gd name="T20" fmla="*/ 95 w 1393"/>
                  <a:gd name="T21" fmla="*/ 0 h 168"/>
                  <a:gd name="T22" fmla="*/ 106 w 1393"/>
                  <a:gd name="T23" fmla="*/ 0 h 168"/>
                  <a:gd name="T24" fmla="*/ 116 w 1393"/>
                  <a:gd name="T25" fmla="*/ 0 h 168"/>
                  <a:gd name="T26" fmla="*/ 126 w 1393"/>
                  <a:gd name="T27" fmla="*/ 0 h 168"/>
                  <a:gd name="T28" fmla="*/ 138 w 1393"/>
                  <a:gd name="T29" fmla="*/ 0 h 168"/>
                  <a:gd name="T30" fmla="*/ 148 w 1393"/>
                  <a:gd name="T31" fmla="*/ 0 h 168"/>
                  <a:gd name="T32" fmla="*/ 160 w 1393"/>
                  <a:gd name="T33" fmla="*/ 0 h 168"/>
                  <a:gd name="T34" fmla="*/ 170 w 1393"/>
                  <a:gd name="T35" fmla="*/ 0 h 168"/>
                  <a:gd name="T36" fmla="*/ 180 w 1393"/>
                  <a:gd name="T37" fmla="*/ 0 h 168"/>
                  <a:gd name="T38" fmla="*/ 192 w 1393"/>
                  <a:gd name="T39" fmla="*/ 0 h 168"/>
                  <a:gd name="T40" fmla="*/ 202 w 1393"/>
                  <a:gd name="T41" fmla="*/ 0 h 168"/>
                  <a:gd name="T42" fmla="*/ 214 w 1393"/>
                  <a:gd name="T43" fmla="*/ 0 h 168"/>
                  <a:gd name="T44" fmla="*/ 226 w 1393"/>
                  <a:gd name="T45" fmla="*/ 0 h 168"/>
                  <a:gd name="T46" fmla="*/ 238 w 1393"/>
                  <a:gd name="T47" fmla="*/ 0 h 168"/>
                  <a:gd name="T48" fmla="*/ 248 w 1393"/>
                  <a:gd name="T49" fmla="*/ 0 h 168"/>
                  <a:gd name="T50" fmla="*/ 260 w 1393"/>
                  <a:gd name="T51" fmla="*/ 13 h 168"/>
                  <a:gd name="T52" fmla="*/ 270 w 1393"/>
                  <a:gd name="T53" fmla="*/ 13 h 168"/>
                  <a:gd name="T54" fmla="*/ 280 w 1393"/>
                  <a:gd name="T55" fmla="*/ 13 h 168"/>
                  <a:gd name="T56" fmla="*/ 292 w 1393"/>
                  <a:gd name="T57" fmla="*/ 13 h 168"/>
                  <a:gd name="T58" fmla="*/ 302 w 1393"/>
                  <a:gd name="T59" fmla="*/ 13 h 168"/>
                  <a:gd name="T60" fmla="*/ 316 w 1393"/>
                  <a:gd name="T61" fmla="*/ 47 h 168"/>
                  <a:gd name="T62" fmla="*/ 326 w 1393"/>
                  <a:gd name="T63" fmla="*/ 93 h 168"/>
                  <a:gd name="T64" fmla="*/ 344 w 1393"/>
                  <a:gd name="T65" fmla="*/ 151 h 168"/>
                  <a:gd name="T66" fmla="*/ 350 w 1393"/>
                  <a:gd name="T67" fmla="*/ 197 h 168"/>
                  <a:gd name="T68" fmla="*/ 358 w 1393"/>
                  <a:gd name="T69" fmla="*/ 249 h 1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93"/>
                  <a:gd name="T106" fmla="*/ 0 h 168"/>
                  <a:gd name="T107" fmla="*/ 1393 w 1393"/>
                  <a:gd name="T108" fmla="*/ 168 h 1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93" h="168">
                    <a:moveTo>
                      <a:pt x="0" y="167"/>
                    </a:moveTo>
                    <a:lnTo>
                      <a:pt x="10" y="132"/>
                    </a:lnTo>
                    <a:lnTo>
                      <a:pt x="10" y="116"/>
                    </a:lnTo>
                    <a:lnTo>
                      <a:pt x="17" y="93"/>
                    </a:lnTo>
                    <a:lnTo>
                      <a:pt x="25" y="77"/>
                    </a:lnTo>
                    <a:lnTo>
                      <a:pt x="41" y="70"/>
                    </a:lnTo>
                    <a:lnTo>
                      <a:pt x="48" y="54"/>
                    </a:lnTo>
                    <a:lnTo>
                      <a:pt x="64" y="46"/>
                    </a:lnTo>
                    <a:lnTo>
                      <a:pt x="87" y="31"/>
                    </a:lnTo>
                    <a:lnTo>
                      <a:pt x="103" y="23"/>
                    </a:lnTo>
                    <a:lnTo>
                      <a:pt x="134" y="15"/>
                    </a:lnTo>
                    <a:lnTo>
                      <a:pt x="157" y="15"/>
                    </a:lnTo>
                    <a:lnTo>
                      <a:pt x="180" y="0"/>
                    </a:lnTo>
                    <a:lnTo>
                      <a:pt x="203" y="0"/>
                    </a:lnTo>
                    <a:lnTo>
                      <a:pt x="219" y="0"/>
                    </a:lnTo>
                    <a:lnTo>
                      <a:pt x="242" y="0"/>
                    </a:lnTo>
                    <a:lnTo>
                      <a:pt x="265" y="0"/>
                    </a:lnTo>
                    <a:lnTo>
                      <a:pt x="281" y="0"/>
                    </a:lnTo>
                    <a:lnTo>
                      <a:pt x="304" y="0"/>
                    </a:lnTo>
                    <a:lnTo>
                      <a:pt x="327" y="0"/>
                    </a:lnTo>
                    <a:lnTo>
                      <a:pt x="343" y="0"/>
                    </a:lnTo>
                    <a:lnTo>
                      <a:pt x="366" y="0"/>
                    </a:lnTo>
                    <a:lnTo>
                      <a:pt x="389" y="0"/>
                    </a:lnTo>
                    <a:lnTo>
                      <a:pt x="412" y="0"/>
                    </a:lnTo>
                    <a:lnTo>
                      <a:pt x="428" y="0"/>
                    </a:lnTo>
                    <a:lnTo>
                      <a:pt x="451" y="0"/>
                    </a:lnTo>
                    <a:lnTo>
                      <a:pt x="474" y="0"/>
                    </a:lnTo>
                    <a:lnTo>
                      <a:pt x="490" y="0"/>
                    </a:lnTo>
                    <a:lnTo>
                      <a:pt x="513" y="0"/>
                    </a:lnTo>
                    <a:lnTo>
                      <a:pt x="536" y="0"/>
                    </a:lnTo>
                    <a:lnTo>
                      <a:pt x="552" y="0"/>
                    </a:lnTo>
                    <a:lnTo>
                      <a:pt x="575" y="0"/>
                    </a:lnTo>
                    <a:lnTo>
                      <a:pt x="598" y="0"/>
                    </a:lnTo>
                    <a:lnTo>
                      <a:pt x="621" y="0"/>
                    </a:lnTo>
                    <a:lnTo>
                      <a:pt x="637" y="0"/>
                    </a:lnTo>
                    <a:lnTo>
                      <a:pt x="660" y="0"/>
                    </a:lnTo>
                    <a:lnTo>
                      <a:pt x="683" y="0"/>
                    </a:lnTo>
                    <a:lnTo>
                      <a:pt x="699" y="0"/>
                    </a:lnTo>
                    <a:lnTo>
                      <a:pt x="722" y="0"/>
                    </a:lnTo>
                    <a:lnTo>
                      <a:pt x="745" y="0"/>
                    </a:lnTo>
                    <a:lnTo>
                      <a:pt x="761" y="0"/>
                    </a:lnTo>
                    <a:lnTo>
                      <a:pt x="784" y="0"/>
                    </a:lnTo>
                    <a:lnTo>
                      <a:pt x="807" y="0"/>
                    </a:lnTo>
                    <a:lnTo>
                      <a:pt x="830" y="0"/>
                    </a:lnTo>
                    <a:lnTo>
                      <a:pt x="853" y="0"/>
                    </a:lnTo>
                    <a:lnTo>
                      <a:pt x="877" y="0"/>
                    </a:lnTo>
                    <a:lnTo>
                      <a:pt x="900" y="0"/>
                    </a:lnTo>
                    <a:lnTo>
                      <a:pt x="923" y="0"/>
                    </a:lnTo>
                    <a:lnTo>
                      <a:pt x="939" y="0"/>
                    </a:lnTo>
                    <a:lnTo>
                      <a:pt x="962" y="0"/>
                    </a:lnTo>
                    <a:lnTo>
                      <a:pt x="985" y="0"/>
                    </a:lnTo>
                    <a:lnTo>
                      <a:pt x="1008" y="8"/>
                    </a:lnTo>
                    <a:lnTo>
                      <a:pt x="1031" y="8"/>
                    </a:lnTo>
                    <a:lnTo>
                      <a:pt x="1047" y="8"/>
                    </a:lnTo>
                    <a:lnTo>
                      <a:pt x="1070" y="8"/>
                    </a:lnTo>
                    <a:lnTo>
                      <a:pt x="1086" y="8"/>
                    </a:lnTo>
                    <a:lnTo>
                      <a:pt x="1109" y="8"/>
                    </a:lnTo>
                    <a:lnTo>
                      <a:pt x="1132" y="8"/>
                    </a:lnTo>
                    <a:lnTo>
                      <a:pt x="1148" y="8"/>
                    </a:lnTo>
                    <a:lnTo>
                      <a:pt x="1171" y="8"/>
                    </a:lnTo>
                    <a:lnTo>
                      <a:pt x="1194" y="15"/>
                    </a:lnTo>
                    <a:lnTo>
                      <a:pt x="1225" y="31"/>
                    </a:lnTo>
                    <a:lnTo>
                      <a:pt x="1248" y="39"/>
                    </a:lnTo>
                    <a:lnTo>
                      <a:pt x="1264" y="62"/>
                    </a:lnTo>
                    <a:lnTo>
                      <a:pt x="1287" y="70"/>
                    </a:lnTo>
                    <a:lnTo>
                      <a:pt x="1333" y="101"/>
                    </a:lnTo>
                    <a:lnTo>
                      <a:pt x="1349" y="116"/>
                    </a:lnTo>
                    <a:lnTo>
                      <a:pt x="1357" y="132"/>
                    </a:lnTo>
                    <a:lnTo>
                      <a:pt x="1372" y="155"/>
                    </a:lnTo>
                    <a:lnTo>
                      <a:pt x="1392" y="167"/>
                    </a:lnTo>
                  </a:path>
                </a:pathLst>
              </a:custGeom>
              <a:noFill/>
              <a:ln w="12700" cap="flat" cmpd="sng">
                <a:solidFill>
                  <a:srgbClr val="000000"/>
                </a:solidFill>
                <a:prstDash val="lgDashDotDot"/>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 name="Rectangle 34"/>
              <p:cNvSpPr>
                <a:spLocks noChangeAspect="1" noChangeArrowheads="1"/>
              </p:cNvSpPr>
              <p:nvPr/>
            </p:nvSpPr>
            <p:spPr bwMode="auto">
              <a:xfrm>
                <a:off x="2328" y="3255"/>
                <a:ext cx="27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just"/>
                <a:r>
                  <a:rPr lang="zh-CN" altLang="en-US" dirty="0"/>
                  <a:t>白噪声</a:t>
                </a:r>
                <a:endParaRPr lang="zh-CN" altLang="en-US" dirty="0"/>
              </a:p>
            </p:txBody>
          </p:sp>
          <p:sp>
            <p:nvSpPr>
              <p:cNvPr id="49" name="Rectangle 35"/>
              <p:cNvSpPr>
                <a:spLocks noChangeAspect="1" noChangeArrowheads="1"/>
              </p:cNvSpPr>
              <p:nvPr/>
            </p:nvSpPr>
            <p:spPr bwMode="auto">
              <a:xfrm>
                <a:off x="3183" y="3322"/>
                <a:ext cx="27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just"/>
                <a:r>
                  <a:rPr lang="zh-CN" altLang="en-US"/>
                  <a:t>白噪声</a:t>
                </a:r>
                <a:endParaRPr lang="zh-CN" altLang="en-US"/>
              </a:p>
            </p:txBody>
          </p:sp>
          <p:sp>
            <p:nvSpPr>
              <p:cNvPr id="50" name="Rectangle 36"/>
              <p:cNvSpPr>
                <a:spLocks noChangeAspect="1" noChangeArrowheads="1"/>
              </p:cNvSpPr>
              <p:nvPr/>
            </p:nvSpPr>
            <p:spPr bwMode="auto">
              <a:xfrm>
                <a:off x="2214" y="3585"/>
                <a:ext cx="133"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just"/>
                <a:r>
                  <a:rPr lang="en-US" altLang="zh-CN" dirty="0"/>
                  <a:t>f</a:t>
                </a:r>
                <a:r>
                  <a:rPr lang="en-US" altLang="zh-CN" baseline="-25000" dirty="0"/>
                  <a:t>0</a:t>
                </a:r>
                <a:endParaRPr lang="en-US" altLang="zh-CN" dirty="0"/>
              </a:p>
            </p:txBody>
          </p:sp>
          <p:grpSp>
            <p:nvGrpSpPr>
              <p:cNvPr id="51" name="Group 37"/>
              <p:cNvGrpSpPr/>
              <p:nvPr/>
            </p:nvGrpSpPr>
            <p:grpSpPr bwMode="auto">
              <a:xfrm>
                <a:off x="1700" y="1080"/>
                <a:ext cx="2590" cy="1378"/>
                <a:chOff x="1700" y="1080"/>
                <a:chExt cx="2590" cy="1378"/>
              </a:xfrm>
            </p:grpSpPr>
            <p:sp>
              <p:nvSpPr>
                <p:cNvPr id="52" name="Rectangle 38"/>
                <p:cNvSpPr>
                  <a:spLocks noChangeAspect="1" noChangeArrowheads="1"/>
                </p:cNvSpPr>
                <p:nvPr/>
              </p:nvSpPr>
              <p:spPr bwMode="auto">
                <a:xfrm>
                  <a:off x="1700" y="1080"/>
                  <a:ext cx="18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just"/>
                  <a:r>
                    <a:rPr lang="en-US" altLang="zh-CN" dirty="0"/>
                    <a:t>S(f)</a:t>
                  </a:r>
                  <a:endParaRPr lang="en-US" altLang="zh-CN" dirty="0"/>
                </a:p>
              </p:txBody>
            </p:sp>
            <p:grpSp>
              <p:nvGrpSpPr>
                <p:cNvPr id="53" name="Group 39"/>
                <p:cNvGrpSpPr/>
                <p:nvPr/>
              </p:nvGrpSpPr>
              <p:grpSpPr bwMode="auto">
                <a:xfrm>
                  <a:off x="1703" y="1090"/>
                  <a:ext cx="2587" cy="1368"/>
                  <a:chOff x="1703" y="1090"/>
                  <a:chExt cx="2587" cy="1368"/>
                </a:xfrm>
              </p:grpSpPr>
              <p:sp>
                <p:nvSpPr>
                  <p:cNvPr id="54" name="Line 40"/>
                  <p:cNvSpPr>
                    <a:spLocks noChangeAspect="1" noChangeShapeType="1"/>
                  </p:cNvSpPr>
                  <p:nvPr/>
                </p:nvSpPr>
                <p:spPr bwMode="auto">
                  <a:xfrm>
                    <a:off x="1703" y="1220"/>
                    <a:ext cx="0" cy="991"/>
                  </a:xfrm>
                  <a:prstGeom prst="line">
                    <a:avLst/>
                  </a:prstGeom>
                  <a:noFill/>
                  <a:ln w="12700">
                    <a:solidFill>
                      <a:srgbClr val="000000"/>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41"/>
                  <p:cNvSpPr>
                    <a:spLocks noChangeAspect="1" noChangeShapeType="1"/>
                  </p:cNvSpPr>
                  <p:nvPr/>
                </p:nvSpPr>
                <p:spPr bwMode="auto">
                  <a:xfrm>
                    <a:off x="1703" y="2211"/>
                    <a:ext cx="1207" cy="0"/>
                  </a:xfrm>
                  <a:prstGeom prst="line">
                    <a:avLst/>
                  </a:prstGeom>
                  <a:noFill/>
                  <a:ln w="1270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42"/>
                  <p:cNvSpPr>
                    <a:spLocks noChangeAspect="1" noChangeShapeType="1"/>
                  </p:cNvSpPr>
                  <p:nvPr/>
                </p:nvSpPr>
                <p:spPr bwMode="auto">
                  <a:xfrm>
                    <a:off x="2252" y="1220"/>
                    <a:ext cx="0" cy="991"/>
                  </a:xfrm>
                  <a:prstGeom prst="line">
                    <a:avLst/>
                  </a:prstGeom>
                  <a:noFill/>
                  <a:ln w="12700" cap="rnd">
                    <a:solidFill>
                      <a:srgbClr val="0000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Freeform 43"/>
                  <p:cNvSpPr>
                    <a:spLocks noChangeAspect="1"/>
                  </p:cNvSpPr>
                  <p:nvPr/>
                </p:nvSpPr>
                <p:spPr bwMode="auto">
                  <a:xfrm>
                    <a:off x="2033" y="1376"/>
                    <a:ext cx="366" cy="808"/>
                  </a:xfrm>
                  <a:custGeom>
                    <a:avLst/>
                    <a:gdLst>
                      <a:gd name="T0" fmla="*/ 0 w 481"/>
                      <a:gd name="T1" fmla="*/ 1076 h 743"/>
                      <a:gd name="T2" fmla="*/ 10 w 481"/>
                      <a:gd name="T3" fmla="*/ 1090 h 743"/>
                      <a:gd name="T4" fmla="*/ 16 w 481"/>
                      <a:gd name="T5" fmla="*/ 1055 h 743"/>
                      <a:gd name="T6" fmla="*/ 21 w 481"/>
                      <a:gd name="T7" fmla="*/ 1055 h 743"/>
                      <a:gd name="T8" fmla="*/ 27 w 481"/>
                      <a:gd name="T9" fmla="*/ 1033 h 743"/>
                      <a:gd name="T10" fmla="*/ 32 w 481"/>
                      <a:gd name="T11" fmla="*/ 1033 h 743"/>
                      <a:gd name="T12" fmla="*/ 37 w 481"/>
                      <a:gd name="T13" fmla="*/ 1016 h 743"/>
                      <a:gd name="T14" fmla="*/ 43 w 481"/>
                      <a:gd name="T15" fmla="*/ 960 h 743"/>
                      <a:gd name="T16" fmla="*/ 47 w 481"/>
                      <a:gd name="T17" fmla="*/ 942 h 743"/>
                      <a:gd name="T18" fmla="*/ 47 w 481"/>
                      <a:gd name="T19" fmla="*/ 886 h 743"/>
                      <a:gd name="T20" fmla="*/ 49 w 481"/>
                      <a:gd name="T21" fmla="*/ 849 h 743"/>
                      <a:gd name="T22" fmla="*/ 51 w 481"/>
                      <a:gd name="T23" fmla="*/ 795 h 743"/>
                      <a:gd name="T24" fmla="*/ 51 w 481"/>
                      <a:gd name="T25" fmla="*/ 739 h 743"/>
                      <a:gd name="T26" fmla="*/ 53 w 481"/>
                      <a:gd name="T27" fmla="*/ 685 h 743"/>
                      <a:gd name="T28" fmla="*/ 53 w 481"/>
                      <a:gd name="T29" fmla="*/ 646 h 743"/>
                      <a:gd name="T30" fmla="*/ 55 w 481"/>
                      <a:gd name="T31" fmla="*/ 592 h 743"/>
                      <a:gd name="T32" fmla="*/ 55 w 481"/>
                      <a:gd name="T33" fmla="*/ 536 h 743"/>
                      <a:gd name="T34" fmla="*/ 55 w 481"/>
                      <a:gd name="T35" fmla="*/ 498 h 743"/>
                      <a:gd name="T36" fmla="*/ 55 w 481"/>
                      <a:gd name="T37" fmla="*/ 443 h 743"/>
                      <a:gd name="T38" fmla="*/ 55 w 481"/>
                      <a:gd name="T39" fmla="*/ 387 h 743"/>
                      <a:gd name="T40" fmla="*/ 57 w 481"/>
                      <a:gd name="T41" fmla="*/ 350 h 743"/>
                      <a:gd name="T42" fmla="*/ 59 w 481"/>
                      <a:gd name="T43" fmla="*/ 295 h 743"/>
                      <a:gd name="T44" fmla="*/ 61 w 481"/>
                      <a:gd name="T45" fmla="*/ 240 h 743"/>
                      <a:gd name="T46" fmla="*/ 63 w 481"/>
                      <a:gd name="T47" fmla="*/ 203 h 743"/>
                      <a:gd name="T48" fmla="*/ 63 w 481"/>
                      <a:gd name="T49" fmla="*/ 147 h 743"/>
                      <a:gd name="T50" fmla="*/ 65 w 481"/>
                      <a:gd name="T51" fmla="*/ 92 h 743"/>
                      <a:gd name="T52" fmla="*/ 67 w 481"/>
                      <a:gd name="T53" fmla="*/ 38 h 743"/>
                      <a:gd name="T54" fmla="*/ 69 w 481"/>
                      <a:gd name="T55" fmla="*/ 0 h 743"/>
                      <a:gd name="T56" fmla="*/ 75 w 481"/>
                      <a:gd name="T57" fmla="*/ 0 h 743"/>
                      <a:gd name="T58" fmla="*/ 78 w 481"/>
                      <a:gd name="T59" fmla="*/ 38 h 743"/>
                      <a:gd name="T60" fmla="*/ 81 w 481"/>
                      <a:gd name="T61" fmla="*/ 92 h 743"/>
                      <a:gd name="T62" fmla="*/ 83 w 481"/>
                      <a:gd name="T63" fmla="*/ 147 h 743"/>
                      <a:gd name="T64" fmla="*/ 85 w 481"/>
                      <a:gd name="T65" fmla="*/ 187 h 743"/>
                      <a:gd name="T66" fmla="*/ 85 w 481"/>
                      <a:gd name="T67" fmla="*/ 240 h 743"/>
                      <a:gd name="T68" fmla="*/ 86 w 481"/>
                      <a:gd name="T69" fmla="*/ 295 h 743"/>
                      <a:gd name="T70" fmla="*/ 86 w 481"/>
                      <a:gd name="T71" fmla="*/ 334 h 743"/>
                      <a:gd name="T72" fmla="*/ 86 w 481"/>
                      <a:gd name="T73" fmla="*/ 407 h 743"/>
                      <a:gd name="T74" fmla="*/ 86 w 481"/>
                      <a:gd name="T75" fmla="*/ 462 h 743"/>
                      <a:gd name="T76" fmla="*/ 86 w 481"/>
                      <a:gd name="T77" fmla="*/ 517 h 743"/>
                      <a:gd name="T78" fmla="*/ 86 w 481"/>
                      <a:gd name="T79" fmla="*/ 556 h 743"/>
                      <a:gd name="T80" fmla="*/ 86 w 481"/>
                      <a:gd name="T81" fmla="*/ 609 h 743"/>
                      <a:gd name="T82" fmla="*/ 88 w 481"/>
                      <a:gd name="T83" fmla="*/ 685 h 743"/>
                      <a:gd name="T84" fmla="*/ 91 w 481"/>
                      <a:gd name="T85" fmla="*/ 739 h 743"/>
                      <a:gd name="T86" fmla="*/ 95 w 481"/>
                      <a:gd name="T87" fmla="*/ 795 h 743"/>
                      <a:gd name="T88" fmla="*/ 95 w 481"/>
                      <a:gd name="T89" fmla="*/ 833 h 743"/>
                      <a:gd name="T90" fmla="*/ 97 w 481"/>
                      <a:gd name="T91" fmla="*/ 886 h 743"/>
                      <a:gd name="T92" fmla="*/ 100 w 481"/>
                      <a:gd name="T93" fmla="*/ 923 h 743"/>
                      <a:gd name="T94" fmla="*/ 103 w 481"/>
                      <a:gd name="T95" fmla="*/ 960 h 743"/>
                      <a:gd name="T96" fmla="*/ 103 w 481"/>
                      <a:gd name="T97" fmla="*/ 1016 h 743"/>
                      <a:gd name="T98" fmla="*/ 106 w 481"/>
                      <a:gd name="T99" fmla="*/ 1033 h 743"/>
                      <a:gd name="T100" fmla="*/ 110 w 481"/>
                      <a:gd name="T101" fmla="*/ 1090 h 743"/>
                      <a:gd name="T102" fmla="*/ 114 w 481"/>
                      <a:gd name="T103" fmla="*/ 1090 h 743"/>
                      <a:gd name="T104" fmla="*/ 116 w 481"/>
                      <a:gd name="T105" fmla="*/ 1130 h 743"/>
                      <a:gd name="T106" fmla="*/ 123 w 481"/>
                      <a:gd name="T107" fmla="*/ 1076 h 74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1"/>
                      <a:gd name="T163" fmla="*/ 0 h 743"/>
                      <a:gd name="T164" fmla="*/ 481 w 481"/>
                      <a:gd name="T165" fmla="*/ 743 h 74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1" h="743">
                        <a:moveTo>
                          <a:pt x="0" y="707"/>
                        </a:moveTo>
                        <a:lnTo>
                          <a:pt x="38" y="716"/>
                        </a:lnTo>
                        <a:lnTo>
                          <a:pt x="61" y="693"/>
                        </a:lnTo>
                        <a:lnTo>
                          <a:pt x="84" y="693"/>
                        </a:lnTo>
                        <a:lnTo>
                          <a:pt x="107" y="680"/>
                        </a:lnTo>
                        <a:lnTo>
                          <a:pt x="123" y="680"/>
                        </a:lnTo>
                        <a:lnTo>
                          <a:pt x="146" y="668"/>
                        </a:lnTo>
                        <a:lnTo>
                          <a:pt x="169" y="632"/>
                        </a:lnTo>
                        <a:lnTo>
                          <a:pt x="185" y="619"/>
                        </a:lnTo>
                        <a:lnTo>
                          <a:pt x="185" y="583"/>
                        </a:lnTo>
                        <a:lnTo>
                          <a:pt x="192" y="558"/>
                        </a:lnTo>
                        <a:lnTo>
                          <a:pt x="200" y="522"/>
                        </a:lnTo>
                        <a:lnTo>
                          <a:pt x="200" y="486"/>
                        </a:lnTo>
                        <a:lnTo>
                          <a:pt x="208" y="450"/>
                        </a:lnTo>
                        <a:lnTo>
                          <a:pt x="208" y="425"/>
                        </a:lnTo>
                        <a:lnTo>
                          <a:pt x="216" y="389"/>
                        </a:lnTo>
                        <a:lnTo>
                          <a:pt x="216" y="352"/>
                        </a:lnTo>
                        <a:lnTo>
                          <a:pt x="216" y="327"/>
                        </a:lnTo>
                        <a:lnTo>
                          <a:pt x="216" y="291"/>
                        </a:lnTo>
                        <a:lnTo>
                          <a:pt x="216" y="255"/>
                        </a:lnTo>
                        <a:lnTo>
                          <a:pt x="223" y="230"/>
                        </a:lnTo>
                        <a:lnTo>
                          <a:pt x="231" y="194"/>
                        </a:lnTo>
                        <a:lnTo>
                          <a:pt x="239" y="158"/>
                        </a:lnTo>
                        <a:lnTo>
                          <a:pt x="247" y="133"/>
                        </a:lnTo>
                        <a:lnTo>
                          <a:pt x="247" y="97"/>
                        </a:lnTo>
                        <a:lnTo>
                          <a:pt x="254" y="61"/>
                        </a:lnTo>
                        <a:lnTo>
                          <a:pt x="262" y="25"/>
                        </a:lnTo>
                        <a:lnTo>
                          <a:pt x="270" y="0"/>
                        </a:lnTo>
                        <a:lnTo>
                          <a:pt x="293" y="0"/>
                        </a:lnTo>
                        <a:lnTo>
                          <a:pt x="308" y="25"/>
                        </a:lnTo>
                        <a:lnTo>
                          <a:pt x="316" y="61"/>
                        </a:lnTo>
                        <a:lnTo>
                          <a:pt x="324" y="97"/>
                        </a:lnTo>
                        <a:lnTo>
                          <a:pt x="332" y="122"/>
                        </a:lnTo>
                        <a:lnTo>
                          <a:pt x="332" y="158"/>
                        </a:lnTo>
                        <a:lnTo>
                          <a:pt x="339" y="194"/>
                        </a:lnTo>
                        <a:lnTo>
                          <a:pt x="339" y="219"/>
                        </a:lnTo>
                        <a:lnTo>
                          <a:pt x="339" y="268"/>
                        </a:lnTo>
                        <a:lnTo>
                          <a:pt x="339" y="304"/>
                        </a:lnTo>
                        <a:lnTo>
                          <a:pt x="339" y="340"/>
                        </a:lnTo>
                        <a:lnTo>
                          <a:pt x="339" y="365"/>
                        </a:lnTo>
                        <a:lnTo>
                          <a:pt x="339" y="401"/>
                        </a:lnTo>
                        <a:lnTo>
                          <a:pt x="347" y="450"/>
                        </a:lnTo>
                        <a:lnTo>
                          <a:pt x="355" y="486"/>
                        </a:lnTo>
                        <a:lnTo>
                          <a:pt x="370" y="522"/>
                        </a:lnTo>
                        <a:lnTo>
                          <a:pt x="370" y="547"/>
                        </a:lnTo>
                        <a:lnTo>
                          <a:pt x="378" y="583"/>
                        </a:lnTo>
                        <a:lnTo>
                          <a:pt x="394" y="607"/>
                        </a:lnTo>
                        <a:lnTo>
                          <a:pt x="401" y="632"/>
                        </a:lnTo>
                        <a:lnTo>
                          <a:pt x="401" y="668"/>
                        </a:lnTo>
                        <a:lnTo>
                          <a:pt x="417" y="680"/>
                        </a:lnTo>
                        <a:lnTo>
                          <a:pt x="432" y="716"/>
                        </a:lnTo>
                        <a:lnTo>
                          <a:pt x="448" y="716"/>
                        </a:lnTo>
                        <a:lnTo>
                          <a:pt x="455" y="742"/>
                        </a:lnTo>
                        <a:lnTo>
                          <a:pt x="480" y="707"/>
                        </a:lnTo>
                      </a:path>
                    </a:pathLst>
                  </a:custGeom>
                  <a:noFill/>
                  <a:ln w="12700" cap="rnd" cmpd="sng">
                    <a:solidFill>
                      <a:srgbClr val="3333CC"/>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 name="Rectangle 44"/>
                  <p:cNvSpPr>
                    <a:spLocks noChangeAspect="1" noChangeArrowheads="1"/>
                  </p:cNvSpPr>
                  <p:nvPr/>
                </p:nvSpPr>
                <p:spPr bwMode="auto">
                  <a:xfrm>
                    <a:off x="1825" y="2292"/>
                    <a:ext cx="590"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just"/>
                    <a:r>
                      <a:rPr lang="zh-CN" altLang="en-US" dirty="0"/>
                      <a:t>扩频前的信号频谱</a:t>
                    </a:r>
                    <a:endParaRPr lang="zh-CN" altLang="en-US" dirty="0"/>
                  </a:p>
                </p:txBody>
              </p:sp>
              <p:sp>
                <p:nvSpPr>
                  <p:cNvPr id="59" name="Rectangle 45"/>
                  <p:cNvSpPr>
                    <a:spLocks noChangeAspect="1" noChangeArrowheads="1"/>
                  </p:cNvSpPr>
                  <p:nvPr/>
                </p:nvSpPr>
                <p:spPr bwMode="auto">
                  <a:xfrm>
                    <a:off x="2281" y="1669"/>
                    <a:ext cx="21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just"/>
                    <a:r>
                      <a:rPr lang="zh-CN" altLang="en-US" dirty="0"/>
                      <a:t>信号</a:t>
                    </a:r>
                    <a:endParaRPr lang="zh-CN" altLang="en-US" dirty="0"/>
                  </a:p>
                </p:txBody>
              </p:sp>
              <p:sp>
                <p:nvSpPr>
                  <p:cNvPr id="60" name="Line 46"/>
                  <p:cNvSpPr>
                    <a:spLocks noChangeAspect="1" noChangeShapeType="1"/>
                  </p:cNvSpPr>
                  <p:nvPr/>
                </p:nvSpPr>
                <p:spPr bwMode="auto">
                  <a:xfrm>
                    <a:off x="3083" y="1220"/>
                    <a:ext cx="0" cy="991"/>
                  </a:xfrm>
                  <a:prstGeom prst="line">
                    <a:avLst/>
                  </a:prstGeom>
                  <a:noFill/>
                  <a:ln w="12700">
                    <a:solidFill>
                      <a:srgbClr val="000000"/>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47"/>
                  <p:cNvSpPr>
                    <a:spLocks noChangeAspect="1" noChangeShapeType="1"/>
                  </p:cNvSpPr>
                  <p:nvPr/>
                </p:nvSpPr>
                <p:spPr bwMode="auto">
                  <a:xfrm>
                    <a:off x="3083" y="2211"/>
                    <a:ext cx="1207" cy="0"/>
                  </a:xfrm>
                  <a:prstGeom prst="line">
                    <a:avLst/>
                  </a:prstGeom>
                  <a:noFill/>
                  <a:ln w="1270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Rectangle 48"/>
                  <p:cNvSpPr>
                    <a:spLocks noChangeAspect="1" noChangeArrowheads="1"/>
                  </p:cNvSpPr>
                  <p:nvPr/>
                </p:nvSpPr>
                <p:spPr bwMode="auto">
                  <a:xfrm>
                    <a:off x="4173" y="2309"/>
                    <a:ext cx="112"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just"/>
                    <a:r>
                      <a:rPr lang="en-US" altLang="zh-CN"/>
                      <a:t>f</a:t>
                    </a:r>
                    <a:endParaRPr lang="en-US" altLang="zh-CN"/>
                  </a:p>
                </p:txBody>
              </p:sp>
              <p:sp>
                <p:nvSpPr>
                  <p:cNvPr id="63" name="Rectangle 49"/>
                  <p:cNvSpPr>
                    <a:spLocks noChangeAspect="1" noChangeArrowheads="1"/>
                  </p:cNvSpPr>
                  <p:nvPr/>
                </p:nvSpPr>
                <p:spPr bwMode="auto">
                  <a:xfrm>
                    <a:off x="3057" y="1090"/>
                    <a:ext cx="533"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just"/>
                    <a:r>
                      <a:rPr lang="en-US" altLang="zh-CN" dirty="0" smtClean="0"/>
                      <a:t>S(f</a:t>
                    </a:r>
                    <a:r>
                      <a:rPr lang="en-US" altLang="zh-CN" dirty="0"/>
                      <a:t>)</a:t>
                    </a:r>
                    <a:endParaRPr lang="zh-CN" altLang="en-US" dirty="0"/>
                  </a:p>
                </p:txBody>
              </p:sp>
              <p:sp>
                <p:nvSpPr>
                  <p:cNvPr id="64" name="Line 50"/>
                  <p:cNvSpPr>
                    <a:spLocks noChangeAspect="1" noChangeShapeType="1"/>
                  </p:cNvSpPr>
                  <p:nvPr/>
                </p:nvSpPr>
                <p:spPr bwMode="auto">
                  <a:xfrm>
                    <a:off x="3632" y="1637"/>
                    <a:ext cx="0" cy="574"/>
                  </a:xfrm>
                  <a:prstGeom prst="line">
                    <a:avLst/>
                  </a:prstGeom>
                  <a:noFill/>
                  <a:ln w="12700" cap="rnd">
                    <a:solidFill>
                      <a:srgbClr val="0000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Rectangle 51"/>
                  <p:cNvSpPr>
                    <a:spLocks noChangeAspect="1" noChangeArrowheads="1"/>
                  </p:cNvSpPr>
                  <p:nvPr/>
                </p:nvSpPr>
                <p:spPr bwMode="auto">
                  <a:xfrm>
                    <a:off x="3458" y="1831"/>
                    <a:ext cx="143"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just"/>
                    <a:r>
                      <a:rPr lang="en-US" altLang="zh-CN"/>
                      <a:t>f0</a:t>
                    </a:r>
                    <a:endParaRPr lang="en-US" altLang="zh-CN"/>
                  </a:p>
                </p:txBody>
              </p:sp>
              <p:sp>
                <p:nvSpPr>
                  <p:cNvPr id="66" name="Rectangle 52"/>
                  <p:cNvSpPr>
                    <a:spLocks noChangeAspect="1" noChangeArrowheads="1"/>
                  </p:cNvSpPr>
                  <p:nvPr/>
                </p:nvSpPr>
                <p:spPr bwMode="auto">
                  <a:xfrm>
                    <a:off x="3194" y="2274"/>
                    <a:ext cx="590"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just"/>
                    <a:r>
                      <a:rPr lang="zh-CN" altLang="en-US" dirty="0"/>
                      <a:t>扩频后的信号频谱</a:t>
                    </a:r>
                    <a:endParaRPr lang="zh-CN" altLang="en-US" dirty="0"/>
                  </a:p>
                </p:txBody>
              </p:sp>
              <p:sp>
                <p:nvSpPr>
                  <p:cNvPr id="67" name="Rectangle 53"/>
                  <p:cNvSpPr>
                    <a:spLocks noChangeAspect="1" noChangeArrowheads="1"/>
                  </p:cNvSpPr>
                  <p:nvPr/>
                </p:nvSpPr>
                <p:spPr bwMode="auto">
                  <a:xfrm>
                    <a:off x="3260" y="1906"/>
                    <a:ext cx="20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just"/>
                    <a:r>
                      <a:rPr lang="zh-CN" altLang="en-US" sz="900">
                        <a:solidFill>
                          <a:srgbClr val="000000"/>
                        </a:solidFill>
                      </a:rPr>
                      <a:t>信号</a:t>
                    </a:r>
                    <a:endParaRPr lang="zh-CN" altLang="en-US" sz="900">
                      <a:solidFill>
                        <a:srgbClr val="000000"/>
                      </a:solidFill>
                    </a:endParaRPr>
                  </a:p>
                </p:txBody>
              </p:sp>
              <p:sp>
                <p:nvSpPr>
                  <p:cNvPr id="68" name="Freeform 54"/>
                  <p:cNvSpPr>
                    <a:spLocks noChangeAspect="1"/>
                  </p:cNvSpPr>
                  <p:nvPr/>
                </p:nvSpPr>
                <p:spPr bwMode="auto">
                  <a:xfrm>
                    <a:off x="3193" y="2073"/>
                    <a:ext cx="878" cy="139"/>
                  </a:xfrm>
                  <a:custGeom>
                    <a:avLst/>
                    <a:gdLst>
                      <a:gd name="T0" fmla="*/ 0 w 1153"/>
                      <a:gd name="T1" fmla="*/ 192 h 128"/>
                      <a:gd name="T2" fmla="*/ 8 w 1153"/>
                      <a:gd name="T3" fmla="*/ 163 h 128"/>
                      <a:gd name="T4" fmla="*/ 11 w 1153"/>
                      <a:gd name="T5" fmla="*/ 128 h 128"/>
                      <a:gd name="T6" fmla="*/ 14 w 1153"/>
                      <a:gd name="T7" fmla="*/ 117 h 128"/>
                      <a:gd name="T8" fmla="*/ 18 w 1153"/>
                      <a:gd name="T9" fmla="*/ 83 h 128"/>
                      <a:gd name="T10" fmla="*/ 18 w 1153"/>
                      <a:gd name="T11" fmla="*/ 47 h 128"/>
                      <a:gd name="T12" fmla="*/ 18 w 1153"/>
                      <a:gd name="T13" fmla="*/ 22 h 128"/>
                      <a:gd name="T14" fmla="*/ 22 w 1153"/>
                      <a:gd name="T15" fmla="*/ 22 h 128"/>
                      <a:gd name="T16" fmla="*/ 28 w 1153"/>
                      <a:gd name="T17" fmla="*/ 13 h 128"/>
                      <a:gd name="T18" fmla="*/ 34 w 1153"/>
                      <a:gd name="T19" fmla="*/ 13 h 128"/>
                      <a:gd name="T20" fmla="*/ 37 w 1153"/>
                      <a:gd name="T21" fmla="*/ 13 h 128"/>
                      <a:gd name="T22" fmla="*/ 44 w 1153"/>
                      <a:gd name="T23" fmla="*/ 13 h 128"/>
                      <a:gd name="T24" fmla="*/ 49 w 1153"/>
                      <a:gd name="T25" fmla="*/ 13 h 128"/>
                      <a:gd name="T26" fmla="*/ 56 w 1153"/>
                      <a:gd name="T27" fmla="*/ 13 h 128"/>
                      <a:gd name="T28" fmla="*/ 60 w 1153"/>
                      <a:gd name="T29" fmla="*/ 13 h 128"/>
                      <a:gd name="T30" fmla="*/ 65 w 1153"/>
                      <a:gd name="T31" fmla="*/ 13 h 128"/>
                      <a:gd name="T32" fmla="*/ 72 w 1153"/>
                      <a:gd name="T33" fmla="*/ 13 h 128"/>
                      <a:gd name="T34" fmla="*/ 85 w 1153"/>
                      <a:gd name="T35" fmla="*/ 13 h 128"/>
                      <a:gd name="T36" fmla="*/ 90 w 1153"/>
                      <a:gd name="T37" fmla="*/ 13 h 128"/>
                      <a:gd name="T38" fmla="*/ 95 w 1153"/>
                      <a:gd name="T39" fmla="*/ 13 h 128"/>
                      <a:gd name="T40" fmla="*/ 99 w 1153"/>
                      <a:gd name="T41" fmla="*/ 13 h 128"/>
                      <a:gd name="T42" fmla="*/ 106 w 1153"/>
                      <a:gd name="T43" fmla="*/ 13 h 128"/>
                      <a:gd name="T44" fmla="*/ 111 w 1153"/>
                      <a:gd name="T45" fmla="*/ 13 h 128"/>
                      <a:gd name="T46" fmla="*/ 118 w 1153"/>
                      <a:gd name="T47" fmla="*/ 13 h 128"/>
                      <a:gd name="T48" fmla="*/ 121 w 1153"/>
                      <a:gd name="T49" fmla="*/ 0 h 128"/>
                      <a:gd name="T50" fmla="*/ 127 w 1153"/>
                      <a:gd name="T51" fmla="*/ 0 h 128"/>
                      <a:gd name="T52" fmla="*/ 133 w 1153"/>
                      <a:gd name="T53" fmla="*/ 0 h 128"/>
                      <a:gd name="T54" fmla="*/ 137 w 1153"/>
                      <a:gd name="T55" fmla="*/ 0 h 128"/>
                      <a:gd name="T56" fmla="*/ 143 w 1153"/>
                      <a:gd name="T57" fmla="*/ 0 h 128"/>
                      <a:gd name="T58" fmla="*/ 149 w 1153"/>
                      <a:gd name="T59" fmla="*/ 0 h 128"/>
                      <a:gd name="T60" fmla="*/ 155 w 1153"/>
                      <a:gd name="T61" fmla="*/ 0 h 128"/>
                      <a:gd name="T62" fmla="*/ 159 w 1153"/>
                      <a:gd name="T63" fmla="*/ 0 h 128"/>
                      <a:gd name="T64" fmla="*/ 164 w 1153"/>
                      <a:gd name="T65" fmla="*/ 0 h 128"/>
                      <a:gd name="T66" fmla="*/ 171 w 1153"/>
                      <a:gd name="T67" fmla="*/ 0 h 128"/>
                      <a:gd name="T68" fmla="*/ 175 w 1153"/>
                      <a:gd name="T69" fmla="*/ 0 h 128"/>
                      <a:gd name="T70" fmla="*/ 181 w 1153"/>
                      <a:gd name="T71" fmla="*/ 0 h 128"/>
                      <a:gd name="T72" fmla="*/ 188 w 1153"/>
                      <a:gd name="T73" fmla="*/ 0 h 128"/>
                      <a:gd name="T74" fmla="*/ 195 w 1153"/>
                      <a:gd name="T75" fmla="*/ 0 h 128"/>
                      <a:gd name="T76" fmla="*/ 199 w 1153"/>
                      <a:gd name="T77" fmla="*/ 0 h 128"/>
                      <a:gd name="T78" fmla="*/ 205 w 1153"/>
                      <a:gd name="T79" fmla="*/ 0 h 128"/>
                      <a:gd name="T80" fmla="*/ 210 w 1153"/>
                      <a:gd name="T81" fmla="*/ 13 h 128"/>
                      <a:gd name="T82" fmla="*/ 216 w 1153"/>
                      <a:gd name="T83" fmla="*/ 22 h 128"/>
                      <a:gd name="T84" fmla="*/ 221 w 1153"/>
                      <a:gd name="T85" fmla="*/ 22 h 128"/>
                      <a:gd name="T86" fmla="*/ 226 w 1153"/>
                      <a:gd name="T87" fmla="*/ 34 h 128"/>
                      <a:gd name="T88" fmla="*/ 232 w 1153"/>
                      <a:gd name="T89" fmla="*/ 34 h 128"/>
                      <a:gd name="T90" fmla="*/ 236 w 1153"/>
                      <a:gd name="T91" fmla="*/ 34 h 128"/>
                      <a:gd name="T92" fmla="*/ 242 w 1153"/>
                      <a:gd name="T93" fmla="*/ 34 h 128"/>
                      <a:gd name="T94" fmla="*/ 248 w 1153"/>
                      <a:gd name="T95" fmla="*/ 34 h 128"/>
                      <a:gd name="T96" fmla="*/ 254 w 1153"/>
                      <a:gd name="T97" fmla="*/ 34 h 128"/>
                      <a:gd name="T98" fmla="*/ 258 w 1153"/>
                      <a:gd name="T99" fmla="*/ 22 h 128"/>
                      <a:gd name="T100" fmla="*/ 263 w 1153"/>
                      <a:gd name="T101" fmla="*/ 22 h 128"/>
                      <a:gd name="T102" fmla="*/ 270 w 1153"/>
                      <a:gd name="T103" fmla="*/ 22 h 128"/>
                      <a:gd name="T104" fmla="*/ 274 w 1153"/>
                      <a:gd name="T105" fmla="*/ 34 h 128"/>
                      <a:gd name="T106" fmla="*/ 278 w 1153"/>
                      <a:gd name="T107" fmla="*/ 59 h 128"/>
                      <a:gd name="T108" fmla="*/ 280 w 1153"/>
                      <a:gd name="T109" fmla="*/ 93 h 128"/>
                      <a:gd name="T110" fmla="*/ 286 w 1153"/>
                      <a:gd name="T111" fmla="*/ 117 h 128"/>
                      <a:gd name="T112" fmla="*/ 286 w 1153"/>
                      <a:gd name="T113" fmla="*/ 140 h 128"/>
                      <a:gd name="T114" fmla="*/ 290 w 1153"/>
                      <a:gd name="T115" fmla="*/ 140 h 128"/>
                      <a:gd name="T116" fmla="*/ 293 w 1153"/>
                      <a:gd name="T117" fmla="*/ 176 h 128"/>
                      <a:gd name="T118" fmla="*/ 295 w 1153"/>
                      <a:gd name="T119" fmla="*/ 192 h 12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153"/>
                      <a:gd name="T181" fmla="*/ 0 h 128"/>
                      <a:gd name="T182" fmla="*/ 1153 w 1153"/>
                      <a:gd name="T183" fmla="*/ 128 h 12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153" h="128">
                        <a:moveTo>
                          <a:pt x="0" y="127"/>
                        </a:moveTo>
                        <a:lnTo>
                          <a:pt x="32" y="108"/>
                        </a:lnTo>
                        <a:lnTo>
                          <a:pt x="40" y="85"/>
                        </a:lnTo>
                        <a:lnTo>
                          <a:pt x="56" y="77"/>
                        </a:lnTo>
                        <a:lnTo>
                          <a:pt x="71" y="54"/>
                        </a:lnTo>
                        <a:lnTo>
                          <a:pt x="71" y="31"/>
                        </a:lnTo>
                        <a:lnTo>
                          <a:pt x="71" y="15"/>
                        </a:lnTo>
                        <a:lnTo>
                          <a:pt x="87" y="15"/>
                        </a:lnTo>
                        <a:lnTo>
                          <a:pt x="110" y="8"/>
                        </a:lnTo>
                        <a:lnTo>
                          <a:pt x="133" y="8"/>
                        </a:lnTo>
                        <a:lnTo>
                          <a:pt x="149" y="8"/>
                        </a:lnTo>
                        <a:lnTo>
                          <a:pt x="172" y="8"/>
                        </a:lnTo>
                        <a:lnTo>
                          <a:pt x="195" y="8"/>
                        </a:lnTo>
                        <a:lnTo>
                          <a:pt x="218" y="8"/>
                        </a:lnTo>
                        <a:lnTo>
                          <a:pt x="234" y="8"/>
                        </a:lnTo>
                        <a:lnTo>
                          <a:pt x="257" y="8"/>
                        </a:lnTo>
                        <a:lnTo>
                          <a:pt x="280" y="8"/>
                        </a:lnTo>
                        <a:lnTo>
                          <a:pt x="334" y="8"/>
                        </a:lnTo>
                        <a:lnTo>
                          <a:pt x="350" y="8"/>
                        </a:lnTo>
                        <a:lnTo>
                          <a:pt x="373" y="8"/>
                        </a:lnTo>
                        <a:lnTo>
                          <a:pt x="389" y="8"/>
                        </a:lnTo>
                        <a:lnTo>
                          <a:pt x="412" y="8"/>
                        </a:lnTo>
                        <a:lnTo>
                          <a:pt x="435" y="8"/>
                        </a:lnTo>
                        <a:lnTo>
                          <a:pt x="458" y="8"/>
                        </a:lnTo>
                        <a:lnTo>
                          <a:pt x="474" y="0"/>
                        </a:lnTo>
                        <a:lnTo>
                          <a:pt x="497" y="0"/>
                        </a:lnTo>
                        <a:lnTo>
                          <a:pt x="520" y="0"/>
                        </a:lnTo>
                        <a:lnTo>
                          <a:pt x="536" y="0"/>
                        </a:lnTo>
                        <a:lnTo>
                          <a:pt x="559" y="0"/>
                        </a:lnTo>
                        <a:lnTo>
                          <a:pt x="582" y="0"/>
                        </a:lnTo>
                        <a:lnTo>
                          <a:pt x="605" y="0"/>
                        </a:lnTo>
                        <a:lnTo>
                          <a:pt x="621" y="0"/>
                        </a:lnTo>
                        <a:lnTo>
                          <a:pt x="644" y="0"/>
                        </a:lnTo>
                        <a:lnTo>
                          <a:pt x="667" y="0"/>
                        </a:lnTo>
                        <a:lnTo>
                          <a:pt x="683" y="0"/>
                        </a:lnTo>
                        <a:lnTo>
                          <a:pt x="706" y="0"/>
                        </a:lnTo>
                        <a:lnTo>
                          <a:pt x="737" y="0"/>
                        </a:lnTo>
                        <a:lnTo>
                          <a:pt x="760" y="0"/>
                        </a:lnTo>
                        <a:lnTo>
                          <a:pt x="776" y="0"/>
                        </a:lnTo>
                        <a:lnTo>
                          <a:pt x="799" y="0"/>
                        </a:lnTo>
                        <a:lnTo>
                          <a:pt x="822" y="8"/>
                        </a:lnTo>
                        <a:lnTo>
                          <a:pt x="845" y="15"/>
                        </a:lnTo>
                        <a:lnTo>
                          <a:pt x="861" y="15"/>
                        </a:lnTo>
                        <a:lnTo>
                          <a:pt x="884" y="23"/>
                        </a:lnTo>
                        <a:lnTo>
                          <a:pt x="907" y="23"/>
                        </a:lnTo>
                        <a:lnTo>
                          <a:pt x="923" y="23"/>
                        </a:lnTo>
                        <a:lnTo>
                          <a:pt x="946" y="23"/>
                        </a:lnTo>
                        <a:lnTo>
                          <a:pt x="969" y="23"/>
                        </a:lnTo>
                        <a:lnTo>
                          <a:pt x="992" y="23"/>
                        </a:lnTo>
                        <a:lnTo>
                          <a:pt x="1008" y="15"/>
                        </a:lnTo>
                        <a:lnTo>
                          <a:pt x="1031" y="15"/>
                        </a:lnTo>
                        <a:lnTo>
                          <a:pt x="1054" y="15"/>
                        </a:lnTo>
                        <a:lnTo>
                          <a:pt x="1070" y="23"/>
                        </a:lnTo>
                        <a:lnTo>
                          <a:pt x="1085" y="39"/>
                        </a:lnTo>
                        <a:lnTo>
                          <a:pt x="1093" y="62"/>
                        </a:lnTo>
                        <a:lnTo>
                          <a:pt x="1116" y="77"/>
                        </a:lnTo>
                        <a:lnTo>
                          <a:pt x="1116" y="93"/>
                        </a:lnTo>
                        <a:lnTo>
                          <a:pt x="1132" y="93"/>
                        </a:lnTo>
                        <a:lnTo>
                          <a:pt x="1147" y="116"/>
                        </a:lnTo>
                        <a:lnTo>
                          <a:pt x="1152" y="127"/>
                        </a:lnTo>
                      </a:path>
                    </a:pathLst>
                  </a:custGeom>
                  <a:noFill/>
                  <a:ln w="12700" cap="rnd" cmpd="sng">
                    <a:solidFill>
                      <a:srgbClr val="3333CC"/>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 name="Rectangle 55"/>
                  <p:cNvSpPr>
                    <a:spLocks noChangeAspect="1" noChangeArrowheads="1"/>
                  </p:cNvSpPr>
                  <p:nvPr/>
                </p:nvSpPr>
                <p:spPr bwMode="auto">
                  <a:xfrm>
                    <a:off x="2203" y="2119"/>
                    <a:ext cx="133"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just"/>
                    <a:r>
                      <a:rPr lang="en-US" altLang="zh-CN" dirty="0"/>
                      <a:t>f</a:t>
                    </a:r>
                    <a:r>
                      <a:rPr lang="en-US" altLang="zh-CN" baseline="-25000" dirty="0"/>
                      <a:t>0</a:t>
                    </a:r>
                    <a:endParaRPr lang="en-US" altLang="zh-CN" dirty="0"/>
                  </a:p>
                </p:txBody>
              </p:sp>
              <p:sp>
                <p:nvSpPr>
                  <p:cNvPr id="70" name="Rectangle 56"/>
                  <p:cNvSpPr>
                    <a:spLocks noChangeAspect="1" noChangeArrowheads="1"/>
                  </p:cNvSpPr>
                  <p:nvPr/>
                </p:nvSpPr>
                <p:spPr bwMode="auto">
                  <a:xfrm>
                    <a:off x="3590" y="2094"/>
                    <a:ext cx="133"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just"/>
                    <a:r>
                      <a:rPr lang="en-US" altLang="zh-CN" dirty="0"/>
                      <a:t>f</a:t>
                    </a:r>
                    <a:r>
                      <a:rPr lang="en-US" altLang="zh-CN" baseline="-25000" dirty="0"/>
                      <a:t>0</a:t>
                    </a:r>
                    <a:endParaRPr lang="en-US" altLang="zh-CN" dirty="0"/>
                  </a:p>
                </p:txBody>
              </p:sp>
            </p:grpSp>
          </p:grpSp>
        </p:grpSp>
      </p:grpSp>
      <p:sp>
        <p:nvSpPr>
          <p:cNvPr id="71" name="TextBox 7"/>
          <p:cNvSpPr>
            <a:spLocks noChangeArrowheads="1"/>
          </p:cNvSpPr>
          <p:nvPr/>
        </p:nvSpPr>
        <p:spPr bwMode="auto">
          <a:xfrm>
            <a:off x="6824964" y="221430"/>
            <a:ext cx="1095153" cy="34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zh-CN" altLang="en-US" sz="2000"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基本原理</a:t>
            </a:r>
            <a:endParaRPr lang="zh-CN" altLang="en-US" sz="2000"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fade">
                                      <p:cBhvr>
                                        <p:cTn id="12" dur="1000"/>
                                        <p:tgtEl>
                                          <p:spTgt spid="71"/>
                                        </p:tgtEl>
                                      </p:cBhvr>
                                    </p:animEffect>
                                    <p:anim calcmode="lin" valueType="num">
                                      <p:cBhvr>
                                        <p:cTn id="13" dur="1000" fill="hold"/>
                                        <p:tgtEl>
                                          <p:spTgt spid="71"/>
                                        </p:tgtEl>
                                        <p:attrNameLst>
                                          <p:attrName>ppt_x</p:attrName>
                                        </p:attrNameLst>
                                      </p:cBhvr>
                                      <p:tavLst>
                                        <p:tav tm="0">
                                          <p:val>
                                            <p:strVal val="#ppt_x"/>
                                          </p:val>
                                        </p:tav>
                                        <p:tav tm="100000">
                                          <p:val>
                                            <p:strVal val="#ppt_x"/>
                                          </p:val>
                                        </p:tav>
                                      </p:tavLst>
                                    </p:anim>
                                    <p:anim calcmode="lin" valueType="num">
                                      <p:cBhvr>
                                        <p:cTn id="14" dur="1000" fill="hold"/>
                                        <p:tgtEl>
                                          <p:spTgt spid="7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1000"/>
                                        <p:tgtEl>
                                          <p:spTgt spid="45"/>
                                        </p:tgtEl>
                                      </p:cBhvr>
                                    </p:animEffect>
                                    <p:anim calcmode="lin" valueType="num">
                                      <p:cBhvr>
                                        <p:cTn id="18" dur="1000" fill="hold"/>
                                        <p:tgtEl>
                                          <p:spTgt spid="45"/>
                                        </p:tgtEl>
                                        <p:attrNameLst>
                                          <p:attrName>ppt_x</p:attrName>
                                        </p:attrNameLst>
                                      </p:cBhvr>
                                      <p:tavLst>
                                        <p:tav tm="0">
                                          <p:val>
                                            <p:strVal val="#ppt_x"/>
                                          </p:val>
                                        </p:tav>
                                        <p:tav tm="100000">
                                          <p:val>
                                            <p:strVal val="#ppt_x"/>
                                          </p:val>
                                        </p:tav>
                                      </p:tavLst>
                                    </p:anim>
                                    <p:anim calcmode="lin" valueType="num">
                                      <p:cBhvr>
                                        <p:cTn id="1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1" grpId="0"/>
      <p:bldP spid="7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83826" y="699594"/>
            <a:ext cx="5832486" cy="3477875"/>
          </a:xfrm>
          <a:prstGeom prst="rect">
            <a:avLst/>
          </a:prstGeom>
        </p:spPr>
        <p:txBody>
          <a:bodyPr wrap="square">
            <a:spAutoFit/>
          </a:bodyPr>
          <a:lstStyle/>
          <a:p>
            <a:r>
              <a:rPr lang="zh-CN" altLang="en-US" sz="2000" dirty="0">
                <a:latin typeface="+mn-ea"/>
                <a:ea typeface="+mn-ea"/>
              </a:rPr>
              <a:t>　　在发送端，有用信号经扩频处理后，频谱被展宽；在接收端，利用伪码的相关性做解扩处理后，有用信号频谱被恢复成窄带谱。</a:t>
            </a:r>
            <a:br>
              <a:rPr lang="zh-CN" altLang="en-US" sz="2000" dirty="0">
                <a:latin typeface="+mn-ea"/>
                <a:ea typeface="+mn-ea"/>
              </a:rPr>
            </a:br>
            <a:r>
              <a:rPr lang="zh-CN" altLang="en-US" sz="2000" dirty="0">
                <a:latin typeface="+mn-ea"/>
                <a:ea typeface="+mn-ea"/>
              </a:rPr>
              <a:t>　　宽带无用信号与本地伪码不相关，因此不能解扩，仍为宽带谱；窄带无用信号被本地伪码扩展为宽带谱。由于无用的干扰信号为宽带谱，而有用信号为窄带谱，我们可以用一个窄带滤波器滤除带外的干扰电平，于是窄带内的信噪比就大大提高了。</a:t>
            </a:r>
            <a:br>
              <a:rPr lang="zh-CN" altLang="en-US" sz="2000" dirty="0">
                <a:latin typeface="+mn-ea"/>
                <a:ea typeface="+mn-ea"/>
              </a:rPr>
            </a:br>
            <a:r>
              <a:rPr lang="zh-CN" altLang="en-US" sz="2000" dirty="0">
                <a:latin typeface="+mn-ea"/>
                <a:ea typeface="+mn-ea"/>
              </a:rPr>
              <a:t>　　通常，</a:t>
            </a:r>
            <a:r>
              <a:rPr lang="en-US" altLang="zh-CN" sz="2000" dirty="0">
                <a:latin typeface="+mn-ea"/>
                <a:ea typeface="+mn-ea"/>
              </a:rPr>
              <a:t>CDMA</a:t>
            </a:r>
            <a:r>
              <a:rPr lang="zh-CN" altLang="en-US" sz="2000" dirty="0">
                <a:latin typeface="+mn-ea"/>
                <a:ea typeface="+mn-ea"/>
              </a:rPr>
              <a:t>可以采用连续多个扩频序列进行扩频，然后以相反的顺序进行频谱压缩，恢复出原始数据。</a:t>
            </a:r>
            <a:endParaRPr lang="zh-CN" altLang="en-US" sz="2000" dirty="0">
              <a:latin typeface="+mn-ea"/>
              <a:ea typeface="+mn-ea"/>
            </a:endParaRPr>
          </a:p>
        </p:txBody>
      </p:sp>
    </p:spTree>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7"/>
          <p:cNvSpPr>
            <a:spLocks noChangeArrowheads="1"/>
          </p:cNvSpPr>
          <p:nvPr/>
        </p:nvSpPr>
        <p:spPr bwMode="auto">
          <a:xfrm>
            <a:off x="7984407" y="221431"/>
            <a:ext cx="776156" cy="34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en-US" altLang="zh-CN" sz="2000" b="1" dirty="0" smtClean="0">
                <a:solidFill>
                  <a:schemeClr val="tx1">
                    <a:lumMod val="50000"/>
                    <a:lumOff val="50000"/>
                  </a:schemeClr>
                </a:solidFill>
                <a:latin typeface="Corbel" pitchFamily="34" charset="0"/>
                <a:ea typeface="方正兰亭黑_GBK" pitchFamily="2" charset="-122"/>
                <a:sym typeface="方正大黑简体" pitchFamily="2" charset="-122"/>
              </a:rPr>
              <a:t>CDMA</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cxnSp>
        <p:nvCxnSpPr>
          <p:cNvPr id="45" name="直接连接符 44"/>
          <p:cNvCxnSpPr>
            <a:cxnSpLocks noChangeShapeType="1"/>
          </p:cNvCxnSpPr>
          <p:nvPr/>
        </p:nvCxnSpPr>
        <p:spPr bwMode="auto">
          <a:xfrm>
            <a:off x="7920117" y="-41072"/>
            <a:ext cx="0" cy="781555"/>
          </a:xfrm>
          <a:prstGeom prst="line">
            <a:avLst/>
          </a:prstGeom>
          <a:noFill/>
          <a:ln w="9525" algn="ctr">
            <a:solidFill>
              <a:srgbClr val="159B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矩形 47"/>
          <p:cNvSpPr/>
          <p:nvPr/>
        </p:nvSpPr>
        <p:spPr>
          <a:xfrm>
            <a:off x="7431365" y="1059624"/>
            <a:ext cx="775136" cy="230832"/>
          </a:xfrm>
          <a:prstGeom prst="rect">
            <a:avLst/>
          </a:prstGeom>
        </p:spPr>
        <p:txBody>
          <a:bodyPr wrap="square">
            <a:spAutoFit/>
          </a:bodyPr>
          <a:lstStyle/>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7" name="Rectangle 3"/>
          <p:cNvSpPr>
            <a:spLocks noChangeArrowheads="1"/>
          </p:cNvSpPr>
          <p:nvPr/>
        </p:nvSpPr>
        <p:spPr bwMode="auto">
          <a:xfrm>
            <a:off x="899795" y="1132205"/>
            <a:ext cx="7674610" cy="1208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spcBef>
                <a:spcPct val="20000"/>
              </a:spcBef>
              <a:buFontTx/>
              <a:buBlip>
                <a:blip r:embed="rId1"/>
              </a:buBlip>
            </a:pPr>
            <a:r>
              <a:rPr lang="zh-CN" altLang="en-US" sz="1800" dirty="0" smtClean="0">
                <a:solidFill>
                  <a:schemeClr val="tx1"/>
                </a:solidFill>
                <a:latin typeface="宋体" charset="0"/>
                <a:ea typeface="宋体" charset="0"/>
              </a:rPr>
              <a:t>长</a:t>
            </a:r>
            <a:r>
              <a:rPr lang="zh-CN" altLang="en-US" sz="1800" dirty="0">
                <a:solidFill>
                  <a:schemeClr val="tx1"/>
                </a:solidFill>
                <a:latin typeface="宋体" charset="0"/>
                <a:ea typeface="宋体" charset="0"/>
              </a:rPr>
              <a:t>码：长码由一个</a:t>
            </a:r>
            <a:r>
              <a:rPr lang="en-US" altLang="zh-CN" sz="1800" dirty="0">
                <a:solidFill>
                  <a:schemeClr val="tx1"/>
                </a:solidFill>
                <a:latin typeface="宋体" charset="0"/>
                <a:ea typeface="宋体" charset="0"/>
              </a:rPr>
              <a:t>42bit</a:t>
            </a:r>
            <a:r>
              <a:rPr lang="zh-CN" altLang="en-US" sz="1800" dirty="0">
                <a:solidFill>
                  <a:schemeClr val="tx1"/>
                </a:solidFill>
                <a:latin typeface="宋体" charset="0"/>
                <a:ea typeface="宋体" charset="0"/>
              </a:rPr>
              <a:t>的移位寄存器产生，有</a:t>
            </a:r>
            <a:r>
              <a:rPr lang="en-US" altLang="zh-CN" sz="1800" dirty="0">
                <a:solidFill>
                  <a:schemeClr val="tx1"/>
                </a:solidFill>
                <a:latin typeface="宋体" charset="0"/>
                <a:ea typeface="宋体" charset="0"/>
              </a:rPr>
              <a:t>2^42-1</a:t>
            </a:r>
            <a:r>
              <a:rPr lang="zh-CN" altLang="en-US" sz="1800" dirty="0">
                <a:solidFill>
                  <a:schemeClr val="tx1"/>
                </a:solidFill>
                <a:latin typeface="宋体" charset="0"/>
                <a:ea typeface="宋体" charset="0"/>
              </a:rPr>
              <a:t>那么长，如果以</a:t>
            </a:r>
            <a:r>
              <a:rPr lang="en-US" altLang="zh-CN" sz="1800" dirty="0">
                <a:solidFill>
                  <a:schemeClr val="tx1"/>
                </a:solidFill>
                <a:latin typeface="宋体" charset="0"/>
                <a:ea typeface="宋体" charset="0"/>
              </a:rPr>
              <a:t>1.2288Mcps</a:t>
            </a:r>
            <a:r>
              <a:rPr lang="zh-CN" altLang="en-US" sz="1800" dirty="0">
                <a:solidFill>
                  <a:schemeClr val="tx1"/>
                </a:solidFill>
                <a:latin typeface="宋体" charset="0"/>
                <a:ea typeface="宋体" charset="0"/>
              </a:rPr>
              <a:t>的速率生成，需要</a:t>
            </a:r>
            <a:r>
              <a:rPr lang="en-US" altLang="zh-CN" sz="1800" dirty="0">
                <a:solidFill>
                  <a:schemeClr val="tx1"/>
                </a:solidFill>
                <a:latin typeface="宋体" charset="0"/>
                <a:ea typeface="宋体" charset="0"/>
              </a:rPr>
              <a:t>41</a:t>
            </a:r>
            <a:r>
              <a:rPr lang="zh-CN" altLang="en-US" sz="1800" dirty="0">
                <a:solidFill>
                  <a:schemeClr val="tx1"/>
                </a:solidFill>
                <a:latin typeface="宋体" charset="0"/>
                <a:ea typeface="宋体" charset="0"/>
              </a:rPr>
              <a:t>天才会重复一次。</a:t>
            </a:r>
            <a:endParaRPr lang="zh-CN" altLang="en-US" sz="1800" dirty="0">
              <a:solidFill>
                <a:schemeClr val="tx1"/>
              </a:solidFill>
              <a:latin typeface="宋体" charset="0"/>
              <a:ea typeface="宋体" charset="0"/>
            </a:endParaRPr>
          </a:p>
          <a:p>
            <a:pPr eaLnBrk="1" hangingPunct="1">
              <a:spcBef>
                <a:spcPct val="20000"/>
              </a:spcBef>
              <a:buFontTx/>
              <a:buBlip>
                <a:blip r:embed="rId1"/>
              </a:buBlip>
            </a:pPr>
            <a:r>
              <a:rPr lang="zh-CN" altLang="en-US" sz="1800" dirty="0">
                <a:solidFill>
                  <a:schemeClr val="tx1"/>
                </a:solidFill>
                <a:latin typeface="宋体" charset="0"/>
                <a:ea typeface="宋体" charset="0"/>
              </a:rPr>
              <a:t>长码用于区分不同的手机（加密），如果要在空中查到手机的信息最长要</a:t>
            </a:r>
            <a:r>
              <a:rPr lang="en-US" altLang="zh-CN" sz="1800" dirty="0">
                <a:solidFill>
                  <a:schemeClr val="tx1"/>
                </a:solidFill>
                <a:latin typeface="宋体" charset="0"/>
                <a:ea typeface="宋体" charset="0"/>
              </a:rPr>
              <a:t>41</a:t>
            </a:r>
            <a:r>
              <a:rPr lang="zh-CN" altLang="en-US" sz="1800" dirty="0">
                <a:solidFill>
                  <a:schemeClr val="tx1"/>
                </a:solidFill>
                <a:latin typeface="宋体" charset="0"/>
                <a:ea typeface="宋体" charset="0"/>
              </a:rPr>
              <a:t>天，保密性很强</a:t>
            </a:r>
            <a:endParaRPr lang="zh-CN" altLang="en-US" sz="1800" dirty="0">
              <a:solidFill>
                <a:schemeClr val="tx1"/>
              </a:solidFill>
              <a:latin typeface="宋体" charset="0"/>
              <a:ea typeface="宋体" charset="0"/>
            </a:endParaRPr>
          </a:p>
        </p:txBody>
      </p:sp>
      <p:graphicFrame>
        <p:nvGraphicFramePr>
          <p:cNvPr id="8" name="Object 4"/>
          <p:cNvGraphicFramePr>
            <a:graphicFrameLocks noChangeAspect="1"/>
          </p:cNvGraphicFramePr>
          <p:nvPr/>
        </p:nvGraphicFramePr>
        <p:xfrm>
          <a:off x="611234" y="3363381"/>
          <a:ext cx="8042473" cy="1117010"/>
        </p:xfrm>
        <a:graphic>
          <a:graphicData uri="http://schemas.openxmlformats.org/presentationml/2006/ole">
            <mc:AlternateContent xmlns:mc="http://schemas.openxmlformats.org/markup-compatibility/2006">
              <mc:Choice xmlns:v="urn:schemas-microsoft-com:vml" Requires="v">
                <p:oleObj spid="_x0000_s1071" name="Worksheet" r:id="rId2" imgW="7801610" imgH="734060" progId="Excel.Sheet.8">
                  <p:embed/>
                </p:oleObj>
              </mc:Choice>
              <mc:Fallback>
                <p:oleObj name="Worksheet" r:id="rId2" imgW="7801610" imgH="734060" progId="Excel.Sheet.8">
                  <p:embed/>
                  <p:pic>
                    <p:nvPicPr>
                      <p:cNvPr id="0" name="图片 10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234" y="3363381"/>
                        <a:ext cx="8042473" cy="1117010"/>
                      </a:xfrm>
                      <a:prstGeom prst="rect">
                        <a:avLst/>
                      </a:prstGeom>
                      <a:noFill/>
                      <a:ln>
                        <a:noFill/>
                      </a:ln>
                      <a:effectLst/>
                    </p:spPr>
                  </p:pic>
                </p:oleObj>
              </mc:Fallback>
            </mc:AlternateContent>
          </a:graphicData>
        </a:graphic>
      </p:graphicFrame>
      <p:sp>
        <p:nvSpPr>
          <p:cNvPr id="9" name="TextBox 7"/>
          <p:cNvSpPr>
            <a:spLocks noChangeArrowheads="1"/>
          </p:cNvSpPr>
          <p:nvPr/>
        </p:nvSpPr>
        <p:spPr bwMode="auto">
          <a:xfrm>
            <a:off x="6824964" y="221430"/>
            <a:ext cx="1095153" cy="34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zh-CN" altLang="en-US" sz="2000"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基本原理</a:t>
            </a:r>
            <a:endParaRPr lang="zh-CN" altLang="en-US" sz="2000"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sp>
        <p:nvSpPr>
          <p:cNvPr id="2" name="矩形 1"/>
          <p:cNvSpPr/>
          <p:nvPr/>
        </p:nvSpPr>
        <p:spPr>
          <a:xfrm>
            <a:off x="2844165" y="483870"/>
            <a:ext cx="3562350" cy="509905"/>
          </a:xfrm>
          <a:prstGeom prst="rect">
            <a:avLst/>
          </a:prstGeom>
        </p:spPr>
        <p:txBody>
          <a:bodyPr wrap="square">
            <a:spAutoFit/>
          </a:bodyPr>
          <a:lstStyle/>
          <a:p>
            <a:pPr algn="ctr" eaLnBrk="1" hangingPunct="1">
              <a:lnSpc>
                <a:spcPct val="90000"/>
              </a:lnSpc>
              <a:spcBef>
                <a:spcPct val="20000"/>
              </a:spcBef>
            </a:pPr>
            <a:r>
              <a:rPr kumimoji="1" lang="en-US" altLang="zh-CN" sz="3000" dirty="0">
                <a:latin typeface="+mj-ea"/>
                <a:ea typeface="+mj-ea"/>
              </a:rPr>
              <a:t>CDMA</a:t>
            </a:r>
            <a:r>
              <a:rPr kumimoji="1" lang="zh-CN" altLang="en-US" sz="3000" dirty="0">
                <a:latin typeface="+mj-ea"/>
                <a:ea typeface="+mj-ea"/>
              </a:rPr>
              <a:t>中的伪随机码</a:t>
            </a:r>
            <a:endParaRPr kumimoji="1" lang="zh-CN" altLang="en-US" sz="3000" dirty="0">
              <a:latin typeface="+mj-ea"/>
              <a:ea typeface="+mj-ea"/>
            </a:endParaRPr>
          </a:p>
        </p:txBody>
      </p:sp>
      <p:sp>
        <p:nvSpPr>
          <p:cNvPr id="3" name="文本框 2"/>
          <p:cNvSpPr txBox="1"/>
          <p:nvPr/>
        </p:nvSpPr>
        <p:spPr>
          <a:xfrm>
            <a:off x="899795" y="2427605"/>
            <a:ext cx="5751830" cy="914400"/>
          </a:xfrm>
          <a:prstGeom prst="rect">
            <a:avLst/>
          </a:prstGeom>
          <a:noFill/>
        </p:spPr>
        <p:txBody>
          <a:bodyPr wrap="square" rtlCol="0" anchor="t">
            <a:spAutoFit/>
          </a:bodyPr>
          <a:p>
            <a:pPr marL="342900" indent="-342900" algn="l" eaLnBrk="1" hangingPunct="1">
              <a:spcBef>
                <a:spcPct val="20000"/>
              </a:spcBef>
              <a:buFontTx/>
              <a:buBlip>
                <a:blip r:embed="rId4"/>
              </a:buBlip>
            </a:pPr>
            <a:r>
              <a:rPr lang="zh-CN" altLang="en-US" sz="1800" dirty="0" smtClean="0">
                <a:latin typeface="宋体" charset="0"/>
                <a:ea typeface="宋体" charset="0"/>
                <a:sym typeface="+mn-ea"/>
              </a:rPr>
              <a:t>短码：包含两个PN序列I和Q，每个长度都是32,768(2^15)个码片。不同的短码用于区分不同的基站信号</a:t>
            </a:r>
            <a:endParaRPr lang="zh-CN" altLang="en-US" sz="1800" dirty="0" smtClean="0">
              <a:latin typeface="宋体" charset="0"/>
              <a:ea typeface="宋体" charset="0"/>
            </a:endParaRPr>
          </a:p>
        </p:txBody>
      </p:sp>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7"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7"/>
          <p:cNvSpPr>
            <a:spLocks noChangeArrowheads="1"/>
          </p:cNvSpPr>
          <p:nvPr/>
        </p:nvSpPr>
        <p:spPr bwMode="auto">
          <a:xfrm>
            <a:off x="7984407" y="221431"/>
            <a:ext cx="776156" cy="34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en-US" altLang="zh-CN" sz="2000" b="1" dirty="0" smtClean="0">
                <a:solidFill>
                  <a:schemeClr val="tx1">
                    <a:lumMod val="50000"/>
                    <a:lumOff val="50000"/>
                  </a:schemeClr>
                </a:solidFill>
                <a:latin typeface="Corbel" pitchFamily="34" charset="0"/>
                <a:ea typeface="方正兰亭黑_GBK" pitchFamily="2" charset="-122"/>
                <a:sym typeface="方正大黑简体" pitchFamily="2" charset="-122"/>
              </a:rPr>
              <a:t>CDMA</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cxnSp>
        <p:nvCxnSpPr>
          <p:cNvPr id="45" name="直接连接符 44"/>
          <p:cNvCxnSpPr>
            <a:cxnSpLocks noChangeShapeType="1"/>
          </p:cNvCxnSpPr>
          <p:nvPr/>
        </p:nvCxnSpPr>
        <p:spPr bwMode="auto">
          <a:xfrm>
            <a:off x="7920117" y="-41072"/>
            <a:ext cx="0" cy="781555"/>
          </a:xfrm>
          <a:prstGeom prst="line">
            <a:avLst/>
          </a:prstGeom>
          <a:noFill/>
          <a:ln w="9525" algn="ctr">
            <a:solidFill>
              <a:srgbClr val="159B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矩形 47"/>
          <p:cNvSpPr/>
          <p:nvPr/>
        </p:nvSpPr>
        <p:spPr>
          <a:xfrm>
            <a:off x="7431365" y="1059624"/>
            <a:ext cx="775136" cy="230832"/>
          </a:xfrm>
          <a:prstGeom prst="rect">
            <a:avLst/>
          </a:prstGeom>
        </p:spPr>
        <p:txBody>
          <a:bodyPr wrap="square">
            <a:spAutoFit/>
          </a:bodyPr>
          <a:lstStyle/>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8" name="Text Box 2"/>
          <p:cNvSpPr txBox="1">
            <a:spLocks noChangeArrowheads="1"/>
          </p:cNvSpPr>
          <p:nvPr/>
        </p:nvSpPr>
        <p:spPr bwMode="auto">
          <a:xfrm>
            <a:off x="2982271" y="273733"/>
            <a:ext cx="2749551"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ctr" eaLnBrk="1" hangingPunct="1">
              <a:spcBef>
                <a:spcPct val="50000"/>
              </a:spcBef>
              <a:buClr>
                <a:schemeClr val="folHlink"/>
              </a:buClr>
              <a:buFont typeface="Wingdings" pitchFamily="2" charset="2"/>
              <a:buNone/>
            </a:pPr>
            <a:r>
              <a:rPr kumimoji="1" lang="en-US" altLang="zh-CN" sz="3000" dirty="0">
                <a:solidFill>
                  <a:schemeClr val="tx1"/>
                </a:solidFill>
                <a:latin typeface="+mj-ea"/>
                <a:ea typeface="+mj-ea"/>
              </a:rPr>
              <a:t>CDMA</a:t>
            </a:r>
            <a:r>
              <a:rPr kumimoji="1" lang="zh-CN" altLang="en-US" sz="3000" dirty="0">
                <a:solidFill>
                  <a:schemeClr val="tx1"/>
                </a:solidFill>
                <a:latin typeface="+mj-ea"/>
                <a:ea typeface="+mj-ea"/>
              </a:rPr>
              <a:t>信道类型</a:t>
            </a:r>
            <a:endParaRPr kumimoji="1" lang="zh-CN" altLang="en-US" sz="3000" dirty="0">
              <a:solidFill>
                <a:schemeClr val="tx1"/>
              </a:solidFill>
              <a:latin typeface="+mj-ea"/>
              <a:ea typeface="+mj-ea"/>
            </a:endParaRPr>
          </a:p>
        </p:txBody>
      </p:sp>
      <p:sp>
        <p:nvSpPr>
          <p:cNvPr id="9" name="Text Box 3"/>
          <p:cNvSpPr txBox="1">
            <a:spLocks noChangeArrowheads="1"/>
          </p:cNvSpPr>
          <p:nvPr/>
        </p:nvSpPr>
        <p:spPr bwMode="auto">
          <a:xfrm>
            <a:off x="1373452" y="1323573"/>
            <a:ext cx="6410163" cy="3230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0000"/>
                </a:solidFill>
                <a:latin typeface="楷体_GB2312" pitchFamily="49" charset="-122"/>
                <a:ea typeface="楷体_GB2312" pitchFamily="49" charset="-122"/>
              </a:defRPr>
            </a:lvl1pPr>
            <a:lvl2pPr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lnSpc>
                <a:spcPct val="125000"/>
              </a:lnSpc>
              <a:buClr>
                <a:srgbClr val="0000FF"/>
              </a:buClr>
              <a:buFont typeface="Wingdings" pitchFamily="2" charset="2"/>
              <a:buChar char="Ø"/>
            </a:pPr>
            <a:r>
              <a:rPr kumimoji="1" lang="en-US" altLang="zh-CN" dirty="0">
                <a:solidFill>
                  <a:schemeClr val="tx1"/>
                </a:solidFill>
                <a:latin typeface="宋体" pitchFamily="2" charset="-122"/>
                <a:ea typeface="宋体" pitchFamily="2" charset="-122"/>
              </a:rPr>
              <a:t>  </a:t>
            </a:r>
            <a:r>
              <a:rPr kumimoji="1" lang="zh-CN" altLang="en-US" dirty="0">
                <a:solidFill>
                  <a:schemeClr val="tx1"/>
                </a:solidFill>
                <a:latin typeface="宋体" pitchFamily="2" charset="-122"/>
                <a:ea typeface="宋体" pitchFamily="2" charset="-122"/>
              </a:rPr>
              <a:t>前向</a:t>
            </a:r>
            <a:endParaRPr kumimoji="1" lang="zh-CN" altLang="en-US" dirty="0">
              <a:solidFill>
                <a:schemeClr val="tx1"/>
              </a:solidFill>
              <a:latin typeface="宋体" pitchFamily="2" charset="-122"/>
              <a:ea typeface="宋体" pitchFamily="2" charset="-122"/>
            </a:endParaRPr>
          </a:p>
          <a:p>
            <a:pPr lvl="1" eaLnBrk="1" hangingPunct="1">
              <a:lnSpc>
                <a:spcPct val="125000"/>
              </a:lnSpc>
              <a:buClr>
                <a:srgbClr val="0000FF"/>
              </a:buClr>
              <a:buFont typeface="Wingdings" pitchFamily="2" charset="2"/>
              <a:buChar char="v"/>
            </a:pPr>
            <a:r>
              <a:rPr kumimoji="1" lang="zh-CN" altLang="en-US" dirty="0">
                <a:solidFill>
                  <a:schemeClr val="tx1"/>
                </a:solidFill>
                <a:latin typeface="宋体" pitchFamily="2" charset="-122"/>
                <a:ea typeface="宋体" pitchFamily="2" charset="-122"/>
              </a:rPr>
              <a:t>导频信道</a:t>
            </a:r>
            <a:endParaRPr kumimoji="1" lang="zh-CN" altLang="en-US" dirty="0">
              <a:solidFill>
                <a:schemeClr val="tx1"/>
              </a:solidFill>
              <a:latin typeface="宋体" pitchFamily="2" charset="-122"/>
              <a:ea typeface="宋体" pitchFamily="2" charset="-122"/>
            </a:endParaRPr>
          </a:p>
          <a:p>
            <a:pPr lvl="1" eaLnBrk="1" hangingPunct="1">
              <a:lnSpc>
                <a:spcPct val="125000"/>
              </a:lnSpc>
              <a:buClr>
                <a:srgbClr val="0000FF"/>
              </a:buClr>
              <a:buFont typeface="Wingdings" pitchFamily="2" charset="2"/>
              <a:buChar char="v"/>
            </a:pPr>
            <a:r>
              <a:rPr kumimoji="1" lang="zh-CN" altLang="en-US" dirty="0">
                <a:solidFill>
                  <a:schemeClr val="tx1"/>
                </a:solidFill>
                <a:latin typeface="宋体" pitchFamily="2" charset="-122"/>
                <a:ea typeface="宋体" pitchFamily="2" charset="-122"/>
              </a:rPr>
              <a:t>同步信道</a:t>
            </a:r>
            <a:endParaRPr kumimoji="1" lang="zh-CN" altLang="en-US" dirty="0">
              <a:solidFill>
                <a:schemeClr val="tx1"/>
              </a:solidFill>
              <a:latin typeface="宋体" pitchFamily="2" charset="-122"/>
              <a:ea typeface="宋体" pitchFamily="2" charset="-122"/>
            </a:endParaRPr>
          </a:p>
          <a:p>
            <a:pPr lvl="1" eaLnBrk="1" hangingPunct="1">
              <a:lnSpc>
                <a:spcPct val="125000"/>
              </a:lnSpc>
              <a:buClr>
                <a:srgbClr val="0000FF"/>
              </a:buClr>
              <a:buFont typeface="Wingdings" pitchFamily="2" charset="2"/>
              <a:buChar char="v"/>
            </a:pPr>
            <a:r>
              <a:rPr kumimoji="1" lang="zh-CN" altLang="en-US" dirty="0">
                <a:solidFill>
                  <a:schemeClr val="tx1"/>
                </a:solidFill>
                <a:latin typeface="宋体" pitchFamily="2" charset="-122"/>
                <a:ea typeface="宋体" pitchFamily="2" charset="-122"/>
              </a:rPr>
              <a:t>寻呼信道</a:t>
            </a:r>
            <a:endParaRPr kumimoji="1" lang="zh-CN" altLang="en-US" dirty="0">
              <a:solidFill>
                <a:schemeClr val="tx1"/>
              </a:solidFill>
              <a:latin typeface="宋体" pitchFamily="2" charset="-122"/>
              <a:ea typeface="宋体" pitchFamily="2" charset="-122"/>
            </a:endParaRPr>
          </a:p>
          <a:p>
            <a:pPr lvl="1" eaLnBrk="1" hangingPunct="1">
              <a:lnSpc>
                <a:spcPct val="125000"/>
              </a:lnSpc>
              <a:buClr>
                <a:srgbClr val="0000FF"/>
              </a:buClr>
              <a:buFont typeface="Wingdings" pitchFamily="2" charset="2"/>
              <a:buChar char="v"/>
            </a:pPr>
            <a:r>
              <a:rPr kumimoji="1" lang="zh-CN" altLang="en-US" dirty="0">
                <a:solidFill>
                  <a:schemeClr val="tx1"/>
                </a:solidFill>
                <a:latin typeface="宋体" pitchFamily="2" charset="-122"/>
                <a:ea typeface="宋体" pitchFamily="2" charset="-122"/>
              </a:rPr>
              <a:t>业务信道（含功率控制子信道）</a:t>
            </a:r>
            <a:endParaRPr kumimoji="1" lang="zh-CN" altLang="en-US" dirty="0">
              <a:solidFill>
                <a:schemeClr val="tx1"/>
              </a:solidFill>
              <a:latin typeface="宋体" pitchFamily="2" charset="-122"/>
              <a:ea typeface="宋体" pitchFamily="2" charset="-122"/>
            </a:endParaRPr>
          </a:p>
          <a:p>
            <a:pPr eaLnBrk="1" hangingPunct="1">
              <a:lnSpc>
                <a:spcPct val="155000"/>
              </a:lnSpc>
              <a:buClr>
                <a:srgbClr val="0000FF"/>
              </a:buClr>
              <a:buFont typeface="Wingdings" pitchFamily="2" charset="2"/>
              <a:buChar char="Ø"/>
            </a:pPr>
            <a:r>
              <a:rPr kumimoji="1" lang="zh-CN" altLang="en-US" dirty="0">
                <a:solidFill>
                  <a:schemeClr val="tx1"/>
                </a:solidFill>
                <a:latin typeface="宋体" pitchFamily="2" charset="-122"/>
                <a:ea typeface="宋体" pitchFamily="2" charset="-122"/>
              </a:rPr>
              <a:t>  反向</a:t>
            </a:r>
            <a:endParaRPr kumimoji="1" lang="zh-CN" altLang="en-US" dirty="0">
              <a:solidFill>
                <a:schemeClr val="tx1"/>
              </a:solidFill>
              <a:latin typeface="宋体" pitchFamily="2" charset="-122"/>
              <a:ea typeface="宋体" pitchFamily="2" charset="-122"/>
            </a:endParaRPr>
          </a:p>
          <a:p>
            <a:pPr lvl="1" eaLnBrk="1" hangingPunct="1">
              <a:lnSpc>
                <a:spcPct val="125000"/>
              </a:lnSpc>
              <a:buClr>
                <a:srgbClr val="0000FF"/>
              </a:buClr>
              <a:buFont typeface="Wingdings" pitchFamily="2" charset="2"/>
              <a:buChar char="v"/>
            </a:pPr>
            <a:r>
              <a:rPr kumimoji="1" lang="zh-CN" altLang="en-US" dirty="0">
                <a:solidFill>
                  <a:schemeClr val="tx1"/>
                </a:solidFill>
                <a:latin typeface="宋体" pitchFamily="2" charset="-122"/>
                <a:ea typeface="宋体" pitchFamily="2" charset="-122"/>
              </a:rPr>
              <a:t>接入信道</a:t>
            </a:r>
            <a:endParaRPr kumimoji="1" lang="zh-CN" altLang="en-US" dirty="0">
              <a:solidFill>
                <a:schemeClr val="tx1"/>
              </a:solidFill>
              <a:latin typeface="宋体" pitchFamily="2" charset="-122"/>
              <a:ea typeface="宋体" pitchFamily="2" charset="-122"/>
            </a:endParaRPr>
          </a:p>
          <a:p>
            <a:pPr lvl="1" eaLnBrk="1" hangingPunct="1">
              <a:lnSpc>
                <a:spcPct val="125000"/>
              </a:lnSpc>
              <a:buClr>
                <a:srgbClr val="0000FF"/>
              </a:buClr>
              <a:buFont typeface="Wingdings" pitchFamily="2" charset="2"/>
              <a:buChar char="v"/>
            </a:pPr>
            <a:r>
              <a:rPr kumimoji="1" lang="zh-CN" altLang="en-US" dirty="0">
                <a:solidFill>
                  <a:schemeClr val="tx1"/>
                </a:solidFill>
                <a:latin typeface="宋体" pitchFamily="2" charset="-122"/>
                <a:ea typeface="宋体" pitchFamily="2" charset="-122"/>
              </a:rPr>
              <a:t>业务信道</a:t>
            </a:r>
            <a:endParaRPr kumimoji="1" lang="zh-CN" altLang="en-US" dirty="0">
              <a:solidFill>
                <a:schemeClr val="tx1"/>
              </a:solidFill>
              <a:latin typeface="宋体" pitchFamily="2" charset="-122"/>
              <a:ea typeface="宋体" pitchFamily="2" charset="-122"/>
            </a:endParaRPr>
          </a:p>
        </p:txBody>
      </p:sp>
      <p:sp>
        <p:nvSpPr>
          <p:cNvPr id="54" name="TextBox 7"/>
          <p:cNvSpPr>
            <a:spLocks noChangeArrowheads="1"/>
          </p:cNvSpPr>
          <p:nvPr/>
        </p:nvSpPr>
        <p:spPr bwMode="auto">
          <a:xfrm>
            <a:off x="6824964" y="221430"/>
            <a:ext cx="1095153" cy="34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zh-CN" altLang="en-US" sz="2000"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基本原理</a:t>
            </a:r>
            <a:endParaRPr lang="zh-CN" altLang="en-US" sz="2000"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anim calcmode="lin" valueType="num">
                                      <p:cBhvr>
                                        <p:cTn id="8" dur="1000" fill="hold"/>
                                        <p:tgtEl>
                                          <p:spTgt spid="54"/>
                                        </p:tgtEl>
                                        <p:attrNameLst>
                                          <p:attrName>ppt_x</p:attrName>
                                        </p:attrNameLst>
                                      </p:cBhvr>
                                      <p:tavLst>
                                        <p:tav tm="0">
                                          <p:val>
                                            <p:strVal val="#ppt_x"/>
                                          </p:val>
                                        </p:tav>
                                        <p:tav tm="100000">
                                          <p:val>
                                            <p:strVal val="#ppt_x"/>
                                          </p:val>
                                        </p:tav>
                                      </p:tavLst>
                                    </p:anim>
                                    <p:anim calcmode="lin" valueType="num">
                                      <p:cBhvr>
                                        <p:cTn id="9" dur="1000" fill="hold"/>
                                        <p:tgtEl>
                                          <p:spTgt spid="5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1000"/>
                                        <p:tgtEl>
                                          <p:spTgt spid="33"/>
                                        </p:tgtEl>
                                      </p:cBhvr>
                                    </p:animEffect>
                                    <p:anim calcmode="lin" valueType="num">
                                      <p:cBhvr>
                                        <p:cTn id="13" dur="1000" fill="hold"/>
                                        <p:tgtEl>
                                          <p:spTgt spid="33"/>
                                        </p:tgtEl>
                                        <p:attrNameLst>
                                          <p:attrName>ppt_x</p:attrName>
                                        </p:attrNameLst>
                                      </p:cBhvr>
                                      <p:tavLst>
                                        <p:tav tm="0">
                                          <p:val>
                                            <p:strVal val="#ppt_x"/>
                                          </p:val>
                                        </p:tav>
                                        <p:tav tm="100000">
                                          <p:val>
                                            <p:strVal val="#ppt_x"/>
                                          </p:val>
                                        </p:tav>
                                      </p:tavLst>
                                    </p:anim>
                                    <p:anim calcmode="lin" valueType="num">
                                      <p:cBhvr>
                                        <p:cTn id="14" dur="1000" fill="hold"/>
                                        <p:tgtEl>
                                          <p:spTgt spid="3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1000"/>
                                        <p:tgtEl>
                                          <p:spTgt spid="45"/>
                                        </p:tgtEl>
                                      </p:cBhvr>
                                    </p:animEffect>
                                    <p:anim calcmode="lin" valueType="num">
                                      <p:cBhvr>
                                        <p:cTn id="18" dur="1000" fill="hold"/>
                                        <p:tgtEl>
                                          <p:spTgt spid="45"/>
                                        </p:tgtEl>
                                        <p:attrNameLst>
                                          <p:attrName>ppt_x</p:attrName>
                                        </p:attrNameLst>
                                      </p:cBhvr>
                                      <p:tavLst>
                                        <p:tav tm="0">
                                          <p:val>
                                            <p:strVal val="#ppt_x"/>
                                          </p:val>
                                        </p:tav>
                                        <p:tav tm="100000">
                                          <p:val>
                                            <p:strVal val="#ppt_x"/>
                                          </p:val>
                                        </p:tav>
                                      </p:tavLst>
                                    </p:anim>
                                    <p:anim calcmode="lin" valueType="num">
                                      <p:cBhvr>
                                        <p:cTn id="19" dur="1000" fill="hold"/>
                                        <p:tgtEl>
                                          <p:spTgt spid="4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8" grpId="0"/>
      <p:bldP spid="9" grpId="0"/>
      <p:bldP spid="5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7"/>
          <p:cNvSpPr>
            <a:spLocks noChangeArrowheads="1"/>
          </p:cNvSpPr>
          <p:nvPr/>
        </p:nvSpPr>
        <p:spPr bwMode="auto">
          <a:xfrm>
            <a:off x="7984407" y="221431"/>
            <a:ext cx="776156" cy="34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en-US" altLang="zh-CN" sz="2000" b="1" dirty="0" smtClean="0">
                <a:solidFill>
                  <a:schemeClr val="tx1">
                    <a:lumMod val="50000"/>
                    <a:lumOff val="50000"/>
                  </a:schemeClr>
                </a:solidFill>
                <a:latin typeface="Corbel" pitchFamily="34" charset="0"/>
                <a:ea typeface="方正兰亭黑_GBK" pitchFamily="2" charset="-122"/>
                <a:sym typeface="方正大黑简体" pitchFamily="2" charset="-122"/>
              </a:rPr>
              <a:t>CDMA</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cxnSp>
        <p:nvCxnSpPr>
          <p:cNvPr id="45" name="直接连接符 44"/>
          <p:cNvCxnSpPr>
            <a:cxnSpLocks noChangeShapeType="1"/>
          </p:cNvCxnSpPr>
          <p:nvPr/>
        </p:nvCxnSpPr>
        <p:spPr bwMode="auto">
          <a:xfrm>
            <a:off x="7920117" y="-41072"/>
            <a:ext cx="0" cy="781555"/>
          </a:xfrm>
          <a:prstGeom prst="line">
            <a:avLst/>
          </a:prstGeom>
          <a:noFill/>
          <a:ln w="9525" algn="ctr">
            <a:solidFill>
              <a:srgbClr val="159B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矩形 47"/>
          <p:cNvSpPr/>
          <p:nvPr/>
        </p:nvSpPr>
        <p:spPr>
          <a:xfrm>
            <a:off x="7431365" y="1059624"/>
            <a:ext cx="775136" cy="230832"/>
          </a:xfrm>
          <a:prstGeom prst="rect">
            <a:avLst/>
          </a:prstGeom>
        </p:spPr>
        <p:txBody>
          <a:bodyPr wrap="square">
            <a:spAutoFit/>
          </a:bodyPr>
          <a:lstStyle/>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grpSp>
        <p:nvGrpSpPr>
          <p:cNvPr id="6" name="Group 2"/>
          <p:cNvGrpSpPr/>
          <p:nvPr/>
        </p:nvGrpSpPr>
        <p:grpSpPr bwMode="auto">
          <a:xfrm>
            <a:off x="611505" y="987425"/>
            <a:ext cx="8063230" cy="3938962"/>
            <a:chOff x="704" y="1152"/>
            <a:chExt cx="4265" cy="2513"/>
          </a:xfrm>
        </p:grpSpPr>
        <p:sp>
          <p:nvSpPr>
            <p:cNvPr id="7" name="Freeform 3"/>
            <p:cNvSpPr/>
            <p:nvPr/>
          </p:nvSpPr>
          <p:spPr bwMode="auto">
            <a:xfrm>
              <a:off x="2413" y="2698"/>
              <a:ext cx="1124" cy="657"/>
            </a:xfrm>
            <a:custGeom>
              <a:avLst/>
              <a:gdLst>
                <a:gd name="T0" fmla="*/ 0 w 6883"/>
                <a:gd name="T1" fmla="*/ 0 h 1201"/>
                <a:gd name="T2" fmla="*/ 0 w 6883"/>
                <a:gd name="T3" fmla="*/ 59 h 1201"/>
                <a:gd name="T4" fmla="*/ 1 w 6883"/>
                <a:gd name="T5" fmla="*/ 59 h 1201"/>
                <a:gd name="T6" fmla="*/ 0 w 6883"/>
                <a:gd name="T7" fmla="*/ 0 h 1201"/>
                <a:gd name="T8" fmla="*/ 0 w 6883"/>
                <a:gd name="T9" fmla="*/ 0 h 1201"/>
                <a:gd name="T10" fmla="*/ 0 60000 65536"/>
                <a:gd name="T11" fmla="*/ 0 60000 65536"/>
                <a:gd name="T12" fmla="*/ 0 60000 65536"/>
                <a:gd name="T13" fmla="*/ 0 60000 65536"/>
                <a:gd name="T14" fmla="*/ 0 60000 65536"/>
                <a:gd name="T15" fmla="*/ 0 w 6883"/>
                <a:gd name="T16" fmla="*/ 0 h 1201"/>
                <a:gd name="T17" fmla="*/ 6883 w 6883"/>
                <a:gd name="T18" fmla="*/ 1201 h 1201"/>
              </a:gdLst>
              <a:ahLst/>
              <a:cxnLst>
                <a:cxn ang="T10">
                  <a:pos x="T0" y="T1"/>
                </a:cxn>
                <a:cxn ang="T11">
                  <a:pos x="T2" y="T3"/>
                </a:cxn>
                <a:cxn ang="T12">
                  <a:pos x="T4" y="T5"/>
                </a:cxn>
                <a:cxn ang="T13">
                  <a:pos x="T6" y="T7"/>
                </a:cxn>
                <a:cxn ang="T14">
                  <a:pos x="T8" y="T9"/>
                </a:cxn>
              </a:cxnLst>
              <a:rect l="T15" t="T16" r="T17" b="T18"/>
              <a:pathLst>
                <a:path w="6883" h="1201">
                  <a:moveTo>
                    <a:pt x="2033" y="0"/>
                  </a:moveTo>
                  <a:lnTo>
                    <a:pt x="0" y="1201"/>
                  </a:lnTo>
                  <a:lnTo>
                    <a:pt x="6883" y="1201"/>
                  </a:lnTo>
                  <a:lnTo>
                    <a:pt x="4834" y="0"/>
                  </a:lnTo>
                  <a:lnTo>
                    <a:pt x="2033" y="0"/>
                  </a:lnTo>
                  <a:close/>
                </a:path>
              </a:pathLst>
            </a:custGeom>
            <a:solidFill>
              <a:schemeClr val="accent1"/>
            </a:solidFill>
            <a:ln w="10160">
              <a:solidFill>
                <a:srgbClr val="000000"/>
              </a:solidFill>
              <a:prstDash val="solid"/>
              <a:round/>
            </a:ln>
          </p:spPr>
          <p:txBody>
            <a:bodyPr/>
            <a:lstStyle/>
            <a:p>
              <a:endParaRPr lang="zh-CN" altLang="en-US"/>
            </a:p>
          </p:txBody>
        </p:sp>
        <p:grpSp>
          <p:nvGrpSpPr>
            <p:cNvPr id="8" name="Group 4"/>
            <p:cNvGrpSpPr/>
            <p:nvPr/>
          </p:nvGrpSpPr>
          <p:grpSpPr bwMode="auto">
            <a:xfrm>
              <a:off x="1939" y="1152"/>
              <a:ext cx="1763" cy="548"/>
              <a:chOff x="8772" y="8519"/>
              <a:chExt cx="2800" cy="939"/>
            </a:xfrm>
          </p:grpSpPr>
          <p:sp>
            <p:nvSpPr>
              <p:cNvPr id="34" name="Rectangle 5"/>
              <p:cNvSpPr>
                <a:spLocks noChangeArrowheads="1"/>
              </p:cNvSpPr>
              <p:nvPr/>
            </p:nvSpPr>
            <p:spPr bwMode="auto">
              <a:xfrm>
                <a:off x="8772" y="8519"/>
                <a:ext cx="2800" cy="939"/>
              </a:xfrm>
              <a:prstGeom prst="rect">
                <a:avLst/>
              </a:prstGeom>
              <a:noFill/>
              <a:ln w="1016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endParaRPr lang="zh-CN" altLang="en-US"/>
              </a:p>
            </p:txBody>
          </p:sp>
          <p:sp>
            <p:nvSpPr>
              <p:cNvPr id="35" name="Rectangle 6"/>
              <p:cNvSpPr>
                <a:spLocks noChangeArrowheads="1"/>
              </p:cNvSpPr>
              <p:nvPr/>
            </p:nvSpPr>
            <p:spPr bwMode="auto">
              <a:xfrm>
                <a:off x="9412" y="8833"/>
                <a:ext cx="141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ctr" eaLnBrk="1" hangingPunct="1"/>
                <a:r>
                  <a:rPr lang="zh-CN" altLang="en-US" sz="1600" dirty="0">
                    <a:solidFill>
                      <a:srgbClr val="000000"/>
                    </a:solidFill>
                    <a:latin typeface="Bookman Old Style" pitchFamily="18" charset="0"/>
                  </a:rPr>
                  <a:t>前向</a:t>
                </a:r>
                <a:r>
                  <a:rPr lang="en-US" altLang="zh-CN" sz="1600" dirty="0">
                    <a:solidFill>
                      <a:srgbClr val="000000"/>
                    </a:solidFill>
                    <a:latin typeface="Bookman Old Style" pitchFamily="18" charset="0"/>
                  </a:rPr>
                  <a:t>CDMA</a:t>
                </a:r>
                <a:r>
                  <a:rPr lang="zh-CN" altLang="en-US" sz="1600" dirty="0">
                    <a:solidFill>
                      <a:srgbClr val="000000"/>
                    </a:solidFill>
                    <a:latin typeface="Bookman Old Style" pitchFamily="18" charset="0"/>
                  </a:rPr>
                  <a:t>信道</a:t>
                </a:r>
                <a:endParaRPr lang="zh-CN" altLang="en-US" sz="1600" dirty="0"/>
              </a:p>
            </p:txBody>
          </p:sp>
        </p:grpSp>
        <p:sp>
          <p:nvSpPr>
            <p:cNvPr id="9" name="Freeform 8"/>
            <p:cNvSpPr/>
            <p:nvPr/>
          </p:nvSpPr>
          <p:spPr bwMode="auto">
            <a:xfrm>
              <a:off x="709" y="1709"/>
              <a:ext cx="4253" cy="718"/>
            </a:xfrm>
            <a:custGeom>
              <a:avLst/>
              <a:gdLst>
                <a:gd name="T0" fmla="*/ 183 w 6883"/>
                <a:gd name="T1" fmla="*/ 0 h 1201"/>
                <a:gd name="T2" fmla="*/ 0 w 6883"/>
                <a:gd name="T3" fmla="*/ 91 h 1201"/>
                <a:gd name="T4" fmla="*/ 620 w 6883"/>
                <a:gd name="T5" fmla="*/ 91 h 1201"/>
                <a:gd name="T6" fmla="*/ 436 w 6883"/>
                <a:gd name="T7" fmla="*/ 0 h 1201"/>
                <a:gd name="T8" fmla="*/ 183 w 6883"/>
                <a:gd name="T9" fmla="*/ 0 h 1201"/>
                <a:gd name="T10" fmla="*/ 0 60000 65536"/>
                <a:gd name="T11" fmla="*/ 0 60000 65536"/>
                <a:gd name="T12" fmla="*/ 0 60000 65536"/>
                <a:gd name="T13" fmla="*/ 0 60000 65536"/>
                <a:gd name="T14" fmla="*/ 0 60000 65536"/>
                <a:gd name="T15" fmla="*/ 0 w 6883"/>
                <a:gd name="T16" fmla="*/ 0 h 1201"/>
                <a:gd name="T17" fmla="*/ 6883 w 6883"/>
                <a:gd name="T18" fmla="*/ 1201 h 1201"/>
              </a:gdLst>
              <a:ahLst/>
              <a:cxnLst>
                <a:cxn ang="T10">
                  <a:pos x="T0" y="T1"/>
                </a:cxn>
                <a:cxn ang="T11">
                  <a:pos x="T2" y="T3"/>
                </a:cxn>
                <a:cxn ang="T12">
                  <a:pos x="T4" y="T5"/>
                </a:cxn>
                <a:cxn ang="T13">
                  <a:pos x="T6" y="T7"/>
                </a:cxn>
                <a:cxn ang="T14">
                  <a:pos x="T8" y="T9"/>
                </a:cxn>
              </a:cxnLst>
              <a:rect l="T15" t="T16" r="T17" b="T18"/>
              <a:pathLst>
                <a:path w="6883" h="1201">
                  <a:moveTo>
                    <a:pt x="2033" y="0"/>
                  </a:moveTo>
                  <a:lnTo>
                    <a:pt x="0" y="1201"/>
                  </a:lnTo>
                  <a:lnTo>
                    <a:pt x="6883" y="1201"/>
                  </a:lnTo>
                  <a:lnTo>
                    <a:pt x="4834" y="0"/>
                  </a:lnTo>
                  <a:lnTo>
                    <a:pt x="2033" y="0"/>
                  </a:lnTo>
                  <a:close/>
                </a:path>
              </a:pathLst>
            </a:custGeom>
            <a:solidFill>
              <a:schemeClr val="accent1"/>
            </a:solidFill>
            <a:ln w="10160">
              <a:solidFill>
                <a:srgbClr val="000000"/>
              </a:solidFill>
              <a:prstDash val="solid"/>
              <a:round/>
            </a:ln>
          </p:spPr>
          <p:txBody>
            <a:bodyPr/>
            <a:lstStyle/>
            <a:p>
              <a:endParaRPr lang="zh-CN" altLang="en-US"/>
            </a:p>
          </p:txBody>
        </p:sp>
        <p:sp>
          <p:nvSpPr>
            <p:cNvPr id="10" name="Rectangle 9"/>
            <p:cNvSpPr>
              <a:spLocks noChangeArrowheads="1"/>
            </p:cNvSpPr>
            <p:nvPr/>
          </p:nvSpPr>
          <p:spPr bwMode="auto">
            <a:xfrm>
              <a:off x="2248" y="2433"/>
              <a:ext cx="105"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ctr" eaLnBrk="1" hangingPunct="1"/>
              <a:r>
                <a:rPr lang="zh-CN" altLang="en-US" sz="1600" dirty="0">
                  <a:solidFill>
                    <a:schemeClr val="tx1"/>
                  </a:solidFill>
                </a:rPr>
                <a:t>…</a:t>
              </a:r>
              <a:endParaRPr lang="zh-CN" altLang="en-US" sz="1600" dirty="0">
                <a:solidFill>
                  <a:schemeClr val="tx1"/>
                </a:solidFill>
              </a:endParaRPr>
            </a:p>
          </p:txBody>
        </p:sp>
        <p:sp>
          <p:nvSpPr>
            <p:cNvPr id="11" name="Rectangle 10"/>
            <p:cNvSpPr>
              <a:spLocks noChangeArrowheads="1"/>
            </p:cNvSpPr>
            <p:nvPr/>
          </p:nvSpPr>
          <p:spPr bwMode="auto">
            <a:xfrm>
              <a:off x="704" y="2425"/>
              <a:ext cx="464"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ctr" eaLnBrk="1" hangingPunct="1"/>
              <a:r>
                <a:rPr lang="zh-CN" altLang="en-US" sz="1600" dirty="0">
                  <a:solidFill>
                    <a:schemeClr val="tx1"/>
                  </a:solidFill>
                </a:rPr>
                <a:t>导频信道</a:t>
              </a:r>
              <a:endParaRPr lang="zh-CN" altLang="en-US" sz="1600" dirty="0">
                <a:solidFill>
                  <a:schemeClr val="tx1"/>
                </a:solidFill>
              </a:endParaRPr>
            </a:p>
          </p:txBody>
        </p:sp>
        <p:sp>
          <p:nvSpPr>
            <p:cNvPr id="13" name="Rectangle 11"/>
            <p:cNvSpPr>
              <a:spLocks noChangeArrowheads="1"/>
            </p:cNvSpPr>
            <p:nvPr/>
          </p:nvSpPr>
          <p:spPr bwMode="auto">
            <a:xfrm>
              <a:off x="1180" y="2428"/>
              <a:ext cx="474"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ctr" eaLnBrk="1" hangingPunct="1"/>
              <a:r>
                <a:rPr lang="zh-CN" altLang="en-US" sz="1600" dirty="0">
                  <a:solidFill>
                    <a:schemeClr val="tx1"/>
                  </a:solidFill>
                </a:rPr>
                <a:t>同步信道</a:t>
              </a:r>
              <a:endParaRPr lang="zh-CN" altLang="en-US" sz="1600" dirty="0">
                <a:solidFill>
                  <a:schemeClr val="tx1"/>
                </a:solidFill>
              </a:endParaRPr>
            </a:p>
          </p:txBody>
        </p:sp>
        <p:sp>
          <p:nvSpPr>
            <p:cNvPr id="14" name="Rectangle 12"/>
            <p:cNvSpPr>
              <a:spLocks noChangeArrowheads="1"/>
            </p:cNvSpPr>
            <p:nvPr/>
          </p:nvSpPr>
          <p:spPr bwMode="auto">
            <a:xfrm>
              <a:off x="1671" y="2430"/>
              <a:ext cx="493"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ctr" eaLnBrk="1" hangingPunct="1"/>
              <a:r>
                <a:rPr lang="zh-CN" altLang="en-US" sz="1600" dirty="0">
                  <a:solidFill>
                    <a:schemeClr val="tx1"/>
                  </a:solidFill>
                </a:rPr>
                <a:t>寻呼信道1</a:t>
              </a:r>
              <a:endParaRPr lang="zh-CN" altLang="en-US" sz="1600" dirty="0">
                <a:solidFill>
                  <a:schemeClr val="tx1"/>
                </a:solidFill>
              </a:endParaRPr>
            </a:p>
          </p:txBody>
        </p:sp>
        <p:sp>
          <p:nvSpPr>
            <p:cNvPr id="15" name="Rectangle 13"/>
            <p:cNvSpPr>
              <a:spLocks noChangeArrowheads="1"/>
            </p:cNvSpPr>
            <p:nvPr/>
          </p:nvSpPr>
          <p:spPr bwMode="auto">
            <a:xfrm>
              <a:off x="2407" y="2424"/>
              <a:ext cx="49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ctr" eaLnBrk="1" hangingPunct="1"/>
              <a:r>
                <a:rPr lang="zh-CN" altLang="en-US" sz="1600" dirty="0">
                  <a:solidFill>
                    <a:schemeClr val="tx1"/>
                  </a:solidFill>
                </a:rPr>
                <a:t>寻呼信道7</a:t>
              </a:r>
              <a:endParaRPr lang="zh-CN" altLang="en-US" sz="1600" dirty="0">
                <a:solidFill>
                  <a:schemeClr val="tx1"/>
                </a:solidFill>
              </a:endParaRPr>
            </a:p>
          </p:txBody>
        </p:sp>
        <p:sp>
          <p:nvSpPr>
            <p:cNvPr id="16" name="Rectangle 14"/>
            <p:cNvSpPr>
              <a:spLocks noChangeArrowheads="1"/>
            </p:cNvSpPr>
            <p:nvPr/>
          </p:nvSpPr>
          <p:spPr bwMode="auto">
            <a:xfrm>
              <a:off x="2937" y="2425"/>
              <a:ext cx="505"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ctr" eaLnBrk="1" hangingPunct="1"/>
              <a:r>
                <a:rPr lang="zh-CN" altLang="en-US" sz="1600" dirty="0">
                  <a:solidFill>
                    <a:schemeClr val="tx1"/>
                  </a:solidFill>
                </a:rPr>
                <a:t>业务信道1</a:t>
              </a:r>
              <a:endParaRPr lang="en-US" altLang="zh-CN" sz="1600" dirty="0"/>
            </a:p>
          </p:txBody>
        </p:sp>
        <p:sp>
          <p:nvSpPr>
            <p:cNvPr id="18" name="Rectangle 16"/>
            <p:cNvSpPr>
              <a:spLocks noChangeArrowheads="1"/>
            </p:cNvSpPr>
            <p:nvPr/>
          </p:nvSpPr>
          <p:spPr bwMode="auto">
            <a:xfrm>
              <a:off x="4446" y="2433"/>
              <a:ext cx="523" cy="311"/>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ctr" eaLnBrk="1" hangingPunct="1"/>
              <a:r>
                <a:rPr lang="zh-CN" altLang="en-US" sz="1600" dirty="0">
                  <a:solidFill>
                    <a:schemeClr val="tx1"/>
                  </a:solidFill>
                </a:rPr>
                <a:t>业务信道55</a:t>
              </a:r>
              <a:endParaRPr lang="zh-CN" altLang="en-US" sz="1600" dirty="0">
                <a:solidFill>
                  <a:schemeClr val="tx1"/>
                </a:solidFill>
              </a:endParaRPr>
            </a:p>
          </p:txBody>
        </p:sp>
        <p:sp>
          <p:nvSpPr>
            <p:cNvPr id="19" name="Rectangle 17"/>
            <p:cNvSpPr>
              <a:spLocks noChangeArrowheads="1"/>
            </p:cNvSpPr>
            <p:nvPr/>
          </p:nvSpPr>
          <p:spPr bwMode="auto">
            <a:xfrm>
              <a:off x="3486" y="2435"/>
              <a:ext cx="105"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ctr" eaLnBrk="1" hangingPunct="1"/>
              <a:r>
                <a:rPr lang="zh-CN" altLang="en-US" sz="1600" dirty="0">
                  <a:solidFill>
                    <a:schemeClr val="tx1"/>
                  </a:solidFill>
                </a:rPr>
                <a:t>…</a:t>
              </a:r>
              <a:endParaRPr lang="zh-CN" altLang="en-US" sz="1600" dirty="0">
                <a:solidFill>
                  <a:schemeClr val="tx1"/>
                </a:solidFill>
              </a:endParaRPr>
            </a:p>
          </p:txBody>
        </p:sp>
        <p:sp>
          <p:nvSpPr>
            <p:cNvPr id="20" name="Rectangle 18"/>
            <p:cNvSpPr>
              <a:spLocks noChangeArrowheads="1"/>
            </p:cNvSpPr>
            <p:nvPr/>
          </p:nvSpPr>
          <p:spPr bwMode="auto">
            <a:xfrm>
              <a:off x="4172" y="2430"/>
              <a:ext cx="209"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ctr" eaLnBrk="1" hangingPunct="1"/>
              <a:r>
                <a:rPr lang="en-US" altLang="zh-CN" sz="1600" dirty="0"/>
                <a:t>  </a:t>
              </a:r>
              <a:r>
                <a:rPr lang="zh-CN" altLang="en-US" sz="1600" dirty="0">
                  <a:solidFill>
                    <a:schemeClr val="tx1"/>
                  </a:solidFill>
                </a:rPr>
                <a:t>…</a:t>
              </a:r>
              <a:endParaRPr lang="zh-CN" altLang="en-US" sz="1600" dirty="0">
                <a:solidFill>
                  <a:schemeClr val="tx1"/>
                </a:solidFill>
              </a:endParaRPr>
            </a:p>
          </p:txBody>
        </p:sp>
        <p:sp>
          <p:nvSpPr>
            <p:cNvPr id="21" name="Text Box 19"/>
            <p:cNvSpPr txBox="1">
              <a:spLocks noChangeArrowheads="1"/>
            </p:cNvSpPr>
            <p:nvPr/>
          </p:nvSpPr>
          <p:spPr bwMode="auto">
            <a:xfrm>
              <a:off x="786" y="2733"/>
              <a:ext cx="30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just" eaLnBrk="1" hangingPunct="1"/>
              <a:r>
                <a:rPr kumimoji="1" lang="en-US" altLang="zh-CN" sz="1600" dirty="0">
                  <a:solidFill>
                    <a:schemeClr val="tx1"/>
                  </a:solidFill>
                  <a:latin typeface="Times New Roman" pitchFamily="18" charset="0"/>
                  <a:ea typeface="宋体" pitchFamily="2" charset="-122"/>
                </a:rPr>
                <a:t>W0</a:t>
              </a:r>
              <a:endParaRPr kumimoji="1" lang="en-US" altLang="zh-CN" sz="1600" dirty="0">
                <a:solidFill>
                  <a:schemeClr val="tx1"/>
                </a:solidFill>
                <a:latin typeface="Times New Roman" pitchFamily="18" charset="0"/>
                <a:ea typeface="宋体" pitchFamily="2" charset="-122"/>
              </a:endParaRPr>
            </a:p>
          </p:txBody>
        </p:sp>
        <p:sp>
          <p:nvSpPr>
            <p:cNvPr id="22" name="Text Box 20"/>
            <p:cNvSpPr txBox="1">
              <a:spLocks noChangeArrowheads="1"/>
            </p:cNvSpPr>
            <p:nvPr/>
          </p:nvSpPr>
          <p:spPr bwMode="auto">
            <a:xfrm>
              <a:off x="1236" y="2749"/>
              <a:ext cx="36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just" eaLnBrk="1" hangingPunct="1"/>
              <a:r>
                <a:rPr kumimoji="1" lang="en-US" altLang="zh-CN" sz="1600" dirty="0">
                  <a:solidFill>
                    <a:schemeClr val="tx1"/>
                  </a:solidFill>
                  <a:latin typeface="Times New Roman" pitchFamily="18" charset="0"/>
                  <a:ea typeface="宋体" pitchFamily="2" charset="-122"/>
                </a:rPr>
                <a:t>W32</a:t>
              </a:r>
              <a:endParaRPr kumimoji="1" lang="en-US" altLang="zh-CN" sz="1600" dirty="0">
                <a:solidFill>
                  <a:schemeClr val="tx1"/>
                </a:solidFill>
                <a:latin typeface="Times New Roman" pitchFamily="18" charset="0"/>
                <a:ea typeface="宋体" pitchFamily="2" charset="-122"/>
              </a:endParaRPr>
            </a:p>
          </p:txBody>
        </p:sp>
        <p:sp>
          <p:nvSpPr>
            <p:cNvPr id="23" name="Text Box 21"/>
            <p:cNvSpPr txBox="1">
              <a:spLocks noChangeArrowheads="1"/>
            </p:cNvSpPr>
            <p:nvPr/>
          </p:nvSpPr>
          <p:spPr bwMode="auto">
            <a:xfrm>
              <a:off x="1737" y="2748"/>
              <a:ext cx="30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just" eaLnBrk="1" hangingPunct="1"/>
              <a:r>
                <a:rPr kumimoji="1" lang="en-US" altLang="zh-CN" sz="1600">
                  <a:solidFill>
                    <a:schemeClr val="tx1"/>
                  </a:solidFill>
                  <a:latin typeface="Times New Roman" pitchFamily="18" charset="0"/>
                  <a:ea typeface="宋体" pitchFamily="2" charset="-122"/>
                </a:rPr>
                <a:t>W2</a:t>
              </a:r>
              <a:endParaRPr kumimoji="1" lang="en-US" altLang="zh-CN" sz="1600">
                <a:solidFill>
                  <a:schemeClr val="tx1"/>
                </a:solidFill>
                <a:latin typeface="Times New Roman" pitchFamily="18" charset="0"/>
                <a:ea typeface="宋体" pitchFamily="2" charset="-122"/>
              </a:endParaRPr>
            </a:p>
          </p:txBody>
        </p:sp>
        <p:sp>
          <p:nvSpPr>
            <p:cNvPr id="24" name="Text Box 22"/>
            <p:cNvSpPr txBox="1">
              <a:spLocks noChangeArrowheads="1"/>
            </p:cNvSpPr>
            <p:nvPr/>
          </p:nvSpPr>
          <p:spPr bwMode="auto">
            <a:xfrm>
              <a:off x="2370" y="2756"/>
              <a:ext cx="30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just" eaLnBrk="1" hangingPunct="1"/>
              <a:r>
                <a:rPr kumimoji="1" lang="en-US" altLang="zh-CN" sz="1600" dirty="0">
                  <a:solidFill>
                    <a:schemeClr val="tx1"/>
                  </a:solidFill>
                  <a:latin typeface="Times New Roman" pitchFamily="18" charset="0"/>
                  <a:ea typeface="宋体" pitchFamily="2" charset="-122"/>
                </a:rPr>
                <a:t>W7</a:t>
              </a:r>
              <a:endParaRPr kumimoji="1" lang="en-US" altLang="zh-CN" sz="1600" dirty="0">
                <a:solidFill>
                  <a:schemeClr val="tx1"/>
                </a:solidFill>
                <a:latin typeface="Times New Roman" pitchFamily="18" charset="0"/>
                <a:ea typeface="宋体" pitchFamily="2" charset="-122"/>
              </a:endParaRPr>
            </a:p>
          </p:txBody>
        </p:sp>
        <p:sp>
          <p:nvSpPr>
            <p:cNvPr id="25" name="Text Box 23"/>
            <p:cNvSpPr txBox="1">
              <a:spLocks noChangeArrowheads="1"/>
            </p:cNvSpPr>
            <p:nvPr/>
          </p:nvSpPr>
          <p:spPr bwMode="auto">
            <a:xfrm>
              <a:off x="2836" y="2756"/>
              <a:ext cx="30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just" eaLnBrk="1" hangingPunct="1"/>
              <a:r>
                <a:rPr kumimoji="1" lang="en-US" altLang="zh-CN" sz="1600">
                  <a:solidFill>
                    <a:schemeClr val="tx1"/>
                  </a:solidFill>
                  <a:latin typeface="Times New Roman" pitchFamily="18" charset="0"/>
                  <a:ea typeface="宋体" pitchFamily="2" charset="-122"/>
                </a:rPr>
                <a:t>W8</a:t>
              </a:r>
              <a:endParaRPr kumimoji="1" lang="en-US" altLang="zh-CN" sz="1600">
                <a:solidFill>
                  <a:schemeClr val="tx1"/>
                </a:solidFill>
                <a:latin typeface="Times New Roman" pitchFamily="18" charset="0"/>
                <a:ea typeface="宋体" pitchFamily="2" charset="-122"/>
              </a:endParaRPr>
            </a:p>
          </p:txBody>
        </p:sp>
        <p:sp>
          <p:nvSpPr>
            <p:cNvPr id="26" name="Text Box 24"/>
            <p:cNvSpPr txBox="1">
              <a:spLocks noChangeArrowheads="1"/>
            </p:cNvSpPr>
            <p:nvPr/>
          </p:nvSpPr>
          <p:spPr bwMode="auto">
            <a:xfrm>
              <a:off x="3415" y="2756"/>
              <a:ext cx="34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just" eaLnBrk="1" hangingPunct="1"/>
              <a:r>
                <a:rPr kumimoji="1" lang="en-US" altLang="zh-CN" sz="1600">
                  <a:solidFill>
                    <a:schemeClr val="tx1"/>
                  </a:solidFill>
                  <a:latin typeface="Times New Roman" pitchFamily="18" charset="0"/>
                  <a:ea typeface="宋体" pitchFamily="2" charset="-122"/>
                </a:rPr>
                <a:t>W31</a:t>
              </a:r>
              <a:endParaRPr kumimoji="1" lang="en-US" altLang="zh-CN" sz="1600">
                <a:solidFill>
                  <a:schemeClr val="tx1"/>
                </a:solidFill>
                <a:latin typeface="Times New Roman" pitchFamily="18" charset="0"/>
                <a:ea typeface="宋体" pitchFamily="2" charset="-122"/>
              </a:endParaRPr>
            </a:p>
          </p:txBody>
        </p:sp>
        <p:sp>
          <p:nvSpPr>
            <p:cNvPr id="27" name="Text Box 25"/>
            <p:cNvSpPr txBox="1">
              <a:spLocks noChangeArrowheads="1"/>
            </p:cNvSpPr>
            <p:nvPr/>
          </p:nvSpPr>
          <p:spPr bwMode="auto">
            <a:xfrm>
              <a:off x="4583" y="2756"/>
              <a:ext cx="30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just" eaLnBrk="1" hangingPunct="1"/>
              <a:r>
                <a:rPr kumimoji="1" lang="en-US" altLang="zh-CN" sz="1600">
                  <a:solidFill>
                    <a:schemeClr val="tx1"/>
                  </a:solidFill>
                  <a:latin typeface="Times New Roman" pitchFamily="18" charset="0"/>
                  <a:ea typeface="宋体" pitchFamily="2" charset="-122"/>
                </a:rPr>
                <a:t>W0</a:t>
              </a:r>
              <a:endParaRPr kumimoji="1" lang="en-US" altLang="zh-CN" sz="1600">
                <a:solidFill>
                  <a:schemeClr val="tx1"/>
                </a:solidFill>
                <a:latin typeface="Times New Roman" pitchFamily="18" charset="0"/>
                <a:ea typeface="宋体" pitchFamily="2" charset="-122"/>
              </a:endParaRPr>
            </a:p>
          </p:txBody>
        </p:sp>
        <p:sp>
          <p:nvSpPr>
            <p:cNvPr id="28" name="Rectangle 26"/>
            <p:cNvSpPr>
              <a:spLocks noChangeArrowheads="1"/>
            </p:cNvSpPr>
            <p:nvPr/>
          </p:nvSpPr>
          <p:spPr bwMode="auto">
            <a:xfrm>
              <a:off x="3698" y="2441"/>
              <a:ext cx="561"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ctr" eaLnBrk="1" hangingPunct="1"/>
              <a:r>
                <a:rPr lang="zh-CN" altLang="en-US" sz="1600" dirty="0">
                  <a:solidFill>
                    <a:schemeClr val="tx1"/>
                  </a:solidFill>
                </a:rPr>
                <a:t>业务信道24</a:t>
              </a:r>
              <a:endParaRPr lang="zh-CN" altLang="en-US" sz="1600" dirty="0">
                <a:solidFill>
                  <a:schemeClr val="tx1"/>
                </a:solidFill>
              </a:endParaRPr>
            </a:p>
          </p:txBody>
        </p:sp>
        <p:sp>
          <p:nvSpPr>
            <p:cNvPr id="29" name="Text Box 27"/>
            <p:cNvSpPr txBox="1">
              <a:spLocks noChangeArrowheads="1"/>
            </p:cNvSpPr>
            <p:nvPr/>
          </p:nvSpPr>
          <p:spPr bwMode="auto">
            <a:xfrm>
              <a:off x="3909" y="2756"/>
              <a:ext cx="38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just" eaLnBrk="1" hangingPunct="1"/>
              <a:r>
                <a:rPr kumimoji="1" lang="en-US" altLang="zh-CN" sz="1600">
                  <a:solidFill>
                    <a:schemeClr val="tx1"/>
                  </a:solidFill>
                  <a:latin typeface="Times New Roman" pitchFamily="18" charset="0"/>
                  <a:ea typeface="宋体" pitchFamily="2" charset="-122"/>
                </a:rPr>
                <a:t>W33</a:t>
              </a:r>
              <a:endParaRPr kumimoji="1" lang="en-US" altLang="zh-CN" sz="1600">
                <a:solidFill>
                  <a:schemeClr val="tx1"/>
                </a:solidFill>
                <a:latin typeface="Times New Roman" pitchFamily="18" charset="0"/>
                <a:ea typeface="宋体" pitchFamily="2" charset="-122"/>
              </a:endParaRPr>
            </a:p>
          </p:txBody>
        </p:sp>
        <p:sp>
          <p:nvSpPr>
            <p:cNvPr id="30" name="Rectangle 28"/>
            <p:cNvSpPr>
              <a:spLocks noChangeArrowheads="1"/>
            </p:cNvSpPr>
            <p:nvPr/>
          </p:nvSpPr>
          <p:spPr bwMode="auto">
            <a:xfrm>
              <a:off x="3000" y="3354"/>
              <a:ext cx="648" cy="311"/>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ctr" eaLnBrk="1" hangingPunct="1"/>
              <a:r>
                <a:rPr lang="zh-CN" altLang="en-US" sz="1600" dirty="0">
                  <a:solidFill>
                    <a:schemeClr val="tx1"/>
                  </a:solidFill>
                </a:rPr>
                <a:t>移动台功率</a:t>
              </a:r>
              <a:endParaRPr lang="zh-CN" altLang="en-US" sz="1600" dirty="0">
                <a:solidFill>
                  <a:schemeClr val="tx1"/>
                </a:solidFill>
              </a:endParaRPr>
            </a:p>
            <a:p>
              <a:pPr algn="ctr" eaLnBrk="1" hangingPunct="1"/>
              <a:r>
                <a:rPr lang="zh-CN" altLang="en-US" sz="1600" dirty="0">
                  <a:solidFill>
                    <a:schemeClr val="tx1"/>
                  </a:solidFill>
                </a:rPr>
                <a:t>控制子信道</a:t>
              </a:r>
              <a:endParaRPr lang="zh-CN" altLang="en-US" sz="1600" dirty="0">
                <a:solidFill>
                  <a:schemeClr val="tx1"/>
                </a:solidFill>
              </a:endParaRPr>
            </a:p>
          </p:txBody>
        </p:sp>
        <p:sp>
          <p:nvSpPr>
            <p:cNvPr id="31" name="Rectangle 29"/>
            <p:cNvSpPr>
              <a:spLocks noChangeArrowheads="1"/>
            </p:cNvSpPr>
            <p:nvPr/>
          </p:nvSpPr>
          <p:spPr bwMode="auto">
            <a:xfrm>
              <a:off x="2462" y="3420"/>
              <a:ext cx="475"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ctr" eaLnBrk="1" hangingPunct="1"/>
              <a:r>
                <a:rPr lang="zh-CN" altLang="en-US" sz="1600" dirty="0">
                  <a:solidFill>
                    <a:schemeClr val="tx1"/>
                  </a:solidFill>
                </a:rPr>
                <a:t>业务数据</a:t>
              </a:r>
              <a:endParaRPr lang="zh-CN" altLang="en-US" sz="1600" dirty="0">
                <a:solidFill>
                  <a:schemeClr val="tx1"/>
                </a:solidFill>
              </a:endParaRPr>
            </a:p>
          </p:txBody>
        </p:sp>
        <p:sp>
          <p:nvSpPr>
            <p:cNvPr id="32" name="Text Box 30"/>
            <p:cNvSpPr txBox="1">
              <a:spLocks noChangeArrowheads="1"/>
            </p:cNvSpPr>
            <p:nvPr/>
          </p:nvSpPr>
          <p:spPr bwMode="auto">
            <a:xfrm>
              <a:off x="926" y="3219"/>
              <a:ext cx="121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just" eaLnBrk="1" hangingPunct="1"/>
              <a:r>
                <a:rPr kumimoji="1" lang="en-US" altLang="zh-CN" sz="1600" dirty="0">
                  <a:solidFill>
                    <a:schemeClr val="tx1"/>
                  </a:solidFill>
                  <a:latin typeface="Times New Roman" pitchFamily="18" charset="0"/>
                  <a:ea typeface="宋体" pitchFamily="2" charset="-122"/>
                </a:rPr>
                <a:t>W</a:t>
              </a:r>
              <a:r>
                <a:rPr kumimoji="1" lang="zh-CN" altLang="en-US" sz="1600" dirty="0">
                  <a:solidFill>
                    <a:schemeClr val="tx1"/>
                  </a:solidFill>
                  <a:latin typeface="Times New Roman" pitchFamily="18" charset="0"/>
                  <a:ea typeface="宋体" pitchFamily="2" charset="-122"/>
                </a:rPr>
                <a:t>：编码信道</a:t>
              </a:r>
              <a:endParaRPr kumimoji="1" lang="zh-CN" altLang="en-US" sz="1600" dirty="0">
                <a:solidFill>
                  <a:schemeClr val="tx1"/>
                </a:solidFill>
                <a:latin typeface="Times New Roman" pitchFamily="18" charset="0"/>
                <a:ea typeface="宋体" pitchFamily="2" charset="-122"/>
              </a:endParaRPr>
            </a:p>
          </p:txBody>
        </p:sp>
      </p:grpSp>
      <p:sp>
        <p:nvSpPr>
          <p:cNvPr id="37" name="Text Box 54"/>
          <p:cNvSpPr txBox="1">
            <a:spLocks noChangeArrowheads="1"/>
          </p:cNvSpPr>
          <p:nvPr/>
        </p:nvSpPr>
        <p:spPr bwMode="auto">
          <a:xfrm>
            <a:off x="2675557" y="293147"/>
            <a:ext cx="4335240"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l" eaLnBrk="1" hangingPunct="1">
              <a:spcBef>
                <a:spcPct val="50000"/>
              </a:spcBef>
            </a:pPr>
            <a:r>
              <a:rPr kumimoji="1" lang="en-US" altLang="zh-CN" sz="3000" dirty="0">
                <a:solidFill>
                  <a:schemeClr val="tx1"/>
                </a:solidFill>
                <a:latin typeface="+mj-ea"/>
                <a:ea typeface="+mj-ea"/>
              </a:rPr>
              <a:t>CDMA系统前向信道结构</a:t>
            </a:r>
            <a:endParaRPr kumimoji="1" lang="en-US" altLang="zh-CN" sz="3000" dirty="0">
              <a:solidFill>
                <a:schemeClr val="tx1"/>
              </a:solidFill>
              <a:latin typeface="+mj-ea"/>
              <a:ea typeface="+mj-ea"/>
            </a:endParaRPr>
          </a:p>
        </p:txBody>
      </p:sp>
      <p:sp>
        <p:nvSpPr>
          <p:cNvPr id="38" name="TextBox 7"/>
          <p:cNvSpPr>
            <a:spLocks noChangeArrowheads="1"/>
          </p:cNvSpPr>
          <p:nvPr/>
        </p:nvSpPr>
        <p:spPr bwMode="auto">
          <a:xfrm>
            <a:off x="6824964" y="221430"/>
            <a:ext cx="1095153" cy="34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zh-CN" altLang="en-US" sz="2000"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基本原理</a:t>
            </a:r>
            <a:endParaRPr lang="zh-CN" altLang="en-US" sz="2000"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3" presetClass="entr" presetSubtype="1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par>
                          <p:cTn id="19" fill="hold">
                            <p:stCondLst>
                              <p:cond delay="1500"/>
                            </p:stCondLst>
                            <p:childTnLst>
                              <p:par>
                                <p:cTn id="20" presetID="9" presetClass="entr" presetSubtype="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dissolve">
                                      <p:cBhvr>
                                        <p:cTn id="22" dur="500"/>
                                        <p:tgtEl>
                                          <p:spTgt spid="37"/>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1000"/>
                                        <p:tgtEl>
                                          <p:spTgt spid="38"/>
                                        </p:tgtEl>
                                      </p:cBhvr>
                                    </p:animEffect>
                                    <p:anim calcmode="lin" valueType="num">
                                      <p:cBhvr>
                                        <p:cTn id="26" dur="1000" fill="hold"/>
                                        <p:tgtEl>
                                          <p:spTgt spid="38"/>
                                        </p:tgtEl>
                                        <p:attrNameLst>
                                          <p:attrName>ppt_x</p:attrName>
                                        </p:attrNameLst>
                                      </p:cBhvr>
                                      <p:tavLst>
                                        <p:tav tm="0">
                                          <p:val>
                                            <p:strVal val="#ppt_x"/>
                                          </p:val>
                                        </p:tav>
                                        <p:tav tm="100000">
                                          <p:val>
                                            <p:strVal val="#ppt_x"/>
                                          </p:val>
                                        </p:tav>
                                      </p:tavLst>
                                    </p:anim>
                                    <p:anim calcmode="lin" valueType="num">
                                      <p:cBhvr>
                                        <p:cTn id="2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autoUpdateAnimBg="0"/>
      <p:bldP spid="3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7"/>
          <p:cNvSpPr>
            <a:spLocks noChangeArrowheads="1"/>
          </p:cNvSpPr>
          <p:nvPr/>
        </p:nvSpPr>
        <p:spPr bwMode="auto">
          <a:xfrm>
            <a:off x="7984407" y="221431"/>
            <a:ext cx="776156" cy="34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en-US" altLang="zh-CN" sz="2000" b="1" dirty="0" smtClean="0">
                <a:solidFill>
                  <a:schemeClr val="tx1">
                    <a:lumMod val="50000"/>
                    <a:lumOff val="50000"/>
                  </a:schemeClr>
                </a:solidFill>
                <a:latin typeface="Corbel" pitchFamily="34" charset="0"/>
                <a:ea typeface="方正兰亭黑_GBK" pitchFamily="2" charset="-122"/>
                <a:sym typeface="方正大黑简体" pitchFamily="2" charset="-122"/>
              </a:rPr>
              <a:t>CDMA</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cxnSp>
        <p:nvCxnSpPr>
          <p:cNvPr id="45" name="直接连接符 44"/>
          <p:cNvCxnSpPr>
            <a:cxnSpLocks noChangeShapeType="1"/>
          </p:cNvCxnSpPr>
          <p:nvPr/>
        </p:nvCxnSpPr>
        <p:spPr bwMode="auto">
          <a:xfrm>
            <a:off x="7920117" y="-41072"/>
            <a:ext cx="0" cy="781555"/>
          </a:xfrm>
          <a:prstGeom prst="line">
            <a:avLst/>
          </a:prstGeom>
          <a:noFill/>
          <a:ln w="9525" algn="ctr">
            <a:solidFill>
              <a:srgbClr val="159B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矩形 47"/>
          <p:cNvSpPr/>
          <p:nvPr/>
        </p:nvSpPr>
        <p:spPr>
          <a:xfrm>
            <a:off x="7431365" y="1059624"/>
            <a:ext cx="775136" cy="230832"/>
          </a:xfrm>
          <a:prstGeom prst="rect">
            <a:avLst/>
          </a:prstGeom>
        </p:spPr>
        <p:txBody>
          <a:bodyPr wrap="square">
            <a:spAutoFit/>
          </a:bodyPr>
          <a:lstStyle/>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grpSp>
        <p:nvGrpSpPr>
          <p:cNvPr id="6" name="Group 2"/>
          <p:cNvGrpSpPr/>
          <p:nvPr/>
        </p:nvGrpSpPr>
        <p:grpSpPr bwMode="auto">
          <a:xfrm>
            <a:off x="1049421" y="892752"/>
            <a:ext cx="7031402" cy="3968715"/>
            <a:chOff x="863" y="1119"/>
            <a:chExt cx="4770" cy="2620"/>
          </a:xfrm>
        </p:grpSpPr>
        <p:sp>
          <p:nvSpPr>
            <p:cNvPr id="7" name="Rectangle 3"/>
            <p:cNvSpPr>
              <a:spLocks noChangeArrowheads="1"/>
            </p:cNvSpPr>
            <p:nvPr/>
          </p:nvSpPr>
          <p:spPr bwMode="auto">
            <a:xfrm>
              <a:off x="1626" y="2770"/>
              <a:ext cx="101"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endParaRPr lang="zh-CN" altLang="en-US"/>
            </a:p>
          </p:txBody>
        </p:sp>
        <p:sp>
          <p:nvSpPr>
            <p:cNvPr id="8" name="Rectangle 4"/>
            <p:cNvSpPr>
              <a:spLocks noChangeArrowheads="1"/>
            </p:cNvSpPr>
            <p:nvPr/>
          </p:nvSpPr>
          <p:spPr bwMode="auto">
            <a:xfrm>
              <a:off x="1626" y="2811"/>
              <a:ext cx="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endParaRPr lang="zh-CN" altLang="zh-CN" sz="1300"/>
            </a:p>
          </p:txBody>
        </p:sp>
        <p:sp>
          <p:nvSpPr>
            <p:cNvPr id="9" name="Rectangle 5"/>
            <p:cNvSpPr>
              <a:spLocks noChangeArrowheads="1"/>
            </p:cNvSpPr>
            <p:nvPr/>
          </p:nvSpPr>
          <p:spPr bwMode="auto">
            <a:xfrm>
              <a:off x="1722" y="2770"/>
              <a:ext cx="10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endParaRPr lang="zh-CN" altLang="en-US"/>
            </a:p>
          </p:txBody>
        </p:sp>
        <p:sp>
          <p:nvSpPr>
            <p:cNvPr id="10" name="Rectangle 6"/>
            <p:cNvSpPr>
              <a:spLocks noChangeArrowheads="1"/>
            </p:cNvSpPr>
            <p:nvPr/>
          </p:nvSpPr>
          <p:spPr bwMode="auto">
            <a:xfrm>
              <a:off x="1722" y="2811"/>
              <a:ext cx="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endParaRPr lang="zh-CN" altLang="zh-CN" sz="1300"/>
            </a:p>
          </p:txBody>
        </p:sp>
        <p:sp>
          <p:nvSpPr>
            <p:cNvPr id="11" name="Rectangle 7"/>
            <p:cNvSpPr>
              <a:spLocks noChangeArrowheads="1"/>
            </p:cNvSpPr>
            <p:nvPr/>
          </p:nvSpPr>
          <p:spPr bwMode="auto">
            <a:xfrm>
              <a:off x="2580" y="2770"/>
              <a:ext cx="101"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endParaRPr lang="zh-CN" altLang="en-US"/>
            </a:p>
          </p:txBody>
        </p:sp>
        <p:sp>
          <p:nvSpPr>
            <p:cNvPr id="13" name="Rectangle 8"/>
            <p:cNvSpPr>
              <a:spLocks noChangeArrowheads="1"/>
            </p:cNvSpPr>
            <p:nvPr/>
          </p:nvSpPr>
          <p:spPr bwMode="auto">
            <a:xfrm>
              <a:off x="2580" y="2811"/>
              <a:ext cx="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endParaRPr lang="zh-CN" altLang="zh-CN" sz="1300"/>
            </a:p>
          </p:txBody>
        </p:sp>
        <p:sp>
          <p:nvSpPr>
            <p:cNvPr id="14" name="Rectangle 9"/>
            <p:cNvSpPr>
              <a:spLocks noChangeArrowheads="1"/>
            </p:cNvSpPr>
            <p:nvPr/>
          </p:nvSpPr>
          <p:spPr bwMode="auto">
            <a:xfrm>
              <a:off x="2255" y="1119"/>
              <a:ext cx="1958" cy="664"/>
            </a:xfrm>
            <a:prstGeom prst="rect">
              <a:avLst/>
            </a:prstGeom>
            <a:noFill/>
            <a:ln w="1428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endParaRPr lang="zh-CN" altLang="en-US"/>
            </a:p>
          </p:txBody>
        </p:sp>
        <p:sp>
          <p:nvSpPr>
            <p:cNvPr id="15" name="Rectangle 10"/>
            <p:cNvSpPr>
              <a:spLocks noChangeArrowheads="1"/>
            </p:cNvSpPr>
            <p:nvPr/>
          </p:nvSpPr>
          <p:spPr bwMode="auto">
            <a:xfrm>
              <a:off x="2129" y="1229"/>
              <a:ext cx="201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endParaRPr lang="zh-CN" altLang="en-US"/>
            </a:p>
          </p:txBody>
        </p:sp>
        <p:sp>
          <p:nvSpPr>
            <p:cNvPr id="25" name="Freeform 20"/>
            <p:cNvSpPr/>
            <p:nvPr/>
          </p:nvSpPr>
          <p:spPr bwMode="auto">
            <a:xfrm>
              <a:off x="889" y="1791"/>
              <a:ext cx="4720" cy="869"/>
            </a:xfrm>
            <a:custGeom>
              <a:avLst/>
              <a:gdLst>
                <a:gd name="T0" fmla="*/ 1395 w 4720"/>
                <a:gd name="T1" fmla="*/ 0 h 869"/>
                <a:gd name="T2" fmla="*/ 0 w 4720"/>
                <a:gd name="T3" fmla="*/ 869 h 869"/>
                <a:gd name="T4" fmla="*/ 4720 w 4720"/>
                <a:gd name="T5" fmla="*/ 869 h 869"/>
                <a:gd name="T6" fmla="*/ 3315 w 4720"/>
                <a:gd name="T7" fmla="*/ 0 h 869"/>
                <a:gd name="T8" fmla="*/ 1395 w 4720"/>
                <a:gd name="T9" fmla="*/ 0 h 869"/>
                <a:gd name="T10" fmla="*/ 0 60000 65536"/>
                <a:gd name="T11" fmla="*/ 0 60000 65536"/>
                <a:gd name="T12" fmla="*/ 0 60000 65536"/>
                <a:gd name="T13" fmla="*/ 0 60000 65536"/>
                <a:gd name="T14" fmla="*/ 0 60000 65536"/>
                <a:gd name="T15" fmla="*/ 0 w 4720"/>
                <a:gd name="T16" fmla="*/ 0 h 869"/>
                <a:gd name="T17" fmla="*/ 4720 w 4720"/>
                <a:gd name="T18" fmla="*/ 869 h 869"/>
              </a:gdLst>
              <a:ahLst/>
              <a:cxnLst>
                <a:cxn ang="T10">
                  <a:pos x="T0" y="T1"/>
                </a:cxn>
                <a:cxn ang="T11">
                  <a:pos x="T2" y="T3"/>
                </a:cxn>
                <a:cxn ang="T12">
                  <a:pos x="T4" y="T5"/>
                </a:cxn>
                <a:cxn ang="T13">
                  <a:pos x="T6" y="T7"/>
                </a:cxn>
                <a:cxn ang="T14">
                  <a:pos x="T8" y="T9"/>
                </a:cxn>
              </a:cxnLst>
              <a:rect l="T15" t="T16" r="T17" b="T18"/>
              <a:pathLst>
                <a:path w="4720" h="869">
                  <a:moveTo>
                    <a:pt x="1395" y="0"/>
                  </a:moveTo>
                  <a:lnTo>
                    <a:pt x="0" y="869"/>
                  </a:lnTo>
                  <a:lnTo>
                    <a:pt x="4720" y="869"/>
                  </a:lnTo>
                  <a:lnTo>
                    <a:pt x="3315" y="0"/>
                  </a:lnTo>
                  <a:lnTo>
                    <a:pt x="1395" y="0"/>
                  </a:lnTo>
                  <a:close/>
                </a:path>
              </a:pathLst>
            </a:custGeom>
            <a:solidFill>
              <a:schemeClr val="accent1"/>
            </a:solidFill>
            <a:ln w="14288">
              <a:solidFill>
                <a:srgbClr val="000000"/>
              </a:solidFill>
              <a:prstDash val="solid"/>
              <a:round/>
            </a:ln>
          </p:spPr>
          <p:txBody>
            <a:bodyPr/>
            <a:lstStyle/>
            <a:p>
              <a:endParaRPr lang="zh-CN" altLang="en-US"/>
            </a:p>
          </p:txBody>
        </p:sp>
        <p:sp>
          <p:nvSpPr>
            <p:cNvPr id="26" name="Rectangle 21"/>
            <p:cNvSpPr>
              <a:spLocks noChangeArrowheads="1"/>
            </p:cNvSpPr>
            <p:nvPr/>
          </p:nvSpPr>
          <p:spPr bwMode="auto">
            <a:xfrm>
              <a:off x="2676" y="2770"/>
              <a:ext cx="10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endParaRPr lang="zh-CN" altLang="en-US"/>
            </a:p>
          </p:txBody>
        </p:sp>
        <p:sp>
          <p:nvSpPr>
            <p:cNvPr id="27" name="Rectangle 22"/>
            <p:cNvSpPr>
              <a:spLocks noChangeArrowheads="1"/>
            </p:cNvSpPr>
            <p:nvPr/>
          </p:nvSpPr>
          <p:spPr bwMode="auto">
            <a:xfrm>
              <a:off x="2676" y="2811"/>
              <a:ext cx="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endParaRPr lang="zh-CN" altLang="zh-CN" sz="1300"/>
            </a:p>
          </p:txBody>
        </p:sp>
        <p:sp>
          <p:nvSpPr>
            <p:cNvPr id="28" name="Rectangle 23"/>
            <p:cNvSpPr>
              <a:spLocks noChangeArrowheads="1"/>
            </p:cNvSpPr>
            <p:nvPr/>
          </p:nvSpPr>
          <p:spPr bwMode="auto">
            <a:xfrm>
              <a:off x="3534" y="2770"/>
              <a:ext cx="10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endParaRPr lang="zh-CN" altLang="en-US"/>
            </a:p>
          </p:txBody>
        </p:sp>
        <p:sp>
          <p:nvSpPr>
            <p:cNvPr id="29" name="Rectangle 24"/>
            <p:cNvSpPr>
              <a:spLocks noChangeArrowheads="1"/>
            </p:cNvSpPr>
            <p:nvPr/>
          </p:nvSpPr>
          <p:spPr bwMode="auto">
            <a:xfrm>
              <a:off x="3534" y="2811"/>
              <a:ext cx="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endParaRPr lang="zh-CN" altLang="zh-CN" sz="1300"/>
            </a:p>
          </p:txBody>
        </p:sp>
        <p:sp>
          <p:nvSpPr>
            <p:cNvPr id="30" name="Rectangle 25"/>
            <p:cNvSpPr>
              <a:spLocks noChangeArrowheads="1"/>
            </p:cNvSpPr>
            <p:nvPr/>
          </p:nvSpPr>
          <p:spPr bwMode="auto">
            <a:xfrm>
              <a:off x="3629" y="2770"/>
              <a:ext cx="101"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endParaRPr lang="zh-CN" altLang="en-US"/>
            </a:p>
          </p:txBody>
        </p:sp>
        <p:sp>
          <p:nvSpPr>
            <p:cNvPr id="31" name="Rectangle 26"/>
            <p:cNvSpPr>
              <a:spLocks noChangeArrowheads="1"/>
            </p:cNvSpPr>
            <p:nvPr/>
          </p:nvSpPr>
          <p:spPr bwMode="auto">
            <a:xfrm>
              <a:off x="3629" y="2811"/>
              <a:ext cx="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endParaRPr lang="zh-CN" altLang="zh-CN" sz="1300"/>
            </a:p>
          </p:txBody>
        </p:sp>
        <p:sp>
          <p:nvSpPr>
            <p:cNvPr id="32" name="Rectangle 27"/>
            <p:cNvSpPr>
              <a:spLocks noChangeArrowheads="1"/>
            </p:cNvSpPr>
            <p:nvPr/>
          </p:nvSpPr>
          <p:spPr bwMode="auto">
            <a:xfrm>
              <a:off x="4488" y="2770"/>
              <a:ext cx="10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endParaRPr lang="zh-CN" altLang="en-US"/>
            </a:p>
          </p:txBody>
        </p:sp>
        <p:sp>
          <p:nvSpPr>
            <p:cNvPr id="34" name="Rectangle 28"/>
            <p:cNvSpPr>
              <a:spLocks noChangeArrowheads="1"/>
            </p:cNvSpPr>
            <p:nvPr/>
          </p:nvSpPr>
          <p:spPr bwMode="auto">
            <a:xfrm>
              <a:off x="4488" y="2811"/>
              <a:ext cx="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endParaRPr lang="zh-CN" altLang="zh-CN" sz="1300"/>
            </a:p>
          </p:txBody>
        </p:sp>
        <p:sp>
          <p:nvSpPr>
            <p:cNvPr id="35" name="Rectangle 29"/>
            <p:cNvSpPr>
              <a:spLocks noChangeArrowheads="1"/>
            </p:cNvSpPr>
            <p:nvPr/>
          </p:nvSpPr>
          <p:spPr bwMode="auto">
            <a:xfrm>
              <a:off x="5060" y="2770"/>
              <a:ext cx="10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endParaRPr lang="zh-CN" altLang="en-US"/>
            </a:p>
          </p:txBody>
        </p:sp>
        <p:sp>
          <p:nvSpPr>
            <p:cNvPr id="36" name="Rectangle 30"/>
            <p:cNvSpPr>
              <a:spLocks noChangeArrowheads="1"/>
            </p:cNvSpPr>
            <p:nvPr/>
          </p:nvSpPr>
          <p:spPr bwMode="auto">
            <a:xfrm>
              <a:off x="5060" y="2811"/>
              <a:ext cx="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endParaRPr lang="zh-CN" altLang="zh-CN" sz="1300"/>
            </a:p>
          </p:txBody>
        </p:sp>
        <p:sp>
          <p:nvSpPr>
            <p:cNvPr id="37" name="Line 31"/>
            <p:cNvSpPr>
              <a:spLocks noChangeShapeType="1"/>
            </p:cNvSpPr>
            <p:nvPr/>
          </p:nvSpPr>
          <p:spPr bwMode="auto">
            <a:xfrm>
              <a:off x="863" y="3211"/>
              <a:ext cx="1" cy="194"/>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 name="Line 32"/>
            <p:cNvSpPr>
              <a:spLocks noChangeShapeType="1"/>
            </p:cNvSpPr>
            <p:nvPr/>
          </p:nvSpPr>
          <p:spPr bwMode="auto">
            <a:xfrm>
              <a:off x="5632" y="3211"/>
              <a:ext cx="1" cy="194"/>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9" name="Group 33"/>
            <p:cNvGrpSpPr/>
            <p:nvPr/>
          </p:nvGrpSpPr>
          <p:grpSpPr bwMode="auto">
            <a:xfrm>
              <a:off x="863" y="3321"/>
              <a:ext cx="4769" cy="110"/>
              <a:chOff x="863" y="3321"/>
              <a:chExt cx="4769" cy="110"/>
            </a:xfrm>
          </p:grpSpPr>
          <p:sp>
            <p:nvSpPr>
              <p:cNvPr id="64" name="Freeform 34"/>
              <p:cNvSpPr/>
              <p:nvPr/>
            </p:nvSpPr>
            <p:spPr bwMode="auto">
              <a:xfrm>
                <a:off x="863" y="3321"/>
                <a:ext cx="152" cy="110"/>
              </a:xfrm>
              <a:custGeom>
                <a:avLst/>
                <a:gdLst>
                  <a:gd name="T0" fmla="*/ 0 w 152"/>
                  <a:gd name="T1" fmla="*/ 62 h 110"/>
                  <a:gd name="T2" fmla="*/ 152 w 152"/>
                  <a:gd name="T3" fmla="*/ 0 h 110"/>
                  <a:gd name="T4" fmla="*/ 152 w 152"/>
                  <a:gd name="T5" fmla="*/ 62 h 110"/>
                  <a:gd name="T6" fmla="*/ 152 w 152"/>
                  <a:gd name="T7" fmla="*/ 110 h 110"/>
                  <a:gd name="T8" fmla="*/ 0 w 152"/>
                  <a:gd name="T9" fmla="*/ 62 h 110"/>
                  <a:gd name="T10" fmla="*/ 0 60000 65536"/>
                  <a:gd name="T11" fmla="*/ 0 60000 65536"/>
                  <a:gd name="T12" fmla="*/ 0 60000 65536"/>
                  <a:gd name="T13" fmla="*/ 0 60000 65536"/>
                  <a:gd name="T14" fmla="*/ 0 60000 65536"/>
                  <a:gd name="T15" fmla="*/ 0 w 152"/>
                  <a:gd name="T16" fmla="*/ 0 h 110"/>
                  <a:gd name="T17" fmla="*/ 152 w 152"/>
                  <a:gd name="T18" fmla="*/ 110 h 110"/>
                </a:gdLst>
                <a:ahLst/>
                <a:cxnLst>
                  <a:cxn ang="T10">
                    <a:pos x="T0" y="T1"/>
                  </a:cxn>
                  <a:cxn ang="T11">
                    <a:pos x="T2" y="T3"/>
                  </a:cxn>
                  <a:cxn ang="T12">
                    <a:pos x="T4" y="T5"/>
                  </a:cxn>
                  <a:cxn ang="T13">
                    <a:pos x="T6" y="T7"/>
                  </a:cxn>
                  <a:cxn ang="T14">
                    <a:pos x="T8" y="T9"/>
                  </a:cxn>
                </a:cxnLst>
                <a:rect l="T15" t="T16" r="T17" b="T18"/>
                <a:pathLst>
                  <a:path w="152" h="110">
                    <a:moveTo>
                      <a:pt x="0" y="62"/>
                    </a:moveTo>
                    <a:lnTo>
                      <a:pt x="152" y="0"/>
                    </a:lnTo>
                    <a:lnTo>
                      <a:pt x="152" y="62"/>
                    </a:lnTo>
                    <a:lnTo>
                      <a:pt x="152" y="11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5" name="Freeform 35"/>
              <p:cNvSpPr/>
              <p:nvPr/>
            </p:nvSpPr>
            <p:spPr bwMode="auto">
              <a:xfrm>
                <a:off x="5471" y="3321"/>
                <a:ext cx="161" cy="110"/>
              </a:xfrm>
              <a:custGeom>
                <a:avLst/>
                <a:gdLst>
                  <a:gd name="T0" fmla="*/ 161 w 161"/>
                  <a:gd name="T1" fmla="*/ 62 h 110"/>
                  <a:gd name="T2" fmla="*/ 0 w 161"/>
                  <a:gd name="T3" fmla="*/ 110 h 110"/>
                  <a:gd name="T4" fmla="*/ 0 w 161"/>
                  <a:gd name="T5" fmla="*/ 62 h 110"/>
                  <a:gd name="T6" fmla="*/ 0 w 161"/>
                  <a:gd name="T7" fmla="*/ 0 h 110"/>
                  <a:gd name="T8" fmla="*/ 161 w 161"/>
                  <a:gd name="T9" fmla="*/ 62 h 110"/>
                  <a:gd name="T10" fmla="*/ 0 60000 65536"/>
                  <a:gd name="T11" fmla="*/ 0 60000 65536"/>
                  <a:gd name="T12" fmla="*/ 0 60000 65536"/>
                  <a:gd name="T13" fmla="*/ 0 60000 65536"/>
                  <a:gd name="T14" fmla="*/ 0 60000 65536"/>
                  <a:gd name="T15" fmla="*/ 0 w 161"/>
                  <a:gd name="T16" fmla="*/ 0 h 110"/>
                  <a:gd name="T17" fmla="*/ 161 w 161"/>
                  <a:gd name="T18" fmla="*/ 110 h 110"/>
                </a:gdLst>
                <a:ahLst/>
                <a:cxnLst>
                  <a:cxn ang="T10">
                    <a:pos x="T0" y="T1"/>
                  </a:cxn>
                  <a:cxn ang="T11">
                    <a:pos x="T2" y="T3"/>
                  </a:cxn>
                  <a:cxn ang="T12">
                    <a:pos x="T4" y="T5"/>
                  </a:cxn>
                  <a:cxn ang="T13">
                    <a:pos x="T6" y="T7"/>
                  </a:cxn>
                  <a:cxn ang="T14">
                    <a:pos x="T8" y="T9"/>
                  </a:cxn>
                </a:cxnLst>
                <a:rect l="T15" t="T16" r="T17" b="T18"/>
                <a:pathLst>
                  <a:path w="161" h="110">
                    <a:moveTo>
                      <a:pt x="161" y="62"/>
                    </a:moveTo>
                    <a:lnTo>
                      <a:pt x="0" y="110"/>
                    </a:lnTo>
                    <a:lnTo>
                      <a:pt x="0" y="62"/>
                    </a:lnTo>
                    <a:lnTo>
                      <a:pt x="0" y="0"/>
                    </a:lnTo>
                    <a:lnTo>
                      <a:pt x="161" y="6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6" name="Line 36"/>
              <p:cNvSpPr>
                <a:spLocks noChangeShapeType="1"/>
              </p:cNvSpPr>
              <p:nvPr/>
            </p:nvSpPr>
            <p:spPr bwMode="auto">
              <a:xfrm>
                <a:off x="1015" y="3383"/>
                <a:ext cx="4456" cy="1"/>
              </a:xfrm>
              <a:prstGeom prst="line">
                <a:avLst/>
              </a:prstGeom>
              <a:noFill/>
              <a:ln w="142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0" name="Rectangle 37"/>
            <p:cNvSpPr>
              <a:spLocks noChangeArrowheads="1"/>
            </p:cNvSpPr>
            <p:nvPr/>
          </p:nvSpPr>
          <p:spPr bwMode="auto">
            <a:xfrm>
              <a:off x="2549" y="3499"/>
              <a:ext cx="1575" cy="240"/>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endParaRPr lang="zh-CN" altLang="en-US"/>
            </a:p>
          </p:txBody>
        </p:sp>
        <p:sp>
          <p:nvSpPr>
            <p:cNvPr id="41" name="Rectangle 38"/>
            <p:cNvSpPr>
              <a:spLocks noChangeArrowheads="1"/>
            </p:cNvSpPr>
            <p:nvPr/>
          </p:nvSpPr>
          <p:spPr bwMode="auto">
            <a:xfrm>
              <a:off x="2859" y="3557"/>
              <a:ext cx="31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r>
                <a:rPr lang="zh-CN" altLang="en-US" sz="1300" dirty="0">
                  <a:solidFill>
                    <a:srgbClr val="000000"/>
                  </a:solidFill>
                  <a:latin typeface="宋体" pitchFamily="2" charset="-122"/>
                </a:rPr>
                <a:t>以长码</a:t>
              </a:r>
              <a:endParaRPr lang="zh-CN" altLang="en-US" sz="1300" dirty="0"/>
            </a:p>
          </p:txBody>
        </p:sp>
        <p:sp>
          <p:nvSpPr>
            <p:cNvPr id="42" name="Rectangle 39"/>
            <p:cNvSpPr>
              <a:spLocks noChangeArrowheads="1"/>
            </p:cNvSpPr>
            <p:nvPr/>
          </p:nvSpPr>
          <p:spPr bwMode="auto">
            <a:xfrm>
              <a:off x="3393" y="3555"/>
              <a:ext cx="41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r>
                <a:rPr lang="zh-CN" altLang="en-US" sz="1300" dirty="0">
                  <a:solidFill>
                    <a:srgbClr val="000000"/>
                  </a:solidFill>
                  <a:latin typeface="宋体" pitchFamily="2" charset="-122"/>
                </a:rPr>
                <a:t>进行编址</a:t>
              </a:r>
              <a:endParaRPr lang="zh-CN" altLang="en-US" sz="1300" dirty="0"/>
            </a:p>
          </p:txBody>
        </p:sp>
        <p:sp>
          <p:nvSpPr>
            <p:cNvPr id="43" name="Rectangle 40"/>
            <p:cNvSpPr>
              <a:spLocks noChangeArrowheads="1"/>
            </p:cNvSpPr>
            <p:nvPr/>
          </p:nvSpPr>
          <p:spPr bwMode="auto">
            <a:xfrm>
              <a:off x="863" y="2660"/>
              <a:ext cx="848" cy="552"/>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endParaRPr lang="zh-CN" altLang="en-US"/>
            </a:p>
          </p:txBody>
        </p:sp>
        <p:sp>
          <p:nvSpPr>
            <p:cNvPr id="44" name="Rectangle 41"/>
            <p:cNvSpPr>
              <a:spLocks noChangeArrowheads="1"/>
            </p:cNvSpPr>
            <p:nvPr/>
          </p:nvSpPr>
          <p:spPr bwMode="auto">
            <a:xfrm>
              <a:off x="970" y="2711"/>
              <a:ext cx="52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r>
                <a:rPr lang="zh-CN" altLang="en-US" sz="1300">
                  <a:solidFill>
                    <a:srgbClr val="000000"/>
                  </a:solidFill>
                  <a:latin typeface="宋体" pitchFamily="2" charset="-122"/>
                </a:rPr>
                <a:t>与寻呼信道</a:t>
              </a:r>
              <a:endParaRPr lang="zh-CN" altLang="en-US" sz="1300"/>
            </a:p>
          </p:txBody>
        </p:sp>
        <p:sp>
          <p:nvSpPr>
            <p:cNvPr id="46" name="Rectangle 42"/>
            <p:cNvSpPr>
              <a:spLocks noChangeArrowheads="1"/>
            </p:cNvSpPr>
            <p:nvPr/>
          </p:nvSpPr>
          <p:spPr bwMode="auto">
            <a:xfrm>
              <a:off x="910" y="2930"/>
              <a:ext cx="72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r>
                <a:rPr lang="zh-CN" altLang="en-US" sz="1300">
                  <a:solidFill>
                    <a:srgbClr val="000000"/>
                  </a:solidFill>
                  <a:latin typeface="宋体" pitchFamily="2" charset="-122"/>
                </a:rPr>
                <a:t>有关的接入信道</a:t>
              </a:r>
              <a:endParaRPr lang="zh-CN" altLang="en-US" sz="1300"/>
            </a:p>
          </p:txBody>
        </p:sp>
        <p:sp>
          <p:nvSpPr>
            <p:cNvPr id="47" name="Rectangle 43"/>
            <p:cNvSpPr>
              <a:spLocks noChangeArrowheads="1"/>
            </p:cNvSpPr>
            <p:nvPr/>
          </p:nvSpPr>
          <p:spPr bwMode="auto">
            <a:xfrm>
              <a:off x="4583" y="2660"/>
              <a:ext cx="478" cy="552"/>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endParaRPr lang="zh-CN" altLang="en-US"/>
            </a:p>
          </p:txBody>
        </p:sp>
        <p:sp>
          <p:nvSpPr>
            <p:cNvPr id="49" name="Rectangle 44"/>
            <p:cNvSpPr>
              <a:spLocks noChangeArrowheads="1"/>
            </p:cNvSpPr>
            <p:nvPr/>
          </p:nvSpPr>
          <p:spPr bwMode="auto">
            <a:xfrm>
              <a:off x="4709" y="2701"/>
              <a:ext cx="20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r>
                <a:rPr lang="zh-CN" altLang="en-US" sz="1300">
                  <a:solidFill>
                    <a:srgbClr val="000000"/>
                  </a:solidFill>
                  <a:latin typeface="宋体" pitchFamily="2" charset="-122"/>
                </a:rPr>
                <a:t>业务</a:t>
              </a:r>
              <a:endParaRPr lang="zh-CN" altLang="en-US" sz="1300"/>
            </a:p>
          </p:txBody>
        </p:sp>
        <p:sp>
          <p:nvSpPr>
            <p:cNvPr id="50" name="Rectangle 45"/>
            <p:cNvSpPr>
              <a:spLocks noChangeArrowheads="1"/>
            </p:cNvSpPr>
            <p:nvPr/>
          </p:nvSpPr>
          <p:spPr bwMode="auto">
            <a:xfrm>
              <a:off x="4667" y="2919"/>
              <a:ext cx="20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r>
                <a:rPr lang="zh-CN" altLang="en-US" sz="1300">
                  <a:solidFill>
                    <a:srgbClr val="000000"/>
                  </a:solidFill>
                  <a:latin typeface="宋体" pitchFamily="2" charset="-122"/>
                </a:rPr>
                <a:t>信道</a:t>
              </a:r>
              <a:endParaRPr lang="zh-CN" altLang="en-US" sz="1300"/>
            </a:p>
          </p:txBody>
        </p:sp>
        <p:sp>
          <p:nvSpPr>
            <p:cNvPr id="51" name="Rectangle 46"/>
            <p:cNvSpPr>
              <a:spLocks noChangeArrowheads="1"/>
            </p:cNvSpPr>
            <p:nvPr/>
          </p:nvSpPr>
          <p:spPr bwMode="auto">
            <a:xfrm>
              <a:off x="4919" y="2913"/>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r>
                <a:rPr lang="en-US" altLang="zh-CN" sz="1300">
                  <a:solidFill>
                    <a:srgbClr val="000000"/>
                  </a:solidFill>
                </a:rPr>
                <a:t>1</a:t>
              </a:r>
              <a:endParaRPr lang="en-US" altLang="zh-CN" sz="1300"/>
            </a:p>
          </p:txBody>
        </p:sp>
        <p:sp>
          <p:nvSpPr>
            <p:cNvPr id="52" name="Rectangle 47"/>
            <p:cNvSpPr>
              <a:spLocks noChangeArrowheads="1"/>
            </p:cNvSpPr>
            <p:nvPr/>
          </p:nvSpPr>
          <p:spPr bwMode="auto">
            <a:xfrm>
              <a:off x="5155" y="2660"/>
              <a:ext cx="478" cy="552"/>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endParaRPr lang="zh-CN" altLang="en-US"/>
            </a:p>
          </p:txBody>
        </p:sp>
        <p:sp>
          <p:nvSpPr>
            <p:cNvPr id="53" name="Rectangle 48"/>
            <p:cNvSpPr>
              <a:spLocks noChangeArrowheads="1"/>
            </p:cNvSpPr>
            <p:nvPr/>
          </p:nvSpPr>
          <p:spPr bwMode="auto">
            <a:xfrm>
              <a:off x="5281" y="2701"/>
              <a:ext cx="20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r>
                <a:rPr lang="zh-CN" altLang="en-US" sz="1300">
                  <a:solidFill>
                    <a:srgbClr val="000000"/>
                  </a:solidFill>
                  <a:latin typeface="宋体" pitchFamily="2" charset="-122"/>
                </a:rPr>
                <a:t>业务</a:t>
              </a:r>
              <a:endParaRPr lang="zh-CN" altLang="en-US" sz="1300"/>
            </a:p>
          </p:txBody>
        </p:sp>
        <p:sp>
          <p:nvSpPr>
            <p:cNvPr id="54" name="Rectangle 49"/>
            <p:cNvSpPr>
              <a:spLocks noChangeArrowheads="1"/>
            </p:cNvSpPr>
            <p:nvPr/>
          </p:nvSpPr>
          <p:spPr bwMode="auto">
            <a:xfrm>
              <a:off x="5234" y="2919"/>
              <a:ext cx="20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r>
                <a:rPr lang="zh-CN" altLang="en-US" sz="1300" dirty="0">
                  <a:solidFill>
                    <a:srgbClr val="000000"/>
                  </a:solidFill>
                  <a:latin typeface="宋体" pitchFamily="2" charset="-122"/>
                </a:rPr>
                <a:t>信道</a:t>
              </a:r>
              <a:endParaRPr lang="zh-CN" altLang="en-US" sz="1300" dirty="0"/>
            </a:p>
          </p:txBody>
        </p:sp>
        <p:sp>
          <p:nvSpPr>
            <p:cNvPr id="55" name="Rectangle 50"/>
            <p:cNvSpPr>
              <a:spLocks noChangeArrowheads="1"/>
            </p:cNvSpPr>
            <p:nvPr/>
          </p:nvSpPr>
          <p:spPr bwMode="auto">
            <a:xfrm>
              <a:off x="2771" y="2660"/>
              <a:ext cx="847" cy="552"/>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endParaRPr lang="zh-CN" altLang="en-US"/>
            </a:p>
          </p:txBody>
        </p:sp>
        <p:sp>
          <p:nvSpPr>
            <p:cNvPr id="56" name="Rectangle 51"/>
            <p:cNvSpPr>
              <a:spLocks noChangeArrowheads="1"/>
            </p:cNvSpPr>
            <p:nvPr/>
          </p:nvSpPr>
          <p:spPr bwMode="auto">
            <a:xfrm>
              <a:off x="2875" y="2711"/>
              <a:ext cx="52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r>
                <a:rPr lang="zh-CN" altLang="en-US" sz="1300" dirty="0">
                  <a:solidFill>
                    <a:srgbClr val="000000"/>
                  </a:solidFill>
                  <a:latin typeface="宋体" pitchFamily="2" charset="-122"/>
                </a:rPr>
                <a:t>与寻呼信道</a:t>
              </a:r>
              <a:endParaRPr lang="zh-CN" altLang="en-US" sz="1300" dirty="0"/>
            </a:p>
          </p:txBody>
        </p:sp>
        <p:sp>
          <p:nvSpPr>
            <p:cNvPr id="57" name="Rectangle 52"/>
            <p:cNvSpPr>
              <a:spLocks noChangeArrowheads="1"/>
            </p:cNvSpPr>
            <p:nvPr/>
          </p:nvSpPr>
          <p:spPr bwMode="auto">
            <a:xfrm>
              <a:off x="2818" y="2930"/>
              <a:ext cx="72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r>
                <a:rPr lang="zh-CN" altLang="en-US" sz="1300" dirty="0">
                  <a:solidFill>
                    <a:srgbClr val="000000"/>
                  </a:solidFill>
                  <a:latin typeface="宋体" pitchFamily="2" charset="-122"/>
                </a:rPr>
                <a:t>有关的接入信道</a:t>
              </a:r>
              <a:endParaRPr lang="zh-CN" altLang="en-US" sz="1300" dirty="0"/>
            </a:p>
          </p:txBody>
        </p:sp>
        <p:sp>
          <p:nvSpPr>
            <p:cNvPr id="58" name="Rectangle 53"/>
            <p:cNvSpPr>
              <a:spLocks noChangeArrowheads="1"/>
            </p:cNvSpPr>
            <p:nvPr/>
          </p:nvSpPr>
          <p:spPr bwMode="auto">
            <a:xfrm>
              <a:off x="3725" y="2660"/>
              <a:ext cx="798" cy="552"/>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endParaRPr lang="zh-CN" altLang="en-US"/>
            </a:p>
          </p:txBody>
        </p:sp>
        <p:sp>
          <p:nvSpPr>
            <p:cNvPr id="59" name="Rectangle 54"/>
            <p:cNvSpPr>
              <a:spLocks noChangeArrowheads="1"/>
            </p:cNvSpPr>
            <p:nvPr/>
          </p:nvSpPr>
          <p:spPr bwMode="auto">
            <a:xfrm>
              <a:off x="3829" y="2711"/>
              <a:ext cx="52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r>
                <a:rPr lang="zh-CN" altLang="en-US" sz="1300">
                  <a:solidFill>
                    <a:srgbClr val="000000"/>
                  </a:solidFill>
                  <a:latin typeface="宋体" pitchFamily="2" charset="-122"/>
                </a:rPr>
                <a:t>与寻呼信道</a:t>
              </a:r>
              <a:endParaRPr lang="zh-CN" altLang="en-US" sz="1300"/>
            </a:p>
          </p:txBody>
        </p:sp>
        <p:sp>
          <p:nvSpPr>
            <p:cNvPr id="60" name="Rectangle 55"/>
            <p:cNvSpPr>
              <a:spLocks noChangeArrowheads="1"/>
            </p:cNvSpPr>
            <p:nvPr/>
          </p:nvSpPr>
          <p:spPr bwMode="auto">
            <a:xfrm>
              <a:off x="3732" y="2936"/>
              <a:ext cx="72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r>
                <a:rPr lang="zh-CN" altLang="en-US" sz="1300" dirty="0">
                  <a:solidFill>
                    <a:srgbClr val="000000"/>
                  </a:solidFill>
                  <a:latin typeface="宋体" pitchFamily="2" charset="-122"/>
                </a:rPr>
                <a:t>有关的接入信道</a:t>
              </a:r>
              <a:endParaRPr lang="zh-CN" altLang="en-US" sz="1300" dirty="0"/>
            </a:p>
          </p:txBody>
        </p:sp>
        <p:sp>
          <p:nvSpPr>
            <p:cNvPr id="61" name="Rectangle 56"/>
            <p:cNvSpPr>
              <a:spLocks noChangeArrowheads="1"/>
            </p:cNvSpPr>
            <p:nvPr/>
          </p:nvSpPr>
          <p:spPr bwMode="auto">
            <a:xfrm>
              <a:off x="1817" y="2660"/>
              <a:ext cx="843" cy="552"/>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endParaRPr lang="zh-CN" altLang="en-US"/>
            </a:p>
          </p:txBody>
        </p:sp>
        <p:sp>
          <p:nvSpPr>
            <p:cNvPr id="62" name="Rectangle 57"/>
            <p:cNvSpPr>
              <a:spLocks noChangeArrowheads="1"/>
            </p:cNvSpPr>
            <p:nvPr/>
          </p:nvSpPr>
          <p:spPr bwMode="auto">
            <a:xfrm>
              <a:off x="1924" y="2711"/>
              <a:ext cx="52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r>
                <a:rPr lang="zh-CN" altLang="en-US" sz="1300" dirty="0">
                  <a:solidFill>
                    <a:srgbClr val="000000"/>
                  </a:solidFill>
                  <a:latin typeface="宋体" pitchFamily="2" charset="-122"/>
                </a:rPr>
                <a:t>与寻呼信道</a:t>
              </a:r>
              <a:endParaRPr lang="zh-CN" altLang="en-US" sz="1300" dirty="0"/>
            </a:p>
          </p:txBody>
        </p:sp>
        <p:sp>
          <p:nvSpPr>
            <p:cNvPr id="63" name="Rectangle 58"/>
            <p:cNvSpPr>
              <a:spLocks noChangeArrowheads="1"/>
            </p:cNvSpPr>
            <p:nvPr/>
          </p:nvSpPr>
          <p:spPr bwMode="auto">
            <a:xfrm>
              <a:off x="1841" y="2930"/>
              <a:ext cx="72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r>
                <a:rPr lang="zh-CN" altLang="en-US" sz="1300" dirty="0">
                  <a:solidFill>
                    <a:srgbClr val="000000"/>
                  </a:solidFill>
                  <a:latin typeface="宋体" pitchFamily="2" charset="-122"/>
                </a:rPr>
                <a:t>有关的接入信道</a:t>
              </a:r>
              <a:endParaRPr lang="zh-CN" altLang="en-US" sz="1300" dirty="0"/>
            </a:p>
          </p:txBody>
        </p:sp>
      </p:grpSp>
      <p:sp>
        <p:nvSpPr>
          <p:cNvPr id="69" name="Text Box 54"/>
          <p:cNvSpPr txBox="1">
            <a:spLocks noChangeArrowheads="1"/>
          </p:cNvSpPr>
          <p:nvPr/>
        </p:nvSpPr>
        <p:spPr bwMode="auto">
          <a:xfrm>
            <a:off x="2589530" y="293370"/>
            <a:ext cx="4421505"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l" eaLnBrk="1" hangingPunct="1">
              <a:spcBef>
                <a:spcPct val="50000"/>
              </a:spcBef>
            </a:pPr>
            <a:r>
              <a:rPr kumimoji="1" lang="en-US" altLang="zh-CN" sz="3000" dirty="0">
                <a:solidFill>
                  <a:schemeClr val="tx1"/>
                </a:solidFill>
                <a:latin typeface="+mj-ea"/>
                <a:ea typeface="+mj-ea"/>
              </a:rPr>
              <a:t>CDMA系统反向信道结构</a:t>
            </a:r>
            <a:endParaRPr kumimoji="1" lang="en-US" altLang="zh-CN" sz="3000" dirty="0">
              <a:solidFill>
                <a:schemeClr val="tx1"/>
              </a:solidFill>
              <a:latin typeface="+mj-ea"/>
              <a:ea typeface="+mj-ea"/>
            </a:endParaRPr>
          </a:p>
        </p:txBody>
      </p:sp>
      <p:sp>
        <p:nvSpPr>
          <p:cNvPr id="70" name="TextBox 7"/>
          <p:cNvSpPr>
            <a:spLocks noChangeArrowheads="1"/>
          </p:cNvSpPr>
          <p:nvPr/>
        </p:nvSpPr>
        <p:spPr bwMode="auto">
          <a:xfrm>
            <a:off x="6824964" y="221430"/>
            <a:ext cx="1095153" cy="34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zh-CN" altLang="en-US" sz="2000"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基本原理</a:t>
            </a:r>
            <a:endParaRPr lang="zh-CN" altLang="en-US" sz="2000"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sp>
        <p:nvSpPr>
          <p:cNvPr id="2" name="Rectangle 6"/>
          <p:cNvSpPr>
            <a:spLocks noChangeArrowheads="1"/>
          </p:cNvSpPr>
          <p:nvPr/>
        </p:nvSpPr>
        <p:spPr bwMode="auto">
          <a:xfrm>
            <a:off x="3708185" y="1274658"/>
            <a:ext cx="1683192" cy="24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algn="ctr" eaLnBrk="1" hangingPunct="1"/>
            <a:r>
              <a:rPr lang="zh-CN" altLang="en-US" sz="1600" dirty="0">
                <a:solidFill>
                  <a:srgbClr val="000000"/>
                </a:solidFill>
                <a:latin typeface="Bookman Old Style" pitchFamily="18" charset="0"/>
              </a:rPr>
              <a:t>反向</a:t>
            </a:r>
            <a:r>
              <a:rPr lang="en-US" altLang="zh-CN" sz="1600" dirty="0">
                <a:solidFill>
                  <a:srgbClr val="000000"/>
                </a:solidFill>
                <a:latin typeface="Bookman Old Style" pitchFamily="18" charset="0"/>
              </a:rPr>
              <a:t>CDMA</a:t>
            </a:r>
            <a:r>
              <a:rPr lang="zh-CN" altLang="en-US" sz="1600" dirty="0">
                <a:solidFill>
                  <a:srgbClr val="000000"/>
                </a:solidFill>
                <a:latin typeface="Bookman Old Style" pitchFamily="18" charset="0"/>
              </a:rPr>
              <a:t>信道</a:t>
            </a:r>
            <a:endParaRPr lang="zh-CN" altLang="en-US" sz="1600" dirty="0"/>
          </a:p>
        </p:txBody>
      </p:sp>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3" presetClass="entr" presetSubtype="1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par>
                          <p:cTn id="19" fill="hold">
                            <p:stCondLst>
                              <p:cond delay="1500"/>
                            </p:stCondLst>
                            <p:childTnLst>
                              <p:par>
                                <p:cTn id="20" presetID="9" presetClass="entr" presetSubtype="0" fill="hold" grpId="0" nodeType="after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dissolve">
                                      <p:cBhvr>
                                        <p:cTn id="22" dur="500"/>
                                        <p:tgtEl>
                                          <p:spTgt spid="69"/>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fade">
                                      <p:cBhvr>
                                        <p:cTn id="25" dur="1000"/>
                                        <p:tgtEl>
                                          <p:spTgt spid="70"/>
                                        </p:tgtEl>
                                      </p:cBhvr>
                                    </p:animEffect>
                                    <p:anim calcmode="lin" valueType="num">
                                      <p:cBhvr>
                                        <p:cTn id="26" dur="1000" fill="hold"/>
                                        <p:tgtEl>
                                          <p:spTgt spid="70"/>
                                        </p:tgtEl>
                                        <p:attrNameLst>
                                          <p:attrName>ppt_x</p:attrName>
                                        </p:attrNameLst>
                                      </p:cBhvr>
                                      <p:tavLst>
                                        <p:tav tm="0">
                                          <p:val>
                                            <p:strVal val="#ppt_x"/>
                                          </p:val>
                                        </p:tav>
                                        <p:tav tm="100000">
                                          <p:val>
                                            <p:strVal val="#ppt_x"/>
                                          </p:val>
                                        </p:tav>
                                      </p:tavLst>
                                    </p:anim>
                                    <p:anim calcmode="lin" valueType="num">
                                      <p:cBhvr>
                                        <p:cTn id="27"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69" grpId="0" autoUpdateAnimBg="0"/>
      <p:bldP spid="7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7"/>
          <p:cNvSpPr>
            <a:spLocks noChangeArrowheads="1"/>
          </p:cNvSpPr>
          <p:nvPr/>
        </p:nvSpPr>
        <p:spPr bwMode="auto">
          <a:xfrm>
            <a:off x="7984407" y="221431"/>
            <a:ext cx="776156" cy="34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en-US" altLang="zh-CN" sz="2000" b="1" dirty="0" smtClean="0">
                <a:solidFill>
                  <a:schemeClr val="tx1">
                    <a:lumMod val="50000"/>
                    <a:lumOff val="50000"/>
                  </a:schemeClr>
                </a:solidFill>
                <a:latin typeface="Corbel" pitchFamily="34" charset="0"/>
                <a:ea typeface="方正兰亭黑_GBK" pitchFamily="2" charset="-122"/>
                <a:sym typeface="方正大黑简体" pitchFamily="2" charset="-122"/>
              </a:rPr>
              <a:t>CDMA</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cxnSp>
        <p:nvCxnSpPr>
          <p:cNvPr id="45" name="直接连接符 44"/>
          <p:cNvCxnSpPr>
            <a:cxnSpLocks noChangeShapeType="1"/>
          </p:cNvCxnSpPr>
          <p:nvPr/>
        </p:nvCxnSpPr>
        <p:spPr bwMode="auto">
          <a:xfrm>
            <a:off x="7920117" y="-41072"/>
            <a:ext cx="0" cy="781555"/>
          </a:xfrm>
          <a:prstGeom prst="line">
            <a:avLst/>
          </a:prstGeom>
          <a:noFill/>
          <a:ln w="9525" algn="ctr">
            <a:solidFill>
              <a:srgbClr val="159B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矩形 47"/>
          <p:cNvSpPr/>
          <p:nvPr/>
        </p:nvSpPr>
        <p:spPr>
          <a:xfrm>
            <a:off x="7431365" y="1059624"/>
            <a:ext cx="775136" cy="230832"/>
          </a:xfrm>
          <a:prstGeom prst="rect">
            <a:avLst/>
          </a:prstGeom>
        </p:spPr>
        <p:txBody>
          <a:bodyPr wrap="square">
            <a:spAutoFit/>
          </a:bodyPr>
          <a:lstStyle/>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 name="Text Box 2"/>
          <p:cNvSpPr txBox="1">
            <a:spLocks noChangeArrowheads="1"/>
          </p:cNvSpPr>
          <p:nvPr/>
        </p:nvSpPr>
        <p:spPr bwMode="auto">
          <a:xfrm>
            <a:off x="2699844" y="335618"/>
            <a:ext cx="424835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spcBef>
                <a:spcPct val="50000"/>
              </a:spcBef>
            </a:pPr>
            <a:r>
              <a:rPr kumimoji="1" lang="en-US" altLang="zh-CN" sz="3000" dirty="0">
                <a:solidFill>
                  <a:schemeClr val="tx1"/>
                </a:solidFill>
                <a:latin typeface="+mj-ea"/>
                <a:ea typeface="+mj-ea"/>
              </a:rPr>
              <a:t>CDMA</a:t>
            </a:r>
            <a:r>
              <a:rPr kumimoji="1" lang="zh-CN" altLang="en-US" sz="3000" dirty="0">
                <a:solidFill>
                  <a:schemeClr val="tx1"/>
                </a:solidFill>
                <a:latin typeface="+mj-ea"/>
                <a:ea typeface="+mj-ea"/>
              </a:rPr>
              <a:t>系统的功率控制</a:t>
            </a:r>
            <a:endParaRPr kumimoji="1" lang="zh-CN" altLang="en-US" sz="3000" dirty="0">
              <a:solidFill>
                <a:schemeClr val="tx1"/>
              </a:solidFill>
              <a:latin typeface="+mj-ea"/>
              <a:ea typeface="+mj-ea"/>
            </a:endParaRPr>
          </a:p>
        </p:txBody>
      </p:sp>
      <p:sp>
        <p:nvSpPr>
          <p:cNvPr id="7" name="Text Box 3"/>
          <p:cNvSpPr txBox="1">
            <a:spLocks noChangeArrowheads="1"/>
          </p:cNvSpPr>
          <p:nvPr/>
        </p:nvSpPr>
        <p:spPr bwMode="auto">
          <a:xfrm>
            <a:off x="1676594" y="1038748"/>
            <a:ext cx="6695891" cy="369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marL="457200" indent="-457200" eaLnBrk="0" hangingPunct="0">
              <a:defRPr sz="2000">
                <a:solidFill>
                  <a:srgbClr val="FF0000"/>
                </a:solidFill>
                <a:latin typeface="楷体_GB2312" pitchFamily="49" charset="-122"/>
                <a:ea typeface="楷体_GB2312" pitchFamily="49" charset="-122"/>
              </a:defRPr>
            </a:lvl1pPr>
            <a:lvl2pPr marL="1222375" indent="-45720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spcBef>
                <a:spcPct val="20000"/>
              </a:spcBef>
              <a:buClr>
                <a:srgbClr val="0000FF"/>
              </a:buClr>
              <a:buSzPct val="90000"/>
              <a:buFont typeface="Wingdings" pitchFamily="2" charset="2"/>
              <a:buChar char="Ø"/>
            </a:pPr>
            <a:r>
              <a:rPr kumimoji="1" lang="en-US" altLang="zh-CN" dirty="0">
                <a:solidFill>
                  <a:schemeClr val="tx1"/>
                </a:solidFill>
                <a:latin typeface="+mn-ea"/>
                <a:ea typeface="+mn-ea"/>
              </a:rPr>
              <a:t>CDMA</a:t>
            </a:r>
            <a:r>
              <a:rPr kumimoji="1" lang="zh-CN" altLang="en-US" dirty="0">
                <a:solidFill>
                  <a:schemeClr val="tx1"/>
                </a:solidFill>
                <a:latin typeface="+mn-ea"/>
                <a:ea typeface="+mn-ea"/>
              </a:rPr>
              <a:t>系统是自干扰系统，限制</a:t>
            </a:r>
            <a:r>
              <a:rPr kumimoji="1" lang="en-US" altLang="zh-CN" dirty="0">
                <a:solidFill>
                  <a:schemeClr val="tx1"/>
                </a:solidFill>
                <a:latin typeface="+mn-ea"/>
                <a:ea typeface="+mn-ea"/>
              </a:rPr>
              <a:t>CDMA</a:t>
            </a:r>
            <a:r>
              <a:rPr kumimoji="1" lang="zh-CN" altLang="en-US" dirty="0">
                <a:solidFill>
                  <a:schemeClr val="tx1"/>
                </a:solidFill>
                <a:latin typeface="+mn-ea"/>
                <a:ea typeface="+mn-ea"/>
              </a:rPr>
              <a:t>系统容量的因素是“干扰”；</a:t>
            </a:r>
            <a:endParaRPr kumimoji="1" lang="zh-CN" altLang="en-US" dirty="0">
              <a:solidFill>
                <a:schemeClr val="tx1"/>
              </a:solidFill>
              <a:latin typeface="+mn-ea"/>
              <a:ea typeface="+mn-ea"/>
            </a:endParaRPr>
          </a:p>
          <a:p>
            <a:pPr eaLnBrk="1" hangingPunct="1">
              <a:spcBef>
                <a:spcPct val="20000"/>
              </a:spcBef>
              <a:buClr>
                <a:srgbClr val="0000FF"/>
              </a:buClr>
              <a:buSzPct val="90000"/>
              <a:buFont typeface="Wingdings" pitchFamily="2" charset="2"/>
              <a:buChar char="Ø"/>
            </a:pPr>
            <a:r>
              <a:rPr kumimoji="1" lang="en-US" altLang="zh-CN" dirty="0">
                <a:solidFill>
                  <a:schemeClr val="tx1"/>
                </a:solidFill>
                <a:latin typeface="+mn-ea"/>
                <a:ea typeface="+mn-ea"/>
              </a:rPr>
              <a:t>CDMA</a:t>
            </a:r>
            <a:r>
              <a:rPr kumimoji="1" lang="zh-CN" altLang="en-US" dirty="0">
                <a:solidFill>
                  <a:schemeClr val="tx1"/>
                </a:solidFill>
                <a:latin typeface="+mn-ea"/>
                <a:ea typeface="+mn-ea"/>
              </a:rPr>
              <a:t>功率控制的目标：</a:t>
            </a:r>
            <a:endParaRPr kumimoji="1" lang="zh-CN" altLang="en-US" dirty="0">
              <a:solidFill>
                <a:schemeClr val="tx1"/>
              </a:solidFill>
              <a:latin typeface="+mn-ea"/>
              <a:ea typeface="+mn-ea"/>
            </a:endParaRPr>
          </a:p>
          <a:p>
            <a:pPr lvl="1" eaLnBrk="1" hangingPunct="1">
              <a:spcBef>
                <a:spcPct val="20000"/>
              </a:spcBef>
              <a:buClr>
                <a:srgbClr val="0000FF"/>
              </a:buClr>
              <a:buFont typeface="Wingdings" pitchFamily="2" charset="2"/>
              <a:buChar char="Ø"/>
            </a:pPr>
            <a:r>
              <a:rPr kumimoji="1" lang="zh-CN" altLang="en-US" sz="1800" dirty="0">
                <a:solidFill>
                  <a:schemeClr val="tx1"/>
                </a:solidFill>
                <a:latin typeface="+mn-ea"/>
                <a:ea typeface="+mn-ea"/>
              </a:rPr>
              <a:t>克服反向链路的远近效应；基站从各个移动台接收到的功率相同；</a:t>
            </a:r>
            <a:endParaRPr kumimoji="1" lang="zh-CN" altLang="en-US" sz="1800" dirty="0">
              <a:solidFill>
                <a:schemeClr val="tx1"/>
              </a:solidFill>
              <a:latin typeface="+mn-ea"/>
              <a:ea typeface="+mn-ea"/>
            </a:endParaRPr>
          </a:p>
          <a:p>
            <a:pPr lvl="1" eaLnBrk="1" hangingPunct="1">
              <a:spcBef>
                <a:spcPct val="20000"/>
              </a:spcBef>
              <a:buClr>
                <a:srgbClr val="0000FF"/>
              </a:buClr>
              <a:buFont typeface="Wingdings" pitchFamily="2" charset="2"/>
              <a:buChar char="Ø"/>
            </a:pPr>
            <a:r>
              <a:rPr kumimoji="1" lang="zh-CN" altLang="en-US" sz="1800" dirty="0">
                <a:solidFill>
                  <a:schemeClr val="tx1"/>
                </a:solidFill>
                <a:latin typeface="+mn-ea"/>
                <a:ea typeface="+mn-ea"/>
              </a:rPr>
              <a:t>保证接收机的解调性能情况下，尽量降低发射功率，减小对其他用户的干扰。</a:t>
            </a:r>
            <a:endParaRPr kumimoji="1" lang="zh-CN" altLang="en-US" sz="1800" dirty="0">
              <a:solidFill>
                <a:schemeClr val="tx1"/>
              </a:solidFill>
              <a:latin typeface="+mn-ea"/>
              <a:ea typeface="+mn-ea"/>
            </a:endParaRPr>
          </a:p>
          <a:p>
            <a:pPr eaLnBrk="1" hangingPunct="1">
              <a:spcBef>
                <a:spcPct val="20000"/>
              </a:spcBef>
              <a:buClr>
                <a:srgbClr val="0000FF"/>
              </a:buClr>
              <a:buFont typeface="Wingdings" pitchFamily="2" charset="2"/>
              <a:buChar char="Ø"/>
            </a:pPr>
            <a:r>
              <a:rPr kumimoji="1" lang="zh-CN" altLang="en-US" dirty="0">
                <a:solidFill>
                  <a:schemeClr val="tx1"/>
                </a:solidFill>
                <a:latin typeface="+mn-ea"/>
                <a:ea typeface="+mn-ea"/>
              </a:rPr>
              <a:t>当达到以下条件，系统容量最大</a:t>
            </a:r>
            <a:endParaRPr kumimoji="1" lang="zh-CN" altLang="en-US" dirty="0">
              <a:solidFill>
                <a:schemeClr val="tx1"/>
              </a:solidFill>
              <a:latin typeface="+mn-ea"/>
              <a:ea typeface="+mn-ea"/>
            </a:endParaRPr>
          </a:p>
          <a:p>
            <a:pPr lvl="1" eaLnBrk="1" hangingPunct="1">
              <a:spcBef>
                <a:spcPct val="20000"/>
              </a:spcBef>
              <a:buClr>
                <a:srgbClr val="0000FF"/>
              </a:buClr>
              <a:buFont typeface="Wingdings" pitchFamily="2" charset="2"/>
              <a:buChar char="Ø"/>
            </a:pPr>
            <a:r>
              <a:rPr kumimoji="1" lang="zh-CN" altLang="en-US" sz="1800" dirty="0">
                <a:solidFill>
                  <a:schemeClr val="tx1"/>
                </a:solidFill>
                <a:latin typeface="+mn-ea"/>
                <a:ea typeface="+mn-ea"/>
              </a:rPr>
              <a:t>当在可接受的信号质量下，功率最小</a:t>
            </a:r>
            <a:endParaRPr kumimoji="1" lang="zh-CN" altLang="en-US" sz="1800" dirty="0">
              <a:solidFill>
                <a:schemeClr val="tx1"/>
              </a:solidFill>
              <a:latin typeface="+mn-ea"/>
              <a:ea typeface="+mn-ea"/>
            </a:endParaRPr>
          </a:p>
          <a:p>
            <a:pPr lvl="1" eaLnBrk="1" hangingPunct="1">
              <a:spcBef>
                <a:spcPct val="20000"/>
              </a:spcBef>
              <a:buClr>
                <a:srgbClr val="0000FF"/>
              </a:buClr>
              <a:buFont typeface="Wingdings" pitchFamily="2" charset="2"/>
              <a:buChar char="Ø"/>
            </a:pPr>
            <a:r>
              <a:rPr kumimoji="1" lang="zh-CN" altLang="en-US" sz="1800" dirty="0">
                <a:solidFill>
                  <a:schemeClr val="tx1"/>
                </a:solidFill>
                <a:latin typeface="+mn-ea"/>
                <a:ea typeface="+mn-ea"/>
              </a:rPr>
              <a:t>基站从各个移动台接收到的功率相同</a:t>
            </a:r>
            <a:endParaRPr kumimoji="1" lang="zh-CN" altLang="en-US" sz="1800" dirty="0">
              <a:solidFill>
                <a:schemeClr val="tx1"/>
              </a:solidFill>
              <a:latin typeface="+mn-ea"/>
              <a:ea typeface="+mn-ea"/>
            </a:endParaRPr>
          </a:p>
          <a:p>
            <a:pPr eaLnBrk="1" hangingPunct="1">
              <a:spcBef>
                <a:spcPct val="20000"/>
              </a:spcBef>
              <a:buClr>
                <a:srgbClr val="0000FF"/>
              </a:buClr>
              <a:buFont typeface="Wingdings" pitchFamily="2" charset="2"/>
              <a:buChar char="Ø"/>
            </a:pPr>
            <a:r>
              <a:rPr kumimoji="1" lang="zh-CN" altLang="en-US" dirty="0">
                <a:solidFill>
                  <a:schemeClr val="tx1"/>
                </a:solidFill>
                <a:latin typeface="+mn-ea"/>
                <a:ea typeface="+mn-ea"/>
              </a:rPr>
              <a:t>在</a:t>
            </a:r>
            <a:r>
              <a:rPr kumimoji="1" lang="en-US" altLang="zh-CN" dirty="0">
                <a:solidFill>
                  <a:schemeClr val="tx1"/>
                </a:solidFill>
                <a:latin typeface="+mn-ea"/>
                <a:ea typeface="+mn-ea"/>
              </a:rPr>
              <a:t>CDMA</a:t>
            </a:r>
            <a:r>
              <a:rPr kumimoji="1" lang="zh-CN" altLang="en-US" dirty="0">
                <a:solidFill>
                  <a:schemeClr val="tx1"/>
                </a:solidFill>
                <a:latin typeface="+mn-ea"/>
                <a:ea typeface="+mn-ea"/>
              </a:rPr>
              <a:t>系统中，功率控制是关键技术</a:t>
            </a:r>
            <a:endParaRPr kumimoji="1" lang="zh-CN" altLang="en-US" dirty="0">
              <a:solidFill>
                <a:schemeClr val="tx1"/>
              </a:solidFill>
              <a:latin typeface="+mn-ea"/>
              <a:ea typeface="+mn-ea"/>
            </a:endParaRPr>
          </a:p>
        </p:txBody>
      </p:sp>
      <p:sp>
        <p:nvSpPr>
          <p:cNvPr id="8" name="TextBox 7"/>
          <p:cNvSpPr>
            <a:spLocks noChangeArrowheads="1"/>
          </p:cNvSpPr>
          <p:nvPr/>
        </p:nvSpPr>
        <p:spPr bwMode="auto">
          <a:xfrm>
            <a:off x="6824964" y="221430"/>
            <a:ext cx="1095153" cy="34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zh-CN" altLang="en-US" sz="2000"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基本原理</a:t>
            </a:r>
            <a:endParaRPr lang="zh-CN" altLang="en-US" sz="2000"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1+#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6" grpId="0" autoUpdateAnimBg="0"/>
      <p:bldP spid="7" grpId="0" autoUpdateAnimBg="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7"/>
          <p:cNvSpPr>
            <a:spLocks noChangeArrowheads="1"/>
          </p:cNvSpPr>
          <p:nvPr/>
        </p:nvSpPr>
        <p:spPr bwMode="auto">
          <a:xfrm>
            <a:off x="7984407" y="221431"/>
            <a:ext cx="776156" cy="34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en-US" altLang="zh-CN" sz="2000" b="1" dirty="0" smtClean="0">
                <a:solidFill>
                  <a:schemeClr val="tx1">
                    <a:lumMod val="50000"/>
                    <a:lumOff val="50000"/>
                  </a:schemeClr>
                </a:solidFill>
                <a:latin typeface="Corbel" pitchFamily="34" charset="0"/>
                <a:ea typeface="方正兰亭黑_GBK" pitchFamily="2" charset="-122"/>
                <a:sym typeface="方正大黑简体" pitchFamily="2" charset="-122"/>
              </a:rPr>
              <a:t>CDMA</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cxnSp>
        <p:nvCxnSpPr>
          <p:cNvPr id="45" name="直接连接符 44"/>
          <p:cNvCxnSpPr>
            <a:cxnSpLocks noChangeShapeType="1"/>
          </p:cNvCxnSpPr>
          <p:nvPr/>
        </p:nvCxnSpPr>
        <p:spPr bwMode="auto">
          <a:xfrm>
            <a:off x="7920117" y="-41072"/>
            <a:ext cx="0" cy="781555"/>
          </a:xfrm>
          <a:prstGeom prst="line">
            <a:avLst/>
          </a:prstGeom>
          <a:noFill/>
          <a:ln w="9525" algn="ctr">
            <a:solidFill>
              <a:srgbClr val="159B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矩形 47"/>
          <p:cNvSpPr/>
          <p:nvPr/>
        </p:nvSpPr>
        <p:spPr>
          <a:xfrm>
            <a:off x="7431365" y="1059624"/>
            <a:ext cx="775136" cy="230832"/>
          </a:xfrm>
          <a:prstGeom prst="rect">
            <a:avLst/>
          </a:prstGeom>
        </p:spPr>
        <p:txBody>
          <a:bodyPr wrap="square">
            <a:spAutoFit/>
          </a:bodyPr>
          <a:lstStyle/>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12" name="TextBox 7"/>
          <p:cNvSpPr>
            <a:spLocks noChangeArrowheads="1"/>
          </p:cNvSpPr>
          <p:nvPr/>
        </p:nvSpPr>
        <p:spPr bwMode="auto">
          <a:xfrm>
            <a:off x="7273636" y="221430"/>
            <a:ext cx="582192" cy="34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zh-CN" altLang="en-US" sz="2000"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总结</a:t>
            </a:r>
            <a:endParaRPr lang="zh-CN" altLang="en-US" sz="2000"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sp>
        <p:nvSpPr>
          <p:cNvPr id="6" name="Text Box 2"/>
          <p:cNvSpPr txBox="1">
            <a:spLocks noChangeArrowheads="1"/>
          </p:cNvSpPr>
          <p:nvPr/>
        </p:nvSpPr>
        <p:spPr bwMode="auto">
          <a:xfrm>
            <a:off x="2555832" y="392625"/>
            <a:ext cx="39269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spcBef>
                <a:spcPct val="50000"/>
              </a:spcBef>
            </a:pPr>
            <a:r>
              <a:rPr kumimoji="1" lang="en-US" altLang="zh-CN" sz="3000" dirty="0">
                <a:solidFill>
                  <a:schemeClr val="tx1"/>
                </a:solidFill>
                <a:latin typeface="+mj-ea"/>
                <a:ea typeface="+mj-ea"/>
              </a:rPr>
              <a:t>CDMA</a:t>
            </a:r>
            <a:r>
              <a:rPr kumimoji="1" lang="zh-CN" altLang="en-US" sz="3000" dirty="0">
                <a:solidFill>
                  <a:schemeClr val="tx1"/>
                </a:solidFill>
                <a:latin typeface="+mj-ea"/>
                <a:ea typeface="+mj-ea"/>
              </a:rPr>
              <a:t>系统</a:t>
            </a:r>
            <a:r>
              <a:rPr kumimoji="1" lang="zh-CN" altLang="en-US" sz="3000" dirty="0" smtClean="0">
                <a:solidFill>
                  <a:schemeClr val="tx1"/>
                </a:solidFill>
                <a:latin typeface="+mj-ea"/>
                <a:ea typeface="+mj-ea"/>
              </a:rPr>
              <a:t>的技术特点</a:t>
            </a:r>
            <a:endParaRPr kumimoji="1" lang="zh-CN" altLang="en-US" sz="3000" dirty="0">
              <a:solidFill>
                <a:schemeClr val="tx1"/>
              </a:solidFill>
              <a:latin typeface="+mj-ea"/>
              <a:ea typeface="+mj-ea"/>
            </a:endParaRPr>
          </a:p>
        </p:txBody>
      </p:sp>
      <p:sp>
        <p:nvSpPr>
          <p:cNvPr id="7" name="Text Box 3"/>
          <p:cNvSpPr txBox="1">
            <a:spLocks noChangeArrowheads="1"/>
          </p:cNvSpPr>
          <p:nvPr/>
        </p:nvSpPr>
        <p:spPr bwMode="auto">
          <a:xfrm>
            <a:off x="1319495" y="1320511"/>
            <a:ext cx="6695891" cy="281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marL="457200" indent="-457200" eaLnBrk="0" hangingPunct="0">
              <a:defRPr sz="2000">
                <a:solidFill>
                  <a:srgbClr val="FF0000"/>
                </a:solidFill>
                <a:latin typeface="楷体_GB2312" pitchFamily="49" charset="-122"/>
                <a:ea typeface="楷体_GB2312" pitchFamily="49" charset="-122"/>
              </a:defRPr>
            </a:lvl1pPr>
            <a:lvl2pPr marL="1222375" indent="-45720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spcBef>
                <a:spcPct val="20000"/>
              </a:spcBef>
              <a:buClr>
                <a:srgbClr val="0000FF"/>
              </a:buClr>
              <a:buSzPct val="90000"/>
              <a:buFont typeface="Wingdings" pitchFamily="2" charset="2"/>
              <a:buChar char="Ø"/>
            </a:pPr>
            <a:r>
              <a:rPr kumimoji="1" lang="zh-CN" altLang="en-US" dirty="0">
                <a:solidFill>
                  <a:schemeClr val="tx1"/>
                </a:solidFill>
                <a:latin typeface="Times New Roman" pitchFamily="18" charset="0"/>
                <a:ea typeface="宋体" pitchFamily="2" charset="-122"/>
              </a:rPr>
              <a:t>抗干扰</a:t>
            </a:r>
            <a:r>
              <a:rPr kumimoji="1" lang="zh-CN" altLang="en-US" dirty="0" smtClean="0">
                <a:solidFill>
                  <a:schemeClr val="tx1"/>
                </a:solidFill>
                <a:latin typeface="Times New Roman" pitchFamily="18" charset="0"/>
                <a:ea typeface="宋体" pitchFamily="2" charset="-122"/>
              </a:rPr>
              <a:t>能力：这</a:t>
            </a:r>
            <a:r>
              <a:rPr kumimoji="1" lang="zh-CN" altLang="en-US" dirty="0">
                <a:solidFill>
                  <a:schemeClr val="tx1"/>
                </a:solidFill>
                <a:latin typeface="Times New Roman" pitchFamily="18" charset="0"/>
                <a:ea typeface="宋体" pitchFamily="2" charset="-122"/>
              </a:rPr>
              <a:t>是扩频通信的基本特点，是所有通信方式无法比拟的。</a:t>
            </a:r>
            <a:endParaRPr kumimoji="1" lang="en-US" altLang="zh-CN" dirty="0">
              <a:solidFill>
                <a:schemeClr val="tx1"/>
              </a:solidFill>
              <a:latin typeface="Times New Roman" pitchFamily="18" charset="0"/>
              <a:ea typeface="宋体" pitchFamily="2" charset="-122"/>
            </a:endParaRPr>
          </a:p>
          <a:p>
            <a:pPr eaLnBrk="1" hangingPunct="1">
              <a:spcBef>
                <a:spcPct val="20000"/>
              </a:spcBef>
              <a:buClr>
                <a:srgbClr val="0000FF"/>
              </a:buClr>
              <a:buSzPct val="90000"/>
              <a:buFont typeface="Wingdings" pitchFamily="2" charset="2"/>
              <a:buChar char="Ø"/>
            </a:pPr>
            <a:r>
              <a:rPr kumimoji="1" lang="zh-CN" altLang="en-US" dirty="0">
                <a:solidFill>
                  <a:schemeClr val="tx1"/>
                </a:solidFill>
                <a:latin typeface="Times New Roman" pitchFamily="18" charset="0"/>
                <a:ea typeface="宋体" pitchFamily="2" charset="-122"/>
              </a:rPr>
              <a:t>抗衰落</a:t>
            </a:r>
            <a:r>
              <a:rPr kumimoji="1" lang="zh-CN" altLang="en-US" dirty="0" smtClean="0">
                <a:solidFill>
                  <a:schemeClr val="tx1"/>
                </a:solidFill>
                <a:latin typeface="Times New Roman" pitchFamily="18" charset="0"/>
                <a:ea typeface="宋体" pitchFamily="2" charset="-122"/>
              </a:rPr>
              <a:t>能力：宽带</a:t>
            </a:r>
            <a:r>
              <a:rPr kumimoji="1" lang="zh-CN" altLang="en-US" dirty="0">
                <a:solidFill>
                  <a:schemeClr val="tx1"/>
                </a:solidFill>
                <a:latin typeface="Times New Roman" pitchFamily="18" charset="0"/>
                <a:ea typeface="宋体" pitchFamily="2" charset="-122"/>
              </a:rPr>
              <a:t>传输，抗衰落能力强。</a:t>
            </a:r>
            <a:endParaRPr kumimoji="1" lang="en-US" altLang="zh-CN" dirty="0">
              <a:solidFill>
                <a:schemeClr val="tx1"/>
              </a:solidFill>
              <a:latin typeface="Times New Roman" pitchFamily="18" charset="0"/>
              <a:ea typeface="宋体" pitchFamily="2" charset="-122"/>
            </a:endParaRPr>
          </a:p>
          <a:p>
            <a:pPr eaLnBrk="1" hangingPunct="1">
              <a:spcBef>
                <a:spcPct val="20000"/>
              </a:spcBef>
              <a:buClr>
                <a:srgbClr val="0000FF"/>
              </a:buClr>
              <a:buSzPct val="90000"/>
              <a:buFont typeface="Wingdings" pitchFamily="2" charset="2"/>
              <a:buChar char="Ø"/>
            </a:pPr>
            <a:r>
              <a:rPr kumimoji="1" lang="zh-CN" altLang="en-US" dirty="0" smtClean="0">
                <a:solidFill>
                  <a:schemeClr val="tx1"/>
                </a:solidFill>
                <a:latin typeface="Times New Roman" pitchFamily="18" charset="0"/>
                <a:ea typeface="宋体" pitchFamily="2" charset="-122"/>
              </a:rPr>
              <a:t>保密性：由于采用宽带传输，在信道中传输的有用信号的功率比干扰信号的功率低得多，因此信号好像隐蔽在噪声中；即功率谱密度比较低，有利于信号隐蔽。</a:t>
            </a:r>
            <a:endParaRPr kumimoji="1" lang="en-US" altLang="zh-CN" dirty="0" smtClean="0">
              <a:solidFill>
                <a:schemeClr val="tx1"/>
              </a:solidFill>
              <a:latin typeface="Times New Roman" pitchFamily="18" charset="0"/>
              <a:ea typeface="宋体" pitchFamily="2" charset="-122"/>
            </a:endParaRPr>
          </a:p>
          <a:p>
            <a:pPr eaLnBrk="1" hangingPunct="1">
              <a:spcBef>
                <a:spcPct val="20000"/>
              </a:spcBef>
              <a:buClr>
                <a:srgbClr val="0000FF"/>
              </a:buClr>
              <a:buSzPct val="90000"/>
              <a:buFont typeface="Wingdings" pitchFamily="2" charset="2"/>
              <a:buChar char="Ø"/>
            </a:pPr>
            <a:r>
              <a:rPr kumimoji="1" lang="zh-CN" altLang="en-US" dirty="0">
                <a:solidFill>
                  <a:schemeClr val="tx1"/>
                </a:solidFill>
                <a:latin typeface="Times New Roman" pitchFamily="18" charset="0"/>
                <a:ea typeface="宋体" pitchFamily="2" charset="-122"/>
              </a:rPr>
              <a:t>抗截获的</a:t>
            </a:r>
            <a:r>
              <a:rPr kumimoji="1" lang="zh-CN" altLang="en-US" dirty="0" smtClean="0">
                <a:solidFill>
                  <a:schemeClr val="tx1"/>
                </a:solidFill>
                <a:latin typeface="Times New Roman" pitchFamily="18" charset="0"/>
                <a:ea typeface="宋体" pitchFamily="2" charset="-122"/>
              </a:rPr>
              <a:t>能力：利用扩频码的相关性来获取用户的信息，抗截获的能力强。</a:t>
            </a:r>
            <a:endParaRPr kumimoji="1" lang="zh-CN" altLang="en-US" dirty="0">
              <a:solidFill>
                <a:schemeClr val="tx1"/>
              </a:solidFill>
              <a:latin typeface="Times New Roman" pitchFamily="18" charset="0"/>
              <a:ea typeface="宋体" pitchFamily="2" charset="-122"/>
            </a:endParaRPr>
          </a:p>
        </p:txBody>
      </p:sp>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1000"/>
                                        <p:tgtEl>
                                          <p:spTgt spid="33"/>
                                        </p:tgtEl>
                                      </p:cBhvr>
                                    </p:animEffect>
                                    <p:anim calcmode="lin" valueType="num">
                                      <p:cBhvr>
                                        <p:cTn id="13" dur="1000" fill="hold"/>
                                        <p:tgtEl>
                                          <p:spTgt spid="33"/>
                                        </p:tgtEl>
                                        <p:attrNameLst>
                                          <p:attrName>ppt_x</p:attrName>
                                        </p:attrNameLst>
                                      </p:cBhvr>
                                      <p:tavLst>
                                        <p:tav tm="0">
                                          <p:val>
                                            <p:strVal val="#ppt_x"/>
                                          </p:val>
                                        </p:tav>
                                        <p:tav tm="100000">
                                          <p:val>
                                            <p:strVal val="#ppt_x"/>
                                          </p:val>
                                        </p:tav>
                                      </p:tavLst>
                                    </p:anim>
                                    <p:anim calcmode="lin" valueType="num">
                                      <p:cBhvr>
                                        <p:cTn id="14" dur="1000" fill="hold"/>
                                        <p:tgtEl>
                                          <p:spTgt spid="3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1000"/>
                                        <p:tgtEl>
                                          <p:spTgt spid="45"/>
                                        </p:tgtEl>
                                      </p:cBhvr>
                                    </p:animEffect>
                                    <p:anim calcmode="lin" valueType="num">
                                      <p:cBhvr>
                                        <p:cTn id="18" dur="1000" fill="hold"/>
                                        <p:tgtEl>
                                          <p:spTgt spid="45"/>
                                        </p:tgtEl>
                                        <p:attrNameLst>
                                          <p:attrName>ppt_x</p:attrName>
                                        </p:attrNameLst>
                                      </p:cBhvr>
                                      <p:tavLst>
                                        <p:tav tm="0">
                                          <p:val>
                                            <p:strVal val="#ppt_x"/>
                                          </p:val>
                                        </p:tav>
                                        <p:tav tm="100000">
                                          <p:val>
                                            <p:strVal val="#ppt_x"/>
                                          </p:val>
                                        </p:tav>
                                      </p:tavLst>
                                    </p:anim>
                                    <p:anim calcmode="lin" valueType="num">
                                      <p:cBhvr>
                                        <p:cTn id="19" dur="1000" fill="hold"/>
                                        <p:tgtEl>
                                          <p:spTgt spid="45"/>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9"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childTnLst>
                          </p:cTn>
                        </p:par>
                        <p:par>
                          <p:cTn id="24" fill="hold">
                            <p:stCondLst>
                              <p:cond delay="1500"/>
                            </p:stCondLst>
                            <p:childTnLst>
                              <p:par>
                                <p:cTn id="25" presetID="2" presetClass="entr" presetSubtype="2"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1+#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2" grpId="0"/>
      <p:bldP spid="6" grpId="0" autoUpdateAnimBg="0"/>
      <p:bldP spid="7"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11"/>
          <p:cNvPicPr>
            <a:picLocks noChangeAspect="1"/>
          </p:cNvPicPr>
          <p:nvPr/>
        </p:nvPicPr>
        <p:blipFill>
          <a:blip r:embed="rId1"/>
          <a:stretch>
            <a:fillRect/>
          </a:stretch>
        </p:blipFill>
        <p:spPr>
          <a:xfrm>
            <a:off x="899694" y="1275642"/>
            <a:ext cx="7643985" cy="2611695"/>
          </a:xfrm>
          <a:prstGeom prst="rect">
            <a:avLst/>
          </a:prstGeom>
          <a:noFill/>
          <a:ln w="9525">
            <a:noFill/>
            <a:miter/>
          </a:ln>
        </p:spPr>
      </p:pic>
      <p:sp>
        <p:nvSpPr>
          <p:cNvPr id="5" name="文本框 4"/>
          <p:cNvSpPr txBox="1"/>
          <p:nvPr/>
        </p:nvSpPr>
        <p:spPr>
          <a:xfrm>
            <a:off x="3029545" y="339564"/>
            <a:ext cx="3384282" cy="553998"/>
          </a:xfrm>
          <a:prstGeom prst="rect">
            <a:avLst/>
          </a:prstGeom>
          <a:noFill/>
        </p:spPr>
        <p:txBody>
          <a:bodyPr wrap="square" rtlCol="0">
            <a:spAutoFit/>
          </a:bodyPr>
          <a:lstStyle/>
          <a:p>
            <a:pPr algn="ctr"/>
            <a:r>
              <a:rPr lang="en-US" altLang="zh-CN" sz="3000" dirty="0" smtClean="0">
                <a:latin typeface="+mj-ea"/>
                <a:ea typeface="+mj-ea"/>
              </a:rPr>
              <a:t>CDMA</a:t>
            </a:r>
            <a:r>
              <a:rPr lang="zh-CN" altLang="en-US" sz="3000" dirty="0" smtClean="0">
                <a:latin typeface="+mj-ea"/>
                <a:ea typeface="+mj-ea"/>
              </a:rPr>
              <a:t>保密性</a:t>
            </a:r>
            <a:endParaRPr lang="zh-CN" altLang="en-US" sz="3000" dirty="0">
              <a:latin typeface="+mj-ea"/>
              <a:ea typeface="+mj-ea"/>
            </a:endParaRPr>
          </a:p>
        </p:txBody>
      </p:sp>
    </p:spTree>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53b39e6fe7e18.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259975" y="987869"/>
            <a:ext cx="6317640" cy="2726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组合 18"/>
          <p:cNvGrpSpPr/>
          <p:nvPr/>
        </p:nvGrpSpPr>
        <p:grpSpPr bwMode="auto">
          <a:xfrm>
            <a:off x="1404139" y="4011367"/>
            <a:ext cx="1253284" cy="494707"/>
            <a:chOff x="13088930" y="2610439"/>
            <a:chExt cx="3342317" cy="1318519"/>
          </a:xfrm>
        </p:grpSpPr>
        <p:sp>
          <p:nvSpPr>
            <p:cNvPr id="4112" name="TextBox 13"/>
            <p:cNvSpPr txBox="1">
              <a:spLocks noChangeArrowheads="1"/>
            </p:cNvSpPr>
            <p:nvPr/>
          </p:nvSpPr>
          <p:spPr bwMode="auto">
            <a:xfrm>
              <a:off x="13636452" y="2641015"/>
              <a:ext cx="2794795" cy="1287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r>
                <a:rPr lang="zh-CN" altLang="en-US" sz="2400" b="1" dirty="0" smtClean="0">
                  <a:latin typeface="微软雅黑" charset="0"/>
                  <a:ea typeface="微软雅黑" charset="0"/>
                </a:rPr>
                <a:t>背景</a:t>
              </a:r>
              <a:r>
                <a:rPr lang="en-US" altLang="zh-CN" sz="1200" dirty="0" smtClean="0">
                  <a:solidFill>
                    <a:srgbClr val="0864CA"/>
                  </a:solidFill>
                  <a:latin typeface="微软雅黑" charset="0"/>
                  <a:ea typeface="微软雅黑" charset="0"/>
                </a:rPr>
                <a:t>	</a:t>
              </a:r>
              <a:endParaRPr lang="en-US" altLang="zh-CN" sz="1200" dirty="0" smtClean="0">
                <a:solidFill>
                  <a:srgbClr val="0864CA"/>
                </a:solidFill>
                <a:latin typeface="微软雅黑" charset="0"/>
                <a:ea typeface="微软雅黑" charset="0"/>
              </a:endParaRPr>
            </a:p>
          </p:txBody>
        </p:sp>
        <p:cxnSp>
          <p:nvCxnSpPr>
            <p:cNvPr id="4113" name="直接连接符 20"/>
            <p:cNvCxnSpPr>
              <a:cxnSpLocks noChangeShapeType="1"/>
            </p:cNvCxnSpPr>
            <p:nvPr/>
          </p:nvCxnSpPr>
          <p:spPr bwMode="auto">
            <a:xfrm>
              <a:off x="13488902" y="2610439"/>
              <a:ext cx="0" cy="1096970"/>
            </a:xfrm>
            <a:prstGeom prst="line">
              <a:avLst/>
            </a:prstGeom>
            <a:noFill/>
            <a:ln w="9525" algn="ctr">
              <a:solidFill>
                <a:srgbClr val="0864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14" name="等腰三角形 21"/>
            <p:cNvSpPr>
              <a:spLocks noChangeArrowheads="1"/>
            </p:cNvSpPr>
            <p:nvPr/>
          </p:nvSpPr>
          <p:spPr bwMode="auto">
            <a:xfrm rot="-1800000">
              <a:off x="13088930" y="3065875"/>
              <a:ext cx="215875" cy="186099"/>
            </a:xfrm>
            <a:prstGeom prst="triangle">
              <a:avLst>
                <a:gd name="adj" fmla="val 50000"/>
              </a:avLst>
            </a:prstGeom>
            <a:solidFill>
              <a:schemeClr val="accent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Corbel" pitchFamily="34" charset="0"/>
              </a:endParaRPr>
            </a:p>
          </p:txBody>
        </p:sp>
      </p:grpSp>
      <p:grpSp>
        <p:nvGrpSpPr>
          <p:cNvPr id="24" name="组合 23"/>
          <p:cNvGrpSpPr/>
          <p:nvPr/>
        </p:nvGrpSpPr>
        <p:grpSpPr bwMode="auto">
          <a:xfrm>
            <a:off x="3635773" y="4083757"/>
            <a:ext cx="1244388" cy="494707"/>
            <a:chOff x="13088930" y="2610439"/>
            <a:chExt cx="3318593" cy="1318519"/>
          </a:xfrm>
        </p:grpSpPr>
        <p:sp>
          <p:nvSpPr>
            <p:cNvPr id="4109" name="TextBox 13"/>
            <p:cNvSpPr txBox="1">
              <a:spLocks noChangeArrowheads="1"/>
            </p:cNvSpPr>
            <p:nvPr/>
          </p:nvSpPr>
          <p:spPr bwMode="auto">
            <a:xfrm>
              <a:off x="13612728" y="2641015"/>
              <a:ext cx="2794795" cy="1287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r>
                <a:rPr lang="zh-CN" altLang="en-US" sz="2400" b="1" dirty="0" smtClean="0">
                  <a:latin typeface="微软雅黑" charset="0"/>
                  <a:ea typeface="微软雅黑" charset="0"/>
                </a:rPr>
                <a:t>原理</a:t>
              </a:r>
              <a:endParaRPr lang="zh-CN" altLang="en-US" sz="2400" b="1" dirty="0" smtClean="0">
                <a:latin typeface="微软雅黑" charset="0"/>
                <a:ea typeface="微软雅黑" charset="0"/>
              </a:endParaRPr>
            </a:p>
          </p:txBody>
        </p:sp>
        <p:cxnSp>
          <p:nvCxnSpPr>
            <p:cNvPr id="4110" name="直接连接符 25"/>
            <p:cNvCxnSpPr>
              <a:cxnSpLocks noChangeShapeType="1"/>
            </p:cNvCxnSpPr>
            <p:nvPr/>
          </p:nvCxnSpPr>
          <p:spPr bwMode="auto">
            <a:xfrm>
              <a:off x="13488902" y="2610439"/>
              <a:ext cx="0" cy="1096970"/>
            </a:xfrm>
            <a:prstGeom prst="line">
              <a:avLst/>
            </a:prstGeom>
            <a:noFill/>
            <a:ln w="9525" algn="ctr">
              <a:solidFill>
                <a:srgbClr val="0864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11" name="等腰三角形 26"/>
            <p:cNvSpPr>
              <a:spLocks noChangeArrowheads="1"/>
            </p:cNvSpPr>
            <p:nvPr/>
          </p:nvSpPr>
          <p:spPr bwMode="auto">
            <a:xfrm rot="-1800000">
              <a:off x="13088930" y="3065875"/>
              <a:ext cx="215875" cy="186099"/>
            </a:xfrm>
            <a:prstGeom prst="triangle">
              <a:avLst>
                <a:gd name="adj" fmla="val 50000"/>
              </a:avLst>
            </a:prstGeom>
            <a:solidFill>
              <a:schemeClr val="accent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Corbel" pitchFamily="34" charset="0"/>
              </a:endParaRPr>
            </a:p>
          </p:txBody>
        </p:sp>
      </p:grpSp>
      <p:grpSp>
        <p:nvGrpSpPr>
          <p:cNvPr id="28" name="组合 27"/>
          <p:cNvGrpSpPr/>
          <p:nvPr/>
        </p:nvGrpSpPr>
        <p:grpSpPr bwMode="auto">
          <a:xfrm>
            <a:off x="5949399" y="4072327"/>
            <a:ext cx="1254954" cy="494707"/>
            <a:chOff x="13088930" y="2610439"/>
            <a:chExt cx="3346771" cy="1318519"/>
          </a:xfrm>
        </p:grpSpPr>
        <p:sp>
          <p:nvSpPr>
            <p:cNvPr id="4106" name="TextBox 13"/>
            <p:cNvSpPr txBox="1">
              <a:spLocks noChangeArrowheads="1"/>
            </p:cNvSpPr>
            <p:nvPr/>
          </p:nvSpPr>
          <p:spPr bwMode="auto">
            <a:xfrm>
              <a:off x="13640906" y="2641015"/>
              <a:ext cx="2794795" cy="1287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r>
                <a:rPr lang="zh-CN" altLang="en-US" sz="2400" b="1" dirty="0" smtClean="0">
                  <a:latin typeface="微软雅黑" charset="0"/>
                  <a:ea typeface="微软雅黑" charset="0"/>
                </a:rPr>
                <a:t>总结</a:t>
              </a:r>
              <a:endParaRPr lang="zh-CN" altLang="en-US" sz="2000" b="1" dirty="0">
                <a:latin typeface="Folio Md BT" pitchFamily="34" charset="0"/>
                <a:ea typeface="方正兰亭黑_GBK" pitchFamily="2" charset="-122"/>
              </a:endParaRPr>
            </a:p>
          </p:txBody>
        </p:sp>
        <p:cxnSp>
          <p:nvCxnSpPr>
            <p:cNvPr id="4107" name="直接连接符 29"/>
            <p:cNvCxnSpPr>
              <a:cxnSpLocks noChangeShapeType="1"/>
            </p:cNvCxnSpPr>
            <p:nvPr/>
          </p:nvCxnSpPr>
          <p:spPr bwMode="auto">
            <a:xfrm>
              <a:off x="13488902" y="2610439"/>
              <a:ext cx="0" cy="1096970"/>
            </a:xfrm>
            <a:prstGeom prst="line">
              <a:avLst/>
            </a:prstGeom>
            <a:noFill/>
            <a:ln w="9525" algn="ctr">
              <a:solidFill>
                <a:srgbClr val="0864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08" name="等腰三角形 30"/>
            <p:cNvSpPr>
              <a:spLocks noChangeArrowheads="1"/>
            </p:cNvSpPr>
            <p:nvPr/>
          </p:nvSpPr>
          <p:spPr bwMode="auto">
            <a:xfrm rot="-1800000">
              <a:off x="13088930" y="3065875"/>
              <a:ext cx="215875" cy="186099"/>
            </a:xfrm>
            <a:prstGeom prst="triangle">
              <a:avLst>
                <a:gd name="adj" fmla="val 50000"/>
              </a:avLst>
            </a:prstGeom>
            <a:solidFill>
              <a:schemeClr val="accent1"/>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latin typeface="Corbel" pitchFamily="34" charset="0"/>
              </a:endParaRPr>
            </a:p>
          </p:txBody>
        </p:sp>
      </p:grpSp>
      <p:cxnSp>
        <p:nvCxnSpPr>
          <p:cNvPr id="21" name="直接连接符 20"/>
          <p:cNvCxnSpPr>
            <a:cxnSpLocks noChangeShapeType="1"/>
          </p:cNvCxnSpPr>
          <p:nvPr/>
        </p:nvCxnSpPr>
        <p:spPr bwMode="auto">
          <a:xfrm>
            <a:off x="7920117" y="-41072"/>
            <a:ext cx="0" cy="781555"/>
          </a:xfrm>
          <a:prstGeom prst="line">
            <a:avLst/>
          </a:prstGeom>
          <a:noFill/>
          <a:ln w="9525" algn="ctr">
            <a:solidFill>
              <a:srgbClr val="159B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7"/>
          <p:cNvSpPr>
            <a:spLocks noChangeArrowheads="1"/>
          </p:cNvSpPr>
          <p:nvPr/>
        </p:nvSpPr>
        <p:spPr bwMode="auto">
          <a:xfrm>
            <a:off x="7984407" y="221431"/>
            <a:ext cx="776156" cy="34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en-US" altLang="zh-CN" sz="2000" b="1" dirty="0" smtClean="0">
                <a:solidFill>
                  <a:schemeClr val="tx1">
                    <a:lumMod val="50000"/>
                    <a:lumOff val="50000"/>
                  </a:schemeClr>
                </a:solidFill>
                <a:latin typeface="Corbel" pitchFamily="34" charset="0"/>
                <a:ea typeface="方正兰亭黑_GBK" pitchFamily="2" charset="-122"/>
                <a:sym typeface="方正大黑简体" pitchFamily="2" charset="-122"/>
              </a:rPr>
              <a:t>CDMA</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spTree>
  </p:cSld>
  <p:clrMapOvr>
    <a:masterClrMapping/>
  </p:clrMapOvr>
  <p:transition spd="slow" advClick="0"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915880" y="339564"/>
            <a:ext cx="3384282" cy="548640"/>
          </a:xfrm>
          <a:prstGeom prst="rect">
            <a:avLst/>
          </a:prstGeom>
          <a:noFill/>
        </p:spPr>
        <p:txBody>
          <a:bodyPr wrap="square" rtlCol="0">
            <a:spAutoFit/>
          </a:bodyPr>
          <a:lstStyle/>
          <a:p>
            <a:pPr algn="ctr"/>
            <a:r>
              <a:rPr lang="en-US" altLang="zh-CN" sz="3000" dirty="0" smtClean="0">
                <a:latin typeface="+mj-ea"/>
                <a:ea typeface="+mj-ea"/>
              </a:rPr>
              <a:t>CDMA</a:t>
            </a:r>
            <a:r>
              <a:rPr lang="zh-CN" altLang="en-US" sz="3000" dirty="0" smtClean="0">
                <a:latin typeface="+mj-ea"/>
                <a:ea typeface="+mj-ea"/>
              </a:rPr>
              <a:t>小结</a:t>
            </a:r>
            <a:endParaRPr lang="zh-CN" altLang="en-US" sz="3000" dirty="0">
              <a:latin typeface="+mj-ea"/>
              <a:ea typeface="+mj-ea"/>
            </a:endParaRPr>
          </a:p>
        </p:txBody>
      </p:sp>
      <p:sp>
        <p:nvSpPr>
          <p:cNvPr id="4" name="文本框 3"/>
          <p:cNvSpPr txBox="1"/>
          <p:nvPr/>
        </p:nvSpPr>
        <p:spPr>
          <a:xfrm>
            <a:off x="1115695" y="1059815"/>
            <a:ext cx="6729730" cy="3657600"/>
          </a:xfrm>
          <a:prstGeom prst="rect">
            <a:avLst/>
          </a:prstGeom>
          <a:noFill/>
        </p:spPr>
        <p:txBody>
          <a:bodyPr wrap="square" rtlCol="0" anchor="t">
            <a:spAutoFit/>
          </a:bodyPr>
          <a:p>
            <a:r>
              <a:rPr lang="en-US" altLang="zh-CN" sz="1800" dirty="0">
                <a:sym typeface="+mn-ea"/>
              </a:rPr>
              <a:t>       </a:t>
            </a:r>
            <a:r>
              <a:rPr lang="en-US" sz="1800" dirty="0">
                <a:latin typeface="宋体" charset="0"/>
                <a:ea typeface="宋体" charset="0"/>
                <a:sym typeface="+mn-ea"/>
              </a:rPr>
              <a:t>CDMA</a:t>
            </a:r>
            <a:r>
              <a:rPr sz="1800" dirty="0">
                <a:latin typeface="宋体" charset="0"/>
                <a:ea typeface="宋体" charset="0"/>
                <a:sym typeface="+mn-ea"/>
              </a:rPr>
              <a:t>是在</a:t>
            </a:r>
            <a:r>
              <a:rPr sz="1800" dirty="0">
                <a:solidFill>
                  <a:srgbClr val="FF0000"/>
                </a:solidFill>
                <a:latin typeface="宋体" charset="0"/>
                <a:ea typeface="宋体" charset="0"/>
                <a:sym typeface="+mn-ea"/>
              </a:rPr>
              <a:t>扩频通信</a:t>
            </a:r>
            <a:r>
              <a:rPr sz="1800" dirty="0">
                <a:latin typeface="宋体" charset="0"/>
                <a:ea typeface="宋体" charset="0"/>
                <a:sym typeface="+mn-ea"/>
              </a:rPr>
              <a:t>技术上发展起来的一种崭新而成熟的无线通信技术。CDMA技术将需传送的具有一定带宽</a:t>
            </a:r>
            <a:r>
              <a:rPr lang="zh-CN" sz="1800" dirty="0">
                <a:latin typeface="宋体" charset="0"/>
                <a:ea typeface="宋体" charset="0"/>
                <a:sym typeface="+mn-ea"/>
              </a:rPr>
              <a:t>的</a:t>
            </a:r>
            <a:r>
              <a:rPr sz="1800" dirty="0">
                <a:latin typeface="宋体" charset="0"/>
                <a:ea typeface="宋体" charset="0"/>
                <a:sym typeface="+mn-ea"/>
              </a:rPr>
              <a:t>信息数据，</a:t>
            </a:r>
            <a:r>
              <a:rPr lang="zh-CN" sz="1800" dirty="0">
                <a:latin typeface="宋体" charset="0"/>
                <a:ea typeface="宋体" charset="0"/>
                <a:sym typeface="+mn-ea"/>
              </a:rPr>
              <a:t>经拓频</a:t>
            </a:r>
            <a:r>
              <a:rPr sz="1800" dirty="0">
                <a:latin typeface="宋体" charset="0"/>
                <a:ea typeface="宋体" charset="0"/>
                <a:sym typeface="+mn-ea"/>
              </a:rPr>
              <a:t>，再经载波调制并发送出去。</a:t>
            </a:r>
            <a:r>
              <a:rPr lang="zh-CN" sz="1800" dirty="0">
                <a:latin typeface="宋体" charset="0"/>
                <a:ea typeface="宋体" charset="0"/>
                <a:sym typeface="+mn-ea"/>
              </a:rPr>
              <a:t>接收端进行解拓</a:t>
            </a:r>
            <a:r>
              <a:rPr sz="1800" dirty="0">
                <a:latin typeface="宋体" charset="0"/>
                <a:ea typeface="宋体" charset="0"/>
                <a:sym typeface="+mn-ea"/>
              </a:rPr>
              <a:t>，以实现信息通信。</a:t>
            </a:r>
            <a:r>
              <a:rPr lang="zh-CN" sz="1800" dirty="0">
                <a:latin typeface="宋体" charset="0"/>
                <a:ea typeface="宋体" charset="0"/>
                <a:sym typeface="+mn-ea"/>
              </a:rPr>
              <a:t>而其它使用不同码型拓频的信号因为和接收机本地产生的码型不同而不能被解调。</a:t>
            </a:r>
            <a:r>
              <a:rPr sz="1800" dirty="0">
                <a:latin typeface="宋体" charset="0"/>
                <a:ea typeface="宋体" charset="0"/>
                <a:sym typeface="+mn-ea"/>
              </a:rPr>
              <a:t>CDMA通过独特的代码序列建立信道</a:t>
            </a:r>
            <a:r>
              <a:rPr lang="zh-CN" sz="1800" dirty="0">
                <a:latin typeface="宋体" charset="0"/>
                <a:ea typeface="宋体" charset="0"/>
                <a:sym typeface="+mn-ea"/>
              </a:rPr>
              <a:t>，多路信号只占用一条信道，极大提高带宽使用率。</a:t>
            </a:r>
            <a:endParaRPr lang="zh-CN" sz="1800" dirty="0">
              <a:latin typeface="宋体" charset="0"/>
              <a:ea typeface="宋体" charset="0"/>
              <a:sym typeface="+mn-ea"/>
            </a:endParaRPr>
          </a:p>
          <a:p>
            <a:r>
              <a:rPr lang="zh-CN" sz="1800" dirty="0">
                <a:latin typeface="宋体" charset="0"/>
                <a:ea typeface="宋体" charset="0"/>
                <a:sym typeface="+mn-ea"/>
              </a:rPr>
              <a:t>    为了实现双工通信，正向传输和反向传输各使用一个频率，即通常所谓的频分双工。</a:t>
            </a:r>
            <a:endParaRPr lang="zh-CN" sz="1800" dirty="0">
              <a:latin typeface="宋体" charset="0"/>
              <a:ea typeface="宋体" charset="0"/>
              <a:sym typeface="+mn-ea"/>
            </a:endParaRPr>
          </a:p>
          <a:p>
            <a:r>
              <a:rPr lang="en-US" altLang="zh-CN" sz="1800" dirty="0">
                <a:sym typeface="+mn-ea"/>
              </a:rPr>
              <a:t>      </a:t>
            </a:r>
            <a:r>
              <a:rPr lang="zh-CN" altLang="en-US" sz="1800" dirty="0">
                <a:sym typeface="+mn-ea"/>
              </a:rPr>
              <a:t>自1989年,第一个CDMA移动系统进行实验以来，CDMA以其高的频谱利用率、优良的通信质量等优势,迅速成为数字蜂窝移动通信网络中最重要的成员之一。目前，CDMA不仅成为全球第二代系统中仅次于GSM的主要标准(IS95)，而且被公认为是第三代移动通信系统最主要的无线接入手段。</a:t>
            </a:r>
            <a:endParaRPr lang="zh-CN" altLang="en-US" sz="1800" dirty="0">
              <a:sym typeface="+mn-ea"/>
            </a:endParaRPr>
          </a:p>
        </p:txBody>
      </p:sp>
    </p:spTree>
  </p:cSld>
  <p:clrMapOvr>
    <a:masterClrMapping/>
  </p:clrMapOvr>
  <p:transition spd="slow">
    <p:pull/>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2" name="TextBox 11"/>
          <p:cNvSpPr txBox="1">
            <a:spLocks noChangeArrowheads="1"/>
          </p:cNvSpPr>
          <p:nvPr/>
        </p:nvSpPr>
        <p:spPr bwMode="auto">
          <a:xfrm>
            <a:off x="1764030" y="2355215"/>
            <a:ext cx="5765165" cy="1010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281" tIns="17140" rIns="34281" bIns="17140">
            <a:spAutoFit/>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algn="ctr" eaLnBrk="1" hangingPunct="1">
              <a:lnSpc>
                <a:spcPts val="750"/>
              </a:lnSpc>
              <a:defRPr/>
            </a:pPr>
            <a:r>
              <a:rPr lang="en-US" altLang="zh-CN" sz="6000" dirty="0" smtClean="0">
                <a:solidFill>
                  <a:schemeClr val="tx1">
                    <a:lumMod val="65000"/>
                    <a:lumOff val="35000"/>
                  </a:schemeClr>
                </a:solidFill>
                <a:latin typeface="Adobe Gothic Std B" pitchFamily="34" charset="-128"/>
                <a:ea typeface="Adobe Gothic Std B" pitchFamily="34" charset="-128"/>
              </a:rPr>
              <a:t>Thank </a:t>
            </a:r>
            <a:r>
              <a:rPr lang="en-US" altLang="zh-CN" sz="3600" dirty="0" smtClean="0">
                <a:solidFill>
                  <a:schemeClr val="tx1">
                    <a:lumMod val="65000"/>
                    <a:lumOff val="35000"/>
                  </a:schemeClr>
                </a:solidFill>
                <a:latin typeface="Adobe Gothic Std B" pitchFamily="34" charset="-128"/>
                <a:ea typeface="Adobe Gothic Std B" pitchFamily="34" charset="-128"/>
              </a:rPr>
              <a:t> </a:t>
            </a:r>
            <a:r>
              <a:rPr lang="en-US" altLang="zh-CN" sz="7200" dirty="0">
                <a:solidFill>
                  <a:schemeClr val="tx1">
                    <a:lumMod val="65000"/>
                    <a:lumOff val="35000"/>
                  </a:schemeClr>
                </a:solidFill>
                <a:latin typeface="Adobe Gothic Std B" pitchFamily="34" charset="-128"/>
                <a:ea typeface="Adobe Gothic Std B" pitchFamily="34" charset="-128"/>
              </a:rPr>
              <a:t>you</a:t>
            </a:r>
            <a:endParaRPr lang="zh-CN" altLang="en-US" sz="7200" dirty="0">
              <a:solidFill>
                <a:schemeClr val="tx1">
                  <a:lumMod val="65000"/>
                  <a:lumOff val="35000"/>
                </a:schemeClr>
              </a:solidFill>
              <a:latin typeface="Adobe Gothic Std B" pitchFamily="34" charset="-128"/>
            </a:endParaRPr>
          </a:p>
        </p:txBody>
      </p:sp>
      <p:sp>
        <p:nvSpPr>
          <p:cNvPr id="6" name="TextBox 7"/>
          <p:cNvSpPr>
            <a:spLocks noChangeArrowheads="1"/>
          </p:cNvSpPr>
          <p:nvPr/>
        </p:nvSpPr>
        <p:spPr bwMode="auto">
          <a:xfrm>
            <a:off x="7984407" y="221431"/>
            <a:ext cx="776156" cy="34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en-US" altLang="zh-CN" sz="2000" b="1" dirty="0" smtClean="0">
                <a:solidFill>
                  <a:schemeClr val="tx1">
                    <a:lumMod val="50000"/>
                    <a:lumOff val="50000"/>
                  </a:schemeClr>
                </a:solidFill>
                <a:latin typeface="Corbel" pitchFamily="34" charset="0"/>
                <a:ea typeface="方正兰亭黑_GBK" pitchFamily="2" charset="-122"/>
                <a:sym typeface="方正大黑简体" pitchFamily="2" charset="-122"/>
              </a:rPr>
              <a:t>CDMA</a:t>
            </a:r>
            <a:endParaRPr lang="zh-CN" altLang="en-US" sz="2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cxnSp>
        <p:nvCxnSpPr>
          <p:cNvPr id="9" name="直接连接符 8"/>
          <p:cNvCxnSpPr>
            <a:cxnSpLocks noChangeShapeType="1"/>
          </p:cNvCxnSpPr>
          <p:nvPr/>
        </p:nvCxnSpPr>
        <p:spPr bwMode="auto">
          <a:xfrm>
            <a:off x="7920117" y="-41072"/>
            <a:ext cx="0" cy="781555"/>
          </a:xfrm>
          <a:prstGeom prst="line">
            <a:avLst/>
          </a:prstGeom>
          <a:noFill/>
          <a:ln w="9525" algn="ctr">
            <a:solidFill>
              <a:srgbClr val="159B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 name="Picture 14" descr="E:\王亮\工作\2015\04\01\新建文件夹\未标题-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370" y="3273840"/>
            <a:ext cx="2112627" cy="800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6"/>
          <p:cNvSpPr txBox="1">
            <a:spLocks noChangeArrowheads="1"/>
          </p:cNvSpPr>
          <p:nvPr/>
        </p:nvSpPr>
        <p:spPr bwMode="auto">
          <a:xfrm>
            <a:off x="1259840" y="2427605"/>
            <a:ext cx="6626860" cy="167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281" tIns="17140" rIns="34281" bIns="17140">
            <a:spAutoFit/>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marL="171450" indent="-171450" eaLnBrk="1" hangingPunct="1">
              <a:buFont typeface="Wingdings" pitchFamily="2" charset="2"/>
              <a:buChar char="u"/>
              <a:defRPr/>
            </a:pPr>
            <a:r>
              <a:rPr lang="en-US" altLang="zh-CN" sz="1800" dirty="0" smtClean="0">
                <a:latin typeface="+mn-ea"/>
                <a:ea typeface="+mn-ea"/>
              </a:rPr>
              <a:t>   </a:t>
            </a:r>
            <a:r>
              <a:rPr lang="zh-CN" altLang="en-US" sz="1800" dirty="0" smtClean="0">
                <a:latin typeface="+mn-ea"/>
                <a:ea typeface="+mn-ea"/>
              </a:rPr>
              <a:t>八十年代末美国提出并开始研制开发码分多址（</a:t>
            </a:r>
            <a:r>
              <a:rPr lang="en-US" altLang="zh-CN" sz="1800" dirty="0" smtClean="0">
                <a:latin typeface="+mn-ea"/>
                <a:ea typeface="+mn-ea"/>
              </a:rPr>
              <a:t>CDMA</a:t>
            </a:r>
            <a:r>
              <a:rPr lang="zh-CN" altLang="en-US" sz="1800" dirty="0" smtClean="0">
                <a:latin typeface="+mn-ea"/>
                <a:ea typeface="+mn-ea"/>
              </a:rPr>
              <a:t>）数字移动通信系统。</a:t>
            </a:r>
            <a:r>
              <a:rPr lang="zh-CN" altLang="en-US" sz="1800" dirty="0">
                <a:latin typeface="+mn-ea"/>
                <a:ea typeface="+mn-ea"/>
                <a:sym typeface="+mn-ea"/>
              </a:rPr>
              <a:t>以</a:t>
            </a:r>
            <a:r>
              <a:rPr lang="en-US" altLang="zh-CN" sz="1800" dirty="0">
                <a:latin typeface="+mn-ea"/>
                <a:ea typeface="+mn-ea"/>
                <a:sym typeface="+mn-ea"/>
              </a:rPr>
              <a:t>Qualcomm</a:t>
            </a:r>
            <a:r>
              <a:rPr lang="zh-CN" altLang="en-US" sz="1800" dirty="0">
                <a:latin typeface="+mn-ea"/>
                <a:ea typeface="+mn-ea"/>
                <a:sym typeface="+mn-ea"/>
              </a:rPr>
              <a:t>为代表的一些公司对</a:t>
            </a:r>
            <a:r>
              <a:rPr lang="en-US" altLang="zh-CN" sz="1800" dirty="0">
                <a:latin typeface="+mn-ea"/>
                <a:ea typeface="+mn-ea"/>
                <a:sym typeface="+mn-ea"/>
              </a:rPr>
              <a:t>CDMA</a:t>
            </a:r>
            <a:r>
              <a:rPr lang="zh-CN" altLang="en-US" sz="1800" dirty="0">
                <a:latin typeface="+mn-ea"/>
                <a:ea typeface="+mn-ea"/>
                <a:sym typeface="+mn-ea"/>
              </a:rPr>
              <a:t>技术进行了大量的理论研究和实地</a:t>
            </a:r>
            <a:r>
              <a:rPr lang="zh-CN" altLang="en-US" sz="1800" dirty="0" smtClean="0">
                <a:latin typeface="+mn-ea"/>
                <a:ea typeface="+mn-ea"/>
                <a:sym typeface="+mn-ea"/>
              </a:rPr>
              <a:t>现场实验</a:t>
            </a:r>
            <a:r>
              <a:rPr lang="zh-CN" altLang="en-US" sz="1800" dirty="0">
                <a:latin typeface="+mn-ea"/>
                <a:ea typeface="+mn-ea"/>
                <a:sym typeface="+mn-ea"/>
              </a:rPr>
              <a:t>。</a:t>
            </a:r>
            <a:endParaRPr lang="zh-CN" altLang="en-US" sz="1800" dirty="0">
              <a:latin typeface="+mn-ea"/>
              <a:ea typeface="+mn-ea"/>
              <a:sym typeface="+mn-ea"/>
            </a:endParaRPr>
          </a:p>
          <a:p>
            <a:pPr marL="171450" lvl="0" indent="-171450" eaLnBrk="1" hangingPunct="1">
              <a:buFont typeface="Wingdings" pitchFamily="2" charset="2"/>
              <a:buChar char="u"/>
              <a:defRPr/>
            </a:pPr>
            <a:r>
              <a:rPr lang="en-US" altLang="zh-CN" sz="1800" dirty="0">
                <a:latin typeface="+mn-ea"/>
                <a:ea typeface="+mn-ea"/>
                <a:sym typeface="+mn-ea"/>
              </a:rPr>
              <a:t>   1993</a:t>
            </a:r>
            <a:r>
              <a:rPr lang="zh-CN" altLang="en-US" sz="1800" dirty="0">
                <a:latin typeface="+mn-ea"/>
                <a:ea typeface="+mn-ea"/>
                <a:sym typeface="+mn-ea"/>
              </a:rPr>
              <a:t>年美国电信工业协会</a:t>
            </a:r>
            <a:r>
              <a:rPr lang="en-US" altLang="zh-CN" sz="1800" dirty="0">
                <a:latin typeface="+mn-ea"/>
                <a:ea typeface="+mn-ea"/>
                <a:sym typeface="+mn-ea"/>
              </a:rPr>
              <a:t>TIA</a:t>
            </a:r>
            <a:r>
              <a:rPr lang="zh-CN" altLang="en-US" sz="1800" dirty="0">
                <a:latin typeface="+mn-ea"/>
                <a:ea typeface="+mn-ea"/>
                <a:sym typeface="+mn-ea"/>
              </a:rPr>
              <a:t>将</a:t>
            </a:r>
            <a:r>
              <a:rPr lang="en-US" altLang="zh-CN" sz="1800" dirty="0">
                <a:latin typeface="+mn-ea"/>
                <a:ea typeface="+mn-ea"/>
                <a:sym typeface="+mn-ea"/>
              </a:rPr>
              <a:t>CDMA</a:t>
            </a:r>
            <a:r>
              <a:rPr lang="zh-CN" altLang="en-US" sz="1800" dirty="0">
                <a:latin typeface="+mn-ea"/>
                <a:ea typeface="+mn-ea"/>
                <a:sym typeface="+mn-ea"/>
              </a:rPr>
              <a:t>定为美国数字蜂窝的临时标准</a:t>
            </a:r>
            <a:r>
              <a:rPr lang="en-US" altLang="zh-CN" sz="1800" dirty="0" smtClean="0">
                <a:latin typeface="+mn-ea"/>
                <a:ea typeface="+mn-ea"/>
                <a:sym typeface="+mn-ea"/>
              </a:rPr>
              <a:t>IS-95</a:t>
            </a:r>
            <a:r>
              <a:rPr lang="zh-CN" altLang="en-US" sz="1800" dirty="0">
                <a:latin typeface="+mn-ea"/>
                <a:ea typeface="+mn-ea"/>
                <a:sym typeface="+mn-ea"/>
              </a:rPr>
              <a:t>，采用</a:t>
            </a:r>
            <a:r>
              <a:rPr lang="en-US" altLang="zh-CN" sz="1800" dirty="0">
                <a:latin typeface="+mn-ea"/>
                <a:ea typeface="+mn-ea"/>
                <a:sym typeface="+mn-ea"/>
              </a:rPr>
              <a:t>Qualcomm</a:t>
            </a:r>
            <a:r>
              <a:rPr lang="zh-CN" altLang="en-US" sz="1800" dirty="0">
                <a:latin typeface="+mn-ea"/>
                <a:ea typeface="+mn-ea"/>
                <a:sym typeface="+mn-ea"/>
              </a:rPr>
              <a:t>公司的</a:t>
            </a:r>
            <a:r>
              <a:rPr lang="en-US" altLang="zh-CN" sz="1800" dirty="0">
                <a:latin typeface="+mn-ea"/>
                <a:ea typeface="+mn-ea"/>
                <a:sym typeface="+mn-ea"/>
              </a:rPr>
              <a:t>CDMA</a:t>
            </a:r>
            <a:r>
              <a:rPr lang="zh-CN" altLang="en-US" sz="1800" dirty="0">
                <a:latin typeface="+mn-ea"/>
                <a:ea typeface="+mn-ea"/>
                <a:sym typeface="+mn-ea"/>
              </a:rPr>
              <a:t>空中接口规范。</a:t>
            </a:r>
            <a:endParaRPr lang="zh-CN" altLang="en-US" sz="1800" dirty="0">
              <a:latin typeface="+mn-ea"/>
              <a:ea typeface="+mn-ea"/>
              <a:sym typeface="+mn-ea"/>
            </a:endParaRPr>
          </a:p>
          <a:p>
            <a:pPr marL="171450" lvl="0" indent="-171450" eaLnBrk="1" hangingPunct="1">
              <a:buFont typeface="Wingdings" pitchFamily="2" charset="2"/>
              <a:buChar char="u"/>
              <a:defRPr/>
            </a:pPr>
            <a:r>
              <a:rPr lang="zh-CN" altLang="en-US" sz="1800" dirty="0" smtClean="0">
                <a:latin typeface="+mn-ea"/>
                <a:ea typeface="+mn-ea"/>
                <a:sym typeface="+mn-ea"/>
              </a:rPr>
              <a:t>   已成为第三代移动通信中最主要的多址接入方式。</a:t>
            </a:r>
            <a:endParaRPr lang="zh-CN" altLang="en-US" sz="1800" dirty="0" smtClean="0">
              <a:latin typeface="+mn-ea"/>
              <a:ea typeface="+mn-ea"/>
              <a:sym typeface="+mn-ea"/>
            </a:endParaRPr>
          </a:p>
        </p:txBody>
      </p:sp>
      <p:sp>
        <p:nvSpPr>
          <p:cNvPr id="33" name="TextBox 7"/>
          <p:cNvSpPr>
            <a:spLocks noChangeArrowheads="1"/>
          </p:cNvSpPr>
          <p:nvPr/>
        </p:nvSpPr>
        <p:spPr bwMode="auto">
          <a:xfrm>
            <a:off x="7984407" y="221431"/>
            <a:ext cx="767715" cy="3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lgn="l">
              <a:defRPr/>
            </a:pPr>
            <a:r>
              <a:rPr lang="en-US" altLang="zh-CN" sz="2000" b="1" dirty="0" smtClean="0">
                <a:solidFill>
                  <a:schemeClr val="tx1">
                    <a:lumMod val="50000"/>
                    <a:lumOff val="50000"/>
                  </a:schemeClr>
                </a:solidFill>
                <a:latin typeface="Corbel" pitchFamily="34" charset="0"/>
                <a:ea typeface="方正兰亭黑_GBK" pitchFamily="2" charset="-122"/>
                <a:sym typeface="方正大黑简体" pitchFamily="2" charset="-122"/>
              </a:rPr>
              <a:t>CDMA</a:t>
            </a:r>
            <a:endParaRPr lang="zh-CN" altLang="en-US" sz="1000" b="1" dirty="0">
              <a:solidFill>
                <a:schemeClr val="tx1">
                  <a:lumMod val="50000"/>
                  <a:lumOff val="50000"/>
                </a:schemeClr>
              </a:solidFill>
              <a:latin typeface="+mn-ea"/>
              <a:ea typeface="+mn-ea"/>
              <a:sym typeface="方正大黑简体" pitchFamily="2" charset="-122"/>
            </a:endParaRPr>
          </a:p>
        </p:txBody>
      </p:sp>
      <p:cxnSp>
        <p:nvCxnSpPr>
          <p:cNvPr id="45" name="直接连接符 44"/>
          <p:cNvCxnSpPr>
            <a:cxnSpLocks noChangeShapeType="1"/>
          </p:cNvCxnSpPr>
          <p:nvPr/>
        </p:nvCxnSpPr>
        <p:spPr bwMode="auto">
          <a:xfrm>
            <a:off x="7920117" y="-41072"/>
            <a:ext cx="0" cy="781555"/>
          </a:xfrm>
          <a:prstGeom prst="line">
            <a:avLst/>
          </a:prstGeom>
          <a:noFill/>
          <a:ln w="9525" algn="ctr">
            <a:solidFill>
              <a:srgbClr val="159B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矩形 47"/>
          <p:cNvSpPr/>
          <p:nvPr/>
        </p:nvSpPr>
        <p:spPr>
          <a:xfrm>
            <a:off x="7431365" y="1059624"/>
            <a:ext cx="775136" cy="230832"/>
          </a:xfrm>
          <a:prstGeom prst="rect">
            <a:avLst/>
          </a:prstGeom>
        </p:spPr>
        <p:txBody>
          <a:bodyPr wrap="square">
            <a:spAutoFit/>
          </a:bodyPr>
          <a:lstStyle/>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latin typeface="+mn-ea"/>
                <a:ea typeface="+mn-ea"/>
              </a:rPr>
              <a:t>PPT</a:t>
            </a:r>
            <a:r>
              <a:rPr kumimoji="0" lang="zh-CN" altLang="en-US" sz="100" b="0" i="0" u="none" strike="noStrike" kern="0" cap="none" spc="0" normalizeH="0" baseline="0" noProof="0" dirty="0">
                <a:ln>
                  <a:noFill/>
                </a:ln>
                <a:solidFill>
                  <a:sysClr val="window" lastClr="FFFFFF"/>
                </a:solidFill>
                <a:effectLst/>
                <a:uLnTx/>
                <a:uFillTx/>
                <a:latin typeface="+mn-ea"/>
                <a:ea typeface="+mn-ea"/>
              </a:rPr>
              <a:t>模板下载：</a:t>
            </a:r>
            <a:r>
              <a:rPr kumimoji="0" lang="en-US" altLang="zh-CN" sz="100" b="0" i="0" u="none" strike="noStrike" kern="0" cap="none" spc="0" normalizeH="0" baseline="0" noProof="0" dirty="0">
                <a:ln>
                  <a:noFill/>
                </a:ln>
                <a:solidFill>
                  <a:sysClr val="window" lastClr="FFFFFF"/>
                </a:solidFill>
                <a:effectLst/>
                <a:uLnTx/>
                <a:uFillTx/>
                <a:latin typeface="+mn-ea"/>
                <a:ea typeface="+mn-ea"/>
              </a:rPr>
              <a:t>www.1ppt.com/moban/     </a:t>
            </a:r>
            <a:r>
              <a:rPr kumimoji="0" lang="zh-CN" altLang="en-US" sz="100" b="0" i="0" u="none" strike="noStrike" kern="0" cap="none" spc="0" normalizeH="0" baseline="0" noProof="0" dirty="0">
                <a:ln>
                  <a:noFill/>
                </a:ln>
                <a:solidFill>
                  <a:sysClr val="window" lastClr="FFFFFF"/>
                </a:solidFill>
                <a:effectLst/>
                <a:uLnTx/>
                <a:uFillTx/>
                <a:latin typeface="+mn-ea"/>
                <a:ea typeface="+mn-ea"/>
              </a:rPr>
              <a:t>行业</a:t>
            </a:r>
            <a:r>
              <a:rPr kumimoji="0" lang="en-US" altLang="zh-CN" sz="100" b="0" i="0" u="none" strike="noStrike" kern="0" cap="none" spc="0" normalizeH="0" baseline="0" noProof="0" dirty="0">
                <a:ln>
                  <a:noFill/>
                </a:ln>
                <a:solidFill>
                  <a:sysClr val="window" lastClr="FFFFFF"/>
                </a:solidFill>
                <a:effectLst/>
                <a:uLnTx/>
                <a:uFillTx/>
                <a:latin typeface="+mn-ea"/>
                <a:ea typeface="+mn-ea"/>
              </a:rPr>
              <a:t>PPT</a:t>
            </a:r>
            <a:r>
              <a:rPr kumimoji="0" lang="zh-CN" altLang="en-US" sz="100" b="0" i="0" u="none" strike="noStrike" kern="0" cap="none" spc="0" normalizeH="0" baseline="0" noProof="0" dirty="0">
                <a:ln>
                  <a:noFill/>
                </a:ln>
                <a:solidFill>
                  <a:sysClr val="window" lastClr="FFFFFF"/>
                </a:solidFill>
                <a:effectLst/>
                <a:uLnTx/>
                <a:uFillTx/>
                <a:latin typeface="+mn-ea"/>
                <a:ea typeface="+mn-ea"/>
              </a:rPr>
              <a:t>模板：</a:t>
            </a:r>
            <a:r>
              <a:rPr kumimoji="0" lang="en-US" altLang="zh-CN" sz="100" b="0" i="0" u="none" strike="noStrike" kern="0" cap="none" spc="0" normalizeH="0" baseline="0" noProof="0" dirty="0">
                <a:ln>
                  <a:noFill/>
                </a:ln>
                <a:solidFill>
                  <a:sysClr val="window" lastClr="FFFFFF"/>
                </a:solidFill>
                <a:effectLst/>
                <a:uLnTx/>
                <a:uFillTx/>
                <a:latin typeface="+mn-ea"/>
                <a:ea typeface="+mn-ea"/>
              </a:rPr>
              <a:t>www.1ppt.com/hangye/ </a:t>
            </a:r>
            <a:endParaRPr kumimoji="0" lang="en-US" altLang="zh-CN" sz="100" b="0" i="0" u="none" strike="noStrike" kern="0" cap="none" spc="0" normalizeH="0" baseline="0" noProof="0" dirty="0">
              <a:ln>
                <a:noFill/>
              </a:ln>
              <a:solidFill>
                <a:sysClr val="window" lastClr="FFFFFF"/>
              </a:solidFill>
              <a:effectLst/>
              <a:uLnTx/>
              <a:uFillTx/>
              <a:latin typeface="+mn-ea"/>
              <a:ea typeface="+mn-ea"/>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latin typeface="+mn-ea"/>
                <a:ea typeface="+mn-ea"/>
              </a:rPr>
              <a:t>节日</a:t>
            </a:r>
            <a:r>
              <a:rPr kumimoji="0" lang="en-US" altLang="zh-CN" sz="100" b="0" i="0" u="none" strike="noStrike" kern="0" cap="none" spc="0" normalizeH="0" baseline="0" noProof="0" dirty="0">
                <a:ln>
                  <a:noFill/>
                </a:ln>
                <a:solidFill>
                  <a:sysClr val="window" lastClr="FFFFFF"/>
                </a:solidFill>
                <a:effectLst/>
                <a:uLnTx/>
                <a:uFillTx/>
                <a:latin typeface="+mn-ea"/>
                <a:ea typeface="+mn-ea"/>
              </a:rPr>
              <a:t>PPT</a:t>
            </a:r>
            <a:r>
              <a:rPr kumimoji="0" lang="zh-CN" altLang="en-US" sz="100" b="0" i="0" u="none" strike="noStrike" kern="0" cap="none" spc="0" normalizeH="0" baseline="0" noProof="0" dirty="0">
                <a:ln>
                  <a:noFill/>
                </a:ln>
                <a:solidFill>
                  <a:sysClr val="window" lastClr="FFFFFF"/>
                </a:solidFill>
                <a:effectLst/>
                <a:uLnTx/>
                <a:uFillTx/>
                <a:latin typeface="+mn-ea"/>
                <a:ea typeface="+mn-ea"/>
              </a:rPr>
              <a:t>模板：</a:t>
            </a:r>
            <a:r>
              <a:rPr kumimoji="0" lang="en-US" altLang="zh-CN" sz="100" b="0" i="0" u="none" strike="noStrike" kern="0" cap="none" spc="0" normalizeH="0" baseline="0" noProof="0" dirty="0">
                <a:ln>
                  <a:noFill/>
                </a:ln>
                <a:solidFill>
                  <a:sysClr val="window" lastClr="FFFFFF"/>
                </a:solidFill>
                <a:effectLst/>
                <a:uLnTx/>
                <a:uFillTx/>
                <a:latin typeface="+mn-ea"/>
                <a:ea typeface="+mn-ea"/>
              </a:rPr>
              <a:t>www.1ppt.com/jieri/           PPT</a:t>
            </a:r>
            <a:r>
              <a:rPr kumimoji="0" lang="zh-CN" altLang="en-US" sz="100" b="0" i="0" u="none" strike="noStrike" kern="0" cap="none" spc="0" normalizeH="0" baseline="0" noProof="0" dirty="0">
                <a:ln>
                  <a:noFill/>
                </a:ln>
                <a:solidFill>
                  <a:sysClr val="window" lastClr="FFFFFF"/>
                </a:solidFill>
                <a:effectLst/>
                <a:uLnTx/>
                <a:uFillTx/>
                <a:latin typeface="+mn-ea"/>
                <a:ea typeface="+mn-ea"/>
              </a:rPr>
              <a:t>素材下载：</a:t>
            </a:r>
            <a:r>
              <a:rPr kumimoji="0" lang="en-US" altLang="zh-CN" sz="100" b="0" i="0" u="none" strike="noStrike" kern="0" cap="none" spc="0" normalizeH="0" baseline="0" noProof="0" dirty="0">
                <a:ln>
                  <a:noFill/>
                </a:ln>
                <a:solidFill>
                  <a:sysClr val="window" lastClr="FFFFFF"/>
                </a:solidFill>
                <a:effectLst/>
                <a:uLnTx/>
                <a:uFillTx/>
                <a:latin typeface="+mn-ea"/>
                <a:ea typeface="+mn-ea"/>
              </a:rPr>
              <a:t>www.1ppt.com/sucai/</a:t>
            </a:r>
            <a:endParaRPr kumimoji="0" lang="en-US" altLang="zh-CN" sz="100" b="0" i="0" u="none" strike="noStrike" kern="0" cap="none" spc="0" normalizeH="0" baseline="0" noProof="0" dirty="0">
              <a:ln>
                <a:noFill/>
              </a:ln>
              <a:solidFill>
                <a:sysClr val="window" lastClr="FFFFFF"/>
              </a:solidFill>
              <a:effectLst/>
              <a:uLnTx/>
              <a:uFillTx/>
              <a:latin typeface="+mn-ea"/>
              <a:ea typeface="+mn-ea"/>
            </a:endParaRP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latin typeface="+mn-ea"/>
                <a:ea typeface="+mn-ea"/>
              </a:rPr>
              <a:t>PPT</a:t>
            </a:r>
            <a:r>
              <a:rPr kumimoji="0" lang="zh-CN" altLang="en-US" sz="100" b="0" i="0" u="none" strike="noStrike" kern="0" cap="none" spc="0" normalizeH="0" baseline="0" noProof="0" dirty="0">
                <a:ln>
                  <a:noFill/>
                </a:ln>
                <a:solidFill>
                  <a:sysClr val="window" lastClr="FFFFFF"/>
                </a:solidFill>
                <a:effectLst/>
                <a:uLnTx/>
                <a:uFillTx/>
                <a:latin typeface="+mn-ea"/>
                <a:ea typeface="+mn-ea"/>
              </a:rPr>
              <a:t>背景图片：</a:t>
            </a:r>
            <a:r>
              <a:rPr kumimoji="0" lang="en-US" altLang="zh-CN" sz="100" b="0" i="0" u="none" strike="noStrike" kern="0" cap="none" spc="0" normalizeH="0" baseline="0" noProof="0" dirty="0">
                <a:ln>
                  <a:noFill/>
                </a:ln>
                <a:solidFill>
                  <a:sysClr val="window" lastClr="FFFFFF"/>
                </a:solidFill>
                <a:effectLst/>
                <a:uLnTx/>
                <a:uFillTx/>
                <a:latin typeface="+mn-ea"/>
                <a:ea typeface="+mn-ea"/>
              </a:rPr>
              <a:t>www.1ppt.com/beijing/      PPT</a:t>
            </a:r>
            <a:r>
              <a:rPr kumimoji="0" lang="zh-CN" altLang="en-US" sz="100" b="0" i="0" u="none" strike="noStrike" kern="0" cap="none" spc="0" normalizeH="0" baseline="0" noProof="0" dirty="0">
                <a:ln>
                  <a:noFill/>
                </a:ln>
                <a:solidFill>
                  <a:sysClr val="window" lastClr="FFFFFF"/>
                </a:solidFill>
                <a:effectLst/>
                <a:uLnTx/>
                <a:uFillTx/>
                <a:latin typeface="+mn-ea"/>
                <a:ea typeface="+mn-ea"/>
              </a:rPr>
              <a:t>图表下载：</a:t>
            </a:r>
            <a:r>
              <a:rPr kumimoji="0" lang="en-US" altLang="zh-CN" sz="100" b="0" i="0" u="none" strike="noStrike" kern="0" cap="none" spc="0" normalizeH="0" baseline="0" noProof="0" dirty="0">
                <a:ln>
                  <a:noFill/>
                </a:ln>
                <a:solidFill>
                  <a:sysClr val="window" lastClr="FFFFFF"/>
                </a:solidFill>
                <a:effectLst/>
                <a:uLnTx/>
                <a:uFillTx/>
                <a:latin typeface="+mn-ea"/>
                <a:ea typeface="+mn-ea"/>
              </a:rPr>
              <a:t>www.1ppt.com/tubiao/      </a:t>
            </a:r>
            <a:endParaRPr kumimoji="0" lang="en-US" altLang="zh-CN" sz="100" b="0" i="0" u="none" strike="noStrike" kern="0" cap="none" spc="0" normalizeH="0" baseline="0" noProof="0" dirty="0">
              <a:ln>
                <a:noFill/>
              </a:ln>
              <a:solidFill>
                <a:sysClr val="window" lastClr="FFFFFF"/>
              </a:solidFill>
              <a:effectLst/>
              <a:uLnTx/>
              <a:uFillTx/>
              <a:latin typeface="+mn-ea"/>
              <a:ea typeface="+mn-ea"/>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latin typeface="+mn-ea"/>
                <a:ea typeface="+mn-ea"/>
              </a:rPr>
              <a:t>优秀</a:t>
            </a:r>
            <a:r>
              <a:rPr kumimoji="0" lang="en-US" altLang="zh-CN" sz="100" b="0" i="0" u="none" strike="noStrike" kern="0" cap="none" spc="0" normalizeH="0" baseline="0" noProof="0" dirty="0">
                <a:ln>
                  <a:noFill/>
                </a:ln>
                <a:solidFill>
                  <a:sysClr val="window" lastClr="FFFFFF"/>
                </a:solidFill>
                <a:effectLst/>
                <a:uLnTx/>
                <a:uFillTx/>
                <a:latin typeface="+mn-ea"/>
                <a:ea typeface="+mn-ea"/>
              </a:rPr>
              <a:t>PPT</a:t>
            </a:r>
            <a:r>
              <a:rPr kumimoji="0" lang="zh-CN" altLang="en-US" sz="100" b="0" i="0" u="none" strike="noStrike" kern="0" cap="none" spc="0" normalizeH="0" baseline="0" noProof="0" dirty="0">
                <a:ln>
                  <a:noFill/>
                </a:ln>
                <a:solidFill>
                  <a:sysClr val="window" lastClr="FFFFFF"/>
                </a:solidFill>
                <a:effectLst/>
                <a:uLnTx/>
                <a:uFillTx/>
                <a:latin typeface="+mn-ea"/>
                <a:ea typeface="+mn-ea"/>
              </a:rPr>
              <a:t>下载：</a:t>
            </a:r>
            <a:r>
              <a:rPr kumimoji="0" lang="en-US" altLang="zh-CN" sz="100" b="0" i="0" u="none" strike="noStrike" kern="0" cap="none" spc="0" normalizeH="0" baseline="0" noProof="0" dirty="0">
                <a:ln>
                  <a:noFill/>
                </a:ln>
                <a:solidFill>
                  <a:sysClr val="window" lastClr="FFFFFF"/>
                </a:solidFill>
                <a:effectLst/>
                <a:uLnTx/>
                <a:uFillTx/>
                <a:latin typeface="+mn-ea"/>
                <a:ea typeface="+mn-ea"/>
              </a:rPr>
              <a:t>www.1ppt.com/xiazai/        PPT</a:t>
            </a:r>
            <a:r>
              <a:rPr kumimoji="0" lang="zh-CN" altLang="en-US" sz="100" b="0" i="0" u="none" strike="noStrike" kern="0" cap="none" spc="0" normalizeH="0" baseline="0" noProof="0" dirty="0">
                <a:ln>
                  <a:noFill/>
                </a:ln>
                <a:solidFill>
                  <a:sysClr val="window" lastClr="FFFFFF"/>
                </a:solidFill>
                <a:effectLst/>
                <a:uLnTx/>
                <a:uFillTx/>
                <a:latin typeface="+mn-ea"/>
                <a:ea typeface="+mn-ea"/>
              </a:rPr>
              <a:t>教程： </a:t>
            </a:r>
            <a:r>
              <a:rPr kumimoji="0" lang="en-US" altLang="zh-CN" sz="100" b="0" i="0" u="none" strike="noStrike" kern="0" cap="none" spc="0" normalizeH="0" baseline="0" noProof="0" dirty="0">
                <a:ln>
                  <a:noFill/>
                </a:ln>
                <a:solidFill>
                  <a:sysClr val="window" lastClr="FFFFFF"/>
                </a:solidFill>
                <a:effectLst/>
                <a:uLnTx/>
                <a:uFillTx/>
                <a:latin typeface="+mn-ea"/>
                <a:ea typeface="+mn-ea"/>
              </a:rPr>
              <a:t>www.1ppt.com/powerpoint/      </a:t>
            </a:r>
            <a:endParaRPr kumimoji="0" lang="en-US" altLang="zh-CN" sz="100" b="0" i="0" u="none" strike="noStrike" kern="0" cap="none" spc="0" normalizeH="0" baseline="0" noProof="0" dirty="0">
              <a:ln>
                <a:noFill/>
              </a:ln>
              <a:solidFill>
                <a:sysClr val="window" lastClr="FFFFFF"/>
              </a:solidFill>
              <a:effectLst/>
              <a:uLnTx/>
              <a:uFillTx/>
              <a:latin typeface="+mn-ea"/>
              <a:ea typeface="+mn-ea"/>
            </a:endParaRP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latin typeface="+mn-ea"/>
                <a:ea typeface="+mn-ea"/>
              </a:rPr>
              <a:t>Word</a:t>
            </a:r>
            <a:r>
              <a:rPr kumimoji="0" lang="zh-CN" altLang="en-US" sz="100" b="0" i="0" u="none" strike="noStrike" kern="0" cap="none" spc="0" normalizeH="0" baseline="0" noProof="0" dirty="0">
                <a:ln>
                  <a:noFill/>
                </a:ln>
                <a:solidFill>
                  <a:sysClr val="window" lastClr="FFFFFF"/>
                </a:solidFill>
                <a:effectLst/>
                <a:uLnTx/>
                <a:uFillTx/>
                <a:latin typeface="+mn-ea"/>
                <a:ea typeface="+mn-ea"/>
              </a:rPr>
              <a:t>教程： </a:t>
            </a:r>
            <a:r>
              <a:rPr kumimoji="0" lang="en-US" altLang="zh-CN" sz="100" b="0" i="0" u="none" strike="noStrike" kern="0" cap="none" spc="0" normalizeH="0" baseline="0" noProof="0" dirty="0">
                <a:ln>
                  <a:noFill/>
                </a:ln>
                <a:solidFill>
                  <a:sysClr val="window" lastClr="FFFFFF"/>
                </a:solidFill>
                <a:effectLst/>
                <a:uLnTx/>
                <a:uFillTx/>
                <a:latin typeface="+mn-ea"/>
                <a:ea typeface="+mn-ea"/>
              </a:rPr>
              <a:t>www.1ppt.com/word/              Excel</a:t>
            </a:r>
            <a:r>
              <a:rPr kumimoji="0" lang="zh-CN" altLang="en-US" sz="100" b="0" i="0" u="none" strike="noStrike" kern="0" cap="none" spc="0" normalizeH="0" baseline="0" noProof="0" dirty="0">
                <a:ln>
                  <a:noFill/>
                </a:ln>
                <a:solidFill>
                  <a:sysClr val="window" lastClr="FFFFFF"/>
                </a:solidFill>
                <a:effectLst/>
                <a:uLnTx/>
                <a:uFillTx/>
                <a:latin typeface="+mn-ea"/>
                <a:ea typeface="+mn-ea"/>
              </a:rPr>
              <a:t>教程：</a:t>
            </a:r>
            <a:r>
              <a:rPr kumimoji="0" lang="en-US" altLang="zh-CN" sz="100" b="0" i="0" u="none" strike="noStrike" kern="0" cap="none" spc="0" normalizeH="0" baseline="0" noProof="0" dirty="0">
                <a:ln>
                  <a:noFill/>
                </a:ln>
                <a:solidFill>
                  <a:sysClr val="window" lastClr="FFFFFF"/>
                </a:solidFill>
                <a:effectLst/>
                <a:uLnTx/>
                <a:uFillTx/>
                <a:latin typeface="+mn-ea"/>
                <a:ea typeface="+mn-ea"/>
              </a:rPr>
              <a:t>www.1ppt.com/excel/  </a:t>
            </a:r>
            <a:endParaRPr kumimoji="0" lang="en-US" altLang="zh-CN" sz="100" b="0" i="0" u="none" strike="noStrike" kern="0" cap="none" spc="0" normalizeH="0" baseline="0" noProof="0" dirty="0">
              <a:ln>
                <a:noFill/>
              </a:ln>
              <a:solidFill>
                <a:sysClr val="window" lastClr="FFFFFF"/>
              </a:solidFill>
              <a:effectLst/>
              <a:uLnTx/>
              <a:uFillTx/>
              <a:latin typeface="+mn-ea"/>
              <a:ea typeface="+mn-ea"/>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latin typeface="+mn-ea"/>
                <a:ea typeface="+mn-ea"/>
              </a:rPr>
              <a:t>资料下载：</a:t>
            </a:r>
            <a:r>
              <a:rPr kumimoji="0" lang="en-US" altLang="zh-CN" sz="100" b="0" i="0" u="none" strike="noStrike" kern="0" cap="none" spc="0" normalizeH="0" baseline="0" noProof="0" dirty="0">
                <a:ln>
                  <a:noFill/>
                </a:ln>
                <a:solidFill>
                  <a:sysClr val="window" lastClr="FFFFFF"/>
                </a:solidFill>
                <a:effectLst/>
                <a:uLnTx/>
                <a:uFillTx/>
                <a:latin typeface="+mn-ea"/>
                <a:ea typeface="+mn-ea"/>
              </a:rPr>
              <a:t>www.1ppt.com/ziliao/                PPT</a:t>
            </a:r>
            <a:r>
              <a:rPr kumimoji="0" lang="zh-CN" altLang="en-US" sz="100" b="0" i="0" u="none" strike="noStrike" kern="0" cap="none" spc="0" normalizeH="0" baseline="0" noProof="0" dirty="0">
                <a:ln>
                  <a:noFill/>
                </a:ln>
                <a:solidFill>
                  <a:sysClr val="window" lastClr="FFFFFF"/>
                </a:solidFill>
                <a:effectLst/>
                <a:uLnTx/>
                <a:uFillTx/>
                <a:latin typeface="+mn-ea"/>
                <a:ea typeface="+mn-ea"/>
              </a:rPr>
              <a:t>课件下载：</a:t>
            </a:r>
            <a:r>
              <a:rPr kumimoji="0" lang="en-US" altLang="zh-CN" sz="100" b="0" i="0" u="none" strike="noStrike" kern="0" cap="none" spc="0" normalizeH="0" baseline="0" noProof="0" dirty="0">
                <a:ln>
                  <a:noFill/>
                </a:ln>
                <a:solidFill>
                  <a:sysClr val="window" lastClr="FFFFFF"/>
                </a:solidFill>
                <a:effectLst/>
                <a:uLnTx/>
                <a:uFillTx/>
                <a:latin typeface="+mn-ea"/>
                <a:ea typeface="+mn-ea"/>
              </a:rPr>
              <a:t>www.1ppt.com/kejian/ </a:t>
            </a:r>
            <a:endParaRPr kumimoji="0" lang="en-US" altLang="zh-CN" sz="100" b="0" i="0" u="none" strike="noStrike" kern="0" cap="none" spc="0" normalizeH="0" baseline="0" noProof="0" dirty="0">
              <a:ln>
                <a:noFill/>
              </a:ln>
              <a:solidFill>
                <a:sysClr val="window" lastClr="FFFFFF"/>
              </a:solidFill>
              <a:effectLst/>
              <a:uLnTx/>
              <a:uFillTx/>
              <a:latin typeface="+mn-ea"/>
              <a:ea typeface="+mn-ea"/>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latin typeface="+mn-ea"/>
                <a:ea typeface="+mn-ea"/>
              </a:rPr>
              <a:t>范文下载：</a:t>
            </a:r>
            <a:r>
              <a:rPr kumimoji="0" lang="en-US" altLang="zh-CN" sz="100" b="0" i="0" u="none" strike="noStrike" kern="0" cap="none" spc="0" normalizeH="0" baseline="0" noProof="0" dirty="0">
                <a:ln>
                  <a:noFill/>
                </a:ln>
                <a:solidFill>
                  <a:sysClr val="window" lastClr="FFFFFF"/>
                </a:solidFill>
                <a:effectLst/>
                <a:uLnTx/>
                <a:uFillTx/>
                <a:latin typeface="+mn-ea"/>
                <a:ea typeface="+mn-ea"/>
              </a:rPr>
              <a:t>www.1ppt.com/fanwen/             </a:t>
            </a:r>
            <a:r>
              <a:rPr kumimoji="0" lang="zh-CN" altLang="en-US" sz="100" b="0" i="0" u="none" strike="noStrike" kern="0" cap="none" spc="0" normalizeH="0" baseline="0" noProof="0" dirty="0">
                <a:ln>
                  <a:noFill/>
                </a:ln>
                <a:solidFill>
                  <a:sysClr val="window" lastClr="FFFFFF"/>
                </a:solidFill>
                <a:effectLst/>
                <a:uLnTx/>
                <a:uFillTx/>
                <a:latin typeface="+mn-ea"/>
                <a:ea typeface="+mn-ea"/>
              </a:rPr>
              <a:t>试卷下载：</a:t>
            </a:r>
            <a:r>
              <a:rPr kumimoji="0" lang="en-US" altLang="zh-CN" sz="100" b="0" i="0" u="none" strike="noStrike" kern="0" cap="none" spc="0" normalizeH="0" baseline="0" noProof="0" dirty="0">
                <a:ln>
                  <a:noFill/>
                </a:ln>
                <a:solidFill>
                  <a:sysClr val="window" lastClr="FFFFFF"/>
                </a:solidFill>
                <a:effectLst/>
                <a:uLnTx/>
                <a:uFillTx/>
                <a:latin typeface="+mn-ea"/>
                <a:ea typeface="+mn-ea"/>
              </a:rPr>
              <a:t>www.1ppt.com/shiti/  </a:t>
            </a:r>
            <a:endParaRPr kumimoji="0" lang="en-US" altLang="zh-CN" sz="100" b="0" i="0" u="none" strike="noStrike" kern="0" cap="none" spc="0" normalizeH="0" baseline="0" noProof="0" dirty="0">
              <a:ln>
                <a:noFill/>
              </a:ln>
              <a:solidFill>
                <a:sysClr val="window" lastClr="FFFFFF"/>
              </a:solidFill>
              <a:effectLst/>
              <a:uLnTx/>
              <a:uFillTx/>
              <a:latin typeface="+mn-ea"/>
              <a:ea typeface="+mn-ea"/>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latin typeface="+mn-ea"/>
                <a:ea typeface="+mn-ea"/>
              </a:rPr>
              <a:t>教案下载：</a:t>
            </a:r>
            <a:r>
              <a:rPr kumimoji="0" lang="en-US" altLang="zh-CN" sz="100" b="0" i="0" u="none" strike="noStrike" kern="0" cap="none" spc="0" normalizeH="0" baseline="0" noProof="0" dirty="0">
                <a:ln>
                  <a:noFill/>
                </a:ln>
                <a:solidFill>
                  <a:sysClr val="window" lastClr="FFFFFF"/>
                </a:solidFill>
                <a:effectLst/>
                <a:uLnTx/>
                <a:uFillTx/>
                <a:latin typeface="+mn-ea"/>
                <a:ea typeface="+mn-ea"/>
              </a:rPr>
              <a:t>www.1ppt.com/jiaoan/  </a:t>
            </a:r>
            <a:r>
              <a:rPr kumimoji="0" lang="en-US" altLang="zh-CN" sz="100" b="0" i="0" u="none" strike="noStrike" kern="0" cap="none" spc="0" normalizeH="0" baseline="0" noProof="0" dirty="0" smtClean="0">
                <a:ln>
                  <a:noFill/>
                </a:ln>
                <a:solidFill>
                  <a:sysClr val="window" lastClr="FFFFFF"/>
                </a:solidFill>
                <a:effectLst/>
                <a:uLnTx/>
                <a:uFillTx/>
                <a:latin typeface="+mn-ea"/>
                <a:ea typeface="+mn-ea"/>
              </a:rPr>
              <a:t>      PPT</a:t>
            </a:r>
            <a:r>
              <a:rPr kumimoji="0" lang="zh-CN" altLang="en-US" sz="100" b="0" i="0" u="none" strike="noStrike" kern="0" cap="none" spc="0" normalizeH="0" baseline="0" noProof="0" dirty="0" smtClean="0">
                <a:ln>
                  <a:noFill/>
                </a:ln>
                <a:solidFill>
                  <a:sysClr val="window" lastClr="FFFFFF"/>
                </a:solidFill>
                <a:effectLst/>
                <a:uLnTx/>
                <a:uFillTx/>
                <a:latin typeface="+mn-ea"/>
                <a:ea typeface="+mn-ea"/>
              </a:rPr>
              <a:t>论坛：</a:t>
            </a:r>
            <a:r>
              <a:rPr kumimoji="0" lang="en-US" altLang="zh-CN" sz="100" b="0" i="0" u="none" strike="noStrike" kern="0" cap="none" spc="0" normalizeH="0" baseline="0" noProof="0" dirty="0" smtClean="0">
                <a:ln>
                  <a:noFill/>
                </a:ln>
                <a:solidFill>
                  <a:sysClr val="window" lastClr="FFFFFF"/>
                </a:solidFill>
                <a:effectLst/>
                <a:uLnTx/>
                <a:uFillTx/>
                <a:latin typeface="+mn-ea"/>
                <a:ea typeface="+mn-ea"/>
              </a:rPr>
              <a:t>www.1ppt.cn</a:t>
            </a:r>
            <a:endParaRPr kumimoji="0" lang="en-US" altLang="zh-CN" sz="100" b="0" i="0" u="none" strike="noStrike" kern="0" cap="none" spc="0" normalizeH="0" baseline="0" noProof="0" dirty="0">
              <a:ln>
                <a:noFill/>
              </a:ln>
              <a:solidFill>
                <a:sysClr val="window" lastClr="FFFFFF"/>
              </a:solidFill>
              <a:effectLst/>
              <a:uLnTx/>
              <a:uFillTx/>
              <a:latin typeface="+mn-ea"/>
              <a:ea typeface="+mn-ea"/>
            </a:endParaRP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latin typeface="+mn-ea"/>
                <a:ea typeface="+mn-ea"/>
              </a:rPr>
              <a:t> </a:t>
            </a:r>
            <a:endParaRPr kumimoji="0" lang="zh-CN" altLang="en-US" sz="100" b="0" i="0" u="none" strike="noStrike" kern="0" cap="none" spc="0" normalizeH="0" baseline="0" noProof="0" dirty="0">
              <a:ln>
                <a:noFill/>
              </a:ln>
              <a:solidFill>
                <a:sysClr val="window" lastClr="FFFFFF"/>
              </a:solidFill>
              <a:effectLst/>
              <a:uLnTx/>
              <a:uFillTx/>
              <a:latin typeface="+mn-ea"/>
              <a:ea typeface="+mn-ea"/>
            </a:endParaRPr>
          </a:p>
        </p:txBody>
      </p:sp>
      <p:sp>
        <p:nvSpPr>
          <p:cNvPr id="36" name="TextBox 7"/>
          <p:cNvSpPr>
            <a:spLocks noChangeArrowheads="1"/>
          </p:cNvSpPr>
          <p:nvPr/>
        </p:nvSpPr>
        <p:spPr bwMode="auto">
          <a:xfrm>
            <a:off x="3426150" y="310214"/>
            <a:ext cx="2304192" cy="650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281" tIns="17140" rIns="34281" bIns="17140">
            <a:spAutoFit/>
          </a:bodyPr>
          <a:lstStyle/>
          <a:p>
            <a:pPr algn="ctr">
              <a:defRPr/>
            </a:pPr>
            <a:r>
              <a:rPr lang="en-US" altLang="zh-CN" sz="4000" b="1" dirty="0">
                <a:latin typeface="Times New Roman" pitchFamily="18" charset="0"/>
                <a:ea typeface="+mn-ea"/>
                <a:cs typeface="Times New Roman" pitchFamily="18" charset="0"/>
              </a:rPr>
              <a:t>CDMA</a:t>
            </a:r>
            <a:endParaRPr lang="zh-CN" altLang="en-US" sz="4000" b="1" dirty="0">
              <a:latin typeface="Times New Roman" pitchFamily="18" charset="0"/>
              <a:ea typeface="+mn-ea"/>
              <a:cs typeface="Times New Roman" pitchFamily="18" charset="0"/>
              <a:sym typeface="方正大黑简体" pitchFamily="2" charset="-122"/>
            </a:endParaRPr>
          </a:p>
        </p:txBody>
      </p:sp>
      <p:sp>
        <p:nvSpPr>
          <p:cNvPr id="51" name="TextBox 36"/>
          <p:cNvSpPr txBox="1">
            <a:spLocks noChangeArrowheads="1"/>
          </p:cNvSpPr>
          <p:nvPr/>
        </p:nvSpPr>
        <p:spPr bwMode="auto">
          <a:xfrm>
            <a:off x="1259837" y="1347760"/>
            <a:ext cx="6493965" cy="947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281" tIns="17140" rIns="34281" bIns="17140">
            <a:spAutoFit/>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defRPr/>
            </a:pPr>
            <a:r>
              <a:rPr lang="en-US" altLang="zh-CN" sz="1800" dirty="0" smtClean="0">
                <a:latin typeface="+mn-ea"/>
                <a:ea typeface="+mn-ea"/>
              </a:rPr>
              <a:t>    </a:t>
            </a:r>
            <a:r>
              <a:rPr lang="en-US" altLang="zh-CN" sz="2000" dirty="0" smtClean="0">
                <a:latin typeface="+mn-ea"/>
                <a:ea typeface="+mn-ea"/>
              </a:rPr>
              <a:t>CDMA(Code Division Multiple Access)—</a:t>
            </a:r>
            <a:r>
              <a:rPr lang="zh-CN" altLang="en-US" sz="2000" dirty="0" smtClean="0">
                <a:latin typeface="+mn-ea"/>
                <a:ea typeface="+mn-ea"/>
              </a:rPr>
              <a:t>码分多址，它是在</a:t>
            </a:r>
            <a:r>
              <a:rPr lang="zh-CN" altLang="en-US" sz="2000" dirty="0" smtClean="0">
                <a:solidFill>
                  <a:srgbClr val="FF0000"/>
                </a:solidFill>
                <a:latin typeface="+mn-ea"/>
                <a:ea typeface="+mn-ea"/>
              </a:rPr>
              <a:t>扩频通信</a:t>
            </a:r>
            <a:r>
              <a:rPr lang="zh-CN" altLang="en-US" sz="2000" dirty="0" smtClean="0">
                <a:latin typeface="+mn-ea"/>
                <a:ea typeface="+mn-ea"/>
              </a:rPr>
              <a:t>技术上发展起来的一中崭新而成熟的无线通信技术。</a:t>
            </a:r>
            <a:endParaRPr lang="zh-CN" altLang="en-US" sz="2000" dirty="0" smtClean="0">
              <a:latin typeface="+mn-ea"/>
              <a:ea typeface="+mn-ea"/>
            </a:endParaRPr>
          </a:p>
        </p:txBody>
      </p:sp>
    </p:spTree>
  </p:cSld>
  <p:clrMapOvr>
    <a:masterClrMapping/>
  </p:clrMapOvr>
  <p:transition spd="med" advClick="0" advTm="2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ppt_x"/>
                                          </p:val>
                                        </p:tav>
                                        <p:tav tm="100000">
                                          <p:val>
                                            <p:strVal val="#ppt_x"/>
                                          </p:val>
                                        </p:tav>
                                      </p:tavLst>
                                    </p:anim>
                                    <p:anim calcmode="lin" valueType="num">
                                      <p:cBhvr additive="base">
                                        <p:cTn id="12" dur="500" fill="hold"/>
                                        <p:tgtEl>
                                          <p:spTgt spid="3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500" fill="hold"/>
                                        <p:tgtEl>
                                          <p:spTgt spid="45"/>
                                        </p:tgtEl>
                                        <p:attrNameLst>
                                          <p:attrName>ppt_x</p:attrName>
                                        </p:attrNameLst>
                                      </p:cBhvr>
                                      <p:tavLst>
                                        <p:tav tm="0">
                                          <p:val>
                                            <p:strVal val="#ppt_x"/>
                                          </p:val>
                                        </p:tav>
                                        <p:tav tm="100000">
                                          <p:val>
                                            <p:strVal val="#ppt_x"/>
                                          </p:val>
                                        </p:tav>
                                      </p:tavLst>
                                    </p:anim>
                                    <p:anim calcmode="lin" valueType="num">
                                      <p:cBhvr additive="base">
                                        <p:cTn id="1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3" grpId="0"/>
      <p:bldP spid="36" grpId="0"/>
      <p:bldP spid="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7"/>
          <p:cNvSpPr>
            <a:spLocks noChangeArrowheads="1"/>
          </p:cNvSpPr>
          <p:nvPr/>
        </p:nvSpPr>
        <p:spPr bwMode="auto">
          <a:xfrm>
            <a:off x="7984407" y="221431"/>
            <a:ext cx="776156" cy="34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en-US" altLang="zh-CN" sz="2000" b="1" dirty="0" smtClean="0">
                <a:solidFill>
                  <a:schemeClr val="tx1">
                    <a:lumMod val="50000"/>
                    <a:lumOff val="50000"/>
                  </a:schemeClr>
                </a:solidFill>
                <a:latin typeface="Corbel" pitchFamily="34" charset="0"/>
                <a:ea typeface="方正兰亭黑_GBK" pitchFamily="2" charset="-122"/>
                <a:sym typeface="方正大黑简体" pitchFamily="2" charset="-122"/>
              </a:rPr>
              <a:t>CDMA</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cxnSp>
        <p:nvCxnSpPr>
          <p:cNvPr id="45" name="直接连接符 44"/>
          <p:cNvCxnSpPr>
            <a:cxnSpLocks noChangeShapeType="1"/>
          </p:cNvCxnSpPr>
          <p:nvPr/>
        </p:nvCxnSpPr>
        <p:spPr bwMode="auto">
          <a:xfrm>
            <a:off x="7920117" y="-41072"/>
            <a:ext cx="0" cy="781555"/>
          </a:xfrm>
          <a:prstGeom prst="line">
            <a:avLst/>
          </a:prstGeom>
          <a:noFill/>
          <a:ln w="9525" algn="ctr">
            <a:solidFill>
              <a:srgbClr val="159B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矩形 47"/>
          <p:cNvSpPr/>
          <p:nvPr/>
        </p:nvSpPr>
        <p:spPr>
          <a:xfrm>
            <a:off x="7431365" y="1059624"/>
            <a:ext cx="775136" cy="230832"/>
          </a:xfrm>
          <a:prstGeom prst="rect">
            <a:avLst/>
          </a:prstGeom>
        </p:spPr>
        <p:txBody>
          <a:bodyPr wrap="square">
            <a:spAutoFit/>
          </a:bodyPr>
          <a:lstStyle/>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6" name="TextBox 7"/>
          <p:cNvSpPr>
            <a:spLocks noChangeArrowheads="1"/>
          </p:cNvSpPr>
          <p:nvPr/>
        </p:nvSpPr>
        <p:spPr bwMode="auto">
          <a:xfrm>
            <a:off x="3419904" y="372267"/>
            <a:ext cx="2304192" cy="58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281" tIns="17140" rIns="34281" bIns="17140">
            <a:spAutoFit/>
          </a:bodyPr>
          <a:lstStyle/>
          <a:p>
            <a:pPr>
              <a:defRPr/>
            </a:pPr>
            <a:r>
              <a:rPr lang="zh-CN" altLang="en-US" sz="3600" dirty="0" smtClean="0">
                <a:latin typeface="+mn-ea"/>
                <a:ea typeface="+mn-ea"/>
                <a:sym typeface="方正大黑简体" pitchFamily="2" charset="-122"/>
              </a:rPr>
              <a:t>基本原理</a:t>
            </a:r>
            <a:endParaRPr lang="zh-CN" altLang="en-US" sz="4000" dirty="0">
              <a:latin typeface="+mn-ea"/>
              <a:ea typeface="+mn-ea"/>
              <a:sym typeface="方正大黑简体" pitchFamily="2" charset="-122"/>
            </a:endParaRPr>
          </a:p>
        </p:txBody>
      </p:sp>
      <p:sp>
        <p:nvSpPr>
          <p:cNvPr id="11" name="Rectangle 2"/>
          <p:cNvSpPr txBox="1">
            <a:spLocks noChangeArrowheads="1"/>
          </p:cNvSpPr>
          <p:nvPr/>
        </p:nvSpPr>
        <p:spPr>
          <a:xfrm>
            <a:off x="1043706" y="1609597"/>
            <a:ext cx="7382417" cy="2186255"/>
          </a:xfrm>
          <a:prstGeom prst="rect">
            <a:avLst/>
          </a:prstGeom>
        </p:spPr>
        <p:txBody>
          <a:bodyPr/>
          <a:lstStyle>
            <a:lvl1pPr marL="816610" indent="-816610" algn="ctr" rtl="0" eaLnBrk="0" fontAlgn="base" hangingPunct="0">
              <a:spcBef>
                <a:spcPct val="0"/>
              </a:spcBef>
              <a:spcAft>
                <a:spcPct val="0"/>
              </a:spcAft>
              <a:defRPr sz="3900">
                <a:solidFill>
                  <a:schemeClr val="tx1"/>
                </a:solidFill>
                <a:latin typeface="+mj-lt"/>
                <a:ea typeface="+mj-ea"/>
                <a:cs typeface="+mj-cs"/>
                <a:sym typeface="Calibri" pitchFamily="34" charset="0"/>
              </a:defRPr>
            </a:lvl1pPr>
            <a:lvl2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2pPr>
            <a:lvl3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3pPr>
            <a:lvl4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4pPr>
            <a:lvl5pPr marL="816610" indent="-816610"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5pPr>
            <a:lvl6pPr marL="98806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6pPr>
            <a:lvl7pPr marL="115951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7pPr>
            <a:lvl8pPr marL="133096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8pPr>
            <a:lvl9pPr marL="1502410" indent="-816610"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9pPr>
          </a:lstStyle>
          <a:p>
            <a:pPr algn="l" defTabSz="914400">
              <a:buFontTx/>
            </a:pPr>
            <a:endParaRPr lang="en-US" altLang="zh-CN" sz="1800" kern="0" dirty="0" smtClean="0"/>
          </a:p>
        </p:txBody>
      </p:sp>
      <p:sp>
        <p:nvSpPr>
          <p:cNvPr id="2" name="矩形 1"/>
          <p:cNvSpPr/>
          <p:nvPr/>
        </p:nvSpPr>
        <p:spPr>
          <a:xfrm>
            <a:off x="1420257" y="1313239"/>
            <a:ext cx="6499860" cy="2585323"/>
          </a:xfrm>
          <a:prstGeom prst="rect">
            <a:avLst/>
          </a:prstGeom>
        </p:spPr>
        <p:txBody>
          <a:bodyPr wrap="square">
            <a:spAutoFit/>
          </a:bodyPr>
          <a:lstStyle/>
          <a:p>
            <a:r>
              <a:rPr lang="en-US" altLang="zh-CN" sz="1800" dirty="0" smtClean="0">
                <a:latin typeface="+mn-ea"/>
                <a:ea typeface="+mn-ea"/>
              </a:rPr>
              <a:t>    CDMA</a:t>
            </a:r>
            <a:r>
              <a:rPr lang="zh-CN" altLang="en-US" sz="1800" dirty="0">
                <a:latin typeface="+mn-ea"/>
                <a:ea typeface="+mn-ea"/>
              </a:rPr>
              <a:t>系统是基于码分技术</a:t>
            </a:r>
            <a:r>
              <a:rPr lang="en-US" altLang="zh-CN" sz="1800" dirty="0">
                <a:latin typeface="+mn-ea"/>
                <a:ea typeface="+mn-ea"/>
              </a:rPr>
              <a:t>(</a:t>
            </a:r>
            <a:r>
              <a:rPr lang="zh-CN" altLang="en-US" sz="1800" dirty="0">
                <a:latin typeface="+mn-ea"/>
                <a:ea typeface="+mn-ea"/>
              </a:rPr>
              <a:t>扩频技术</a:t>
            </a:r>
            <a:r>
              <a:rPr lang="en-US" altLang="zh-CN" sz="1800" dirty="0">
                <a:latin typeface="+mn-ea"/>
                <a:ea typeface="+mn-ea"/>
              </a:rPr>
              <a:t>)</a:t>
            </a:r>
            <a:r>
              <a:rPr lang="zh-CN" altLang="en-US" sz="1800" dirty="0">
                <a:latin typeface="+mn-ea"/>
                <a:ea typeface="+mn-ea"/>
              </a:rPr>
              <a:t>和多址技术的通信系统</a:t>
            </a:r>
            <a:r>
              <a:rPr lang="zh-CN" altLang="en-US" sz="1800" dirty="0" smtClean="0">
                <a:latin typeface="+mn-ea"/>
                <a:ea typeface="+mn-ea"/>
              </a:rPr>
              <a:t>。</a:t>
            </a:r>
            <a:endParaRPr lang="en-US" altLang="zh-CN" sz="1800" dirty="0" smtClean="0">
              <a:latin typeface="+mn-ea"/>
              <a:ea typeface="+mn-ea"/>
            </a:endParaRPr>
          </a:p>
          <a:p>
            <a:r>
              <a:rPr lang="zh-CN" altLang="en-US" sz="1800" dirty="0" smtClean="0">
                <a:latin typeface="+mn-ea"/>
                <a:ea typeface="+mn-ea"/>
              </a:rPr>
              <a:t>    在</a:t>
            </a:r>
            <a:r>
              <a:rPr lang="en-US" altLang="zh-CN" sz="1800" dirty="0" smtClean="0">
                <a:latin typeface="+mn-ea"/>
                <a:ea typeface="+mn-ea"/>
              </a:rPr>
              <a:t>CDMA</a:t>
            </a:r>
            <a:r>
              <a:rPr lang="zh-CN" altLang="en-US" sz="1800" dirty="0">
                <a:latin typeface="+mn-ea"/>
                <a:ea typeface="+mn-ea"/>
              </a:rPr>
              <a:t>系统中，每个用户被分配各自特定的地址码。地址码之间具有相互准</a:t>
            </a:r>
            <a:r>
              <a:rPr lang="zh-CN" altLang="en-US" sz="1800" dirty="0" smtClean="0">
                <a:latin typeface="+mn-ea"/>
                <a:ea typeface="+mn-ea"/>
              </a:rPr>
              <a:t>正交性</a:t>
            </a:r>
            <a:r>
              <a:rPr lang="zh-CN" altLang="en-US" sz="1800" dirty="0">
                <a:latin typeface="+mn-ea"/>
                <a:ea typeface="+mn-ea"/>
              </a:rPr>
              <a:t>，从而在时间、空间和频率上都可以重叠。将需传送的具有一定</a:t>
            </a:r>
            <a:r>
              <a:rPr lang="zh-CN" altLang="en-US" sz="1800" dirty="0" smtClean="0">
                <a:latin typeface="+mn-ea"/>
                <a:ea typeface="+mn-ea"/>
              </a:rPr>
              <a:t>信号</a:t>
            </a:r>
            <a:r>
              <a:rPr lang="zh-CN" altLang="en-US" sz="1800" dirty="0">
                <a:latin typeface="+mn-ea"/>
                <a:ea typeface="+mn-ea"/>
              </a:rPr>
              <a:t>带宽的信息数据，用一个带宽远大于信号带宽的伪随机码进行调制</a:t>
            </a:r>
            <a:r>
              <a:rPr lang="zh-CN" altLang="en-US" sz="1800" dirty="0" smtClean="0">
                <a:latin typeface="+mn-ea"/>
                <a:ea typeface="+mn-ea"/>
              </a:rPr>
              <a:t>，使</a:t>
            </a:r>
            <a:r>
              <a:rPr lang="zh-CN" altLang="en-US" sz="1800" dirty="0">
                <a:latin typeface="+mn-ea"/>
                <a:ea typeface="+mn-ea"/>
              </a:rPr>
              <a:t>原有的数据信号的带宽被扩展，接收端进行相反的过程，进行解扩</a:t>
            </a:r>
            <a:r>
              <a:rPr lang="zh-CN" altLang="en-US" sz="1800" dirty="0" smtClean="0">
                <a:latin typeface="+mn-ea"/>
                <a:ea typeface="+mn-ea"/>
              </a:rPr>
              <a:t>。</a:t>
            </a:r>
            <a:endParaRPr lang="en-US" altLang="zh-CN" sz="1800" dirty="0" smtClean="0">
              <a:latin typeface="+mn-ea"/>
              <a:ea typeface="+mn-ea"/>
            </a:endParaRPr>
          </a:p>
          <a:p>
            <a:r>
              <a:rPr lang="zh-CN" altLang="en-US" sz="1800" dirty="0" smtClean="0">
                <a:latin typeface="+mn-ea"/>
                <a:ea typeface="+mn-ea"/>
              </a:rPr>
              <a:t>    因此</a:t>
            </a:r>
            <a:r>
              <a:rPr lang="en-US" altLang="zh-CN" sz="1800" dirty="0">
                <a:latin typeface="+mn-ea"/>
                <a:ea typeface="+mn-ea"/>
              </a:rPr>
              <a:t>CDMA</a:t>
            </a:r>
            <a:r>
              <a:rPr lang="zh-CN" altLang="en-US" sz="1800" dirty="0">
                <a:latin typeface="+mn-ea"/>
                <a:ea typeface="+mn-ea"/>
              </a:rPr>
              <a:t>系统能够使多个用户在同一时间、同一载频以不同的码</a:t>
            </a:r>
            <a:r>
              <a:rPr lang="zh-CN" altLang="en-US" sz="1800" dirty="0" smtClean="0">
                <a:latin typeface="+mn-ea"/>
                <a:ea typeface="+mn-ea"/>
              </a:rPr>
              <a:t>序列实现</a:t>
            </a:r>
            <a:r>
              <a:rPr lang="zh-CN" altLang="en-US" sz="1800" dirty="0">
                <a:latin typeface="+mn-ea"/>
                <a:ea typeface="+mn-ea"/>
              </a:rPr>
              <a:t>多路通信。</a:t>
            </a:r>
            <a:r>
              <a:rPr lang="en-US" altLang="zh-CN" sz="1800" dirty="0">
                <a:latin typeface="+mn-ea"/>
                <a:ea typeface="+mn-ea"/>
              </a:rPr>
              <a:t>CDMA</a:t>
            </a:r>
            <a:r>
              <a:rPr lang="zh-CN" altLang="en-US" sz="1800" dirty="0">
                <a:latin typeface="+mn-ea"/>
                <a:ea typeface="+mn-ea"/>
              </a:rPr>
              <a:t>系统属于自干扰系统。</a:t>
            </a:r>
            <a:endParaRPr lang="zh-CN" altLang="en-US" sz="1800" dirty="0">
              <a:latin typeface="+mn-ea"/>
              <a:ea typeface="+mn-ea"/>
            </a:endParaRPr>
          </a:p>
        </p:txBody>
      </p:sp>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1000"/>
                                        <p:tgtEl>
                                          <p:spTgt spid="33"/>
                                        </p:tgtEl>
                                      </p:cBhvr>
                                    </p:animEffect>
                                    <p:anim calcmode="lin" valueType="num">
                                      <p:cBhvr>
                                        <p:cTn id="18" dur="1000" fill="hold"/>
                                        <p:tgtEl>
                                          <p:spTgt spid="33"/>
                                        </p:tgtEl>
                                        <p:attrNameLst>
                                          <p:attrName>ppt_x</p:attrName>
                                        </p:attrNameLst>
                                      </p:cBhvr>
                                      <p:tavLst>
                                        <p:tav tm="0">
                                          <p:val>
                                            <p:strVal val="#ppt_x"/>
                                          </p:val>
                                        </p:tav>
                                        <p:tav tm="100000">
                                          <p:val>
                                            <p:strVal val="#ppt_x"/>
                                          </p:val>
                                        </p:tav>
                                      </p:tavLst>
                                    </p:anim>
                                    <p:anim calcmode="lin" valueType="num">
                                      <p:cBhvr>
                                        <p:cTn id="1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nodePh="1">
                                  <p:stCondLst>
                                    <p:cond delay="0"/>
                                  </p:stCondLst>
                                  <p:endCondLst>
                                    <p:cond evt="begin" delay="0">
                                      <p:tn val="22"/>
                                    </p:cond>
                                  </p:end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6"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7"/>
          <p:cNvSpPr>
            <a:spLocks noChangeArrowheads="1"/>
          </p:cNvSpPr>
          <p:nvPr/>
        </p:nvSpPr>
        <p:spPr bwMode="auto">
          <a:xfrm>
            <a:off x="7984407" y="221431"/>
            <a:ext cx="776156" cy="34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en-US" altLang="zh-CN" sz="2000" b="1" dirty="0" smtClean="0">
                <a:solidFill>
                  <a:schemeClr val="tx1">
                    <a:lumMod val="50000"/>
                    <a:lumOff val="50000"/>
                  </a:schemeClr>
                </a:solidFill>
                <a:latin typeface="Corbel" pitchFamily="34" charset="0"/>
                <a:ea typeface="方正兰亭黑_GBK" pitchFamily="2" charset="-122"/>
                <a:sym typeface="方正大黑简体" pitchFamily="2" charset="-122"/>
              </a:rPr>
              <a:t>CDMA</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cxnSp>
        <p:nvCxnSpPr>
          <p:cNvPr id="45" name="直接连接符 44"/>
          <p:cNvCxnSpPr>
            <a:cxnSpLocks noChangeShapeType="1"/>
          </p:cNvCxnSpPr>
          <p:nvPr/>
        </p:nvCxnSpPr>
        <p:spPr bwMode="auto">
          <a:xfrm>
            <a:off x="7920117" y="-41072"/>
            <a:ext cx="0" cy="781555"/>
          </a:xfrm>
          <a:prstGeom prst="line">
            <a:avLst/>
          </a:prstGeom>
          <a:noFill/>
          <a:ln w="9525" algn="ctr">
            <a:solidFill>
              <a:srgbClr val="159B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矩形 47"/>
          <p:cNvSpPr/>
          <p:nvPr/>
        </p:nvSpPr>
        <p:spPr>
          <a:xfrm>
            <a:off x="7431365" y="1059624"/>
            <a:ext cx="775136" cy="230832"/>
          </a:xfrm>
          <a:prstGeom prst="rect">
            <a:avLst/>
          </a:prstGeom>
        </p:spPr>
        <p:txBody>
          <a:bodyPr wrap="square">
            <a:spAutoFit/>
          </a:bodyPr>
          <a:lstStyle/>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7" name="Text Box 2"/>
          <p:cNvSpPr txBox="1">
            <a:spLocks noChangeArrowheads="1"/>
          </p:cNvSpPr>
          <p:nvPr/>
        </p:nvSpPr>
        <p:spPr bwMode="auto">
          <a:xfrm>
            <a:off x="1183787" y="1354601"/>
            <a:ext cx="7022714"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pPr eaLnBrk="1" hangingPunct="1">
              <a:spcBef>
                <a:spcPct val="50000"/>
              </a:spcBef>
            </a:pPr>
            <a:r>
              <a:rPr kumimoji="1" lang="en-US" altLang="zh-CN" dirty="0" smtClean="0">
                <a:solidFill>
                  <a:schemeClr val="tx1"/>
                </a:solidFill>
                <a:latin typeface="+mn-ea"/>
                <a:ea typeface="+mn-ea"/>
              </a:rPr>
              <a:t>    CDMA</a:t>
            </a:r>
            <a:r>
              <a:rPr kumimoji="1" lang="zh-CN" altLang="en-US" dirty="0">
                <a:solidFill>
                  <a:schemeClr val="tx1"/>
                </a:solidFill>
                <a:latin typeface="+mn-ea"/>
                <a:ea typeface="+mn-ea"/>
              </a:rPr>
              <a:t>传输系统中采用了扩频技术，即是将原始信号的带宽变换为比原始带宽宽的多的传输信号，以来达到提高通信系统的抗干扰目的</a:t>
            </a:r>
            <a:r>
              <a:rPr kumimoji="1" lang="zh-CN" altLang="en-US" dirty="0" smtClean="0">
                <a:solidFill>
                  <a:schemeClr val="tx1"/>
                </a:solidFill>
                <a:latin typeface="+mn-ea"/>
                <a:ea typeface="+mn-ea"/>
              </a:rPr>
              <a:t>。</a:t>
            </a:r>
            <a:endParaRPr kumimoji="1" lang="en-US" altLang="zh-CN" dirty="0" smtClean="0">
              <a:solidFill>
                <a:schemeClr val="tx1"/>
              </a:solidFill>
              <a:latin typeface="+mn-ea"/>
              <a:ea typeface="+mn-ea"/>
            </a:endParaRPr>
          </a:p>
          <a:p>
            <a:pPr eaLnBrk="1" hangingPunct="1">
              <a:spcBef>
                <a:spcPct val="50000"/>
              </a:spcBef>
            </a:pPr>
            <a:r>
              <a:rPr kumimoji="1" lang="en-US" altLang="zh-CN" dirty="0" smtClean="0">
                <a:solidFill>
                  <a:schemeClr val="tx1"/>
                </a:solidFill>
                <a:latin typeface="+mn-ea"/>
                <a:ea typeface="+mn-ea"/>
              </a:rPr>
              <a:t>    </a:t>
            </a:r>
            <a:r>
              <a:rPr lang="zh-CN" altLang="en-US" dirty="0" smtClean="0">
                <a:solidFill>
                  <a:schemeClr val="tx1"/>
                </a:solidFill>
                <a:latin typeface="+mn-ea"/>
                <a:ea typeface="+mn-ea"/>
              </a:rPr>
              <a:t>扩频通信</a:t>
            </a:r>
            <a:r>
              <a:rPr lang="zh-CN" altLang="en-US" dirty="0">
                <a:solidFill>
                  <a:schemeClr val="tx1"/>
                </a:solidFill>
                <a:latin typeface="+mn-ea"/>
                <a:ea typeface="+mn-ea"/>
              </a:rPr>
              <a:t>的理论基础来源于信息论和抗干扰理论。信息论中关于信息容量的香农</a:t>
            </a:r>
            <a:r>
              <a:rPr lang="en-US" altLang="zh-CN" dirty="0">
                <a:solidFill>
                  <a:schemeClr val="tx1"/>
                </a:solidFill>
                <a:latin typeface="+mn-ea"/>
                <a:ea typeface="+mn-ea"/>
              </a:rPr>
              <a:t>(Shannon)</a:t>
            </a:r>
            <a:r>
              <a:rPr lang="zh-CN" altLang="en-US" dirty="0">
                <a:solidFill>
                  <a:schemeClr val="tx1"/>
                </a:solidFill>
                <a:latin typeface="+mn-ea"/>
                <a:ea typeface="+mn-ea"/>
              </a:rPr>
              <a:t>公式为</a:t>
            </a:r>
            <a:r>
              <a:rPr lang="zh-CN" altLang="en-US" dirty="0" smtClean="0">
                <a:solidFill>
                  <a:schemeClr val="tx1"/>
                </a:solidFill>
                <a:latin typeface="+mn-ea"/>
                <a:ea typeface="+mn-ea"/>
              </a:rPr>
              <a:t>：</a:t>
            </a:r>
            <a:endParaRPr kumimoji="1" lang="zh-CN" altLang="en-US" dirty="0">
              <a:solidFill>
                <a:schemeClr val="tx1"/>
              </a:solidFill>
              <a:latin typeface="+mn-ea"/>
              <a:ea typeface="+mn-ea"/>
            </a:endParaRPr>
          </a:p>
        </p:txBody>
      </p:sp>
      <p:sp>
        <p:nvSpPr>
          <p:cNvPr id="12" name="TextBox 7"/>
          <p:cNvSpPr>
            <a:spLocks noChangeArrowheads="1"/>
          </p:cNvSpPr>
          <p:nvPr/>
        </p:nvSpPr>
        <p:spPr bwMode="auto">
          <a:xfrm>
            <a:off x="6824964" y="221430"/>
            <a:ext cx="1095153" cy="34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zh-CN" altLang="en-US" sz="2000"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基本原理</a:t>
            </a:r>
            <a:endParaRPr lang="zh-CN" altLang="en-US" sz="2000"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sp>
        <p:nvSpPr>
          <p:cNvPr id="13" name="TextBox 7"/>
          <p:cNvSpPr>
            <a:spLocks noChangeArrowheads="1"/>
          </p:cNvSpPr>
          <p:nvPr/>
        </p:nvSpPr>
        <p:spPr bwMode="auto">
          <a:xfrm>
            <a:off x="2699385" y="627380"/>
            <a:ext cx="3467735" cy="45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281" tIns="17140" rIns="34281" bIns="17140">
            <a:spAutoFit/>
          </a:bodyPr>
          <a:lstStyle/>
          <a:p>
            <a:pPr algn="ctr" eaLnBrk="1" hangingPunct="1">
              <a:spcBef>
                <a:spcPct val="20000"/>
              </a:spcBef>
              <a:buClr>
                <a:schemeClr val="folHlink"/>
              </a:buClr>
              <a:buSzPct val="60000"/>
            </a:pPr>
            <a:r>
              <a:rPr kumimoji="1" lang="zh-CN" altLang="en-US" sz="2800" dirty="0" smtClean="0">
                <a:latin typeface="Tahoma" pitchFamily="34" charset="0"/>
                <a:ea typeface="宋体" pitchFamily="2" charset="-122"/>
              </a:rPr>
              <a:t>扩频通信理论基础</a:t>
            </a:r>
            <a:endParaRPr kumimoji="1" lang="zh-CN" altLang="en-US" sz="2800" dirty="0">
              <a:latin typeface="Tahoma" pitchFamily="34" charset="0"/>
              <a:ea typeface="宋体" pitchFamily="2" charset="-122"/>
            </a:endParaRPr>
          </a:p>
        </p:txBody>
      </p:sp>
      <p:pic>
        <p:nvPicPr>
          <p:cNvPr id="2" name="图片 1"/>
          <p:cNvPicPr>
            <a:picLocks noChangeAspect="1"/>
          </p:cNvPicPr>
          <p:nvPr/>
        </p:nvPicPr>
        <p:blipFill>
          <a:blip r:embed="rId1"/>
          <a:stretch>
            <a:fillRect/>
          </a:stretch>
        </p:blipFill>
        <p:spPr>
          <a:xfrm>
            <a:off x="2916989" y="2994453"/>
            <a:ext cx="2561905" cy="885714"/>
          </a:xfrm>
          <a:prstGeom prst="rect">
            <a:avLst/>
          </a:prstGeom>
        </p:spPr>
      </p:pic>
      <p:sp>
        <p:nvSpPr>
          <p:cNvPr id="3" name="文本框 2"/>
          <p:cNvSpPr txBox="1"/>
          <p:nvPr/>
        </p:nvSpPr>
        <p:spPr>
          <a:xfrm>
            <a:off x="1691760" y="3930485"/>
            <a:ext cx="5536768" cy="707886"/>
          </a:xfrm>
          <a:prstGeom prst="rect">
            <a:avLst/>
          </a:prstGeom>
          <a:noFill/>
        </p:spPr>
        <p:txBody>
          <a:bodyPr wrap="square" rtlCol="0">
            <a:spAutoFit/>
          </a:bodyPr>
          <a:lstStyle/>
          <a:p>
            <a:r>
              <a:rPr lang="zh-CN" altLang="en-US" sz="2000" dirty="0" smtClean="0">
                <a:latin typeface="+mn-ea"/>
                <a:ea typeface="+mn-ea"/>
              </a:rPr>
              <a:t>其中</a:t>
            </a:r>
            <a:r>
              <a:rPr lang="zh-CN" altLang="en-US" sz="2000" dirty="0">
                <a:latin typeface="+mn-ea"/>
                <a:ea typeface="+mn-ea"/>
              </a:rPr>
              <a:t>，</a:t>
            </a:r>
            <a:r>
              <a:rPr lang="en-US" altLang="zh-CN" sz="2000" i="1" dirty="0">
                <a:latin typeface="+mn-ea"/>
                <a:ea typeface="+mn-ea"/>
              </a:rPr>
              <a:t>C</a:t>
            </a:r>
            <a:r>
              <a:rPr lang="zh-CN" altLang="en-US" sz="2000" dirty="0">
                <a:latin typeface="+mn-ea"/>
                <a:ea typeface="+mn-ea"/>
              </a:rPr>
              <a:t>为信道容量</a:t>
            </a:r>
            <a:r>
              <a:rPr lang="en-US" altLang="zh-CN" sz="2000" dirty="0">
                <a:latin typeface="+mn-ea"/>
                <a:ea typeface="+mn-ea"/>
              </a:rPr>
              <a:t>(bit/s)</a:t>
            </a:r>
            <a:r>
              <a:rPr lang="zh-CN" altLang="en-US" sz="2000" dirty="0">
                <a:latin typeface="+mn-ea"/>
                <a:ea typeface="+mn-ea"/>
              </a:rPr>
              <a:t>，</a:t>
            </a:r>
            <a:r>
              <a:rPr lang="en-US" altLang="zh-CN" sz="2000" i="1" dirty="0">
                <a:latin typeface="+mn-ea"/>
                <a:ea typeface="+mn-ea"/>
              </a:rPr>
              <a:t>W</a:t>
            </a:r>
            <a:r>
              <a:rPr lang="zh-CN" altLang="en-US" sz="2000" dirty="0">
                <a:latin typeface="+mn-ea"/>
                <a:ea typeface="+mn-ea"/>
              </a:rPr>
              <a:t>为信道带宽</a:t>
            </a:r>
            <a:r>
              <a:rPr lang="en-US" altLang="zh-CN" sz="2000" dirty="0">
                <a:latin typeface="+mn-ea"/>
                <a:ea typeface="+mn-ea"/>
              </a:rPr>
              <a:t>(Hz)</a:t>
            </a:r>
            <a:r>
              <a:rPr lang="zh-CN" altLang="en-US" sz="2000" dirty="0">
                <a:latin typeface="+mn-ea"/>
                <a:ea typeface="+mn-ea"/>
              </a:rPr>
              <a:t>，</a:t>
            </a:r>
            <a:r>
              <a:rPr lang="en-US" altLang="zh-CN" sz="2000" i="1" dirty="0">
                <a:latin typeface="+mn-ea"/>
                <a:ea typeface="+mn-ea"/>
              </a:rPr>
              <a:t>P</a:t>
            </a:r>
            <a:r>
              <a:rPr lang="zh-CN" altLang="en-US" sz="2000" dirty="0">
                <a:latin typeface="+mn-ea"/>
                <a:ea typeface="+mn-ea"/>
              </a:rPr>
              <a:t>为信号平均功率</a:t>
            </a:r>
            <a:r>
              <a:rPr lang="en-US" altLang="zh-CN" sz="2000" dirty="0">
                <a:latin typeface="+mn-ea"/>
                <a:ea typeface="+mn-ea"/>
              </a:rPr>
              <a:t>(W)</a:t>
            </a:r>
            <a:r>
              <a:rPr lang="zh-CN" altLang="en-US" sz="2000" dirty="0">
                <a:latin typeface="+mn-ea"/>
                <a:ea typeface="+mn-ea"/>
              </a:rPr>
              <a:t>，</a:t>
            </a:r>
            <a:r>
              <a:rPr lang="en-US" altLang="zh-CN" sz="2000" i="1" dirty="0">
                <a:latin typeface="+mn-ea"/>
                <a:ea typeface="+mn-ea"/>
              </a:rPr>
              <a:t>N</a:t>
            </a:r>
            <a:r>
              <a:rPr lang="zh-CN" altLang="en-US" sz="2000" dirty="0">
                <a:latin typeface="+mn-ea"/>
                <a:ea typeface="+mn-ea"/>
              </a:rPr>
              <a:t>为白噪声平均功率</a:t>
            </a:r>
            <a:r>
              <a:rPr lang="en-US" altLang="zh-CN" sz="2000" dirty="0">
                <a:latin typeface="+mn-ea"/>
                <a:ea typeface="+mn-ea"/>
              </a:rPr>
              <a:t>(W)</a:t>
            </a:r>
            <a:r>
              <a:rPr lang="zh-CN" altLang="en-US" sz="2000" dirty="0" smtClean="0">
                <a:latin typeface="+mn-ea"/>
                <a:ea typeface="+mn-ea"/>
              </a:rPr>
              <a:t>。</a:t>
            </a:r>
            <a:endParaRPr lang="zh-CN" altLang="en-US" sz="2000" dirty="0">
              <a:latin typeface="+mn-ea"/>
              <a:ea typeface="+mn-ea"/>
            </a:endParaRPr>
          </a:p>
        </p:txBody>
      </p:sp>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1000"/>
                                        <p:tgtEl>
                                          <p:spTgt spid="33"/>
                                        </p:tgtEl>
                                      </p:cBhvr>
                                    </p:animEffect>
                                    <p:anim calcmode="lin" valueType="num">
                                      <p:cBhvr>
                                        <p:cTn id="18" dur="1000" fill="hold"/>
                                        <p:tgtEl>
                                          <p:spTgt spid="33"/>
                                        </p:tgtEl>
                                        <p:attrNameLst>
                                          <p:attrName>ppt_x</p:attrName>
                                        </p:attrNameLst>
                                      </p:cBhvr>
                                      <p:tavLst>
                                        <p:tav tm="0">
                                          <p:val>
                                            <p:strVal val="#ppt_x"/>
                                          </p:val>
                                        </p:tav>
                                        <p:tav tm="100000">
                                          <p:val>
                                            <p:strVal val="#ppt_x"/>
                                          </p:val>
                                        </p:tav>
                                      </p:tavLst>
                                    </p:anim>
                                    <p:anim calcmode="lin" valueType="num">
                                      <p:cBhvr>
                                        <p:cTn id="19" dur="1000" fill="hold"/>
                                        <p:tgtEl>
                                          <p:spTgt spid="3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1000"/>
                                        <p:tgtEl>
                                          <p:spTgt spid="45"/>
                                        </p:tgtEl>
                                      </p:cBhvr>
                                    </p:animEffect>
                                    <p:anim calcmode="lin" valueType="num">
                                      <p:cBhvr>
                                        <p:cTn id="23" dur="1000" fill="hold"/>
                                        <p:tgtEl>
                                          <p:spTgt spid="45"/>
                                        </p:tgtEl>
                                        <p:attrNameLst>
                                          <p:attrName>ppt_x</p:attrName>
                                        </p:attrNameLst>
                                      </p:cBhvr>
                                      <p:tavLst>
                                        <p:tav tm="0">
                                          <p:val>
                                            <p:strVal val="#ppt_x"/>
                                          </p:val>
                                        </p:tav>
                                        <p:tav tm="100000">
                                          <p:val>
                                            <p:strVal val="#ppt_x"/>
                                          </p:val>
                                        </p:tav>
                                      </p:tavLst>
                                    </p:anim>
                                    <p:anim calcmode="lin" valueType="num">
                                      <p:cBhvr>
                                        <p:cTn id="2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7"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7"/>
          <p:cNvSpPr>
            <a:spLocks noChangeArrowheads="1"/>
          </p:cNvSpPr>
          <p:nvPr/>
        </p:nvSpPr>
        <p:spPr bwMode="auto">
          <a:xfrm>
            <a:off x="7984407" y="221431"/>
            <a:ext cx="776156" cy="34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en-US" altLang="zh-CN" sz="2000" b="1" dirty="0" smtClean="0">
                <a:solidFill>
                  <a:schemeClr val="tx1">
                    <a:lumMod val="50000"/>
                    <a:lumOff val="50000"/>
                  </a:schemeClr>
                </a:solidFill>
                <a:latin typeface="Corbel" pitchFamily="34" charset="0"/>
                <a:ea typeface="方正兰亭黑_GBK" pitchFamily="2" charset="-122"/>
                <a:sym typeface="方正大黑简体" pitchFamily="2" charset="-122"/>
              </a:rPr>
              <a:t>CDMA</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cxnSp>
        <p:nvCxnSpPr>
          <p:cNvPr id="45" name="直接连接符 44"/>
          <p:cNvCxnSpPr>
            <a:cxnSpLocks noChangeShapeType="1"/>
          </p:cNvCxnSpPr>
          <p:nvPr/>
        </p:nvCxnSpPr>
        <p:spPr bwMode="auto">
          <a:xfrm>
            <a:off x="7920117" y="-41072"/>
            <a:ext cx="0" cy="781555"/>
          </a:xfrm>
          <a:prstGeom prst="line">
            <a:avLst/>
          </a:prstGeom>
          <a:noFill/>
          <a:ln w="9525" algn="ctr">
            <a:solidFill>
              <a:srgbClr val="159B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矩形 47"/>
          <p:cNvSpPr/>
          <p:nvPr/>
        </p:nvSpPr>
        <p:spPr>
          <a:xfrm>
            <a:off x="7431365" y="1059624"/>
            <a:ext cx="775136" cy="230832"/>
          </a:xfrm>
          <a:prstGeom prst="rect">
            <a:avLst/>
          </a:prstGeom>
        </p:spPr>
        <p:txBody>
          <a:bodyPr wrap="square">
            <a:spAutoFit/>
          </a:bodyPr>
          <a:lstStyle/>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7" name="Text Box 2"/>
          <p:cNvSpPr txBox="1">
            <a:spLocks noChangeArrowheads="1"/>
          </p:cNvSpPr>
          <p:nvPr/>
        </p:nvSpPr>
        <p:spPr bwMode="auto">
          <a:xfrm>
            <a:off x="1183787" y="1354601"/>
            <a:ext cx="7022714"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r>
              <a:rPr lang="zh-CN" altLang="en-US" dirty="0" smtClean="0">
                <a:solidFill>
                  <a:schemeClr val="tx1"/>
                </a:solidFill>
                <a:latin typeface="+mn-ea"/>
                <a:ea typeface="+mn-ea"/>
              </a:rPr>
              <a:t>    多址</a:t>
            </a:r>
            <a:r>
              <a:rPr lang="zh-CN" altLang="en-US" dirty="0">
                <a:solidFill>
                  <a:schemeClr val="tx1"/>
                </a:solidFill>
                <a:latin typeface="+mn-ea"/>
                <a:ea typeface="+mn-ea"/>
              </a:rPr>
              <a:t>技术使众多的用户共用公共的通信线路。为使信号多路化而实现多址的方法基本有三种，它们分别采用频率、时间或代码分隔的多址连接方式，即人们通常所称的频分多址</a:t>
            </a:r>
            <a:r>
              <a:rPr lang="en-US" altLang="zh-CN" dirty="0">
                <a:solidFill>
                  <a:schemeClr val="tx1"/>
                </a:solidFill>
                <a:latin typeface="+mn-ea"/>
                <a:ea typeface="+mn-ea"/>
              </a:rPr>
              <a:t>(FDMA)</a:t>
            </a:r>
            <a:r>
              <a:rPr lang="zh-CN" altLang="en-US" dirty="0">
                <a:solidFill>
                  <a:schemeClr val="tx1"/>
                </a:solidFill>
                <a:latin typeface="+mn-ea"/>
                <a:ea typeface="+mn-ea"/>
              </a:rPr>
              <a:t>、时分多址</a:t>
            </a:r>
            <a:r>
              <a:rPr lang="en-US" altLang="zh-CN" dirty="0">
                <a:solidFill>
                  <a:schemeClr val="tx1"/>
                </a:solidFill>
                <a:latin typeface="+mn-ea"/>
                <a:ea typeface="+mn-ea"/>
              </a:rPr>
              <a:t>(TDMA)</a:t>
            </a:r>
            <a:r>
              <a:rPr lang="zh-CN" altLang="en-US" dirty="0">
                <a:solidFill>
                  <a:schemeClr val="tx1"/>
                </a:solidFill>
                <a:latin typeface="+mn-ea"/>
                <a:ea typeface="+mn-ea"/>
              </a:rPr>
              <a:t>和码分多址</a:t>
            </a:r>
            <a:r>
              <a:rPr lang="en-US" altLang="zh-CN" dirty="0">
                <a:solidFill>
                  <a:schemeClr val="tx1"/>
                </a:solidFill>
                <a:latin typeface="+mn-ea"/>
                <a:ea typeface="+mn-ea"/>
              </a:rPr>
              <a:t>(CDMA)</a:t>
            </a:r>
            <a:r>
              <a:rPr lang="zh-CN" altLang="en-US" dirty="0">
                <a:solidFill>
                  <a:schemeClr val="tx1"/>
                </a:solidFill>
                <a:latin typeface="+mn-ea"/>
                <a:ea typeface="+mn-ea"/>
              </a:rPr>
              <a:t>接入方式</a:t>
            </a:r>
            <a:r>
              <a:rPr lang="zh-CN" altLang="en-US" dirty="0" smtClean="0">
                <a:solidFill>
                  <a:schemeClr val="tx1"/>
                </a:solidFill>
                <a:latin typeface="+mn-ea"/>
                <a:ea typeface="+mn-ea"/>
              </a:rPr>
              <a:t>。</a:t>
            </a:r>
            <a:endParaRPr lang="en-US" altLang="zh-CN" dirty="0" smtClean="0">
              <a:solidFill>
                <a:schemeClr val="tx1"/>
              </a:solidFill>
              <a:latin typeface="+mn-ea"/>
              <a:ea typeface="+mn-ea"/>
            </a:endParaRPr>
          </a:p>
          <a:p>
            <a:r>
              <a:rPr lang="zh-CN" altLang="en-US" dirty="0" smtClean="0">
                <a:solidFill>
                  <a:schemeClr val="tx1"/>
                </a:solidFill>
                <a:latin typeface="+mn-ea"/>
                <a:ea typeface="+mn-ea"/>
              </a:rPr>
              <a:t>    其中</a:t>
            </a:r>
            <a:r>
              <a:rPr lang="zh-CN" altLang="en-US" dirty="0">
                <a:solidFill>
                  <a:schemeClr val="tx1"/>
                </a:solidFill>
                <a:latin typeface="+mn-ea"/>
                <a:ea typeface="+mn-ea"/>
              </a:rPr>
              <a:t>，</a:t>
            </a:r>
            <a:r>
              <a:rPr lang="en-US" altLang="zh-CN" dirty="0">
                <a:solidFill>
                  <a:schemeClr val="tx1"/>
                </a:solidFill>
                <a:latin typeface="+mn-ea"/>
                <a:ea typeface="+mn-ea"/>
              </a:rPr>
              <a:t>FDMA</a:t>
            </a:r>
            <a:r>
              <a:rPr lang="zh-CN" altLang="en-US" dirty="0">
                <a:solidFill>
                  <a:schemeClr val="tx1"/>
                </a:solidFill>
                <a:latin typeface="+mn-ea"/>
                <a:ea typeface="+mn-ea"/>
              </a:rPr>
              <a:t>是以不同的频率信道实现通信的，</a:t>
            </a:r>
            <a:r>
              <a:rPr lang="en-US" altLang="zh-CN" dirty="0">
                <a:solidFill>
                  <a:schemeClr val="tx1"/>
                </a:solidFill>
                <a:latin typeface="+mn-ea"/>
                <a:ea typeface="+mn-ea"/>
              </a:rPr>
              <a:t>TDMA</a:t>
            </a:r>
            <a:r>
              <a:rPr lang="zh-CN" altLang="en-US" dirty="0">
                <a:solidFill>
                  <a:schemeClr val="tx1"/>
                </a:solidFill>
                <a:latin typeface="+mn-ea"/>
                <a:ea typeface="+mn-ea"/>
              </a:rPr>
              <a:t>是以不同的时隙实现通信的，</a:t>
            </a:r>
            <a:r>
              <a:rPr lang="en-US" altLang="zh-CN" dirty="0">
                <a:solidFill>
                  <a:schemeClr val="tx1"/>
                </a:solidFill>
                <a:latin typeface="+mn-ea"/>
                <a:ea typeface="+mn-ea"/>
              </a:rPr>
              <a:t>CDMA</a:t>
            </a:r>
            <a:r>
              <a:rPr lang="zh-CN" altLang="en-US" dirty="0">
                <a:solidFill>
                  <a:schemeClr val="tx1"/>
                </a:solidFill>
                <a:latin typeface="+mn-ea"/>
                <a:ea typeface="+mn-ea"/>
              </a:rPr>
              <a:t>是以不同的代码序列实现通信的。</a:t>
            </a:r>
            <a:endParaRPr lang="zh-CN" altLang="en-US" dirty="0">
              <a:solidFill>
                <a:schemeClr val="tx1"/>
              </a:solidFill>
              <a:latin typeface="+mn-ea"/>
              <a:ea typeface="+mn-ea"/>
            </a:endParaRPr>
          </a:p>
        </p:txBody>
      </p:sp>
      <p:sp>
        <p:nvSpPr>
          <p:cNvPr id="12" name="TextBox 7"/>
          <p:cNvSpPr>
            <a:spLocks noChangeArrowheads="1"/>
          </p:cNvSpPr>
          <p:nvPr/>
        </p:nvSpPr>
        <p:spPr bwMode="auto">
          <a:xfrm>
            <a:off x="6824964" y="221430"/>
            <a:ext cx="1095153" cy="34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zh-CN" altLang="en-US" sz="2000"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基本原理</a:t>
            </a:r>
            <a:endParaRPr lang="zh-CN" altLang="en-US" sz="2000"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sp>
        <p:nvSpPr>
          <p:cNvPr id="13" name="TextBox 7"/>
          <p:cNvSpPr>
            <a:spLocks noChangeArrowheads="1"/>
          </p:cNvSpPr>
          <p:nvPr/>
        </p:nvSpPr>
        <p:spPr bwMode="auto">
          <a:xfrm>
            <a:off x="3089942" y="614139"/>
            <a:ext cx="2520209" cy="465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281" tIns="17140" rIns="34281" bIns="17140">
            <a:spAutoFit/>
          </a:bodyPr>
          <a:lstStyle/>
          <a:p>
            <a:pPr algn="ctr" eaLnBrk="1" hangingPunct="1">
              <a:spcBef>
                <a:spcPct val="20000"/>
              </a:spcBef>
              <a:buClr>
                <a:schemeClr val="folHlink"/>
              </a:buClr>
              <a:buSzPct val="60000"/>
            </a:pPr>
            <a:r>
              <a:rPr kumimoji="1" lang="zh-CN" altLang="en-US" sz="2800" dirty="0" smtClean="0">
                <a:latin typeface="Tahoma" pitchFamily="34" charset="0"/>
                <a:ea typeface="宋体" pitchFamily="2" charset="-122"/>
              </a:rPr>
              <a:t>多址技术</a:t>
            </a:r>
            <a:endParaRPr kumimoji="1" lang="zh-CN" altLang="en-US" sz="2800" dirty="0">
              <a:latin typeface="Tahoma" pitchFamily="34" charset="0"/>
              <a:ea typeface="宋体" pitchFamily="2" charset="-122"/>
            </a:endParaRPr>
          </a:p>
        </p:txBody>
      </p:sp>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1000"/>
                                        <p:tgtEl>
                                          <p:spTgt spid="33"/>
                                        </p:tgtEl>
                                      </p:cBhvr>
                                    </p:animEffect>
                                    <p:anim calcmode="lin" valueType="num">
                                      <p:cBhvr>
                                        <p:cTn id="18" dur="1000" fill="hold"/>
                                        <p:tgtEl>
                                          <p:spTgt spid="33"/>
                                        </p:tgtEl>
                                        <p:attrNameLst>
                                          <p:attrName>ppt_x</p:attrName>
                                        </p:attrNameLst>
                                      </p:cBhvr>
                                      <p:tavLst>
                                        <p:tav tm="0">
                                          <p:val>
                                            <p:strVal val="#ppt_x"/>
                                          </p:val>
                                        </p:tav>
                                        <p:tav tm="100000">
                                          <p:val>
                                            <p:strVal val="#ppt_x"/>
                                          </p:val>
                                        </p:tav>
                                      </p:tavLst>
                                    </p:anim>
                                    <p:anim calcmode="lin" valueType="num">
                                      <p:cBhvr>
                                        <p:cTn id="19" dur="1000" fill="hold"/>
                                        <p:tgtEl>
                                          <p:spTgt spid="3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1000"/>
                                        <p:tgtEl>
                                          <p:spTgt spid="45"/>
                                        </p:tgtEl>
                                      </p:cBhvr>
                                    </p:animEffect>
                                    <p:anim calcmode="lin" valueType="num">
                                      <p:cBhvr>
                                        <p:cTn id="23" dur="1000" fill="hold"/>
                                        <p:tgtEl>
                                          <p:spTgt spid="45"/>
                                        </p:tgtEl>
                                        <p:attrNameLst>
                                          <p:attrName>ppt_x</p:attrName>
                                        </p:attrNameLst>
                                      </p:cBhvr>
                                      <p:tavLst>
                                        <p:tav tm="0">
                                          <p:val>
                                            <p:strVal val="#ppt_x"/>
                                          </p:val>
                                        </p:tav>
                                        <p:tav tm="100000">
                                          <p:val>
                                            <p:strVal val="#ppt_x"/>
                                          </p:val>
                                        </p:tav>
                                      </p:tavLst>
                                    </p:anim>
                                    <p:anim calcmode="lin" valueType="num">
                                      <p:cBhvr>
                                        <p:cTn id="2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7"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2-8"/>
          <p:cNvPicPr>
            <a:picLocks noChangeAspect="1"/>
          </p:cNvPicPr>
          <p:nvPr/>
        </p:nvPicPr>
        <p:blipFill>
          <a:blip r:embed="rId1"/>
          <a:stretch>
            <a:fillRect/>
          </a:stretch>
        </p:blipFill>
        <p:spPr>
          <a:xfrm>
            <a:off x="323646" y="1059624"/>
            <a:ext cx="8637107" cy="2627120"/>
          </a:xfrm>
          <a:prstGeom prst="rect">
            <a:avLst/>
          </a:prstGeom>
          <a:noFill/>
          <a:ln w="9525">
            <a:noFill/>
            <a:miter/>
          </a:ln>
        </p:spPr>
      </p:pic>
    </p:spTree>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7"/>
          <p:cNvSpPr>
            <a:spLocks noChangeArrowheads="1"/>
          </p:cNvSpPr>
          <p:nvPr/>
        </p:nvSpPr>
        <p:spPr bwMode="auto">
          <a:xfrm>
            <a:off x="7984407" y="221431"/>
            <a:ext cx="776156" cy="34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en-US" altLang="zh-CN" sz="2000" b="1" dirty="0" smtClean="0">
                <a:solidFill>
                  <a:schemeClr val="tx1">
                    <a:lumMod val="50000"/>
                    <a:lumOff val="50000"/>
                  </a:schemeClr>
                </a:solidFill>
                <a:latin typeface="Corbel" pitchFamily="34" charset="0"/>
                <a:ea typeface="方正兰亭黑_GBK" pitchFamily="2" charset="-122"/>
                <a:sym typeface="方正大黑简体" pitchFamily="2" charset="-122"/>
              </a:rPr>
              <a:t>CDMA</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cxnSp>
        <p:nvCxnSpPr>
          <p:cNvPr id="45" name="直接连接符 44"/>
          <p:cNvCxnSpPr>
            <a:cxnSpLocks noChangeShapeType="1"/>
          </p:cNvCxnSpPr>
          <p:nvPr/>
        </p:nvCxnSpPr>
        <p:spPr bwMode="auto">
          <a:xfrm>
            <a:off x="7920117" y="-41072"/>
            <a:ext cx="0" cy="781555"/>
          </a:xfrm>
          <a:prstGeom prst="line">
            <a:avLst/>
          </a:prstGeom>
          <a:noFill/>
          <a:ln w="9525" algn="ctr">
            <a:solidFill>
              <a:srgbClr val="159B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矩形 47"/>
          <p:cNvSpPr/>
          <p:nvPr/>
        </p:nvSpPr>
        <p:spPr>
          <a:xfrm>
            <a:off x="7431365" y="1059624"/>
            <a:ext cx="775136" cy="230832"/>
          </a:xfrm>
          <a:prstGeom prst="rect">
            <a:avLst/>
          </a:prstGeom>
        </p:spPr>
        <p:txBody>
          <a:bodyPr wrap="square">
            <a:spAutoFit/>
          </a:bodyPr>
          <a:lstStyle/>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latinLnBrk="0" hangingPunct="1">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7" name="Text Box 2"/>
          <p:cNvSpPr txBox="1">
            <a:spLocks noChangeArrowheads="1"/>
          </p:cNvSpPr>
          <p:nvPr/>
        </p:nvSpPr>
        <p:spPr bwMode="auto">
          <a:xfrm>
            <a:off x="1183787" y="1194052"/>
            <a:ext cx="7022714"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0000"/>
                </a:solidFill>
                <a:latin typeface="楷体_GB2312" pitchFamily="49" charset="-122"/>
                <a:ea typeface="楷体_GB2312" pitchFamily="49" charset="-122"/>
              </a:defRPr>
            </a:lvl1pPr>
            <a:lvl2pPr marL="742950" indent="-285750" eaLnBrk="0" hangingPunct="0">
              <a:defRPr sz="2000">
                <a:solidFill>
                  <a:srgbClr val="FF0000"/>
                </a:solidFill>
                <a:latin typeface="楷体_GB2312" pitchFamily="49" charset="-122"/>
                <a:ea typeface="楷体_GB2312" pitchFamily="49" charset="-122"/>
              </a:defRPr>
            </a:lvl2pPr>
            <a:lvl3pPr marL="1143000" indent="-228600" eaLnBrk="0" hangingPunct="0">
              <a:defRPr sz="2000">
                <a:solidFill>
                  <a:srgbClr val="FF0000"/>
                </a:solidFill>
                <a:latin typeface="楷体_GB2312" pitchFamily="49" charset="-122"/>
                <a:ea typeface="楷体_GB2312" pitchFamily="49" charset="-122"/>
              </a:defRPr>
            </a:lvl3pPr>
            <a:lvl4pPr marL="1600200" indent="-228600" eaLnBrk="0" hangingPunct="0">
              <a:defRPr sz="2000">
                <a:solidFill>
                  <a:srgbClr val="FF0000"/>
                </a:solidFill>
                <a:latin typeface="楷体_GB2312" pitchFamily="49" charset="-122"/>
                <a:ea typeface="楷体_GB2312" pitchFamily="49" charset="-122"/>
              </a:defRPr>
            </a:lvl4pPr>
            <a:lvl5pPr marL="2057400" indent="-228600" eaLnBrk="0" hangingPunct="0">
              <a:defRPr sz="2000">
                <a:solidFill>
                  <a:srgbClr val="FF0000"/>
                </a:solidFill>
                <a:latin typeface="楷体_GB2312" pitchFamily="49" charset="-122"/>
                <a:ea typeface="楷体_GB2312" pitchFamily="49" charset="-122"/>
              </a:defRPr>
            </a:lvl5pPr>
            <a:lvl6pPr marL="25146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6pPr>
            <a:lvl7pPr marL="29718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7pPr>
            <a:lvl8pPr marL="34290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8pPr>
            <a:lvl9pPr marL="3886200" indent="-228600" eaLnBrk="0" fontAlgn="base" hangingPunct="0">
              <a:spcBef>
                <a:spcPct val="0"/>
              </a:spcBef>
              <a:spcAft>
                <a:spcPct val="0"/>
              </a:spcAft>
              <a:defRPr sz="2000">
                <a:solidFill>
                  <a:srgbClr val="FF0000"/>
                </a:solidFill>
                <a:latin typeface="楷体_GB2312" pitchFamily="49" charset="-122"/>
                <a:ea typeface="楷体_GB2312" pitchFamily="49" charset="-122"/>
              </a:defRPr>
            </a:lvl9pPr>
          </a:lstStyle>
          <a:p>
            <a:r>
              <a:rPr lang="zh-CN" altLang="en-US" dirty="0" smtClean="0">
                <a:solidFill>
                  <a:schemeClr val="tx1"/>
                </a:solidFill>
              </a:rPr>
              <a:t>    码分多址</a:t>
            </a:r>
            <a:r>
              <a:rPr lang="zh-CN" altLang="en-US" dirty="0">
                <a:solidFill>
                  <a:schemeClr val="tx1"/>
                </a:solidFill>
              </a:rPr>
              <a:t>是一种利用扩频技术，通过不同的代码序列实现的多址方式。它不像</a:t>
            </a:r>
            <a:r>
              <a:rPr lang="en-US" altLang="zh-CN" dirty="0">
                <a:solidFill>
                  <a:schemeClr val="tx1"/>
                </a:solidFill>
              </a:rPr>
              <a:t>FDMA</a:t>
            </a:r>
            <a:r>
              <a:rPr lang="zh-CN" altLang="en-US" dirty="0">
                <a:solidFill>
                  <a:schemeClr val="tx1"/>
                </a:solidFill>
              </a:rPr>
              <a:t>、</a:t>
            </a:r>
            <a:r>
              <a:rPr lang="en-US" altLang="zh-CN" dirty="0">
                <a:solidFill>
                  <a:schemeClr val="tx1"/>
                </a:solidFill>
              </a:rPr>
              <a:t>TDMA</a:t>
            </a:r>
            <a:r>
              <a:rPr lang="zh-CN" altLang="en-US" dirty="0">
                <a:solidFill>
                  <a:schemeClr val="tx1"/>
                </a:solidFill>
              </a:rPr>
              <a:t>那样把用户的信息从频率和时间上进行分离，可在一个信道上同时传输多个用户的信息，也就是说，允许用户之间的相互干扰。</a:t>
            </a:r>
            <a:r>
              <a:rPr lang="zh-CN" altLang="en-US" dirty="0"/>
              <a:t>其关键是信息在传输以前要进行特殊的编码，经编码的信息混合后不会丢失原来的信息。</a:t>
            </a:r>
            <a:r>
              <a:rPr lang="zh-CN" altLang="en-US" dirty="0">
                <a:solidFill>
                  <a:schemeClr val="tx1"/>
                </a:solidFill>
              </a:rPr>
              <a:t>有多少个互为正交的代码序列，就可以有多少个用户同时在一个载波上通信。</a:t>
            </a:r>
            <a:endParaRPr lang="zh-CN" altLang="en-US" dirty="0">
              <a:solidFill>
                <a:schemeClr val="tx1"/>
              </a:solidFill>
            </a:endParaRPr>
          </a:p>
        </p:txBody>
      </p:sp>
      <p:sp>
        <p:nvSpPr>
          <p:cNvPr id="12" name="TextBox 7"/>
          <p:cNvSpPr>
            <a:spLocks noChangeArrowheads="1"/>
          </p:cNvSpPr>
          <p:nvPr/>
        </p:nvSpPr>
        <p:spPr bwMode="auto">
          <a:xfrm>
            <a:off x="6824964" y="221430"/>
            <a:ext cx="1095153" cy="34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4281" tIns="17140" rIns="34281" bIns="17140">
            <a:spAutoFit/>
          </a:bodyPr>
          <a:lstStyle/>
          <a:p>
            <a:pPr>
              <a:defRPr/>
            </a:pPr>
            <a:r>
              <a:rPr lang="zh-CN" altLang="en-US" sz="2000"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基本原理</a:t>
            </a:r>
            <a:endParaRPr lang="zh-CN" altLang="en-US" sz="2000"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sp>
        <p:nvSpPr>
          <p:cNvPr id="13" name="TextBox 7"/>
          <p:cNvSpPr>
            <a:spLocks noChangeArrowheads="1"/>
          </p:cNvSpPr>
          <p:nvPr/>
        </p:nvSpPr>
        <p:spPr bwMode="auto">
          <a:xfrm>
            <a:off x="3089942" y="614139"/>
            <a:ext cx="2520209" cy="465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281" tIns="17140" rIns="34281" bIns="17140">
            <a:spAutoFit/>
          </a:bodyPr>
          <a:lstStyle/>
          <a:p>
            <a:pPr algn="ctr" eaLnBrk="1" hangingPunct="1">
              <a:spcBef>
                <a:spcPct val="20000"/>
              </a:spcBef>
              <a:buClr>
                <a:schemeClr val="folHlink"/>
              </a:buClr>
              <a:buSzPct val="60000"/>
            </a:pPr>
            <a:r>
              <a:rPr kumimoji="1" lang="zh-CN" altLang="en-US" sz="2800" dirty="0" smtClean="0">
                <a:latin typeface="Tahoma" pitchFamily="34" charset="0"/>
                <a:ea typeface="宋体" pitchFamily="2" charset="-122"/>
              </a:rPr>
              <a:t>码分技术</a:t>
            </a:r>
            <a:endParaRPr kumimoji="1" lang="zh-CN" altLang="en-US" sz="2800" dirty="0">
              <a:latin typeface="Tahoma" pitchFamily="34" charset="0"/>
              <a:ea typeface="宋体" pitchFamily="2" charset="-122"/>
            </a:endParaRPr>
          </a:p>
        </p:txBody>
      </p:sp>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1000"/>
                                        <p:tgtEl>
                                          <p:spTgt spid="33"/>
                                        </p:tgtEl>
                                      </p:cBhvr>
                                    </p:animEffect>
                                    <p:anim calcmode="lin" valueType="num">
                                      <p:cBhvr>
                                        <p:cTn id="18" dur="1000" fill="hold"/>
                                        <p:tgtEl>
                                          <p:spTgt spid="33"/>
                                        </p:tgtEl>
                                        <p:attrNameLst>
                                          <p:attrName>ppt_x</p:attrName>
                                        </p:attrNameLst>
                                      </p:cBhvr>
                                      <p:tavLst>
                                        <p:tav tm="0">
                                          <p:val>
                                            <p:strVal val="#ppt_x"/>
                                          </p:val>
                                        </p:tav>
                                        <p:tav tm="100000">
                                          <p:val>
                                            <p:strVal val="#ppt_x"/>
                                          </p:val>
                                        </p:tav>
                                      </p:tavLst>
                                    </p:anim>
                                    <p:anim calcmode="lin" valueType="num">
                                      <p:cBhvr>
                                        <p:cTn id="19" dur="1000" fill="hold"/>
                                        <p:tgtEl>
                                          <p:spTgt spid="3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1000"/>
                                        <p:tgtEl>
                                          <p:spTgt spid="45"/>
                                        </p:tgtEl>
                                      </p:cBhvr>
                                    </p:animEffect>
                                    <p:anim calcmode="lin" valueType="num">
                                      <p:cBhvr>
                                        <p:cTn id="23" dur="1000" fill="hold"/>
                                        <p:tgtEl>
                                          <p:spTgt spid="45"/>
                                        </p:tgtEl>
                                        <p:attrNameLst>
                                          <p:attrName>ppt_x</p:attrName>
                                        </p:attrNameLst>
                                      </p:cBhvr>
                                      <p:tavLst>
                                        <p:tav tm="0">
                                          <p:val>
                                            <p:strVal val="#ppt_x"/>
                                          </p:val>
                                        </p:tav>
                                        <p:tav tm="100000">
                                          <p:val>
                                            <p:strVal val="#ppt_x"/>
                                          </p:val>
                                        </p:tav>
                                      </p:tavLst>
                                    </p:anim>
                                    <p:anim calcmode="lin" valueType="num">
                                      <p:cBhvr>
                                        <p:cTn id="2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7"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23796" y="411570"/>
            <a:ext cx="6624552" cy="1323439"/>
          </a:xfrm>
          <a:prstGeom prst="rect">
            <a:avLst/>
          </a:prstGeom>
        </p:spPr>
        <p:txBody>
          <a:bodyPr wrap="square">
            <a:spAutoFit/>
          </a:bodyPr>
          <a:lstStyle/>
          <a:p>
            <a:r>
              <a:rPr lang="zh-CN" altLang="en-US" sz="2000" dirty="0" smtClean="0">
                <a:latin typeface="+mn-ea"/>
                <a:ea typeface="+mn-ea"/>
              </a:rPr>
              <a:t>    每个</a:t>
            </a:r>
            <a:r>
              <a:rPr lang="zh-CN" altLang="en-US" sz="2000" dirty="0">
                <a:latin typeface="+mn-ea"/>
                <a:ea typeface="+mn-ea"/>
              </a:rPr>
              <a:t>发射机都有自己唯一的代码</a:t>
            </a:r>
            <a:r>
              <a:rPr lang="en-US" altLang="zh-CN" sz="2000" dirty="0">
                <a:latin typeface="+mn-ea"/>
                <a:ea typeface="+mn-ea"/>
              </a:rPr>
              <a:t>(</a:t>
            </a:r>
            <a:r>
              <a:rPr lang="zh-CN" altLang="en-US" sz="2000" dirty="0">
                <a:latin typeface="+mn-ea"/>
                <a:ea typeface="+mn-ea"/>
              </a:rPr>
              <a:t>伪随机码</a:t>
            </a:r>
            <a:r>
              <a:rPr lang="en-US" altLang="zh-CN" sz="2000" dirty="0">
                <a:latin typeface="+mn-ea"/>
                <a:ea typeface="+mn-ea"/>
              </a:rPr>
              <a:t>)</a:t>
            </a:r>
            <a:r>
              <a:rPr lang="zh-CN" altLang="en-US" sz="2000" dirty="0">
                <a:latin typeface="+mn-ea"/>
                <a:ea typeface="+mn-ea"/>
              </a:rPr>
              <a:t>，同时接收机也知道要接收的代码，用这个代码作为信号的滤波器，接收机就能从接收信号</a:t>
            </a:r>
            <a:r>
              <a:rPr lang="en-US" altLang="zh-CN" sz="2000" dirty="0">
                <a:latin typeface="+mn-ea"/>
                <a:ea typeface="+mn-ea"/>
              </a:rPr>
              <a:t>(</a:t>
            </a:r>
            <a:r>
              <a:rPr lang="zh-CN" altLang="en-US" sz="2000" dirty="0">
                <a:latin typeface="+mn-ea"/>
                <a:ea typeface="+mn-ea"/>
              </a:rPr>
              <a:t>包含所有其它信号</a:t>
            </a:r>
            <a:r>
              <a:rPr lang="en-US" altLang="zh-CN" sz="2000" dirty="0">
                <a:latin typeface="+mn-ea"/>
                <a:ea typeface="+mn-ea"/>
              </a:rPr>
              <a:t>)</a:t>
            </a:r>
            <a:r>
              <a:rPr lang="zh-CN" altLang="en-US" sz="2000" dirty="0">
                <a:latin typeface="+mn-ea"/>
                <a:ea typeface="+mn-ea"/>
              </a:rPr>
              <a:t>中恢复原来的信息码</a:t>
            </a:r>
            <a:r>
              <a:rPr lang="en-US" altLang="zh-CN" sz="2000" dirty="0">
                <a:latin typeface="+mn-ea"/>
                <a:ea typeface="+mn-ea"/>
              </a:rPr>
              <a:t>(</a:t>
            </a:r>
            <a:r>
              <a:rPr lang="zh-CN" altLang="en-US" sz="2000" dirty="0">
                <a:latin typeface="+mn-ea"/>
                <a:ea typeface="+mn-ea"/>
              </a:rPr>
              <a:t>这个过程称为解扩</a:t>
            </a:r>
            <a:r>
              <a:rPr lang="en-US" altLang="zh-CN" sz="2000" dirty="0">
                <a:latin typeface="+mn-ea"/>
                <a:ea typeface="+mn-ea"/>
              </a:rPr>
              <a:t>)</a:t>
            </a:r>
            <a:r>
              <a:rPr lang="zh-CN" altLang="en-US" sz="2000" dirty="0">
                <a:latin typeface="+mn-ea"/>
                <a:ea typeface="+mn-ea"/>
              </a:rPr>
              <a:t>。</a:t>
            </a:r>
            <a:endParaRPr lang="zh-CN" altLang="en-US" sz="2000" dirty="0">
              <a:latin typeface="+mn-ea"/>
              <a:ea typeface="+mn-ea"/>
            </a:endParaRPr>
          </a:p>
        </p:txBody>
      </p:sp>
      <p:pic>
        <p:nvPicPr>
          <p:cNvPr id="3" name="图片 2" descr="2-9"/>
          <p:cNvPicPr>
            <a:picLocks noChangeAspect="1"/>
          </p:cNvPicPr>
          <p:nvPr/>
        </p:nvPicPr>
        <p:blipFill>
          <a:blip r:embed="rId1"/>
          <a:stretch>
            <a:fillRect/>
          </a:stretch>
        </p:blipFill>
        <p:spPr>
          <a:xfrm>
            <a:off x="1115712" y="1923696"/>
            <a:ext cx="6858000" cy="2828925"/>
          </a:xfrm>
          <a:prstGeom prst="rect">
            <a:avLst/>
          </a:prstGeom>
          <a:noFill/>
          <a:ln w="9525">
            <a:noFill/>
            <a:miter/>
          </a:ln>
        </p:spPr>
      </p:pic>
    </p:spTree>
  </p:cSld>
  <p:clrMapOvr>
    <a:masterClrMapping/>
  </p:clrMapOvr>
  <p:transition spd="slow">
    <p:pull/>
  </p:transition>
</p:sld>
</file>

<file path=ppt/theme/theme1.xml><?xml version="1.0" encoding="utf-8"?>
<a:theme xmlns:a="http://schemas.openxmlformats.org/drawingml/2006/main" name="第一PPT：www.1ppt.com">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网格">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2178050" rtl="0" eaLnBrk="1" fontAlgn="base" latinLnBrk="0" hangingPunct="1">
          <a:spcBef>
            <a:spcPct val="0"/>
          </a:spcBef>
          <a:spcAft>
            <a:spcPct val="0"/>
          </a:spcAft>
          <a:buClrTx/>
          <a:buSzTx/>
          <a:buFont typeface="Arial" pitchFamily="34" charset="0"/>
          <a:buNone/>
          <a:defRPr kumimoji="0" lang="zh-CN" sz="43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2178050" rtl="0" eaLnBrk="1" fontAlgn="base" latinLnBrk="0" hangingPunct="1">
          <a:spcBef>
            <a:spcPct val="0"/>
          </a:spcBef>
          <a:spcAft>
            <a:spcPct val="0"/>
          </a:spcAft>
          <a:buClrTx/>
          <a:buSzTx/>
          <a:buFont typeface="Arial" pitchFamily="34" charset="0"/>
          <a:buNone/>
          <a:defRPr kumimoji="0" lang="zh-CN" sz="43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9051</Words>
  <Application>Kingsoft Office WPP</Application>
  <PresentationFormat>全屏显示(16:9)</PresentationFormat>
  <Paragraphs>400</Paragraphs>
  <Slides>21</Slides>
  <Notes>13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23" baseType="lpstr">
      <vt:lpstr>第一PPT：www.1ppt.com</vt:lpstr>
      <vt:lpstr>Excel.Sheet.8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第一PPT模板网-WWW.1PPT.COM</dc:description>
  <cp:lastModifiedBy>Jack</cp:lastModifiedBy>
  <cp:revision>118</cp:revision>
  <dcterms:created xsi:type="dcterms:W3CDTF">2015-03-12T17:59:00Z</dcterms:created>
  <dcterms:modified xsi:type="dcterms:W3CDTF">2016-03-13T11:06:18Z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2052-10.1.0.5511</vt:lpwstr>
  </property>
</Properties>
</file>