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70"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285" r:id="rId21"/>
  </p:sldIdLst>
  <p:sldSz cx="9144000" cy="5143500" type="screen16x9"/>
  <p:notesSz cx="6858000" cy="9144000"/>
  <p:defaultTextStyle>
    <a:defPPr>
      <a:defRPr lang="zh-CN"/>
    </a:defPPr>
    <a:lvl1pPr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1pPr>
    <a:lvl2pPr marL="408305" indent="-236855"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2pPr>
    <a:lvl3pPr marL="816610" indent="-473710"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3pPr>
    <a:lvl4pPr marL="1224280" indent="-709930"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4pPr>
    <a:lvl5pPr marL="1632585" indent="-946785"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5pPr>
    <a:lvl6pPr marL="857250" algn="l" defTabSz="342265" rtl="0" eaLnBrk="1" latinLnBrk="0" hangingPunct="1">
      <a:defRPr sz="1600" kern="1200">
        <a:solidFill>
          <a:schemeClr val="tx1"/>
        </a:solidFill>
        <a:latin typeface="Arial" charset="0"/>
        <a:ea typeface="宋体" charset="-122"/>
        <a:cs typeface="+mn-cs"/>
      </a:defRPr>
    </a:lvl6pPr>
    <a:lvl7pPr marL="1028700" algn="l" defTabSz="342265" rtl="0" eaLnBrk="1" latinLnBrk="0" hangingPunct="1">
      <a:defRPr sz="1600" kern="1200">
        <a:solidFill>
          <a:schemeClr val="tx1"/>
        </a:solidFill>
        <a:latin typeface="Arial" charset="0"/>
        <a:ea typeface="宋体" charset="-122"/>
        <a:cs typeface="+mn-cs"/>
      </a:defRPr>
    </a:lvl7pPr>
    <a:lvl8pPr marL="1199515" algn="l" defTabSz="342265" rtl="0" eaLnBrk="1" latinLnBrk="0" hangingPunct="1">
      <a:defRPr sz="1600" kern="1200">
        <a:solidFill>
          <a:schemeClr val="tx1"/>
        </a:solidFill>
        <a:latin typeface="Arial" charset="0"/>
        <a:ea typeface="宋体" charset="-122"/>
        <a:cs typeface="+mn-cs"/>
      </a:defRPr>
    </a:lvl8pPr>
    <a:lvl9pPr marL="1370965" algn="l" defTabSz="342265" rtl="0" eaLnBrk="1" latinLnBrk="0" hangingPunct="1">
      <a:defRPr sz="16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C2F0"/>
    <a:srgbClr val="159BFF"/>
    <a:srgbClr val="333333"/>
    <a:srgbClr val="0864CA"/>
    <a:srgbClr val="064FBA"/>
    <a:srgbClr val="0066FF"/>
    <a:srgbClr val="0756CB"/>
    <a:srgbClr val="1D7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7" d="100"/>
          <a:sy n="117" d="100"/>
        </p:scale>
        <p:origin x="466" y="86"/>
      </p:cViewPr>
      <p:guideLst>
        <p:guide orient="horz" pos="1620"/>
        <p:guide pos="2888"/>
      </p:guideLst>
    </p:cSldViewPr>
  </p:slideViewPr>
  <p:notesTextViewPr>
    <p:cViewPr>
      <p:scale>
        <a:sx n="1" d="1"/>
        <a:sy n="1" d="1"/>
      </p:scale>
      <p:origin x="0" y="0"/>
    </p:cViewPr>
  </p:notesTextViewPr>
  <p:sorterViewPr>
    <p:cViewPr>
      <p:scale>
        <a:sx n="36" d="100"/>
        <a:sy n="3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Corbel" pitchFamily="34" charset="0"/>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Corbel" pitchFamily="34" charset="0"/>
              </a:defRPr>
            </a:lvl1pPr>
          </a:lstStyle>
          <a:p>
            <a:pPr>
              <a:defRPr/>
            </a:pPr>
            <a:fld id="{2C4FD933-C673-48F0-B59F-2831A686480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Corbel" pitchFamily="34" charset="0"/>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Corbel" pitchFamily="34" charset="0"/>
              </a:defRPr>
            </a:lvl1pPr>
          </a:lstStyle>
          <a:p>
            <a:pPr>
              <a:defRPr/>
            </a:pPr>
            <a:fld id="{E127E890-3D26-4B2C-9891-A76E080E631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400" kern="1200">
        <a:solidFill>
          <a:schemeClr val="tx1"/>
        </a:solidFill>
        <a:latin typeface="+mn-lt"/>
        <a:ea typeface="+mn-ea"/>
        <a:cs typeface="+mn-cs"/>
      </a:defRPr>
    </a:lvl1pPr>
    <a:lvl2pPr marL="171450" algn="l" rtl="0" fontAlgn="base">
      <a:spcBef>
        <a:spcPct val="30000"/>
      </a:spcBef>
      <a:spcAft>
        <a:spcPct val="0"/>
      </a:spcAft>
      <a:defRPr sz="400" kern="1200">
        <a:solidFill>
          <a:schemeClr val="tx1"/>
        </a:solidFill>
        <a:latin typeface="+mn-lt"/>
        <a:ea typeface="+mn-ea"/>
        <a:cs typeface="+mn-cs"/>
      </a:defRPr>
    </a:lvl2pPr>
    <a:lvl3pPr marL="342900" algn="l" rtl="0" fontAlgn="base">
      <a:spcBef>
        <a:spcPct val="30000"/>
      </a:spcBef>
      <a:spcAft>
        <a:spcPct val="0"/>
      </a:spcAft>
      <a:defRPr sz="400" kern="1200">
        <a:solidFill>
          <a:schemeClr val="tx1"/>
        </a:solidFill>
        <a:latin typeface="+mn-lt"/>
        <a:ea typeface="+mn-ea"/>
        <a:cs typeface="+mn-cs"/>
      </a:defRPr>
    </a:lvl3pPr>
    <a:lvl4pPr marL="514350" algn="l" rtl="0" fontAlgn="base">
      <a:spcBef>
        <a:spcPct val="30000"/>
      </a:spcBef>
      <a:spcAft>
        <a:spcPct val="0"/>
      </a:spcAft>
      <a:defRPr sz="400" kern="1200">
        <a:solidFill>
          <a:schemeClr val="tx1"/>
        </a:solidFill>
        <a:latin typeface="+mn-lt"/>
        <a:ea typeface="+mn-ea"/>
        <a:cs typeface="+mn-cs"/>
      </a:defRPr>
    </a:lvl4pPr>
    <a:lvl5pPr marL="685800" algn="l" rtl="0" fontAlgn="base">
      <a:spcBef>
        <a:spcPct val="30000"/>
      </a:spcBef>
      <a:spcAft>
        <a:spcPct val="0"/>
      </a:spcAft>
      <a:defRPr sz="400" kern="1200">
        <a:solidFill>
          <a:schemeClr val="tx1"/>
        </a:solidFill>
        <a:latin typeface="+mn-lt"/>
        <a:ea typeface="+mn-ea"/>
        <a:cs typeface="+mn-cs"/>
      </a:defRPr>
    </a:lvl5pPr>
    <a:lvl6pPr marL="857250" algn="l" defTabSz="342265" rtl="0" eaLnBrk="1" latinLnBrk="0" hangingPunct="1">
      <a:defRPr sz="400" kern="1200">
        <a:solidFill>
          <a:schemeClr val="tx1"/>
        </a:solidFill>
        <a:latin typeface="+mn-lt"/>
        <a:ea typeface="+mn-ea"/>
        <a:cs typeface="+mn-cs"/>
      </a:defRPr>
    </a:lvl6pPr>
    <a:lvl7pPr marL="1028700" algn="l" defTabSz="342265" rtl="0" eaLnBrk="1" latinLnBrk="0" hangingPunct="1">
      <a:defRPr sz="400" kern="1200">
        <a:solidFill>
          <a:schemeClr val="tx1"/>
        </a:solidFill>
        <a:latin typeface="+mn-lt"/>
        <a:ea typeface="+mn-ea"/>
        <a:cs typeface="+mn-cs"/>
      </a:defRPr>
    </a:lvl7pPr>
    <a:lvl8pPr marL="1199515" algn="l" defTabSz="342265" rtl="0" eaLnBrk="1" latinLnBrk="0" hangingPunct="1">
      <a:defRPr sz="400" kern="1200">
        <a:solidFill>
          <a:schemeClr val="tx1"/>
        </a:solidFill>
        <a:latin typeface="+mn-lt"/>
        <a:ea typeface="+mn-ea"/>
        <a:cs typeface="+mn-cs"/>
      </a:defRPr>
    </a:lvl8pPr>
    <a:lvl9pPr marL="1370965" algn="l" defTabSz="342265"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CEB3B34B-7820-47EB-8414-AE77D83520A9}"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8B9CC821-B122-4EBA-8EEF-97CBA4A3FFAA}"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E5993BCE-D7BB-4262-B225-3B6395B986B3}"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756" y="1597634"/>
            <a:ext cx="7772489" cy="110298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511" y="2914908"/>
            <a:ext cx="6400979" cy="1314298"/>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199515" indent="0" algn="ctr">
              <a:buNone/>
              <a:defRPr/>
            </a:lvl8pPr>
            <a:lvl9pPr marL="1370965"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59C04BA-879C-45DB-A9ED-46BD6978ECA4}"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56FDBF-10D8-477D-A003-75967EF99475}"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339F79C-33CF-4D2D-A961-471FC3A8C3D1}"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87D13ADB-3F54-4B53-A957-26F1E5ABF5F9}"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64" y="205954"/>
            <a:ext cx="2057266" cy="438873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70" y="205954"/>
            <a:ext cx="6115247" cy="438873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4140239-6F37-48A2-896F-025903B43988}"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D6B8511-C4A3-4610-9785-577489320B89}"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9512829-B2AB-4F1F-A0FA-501A0415AED7}"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AFA08320-0E1C-4675-8142-A464F8DD0958}"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67" y="3305388"/>
            <a:ext cx="7772489" cy="1021438"/>
          </a:xfrm>
        </p:spPr>
        <p:txBody>
          <a:bodyPr anchor="t"/>
          <a:lstStyle>
            <a:lvl1pPr algn="l">
              <a:defRPr sz="1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67" y="2179782"/>
            <a:ext cx="7772489" cy="1125606"/>
          </a:xfrm>
        </p:spPr>
        <p:txBody>
          <a:bodyPr anchor="b"/>
          <a:lstStyle>
            <a:lvl1pPr marL="0" indent="0">
              <a:buNone/>
              <a:defRPr sz="7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199515" indent="0">
              <a:buNone/>
              <a:defRPr sz="500"/>
            </a:lvl8pPr>
            <a:lvl9pPr marL="1370965" indent="0">
              <a:buNone/>
              <a:defRPr sz="5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6DE1E9A-A2A8-40E7-BACE-5DF6C3A57728}"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DD07B8-17D2-4B96-8618-F8981E7C9B1E}"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70" y="1200011"/>
            <a:ext cx="4085959" cy="3394674"/>
          </a:xfrm>
        </p:spPr>
        <p:txBody>
          <a:bodyPr/>
          <a:lstStyle>
            <a:lvl1pPr>
              <a:defRPr sz="1000"/>
            </a:lvl1pPr>
            <a:lvl2pPr>
              <a:defRPr sz="900"/>
            </a:lvl2pPr>
            <a:lvl3pPr>
              <a:defRPr sz="7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00276" y="1200011"/>
            <a:ext cx="4086554" cy="3394674"/>
          </a:xfrm>
        </p:spPr>
        <p:txBody>
          <a:bodyPr/>
          <a:lstStyle>
            <a:lvl1pPr>
              <a:defRPr sz="1000"/>
            </a:lvl1pPr>
            <a:lvl2pPr>
              <a:defRPr sz="900"/>
            </a:lvl2pPr>
            <a:lvl3pPr>
              <a:defRPr sz="7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FDC81263-603C-4A8D-BDF3-BF66E866AD5B}" type="datetime1">
              <a:rPr lang="zh-CN" altLang="en-US"/>
            </a:fld>
            <a:endParaRPr lang="zh-CN" altLang="en-US" sz="7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B099C616-2519-4283-84F5-A41467C2D80B}"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70" y="1151201"/>
            <a:ext cx="4040123" cy="479766"/>
          </a:xfrm>
        </p:spPr>
        <p:txBody>
          <a:bodyPr anchor="b"/>
          <a:lstStyle>
            <a:lvl1pPr marL="0" indent="0">
              <a:buNone/>
              <a:defRPr sz="900" b="1"/>
            </a:lvl1pPr>
            <a:lvl2pPr marL="171450" indent="0">
              <a:buNone/>
              <a:defRPr sz="7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199515" indent="0">
              <a:buNone/>
              <a:defRPr sz="600" b="1"/>
            </a:lvl8pPr>
            <a:lvl9pPr marL="1370965" indent="0">
              <a:buNone/>
              <a:defRPr sz="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170" y="1630968"/>
            <a:ext cx="4040123" cy="2963718"/>
          </a:xfrm>
        </p:spPr>
        <p:txBody>
          <a:bodyPr/>
          <a:lstStyle>
            <a:lvl1pPr>
              <a:defRPr sz="900"/>
            </a:lvl1pPr>
            <a:lvl2pPr>
              <a:defRPr sz="700"/>
            </a:lvl2pPr>
            <a:lvl3pPr>
              <a:defRPr sz="700"/>
            </a:lvl3pPr>
            <a:lvl4pPr>
              <a:defRPr sz="600"/>
            </a:lvl4pPr>
            <a:lvl5pPr>
              <a:defRPr sz="600"/>
            </a:lvl5pPr>
            <a:lvl6pPr>
              <a:defRPr sz="600"/>
            </a:lvl6pPr>
            <a:lvl7pPr>
              <a:defRPr sz="600"/>
            </a:lvl7pPr>
            <a:lvl8pPr>
              <a:defRPr sz="600"/>
            </a:lvl8pPr>
            <a:lvl9pPr>
              <a:defRPr sz="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921" y="1151201"/>
            <a:ext cx="4041909" cy="479766"/>
          </a:xfrm>
        </p:spPr>
        <p:txBody>
          <a:bodyPr anchor="b"/>
          <a:lstStyle>
            <a:lvl1pPr marL="0" indent="0">
              <a:buNone/>
              <a:defRPr sz="900" b="1"/>
            </a:lvl1pPr>
            <a:lvl2pPr marL="171450" indent="0">
              <a:buNone/>
              <a:defRPr sz="7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199515" indent="0">
              <a:buNone/>
              <a:defRPr sz="600" b="1"/>
            </a:lvl8pPr>
            <a:lvl9pPr marL="1370965" indent="0">
              <a:buNone/>
              <a:defRPr sz="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921" y="1630968"/>
            <a:ext cx="4041909" cy="2963718"/>
          </a:xfrm>
        </p:spPr>
        <p:txBody>
          <a:bodyPr/>
          <a:lstStyle>
            <a:lvl1pPr>
              <a:defRPr sz="900"/>
            </a:lvl1pPr>
            <a:lvl2pPr>
              <a:defRPr sz="700"/>
            </a:lvl2pPr>
            <a:lvl3pPr>
              <a:defRPr sz="700"/>
            </a:lvl3pPr>
            <a:lvl4pPr>
              <a:defRPr sz="600"/>
            </a:lvl4pPr>
            <a:lvl5pPr>
              <a:defRPr sz="600"/>
            </a:lvl5pPr>
            <a:lvl6pPr>
              <a:defRPr sz="600"/>
            </a:lvl6pPr>
            <a:lvl7pPr>
              <a:defRPr sz="600"/>
            </a:lvl7pPr>
            <a:lvl8pPr>
              <a:defRPr sz="600"/>
            </a:lvl8pPr>
            <a:lvl9pPr>
              <a:defRPr sz="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D7384E06-E56B-45FD-9E1F-77FC509AF54B}" type="datetime1">
              <a:rPr lang="zh-CN" altLang="en-US"/>
            </a:fld>
            <a:endParaRPr lang="zh-CN" altLang="en-US" sz="7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9441C22D-73EC-437B-A0F7-5CEBBFA6641A}"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407BAC69-2C06-44E1-972B-663D23340C25}" type="datetime1">
              <a:rPr lang="zh-CN" altLang="en-US"/>
            </a:fld>
            <a:endParaRPr lang="zh-CN" altLang="en-US" sz="7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A2E3E04-3139-4136-962E-A9435ADF2837}"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067C04D-1535-4D1B-96B5-EBA8C1531DA4}" type="datetime1">
              <a:rPr lang="zh-CN" altLang="en-US"/>
            </a:fld>
            <a:endParaRPr lang="zh-CN" altLang="en-US" sz="7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64F3C8C2-C18A-44C4-ACFF-1E2E9EB526E6}"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71" y="204764"/>
            <a:ext cx="3008513" cy="871437"/>
          </a:xfrm>
        </p:spPr>
        <p:txBody>
          <a:bodyPr anchor="b"/>
          <a:lstStyle>
            <a:lvl1pPr algn="l">
              <a:defRPr sz="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14" y="204764"/>
            <a:ext cx="5111616" cy="4389922"/>
          </a:xfrm>
        </p:spPr>
        <p:txBody>
          <a:bodyPr/>
          <a:lstStyle>
            <a:lvl1pPr>
              <a:defRPr sz="1200"/>
            </a:lvl1pPr>
            <a:lvl2pPr>
              <a:defRPr sz="1000"/>
            </a:lvl2pPr>
            <a:lvl3pPr>
              <a:defRPr sz="9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171" y="1076201"/>
            <a:ext cx="3008513" cy="3518485"/>
          </a:xfrm>
        </p:spPr>
        <p:txBody>
          <a:bodyPr/>
          <a:lstStyle>
            <a:lvl1pPr marL="0" indent="0">
              <a:buNone/>
              <a:defRPr sz="500"/>
            </a:lvl1pPr>
            <a:lvl2pPr marL="171450" indent="0">
              <a:buNone/>
              <a:defRPr sz="4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199515" indent="0">
              <a:buNone/>
              <a:defRPr sz="300"/>
            </a:lvl8pPr>
            <a:lvl9pPr marL="1370965" indent="0">
              <a:buNone/>
              <a:defRPr sz="3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7778D3A-AF63-4343-ACB0-941E5AC3D6C7}" type="datetime1">
              <a:rPr lang="zh-CN" altLang="en-US"/>
            </a:fld>
            <a:endParaRPr lang="zh-CN" altLang="en-US" sz="7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F36859C-540A-41B0-B9B0-73AEBD39030C}"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69" y="3600629"/>
            <a:ext cx="5486043" cy="425004"/>
          </a:xfrm>
        </p:spPr>
        <p:txBody>
          <a:bodyPr anchor="b"/>
          <a:lstStyle>
            <a:lvl1pPr algn="l">
              <a:defRPr sz="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369" y="459528"/>
            <a:ext cx="5486043" cy="3086338"/>
          </a:xfrm>
        </p:spPr>
        <p:txBody>
          <a:bodyPr/>
          <a:lstStyle>
            <a:lvl1pPr marL="0" indent="0">
              <a:buNone/>
              <a:defRPr sz="1200"/>
            </a:lvl1pPr>
            <a:lvl2pPr marL="171450" indent="0">
              <a:buNone/>
              <a:defRPr sz="1000"/>
            </a:lvl2pPr>
            <a:lvl3pPr marL="342900" indent="0">
              <a:buNone/>
              <a:defRPr sz="900"/>
            </a:lvl3pPr>
            <a:lvl4pPr marL="514350" indent="0">
              <a:buNone/>
              <a:defRPr sz="700"/>
            </a:lvl4pPr>
            <a:lvl5pPr marL="685800" indent="0">
              <a:buNone/>
              <a:defRPr sz="700"/>
            </a:lvl5pPr>
            <a:lvl6pPr marL="857250" indent="0">
              <a:buNone/>
              <a:defRPr sz="700"/>
            </a:lvl6pPr>
            <a:lvl7pPr marL="1028700" indent="0">
              <a:buNone/>
              <a:defRPr sz="700"/>
            </a:lvl7pPr>
            <a:lvl8pPr marL="1199515" indent="0">
              <a:buNone/>
              <a:defRPr sz="700"/>
            </a:lvl8pPr>
            <a:lvl9pPr marL="1370965" indent="0">
              <a:buNone/>
              <a:defRPr sz="7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369" y="4025633"/>
            <a:ext cx="5486043" cy="603577"/>
          </a:xfrm>
        </p:spPr>
        <p:txBody>
          <a:bodyPr/>
          <a:lstStyle>
            <a:lvl1pPr marL="0" indent="0">
              <a:buNone/>
              <a:defRPr sz="500"/>
            </a:lvl1pPr>
            <a:lvl2pPr marL="171450" indent="0">
              <a:buNone/>
              <a:defRPr sz="4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199515" indent="0">
              <a:buNone/>
              <a:defRPr sz="300"/>
            </a:lvl8pPr>
            <a:lvl9pPr marL="1370965" indent="0">
              <a:buNone/>
              <a:defRPr sz="3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A411C185-B535-43CD-A837-1F7F273052A9}" type="datetime1">
              <a:rPr lang="zh-CN" altLang="en-US"/>
            </a:fld>
            <a:endParaRPr lang="zh-CN" altLang="en-US" sz="7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D0ABF954-897B-4190-8A6C-FE85339867C4}" type="slidenum">
              <a:rPr lang="zh-CN" altLang="en-US"/>
            </a:fld>
            <a:endParaRPr lang="zh-CN" altLang="en-US" sz="700">
              <a:solidFill>
                <a:schemeClr val="tx1"/>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170" y="205954"/>
            <a:ext cx="8229660" cy="85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p>
            <a:pPr lvl="0"/>
            <a:r>
              <a:rPr lang="zh-CN" smtClean="0">
                <a:sym typeface="Calibri" pitchFamily="34" charset="0"/>
              </a:rPr>
              <a:t>单击此处编辑母版标题样式</a:t>
            </a:r>
            <a:endParaRPr lang="zh-CN" smtClean="0">
              <a:sym typeface="Calibri" pitchFamily="34" charset="0"/>
            </a:endParaRPr>
          </a:p>
        </p:txBody>
      </p:sp>
      <p:sp>
        <p:nvSpPr>
          <p:cNvPr id="1027" name="文本占位符 2"/>
          <p:cNvSpPr>
            <a:spLocks noGrp="1" noChangeArrowheads="1"/>
          </p:cNvSpPr>
          <p:nvPr>
            <p:ph type="body" idx="1"/>
          </p:nvPr>
        </p:nvSpPr>
        <p:spPr bwMode="auto">
          <a:xfrm>
            <a:off x="457170" y="1200011"/>
            <a:ext cx="8229660" cy="339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t" anchorCtr="0" compatLnSpc="1"/>
          <a:lstStyle/>
          <a:p>
            <a:pPr lvl="0"/>
            <a:r>
              <a:rPr lang="zh-CN" smtClean="0">
                <a:sym typeface="Calibri" pitchFamily="34" charset="0"/>
              </a:rPr>
              <a:t>单击此处编辑母版文本样式</a:t>
            </a:r>
            <a:endParaRPr lang="zh-CN" smtClean="0">
              <a:sym typeface="Calibri" pitchFamily="34" charset="0"/>
            </a:endParaRPr>
          </a:p>
          <a:p>
            <a:pPr lvl="1"/>
            <a:r>
              <a:rPr lang="zh-CN" smtClean="0">
                <a:sym typeface="Calibri" pitchFamily="34" charset="0"/>
              </a:rPr>
              <a:t>第二级</a:t>
            </a:r>
            <a:endParaRPr lang="zh-CN" smtClean="0">
              <a:sym typeface="Calibri" pitchFamily="34" charset="0"/>
            </a:endParaRPr>
          </a:p>
          <a:p>
            <a:pPr lvl="2"/>
            <a:r>
              <a:rPr lang="zh-CN" smtClean="0">
                <a:sym typeface="Calibri" pitchFamily="34" charset="0"/>
              </a:rPr>
              <a:t>第三级</a:t>
            </a:r>
            <a:endParaRPr lang="zh-CN" smtClean="0">
              <a:sym typeface="Calibri" pitchFamily="34" charset="0"/>
            </a:endParaRPr>
          </a:p>
          <a:p>
            <a:pPr lvl="3"/>
            <a:r>
              <a:rPr lang="zh-CN" smtClean="0">
                <a:sym typeface="Calibri" pitchFamily="34" charset="0"/>
              </a:rPr>
              <a:t>第四级</a:t>
            </a:r>
            <a:endParaRPr lang="zh-CN" smtClean="0">
              <a:sym typeface="Calibri" pitchFamily="34" charset="0"/>
            </a:endParaRPr>
          </a:p>
          <a:p>
            <a:pPr lvl="4"/>
            <a:r>
              <a:rPr lang="zh-CN" smtClean="0">
                <a:sym typeface="Calibri" pitchFamily="34" charset="0"/>
              </a:rPr>
              <a:t>第五级</a:t>
            </a:r>
            <a:endParaRPr lang="zh-CN" smtClean="0">
              <a:sym typeface="Calibri" pitchFamily="34" charset="0"/>
            </a:endParaRPr>
          </a:p>
        </p:txBody>
      </p:sp>
      <p:sp>
        <p:nvSpPr>
          <p:cNvPr id="1028" name="日期占位符 3"/>
          <p:cNvSpPr>
            <a:spLocks noGrp="1" noChangeArrowheads="1"/>
          </p:cNvSpPr>
          <p:nvPr>
            <p:ph type="dt" sz="half" idx="2"/>
          </p:nvPr>
        </p:nvSpPr>
        <p:spPr bwMode="auto">
          <a:xfrm>
            <a:off x="457170" y="4767306"/>
            <a:ext cx="2133461" cy="2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lvl1pPr>
              <a:buFont typeface="Arial" pitchFamily="34" charset="0"/>
              <a:buNone/>
              <a:defRPr sz="1100">
                <a:solidFill>
                  <a:srgbClr val="898989"/>
                </a:solidFill>
                <a:latin typeface="Corbel" pitchFamily="34" charset="0"/>
                <a:ea typeface="宋体" pitchFamily="2" charset="-122"/>
              </a:defRPr>
            </a:lvl1pPr>
          </a:lstStyle>
          <a:p>
            <a:pPr>
              <a:defRPr/>
            </a:pPr>
            <a:fld id="{2F924F07-36BB-4249-A218-08A7008FEA41}" type="datetime1">
              <a:rPr lang="zh-CN" altLang="en-US" smtClean="0"/>
            </a:fld>
            <a:endParaRPr lang="zh-CN" altLang="en-US" sz="700" dirty="0">
              <a:solidFill>
                <a:schemeClr val="tx1"/>
              </a:solidFill>
            </a:endParaRPr>
          </a:p>
        </p:txBody>
      </p:sp>
      <p:sp>
        <p:nvSpPr>
          <p:cNvPr id="1029" name="页脚占位符 4"/>
          <p:cNvSpPr>
            <a:spLocks noGrp="1" noChangeArrowheads="1"/>
          </p:cNvSpPr>
          <p:nvPr>
            <p:ph type="ftr" sz="quarter" idx="3"/>
          </p:nvPr>
        </p:nvSpPr>
        <p:spPr bwMode="auto">
          <a:xfrm>
            <a:off x="3123997" y="4767306"/>
            <a:ext cx="2896007" cy="2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lvl1pPr algn="ctr">
              <a:buFont typeface="Arial" pitchFamily="34" charset="0"/>
              <a:buNone/>
              <a:defRPr sz="1100">
                <a:solidFill>
                  <a:srgbClr val="898989"/>
                </a:solidFill>
                <a:latin typeface="Corbel" pitchFamily="34" charset="0"/>
                <a:ea typeface="宋体" pitchFamily="2" charset="-122"/>
              </a:defRPr>
            </a:lvl1pPr>
          </a:lstStyle>
          <a:p>
            <a:pPr>
              <a:defRPr/>
            </a:pPr>
            <a:endParaRPr lang="zh-CN" altLang="zh-CN" dirty="0"/>
          </a:p>
        </p:txBody>
      </p:sp>
      <p:sp>
        <p:nvSpPr>
          <p:cNvPr id="1030" name="灯片编号占位符 5"/>
          <p:cNvSpPr>
            <a:spLocks noGrp="1" noChangeArrowheads="1"/>
          </p:cNvSpPr>
          <p:nvPr>
            <p:ph type="sldNum" sz="quarter" idx="4"/>
          </p:nvPr>
        </p:nvSpPr>
        <p:spPr bwMode="auto">
          <a:xfrm>
            <a:off x="6553369" y="4767306"/>
            <a:ext cx="2133461" cy="2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lvl1pPr algn="r">
              <a:buFont typeface="Arial" pitchFamily="34" charset="0"/>
              <a:buNone/>
              <a:defRPr sz="1100">
                <a:solidFill>
                  <a:srgbClr val="898989"/>
                </a:solidFill>
                <a:latin typeface="Corbel" pitchFamily="34" charset="0"/>
                <a:ea typeface="宋体" pitchFamily="2" charset="-122"/>
              </a:defRPr>
            </a:lvl1pPr>
          </a:lstStyle>
          <a:p>
            <a:pPr>
              <a:defRPr/>
            </a:pPr>
            <a:fld id="{5F10F5DA-8427-4D3E-B669-AFFDA215A449}" type="slidenum">
              <a:rPr lang="zh-CN" altLang="en-US" smtClean="0"/>
            </a:fld>
            <a:endParaRPr lang="zh-CN" altLang="en-US" sz="7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iming>
    <p:tnLst>
      <p:par>
        <p:cTn id="1" dur="indefinite" restart="never" nodeType="tmRoot"/>
      </p:par>
    </p:tnLst>
  </p:timing>
  <p:hf sldNum="0" hdr="0" ftr="0"/>
  <p:txStyles>
    <p:title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p:titleStyle>
    <p:body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p:bodyStyle>
    <p:otherStyle>
      <a:defPPr>
        <a:defRPr lang="zh-CN"/>
      </a:defPPr>
      <a:lvl1pPr marL="0" algn="l" defTabSz="342265" rtl="0" eaLnBrk="1" latinLnBrk="0" hangingPunct="1">
        <a:defRPr sz="700" kern="1200">
          <a:solidFill>
            <a:schemeClr val="tx1"/>
          </a:solidFill>
          <a:latin typeface="+mn-lt"/>
          <a:ea typeface="+mn-ea"/>
          <a:cs typeface="+mn-cs"/>
        </a:defRPr>
      </a:lvl1pPr>
      <a:lvl2pPr marL="171450" algn="l" defTabSz="342265" rtl="0" eaLnBrk="1" latinLnBrk="0" hangingPunct="1">
        <a:defRPr sz="700" kern="1200">
          <a:solidFill>
            <a:schemeClr val="tx1"/>
          </a:solidFill>
          <a:latin typeface="+mn-lt"/>
          <a:ea typeface="+mn-ea"/>
          <a:cs typeface="+mn-cs"/>
        </a:defRPr>
      </a:lvl2pPr>
      <a:lvl3pPr marL="342900" algn="l" defTabSz="342265" rtl="0" eaLnBrk="1" latinLnBrk="0" hangingPunct="1">
        <a:defRPr sz="700" kern="1200">
          <a:solidFill>
            <a:schemeClr val="tx1"/>
          </a:solidFill>
          <a:latin typeface="+mn-lt"/>
          <a:ea typeface="+mn-ea"/>
          <a:cs typeface="+mn-cs"/>
        </a:defRPr>
      </a:lvl3pPr>
      <a:lvl4pPr marL="514350" algn="l" defTabSz="342265" rtl="0" eaLnBrk="1" latinLnBrk="0" hangingPunct="1">
        <a:defRPr sz="700" kern="1200">
          <a:solidFill>
            <a:schemeClr val="tx1"/>
          </a:solidFill>
          <a:latin typeface="+mn-lt"/>
          <a:ea typeface="+mn-ea"/>
          <a:cs typeface="+mn-cs"/>
        </a:defRPr>
      </a:lvl4pPr>
      <a:lvl5pPr marL="685800" algn="l" defTabSz="342265" rtl="0" eaLnBrk="1" latinLnBrk="0" hangingPunct="1">
        <a:defRPr sz="700" kern="1200">
          <a:solidFill>
            <a:schemeClr val="tx1"/>
          </a:solidFill>
          <a:latin typeface="+mn-lt"/>
          <a:ea typeface="+mn-ea"/>
          <a:cs typeface="+mn-cs"/>
        </a:defRPr>
      </a:lvl5pPr>
      <a:lvl6pPr marL="857250" algn="l" defTabSz="342265" rtl="0" eaLnBrk="1" latinLnBrk="0" hangingPunct="1">
        <a:defRPr sz="700" kern="1200">
          <a:solidFill>
            <a:schemeClr val="tx1"/>
          </a:solidFill>
          <a:latin typeface="+mn-lt"/>
          <a:ea typeface="+mn-ea"/>
          <a:cs typeface="+mn-cs"/>
        </a:defRPr>
      </a:lvl6pPr>
      <a:lvl7pPr marL="1028700" algn="l" defTabSz="342265" rtl="0" eaLnBrk="1" latinLnBrk="0" hangingPunct="1">
        <a:defRPr sz="700" kern="1200">
          <a:solidFill>
            <a:schemeClr val="tx1"/>
          </a:solidFill>
          <a:latin typeface="+mn-lt"/>
          <a:ea typeface="+mn-ea"/>
          <a:cs typeface="+mn-cs"/>
        </a:defRPr>
      </a:lvl7pPr>
      <a:lvl8pPr marL="1199515" algn="l" defTabSz="342265" rtl="0" eaLnBrk="1" latinLnBrk="0" hangingPunct="1">
        <a:defRPr sz="700" kern="1200">
          <a:solidFill>
            <a:schemeClr val="tx1"/>
          </a:solidFill>
          <a:latin typeface="+mn-lt"/>
          <a:ea typeface="+mn-ea"/>
          <a:cs typeface="+mn-cs"/>
        </a:defRPr>
      </a:lvl8pPr>
      <a:lvl9pPr marL="1370965" algn="l" defTabSz="342265"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4" descr="E:\王亮\工作\2015\04\01\新建文件夹\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8370" y="3273840"/>
            <a:ext cx="2112627" cy="8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5652" y="1635672"/>
            <a:ext cx="8359442" cy="83099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4800" b="1" dirty="0">
                <a:ln w="0"/>
                <a:solidFill>
                  <a:schemeClr val="tx2">
                    <a:lumMod val="60000"/>
                    <a:lumOff val="40000"/>
                  </a:schemeClr>
                </a:solidFill>
                <a:effectLst>
                  <a:outerShdw blurRad="38100" dist="19050" dir="2700000" algn="tl" rotWithShape="0">
                    <a:schemeClr val="dk1">
                      <a:alpha val="40000"/>
                    </a:schemeClr>
                  </a:outerShdw>
                </a:effectLst>
              </a:rPr>
              <a:t>未来互联网体系结构研究综述</a:t>
            </a:r>
            <a:endParaRPr lang="zh-CN" altLang="en-US" sz="4800" b="1" dirty="0">
              <a:ln w="0"/>
              <a:solidFill>
                <a:schemeClr val="tx2">
                  <a:lumMod val="60000"/>
                  <a:lumOff val="40000"/>
                </a:schemeClr>
              </a:solidFill>
              <a:effectLst>
                <a:outerShdw blurRad="38100" dist="19050" dir="2700000" algn="tl" rotWithShape="0">
                  <a:schemeClr val="dk1">
                    <a:alpha val="40000"/>
                  </a:schemeClr>
                </a:outerShdw>
              </a:effectLst>
            </a:endParaRPr>
          </a:p>
        </p:txBody>
      </p:sp>
      <p:sp>
        <p:nvSpPr>
          <p:cNvPr id="7" name="副标题 7"/>
          <p:cNvSpPr txBox="1"/>
          <p:nvPr/>
        </p:nvSpPr>
        <p:spPr>
          <a:xfrm>
            <a:off x="6012356" y="3075777"/>
            <a:ext cx="2520210" cy="873297"/>
          </a:xfrm>
          <a:prstGeom prst="rect">
            <a:avLst/>
          </a:prstGeom>
        </p:spPr>
        <p:txBody>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en-US" altLang="zh-CN" sz="2400" kern="0" dirty="0" smtClean="0"/>
              <a:t>09013426  </a:t>
            </a:r>
            <a:r>
              <a:rPr lang="zh-CN" altLang="en-US" sz="2400" kern="0" dirty="0" smtClean="0"/>
              <a:t>吴凡</a:t>
            </a:r>
            <a:endParaRPr lang="en-US" altLang="zh-CN" sz="2400" kern="0" dirty="0" smtClean="0"/>
          </a:p>
          <a:p>
            <a:pPr marL="0" indent="0">
              <a:buNone/>
            </a:pPr>
            <a:r>
              <a:rPr lang="en-US" altLang="zh-CN" sz="2400" kern="0" dirty="0" smtClean="0"/>
              <a:t>09013430  </a:t>
            </a:r>
            <a:r>
              <a:rPr lang="zh-CN" altLang="en-US" sz="2400" kern="0" dirty="0" smtClean="0"/>
              <a:t>任杰文</a:t>
            </a:r>
            <a:endParaRPr lang="zh-CN" altLang="en-US" sz="2400" kern="0" dirty="0"/>
          </a:p>
        </p:txBody>
      </p:sp>
    </p:spTree>
  </p:cSld>
  <p:clrMapOvr>
    <a:masterClrMapping/>
  </p:clrMapOvr>
  <p:transition advTm="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555832" y="490077"/>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a:solidFill>
                  <a:srgbClr val="FF0000"/>
                </a:solidFill>
                <a:latin typeface="宋体" charset="0"/>
                <a:ea typeface="宋体" charset="0"/>
              </a:rPr>
              <a:t>面向可扩展性的体系结构</a:t>
            </a:r>
            <a:endParaRPr lang="zh-CN" altLang="en-US" sz="2800" b="1" dirty="0">
              <a:solidFill>
                <a:srgbClr val="FF0000"/>
              </a:solidFill>
              <a:latin typeface="宋体" charset="0"/>
              <a:ea typeface="宋体" charset="0"/>
            </a:endParaRPr>
          </a:p>
        </p:txBody>
      </p:sp>
      <p:sp>
        <p:nvSpPr>
          <p:cNvPr id="14" name="副标题 2"/>
          <p:cNvSpPr txBox="1"/>
          <p:nvPr/>
        </p:nvSpPr>
        <p:spPr>
          <a:xfrm>
            <a:off x="2223170" y="2047986"/>
            <a:ext cx="5949130" cy="1405871"/>
          </a:xfrm>
          <a:prstGeom prst="rect">
            <a:avLst/>
          </a:prstGeom>
        </p:spPr>
        <p:txBody>
          <a:bodyPr>
            <a:normAutofit fontScale="925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500" kern="0" dirty="0" smtClean="0"/>
              <a:t>基于</a:t>
            </a:r>
            <a:r>
              <a:rPr lang="en-US" altLang="zh-CN" sz="1500" kern="0" dirty="0" smtClean="0"/>
              <a:t>IP</a:t>
            </a:r>
            <a:r>
              <a:rPr lang="zh-CN" altLang="en-US" sz="1500" kern="0" dirty="0" smtClean="0"/>
              <a:t>地址的单一编制空间划分为俩个编制空间：</a:t>
            </a:r>
            <a:r>
              <a:rPr lang="en-US" altLang="zh-CN" sz="1500" kern="0" dirty="0" smtClean="0"/>
              <a:t>EID</a:t>
            </a:r>
            <a:r>
              <a:rPr lang="zh-CN" altLang="en-US" sz="1500" kern="0" dirty="0" smtClean="0"/>
              <a:t>（端点标志）和</a:t>
            </a:r>
            <a:r>
              <a:rPr lang="en-US" altLang="zh-CN" sz="1500" kern="0" dirty="0" smtClean="0"/>
              <a:t>RLOC</a:t>
            </a:r>
            <a:r>
              <a:rPr lang="zh-CN" altLang="en-US" sz="1500" kern="0" dirty="0" smtClean="0"/>
              <a:t>（路由位置符）</a:t>
            </a:r>
            <a:endParaRPr lang="en-US" altLang="zh-CN" sz="1500" kern="0" dirty="0" smtClean="0"/>
          </a:p>
          <a:p>
            <a:pPr lvl="1">
              <a:buFont typeface="Wingdings" pitchFamily="2" charset="2"/>
              <a:buChar char="l"/>
            </a:pPr>
            <a:r>
              <a:rPr lang="en-US" altLang="zh-CN" sz="1200" kern="0" dirty="0" smtClean="0"/>
              <a:t>EID</a:t>
            </a:r>
            <a:r>
              <a:rPr lang="zh-CN" altLang="en-US" sz="1200" kern="0" dirty="0" smtClean="0"/>
              <a:t>仅被用于站内通信，</a:t>
            </a:r>
            <a:r>
              <a:rPr lang="en-US" altLang="zh-CN" sz="1200" kern="0" dirty="0" smtClean="0"/>
              <a:t>RLOC</a:t>
            </a:r>
            <a:r>
              <a:rPr lang="zh-CN" altLang="en-US" sz="1200" kern="0" dirty="0" smtClean="0"/>
              <a:t>则用于全局通信</a:t>
            </a:r>
            <a:endParaRPr lang="en-US" altLang="zh-CN" sz="1200" kern="0" dirty="0" smtClean="0"/>
          </a:p>
          <a:p>
            <a:pPr>
              <a:buFont typeface="Wingdings" pitchFamily="2" charset="2"/>
              <a:buChar char="l"/>
            </a:pPr>
            <a:r>
              <a:rPr lang="zh-CN" altLang="en-US" sz="1500" kern="0" dirty="0" smtClean="0"/>
              <a:t>采用渐进式方式部署在现行网络上，具体通信模型采用</a:t>
            </a:r>
            <a:r>
              <a:rPr lang="en-US" altLang="zh-CN" sz="1500" kern="0" dirty="0" smtClean="0"/>
              <a:t>Map-and-</a:t>
            </a:r>
            <a:r>
              <a:rPr lang="en-US" altLang="zh-CN" sz="1500" kern="0" dirty="0" err="1" smtClean="0"/>
              <a:t>encap</a:t>
            </a:r>
            <a:r>
              <a:rPr lang="zh-CN" altLang="en-US" sz="1500" kern="0" dirty="0" smtClean="0"/>
              <a:t>方案</a:t>
            </a:r>
            <a:endParaRPr lang="en-US" altLang="zh-CN" sz="1500" kern="0" dirty="0" smtClean="0"/>
          </a:p>
          <a:p>
            <a:pPr lvl="1">
              <a:buFont typeface="Wingdings" pitchFamily="2" charset="2"/>
              <a:buChar char="l"/>
            </a:pPr>
            <a:r>
              <a:rPr lang="zh-CN" altLang="en-US" sz="1200" kern="0" dirty="0" smtClean="0"/>
              <a:t>首先将不可路由的</a:t>
            </a:r>
            <a:r>
              <a:rPr lang="en-US" altLang="zh-CN" sz="1200" kern="0" dirty="0" smtClean="0"/>
              <a:t>EID</a:t>
            </a:r>
            <a:r>
              <a:rPr lang="zh-CN" altLang="en-US" sz="1200" kern="0" dirty="0" smtClean="0"/>
              <a:t>映射为可路由的</a:t>
            </a:r>
            <a:r>
              <a:rPr lang="en-US" altLang="zh-CN" sz="1200" kern="0" dirty="0" smtClean="0"/>
              <a:t>RLOC</a:t>
            </a:r>
            <a:r>
              <a:rPr lang="zh-CN" altLang="en-US" sz="1200" kern="0" dirty="0" smtClean="0"/>
              <a:t>，再进行隧道封装后在现有网络上传输</a:t>
            </a:r>
            <a:endParaRPr lang="en-US" altLang="zh-CN" sz="1200" kern="0" dirty="0"/>
          </a:p>
        </p:txBody>
      </p:sp>
      <p:sp>
        <p:nvSpPr>
          <p:cNvPr id="8" name="副标题 2"/>
          <p:cNvSpPr txBox="1"/>
          <p:nvPr/>
        </p:nvSpPr>
        <p:spPr>
          <a:xfrm>
            <a:off x="2223170" y="1459243"/>
            <a:ext cx="4680390"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位置可分离协议</a:t>
            </a:r>
            <a:r>
              <a:rPr lang="en-US" altLang="zh-CN" sz="1800" b="1" kern="0" dirty="0" smtClean="0"/>
              <a:t>(LISP)</a:t>
            </a:r>
            <a:r>
              <a:rPr lang="zh-CN" altLang="en-US" sz="1800" kern="0" dirty="0" smtClean="0"/>
              <a:t>：采用聚集度更高的机制</a:t>
            </a:r>
            <a:endParaRPr lang="en-US" altLang="zh-CN" sz="1800" kern="0" dirty="0"/>
          </a:p>
        </p:txBody>
      </p:sp>
      <p:sp>
        <p:nvSpPr>
          <p:cNvPr id="10" name="副标题 2"/>
          <p:cNvSpPr txBox="1"/>
          <p:nvPr/>
        </p:nvSpPr>
        <p:spPr>
          <a:xfrm>
            <a:off x="1691760" y="1027207"/>
            <a:ext cx="1825850" cy="432036"/>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sz="2000" kern="0" dirty="0"/>
              <a:t>路由可扩展</a:t>
            </a:r>
            <a:endParaRPr lang="en-US" altLang="zh-CN" sz="2000" kern="0" dirty="0"/>
          </a:p>
        </p:txBody>
      </p:sp>
      <p:sp>
        <p:nvSpPr>
          <p:cNvPr id="12" name="副标题 2"/>
          <p:cNvSpPr txBox="1"/>
          <p:nvPr/>
        </p:nvSpPr>
        <p:spPr>
          <a:xfrm>
            <a:off x="2223170" y="1804333"/>
            <a:ext cx="882064" cy="294919"/>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400" b="1" kern="0" dirty="0" smtClean="0"/>
              <a:t>特点：</a:t>
            </a:r>
            <a:endParaRPr lang="en-US" altLang="zh-CN" sz="1400" kern="0" dirty="0"/>
          </a:p>
        </p:txBody>
      </p:sp>
      <p:sp>
        <p:nvSpPr>
          <p:cNvPr id="13" name="副标题 2"/>
          <p:cNvSpPr txBox="1"/>
          <p:nvPr/>
        </p:nvSpPr>
        <p:spPr>
          <a:xfrm>
            <a:off x="2223372" y="3844969"/>
            <a:ext cx="5376688" cy="633710"/>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400" kern="0" dirty="0" smtClean="0"/>
              <a:t>在一定程度上解决了移动性问题，但无法解决流量增长问题</a:t>
            </a:r>
            <a:endParaRPr lang="en-US" altLang="zh-CN" sz="1400" kern="0" dirty="0"/>
          </a:p>
        </p:txBody>
      </p:sp>
      <p:sp>
        <p:nvSpPr>
          <p:cNvPr id="15" name="副标题 2"/>
          <p:cNvSpPr txBox="1"/>
          <p:nvPr/>
        </p:nvSpPr>
        <p:spPr>
          <a:xfrm>
            <a:off x="2223170" y="3550050"/>
            <a:ext cx="882064" cy="294919"/>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400" b="1" kern="0" dirty="0" smtClean="0"/>
              <a:t>总结：</a:t>
            </a:r>
            <a:endParaRPr lang="en-US" altLang="zh-CN" sz="1400" kern="0" dirty="0"/>
          </a:p>
        </p:txBody>
      </p:sp>
      <p:sp>
        <p:nvSpPr>
          <p:cNvPr id="16"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7" name="直接连接符 16"/>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8" grpId="0"/>
      <p:bldP spid="10" grpId="0"/>
      <p:bldP spid="12" grpId="0"/>
      <p:bldP spid="13"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399637" y="481230"/>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solidFill>
                  <a:srgbClr val="FFC000"/>
                </a:solidFill>
                <a:latin typeface="宋体" charset="0"/>
                <a:ea typeface="宋体" charset="0"/>
              </a:rPr>
              <a:t>面向动态性的</a:t>
            </a:r>
            <a:r>
              <a:rPr lang="zh-CN" altLang="en-US" sz="2800" b="1" dirty="0">
                <a:solidFill>
                  <a:srgbClr val="FFC000"/>
                </a:solidFill>
                <a:latin typeface="宋体" charset="0"/>
                <a:ea typeface="宋体" charset="0"/>
              </a:rPr>
              <a:t>体系结构</a:t>
            </a:r>
            <a:endParaRPr lang="zh-CN" altLang="en-US" sz="2800" b="1" dirty="0">
              <a:solidFill>
                <a:srgbClr val="FFC000"/>
              </a:solidFill>
              <a:latin typeface="宋体" charset="0"/>
              <a:ea typeface="宋体" charset="0"/>
            </a:endParaRPr>
          </a:p>
        </p:txBody>
      </p:sp>
      <p:sp>
        <p:nvSpPr>
          <p:cNvPr id="14" name="副标题 2"/>
          <p:cNvSpPr txBox="1"/>
          <p:nvPr/>
        </p:nvSpPr>
        <p:spPr>
          <a:xfrm>
            <a:off x="1979784" y="3240345"/>
            <a:ext cx="5949130" cy="1405871"/>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500" kern="0" dirty="0" smtClean="0"/>
              <a:t>基本思路：</a:t>
            </a:r>
            <a:r>
              <a:rPr lang="zh-CN" altLang="en-US" sz="1500" b="1" kern="0" dirty="0" smtClean="0"/>
              <a:t>位置和标志的分离</a:t>
            </a:r>
            <a:r>
              <a:rPr lang="zh-CN" altLang="en-US" sz="1500" kern="0" dirty="0" smtClean="0"/>
              <a:t>，使节点在移动过程中具有唯一、稳定的标志。</a:t>
            </a:r>
            <a:endParaRPr lang="en-US" altLang="zh-CN" sz="1500" kern="0" dirty="0" smtClean="0"/>
          </a:p>
          <a:p>
            <a:pPr marL="0" indent="0">
              <a:buNone/>
            </a:pPr>
            <a:r>
              <a:rPr lang="zh-CN" altLang="en-US" sz="1500" kern="0" dirty="0" smtClean="0"/>
              <a:t>设计原则：将无线</a:t>
            </a:r>
            <a:r>
              <a:rPr lang="en-US" altLang="zh-CN" sz="1500" kern="0" dirty="0" smtClean="0"/>
              <a:t>/</a:t>
            </a:r>
            <a:r>
              <a:rPr lang="zh-CN" altLang="en-US" sz="1500" kern="0" dirty="0" smtClean="0"/>
              <a:t>移动终端作为主流接入设备网络架构</a:t>
            </a:r>
            <a:endParaRPr lang="en-US" altLang="zh-CN" sz="1500" kern="0" dirty="0" smtClean="0"/>
          </a:p>
          <a:p>
            <a:pPr marL="0" indent="0">
              <a:buNone/>
            </a:pPr>
            <a:r>
              <a:rPr lang="en-US" altLang="zh-CN" sz="1500" kern="0" dirty="0"/>
              <a:t>	 </a:t>
            </a:r>
            <a:r>
              <a:rPr lang="en-US" altLang="zh-CN" sz="1500" kern="0" dirty="0" smtClean="0"/>
              <a:t>  </a:t>
            </a:r>
            <a:r>
              <a:rPr lang="zh-CN" altLang="en-US" sz="1500" kern="0" dirty="0" smtClean="0"/>
              <a:t>设计更为强大的安全和信任机制</a:t>
            </a:r>
            <a:endParaRPr lang="en-US" altLang="zh-CN" sz="1200" kern="0" dirty="0"/>
          </a:p>
        </p:txBody>
      </p:sp>
      <p:sp>
        <p:nvSpPr>
          <p:cNvPr id="8" name="副标题 2"/>
          <p:cNvSpPr txBox="1"/>
          <p:nvPr/>
        </p:nvSpPr>
        <p:spPr>
          <a:xfrm>
            <a:off x="1547748" y="1050541"/>
            <a:ext cx="3006461"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解决方案：位置与标志分离</a:t>
            </a:r>
            <a:endParaRPr lang="en-US" altLang="zh-CN" sz="1800" kern="0" dirty="0"/>
          </a:p>
        </p:txBody>
      </p:sp>
      <p:sp>
        <p:nvSpPr>
          <p:cNvPr id="9" name="副标题 2"/>
          <p:cNvSpPr txBox="1"/>
          <p:nvPr/>
        </p:nvSpPr>
        <p:spPr>
          <a:xfrm>
            <a:off x="1547747" y="1591715"/>
            <a:ext cx="3006461"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斯坦福的</a:t>
            </a:r>
            <a:r>
              <a:rPr lang="en-US" altLang="zh-CN" sz="1800" b="1" kern="0" dirty="0" smtClean="0"/>
              <a:t>Clean-State</a:t>
            </a:r>
            <a:r>
              <a:rPr lang="zh-CN" altLang="en-US" sz="1800" b="1" kern="0" dirty="0" smtClean="0"/>
              <a:t>项目</a:t>
            </a:r>
            <a:endParaRPr lang="en-US" altLang="zh-CN" sz="1800" kern="0" dirty="0"/>
          </a:p>
        </p:txBody>
      </p:sp>
      <p:sp>
        <p:nvSpPr>
          <p:cNvPr id="11" name="副标题 2"/>
          <p:cNvSpPr txBox="1"/>
          <p:nvPr/>
        </p:nvSpPr>
        <p:spPr>
          <a:xfrm>
            <a:off x="1547747" y="2913860"/>
            <a:ext cx="3168264" cy="355498"/>
          </a:xfrm>
          <a:prstGeom prst="rect">
            <a:avLst/>
          </a:prstGeom>
        </p:spPr>
        <p:txBody>
          <a:bodyPr>
            <a:normAutofit fontScale="77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美国自然科学基金的</a:t>
            </a:r>
            <a:r>
              <a:rPr lang="en-US" altLang="zh-CN" sz="1800" b="1" kern="0" dirty="0" err="1" smtClean="0"/>
              <a:t>MobilityFirst</a:t>
            </a:r>
            <a:r>
              <a:rPr lang="zh-CN" altLang="en-US" sz="1800" b="1" kern="0" dirty="0" smtClean="0"/>
              <a:t>项目</a:t>
            </a:r>
            <a:endParaRPr lang="en-US" altLang="zh-CN" sz="1800" kern="0" dirty="0"/>
          </a:p>
        </p:txBody>
      </p:sp>
      <p:sp>
        <p:nvSpPr>
          <p:cNvPr id="16" name="副标题 2"/>
          <p:cNvSpPr txBox="1"/>
          <p:nvPr/>
        </p:nvSpPr>
        <p:spPr>
          <a:xfrm>
            <a:off x="1793579" y="1899572"/>
            <a:ext cx="6048504" cy="776067"/>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500" kern="0" dirty="0" smtClean="0"/>
              <a:t>基本思想是将</a:t>
            </a:r>
            <a:r>
              <a:rPr lang="zh-CN" altLang="en-US" sz="1500" b="1" kern="0" dirty="0" smtClean="0"/>
              <a:t>服务提供者和网络运营商分离</a:t>
            </a:r>
            <a:r>
              <a:rPr lang="zh-CN" altLang="en-US" sz="1500" kern="0" dirty="0" smtClean="0"/>
              <a:t>，实现安全的用户和设备的接入控制，由网络跟踪用户的移动过程和位置信息，从而提供移动过程中的高效切换和服务质量</a:t>
            </a:r>
            <a:endParaRPr lang="en-US" altLang="zh-CN" sz="1200" kern="0" dirty="0"/>
          </a:p>
        </p:txBody>
      </p:sp>
      <p:sp>
        <p:nvSpPr>
          <p:cNvPr id="17"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8" name="直接连接符 17"/>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8" grpId="0"/>
      <p:bldP spid="9" grpId="0"/>
      <p:bldP spid="11"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371909" y="436309"/>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solidFill>
                  <a:srgbClr val="00B050"/>
                </a:solidFill>
                <a:latin typeface="+mn-ea"/>
                <a:ea typeface="+mn-ea"/>
              </a:rPr>
              <a:t>其他的体系结构</a:t>
            </a:r>
            <a:endParaRPr lang="zh-CN" altLang="en-US" sz="2800" b="1" dirty="0" smtClean="0">
              <a:solidFill>
                <a:srgbClr val="00B050"/>
              </a:solidFill>
              <a:latin typeface="+mn-ea"/>
              <a:ea typeface="+mn-ea"/>
            </a:endParaRPr>
          </a:p>
        </p:txBody>
      </p:sp>
      <p:sp>
        <p:nvSpPr>
          <p:cNvPr id="8" name="副标题 2"/>
          <p:cNvSpPr txBox="1"/>
          <p:nvPr/>
        </p:nvSpPr>
        <p:spPr>
          <a:xfrm>
            <a:off x="1681822" y="1050541"/>
            <a:ext cx="3006461" cy="307857"/>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Ø"/>
            </a:pPr>
            <a:r>
              <a:rPr lang="zh-CN" altLang="en-US" sz="1800" b="1" kern="0" dirty="0" smtClean="0"/>
              <a:t>可管可控结构</a:t>
            </a:r>
            <a:endParaRPr lang="en-US" altLang="zh-CN" sz="1800" b="1" kern="0" dirty="0"/>
          </a:p>
        </p:txBody>
      </p:sp>
      <p:sp>
        <p:nvSpPr>
          <p:cNvPr id="16" name="副标题 2"/>
          <p:cNvSpPr txBox="1"/>
          <p:nvPr/>
        </p:nvSpPr>
        <p:spPr>
          <a:xfrm>
            <a:off x="2015787" y="1364790"/>
            <a:ext cx="6264522" cy="565298"/>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500" kern="0" dirty="0" smtClean="0"/>
              <a:t>基本思想：把网络决策逻辑从管理网络设备交互的协议中分离出来</a:t>
            </a:r>
            <a:endParaRPr lang="en-US" altLang="zh-CN" sz="1500" kern="0" dirty="0"/>
          </a:p>
          <a:p>
            <a:pPr>
              <a:buFont typeface="Wingdings" pitchFamily="2" charset="2"/>
              <a:buChar char="l"/>
            </a:pPr>
            <a:r>
              <a:rPr lang="zh-CN" altLang="en-US" sz="1500" kern="0" dirty="0" smtClean="0"/>
              <a:t>设计原则：网络层面的目标、全局网络视图、直接控制</a:t>
            </a:r>
            <a:endParaRPr lang="en-US" altLang="zh-CN" sz="1200" kern="0" dirty="0"/>
          </a:p>
        </p:txBody>
      </p:sp>
      <p:sp>
        <p:nvSpPr>
          <p:cNvPr id="10" name="副标题 2"/>
          <p:cNvSpPr txBox="1"/>
          <p:nvPr/>
        </p:nvSpPr>
        <p:spPr>
          <a:xfrm>
            <a:off x="1586856" y="2077624"/>
            <a:ext cx="3006461" cy="307857"/>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Ø"/>
            </a:pPr>
            <a:r>
              <a:rPr lang="zh-CN" altLang="en-US" sz="1800" b="1" kern="0" dirty="0" smtClean="0"/>
              <a:t>可信网络结构</a:t>
            </a:r>
            <a:endParaRPr lang="en-US" altLang="zh-CN" sz="1800" kern="0" dirty="0"/>
          </a:p>
        </p:txBody>
      </p:sp>
      <p:sp>
        <p:nvSpPr>
          <p:cNvPr id="12" name="副标题 2"/>
          <p:cNvSpPr txBox="1"/>
          <p:nvPr/>
        </p:nvSpPr>
        <p:spPr>
          <a:xfrm>
            <a:off x="1835772" y="2404090"/>
            <a:ext cx="6624552" cy="1031732"/>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500" kern="0" dirty="0" smtClean="0"/>
              <a:t>俩层可信网络体系结构（北京交通大学的张宏科教授提出）</a:t>
            </a:r>
            <a:endParaRPr lang="en-US" altLang="zh-CN" sz="1500" kern="0" dirty="0" smtClean="0"/>
          </a:p>
          <a:p>
            <a:pPr lvl="1">
              <a:buFont typeface="Wingdings" pitchFamily="2" charset="2"/>
              <a:buChar char="l"/>
            </a:pPr>
            <a:r>
              <a:rPr lang="zh-CN" altLang="en-US" sz="1200" kern="0" dirty="0" smtClean="0"/>
              <a:t>交换路由层：提供网络和终端的接入，把接入标志和路由标志区分开以解决</a:t>
            </a:r>
            <a:r>
              <a:rPr lang="en-US" altLang="zh-CN" sz="1200" kern="0" dirty="0" smtClean="0"/>
              <a:t>IP</a:t>
            </a:r>
            <a:r>
              <a:rPr lang="zh-CN" altLang="en-US" sz="1200" kern="0" dirty="0" smtClean="0"/>
              <a:t>欺骗问题</a:t>
            </a:r>
            <a:endParaRPr lang="en-US" altLang="zh-CN" sz="1200" kern="0" dirty="0"/>
          </a:p>
          <a:p>
            <a:pPr lvl="1">
              <a:buFont typeface="Wingdings" pitchFamily="2" charset="2"/>
              <a:buChar char="l"/>
            </a:pPr>
            <a:r>
              <a:rPr lang="zh-CN" altLang="en-US" sz="1200" kern="0" dirty="0" smtClean="0"/>
              <a:t>普世服务层：负责各种业务的会话、控制和管理，统一处理和描述网络服务和资源，并采用多连接多路径传输机制提高传输效率</a:t>
            </a:r>
            <a:endParaRPr lang="en-US" altLang="zh-CN" sz="900" kern="0" dirty="0"/>
          </a:p>
        </p:txBody>
      </p:sp>
      <p:sp>
        <p:nvSpPr>
          <p:cNvPr id="13" name="副标题 2"/>
          <p:cNvSpPr txBox="1"/>
          <p:nvPr/>
        </p:nvSpPr>
        <p:spPr>
          <a:xfrm>
            <a:off x="1681822" y="3507828"/>
            <a:ext cx="3006461" cy="307857"/>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Ø"/>
            </a:pPr>
            <a:r>
              <a:rPr lang="zh-CN" altLang="en-US" sz="1800" b="1" kern="0" dirty="0" smtClean="0"/>
              <a:t>面向服务的结构</a:t>
            </a:r>
            <a:endParaRPr lang="en-US" altLang="zh-CN" sz="1800" b="1" kern="0" dirty="0"/>
          </a:p>
        </p:txBody>
      </p:sp>
      <p:sp>
        <p:nvSpPr>
          <p:cNvPr id="15" name="副标题 2"/>
          <p:cNvSpPr txBox="1"/>
          <p:nvPr/>
        </p:nvSpPr>
        <p:spPr>
          <a:xfrm>
            <a:off x="2051790" y="3887691"/>
            <a:ext cx="6552546" cy="1001761"/>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600" kern="0" dirty="0" smtClean="0"/>
              <a:t>以云计算为中心的结构（</a:t>
            </a:r>
            <a:r>
              <a:rPr lang="en-US" altLang="zh-CN" sz="1600" kern="0" dirty="0" smtClean="0"/>
              <a:t>Nebula</a:t>
            </a:r>
            <a:r>
              <a:rPr lang="zh-CN" altLang="en-US" sz="1600" kern="0" dirty="0" smtClean="0"/>
              <a:t>）</a:t>
            </a:r>
            <a:endParaRPr lang="en-US" altLang="zh-CN" sz="1600" kern="0" dirty="0" smtClean="0"/>
          </a:p>
          <a:p>
            <a:pPr lvl="1">
              <a:buFont typeface="Wingdings" pitchFamily="2" charset="2"/>
              <a:buChar char="l"/>
            </a:pPr>
            <a:r>
              <a:rPr lang="zh-CN" altLang="en-US" sz="1200" kern="0" dirty="0" smtClean="0"/>
              <a:t>核心网络通过冗余高性能链路和高可靠路由控制软件实现高可用性</a:t>
            </a:r>
            <a:endParaRPr lang="en-US" altLang="zh-CN" sz="1200" kern="0" dirty="0" smtClean="0"/>
          </a:p>
          <a:p>
            <a:pPr>
              <a:buFont typeface="Wingdings" pitchFamily="2" charset="2"/>
              <a:buChar char="l"/>
            </a:pPr>
            <a:r>
              <a:rPr lang="en-US" altLang="zh-CN" sz="1600" kern="0" dirty="0" smtClean="0"/>
              <a:t>SOFIA/</a:t>
            </a:r>
            <a:r>
              <a:rPr lang="en-US" altLang="zh-CN" sz="1600" kern="0" dirty="0" err="1" smtClean="0"/>
              <a:t>serval</a:t>
            </a:r>
            <a:endParaRPr lang="en-US" altLang="zh-CN" sz="1600" kern="0" dirty="0" smtClean="0"/>
          </a:p>
          <a:p>
            <a:pPr lvl="1">
              <a:buFont typeface="Wingdings" pitchFamily="2" charset="2"/>
              <a:buChar char="l"/>
            </a:pPr>
            <a:r>
              <a:rPr lang="zh-CN" altLang="en-US" sz="1200" kern="0" dirty="0" smtClean="0"/>
              <a:t>定义服务标志，实现可扩展服务路由</a:t>
            </a:r>
            <a:endParaRPr lang="en-US" altLang="zh-CN" sz="1200" kern="0" dirty="0" smtClean="0"/>
          </a:p>
          <a:p>
            <a:pPr lvl="1">
              <a:buFont typeface="Wingdings" pitchFamily="2" charset="2"/>
              <a:buChar char="l"/>
            </a:pPr>
            <a:endParaRPr lang="en-US" altLang="zh-CN" sz="900" kern="0" dirty="0"/>
          </a:p>
        </p:txBody>
      </p:sp>
      <p:sp>
        <p:nvSpPr>
          <p:cNvPr id="17"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8" name="直接连接符 17"/>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6" grpId="0"/>
      <p:bldP spid="10" grpId="0"/>
      <p:bldP spid="12" grpId="0"/>
      <p:bldP spid="13"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107628" y="915612"/>
            <a:ext cx="8911111" cy="4120791"/>
          </a:xfrm>
          <a:prstGeom prst="rect">
            <a:avLst/>
          </a:prstGeom>
        </p:spPr>
      </p:pic>
      <p:sp>
        <p:nvSpPr>
          <p:cNvPr id="4" name="标题 1"/>
          <p:cNvSpPr txBox="1"/>
          <p:nvPr/>
        </p:nvSpPr>
        <p:spPr>
          <a:xfrm>
            <a:off x="2411820" y="447817"/>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latin typeface="+mn-ea"/>
                <a:ea typeface="+mn-ea"/>
              </a:rPr>
              <a:t>现有</a:t>
            </a:r>
            <a:r>
              <a:rPr lang="en-US" altLang="zh-CN" sz="2800" b="1" dirty="0" smtClean="0">
                <a:latin typeface="+mn-ea"/>
                <a:ea typeface="+mn-ea"/>
              </a:rPr>
              <a:t>FIA</a:t>
            </a:r>
            <a:r>
              <a:rPr lang="zh-CN" altLang="en-US" sz="2800" b="1" dirty="0" smtClean="0">
                <a:latin typeface="+mn-ea"/>
                <a:ea typeface="+mn-ea"/>
              </a:rPr>
              <a:t>研究的综合比较</a:t>
            </a:r>
            <a:endParaRPr lang="zh-CN" altLang="en-US" sz="2800" b="1" dirty="0">
              <a:latin typeface="+mn-ea"/>
              <a:ea typeface="+mn-ea"/>
            </a:endParaRPr>
          </a:p>
        </p:txBody>
      </p:sp>
      <p:sp>
        <p:nvSpPr>
          <p:cNvPr id="5"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6" name="直接连接符 5"/>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051790" y="499783"/>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solidFill>
                  <a:schemeClr val="accent1"/>
                </a:solidFill>
                <a:latin typeface="+mj-ea"/>
              </a:rPr>
              <a:t>系统实现与验证</a:t>
            </a:r>
            <a:endParaRPr lang="zh-CN" altLang="en-US" sz="2800" b="1" dirty="0" smtClean="0">
              <a:solidFill>
                <a:schemeClr val="accent1"/>
              </a:solidFill>
              <a:latin typeface="+mj-ea"/>
            </a:endParaRPr>
          </a:p>
        </p:txBody>
      </p:sp>
      <p:sp>
        <p:nvSpPr>
          <p:cNvPr id="3" name="副标题 2"/>
          <p:cNvSpPr txBox="1"/>
          <p:nvPr/>
        </p:nvSpPr>
        <p:spPr>
          <a:xfrm>
            <a:off x="1475742" y="1091787"/>
            <a:ext cx="5405420" cy="288023"/>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b="1" kern="0" dirty="0" smtClean="0"/>
              <a:t>可编程虚拟化路由器：构建未来互联网试验床的核心设备</a:t>
            </a:r>
            <a:endParaRPr lang="en-US" altLang="zh-CN" sz="1600" kern="0" dirty="0"/>
          </a:p>
        </p:txBody>
      </p:sp>
      <p:sp>
        <p:nvSpPr>
          <p:cNvPr id="4" name="副标题 2"/>
          <p:cNvSpPr txBox="1"/>
          <p:nvPr/>
        </p:nvSpPr>
        <p:spPr>
          <a:xfrm>
            <a:off x="1542778" y="1609356"/>
            <a:ext cx="3456289"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基于通用平台的路由器</a:t>
            </a:r>
            <a:endParaRPr lang="en-US" altLang="zh-CN" sz="1800" kern="0" dirty="0"/>
          </a:p>
        </p:txBody>
      </p:sp>
      <p:sp>
        <p:nvSpPr>
          <p:cNvPr id="5" name="副标题 2"/>
          <p:cNvSpPr txBox="1"/>
          <p:nvPr/>
        </p:nvSpPr>
        <p:spPr>
          <a:xfrm>
            <a:off x="1793579" y="1899572"/>
            <a:ext cx="6048504" cy="1020134"/>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200" kern="0" dirty="0" smtClean="0"/>
              <a:t>用普通网卡实现数据的采集和转发，通过在</a:t>
            </a:r>
            <a:r>
              <a:rPr lang="en-US" altLang="zh-CN" sz="1200" kern="0" dirty="0" smtClean="0"/>
              <a:t>CPU</a:t>
            </a:r>
            <a:r>
              <a:rPr lang="zh-CN" altLang="en-US" sz="1200" kern="0" dirty="0" smtClean="0"/>
              <a:t>上运行虚拟化软件和路由器软件实现可编程虚拟化路由器</a:t>
            </a:r>
            <a:endParaRPr lang="en-US" altLang="zh-CN" sz="1200" kern="0" dirty="0"/>
          </a:p>
          <a:p>
            <a:pPr>
              <a:buFont typeface="Wingdings" pitchFamily="2" charset="2"/>
              <a:buChar char="l"/>
            </a:pPr>
            <a:r>
              <a:rPr lang="zh-CN" altLang="en-US" sz="1200" kern="0" dirty="0" smtClean="0"/>
              <a:t>非常高的灵活性，但转发性能低</a:t>
            </a:r>
            <a:endParaRPr lang="en-US" altLang="zh-CN" sz="1200" kern="0" dirty="0"/>
          </a:p>
          <a:p>
            <a:pPr>
              <a:buFont typeface="Wingdings" pitchFamily="2" charset="2"/>
              <a:buChar char="l"/>
            </a:pPr>
            <a:r>
              <a:rPr lang="zh-CN" altLang="en-US" sz="1200" kern="0" dirty="0" smtClean="0"/>
              <a:t>随着商用高性能多队列网卡的出现以及</a:t>
            </a:r>
            <a:r>
              <a:rPr lang="en-US" altLang="zh-CN" sz="1200" kern="0" dirty="0" smtClean="0"/>
              <a:t>SR-IOV</a:t>
            </a:r>
            <a:r>
              <a:rPr lang="zh-CN" altLang="en-US" sz="1200" kern="0" dirty="0" smtClean="0"/>
              <a:t>等</a:t>
            </a:r>
            <a:r>
              <a:rPr lang="en-US" altLang="zh-CN" sz="1200" kern="0" dirty="0" smtClean="0"/>
              <a:t>I/O</a:t>
            </a:r>
            <a:r>
              <a:rPr lang="zh-CN" altLang="en-US" sz="1200" kern="0" dirty="0" smtClean="0"/>
              <a:t>虚拟化技术的发展，通用服务器平台的</a:t>
            </a:r>
            <a:r>
              <a:rPr lang="en-US" altLang="zh-CN" sz="1200" kern="0" dirty="0" smtClean="0"/>
              <a:t>I/O</a:t>
            </a:r>
            <a:r>
              <a:rPr lang="zh-CN" altLang="en-US" sz="1200" kern="0" dirty="0" smtClean="0"/>
              <a:t>性能有了质的飞跃</a:t>
            </a:r>
            <a:endParaRPr lang="en-US" altLang="zh-CN" sz="1200" kern="0" dirty="0"/>
          </a:p>
        </p:txBody>
      </p:sp>
      <p:sp>
        <p:nvSpPr>
          <p:cNvPr id="6" name="副标题 2"/>
          <p:cNvSpPr txBox="1"/>
          <p:nvPr/>
        </p:nvSpPr>
        <p:spPr>
          <a:xfrm>
            <a:off x="1558365" y="3131611"/>
            <a:ext cx="3456289"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基于专用硬件的路由器</a:t>
            </a:r>
            <a:endParaRPr lang="en-US" altLang="zh-CN" sz="1800" kern="0" dirty="0"/>
          </a:p>
        </p:txBody>
      </p:sp>
      <p:sp>
        <p:nvSpPr>
          <p:cNvPr id="8" name="副标题 2"/>
          <p:cNvSpPr txBox="1"/>
          <p:nvPr/>
        </p:nvSpPr>
        <p:spPr>
          <a:xfrm>
            <a:off x="1907778" y="3485394"/>
            <a:ext cx="6048504" cy="331957"/>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200" kern="0" dirty="0" smtClean="0"/>
              <a:t>利用专用硬件（如</a:t>
            </a:r>
            <a:r>
              <a:rPr lang="en-US" altLang="zh-CN" sz="1200" kern="0" dirty="0" smtClean="0"/>
              <a:t>FPGA</a:t>
            </a:r>
            <a:r>
              <a:rPr lang="zh-CN" altLang="en-US" sz="1200" kern="0" dirty="0" smtClean="0"/>
              <a:t>）的高速、并行特性，实现高性能的虚拟化路由器数据平面</a:t>
            </a:r>
            <a:endParaRPr lang="en-US" altLang="zh-CN" sz="1200" kern="0" dirty="0"/>
          </a:p>
        </p:txBody>
      </p:sp>
      <p:sp>
        <p:nvSpPr>
          <p:cNvPr id="9"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0" name="直接连接符 9"/>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123796" y="460332"/>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solidFill>
                  <a:schemeClr val="accent1"/>
                </a:solidFill>
                <a:latin typeface="宋体" charset="0"/>
                <a:ea typeface="宋体" charset="0"/>
              </a:rPr>
              <a:t>系统实现与验证</a:t>
            </a:r>
            <a:endParaRPr lang="zh-CN" altLang="en-US" sz="2800" b="1" dirty="0" smtClean="0">
              <a:solidFill>
                <a:schemeClr val="accent1"/>
              </a:solidFill>
              <a:latin typeface="宋体" charset="0"/>
              <a:ea typeface="宋体" charset="0"/>
            </a:endParaRPr>
          </a:p>
        </p:txBody>
      </p:sp>
      <p:sp>
        <p:nvSpPr>
          <p:cNvPr id="3" name="副标题 2"/>
          <p:cNvSpPr txBox="1"/>
          <p:nvPr/>
        </p:nvSpPr>
        <p:spPr>
          <a:xfrm>
            <a:off x="1475742" y="1091787"/>
            <a:ext cx="5112426" cy="349900"/>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b="1" kern="0" dirty="0" smtClean="0"/>
              <a:t>未来互联网试验床：未来互联网体系结构研究的支撑</a:t>
            </a:r>
            <a:endParaRPr lang="en-US" altLang="zh-CN" sz="1600" kern="0" dirty="0"/>
          </a:p>
        </p:txBody>
      </p:sp>
      <p:sp>
        <p:nvSpPr>
          <p:cNvPr id="4" name="副标题 2"/>
          <p:cNvSpPr txBox="1"/>
          <p:nvPr/>
        </p:nvSpPr>
        <p:spPr>
          <a:xfrm>
            <a:off x="1542778" y="1609356"/>
            <a:ext cx="3456289"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美国的</a:t>
            </a:r>
            <a:r>
              <a:rPr lang="en-US" altLang="zh-CN" sz="1800" b="1" kern="0" dirty="0" err="1" smtClean="0"/>
              <a:t>PlanetLab</a:t>
            </a:r>
            <a:endParaRPr lang="en-US" altLang="zh-CN" sz="1800" kern="0" dirty="0"/>
          </a:p>
        </p:txBody>
      </p:sp>
      <p:sp>
        <p:nvSpPr>
          <p:cNvPr id="5" name="副标题 2"/>
          <p:cNvSpPr txBox="1"/>
          <p:nvPr/>
        </p:nvSpPr>
        <p:spPr>
          <a:xfrm>
            <a:off x="1793579" y="1899572"/>
            <a:ext cx="6048504" cy="456160"/>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200" kern="0" dirty="0" smtClean="0"/>
              <a:t>提供一个试验平台，支持大量新应用的开发和部署，成为未来互联网的一个缩影，最终实现一个面向服务的未来互联网体系结构</a:t>
            </a:r>
            <a:endParaRPr lang="en-US" altLang="zh-CN" sz="1200" kern="0" dirty="0"/>
          </a:p>
        </p:txBody>
      </p:sp>
      <p:sp>
        <p:nvSpPr>
          <p:cNvPr id="6" name="副标题 2"/>
          <p:cNvSpPr txBox="1"/>
          <p:nvPr/>
        </p:nvSpPr>
        <p:spPr>
          <a:xfrm>
            <a:off x="1542777" y="2464811"/>
            <a:ext cx="3456289"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欧盟的</a:t>
            </a:r>
            <a:r>
              <a:rPr lang="en-US" altLang="zh-CN" sz="1800" b="1" kern="0" dirty="0" smtClean="0"/>
              <a:t>FIRE</a:t>
            </a:r>
            <a:r>
              <a:rPr lang="zh-CN" altLang="en-US" sz="1800" b="1" kern="0" dirty="0"/>
              <a:t>计划</a:t>
            </a:r>
            <a:endParaRPr lang="en-US" altLang="zh-CN" sz="1800" kern="0" dirty="0"/>
          </a:p>
        </p:txBody>
      </p:sp>
      <p:sp>
        <p:nvSpPr>
          <p:cNvPr id="8" name="副标题 2"/>
          <p:cNvSpPr txBox="1"/>
          <p:nvPr/>
        </p:nvSpPr>
        <p:spPr>
          <a:xfrm>
            <a:off x="1793579" y="2774534"/>
            <a:ext cx="3061237" cy="267374"/>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200" kern="0" dirty="0" smtClean="0"/>
              <a:t>主要研究内容：试验床部署和试验驱动</a:t>
            </a:r>
            <a:endParaRPr lang="en-US" altLang="zh-CN" sz="1200" kern="0" dirty="0"/>
          </a:p>
        </p:txBody>
      </p:sp>
      <p:sp>
        <p:nvSpPr>
          <p:cNvPr id="9" name="副标题 2"/>
          <p:cNvSpPr txBox="1"/>
          <p:nvPr/>
        </p:nvSpPr>
        <p:spPr>
          <a:xfrm>
            <a:off x="1517733" y="3230553"/>
            <a:ext cx="3456289"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日本的</a:t>
            </a:r>
            <a:r>
              <a:rPr lang="en-US" altLang="zh-CN" sz="1800" b="1" kern="0" dirty="0" smtClean="0"/>
              <a:t>JGN2plus</a:t>
            </a:r>
            <a:endParaRPr lang="en-US" altLang="zh-CN" sz="1800" kern="0" dirty="0"/>
          </a:p>
        </p:txBody>
      </p:sp>
      <p:sp>
        <p:nvSpPr>
          <p:cNvPr id="10" name="副标题 2"/>
          <p:cNvSpPr txBox="1"/>
          <p:nvPr/>
        </p:nvSpPr>
        <p:spPr>
          <a:xfrm>
            <a:off x="1781758" y="3499793"/>
            <a:ext cx="4573363" cy="404075"/>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200" kern="0" dirty="0" smtClean="0"/>
              <a:t>集成了虚拟化的服务，能提供各种的服务用于网络技术的研发和网络应用的实验</a:t>
            </a:r>
            <a:endParaRPr lang="en-US" altLang="zh-CN" sz="1100" kern="0" dirty="0"/>
          </a:p>
        </p:txBody>
      </p:sp>
      <p:sp>
        <p:nvSpPr>
          <p:cNvPr id="11" name="副标题 2"/>
          <p:cNvSpPr txBox="1"/>
          <p:nvPr/>
        </p:nvSpPr>
        <p:spPr>
          <a:xfrm>
            <a:off x="1542777" y="4104161"/>
            <a:ext cx="3456289" cy="307857"/>
          </a:xfrm>
          <a:prstGeom prst="rect">
            <a:avLst/>
          </a:prstGeom>
        </p:spPr>
        <p:txBody>
          <a:bodyPr>
            <a:normAutofit fontScale="92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800" b="1" kern="0" dirty="0" smtClean="0"/>
              <a:t>韩国的</a:t>
            </a:r>
            <a:r>
              <a:rPr lang="en-US" altLang="zh-CN" sz="1800" b="1" kern="0" dirty="0" smtClean="0"/>
              <a:t>FIRST</a:t>
            </a:r>
            <a:endParaRPr lang="en-US" altLang="zh-CN" sz="1800" kern="0" dirty="0"/>
          </a:p>
        </p:txBody>
      </p:sp>
      <p:sp>
        <p:nvSpPr>
          <p:cNvPr id="12" name="副标题 2"/>
          <p:cNvSpPr txBox="1"/>
          <p:nvPr/>
        </p:nvSpPr>
        <p:spPr>
          <a:xfrm>
            <a:off x="1835772" y="4373401"/>
            <a:ext cx="5544462" cy="327845"/>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200" kern="0" dirty="0" smtClean="0"/>
              <a:t>研究未来互联网平台实现的核心技术，开发未来互联网实验平台并部署试验床</a:t>
            </a:r>
            <a:endParaRPr lang="en-US" altLang="zh-CN" sz="1100" kern="0" dirty="0"/>
          </a:p>
        </p:txBody>
      </p:sp>
      <p:sp>
        <p:nvSpPr>
          <p:cNvPr id="13"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4" name="直接连接符 13"/>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123796" y="488918"/>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solidFill>
                  <a:schemeClr val="accent1"/>
                </a:solidFill>
                <a:latin typeface="宋体" charset="0"/>
                <a:ea typeface="宋体" charset="0"/>
              </a:rPr>
              <a:t>系统实现与验证</a:t>
            </a:r>
            <a:endParaRPr lang="zh-CN" altLang="en-US" sz="2800" b="1" dirty="0" smtClean="0">
              <a:solidFill>
                <a:schemeClr val="accent1"/>
              </a:solidFill>
              <a:latin typeface="宋体" charset="0"/>
              <a:ea typeface="宋体" charset="0"/>
            </a:endParaRPr>
          </a:p>
        </p:txBody>
      </p:sp>
      <p:sp>
        <p:nvSpPr>
          <p:cNvPr id="3" name="副标题 2"/>
          <p:cNvSpPr txBox="1"/>
          <p:nvPr/>
        </p:nvSpPr>
        <p:spPr>
          <a:xfrm>
            <a:off x="1475742" y="1091787"/>
            <a:ext cx="5112426" cy="349900"/>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b="1" kern="0" dirty="0" smtClean="0"/>
              <a:t>未来互联网试验床：未来互联网体系结构研究的支撑</a:t>
            </a:r>
            <a:endParaRPr lang="en-US" altLang="zh-CN" sz="1600" kern="0" dirty="0"/>
          </a:p>
        </p:txBody>
      </p:sp>
      <p:sp>
        <p:nvSpPr>
          <p:cNvPr id="13" name="副标题 2"/>
          <p:cNvSpPr txBox="1"/>
          <p:nvPr/>
        </p:nvSpPr>
        <p:spPr>
          <a:xfrm>
            <a:off x="1693803" y="1923696"/>
            <a:ext cx="3061237" cy="267374"/>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b="1" kern="0" dirty="0" smtClean="0"/>
              <a:t>采用的俩个关键技术</a:t>
            </a:r>
            <a:endParaRPr lang="en-US" altLang="zh-CN" sz="1600" b="1" kern="0" dirty="0"/>
          </a:p>
        </p:txBody>
      </p:sp>
      <p:sp>
        <p:nvSpPr>
          <p:cNvPr id="14" name="副标题 2"/>
          <p:cNvSpPr txBox="1"/>
          <p:nvPr/>
        </p:nvSpPr>
        <p:spPr>
          <a:xfrm>
            <a:off x="1693803" y="2418667"/>
            <a:ext cx="4943691" cy="1465955"/>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400" kern="0" dirty="0" smtClean="0"/>
              <a:t>虚拟化：解决资源共享问题，允许不同的试验在统一物理网络上同时进行</a:t>
            </a:r>
            <a:endParaRPr lang="en-US" altLang="zh-CN" sz="1400" kern="0" dirty="0"/>
          </a:p>
          <a:p>
            <a:pPr>
              <a:buFont typeface="Wingdings" pitchFamily="2" charset="2"/>
              <a:buChar char="l"/>
            </a:pPr>
            <a:r>
              <a:rPr lang="zh-CN" altLang="en-US" sz="1400" kern="0" dirty="0" smtClean="0"/>
              <a:t>联邦互联：实现大规模的、统一的测试平台通过将不同国家和地区的多样化的网络试验床进行互连，提供统一的控制框架，及更多样化的测试环境</a:t>
            </a:r>
            <a:endParaRPr lang="en-US" altLang="zh-CN" sz="1400" kern="0" dirty="0"/>
          </a:p>
        </p:txBody>
      </p:sp>
      <p:sp>
        <p:nvSpPr>
          <p:cNvPr id="15"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6" name="直接连接符 15"/>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230690" y="496141"/>
            <a:ext cx="3840682"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smtClean="0">
                <a:solidFill>
                  <a:schemeClr val="accent1"/>
                </a:solidFill>
                <a:latin typeface="+mn-ea"/>
                <a:ea typeface="+mn-ea"/>
              </a:rPr>
              <a:t>总结</a:t>
            </a:r>
            <a:endParaRPr lang="zh-CN" altLang="en-US" sz="2800" b="1" dirty="0" smtClean="0">
              <a:solidFill>
                <a:schemeClr val="accent1"/>
              </a:solidFill>
              <a:latin typeface="+mn-ea"/>
              <a:ea typeface="+mn-ea"/>
            </a:endParaRPr>
          </a:p>
        </p:txBody>
      </p:sp>
      <p:sp>
        <p:nvSpPr>
          <p:cNvPr id="3" name="副标题 2"/>
          <p:cNvSpPr txBox="1"/>
          <p:nvPr/>
        </p:nvSpPr>
        <p:spPr>
          <a:xfrm>
            <a:off x="1331730" y="1203637"/>
            <a:ext cx="6934655" cy="432036"/>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b="1" kern="0" dirty="0" smtClean="0"/>
              <a:t>信息传递仅仅是互联网的基本功能之一，服务才是互联网价值的根本体现</a:t>
            </a:r>
            <a:endParaRPr lang="en-US" altLang="zh-CN" sz="1600" kern="0" dirty="0"/>
          </a:p>
        </p:txBody>
      </p:sp>
      <p:sp>
        <p:nvSpPr>
          <p:cNvPr id="14" name="副标题 2"/>
          <p:cNvSpPr txBox="1"/>
          <p:nvPr/>
        </p:nvSpPr>
        <p:spPr>
          <a:xfrm>
            <a:off x="1547748" y="2272850"/>
            <a:ext cx="5745534" cy="2417839"/>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400" kern="0" dirty="0" smtClean="0"/>
              <a:t>网络模型</a:t>
            </a:r>
            <a:endParaRPr lang="en-US" altLang="zh-CN" sz="1400" kern="0" dirty="0" smtClean="0"/>
          </a:p>
          <a:p>
            <a:pPr>
              <a:buFont typeface="Wingdings" pitchFamily="2" charset="2"/>
              <a:buChar char="l"/>
            </a:pPr>
            <a:r>
              <a:rPr lang="zh-CN" altLang="en-US" sz="1400" kern="0" dirty="0" smtClean="0"/>
              <a:t>可扩展路由协议</a:t>
            </a:r>
            <a:endParaRPr lang="en-US" altLang="zh-CN" sz="1400" kern="0" dirty="0" smtClean="0"/>
          </a:p>
          <a:p>
            <a:pPr lvl="1">
              <a:buFont typeface="Wingdings" pitchFamily="2" charset="2"/>
              <a:buChar char="l"/>
            </a:pPr>
            <a:r>
              <a:rPr lang="zh-CN" altLang="en-US" sz="1200" kern="0" dirty="0" smtClean="0"/>
              <a:t>位置和标志分离，非</a:t>
            </a:r>
            <a:r>
              <a:rPr lang="en-US" altLang="zh-CN" sz="1200" kern="0" dirty="0" smtClean="0"/>
              <a:t>IP</a:t>
            </a:r>
            <a:r>
              <a:rPr lang="zh-CN" altLang="en-US" sz="1200" kern="0" dirty="0" smtClean="0"/>
              <a:t>寻址成为共识</a:t>
            </a:r>
            <a:endParaRPr lang="en-US" altLang="zh-CN" sz="1200" kern="0" dirty="0" smtClean="0"/>
          </a:p>
          <a:p>
            <a:pPr>
              <a:buFont typeface="Wingdings" pitchFamily="2" charset="2"/>
              <a:buChar char="l"/>
            </a:pPr>
            <a:r>
              <a:rPr lang="zh-CN" altLang="en-US" sz="1400" kern="0" dirty="0" smtClean="0"/>
              <a:t>服务本地化管理策略</a:t>
            </a:r>
            <a:endParaRPr lang="en-US" altLang="zh-CN" sz="1400" kern="0" dirty="0" smtClean="0"/>
          </a:p>
          <a:p>
            <a:pPr lvl="1">
              <a:buFont typeface="Wingdings" pitchFamily="2" charset="2"/>
              <a:buChar char="l"/>
            </a:pPr>
            <a:r>
              <a:rPr lang="zh-CN" altLang="en-US" sz="1200" kern="0" dirty="0" smtClean="0"/>
              <a:t>解决流量扩展问题</a:t>
            </a:r>
            <a:endParaRPr lang="en-US" altLang="zh-CN" sz="1200" kern="0" dirty="0" smtClean="0"/>
          </a:p>
          <a:p>
            <a:pPr>
              <a:buFont typeface="Wingdings" pitchFamily="2" charset="2"/>
              <a:buChar char="l"/>
            </a:pPr>
            <a:r>
              <a:rPr lang="zh-CN" altLang="en-US" sz="1400" kern="0" dirty="0" smtClean="0"/>
              <a:t>安全和可靠性策略</a:t>
            </a:r>
            <a:endParaRPr lang="en-US" altLang="zh-CN" sz="1400" kern="0" dirty="0" smtClean="0"/>
          </a:p>
          <a:p>
            <a:pPr lvl="1">
              <a:buFont typeface="Wingdings" pitchFamily="2" charset="2"/>
              <a:buChar char="l"/>
            </a:pPr>
            <a:r>
              <a:rPr lang="zh-CN" altLang="en-US" sz="1200" kern="0" dirty="0" smtClean="0"/>
              <a:t>从被动防御转向主动防御，基本思想包括用户和服务验证、安全传输、动态信任管理等</a:t>
            </a:r>
            <a:endParaRPr lang="en-US" altLang="zh-CN" sz="1200" kern="0" dirty="0"/>
          </a:p>
          <a:p>
            <a:pPr>
              <a:buFont typeface="Wingdings" pitchFamily="2" charset="2"/>
              <a:buChar char="l"/>
            </a:pPr>
            <a:r>
              <a:rPr lang="zh-CN" altLang="en-US" sz="1400" kern="0" dirty="0" smtClean="0"/>
              <a:t>未来互联网实验及试验</a:t>
            </a:r>
            <a:endParaRPr lang="en-US" altLang="zh-CN" sz="1400" kern="0" dirty="0" smtClean="0"/>
          </a:p>
          <a:p>
            <a:pPr lvl="1">
              <a:buFont typeface="Wingdings" pitchFamily="2" charset="2"/>
              <a:buChar char="l"/>
            </a:pPr>
            <a:r>
              <a:rPr lang="zh-CN" altLang="en-US" sz="1200" kern="0" dirty="0" smtClean="0"/>
              <a:t>可编程和虚拟化关键技术，以此满足新一代服务友好的未来互联网关键技术的测试与 验证需求</a:t>
            </a:r>
            <a:endParaRPr lang="en-US" altLang="zh-CN" sz="1200" kern="0" dirty="0" smtClean="0"/>
          </a:p>
        </p:txBody>
      </p:sp>
      <p:sp>
        <p:nvSpPr>
          <p:cNvPr id="6" name="副标题 2"/>
          <p:cNvSpPr txBox="1"/>
          <p:nvPr/>
        </p:nvSpPr>
        <p:spPr>
          <a:xfrm>
            <a:off x="1403737" y="1676914"/>
            <a:ext cx="3888324" cy="595936"/>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b="1" kern="0" dirty="0" smtClean="0"/>
              <a:t>未来互联网体系结构设计需要重点研究和解决的问题：</a:t>
            </a:r>
            <a:endParaRPr lang="en-US" altLang="zh-CN" sz="1600" b="1" kern="0" dirty="0"/>
          </a:p>
        </p:txBody>
      </p:sp>
      <p:sp>
        <p:nvSpPr>
          <p:cNvPr id="7"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8" name="直接连接符 7"/>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2" name="TextBox 11"/>
          <p:cNvSpPr txBox="1">
            <a:spLocks noChangeArrowheads="1"/>
          </p:cNvSpPr>
          <p:nvPr/>
        </p:nvSpPr>
        <p:spPr bwMode="auto">
          <a:xfrm>
            <a:off x="1907540" y="2355850"/>
            <a:ext cx="5035550" cy="77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algn="ctr" eaLnBrk="1" hangingPunct="1">
              <a:lnSpc>
                <a:spcPts val="750"/>
              </a:lnSpc>
              <a:defRPr/>
            </a:pPr>
            <a:r>
              <a:rPr lang="en-US" altLang="zh-CN" sz="5400" dirty="0">
                <a:solidFill>
                  <a:schemeClr val="tx1">
                    <a:lumMod val="65000"/>
                    <a:lumOff val="35000"/>
                  </a:schemeClr>
                </a:solidFill>
                <a:latin typeface="Adobe Gothic Std B" pitchFamily="34" charset="-128"/>
                <a:ea typeface="Adobe Gothic Std B" pitchFamily="34" charset="-128"/>
              </a:rPr>
              <a:t>Thank you</a:t>
            </a:r>
            <a:endParaRPr lang="zh-CN" altLang="en-US" sz="5400" dirty="0">
              <a:solidFill>
                <a:schemeClr val="tx1">
                  <a:lumMod val="65000"/>
                  <a:lumOff val="35000"/>
                </a:schemeClr>
              </a:solidFill>
              <a:latin typeface="Adobe Gothic Std B" pitchFamily="34" charset="-128"/>
            </a:endParaRPr>
          </a:p>
        </p:txBody>
      </p:sp>
      <p:sp>
        <p:nvSpPr>
          <p:cNvPr id="3"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4" name="直接连接符 3"/>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bwMode="auto">
          <a:xfrm>
            <a:off x="334645" y="1707515"/>
            <a:ext cx="2884805" cy="1299210"/>
            <a:chOff x="13088930" y="2610439"/>
            <a:chExt cx="3302008" cy="1096970"/>
          </a:xfrm>
        </p:grpSpPr>
        <p:sp>
          <p:nvSpPr>
            <p:cNvPr id="4112" name="TextBox 13"/>
            <p:cNvSpPr txBox="1">
              <a:spLocks noChangeArrowheads="1"/>
            </p:cNvSpPr>
            <p:nvPr/>
          </p:nvSpPr>
          <p:spPr bwMode="auto">
            <a:xfrm>
              <a:off x="13596143" y="2703309"/>
              <a:ext cx="2794795" cy="100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en-US" altLang="zh-CN" sz="2400" b="1" dirty="0" smtClean="0">
                  <a:solidFill>
                    <a:srgbClr val="FF0000"/>
                  </a:solidFill>
                  <a:latin typeface="宋体" charset="0"/>
                  <a:ea typeface="宋体" charset="0"/>
                </a:rPr>
                <a:t>TCP/IP</a:t>
              </a:r>
              <a:r>
                <a:rPr lang="zh-CN" altLang="en-US" sz="2400" b="1" dirty="0" smtClean="0">
                  <a:solidFill>
                    <a:srgbClr val="FF0000"/>
                  </a:solidFill>
                  <a:latin typeface="宋体" charset="0"/>
                  <a:ea typeface="宋体" charset="0"/>
                </a:rPr>
                <a:t>体系结构面临的根本性问题</a:t>
              </a:r>
              <a:endParaRPr lang="zh-CN" altLang="en-US" sz="2400" b="1" dirty="0" smtClean="0">
                <a:solidFill>
                  <a:srgbClr val="FF0000"/>
                </a:solidFill>
                <a:latin typeface="宋体" charset="0"/>
                <a:ea typeface="宋体" charset="0"/>
              </a:endParaRPr>
            </a:p>
          </p:txBody>
        </p:sp>
        <p:cxnSp>
          <p:nvCxnSpPr>
            <p:cNvPr id="4113" name="直接连接符 20"/>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4" name="等腰三角形 21"/>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dirty="0">
                <a:latin typeface="Corbel" pitchFamily="34" charset="0"/>
              </a:endParaRPr>
            </a:p>
          </p:txBody>
        </p:sp>
      </p:grpSp>
      <p:grpSp>
        <p:nvGrpSpPr>
          <p:cNvPr id="24" name="组合 23"/>
          <p:cNvGrpSpPr/>
          <p:nvPr/>
        </p:nvGrpSpPr>
        <p:grpSpPr bwMode="auto">
          <a:xfrm>
            <a:off x="3152775" y="1707515"/>
            <a:ext cx="2798445" cy="1343660"/>
            <a:chOff x="13088930" y="2610439"/>
            <a:chExt cx="3302008" cy="1096970"/>
          </a:xfrm>
        </p:grpSpPr>
        <p:sp>
          <p:nvSpPr>
            <p:cNvPr id="4109" name="TextBox 13"/>
            <p:cNvSpPr txBox="1">
              <a:spLocks noChangeArrowheads="1"/>
            </p:cNvSpPr>
            <p:nvPr/>
          </p:nvSpPr>
          <p:spPr bwMode="auto">
            <a:xfrm>
              <a:off x="13596143" y="2712070"/>
              <a:ext cx="2794795" cy="67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2400" b="1" dirty="0" smtClean="0">
                  <a:solidFill>
                    <a:srgbClr val="FFC000"/>
                  </a:solidFill>
                  <a:latin typeface="宋体" charset="0"/>
                  <a:ea typeface="宋体" charset="0"/>
                </a:rPr>
                <a:t>未来互联网体系结构的研究进展</a:t>
              </a:r>
              <a:endParaRPr lang="zh-CN" altLang="en-US" sz="2400" b="1" dirty="0" smtClean="0">
                <a:solidFill>
                  <a:srgbClr val="FFC000"/>
                </a:solidFill>
                <a:latin typeface="宋体" charset="0"/>
                <a:ea typeface="宋体" charset="0"/>
              </a:endParaRPr>
            </a:p>
          </p:txBody>
        </p:sp>
        <p:cxnSp>
          <p:nvCxnSpPr>
            <p:cNvPr id="4110" name="直接连接符 25"/>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1" name="等腰三角形 26"/>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dirty="0">
                <a:latin typeface="Corbel" pitchFamily="34" charset="0"/>
              </a:endParaRPr>
            </a:p>
          </p:txBody>
        </p:sp>
      </p:grpSp>
      <p:grpSp>
        <p:nvGrpSpPr>
          <p:cNvPr id="28" name="组合 27"/>
          <p:cNvGrpSpPr/>
          <p:nvPr/>
        </p:nvGrpSpPr>
        <p:grpSpPr bwMode="auto">
          <a:xfrm>
            <a:off x="5956935" y="1779905"/>
            <a:ext cx="2779395" cy="1203325"/>
            <a:chOff x="13088930" y="2610439"/>
            <a:chExt cx="3241981" cy="1096970"/>
          </a:xfrm>
        </p:grpSpPr>
        <p:sp>
          <p:nvSpPr>
            <p:cNvPr id="4106" name="TextBox 13"/>
            <p:cNvSpPr txBox="1">
              <a:spLocks noChangeArrowheads="1"/>
            </p:cNvSpPr>
            <p:nvPr/>
          </p:nvSpPr>
          <p:spPr bwMode="auto">
            <a:xfrm>
              <a:off x="13536116" y="2890912"/>
              <a:ext cx="2794795" cy="41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2400" b="1" dirty="0" smtClean="0">
                  <a:solidFill>
                    <a:srgbClr val="00B050"/>
                  </a:solidFill>
                  <a:latin typeface="宋体" charset="0"/>
                  <a:ea typeface="宋体" charset="0"/>
                </a:rPr>
                <a:t>系统实现与验证</a:t>
              </a:r>
              <a:endParaRPr lang="zh-CN" altLang="en-US" sz="2400" b="1" dirty="0" smtClean="0">
                <a:solidFill>
                  <a:srgbClr val="00B050"/>
                </a:solidFill>
                <a:latin typeface="宋体" charset="0"/>
                <a:ea typeface="宋体" charset="0"/>
              </a:endParaRPr>
            </a:p>
          </p:txBody>
        </p:sp>
        <p:cxnSp>
          <p:nvCxnSpPr>
            <p:cNvPr id="4107" name="直接连接符 29"/>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8" name="等腰三角形 30"/>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dirty="0">
                <a:latin typeface="Corbel" pitchFamily="34" charset="0"/>
              </a:endParaRPr>
            </a:p>
          </p:txBody>
        </p:sp>
      </p:grpSp>
      <p:sp>
        <p:nvSpPr>
          <p:cNvPr id="18" name="TextBox 7"/>
          <p:cNvSpPr>
            <a:spLocks noChangeArrowheads="1"/>
          </p:cNvSpPr>
          <p:nvPr/>
        </p:nvSpPr>
        <p:spPr bwMode="auto">
          <a:xfrm>
            <a:off x="6083300" y="239395"/>
            <a:ext cx="3121025" cy="24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1" name="直接连接符 20"/>
          <p:cNvCxnSpPr>
            <a:cxnSpLocks noChangeShapeType="1"/>
          </p:cNvCxnSpPr>
          <p:nvPr/>
        </p:nvCxnSpPr>
        <p:spPr bwMode="auto">
          <a:xfrm>
            <a:off x="8676342" y="-83820"/>
            <a:ext cx="0" cy="119697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123796" y="555582"/>
            <a:ext cx="5760480"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defTabSz="914400">
              <a:buFontTx/>
            </a:pPr>
            <a:r>
              <a:rPr lang="en-US" altLang="zh-CN" sz="2800" b="1" kern="0" dirty="0" smtClean="0">
                <a:solidFill>
                  <a:schemeClr val="tx2">
                    <a:lumMod val="60000"/>
                    <a:lumOff val="40000"/>
                  </a:schemeClr>
                </a:solidFill>
              </a:rPr>
              <a:t>TCP/IP</a:t>
            </a:r>
            <a:r>
              <a:rPr lang="zh-CN" altLang="en-US" sz="2800" b="1" kern="0" dirty="0" smtClean="0">
                <a:solidFill>
                  <a:schemeClr val="tx2">
                    <a:lumMod val="60000"/>
                    <a:lumOff val="40000"/>
                  </a:schemeClr>
                </a:solidFill>
              </a:rPr>
              <a:t>体系结构面临的根本性问题</a:t>
            </a:r>
            <a:endParaRPr lang="zh-CN" altLang="en-US" sz="2800" b="1" kern="0" dirty="0" smtClean="0">
              <a:solidFill>
                <a:schemeClr val="tx2">
                  <a:lumMod val="60000"/>
                  <a:lumOff val="40000"/>
                </a:schemeClr>
              </a:solidFill>
            </a:endParaRPr>
          </a:p>
        </p:txBody>
      </p:sp>
      <p:sp>
        <p:nvSpPr>
          <p:cNvPr id="3" name="副标题 2"/>
          <p:cNvSpPr txBox="1"/>
          <p:nvPr/>
        </p:nvSpPr>
        <p:spPr>
          <a:xfrm>
            <a:off x="2699740" y="1779684"/>
            <a:ext cx="4212351" cy="1944162"/>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Ø"/>
            </a:pPr>
            <a:r>
              <a:rPr lang="zh-CN" altLang="en-US" kern="0" dirty="0" smtClean="0">
                <a:solidFill>
                  <a:srgbClr val="FF0000"/>
                </a:solidFill>
              </a:rPr>
              <a:t>可扩展性问题</a:t>
            </a:r>
            <a:endParaRPr lang="zh-CN" altLang="en-US" kern="0" dirty="0" smtClean="0">
              <a:solidFill>
                <a:srgbClr val="FF0000"/>
              </a:solidFill>
            </a:endParaRPr>
          </a:p>
          <a:p>
            <a:pPr>
              <a:buFont typeface="Wingdings" pitchFamily="2" charset="2"/>
              <a:buChar char="Ø"/>
            </a:pPr>
            <a:r>
              <a:rPr lang="zh-CN" altLang="en-US" kern="0" dirty="0" smtClean="0">
                <a:solidFill>
                  <a:srgbClr val="FFC000"/>
                </a:solidFill>
              </a:rPr>
              <a:t>动态性问题</a:t>
            </a:r>
            <a:endParaRPr lang="zh-CN" altLang="en-US" kern="0" dirty="0" smtClean="0">
              <a:solidFill>
                <a:srgbClr val="FFC000"/>
              </a:solidFill>
            </a:endParaRPr>
          </a:p>
          <a:p>
            <a:pPr>
              <a:buFont typeface="Wingdings" pitchFamily="2" charset="2"/>
              <a:buChar char="Ø"/>
            </a:pPr>
            <a:r>
              <a:rPr lang="zh-CN" altLang="en-US" kern="0" dirty="0" smtClean="0">
                <a:solidFill>
                  <a:srgbClr val="00B050"/>
                </a:solidFill>
              </a:rPr>
              <a:t>安全可控性问题</a:t>
            </a:r>
            <a:endParaRPr lang="zh-CN" altLang="en-US" kern="0" dirty="0" smtClean="0">
              <a:solidFill>
                <a:srgbClr val="00B050"/>
              </a:solidFill>
            </a:endParaRPr>
          </a:p>
        </p:txBody>
      </p:sp>
      <p:sp>
        <p:nvSpPr>
          <p:cNvPr id="4" name="TextBox 7"/>
          <p:cNvSpPr>
            <a:spLocks noChangeArrowheads="1"/>
          </p:cNvSpPr>
          <p:nvPr/>
        </p:nvSpPr>
        <p:spPr bwMode="auto">
          <a:xfrm>
            <a:off x="6083048" y="327799"/>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5" name="直接连接符 4"/>
          <p:cNvCxnSpPr>
            <a:cxnSpLocks noChangeShapeType="1"/>
          </p:cNvCxnSpPr>
          <p:nvPr/>
        </p:nvCxnSpPr>
        <p:spPr bwMode="auto">
          <a:xfrm>
            <a:off x="8676342" y="62051"/>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249815" y="427512"/>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marL="0" indent="0">
              <a:buNone/>
            </a:pPr>
            <a:r>
              <a:rPr lang="zh-CN" altLang="en-US" sz="2800" b="1" kern="0" dirty="0">
                <a:solidFill>
                  <a:srgbClr val="FF0000"/>
                </a:solidFill>
              </a:rPr>
              <a:t>可扩展性问题</a:t>
            </a:r>
            <a:endParaRPr lang="zh-CN" altLang="en-US" sz="2800" b="1" kern="0" dirty="0">
              <a:solidFill>
                <a:srgbClr val="FF0000"/>
              </a:solidFill>
            </a:endParaRPr>
          </a:p>
        </p:txBody>
      </p:sp>
      <p:sp>
        <p:nvSpPr>
          <p:cNvPr id="6" name="副标题 2"/>
          <p:cNvSpPr txBox="1"/>
          <p:nvPr/>
        </p:nvSpPr>
        <p:spPr>
          <a:xfrm>
            <a:off x="1498221" y="1547794"/>
            <a:ext cx="7632636" cy="1143707"/>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r>
              <a:rPr lang="zh-CN" altLang="en-US" sz="1600" kern="0" dirty="0" smtClean="0"/>
              <a:t>数据密集型计算与文件分发业务</a:t>
            </a:r>
            <a:r>
              <a:rPr lang="en-US" altLang="zh-CN" sz="1600" kern="0" dirty="0" smtClean="0"/>
              <a:t>(</a:t>
            </a:r>
            <a:r>
              <a:rPr lang="zh-CN" altLang="en-US" sz="1600" kern="0" dirty="0" smtClean="0"/>
              <a:t>视频</a:t>
            </a:r>
            <a:r>
              <a:rPr lang="en-US" altLang="zh-CN" sz="1600" kern="0" dirty="0" smtClean="0"/>
              <a:t>)</a:t>
            </a:r>
            <a:r>
              <a:rPr lang="zh-CN" altLang="en-US" sz="1600" kern="0" dirty="0" smtClean="0"/>
              <a:t>的发展及接入带宽的增加使得网络流量的持续增加</a:t>
            </a:r>
            <a:endParaRPr lang="en-US" altLang="zh-CN" sz="1600" kern="0" dirty="0" smtClean="0"/>
          </a:p>
          <a:p>
            <a:r>
              <a:rPr lang="zh-CN" altLang="en-US" sz="1600" kern="0" dirty="0" smtClean="0"/>
              <a:t>云计算的广泛应用，数据被提交到云计算平台存储处理，增加了网络的流量负载</a:t>
            </a:r>
            <a:endParaRPr lang="en-US" altLang="zh-CN" sz="1600" kern="0" dirty="0" smtClean="0"/>
          </a:p>
          <a:p>
            <a:r>
              <a:rPr lang="zh-CN" altLang="en-US" sz="1600" kern="0" dirty="0" smtClean="0"/>
              <a:t>物联网正逐渐从互联网的边缘网络转变为互联网的共生网络</a:t>
            </a:r>
            <a:endParaRPr lang="en-US" altLang="zh-CN" sz="1600" kern="0" dirty="0" smtClean="0"/>
          </a:p>
        </p:txBody>
      </p:sp>
      <p:sp>
        <p:nvSpPr>
          <p:cNvPr id="7" name="副标题 2"/>
          <p:cNvSpPr txBox="1"/>
          <p:nvPr/>
        </p:nvSpPr>
        <p:spPr>
          <a:xfrm>
            <a:off x="1259916" y="1203412"/>
            <a:ext cx="1872156" cy="364398"/>
          </a:xfrm>
          <a:prstGeom prst="rect">
            <a:avLst/>
          </a:prstGeom>
        </p:spPr>
        <p:txBody>
          <a:bodyPr>
            <a:normAutofit fontScale="77500" lnSpcReduction="2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kern="0" dirty="0">
                <a:solidFill>
                  <a:schemeClr val="tx1"/>
                </a:solidFill>
              </a:rPr>
              <a:t>流量激增</a:t>
            </a:r>
            <a:endParaRPr lang="zh-CN" altLang="en-US" kern="0" dirty="0">
              <a:solidFill>
                <a:schemeClr val="tx1"/>
              </a:solidFill>
            </a:endParaRPr>
          </a:p>
        </p:txBody>
      </p:sp>
      <p:sp>
        <p:nvSpPr>
          <p:cNvPr id="9" name="副标题 2"/>
          <p:cNvSpPr txBox="1"/>
          <p:nvPr/>
        </p:nvSpPr>
        <p:spPr>
          <a:xfrm>
            <a:off x="1331730" y="3990532"/>
            <a:ext cx="7632636" cy="722795"/>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r>
              <a:rPr lang="zh-CN" altLang="en-US" sz="1600" kern="0" dirty="0" smtClean="0"/>
              <a:t>路由表实现</a:t>
            </a:r>
            <a:r>
              <a:rPr lang="en-US" altLang="zh-CN" sz="1600" kern="0" dirty="0" smtClean="0"/>
              <a:t>IP</a:t>
            </a:r>
            <a:r>
              <a:rPr lang="zh-CN" altLang="en-US" sz="1600" kern="0" dirty="0" smtClean="0"/>
              <a:t>地址路由，但</a:t>
            </a:r>
            <a:r>
              <a:rPr lang="en-US" altLang="zh-CN" sz="1600" kern="0" dirty="0" smtClean="0"/>
              <a:t>IP</a:t>
            </a:r>
            <a:r>
              <a:rPr lang="zh-CN" altLang="en-US" sz="1600" kern="0" dirty="0" smtClean="0"/>
              <a:t>地址分配不均衡、多宿主技术、地址碎片、流量工程等使得路由表难以实现高效率聚合，导致骨干路由表急剧膨胀</a:t>
            </a:r>
            <a:endParaRPr lang="en-US" altLang="zh-CN" sz="1600" kern="0" dirty="0" smtClean="0"/>
          </a:p>
        </p:txBody>
      </p:sp>
      <p:sp>
        <p:nvSpPr>
          <p:cNvPr id="10" name="副标题 2"/>
          <p:cNvSpPr txBox="1"/>
          <p:nvPr/>
        </p:nvSpPr>
        <p:spPr>
          <a:xfrm>
            <a:off x="1187718" y="3511740"/>
            <a:ext cx="2448204" cy="476221"/>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sz="2200" kern="0" dirty="0">
                <a:solidFill>
                  <a:schemeClr val="tx1"/>
                </a:solidFill>
              </a:rPr>
              <a:t>路由表急剧膨胀</a:t>
            </a:r>
            <a:endParaRPr lang="zh-CN" altLang="en-US" sz="2200" kern="0" dirty="0">
              <a:solidFill>
                <a:schemeClr val="tx1"/>
              </a:solidFill>
            </a:endParaRPr>
          </a:p>
        </p:txBody>
      </p:sp>
      <p:sp>
        <p:nvSpPr>
          <p:cNvPr id="11" name="副标题 2"/>
          <p:cNvSpPr txBox="1"/>
          <p:nvPr/>
        </p:nvSpPr>
        <p:spPr>
          <a:xfrm>
            <a:off x="5292060" y="1096919"/>
            <a:ext cx="3168264" cy="383528"/>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en-US" altLang="zh-CN" sz="1600" kern="0" dirty="0"/>
              <a:t>TCP/IP</a:t>
            </a:r>
            <a:r>
              <a:rPr lang="zh-CN" altLang="en-US" sz="1600" kern="0" dirty="0"/>
              <a:t>体系结构的点到点通信模型</a:t>
            </a:r>
            <a:endParaRPr lang="en-US" altLang="zh-CN" sz="1600" kern="0" dirty="0"/>
          </a:p>
        </p:txBody>
      </p:sp>
      <p:sp>
        <p:nvSpPr>
          <p:cNvPr id="12" name="副标题 2"/>
          <p:cNvSpPr txBox="1"/>
          <p:nvPr/>
        </p:nvSpPr>
        <p:spPr>
          <a:xfrm>
            <a:off x="1799769" y="2738168"/>
            <a:ext cx="6984582" cy="767055"/>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kern="0" dirty="0"/>
              <a:t>导致新增的网络流量都被汇聚到骨干网络与数据中心接入链路</a:t>
            </a:r>
            <a:r>
              <a:rPr lang="zh-CN" altLang="en-US" sz="1600" kern="0" dirty="0" smtClean="0"/>
              <a:t>上</a:t>
            </a:r>
            <a:endParaRPr lang="en-US" altLang="zh-CN" sz="1600" kern="0" dirty="0" smtClean="0"/>
          </a:p>
          <a:p>
            <a:pPr marL="0" indent="0">
              <a:buNone/>
            </a:pPr>
            <a:r>
              <a:rPr lang="zh-CN" altLang="en-US" sz="1600" kern="0" dirty="0" smtClean="0"/>
              <a:t>导致</a:t>
            </a:r>
            <a:r>
              <a:rPr lang="zh-CN" altLang="en-US" sz="1600" kern="0" dirty="0"/>
              <a:t>网络流量的增加速度远远超过摩尔定律与路由器性能提升的速度</a:t>
            </a:r>
            <a:endParaRPr lang="en-US" altLang="zh-CN" sz="1600" kern="0" dirty="0"/>
          </a:p>
        </p:txBody>
      </p:sp>
      <p:sp>
        <p:nvSpPr>
          <p:cNvPr id="14"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5" name="直接连接符 14"/>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1"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267808" y="483883"/>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marL="0" indent="0">
              <a:buNone/>
            </a:pPr>
            <a:r>
              <a:rPr lang="zh-CN" altLang="en-US" sz="2800" b="1" kern="0" dirty="0" smtClean="0">
                <a:solidFill>
                  <a:srgbClr val="FFC000"/>
                </a:solidFill>
              </a:rPr>
              <a:t>动态性问题</a:t>
            </a:r>
            <a:endParaRPr lang="zh-CN" altLang="en-US" sz="2800" b="1" kern="0" dirty="0" smtClean="0">
              <a:solidFill>
                <a:srgbClr val="FFC000"/>
              </a:solidFill>
            </a:endParaRPr>
          </a:p>
        </p:txBody>
      </p:sp>
      <p:sp>
        <p:nvSpPr>
          <p:cNvPr id="6" name="副标题 2"/>
          <p:cNvSpPr txBox="1"/>
          <p:nvPr/>
        </p:nvSpPr>
        <p:spPr>
          <a:xfrm>
            <a:off x="1544823" y="1198327"/>
            <a:ext cx="7632636" cy="631829"/>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r>
              <a:rPr lang="zh-CN" altLang="en-US" sz="1600" b="1" kern="0" dirty="0" smtClean="0"/>
              <a:t>便携式移动终端</a:t>
            </a:r>
            <a:r>
              <a:rPr lang="zh-CN" altLang="en-US" sz="1600" kern="0" dirty="0" smtClean="0"/>
              <a:t>日益普及，移动终端上的业务流量占网络流量的比重日益增加</a:t>
            </a:r>
            <a:r>
              <a:rPr lang="zh-CN" altLang="en-US" sz="1600" kern="0" dirty="0"/>
              <a:t>，</a:t>
            </a:r>
            <a:r>
              <a:rPr lang="zh-CN" altLang="en-US" sz="1600" kern="0" dirty="0" smtClean="0"/>
              <a:t>终端的移动性显著加剧了网络的动态性及其上承载服务的不稳定性</a:t>
            </a:r>
            <a:endParaRPr lang="en-US" altLang="zh-CN" sz="1600" kern="0" dirty="0" smtClean="0"/>
          </a:p>
        </p:txBody>
      </p:sp>
      <p:sp>
        <p:nvSpPr>
          <p:cNvPr id="9" name="副标题 2"/>
          <p:cNvSpPr txBox="1"/>
          <p:nvPr/>
        </p:nvSpPr>
        <p:spPr>
          <a:xfrm>
            <a:off x="1334694" y="3624019"/>
            <a:ext cx="7632636" cy="560389"/>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r>
              <a:rPr lang="en-US" altLang="zh-CN" sz="1600" kern="0" dirty="0" smtClean="0"/>
              <a:t>IP</a:t>
            </a:r>
            <a:r>
              <a:rPr lang="zh-CN" altLang="en-US" sz="1600" kern="0" dirty="0" smtClean="0"/>
              <a:t>地址的二重表达特性（既表达身份有表达位置）不能很好的支持移动终端，移动</a:t>
            </a:r>
            <a:r>
              <a:rPr lang="en-US" altLang="zh-CN" sz="1600" kern="0" dirty="0" smtClean="0"/>
              <a:t>IP</a:t>
            </a:r>
            <a:r>
              <a:rPr lang="zh-CN" altLang="en-US" sz="1600" kern="0" dirty="0" smtClean="0"/>
              <a:t>的思想使得协议栈冗余，处理效率低</a:t>
            </a:r>
            <a:endParaRPr lang="en-US" altLang="zh-CN" sz="1600" kern="0" dirty="0" smtClean="0"/>
          </a:p>
        </p:txBody>
      </p:sp>
      <p:sp>
        <p:nvSpPr>
          <p:cNvPr id="10" name="副标题 2"/>
          <p:cNvSpPr txBox="1"/>
          <p:nvPr/>
        </p:nvSpPr>
        <p:spPr>
          <a:xfrm>
            <a:off x="1325799" y="3147798"/>
            <a:ext cx="2448204" cy="476221"/>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2200" kern="0" dirty="0" smtClean="0">
                <a:solidFill>
                  <a:schemeClr val="tx1"/>
                </a:solidFill>
              </a:rPr>
              <a:t>反之</a:t>
            </a:r>
            <a:r>
              <a:rPr lang="en-US" altLang="zh-CN" sz="2200" kern="0" dirty="0" smtClean="0">
                <a:solidFill>
                  <a:schemeClr val="tx1"/>
                </a:solidFill>
              </a:rPr>
              <a:t>TCP/IP</a:t>
            </a:r>
            <a:endParaRPr lang="en-US" altLang="zh-CN" sz="2200" kern="0" dirty="0" smtClean="0">
              <a:solidFill>
                <a:schemeClr val="tx1"/>
              </a:solidFill>
            </a:endParaRPr>
          </a:p>
        </p:txBody>
      </p:sp>
      <p:sp>
        <p:nvSpPr>
          <p:cNvPr id="12" name="副标题 2"/>
          <p:cNvSpPr txBox="1"/>
          <p:nvPr/>
        </p:nvSpPr>
        <p:spPr>
          <a:xfrm>
            <a:off x="1538452" y="1836998"/>
            <a:ext cx="6984582" cy="1090231"/>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r>
              <a:rPr lang="zh-CN" altLang="en-US" sz="1600" b="1" kern="0" dirty="0" smtClean="0"/>
              <a:t>物联网的出现</a:t>
            </a:r>
            <a:r>
              <a:rPr lang="zh-CN" altLang="en-US" sz="1600" kern="0" dirty="0" smtClean="0"/>
              <a:t>使得低智能终端数量爆炸式的增长，不同于</a:t>
            </a:r>
            <a:r>
              <a:rPr lang="en-US" altLang="zh-CN" sz="1600" kern="0" dirty="0" smtClean="0"/>
              <a:t>PC</a:t>
            </a:r>
            <a:r>
              <a:rPr lang="zh-CN" altLang="en-US" sz="1600" kern="0" dirty="0" smtClean="0"/>
              <a:t>等固定终端，它是以传感器、</a:t>
            </a:r>
            <a:r>
              <a:rPr lang="en-US" altLang="zh-CN" sz="1600" kern="0" dirty="0" smtClean="0"/>
              <a:t>RFID</a:t>
            </a:r>
            <a:r>
              <a:rPr lang="zh-CN" altLang="en-US" sz="1600" kern="0" dirty="0" smtClean="0"/>
              <a:t>为代表的物联网终端和处理能力受到很大限制，休眠模式、自组织、按需路由等机制的引入使得这些节点上的链接的动态性较之固定终端明显增强</a:t>
            </a:r>
            <a:endParaRPr lang="en-US" altLang="zh-CN" sz="1600" kern="0" dirty="0"/>
          </a:p>
        </p:txBody>
      </p:sp>
      <p:sp>
        <p:nvSpPr>
          <p:cNvPr id="13" name="副标题 2"/>
          <p:cNvSpPr txBox="1"/>
          <p:nvPr/>
        </p:nvSpPr>
        <p:spPr>
          <a:xfrm>
            <a:off x="1403736" y="4155883"/>
            <a:ext cx="7632636" cy="648054"/>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r>
              <a:rPr lang="en-US" altLang="zh-CN" sz="1600" kern="0" dirty="0" smtClean="0"/>
              <a:t>TCP/IP</a:t>
            </a:r>
            <a:r>
              <a:rPr lang="zh-CN" altLang="en-US" sz="1600" kern="0" dirty="0" smtClean="0"/>
              <a:t>端到端的通信模式将服务链接的维护管理工作交由终端完成，这对低智、低能的物联网终端是个很大的挑战</a:t>
            </a:r>
            <a:endParaRPr lang="en-US" altLang="zh-CN" sz="1600" kern="0" dirty="0" smtClean="0"/>
          </a:p>
        </p:txBody>
      </p:sp>
      <p:sp>
        <p:nvSpPr>
          <p:cNvPr id="14" name="副标题 2"/>
          <p:cNvSpPr txBox="1"/>
          <p:nvPr/>
        </p:nvSpPr>
        <p:spPr>
          <a:xfrm>
            <a:off x="3029580" y="3249620"/>
            <a:ext cx="4002325" cy="374399"/>
          </a:xfrm>
          <a:prstGeom prst="rect">
            <a:avLst/>
          </a:prstGeom>
        </p:spPr>
        <p:txBody>
          <a:bodyPr>
            <a:normAutofit fontScale="925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kern="0" dirty="0" smtClean="0"/>
              <a:t>最初为具有一定和处理能力的固定终端设计</a:t>
            </a:r>
            <a:endParaRPr lang="en-US" altLang="zh-CN" sz="1600" kern="0" dirty="0" smtClean="0"/>
          </a:p>
        </p:txBody>
      </p:sp>
      <p:sp>
        <p:nvSpPr>
          <p:cNvPr id="11"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5" name="直接连接符 14"/>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0" grpId="0"/>
      <p:bldP spid="12" grpId="0"/>
      <p:bldP spid="13" grpId="0"/>
      <p:bldP spid="14"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137099" y="415829"/>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marL="0" indent="0">
              <a:buNone/>
            </a:pPr>
            <a:r>
              <a:rPr lang="zh-CN" altLang="en-US" sz="2800" b="1" kern="0" dirty="0" smtClean="0">
                <a:solidFill>
                  <a:srgbClr val="00B050"/>
                </a:solidFill>
              </a:rPr>
              <a:t>安全可控性问题</a:t>
            </a:r>
            <a:endParaRPr lang="zh-CN" altLang="en-US" sz="2800" b="1" kern="0" dirty="0" smtClean="0">
              <a:solidFill>
                <a:srgbClr val="00B050"/>
              </a:solidFill>
            </a:endParaRPr>
          </a:p>
        </p:txBody>
      </p:sp>
      <p:sp>
        <p:nvSpPr>
          <p:cNvPr id="12" name="副标题 2"/>
          <p:cNvSpPr txBox="1"/>
          <p:nvPr/>
        </p:nvSpPr>
        <p:spPr>
          <a:xfrm>
            <a:off x="1547748" y="2620451"/>
            <a:ext cx="7056588" cy="1224102"/>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sz="1600" kern="0" dirty="0"/>
              <a:t>扩展</a:t>
            </a:r>
            <a:r>
              <a:rPr lang="zh-CN" altLang="en-US" sz="1600" kern="0" dirty="0" smtClean="0"/>
              <a:t>网络协议（如</a:t>
            </a:r>
            <a:r>
              <a:rPr lang="en-US" altLang="zh-CN" sz="1600" kern="0" dirty="0" smtClean="0"/>
              <a:t>SSL/TSL</a:t>
            </a:r>
            <a:r>
              <a:rPr lang="zh-CN" altLang="en-US" sz="1600" kern="0" dirty="0" smtClean="0"/>
              <a:t>）</a:t>
            </a:r>
            <a:endParaRPr lang="en-US" altLang="zh-CN" sz="1600" kern="0" dirty="0" smtClean="0"/>
          </a:p>
          <a:p>
            <a:pPr lvl="1">
              <a:buFont typeface="Wingdings" pitchFamily="2" charset="2"/>
              <a:buChar char="l"/>
            </a:pPr>
            <a:r>
              <a:rPr lang="zh-CN" altLang="en-US" sz="1200" kern="0" dirty="0" smtClean="0"/>
              <a:t>采用加密</a:t>
            </a:r>
            <a:r>
              <a:rPr lang="en-US" altLang="zh-CN" sz="1200" kern="0" dirty="0" smtClean="0"/>
              <a:t>/</a:t>
            </a:r>
            <a:r>
              <a:rPr lang="zh-CN" altLang="en-US" sz="1200" kern="0" dirty="0" smtClean="0"/>
              <a:t>认证技术手段保证通信数据的安全，但会导致协议栈臃肿不堪，通信效率低下</a:t>
            </a:r>
            <a:endParaRPr lang="en-US" altLang="zh-CN" sz="1200" kern="0" dirty="0"/>
          </a:p>
          <a:p>
            <a:pPr>
              <a:buFont typeface="Wingdings" pitchFamily="2" charset="2"/>
              <a:buChar char="u"/>
            </a:pPr>
            <a:r>
              <a:rPr lang="zh-CN" altLang="en-US" sz="1600" kern="0" dirty="0" smtClean="0"/>
              <a:t>在网络中增加多种安全设备（如防火墙、入侵检测设备）</a:t>
            </a:r>
            <a:endParaRPr lang="en-US" altLang="zh-CN" sz="1600" kern="0" dirty="0" smtClean="0"/>
          </a:p>
          <a:p>
            <a:pPr marL="528320" lvl="2" indent="-171450">
              <a:buFont typeface="Wingdings" pitchFamily="2" charset="2"/>
              <a:buChar char="l"/>
            </a:pPr>
            <a:r>
              <a:rPr lang="zh-CN" altLang="en-US" sz="1200" kern="0" dirty="0" smtClean="0"/>
              <a:t>安全设备的多样化导致其难以协调发挥综合防控效果</a:t>
            </a:r>
            <a:endParaRPr lang="en-US" altLang="zh-CN" sz="1200" kern="0" dirty="0"/>
          </a:p>
          <a:p>
            <a:pPr>
              <a:buFont typeface="Wingdings" pitchFamily="2" charset="2"/>
              <a:buChar char="u"/>
            </a:pPr>
            <a:endParaRPr lang="en-US" altLang="zh-CN" sz="1300" kern="0" dirty="0"/>
          </a:p>
        </p:txBody>
      </p:sp>
      <p:sp>
        <p:nvSpPr>
          <p:cNvPr id="14" name="副标题 2"/>
          <p:cNvSpPr txBox="1"/>
          <p:nvPr/>
        </p:nvSpPr>
        <p:spPr>
          <a:xfrm>
            <a:off x="2352837" y="1516010"/>
            <a:ext cx="4965650" cy="576048"/>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kern="0" dirty="0" smtClean="0"/>
              <a:t>网络技术和应用的发展使得互联网发展成为一个开放的、不可控的复杂系统</a:t>
            </a:r>
            <a:endParaRPr lang="en-US" altLang="zh-CN" sz="1600" kern="0" dirty="0" smtClean="0"/>
          </a:p>
        </p:txBody>
      </p:sp>
      <p:sp>
        <p:nvSpPr>
          <p:cNvPr id="11" name="副标题 2"/>
          <p:cNvSpPr txBox="1"/>
          <p:nvPr/>
        </p:nvSpPr>
        <p:spPr>
          <a:xfrm>
            <a:off x="2352837" y="987618"/>
            <a:ext cx="4965650" cy="576048"/>
          </a:xfrm>
          <a:prstGeom prst="rect">
            <a:avLst/>
          </a:prstGeom>
        </p:spPr>
        <p:txBody>
          <a:bodyPr>
            <a:normAutofit lnSpcReduction="10000"/>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en-US" altLang="zh-CN" sz="1600" kern="0" dirty="0" smtClean="0"/>
              <a:t>TCP/IP</a:t>
            </a:r>
            <a:r>
              <a:rPr lang="zh-CN" altLang="en-US" sz="1600" kern="0" dirty="0" smtClean="0"/>
              <a:t>设计之初，网络规模限制在一个相对封闭、可控的范围内，基本不存在安全隐患</a:t>
            </a:r>
            <a:endParaRPr lang="en-US" altLang="zh-CN" sz="1600" kern="0" dirty="0" smtClean="0"/>
          </a:p>
        </p:txBody>
      </p:sp>
      <p:sp>
        <p:nvSpPr>
          <p:cNvPr id="15" name="副标题 2"/>
          <p:cNvSpPr txBox="1"/>
          <p:nvPr/>
        </p:nvSpPr>
        <p:spPr>
          <a:xfrm>
            <a:off x="1285209" y="2293867"/>
            <a:ext cx="3550453" cy="421895"/>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kern="0" dirty="0"/>
              <a:t>针对互联网安全问题的解决</a:t>
            </a:r>
            <a:r>
              <a:rPr lang="zh-CN" altLang="en-US" sz="1600" kern="0" dirty="0" smtClean="0"/>
              <a:t>方案：</a:t>
            </a:r>
            <a:endParaRPr lang="en-US" altLang="zh-CN" sz="1600" kern="0" dirty="0" smtClean="0"/>
          </a:p>
        </p:txBody>
      </p:sp>
      <p:sp>
        <p:nvSpPr>
          <p:cNvPr id="16" name="副标题 2"/>
          <p:cNvSpPr txBox="1"/>
          <p:nvPr/>
        </p:nvSpPr>
        <p:spPr>
          <a:xfrm>
            <a:off x="1285209" y="3844553"/>
            <a:ext cx="6336528" cy="1008084"/>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600" kern="0" dirty="0" smtClean="0"/>
              <a:t>互联网安全手段基本处于被动应对状态</a:t>
            </a:r>
            <a:endParaRPr lang="en-US" altLang="zh-CN" sz="1600" kern="0" dirty="0" smtClean="0"/>
          </a:p>
          <a:p>
            <a:pPr marL="0" indent="0">
              <a:buNone/>
            </a:pPr>
            <a:r>
              <a:rPr lang="zh-CN" altLang="en-US" sz="1600" kern="0" dirty="0" smtClean="0"/>
              <a:t>基于</a:t>
            </a:r>
            <a:r>
              <a:rPr lang="en-US" altLang="zh-CN" sz="1600" kern="0" dirty="0" smtClean="0"/>
              <a:t>IP</a:t>
            </a:r>
            <a:r>
              <a:rPr lang="zh-CN" altLang="en-US" sz="1600" kern="0" dirty="0" smtClean="0"/>
              <a:t>地址的点到点通信模式只能提供端到端的安全通道，无法实现针对服务及内容的个性化安全服务</a:t>
            </a:r>
            <a:endParaRPr lang="en-US" altLang="zh-CN" sz="1600" kern="0" dirty="0" smtClean="0"/>
          </a:p>
        </p:txBody>
      </p:sp>
      <p:sp>
        <p:nvSpPr>
          <p:cNvPr id="8"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9" name="直接连接符 8"/>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p:bldP spid="11" grpId="0"/>
      <p:bldP spid="15" grpId="0"/>
      <p:bldP spid="1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255626" y="550164"/>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marL="0" indent="0">
              <a:buNone/>
            </a:pPr>
            <a:r>
              <a:rPr lang="zh-CN" altLang="en-US" sz="2800" b="1" kern="0" dirty="0" smtClean="0">
                <a:solidFill>
                  <a:schemeClr val="tx2">
                    <a:lumMod val="60000"/>
                    <a:lumOff val="40000"/>
                  </a:schemeClr>
                </a:solidFill>
              </a:rPr>
              <a:t>未来互联网的研究方案</a:t>
            </a:r>
            <a:endParaRPr lang="zh-CN" altLang="en-US" sz="2800" b="1" kern="0" dirty="0" smtClean="0">
              <a:solidFill>
                <a:schemeClr val="tx2">
                  <a:lumMod val="60000"/>
                  <a:lumOff val="40000"/>
                </a:schemeClr>
              </a:solidFill>
            </a:endParaRPr>
          </a:p>
        </p:txBody>
      </p:sp>
      <p:sp>
        <p:nvSpPr>
          <p:cNvPr id="14" name="副标题 2"/>
          <p:cNvSpPr txBox="1"/>
          <p:nvPr/>
        </p:nvSpPr>
        <p:spPr>
          <a:xfrm>
            <a:off x="1907778" y="2571750"/>
            <a:ext cx="5639268" cy="1728144"/>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sz="1800" kern="0" dirty="0" smtClean="0"/>
              <a:t>变革式</a:t>
            </a:r>
            <a:endParaRPr lang="en-US" altLang="zh-CN" sz="1800" kern="0" dirty="0" smtClean="0"/>
          </a:p>
          <a:p>
            <a:pPr lvl="1">
              <a:buFont typeface="Wingdings" pitchFamily="2" charset="2"/>
              <a:buChar char="l"/>
            </a:pPr>
            <a:r>
              <a:rPr lang="zh-CN" altLang="en-US" sz="1400" kern="0" dirty="0" smtClean="0"/>
              <a:t>“从零开始”，不受现有互联网体系结构的约束，研究新的体系结构</a:t>
            </a:r>
            <a:endParaRPr lang="en-US" altLang="zh-CN" sz="1400" kern="0" dirty="0"/>
          </a:p>
          <a:p>
            <a:pPr lvl="1">
              <a:buFont typeface="Wingdings" pitchFamily="2" charset="2"/>
              <a:buChar char="l"/>
            </a:pPr>
            <a:r>
              <a:rPr lang="zh-CN" altLang="en-US" sz="1400" kern="0" dirty="0" smtClean="0"/>
              <a:t>已成为设计未来互联网体系结构的共识</a:t>
            </a:r>
            <a:endParaRPr lang="en-US" altLang="zh-CN" sz="1400" kern="0" dirty="0"/>
          </a:p>
          <a:p>
            <a:pPr lvl="1">
              <a:buFont typeface="Wingdings" pitchFamily="2" charset="2"/>
              <a:buChar char="l"/>
            </a:pPr>
            <a:r>
              <a:rPr lang="zh-CN" altLang="en-US" sz="1400" kern="0" dirty="0" smtClean="0"/>
              <a:t>但在设计过程中需考虑与现有互联网的胡同，支持现有互联网向新型互联网的演进式部署</a:t>
            </a:r>
            <a:endParaRPr lang="en-US" altLang="zh-CN" sz="1400" kern="0" dirty="0" smtClean="0"/>
          </a:p>
        </p:txBody>
      </p:sp>
      <p:sp>
        <p:nvSpPr>
          <p:cNvPr id="11" name="副标题 2"/>
          <p:cNvSpPr txBox="1"/>
          <p:nvPr/>
        </p:nvSpPr>
        <p:spPr>
          <a:xfrm>
            <a:off x="1835772" y="1491660"/>
            <a:ext cx="5472456" cy="1080090"/>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sz="1800" kern="0" dirty="0" smtClean="0"/>
              <a:t>演进式或增量式</a:t>
            </a:r>
            <a:endParaRPr lang="en-US" altLang="zh-CN" sz="1800" kern="0" dirty="0" smtClean="0"/>
          </a:p>
          <a:p>
            <a:pPr lvl="1">
              <a:buFont typeface="Wingdings" pitchFamily="2" charset="2"/>
              <a:buChar char="l"/>
            </a:pPr>
            <a:r>
              <a:rPr lang="zh-CN" altLang="en-US" sz="1400" kern="0" dirty="0" smtClean="0"/>
              <a:t>“打补丁”的方式对</a:t>
            </a:r>
            <a:r>
              <a:rPr lang="en-US" altLang="zh-CN" sz="1400" kern="0" dirty="0" smtClean="0"/>
              <a:t>TCP/IP</a:t>
            </a:r>
            <a:r>
              <a:rPr lang="zh-CN" altLang="en-US" sz="1400" kern="0" dirty="0" smtClean="0"/>
              <a:t>互联网进行修改和补充，核心仍然是</a:t>
            </a:r>
            <a:r>
              <a:rPr lang="en-US" altLang="zh-CN" sz="1400" kern="0" dirty="0" smtClean="0"/>
              <a:t>TCP/IP</a:t>
            </a:r>
            <a:r>
              <a:rPr lang="zh-CN" altLang="en-US" sz="1400" kern="0" dirty="0" smtClean="0"/>
              <a:t>，不能从根本上解决</a:t>
            </a:r>
            <a:r>
              <a:rPr lang="en-US" altLang="zh-CN" sz="1400" kern="0" dirty="0" smtClean="0"/>
              <a:t>TCP/IP</a:t>
            </a:r>
            <a:r>
              <a:rPr lang="zh-CN" altLang="en-US" sz="1400" kern="0" dirty="0" smtClean="0"/>
              <a:t>体系结构面临的问题</a:t>
            </a:r>
            <a:endParaRPr lang="en-US" altLang="zh-CN" sz="1400" kern="0" dirty="0" smtClean="0"/>
          </a:p>
        </p:txBody>
      </p:sp>
      <p:sp>
        <p:nvSpPr>
          <p:cNvPr id="5"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6" name="直接连接符 5"/>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411820" y="503543"/>
            <a:ext cx="5310813"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marL="0" indent="0">
              <a:buNone/>
            </a:pPr>
            <a:r>
              <a:rPr lang="zh-CN" altLang="en-US" sz="2800" b="1" kern="0" dirty="0" smtClean="0">
                <a:solidFill>
                  <a:schemeClr val="accent1"/>
                </a:solidFill>
              </a:rPr>
              <a:t>未来互联网体系结构的研究进展</a:t>
            </a:r>
            <a:endParaRPr lang="zh-CN" altLang="en-US" sz="2800" b="1" kern="0" dirty="0" smtClean="0">
              <a:solidFill>
                <a:schemeClr val="accent1"/>
              </a:solidFill>
            </a:endParaRPr>
          </a:p>
        </p:txBody>
      </p:sp>
      <p:grpSp>
        <p:nvGrpSpPr>
          <p:cNvPr id="5" name="组合 4"/>
          <p:cNvGrpSpPr/>
          <p:nvPr/>
        </p:nvGrpSpPr>
        <p:grpSpPr bwMode="auto">
          <a:xfrm>
            <a:off x="2843855" y="1275642"/>
            <a:ext cx="3635476" cy="1008741"/>
            <a:chOff x="13088930" y="2610439"/>
            <a:chExt cx="3268893" cy="1256256"/>
          </a:xfrm>
        </p:grpSpPr>
        <p:sp>
          <p:nvSpPr>
            <p:cNvPr id="6" name="TextBox 13"/>
            <p:cNvSpPr txBox="1">
              <a:spLocks noChangeArrowheads="1"/>
            </p:cNvSpPr>
            <p:nvPr/>
          </p:nvSpPr>
          <p:spPr bwMode="auto">
            <a:xfrm>
              <a:off x="13563028" y="2841806"/>
              <a:ext cx="2794795" cy="102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2400" b="1" dirty="0" smtClean="0">
                  <a:solidFill>
                    <a:srgbClr val="FF0000"/>
                  </a:solidFill>
                  <a:latin typeface="宋体" charset="0"/>
                  <a:ea typeface="宋体" charset="0"/>
                </a:rPr>
                <a:t>面向可扩展性的体系结构</a:t>
              </a:r>
              <a:endParaRPr lang="zh-CN" altLang="en-US" sz="2400" b="1" dirty="0" smtClean="0">
                <a:solidFill>
                  <a:srgbClr val="FF0000"/>
                </a:solidFill>
                <a:latin typeface="宋体" charset="0"/>
                <a:ea typeface="宋体" charset="0"/>
              </a:endParaRPr>
            </a:p>
          </p:txBody>
        </p:sp>
        <p:cxnSp>
          <p:nvCxnSpPr>
            <p:cNvPr id="7" name="直接连接符 20"/>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等腰三角形 21"/>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dirty="0">
                <a:latin typeface="Corbel" pitchFamily="34" charset="0"/>
              </a:endParaRPr>
            </a:p>
          </p:txBody>
        </p:sp>
      </p:grpSp>
      <p:grpSp>
        <p:nvGrpSpPr>
          <p:cNvPr id="9" name="组合 8"/>
          <p:cNvGrpSpPr/>
          <p:nvPr/>
        </p:nvGrpSpPr>
        <p:grpSpPr bwMode="auto">
          <a:xfrm>
            <a:off x="2843856" y="2316597"/>
            <a:ext cx="3432537" cy="984080"/>
            <a:chOff x="13088930" y="2610439"/>
            <a:chExt cx="3302009" cy="1225543"/>
          </a:xfrm>
        </p:grpSpPr>
        <p:sp>
          <p:nvSpPr>
            <p:cNvPr id="10" name="TextBox 13"/>
            <p:cNvSpPr txBox="1">
              <a:spLocks noChangeArrowheads="1"/>
            </p:cNvSpPr>
            <p:nvPr/>
          </p:nvSpPr>
          <p:spPr bwMode="auto">
            <a:xfrm>
              <a:off x="13596144" y="2811093"/>
              <a:ext cx="2794795" cy="102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algn="l" eaLnBrk="1" hangingPunct="1"/>
              <a:r>
                <a:rPr lang="zh-CN" altLang="en-US" sz="2400" b="1" dirty="0" smtClean="0">
                  <a:solidFill>
                    <a:srgbClr val="FFC000"/>
                  </a:solidFill>
                  <a:latin typeface="宋体" charset="0"/>
                  <a:ea typeface="宋体" charset="0"/>
                </a:rPr>
                <a:t>面向动态性的体系结构</a:t>
              </a:r>
              <a:endParaRPr lang="zh-CN" altLang="en-US" sz="2400" b="1" dirty="0" smtClean="0">
                <a:solidFill>
                  <a:srgbClr val="FFC000"/>
                </a:solidFill>
                <a:latin typeface="宋体" charset="0"/>
                <a:ea typeface="宋体" charset="0"/>
              </a:endParaRPr>
            </a:p>
          </p:txBody>
        </p:sp>
        <p:cxnSp>
          <p:nvCxnSpPr>
            <p:cNvPr id="12" name="直接连接符 25"/>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等腰三角形 26"/>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dirty="0">
                <a:latin typeface="Corbel" pitchFamily="34" charset="0"/>
              </a:endParaRPr>
            </a:p>
          </p:txBody>
        </p:sp>
      </p:grpSp>
      <p:grpSp>
        <p:nvGrpSpPr>
          <p:cNvPr id="15" name="组合 14"/>
          <p:cNvGrpSpPr/>
          <p:nvPr/>
        </p:nvGrpSpPr>
        <p:grpSpPr bwMode="auto">
          <a:xfrm>
            <a:off x="2842715" y="3411771"/>
            <a:ext cx="3410576" cy="880839"/>
            <a:chOff x="13088930" y="2610439"/>
            <a:chExt cx="3280884" cy="1096970"/>
          </a:xfrm>
        </p:grpSpPr>
        <p:sp>
          <p:nvSpPr>
            <p:cNvPr id="16" name="TextBox 13"/>
            <p:cNvSpPr txBox="1">
              <a:spLocks noChangeArrowheads="1"/>
            </p:cNvSpPr>
            <p:nvPr/>
          </p:nvSpPr>
          <p:spPr bwMode="auto">
            <a:xfrm>
              <a:off x="13575019" y="2909781"/>
              <a:ext cx="2794795" cy="56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algn="l" eaLnBrk="1" hangingPunct="1"/>
              <a:r>
                <a:rPr lang="zh-CN" altLang="en-US" sz="2400" b="1" dirty="0" smtClean="0">
                  <a:solidFill>
                    <a:srgbClr val="00B050"/>
                  </a:solidFill>
                  <a:latin typeface="宋体" charset="0"/>
                  <a:ea typeface="宋体" charset="0"/>
                </a:rPr>
                <a:t>其他的体系结构</a:t>
              </a:r>
              <a:endParaRPr lang="zh-CN" altLang="en-US" sz="2400" b="1" dirty="0" smtClean="0">
                <a:solidFill>
                  <a:srgbClr val="00B050"/>
                </a:solidFill>
                <a:latin typeface="宋体" charset="0"/>
                <a:ea typeface="宋体" charset="0"/>
              </a:endParaRPr>
            </a:p>
          </p:txBody>
        </p:sp>
        <p:cxnSp>
          <p:nvCxnSpPr>
            <p:cNvPr id="17" name="直接连接符 29"/>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等腰三角形 30"/>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dirty="0">
                <a:latin typeface="Corbel" pitchFamily="34" charset="0"/>
              </a:endParaRPr>
            </a:p>
          </p:txBody>
        </p:sp>
      </p:grpSp>
      <p:sp>
        <p:nvSpPr>
          <p:cNvPr id="19"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0" name="直接连接符 19"/>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483826" y="525387"/>
            <a:ext cx="4632748" cy="53578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eaLnBrk="1" hangingPunct="1"/>
            <a:r>
              <a:rPr lang="zh-CN" altLang="en-US" sz="2800" b="1" dirty="0">
                <a:solidFill>
                  <a:srgbClr val="FF0000"/>
                </a:solidFill>
                <a:latin typeface="+mj-ea"/>
              </a:rPr>
              <a:t>面向可扩展性的体系结构</a:t>
            </a:r>
            <a:endParaRPr lang="zh-CN" altLang="en-US" sz="2800" b="1" dirty="0">
              <a:solidFill>
                <a:srgbClr val="FF0000"/>
              </a:solidFill>
              <a:latin typeface="+mj-ea"/>
            </a:endParaRPr>
          </a:p>
        </p:txBody>
      </p:sp>
      <p:sp>
        <p:nvSpPr>
          <p:cNvPr id="11" name="副标题 2"/>
          <p:cNvSpPr txBox="1"/>
          <p:nvPr/>
        </p:nvSpPr>
        <p:spPr>
          <a:xfrm>
            <a:off x="2223170" y="2280161"/>
            <a:ext cx="6509842" cy="975068"/>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400" kern="0" dirty="0" smtClean="0"/>
              <a:t>不采用基于</a:t>
            </a:r>
            <a:r>
              <a:rPr lang="en-US" altLang="zh-CN" sz="1400" kern="0" dirty="0" smtClean="0"/>
              <a:t>IP</a:t>
            </a:r>
            <a:r>
              <a:rPr lang="zh-CN" altLang="en-US" sz="1400" kern="0" dirty="0" smtClean="0"/>
              <a:t>地址的方式，允许应用按照需要独立选择命名方案</a:t>
            </a:r>
            <a:endParaRPr lang="en-US" altLang="zh-CN" sz="1400" kern="0" dirty="0" smtClean="0"/>
          </a:p>
          <a:p>
            <a:pPr lvl="1">
              <a:buFont typeface="Wingdings" pitchFamily="2" charset="2"/>
              <a:buChar char="l"/>
            </a:pPr>
            <a:r>
              <a:rPr lang="zh-CN" altLang="en-US" sz="1100" kern="0" dirty="0" smtClean="0"/>
              <a:t>无需中间件实现从</a:t>
            </a:r>
            <a:r>
              <a:rPr lang="en-US" altLang="zh-CN" sz="1100" kern="0" dirty="0" smtClean="0"/>
              <a:t>IP</a:t>
            </a:r>
            <a:r>
              <a:rPr lang="zh-CN" altLang="en-US" sz="1100" kern="0" dirty="0" smtClean="0"/>
              <a:t>地址到所需内容的映射，简化网络架构设计</a:t>
            </a:r>
            <a:endParaRPr lang="en-US" altLang="zh-CN" sz="1400" kern="0" dirty="0"/>
          </a:p>
          <a:p>
            <a:pPr>
              <a:buFont typeface="Wingdings" pitchFamily="2" charset="2"/>
              <a:buChar char="l"/>
            </a:pPr>
            <a:r>
              <a:rPr lang="zh-CN" altLang="en-US" sz="1400" kern="0" dirty="0" smtClean="0"/>
              <a:t>通过在中间路径上路由器中缓存命名数据，便于后续请求就近获取数据</a:t>
            </a:r>
            <a:endParaRPr lang="en-US" altLang="zh-CN" sz="1400" kern="0" dirty="0" smtClean="0"/>
          </a:p>
          <a:p>
            <a:pPr lvl="1">
              <a:buFont typeface="Wingdings" pitchFamily="2" charset="2"/>
              <a:buChar char="l"/>
            </a:pPr>
            <a:r>
              <a:rPr lang="zh-CN" altLang="en-US" sz="1100" kern="0" dirty="0" smtClean="0"/>
              <a:t>避免拥塞、优化流量</a:t>
            </a:r>
            <a:endParaRPr lang="en-US" altLang="zh-CN" sz="1100" kern="0" dirty="0" smtClean="0"/>
          </a:p>
        </p:txBody>
      </p:sp>
      <p:sp>
        <p:nvSpPr>
          <p:cNvPr id="5" name="副标题 2"/>
          <p:cNvSpPr txBox="1"/>
          <p:nvPr/>
        </p:nvSpPr>
        <p:spPr>
          <a:xfrm>
            <a:off x="1666060" y="1060731"/>
            <a:ext cx="1825850" cy="432036"/>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u"/>
            </a:pPr>
            <a:r>
              <a:rPr lang="zh-CN" altLang="en-US" sz="2000" b="1" kern="0" dirty="0" smtClean="0"/>
              <a:t>流量可扩展</a:t>
            </a:r>
            <a:endParaRPr lang="en-US" altLang="zh-CN" sz="2000" b="1" kern="0" dirty="0" smtClean="0"/>
          </a:p>
        </p:txBody>
      </p:sp>
      <p:sp>
        <p:nvSpPr>
          <p:cNvPr id="7" name="副标题 2"/>
          <p:cNvSpPr txBox="1"/>
          <p:nvPr/>
        </p:nvSpPr>
        <p:spPr>
          <a:xfrm>
            <a:off x="2225414" y="1492767"/>
            <a:ext cx="4214735" cy="555208"/>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en-US" altLang="zh-CN" sz="1400" b="1" kern="0" dirty="0"/>
              <a:t>CCN/NDN</a:t>
            </a:r>
            <a:r>
              <a:rPr lang="zh-CN" altLang="en-US" sz="1400" b="1" kern="0" dirty="0" smtClean="0"/>
              <a:t>体系结构</a:t>
            </a:r>
            <a:r>
              <a:rPr lang="zh-CN" altLang="en-US" sz="1400" kern="0" dirty="0" smtClean="0"/>
              <a:t>：实现</a:t>
            </a:r>
            <a:r>
              <a:rPr lang="zh-CN" altLang="en-US" sz="1400" kern="0" dirty="0"/>
              <a:t>以地址、位置为中心的网络向以数据为中心的网络转变</a:t>
            </a:r>
            <a:endParaRPr lang="en-US" altLang="zh-CN" sz="1400" kern="0" dirty="0"/>
          </a:p>
        </p:txBody>
      </p:sp>
      <p:sp>
        <p:nvSpPr>
          <p:cNvPr id="9" name="副标题 2"/>
          <p:cNvSpPr txBox="1"/>
          <p:nvPr/>
        </p:nvSpPr>
        <p:spPr>
          <a:xfrm>
            <a:off x="2216558" y="3702966"/>
            <a:ext cx="5381095" cy="1152096"/>
          </a:xfrm>
          <a:prstGeom prst="rect">
            <a:avLst/>
          </a:prstGeom>
        </p:spPr>
        <p:txBody>
          <a:bodyPr>
            <a:norm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a:buFont typeface="Wingdings" pitchFamily="2" charset="2"/>
              <a:buChar char="l"/>
            </a:pPr>
            <a:r>
              <a:rPr lang="zh-CN" altLang="en-US" sz="1400" kern="0" dirty="0" smtClean="0"/>
              <a:t>与现有网络模型具有较好的兼容性</a:t>
            </a:r>
            <a:endParaRPr lang="en-US" altLang="zh-CN" sz="1400" kern="0" dirty="0"/>
          </a:p>
          <a:p>
            <a:pPr>
              <a:buFont typeface="Wingdings" pitchFamily="2" charset="2"/>
              <a:buChar char="l"/>
            </a:pPr>
            <a:r>
              <a:rPr lang="zh-CN" altLang="en-US" sz="1400" kern="0" dirty="0" smtClean="0"/>
              <a:t>以数据为中心的思想能很好的减少网络中传统数据密集型应用的流量，在对数据的处理需要在远端的云计算平台上进行，在一定程度上限制了对网络流量优化的作用</a:t>
            </a:r>
            <a:endParaRPr lang="en-US" altLang="zh-CN" sz="1400" kern="0" dirty="0" smtClean="0"/>
          </a:p>
        </p:txBody>
      </p:sp>
      <p:sp>
        <p:nvSpPr>
          <p:cNvPr id="10" name="副标题 2"/>
          <p:cNvSpPr txBox="1"/>
          <p:nvPr/>
        </p:nvSpPr>
        <p:spPr>
          <a:xfrm>
            <a:off x="2223170" y="2053442"/>
            <a:ext cx="882064" cy="294919"/>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400" b="1" kern="0" dirty="0" smtClean="0"/>
              <a:t>特点：</a:t>
            </a:r>
            <a:endParaRPr lang="en-US" altLang="zh-CN" sz="1400" kern="0" dirty="0"/>
          </a:p>
        </p:txBody>
      </p:sp>
      <p:sp>
        <p:nvSpPr>
          <p:cNvPr id="12" name="副标题 2"/>
          <p:cNvSpPr txBox="1"/>
          <p:nvPr/>
        </p:nvSpPr>
        <p:spPr>
          <a:xfrm>
            <a:off x="2223170" y="3428619"/>
            <a:ext cx="882064" cy="294919"/>
          </a:xfrm>
          <a:prstGeom prst="rect">
            <a:avLst/>
          </a:prstGeom>
        </p:spPr>
        <p:txBody>
          <a:bodyPr>
            <a:noAutofit/>
          </a:bodyPr>
          <a:lst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a:lstStyle>
          <a:p>
            <a:pPr marL="0" indent="0">
              <a:buNone/>
            </a:pPr>
            <a:r>
              <a:rPr lang="zh-CN" altLang="en-US" sz="1400" b="1" kern="0" dirty="0" smtClean="0"/>
              <a:t>总结：</a:t>
            </a:r>
            <a:endParaRPr lang="en-US" altLang="zh-CN" sz="1400" kern="0" dirty="0"/>
          </a:p>
        </p:txBody>
      </p:sp>
      <p:sp>
        <p:nvSpPr>
          <p:cNvPr id="13" name="TextBox 7"/>
          <p:cNvSpPr>
            <a:spLocks noChangeArrowheads="1"/>
          </p:cNvSpPr>
          <p:nvPr/>
        </p:nvSpPr>
        <p:spPr bwMode="auto">
          <a:xfrm>
            <a:off x="6083048" y="265748"/>
            <a:ext cx="2582740" cy="2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400" b="1"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Future Internet Architecture</a:t>
            </a:r>
            <a:endParaRPr lang="zh-CN" altLang="en-US" sz="1400" b="1"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5" name="直接连接符 14"/>
          <p:cNvCxnSpPr>
            <a:cxnSpLocks noChangeShapeType="1"/>
          </p:cNvCxnSpPr>
          <p:nvPr/>
        </p:nvCxnSpPr>
        <p:spPr bwMode="auto">
          <a:xfrm>
            <a:off x="8676342" y="0"/>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5" grpId="0"/>
      <p:bldP spid="7" grpId="0"/>
      <p:bldP spid="9" grpId="0"/>
      <p:bldP spid="10" grpId="0"/>
      <p:bldP spid="12" grpId="0"/>
      <p:bldP spid="13" grpId="0"/>
    </p:bldLst>
  </p:timing>
</p:sld>
</file>

<file path=ppt/theme/theme1.xml><?xml version="1.0" encoding="utf-8"?>
<a:theme xmlns:a="http://schemas.openxmlformats.org/drawingml/2006/main" name="第一PPT：www.1ppt.co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178050" rtl="0" eaLnBrk="1" fontAlgn="base" latinLnBrk="0" hangingPunct="1">
          <a:lnSpc>
            <a:spcPct val="100000"/>
          </a:lnSpc>
          <a:spcBef>
            <a:spcPct val="0"/>
          </a:spcBef>
          <a:spcAft>
            <a:spcPct val="0"/>
          </a:spcAft>
          <a:buClrTx/>
          <a:buSzTx/>
          <a:buFont typeface="Arial" pitchFamily="34" charset="0"/>
          <a:buNone/>
          <a:defRPr kumimoji="0" lang="zh-CN" sz="43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178050" rtl="0" eaLnBrk="1" fontAlgn="base" latinLnBrk="0" hangingPunct="1">
          <a:lnSpc>
            <a:spcPct val="100000"/>
          </a:lnSpc>
          <a:spcBef>
            <a:spcPct val="0"/>
          </a:spcBef>
          <a:spcAft>
            <a:spcPct val="0"/>
          </a:spcAft>
          <a:buClrTx/>
          <a:buSzTx/>
          <a:buFont typeface="Arial" pitchFamily="34" charset="0"/>
          <a:buNone/>
          <a:defRPr kumimoji="0" lang="zh-CN" sz="43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3356</Words>
  <Application>WPS 演示</Application>
  <PresentationFormat>全屏显示(16:9)</PresentationFormat>
  <Paragraphs>250</Paragraphs>
  <Slides>18</Slides>
  <Notes>3</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第一PPT模板网-WWW.1PPT.COM</dc:description>
  <cp:lastModifiedBy>Jack</cp:lastModifiedBy>
  <cp:revision>348</cp:revision>
  <dcterms:created xsi:type="dcterms:W3CDTF">2015-03-12T17:59:00Z</dcterms:created>
  <dcterms:modified xsi:type="dcterms:W3CDTF">2016-04-10T14:20:45Z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