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8" r:id="rId3"/>
    <p:sldId id="299" r:id="rId4"/>
    <p:sldId id="305" r:id="rId5"/>
    <p:sldId id="296" r:id="rId6"/>
    <p:sldId id="300" r:id="rId7"/>
    <p:sldId id="310" r:id="rId8"/>
    <p:sldId id="311" r:id="rId9"/>
    <p:sldId id="312" r:id="rId10"/>
    <p:sldId id="314" r:id="rId11"/>
    <p:sldId id="315" r:id="rId12"/>
    <p:sldId id="313" r:id="rId13"/>
    <p:sldId id="316" r:id="rId14"/>
    <p:sldId id="307" r:id="rId15"/>
    <p:sldId id="303" r:id="rId16"/>
    <p:sldId id="304" r:id="rId17"/>
    <p:sldId id="306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D2F"/>
    <a:srgbClr val="FEC900"/>
    <a:srgbClr val="20647B"/>
    <a:srgbClr val="B4C7E7"/>
    <a:srgbClr val="9B2B15"/>
    <a:srgbClr val="B83519"/>
    <a:srgbClr val="FFE699"/>
    <a:srgbClr val="F8CBAD"/>
    <a:srgbClr val="ED8B77"/>
    <a:srgbClr val="FF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8"/>
      </p:cViewPr>
      <p:guideLst>
        <p:guide orient="horz" pos="2136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1E3B3-1743-4D25-ABA5-132505C07B1A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87B5B-2E87-422D-AC00-355E6010A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93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9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3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87B5B-2E87-422D-AC00-355E6010AC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0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4D3C8-C963-4370-91E8-5BC2650BE162}" type="datetimeFigureOut">
              <a:rPr lang="zh-CN" altLang="en-US" smtClean="0"/>
              <a:t>2016/5/23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2761-D18B-4528-AF19-682D7BEB42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139614" y="136949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3679" y="2820571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675028" y="6094263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39614" y="5084877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35563" y="2393451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34750" y="3042381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endCxn id="10" idx="5"/>
          </p:cNvCxnSpPr>
          <p:nvPr/>
        </p:nvCxnSpPr>
        <p:spPr>
          <a:xfrm>
            <a:off x="4264976" y="269685"/>
            <a:ext cx="2084592" cy="2337771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9" idx="4"/>
          </p:cNvCxnSpPr>
          <p:nvPr/>
        </p:nvCxnSpPr>
        <p:spPr>
          <a:xfrm>
            <a:off x="4264975" y="162759"/>
            <a:ext cx="1" cy="5172841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6"/>
            <a:endCxn id="11" idx="2"/>
          </p:cNvCxnSpPr>
          <p:nvPr/>
        </p:nvCxnSpPr>
        <p:spPr>
          <a:xfrm>
            <a:off x="6386286" y="2518813"/>
            <a:ext cx="1848464" cy="648930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1" idx="1"/>
          </p:cNvCxnSpPr>
          <p:nvPr/>
        </p:nvCxnSpPr>
        <p:spPr>
          <a:xfrm>
            <a:off x="4264975" y="193485"/>
            <a:ext cx="4006493" cy="2885614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6"/>
            <a:endCxn id="11" idx="6"/>
          </p:cNvCxnSpPr>
          <p:nvPr/>
        </p:nvCxnSpPr>
        <p:spPr>
          <a:xfrm flipV="1">
            <a:off x="4390337" y="3167743"/>
            <a:ext cx="4095136" cy="2042496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7"/>
          </p:cNvCxnSpPr>
          <p:nvPr/>
        </p:nvCxnSpPr>
        <p:spPr>
          <a:xfrm flipV="1">
            <a:off x="4353619" y="2518812"/>
            <a:ext cx="1914602" cy="2602783"/>
          </a:xfrm>
          <a:prstGeom prst="line">
            <a:avLst/>
          </a:prstGeom>
          <a:ln w="19050">
            <a:solidFill>
              <a:srgbClr val="FE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875467" y="500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40646" y="60324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6137" y="5531016"/>
            <a:ext cx="363228" cy="363228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754969" y="653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73355" y="345697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29365" y="2911666"/>
            <a:ext cx="9454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ln/>
                <a:solidFill>
                  <a:srgbClr val="20647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无线网络</a:t>
            </a:r>
            <a:r>
              <a:rPr lang="en-US" altLang="zh-CN" sz="7200" b="1" dirty="0" smtClean="0">
                <a:ln/>
                <a:solidFill>
                  <a:srgbClr val="20647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charset="0"/>
                <a:ea typeface="微软雅黑" charset="0"/>
              </a:rPr>
              <a:t>AP</a:t>
            </a:r>
            <a:endParaRPr lang="zh-CN" altLang="zh-CN" sz="7200" b="1" dirty="0">
              <a:ln/>
              <a:solidFill>
                <a:srgbClr val="20647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charset="0"/>
              <a:ea typeface="微软雅黑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454794" y="5121595"/>
            <a:ext cx="523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EC900"/>
                </a:solidFill>
                <a:latin typeface="微软雅黑" charset="0"/>
                <a:ea typeface="微软雅黑" charset="0"/>
                <a:sym typeface="+mn-ea"/>
              </a:rPr>
              <a:t>09013426  </a:t>
            </a:r>
            <a:r>
              <a:rPr lang="zh-CN" altLang="en-US" sz="2800" b="1" dirty="0" smtClean="0">
                <a:solidFill>
                  <a:srgbClr val="FEC900"/>
                </a:solidFill>
                <a:latin typeface="微软雅黑" charset="0"/>
                <a:ea typeface="微软雅黑" charset="0"/>
                <a:sym typeface="+mn-ea"/>
              </a:rPr>
              <a:t>吴   凡</a:t>
            </a:r>
            <a:endParaRPr lang="en-US" altLang="zh-CN" sz="2800" b="1" dirty="0" smtClean="0">
              <a:solidFill>
                <a:srgbClr val="FEC9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800" b="1" noProof="0" dirty="0" smtClean="0">
                <a:ln>
                  <a:noFill/>
                </a:ln>
                <a:solidFill>
                  <a:srgbClr val="FEC90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09013430  </a:t>
            </a:r>
            <a:r>
              <a:rPr lang="zh-CN" altLang="en-US" sz="2800" b="1" noProof="0" dirty="0" smtClean="0">
                <a:ln>
                  <a:noFill/>
                </a:ln>
                <a:solidFill>
                  <a:srgbClr val="FEC900"/>
                </a:solidFill>
                <a:uLnTx/>
                <a:uFillTx/>
                <a:latin typeface="微软雅黑" charset="0"/>
                <a:ea typeface="微软雅黑" charset="0"/>
                <a:sym typeface="+mn-ea"/>
              </a:rPr>
              <a:t>任杰文</a:t>
            </a:r>
            <a:endParaRPr lang="zh-CN" altLang="en-US" sz="2800" b="1" noProof="0" dirty="0">
              <a:ln>
                <a:noFill/>
              </a:ln>
              <a:solidFill>
                <a:srgbClr val="FEC900"/>
              </a:solidFill>
              <a:uLnTx/>
              <a:uFillTx/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5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37" grpId="0" animBg="1"/>
          <p:bldP spid="40" grpId="0" animBg="1"/>
          <p:bldP spid="42" grpId="0" animBg="1"/>
          <p:bldP spid="47" grpId="0" animBg="1"/>
          <p:bldP spid="48" grpId="0" animBg="1"/>
          <p:bldP spid="51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7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37" grpId="0" animBg="1"/>
          <p:bldP spid="40" grpId="0" animBg="1"/>
          <p:bldP spid="42" grpId="0" animBg="1"/>
          <p:bldP spid="47" grpId="0" animBg="1"/>
          <p:bldP spid="48" grpId="0" animBg="1"/>
          <p:bldP spid="51" grpId="0"/>
          <p:bldP spid="5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开放式认证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1075556" y="1529763"/>
            <a:ext cx="9732948" cy="140349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dirty="0">
                <a:latin typeface="+mn-ea"/>
              </a:rPr>
              <a:t>是一个空认证认证算法，这意味着对于用户或机器</a:t>
            </a:r>
            <a:r>
              <a:rPr lang="zh-CN" altLang="en-US" sz="2400" dirty="0" smtClean="0">
                <a:latin typeface="+mn-ea"/>
              </a:rPr>
              <a:t>不需要验证，对于所有请求认证的</a:t>
            </a:r>
            <a:r>
              <a:rPr lang="en-US" altLang="zh-CN" sz="2400" dirty="0" smtClean="0">
                <a:latin typeface="+mn-ea"/>
              </a:rPr>
              <a:t>STA</a:t>
            </a:r>
            <a:r>
              <a:rPr lang="zh-CN" altLang="en-US" sz="2400" dirty="0" smtClean="0">
                <a:latin typeface="+mn-ea"/>
              </a:rPr>
              <a:t>都会通过认证。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992" y="2105968"/>
            <a:ext cx="6345146" cy="149871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075556" y="3718936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75556" y="4926088"/>
            <a:ext cx="265471" cy="265471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73499" y="3590061"/>
            <a:ext cx="6453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第一步，</a:t>
            </a:r>
            <a:r>
              <a:rPr lang="en-US" altLang="zh-CN" sz="2000" dirty="0">
                <a:latin typeface="+mn-ea"/>
              </a:rPr>
              <a:t>STA</a:t>
            </a:r>
            <a:r>
              <a:rPr lang="zh-CN" altLang="en-US" sz="2000" dirty="0">
                <a:latin typeface="+mn-ea"/>
              </a:rPr>
              <a:t>请求认证。</a:t>
            </a:r>
            <a:r>
              <a:rPr lang="en-US" altLang="zh-CN" sz="2000" dirty="0">
                <a:latin typeface="+mn-ea"/>
              </a:rPr>
              <a:t>STA</a:t>
            </a:r>
            <a:r>
              <a:rPr lang="zh-CN" altLang="en-US" sz="2000" dirty="0">
                <a:latin typeface="+mn-ea"/>
              </a:rPr>
              <a:t>发出认证请求，请求中包含</a:t>
            </a:r>
            <a:r>
              <a:rPr lang="en-US" altLang="zh-CN" sz="2000" dirty="0">
                <a:latin typeface="+mn-ea"/>
              </a:rPr>
              <a:t>STA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（通常为 </a:t>
            </a:r>
            <a:r>
              <a:rPr lang="en-US" altLang="zh-CN" sz="2000" dirty="0">
                <a:latin typeface="+mn-ea"/>
              </a:rPr>
              <a:t>MAC </a:t>
            </a:r>
            <a:r>
              <a:rPr lang="zh-CN" altLang="en-US" sz="2000" dirty="0">
                <a:latin typeface="+mn-ea"/>
              </a:rPr>
              <a:t>地址）。</a:t>
            </a:r>
            <a:endParaRPr lang="zh-CN" altLang="en-US" sz="2000" dirty="0" smtClean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3499" y="4770567"/>
            <a:ext cx="6268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AP</a:t>
            </a:r>
            <a:r>
              <a:rPr lang="zh-CN" altLang="en-US" sz="2000" dirty="0">
                <a:latin typeface="+mn-ea"/>
              </a:rPr>
              <a:t>返回认证结果。</a:t>
            </a:r>
            <a:r>
              <a:rPr lang="en-US" altLang="zh-CN" sz="2000" dirty="0">
                <a:latin typeface="+mn-ea"/>
              </a:rPr>
              <a:t>AP</a:t>
            </a:r>
            <a:r>
              <a:rPr lang="zh-CN" altLang="en-US" sz="2000" dirty="0">
                <a:latin typeface="+mn-ea"/>
              </a:rPr>
              <a:t>发出认证响应，响应报文中包含表明认证是成功还是失败的消息。如果认证结果为“成功”，那么</a:t>
            </a:r>
            <a:r>
              <a:rPr lang="en-US" altLang="zh-CN" sz="2000" dirty="0">
                <a:latin typeface="+mn-ea"/>
              </a:rPr>
              <a:t>STA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AP </a:t>
            </a:r>
            <a:r>
              <a:rPr lang="zh-CN" altLang="en-US" sz="2000" dirty="0">
                <a:latin typeface="+mn-ea"/>
              </a:rPr>
              <a:t>就通过双向认证。</a:t>
            </a:r>
            <a:endParaRPr lang="zh-CN" altLang="en-US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46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开放式</a:t>
            </a:r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认证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36475" y="1445990"/>
            <a:ext cx="10319047" cy="2073996"/>
          </a:xfrm>
        </p:spPr>
        <p:txBody>
          <a:bodyPr>
            <a:no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优点：</a:t>
            </a:r>
            <a:r>
              <a:rPr lang="zh-CN" altLang="en-US" sz="2400" dirty="0" smtClean="0"/>
              <a:t>开放</a:t>
            </a:r>
            <a:r>
              <a:rPr lang="zh-CN" altLang="en-US" sz="2400" dirty="0"/>
              <a:t>认证是一个基本的验证机制</a:t>
            </a:r>
            <a:r>
              <a:rPr lang="zh-CN" altLang="en-US" sz="2400" dirty="0" smtClean="0"/>
              <a:t>，可以</a:t>
            </a:r>
            <a:r>
              <a:rPr lang="zh-CN" altLang="en-US" sz="2400" dirty="0"/>
              <a:t>使用不支持复杂的认证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无线</a:t>
            </a:r>
            <a:r>
              <a:rPr lang="zh-CN" altLang="en-US" sz="2400" dirty="0" smtClean="0"/>
              <a:t>设备。</a:t>
            </a:r>
            <a:r>
              <a:rPr lang="en-US" altLang="zh-CN" sz="2400" dirty="0" smtClean="0"/>
              <a:t>802.11</a:t>
            </a:r>
            <a:r>
              <a:rPr lang="zh-CN" altLang="en-US" sz="2400" dirty="0" smtClean="0"/>
              <a:t>规范</a:t>
            </a:r>
            <a:r>
              <a:rPr lang="zh-CN" altLang="en-US" sz="2400" dirty="0"/>
              <a:t>中认证的是面向连接</a:t>
            </a:r>
            <a:r>
              <a:rPr lang="zh-CN" altLang="en-US" sz="2400" dirty="0" smtClean="0"/>
              <a:t>的，对于</a:t>
            </a:r>
            <a:r>
              <a:rPr lang="zh-CN" altLang="en-US" sz="2400" dirty="0"/>
              <a:t>需要验证允许</a:t>
            </a:r>
            <a:r>
              <a:rPr lang="zh-CN" altLang="en-US" sz="2400" dirty="0" smtClean="0"/>
              <a:t>设备得以</a:t>
            </a:r>
            <a:r>
              <a:rPr lang="zh-CN" altLang="en-US" sz="2400" dirty="0"/>
              <a:t>快速进入网络的设计，在这种情况下，您可以使用开放式身份验证。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936475" y="3937947"/>
            <a:ext cx="10319047" cy="1634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itchFamily="34" charset="0"/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缺点：</a:t>
            </a:r>
            <a:r>
              <a:rPr lang="zh-CN" altLang="en-US" sz="2400" dirty="0" smtClean="0"/>
              <a:t>开放</a:t>
            </a:r>
            <a:r>
              <a:rPr lang="zh-CN" altLang="en-US" sz="2400" dirty="0"/>
              <a:t>认证没办法检验是否客户端是一个有效的客户端，而不是</a:t>
            </a:r>
            <a:r>
              <a:rPr lang="zh-CN" altLang="en-US" sz="2400" dirty="0" smtClean="0"/>
              <a:t>黑客客户端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48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共享密匙身份认证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8200" y="1288193"/>
            <a:ext cx="9924504" cy="1197569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300" dirty="0"/>
              <a:t>是共享密钥认证是除开放系统认证以外的另外一种认证机制。共享密钥认证需要</a:t>
            </a:r>
            <a:r>
              <a:rPr lang="en-US" altLang="zh-CN" sz="2300" dirty="0"/>
              <a:t>STA</a:t>
            </a:r>
            <a:r>
              <a:rPr lang="zh-CN" altLang="en-US" sz="2300" dirty="0"/>
              <a:t>和</a:t>
            </a:r>
            <a:r>
              <a:rPr lang="en-US" altLang="zh-CN" sz="2300" dirty="0"/>
              <a:t>AP</a:t>
            </a:r>
            <a:r>
              <a:rPr lang="zh-CN" altLang="en-US" sz="2300" dirty="0"/>
              <a:t>配置相同的共享密钥</a:t>
            </a:r>
            <a:r>
              <a:rPr lang="zh-CN" altLang="en-US" sz="2300" dirty="0" smtClean="0"/>
              <a:t>。</a:t>
            </a:r>
            <a:endParaRPr lang="zh-CN" altLang="en-US" sz="2300" dirty="0"/>
          </a:p>
        </p:txBody>
      </p:sp>
      <p:sp>
        <p:nvSpPr>
          <p:cNvPr id="6" name="椭圆 5"/>
          <p:cNvSpPr/>
          <p:nvPr/>
        </p:nvSpPr>
        <p:spPr>
          <a:xfrm>
            <a:off x="406990" y="2693328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9334" y="3359583"/>
            <a:ext cx="265471" cy="265471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4933" y="2564453"/>
            <a:ext cx="645307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>
                <a:latin typeface="+mn-ea"/>
              </a:rPr>
              <a:t>STA</a:t>
            </a:r>
            <a:r>
              <a:rPr lang="zh-CN" altLang="en-US" sz="1900" dirty="0">
                <a:latin typeface="+mn-ea"/>
              </a:rPr>
              <a:t>先向</a:t>
            </a:r>
            <a:r>
              <a:rPr lang="en-US" altLang="zh-CN" sz="1900" dirty="0">
                <a:latin typeface="+mn-ea"/>
              </a:rPr>
              <a:t>AP</a:t>
            </a:r>
            <a:r>
              <a:rPr lang="zh-CN" altLang="en-US" sz="1900" dirty="0">
                <a:latin typeface="+mn-ea"/>
              </a:rPr>
              <a:t>发送认证请求；</a:t>
            </a:r>
            <a:endParaRPr lang="zh-CN" altLang="en-US" sz="1900" dirty="0" smtClean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4933" y="3072284"/>
            <a:ext cx="62680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>
                <a:latin typeface="+mn-ea"/>
              </a:rPr>
              <a:t>AP</a:t>
            </a:r>
            <a:r>
              <a:rPr lang="zh-CN" altLang="en-US" sz="1900" dirty="0">
                <a:latin typeface="+mn-ea"/>
              </a:rPr>
              <a:t>会随机产生一个</a:t>
            </a:r>
            <a:r>
              <a:rPr lang="en-US" altLang="zh-CN" sz="1900" dirty="0">
                <a:latin typeface="+mn-ea"/>
              </a:rPr>
              <a:t>Challenge</a:t>
            </a:r>
            <a:r>
              <a:rPr lang="zh-CN" altLang="en-US" sz="1900" dirty="0">
                <a:latin typeface="+mn-ea"/>
              </a:rPr>
              <a:t>包（即一个字符串）发送给</a:t>
            </a:r>
            <a:r>
              <a:rPr lang="en-US" altLang="zh-CN" sz="1900" dirty="0">
                <a:latin typeface="+mn-ea"/>
              </a:rPr>
              <a:t>STA</a:t>
            </a:r>
            <a:r>
              <a:rPr lang="zh-CN" altLang="en-US" sz="1900" dirty="0">
                <a:latin typeface="+mn-ea"/>
              </a:rPr>
              <a:t>；</a:t>
            </a:r>
            <a:endParaRPr lang="zh-CN" altLang="en-US" sz="1900" dirty="0" smtClean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76" y="2160308"/>
            <a:ext cx="6204625" cy="355107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396048" y="4250622"/>
            <a:ext cx="265471" cy="265471"/>
          </a:xfrm>
          <a:prstGeom prst="ellipse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04933" y="3935846"/>
            <a:ext cx="62680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>
                <a:latin typeface="+mn-ea"/>
              </a:rPr>
              <a:t>STA</a:t>
            </a:r>
            <a:r>
              <a:rPr lang="zh-CN" altLang="en-US" sz="1900" dirty="0">
                <a:latin typeface="+mn-ea"/>
              </a:rPr>
              <a:t>会将接收到字符串拷贝到新的消息中，用密钥加密后再发送给</a:t>
            </a:r>
            <a:r>
              <a:rPr lang="en-US" altLang="zh-CN" sz="1900" dirty="0">
                <a:latin typeface="+mn-ea"/>
              </a:rPr>
              <a:t>AP</a:t>
            </a:r>
          </a:p>
        </p:txBody>
      </p:sp>
      <p:sp>
        <p:nvSpPr>
          <p:cNvPr id="17" name="椭圆 16"/>
          <p:cNvSpPr/>
          <p:nvPr/>
        </p:nvSpPr>
        <p:spPr>
          <a:xfrm>
            <a:off x="396047" y="5124387"/>
            <a:ext cx="265471" cy="265471"/>
          </a:xfrm>
          <a:prstGeom prst="ellipse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4933" y="4842774"/>
            <a:ext cx="62680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>
                <a:latin typeface="+mn-ea"/>
              </a:rPr>
              <a:t>AP</a:t>
            </a:r>
            <a:r>
              <a:rPr lang="zh-CN" altLang="en-US" sz="1900" dirty="0">
                <a:latin typeface="+mn-ea"/>
              </a:rPr>
              <a:t>接收到该消息后，用密钥将该消息解密，然后对解密后的字符串和最初给</a:t>
            </a:r>
            <a:r>
              <a:rPr lang="en-US" altLang="zh-CN" sz="1900" dirty="0">
                <a:latin typeface="+mn-ea"/>
              </a:rPr>
              <a:t>STA</a:t>
            </a:r>
            <a:r>
              <a:rPr lang="zh-CN" altLang="en-US" sz="1900" dirty="0">
                <a:latin typeface="+mn-ea"/>
              </a:rPr>
              <a:t>的字符串进行比较。如果相同，则说明</a:t>
            </a:r>
            <a:r>
              <a:rPr lang="en-US" altLang="zh-CN" sz="1900" dirty="0">
                <a:latin typeface="+mn-ea"/>
              </a:rPr>
              <a:t>STA</a:t>
            </a:r>
            <a:r>
              <a:rPr lang="zh-CN" altLang="en-US" sz="1900" dirty="0">
                <a:latin typeface="+mn-ea"/>
              </a:rPr>
              <a:t>拥有无线设备端相同的共享密钥，即通过了共享密钥认证；否则共享密钥认证失败。</a:t>
            </a:r>
            <a:endParaRPr lang="zh-CN" altLang="en-US" sz="19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92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5" grpId="0" animBg="1"/>
      <p:bldP spid="16" grpId="0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5821" y="3418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MAC</a:t>
            </a:r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地址认证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715821" y="1293210"/>
            <a:ext cx="9741493" cy="198837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/>
              <a:t>MAC</a:t>
            </a:r>
            <a:r>
              <a:rPr lang="zh-CN" altLang="en-US" sz="2000" dirty="0"/>
              <a:t>地址认证是一种基于端口和</a:t>
            </a:r>
            <a:r>
              <a:rPr lang="en-US" altLang="zh-CN" sz="2000" dirty="0"/>
              <a:t>MAC</a:t>
            </a:r>
            <a:r>
              <a:rPr lang="zh-CN" altLang="en-US" sz="2000" dirty="0"/>
              <a:t>地址对用户的网络访问权限进行控制的认证方法，它不需要用户安装任何客户端软件。设备在启动了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地址认证的端口上首次检测到用户的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地址以后，即启动对该用户的认证</a:t>
            </a:r>
            <a:r>
              <a:rPr lang="zh-CN" altLang="en-US" sz="2000" dirty="0" smtClean="0"/>
              <a:t>操作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认证</a:t>
            </a:r>
            <a:r>
              <a:rPr lang="zh-CN" altLang="en-US" sz="2000" dirty="0"/>
              <a:t>过程中，不需要用户手动输入用户名或者密码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832" y="3281585"/>
            <a:ext cx="4731522" cy="31951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5821" y="4451428"/>
            <a:ext cx="5442247" cy="19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900" dirty="0">
                <a:latin typeface="+mn-ea"/>
              </a:rPr>
              <a:t>否则该用户的</a:t>
            </a:r>
            <a:r>
              <a:rPr lang="en-US" altLang="zh-CN" sz="1900" dirty="0">
                <a:latin typeface="+mn-ea"/>
              </a:rPr>
              <a:t>MAC</a:t>
            </a:r>
            <a:r>
              <a:rPr lang="zh-CN" altLang="en-US" sz="1900" dirty="0">
                <a:latin typeface="+mn-ea"/>
              </a:rPr>
              <a:t>地址就被添加为静默</a:t>
            </a:r>
            <a:r>
              <a:rPr lang="en-US" altLang="zh-CN" sz="1900" dirty="0">
                <a:latin typeface="+mn-ea"/>
              </a:rPr>
              <a:t>MAC</a:t>
            </a:r>
            <a:r>
              <a:rPr lang="zh-CN" altLang="en-US" sz="1900" dirty="0">
                <a:latin typeface="+mn-ea"/>
              </a:rPr>
              <a:t>。在静默时间内</a:t>
            </a:r>
            <a:r>
              <a:rPr lang="zh-CN" altLang="en-US" sz="1900" dirty="0" smtClean="0">
                <a:latin typeface="+mn-ea"/>
              </a:rPr>
              <a:t>，来</a:t>
            </a:r>
            <a:r>
              <a:rPr lang="zh-CN" altLang="en-US" sz="1900" dirty="0">
                <a:latin typeface="+mn-ea"/>
              </a:rPr>
              <a:t>自此</a:t>
            </a:r>
            <a:r>
              <a:rPr lang="en-US" altLang="zh-CN" sz="1900" dirty="0">
                <a:latin typeface="+mn-ea"/>
              </a:rPr>
              <a:t>MAC</a:t>
            </a:r>
            <a:r>
              <a:rPr lang="zh-CN" altLang="en-US" sz="1900" dirty="0">
                <a:latin typeface="+mn-ea"/>
              </a:rPr>
              <a:t>地址的用户报文到达时，设备直接做丢弃处理</a:t>
            </a:r>
            <a:r>
              <a:rPr lang="zh-CN" altLang="en-US" sz="1900" dirty="0" smtClean="0">
                <a:latin typeface="+mn-ea"/>
              </a:rPr>
              <a:t>，以</a:t>
            </a:r>
            <a:r>
              <a:rPr lang="zh-CN" altLang="en-US" sz="1900" dirty="0">
                <a:latin typeface="+mn-ea"/>
              </a:rPr>
              <a:t>功防止非法</a:t>
            </a:r>
            <a:r>
              <a:rPr lang="en-US" altLang="zh-CN" sz="1900" dirty="0">
                <a:latin typeface="+mn-ea"/>
              </a:rPr>
              <a:t>MAC</a:t>
            </a:r>
            <a:r>
              <a:rPr lang="zh-CN" altLang="en-US" sz="1900" dirty="0">
                <a:latin typeface="+mn-ea"/>
              </a:rPr>
              <a:t>短时间内的重复认证。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5821" y="3726754"/>
            <a:ext cx="6268094" cy="50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900" dirty="0">
                <a:latin typeface="+mn-ea"/>
              </a:rPr>
              <a:t>若该用户认证成功，则允许其通过端口访问网络资源；</a:t>
            </a:r>
            <a:endParaRPr lang="en-US" altLang="zh-CN" sz="1900" dirty="0">
              <a:latin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7971" y="3913852"/>
            <a:ext cx="265471" cy="265471"/>
          </a:xfrm>
          <a:prstGeom prst="ellipse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latin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27972" y="4687933"/>
            <a:ext cx="265471" cy="265471"/>
          </a:xfrm>
          <a:prstGeom prst="ellipse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97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WLAN</a:t>
            </a:r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信道频段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1436406" y="3411796"/>
            <a:ext cx="10319047" cy="184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2000" b="1" dirty="0" smtClean="0"/>
              <a:t>3.6GHZ</a:t>
            </a:r>
            <a:r>
              <a:rPr lang="zh-CN" altLang="en-US" sz="2000" b="1" dirty="0" smtClean="0"/>
              <a:t>：</a:t>
            </a:r>
            <a:r>
              <a:rPr lang="zh-CN" altLang="en-US" sz="2000" dirty="0"/>
              <a:t>只有在美国持有被允许有执照才能使用的</a:t>
            </a:r>
            <a:r>
              <a:rPr lang="zh-CN" altLang="en-US" sz="2000" dirty="0" smtClean="0"/>
              <a:t>频段</a:t>
            </a:r>
            <a:endParaRPr lang="en-US" altLang="zh-CN" sz="20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000" b="1" dirty="0"/>
              <a:t>4.9GHZ</a:t>
            </a:r>
            <a:r>
              <a:rPr lang="zh-CN" altLang="en-US" sz="2000" b="1" dirty="0"/>
              <a:t>：</a:t>
            </a:r>
            <a:r>
              <a:rPr lang="zh-CN" altLang="en-US" sz="2000" dirty="0"/>
              <a:t>属于公共安全频段。此频段频宽为 </a:t>
            </a:r>
            <a:r>
              <a:rPr lang="en-US" altLang="zh-CN" sz="2000" dirty="0"/>
              <a:t>50 MHz </a:t>
            </a:r>
            <a:r>
              <a:rPr lang="zh-CN" altLang="en-US" sz="2000" dirty="0"/>
              <a:t>范围从 </a:t>
            </a:r>
            <a:r>
              <a:rPr lang="en-US" altLang="zh-CN" sz="2000" dirty="0"/>
              <a:t>4940 MHz </a:t>
            </a:r>
            <a:r>
              <a:rPr lang="zh-CN" altLang="en-US" sz="2000" dirty="0"/>
              <a:t>到 </a:t>
            </a:r>
            <a:r>
              <a:rPr lang="en-US" altLang="zh-CN" sz="2000" dirty="0"/>
              <a:t>4990 MHz </a:t>
            </a:r>
            <a:r>
              <a:rPr lang="zh-CN" altLang="en-US" sz="2000" dirty="0"/>
              <a:t>即 </a:t>
            </a:r>
            <a:r>
              <a:rPr lang="en-US" altLang="zh-CN" sz="2000" dirty="0"/>
              <a:t>WLAN </a:t>
            </a:r>
            <a:r>
              <a:rPr lang="en-US" altLang="zh-CN" sz="2000" dirty="0" smtClean="0"/>
              <a:t>       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第</a:t>
            </a:r>
            <a:r>
              <a:rPr lang="en-US" altLang="zh-CN" sz="2000" dirty="0" smtClean="0"/>
              <a:t>20</a:t>
            </a:r>
            <a:r>
              <a:rPr lang="zh-CN" altLang="en-US" sz="2000" dirty="0"/>
              <a:t>信道到第</a:t>
            </a:r>
            <a:r>
              <a:rPr lang="en-US" altLang="zh-CN" sz="2000" dirty="0"/>
              <a:t>26</a:t>
            </a:r>
            <a:r>
              <a:rPr lang="zh-CN" altLang="en-US" sz="2000" dirty="0"/>
              <a:t>信道，它们都被美国公共安全机构使用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38200" y="1539117"/>
            <a:ext cx="8929643" cy="1622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 sz="2000" dirty="0">
                <a:latin typeface="+mn-ea"/>
              </a:rPr>
              <a:t>IEEE </a:t>
            </a:r>
            <a:r>
              <a:rPr lang="en-US" altLang="zh-CN" sz="2000" dirty="0" smtClean="0">
                <a:latin typeface="+mn-ea"/>
              </a:rPr>
              <a:t>802.11 </a:t>
            </a:r>
            <a:r>
              <a:rPr lang="zh-CN" altLang="en-US" sz="2000" dirty="0">
                <a:latin typeface="+mn-ea"/>
              </a:rPr>
              <a:t>工作组划分了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个独立的频段：</a:t>
            </a:r>
            <a:r>
              <a:rPr lang="en-US" altLang="zh-CN" sz="2000" dirty="0">
                <a:latin typeface="+mn-ea"/>
              </a:rPr>
              <a:t>2.4 GHz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3.6 GHz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4.9 GHz </a:t>
            </a:r>
            <a:r>
              <a:rPr lang="zh-CN" altLang="en-US" sz="2000" dirty="0">
                <a:latin typeface="+mn-ea"/>
              </a:rPr>
              <a:t>和 </a:t>
            </a:r>
            <a:r>
              <a:rPr lang="en-US" altLang="zh-CN" sz="2000" dirty="0">
                <a:latin typeface="+mn-ea"/>
              </a:rPr>
              <a:t>5.8 </a:t>
            </a:r>
            <a:r>
              <a:rPr lang="en-US" altLang="zh-CN" sz="2000" dirty="0" smtClean="0">
                <a:latin typeface="+mn-ea"/>
              </a:rPr>
              <a:t>GHz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每个频段又划分为若干信道。每个国家自己制定了政策订出如何使用这些频段，例如最大的发射功率和调制方式等。</a:t>
            </a:r>
          </a:p>
        </p:txBody>
      </p:sp>
      <p:sp>
        <p:nvSpPr>
          <p:cNvPr id="6" name="椭圆 5"/>
          <p:cNvSpPr/>
          <p:nvPr/>
        </p:nvSpPr>
        <p:spPr>
          <a:xfrm>
            <a:off x="896224" y="4263569"/>
            <a:ext cx="265471" cy="265471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6224" y="3580021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2.4GHZ</a:t>
            </a:r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信道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4211392"/>
            <a:ext cx="10319047" cy="238263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IEEE </a:t>
            </a:r>
            <a:r>
              <a:rPr lang="en-US" altLang="zh-CN" dirty="0"/>
              <a:t>802.11b/g</a:t>
            </a:r>
            <a:r>
              <a:rPr lang="zh-CN" altLang="en-US" dirty="0"/>
              <a:t>标准工作在</a:t>
            </a:r>
            <a:r>
              <a:rPr lang="en-US" altLang="zh-CN" dirty="0"/>
              <a:t>2.4G</a:t>
            </a:r>
            <a:r>
              <a:rPr lang="zh-CN" altLang="en-US" dirty="0"/>
              <a:t>频段，频率范围为</a:t>
            </a:r>
            <a:r>
              <a:rPr lang="en-US" altLang="zh-CN" dirty="0"/>
              <a:t>2.400—2.4835GHz</a:t>
            </a:r>
            <a:r>
              <a:rPr lang="zh-CN" altLang="en-US" dirty="0"/>
              <a:t>，共</a:t>
            </a:r>
            <a:r>
              <a:rPr lang="en-US" altLang="zh-CN" dirty="0"/>
              <a:t>83.5M</a:t>
            </a:r>
            <a:r>
              <a:rPr lang="zh-CN" altLang="en-US" dirty="0" smtClean="0"/>
              <a:t>带宽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、划分</a:t>
            </a:r>
            <a:r>
              <a:rPr lang="zh-CN" altLang="en-US" dirty="0"/>
              <a:t>为</a:t>
            </a:r>
            <a:r>
              <a:rPr lang="en-US" altLang="zh-CN" dirty="0"/>
              <a:t>14</a:t>
            </a:r>
            <a:r>
              <a:rPr lang="zh-CN" altLang="en-US" dirty="0"/>
              <a:t>个子</a:t>
            </a:r>
            <a:r>
              <a:rPr lang="zh-CN" altLang="en-US" dirty="0" smtClean="0"/>
              <a:t>信道</a:t>
            </a:r>
            <a:r>
              <a:rPr lang="zh-CN" altLang="en-US" dirty="0"/>
              <a:t>，</a:t>
            </a:r>
            <a:r>
              <a:rPr lang="zh-CN" altLang="en-US" dirty="0" smtClean="0"/>
              <a:t>每</a:t>
            </a:r>
            <a:r>
              <a:rPr lang="zh-CN" altLang="en-US" dirty="0"/>
              <a:t>个子信道宽度为</a:t>
            </a:r>
            <a:r>
              <a:rPr lang="en-US" altLang="zh-CN" dirty="0"/>
              <a:t>22MHz</a:t>
            </a:r>
            <a:br>
              <a:rPr lang="en-US" altLang="zh-CN" dirty="0"/>
            </a:br>
            <a:r>
              <a:rPr lang="en-US" altLang="zh-CN" dirty="0" smtClean="0"/>
              <a:t>4</a:t>
            </a:r>
            <a:r>
              <a:rPr lang="zh-CN" altLang="en-US" dirty="0" smtClean="0"/>
              <a:t>、相邻</a:t>
            </a:r>
            <a:r>
              <a:rPr lang="zh-CN" altLang="en-US" dirty="0"/>
              <a:t>信道的中心频点间隔</a:t>
            </a:r>
            <a:r>
              <a:rPr lang="en-US" altLang="zh-CN" dirty="0"/>
              <a:t>5MHz </a:t>
            </a:r>
            <a:br>
              <a:rPr lang="en-US" altLang="zh-CN" dirty="0"/>
            </a:br>
            <a:r>
              <a:rPr lang="en-US" altLang="zh-CN" dirty="0" smtClean="0"/>
              <a:t>5</a:t>
            </a:r>
            <a:r>
              <a:rPr lang="zh-CN" altLang="en-US" dirty="0"/>
              <a:t>、</a:t>
            </a:r>
            <a:r>
              <a:rPr lang="zh-CN" altLang="en-US" dirty="0" smtClean="0"/>
              <a:t>相邻</a:t>
            </a:r>
            <a:r>
              <a:rPr lang="zh-CN" altLang="en-US" dirty="0"/>
              <a:t>的多个信道存在频率重叠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1</a:t>
            </a:r>
            <a:r>
              <a:rPr lang="zh-CN" altLang="en-US" dirty="0"/>
              <a:t>信道与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信道有频率重叠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smtClean="0"/>
              <a:t>6</a:t>
            </a:r>
            <a:r>
              <a:rPr lang="zh-CN" altLang="en-US" dirty="0" smtClean="0"/>
              <a:t>、整个</a:t>
            </a:r>
            <a:r>
              <a:rPr lang="zh-CN" altLang="en-US" dirty="0"/>
              <a:t>频段内只有</a:t>
            </a:r>
            <a:r>
              <a:rPr lang="en-US" altLang="zh-CN" dirty="0"/>
              <a:t>3</a:t>
            </a:r>
            <a:r>
              <a:rPr lang="zh-CN" altLang="en-US" dirty="0"/>
              <a:t>个（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11</a:t>
            </a:r>
            <a:r>
              <a:rPr lang="zh-CN" altLang="en-US" dirty="0"/>
              <a:t>）互不干扰信道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10" y="1427068"/>
            <a:ext cx="8800452" cy="278432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72729" y="895170"/>
            <a:ext cx="265471" cy="265471"/>
          </a:xfrm>
          <a:prstGeom prst="ellipse">
            <a:avLst/>
          </a:prstGeom>
          <a:noFill/>
          <a:ln w="730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2.4GHZ</a:t>
            </a:r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信道选择方式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3072" y="1690688"/>
            <a:ext cx="11392765" cy="404519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、一般</a:t>
            </a:r>
            <a:r>
              <a:rPr lang="zh-CN" altLang="en-US" sz="2400" dirty="0"/>
              <a:t>情况下，推荐使用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11</a:t>
            </a:r>
            <a:r>
              <a:rPr lang="zh-CN" altLang="en-US" sz="2400" dirty="0"/>
              <a:t>频点进行复用；</a:t>
            </a:r>
            <a:br>
              <a:rPr lang="zh-CN" altLang="en-US" sz="2400" dirty="0"/>
            </a:br>
            <a:r>
              <a:rPr lang="en-US" altLang="zh-CN" sz="2400" dirty="0" smtClean="0"/>
              <a:t>2</a:t>
            </a:r>
            <a:r>
              <a:rPr lang="zh-CN" altLang="en-US" sz="2400" dirty="0" smtClean="0"/>
              <a:t>、当选</a:t>
            </a:r>
            <a:r>
              <a:rPr lang="zh-CN" altLang="en-US" sz="2400" dirty="0"/>
              <a:t>用的</a:t>
            </a:r>
            <a:r>
              <a:rPr lang="en-US" altLang="zh-CN" sz="2400" dirty="0"/>
              <a:t>AP</a:t>
            </a:r>
            <a:r>
              <a:rPr lang="zh-CN" altLang="en-US" sz="2400" dirty="0"/>
              <a:t>杂散指标较差时，可采用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en-US" altLang="zh-CN" sz="2400" dirty="0"/>
              <a:t>13</a:t>
            </a:r>
            <a:r>
              <a:rPr lang="zh-CN" altLang="en-US" sz="2400" dirty="0"/>
              <a:t>频点进行复用；</a:t>
            </a:r>
            <a:br>
              <a:rPr lang="zh-CN" altLang="en-US" sz="2400" dirty="0"/>
            </a:br>
            <a:r>
              <a:rPr lang="en-US" altLang="zh-CN" sz="2400" dirty="0" smtClean="0"/>
              <a:t>3</a:t>
            </a:r>
            <a:r>
              <a:rPr lang="zh-CN" altLang="en-US" sz="2400" dirty="0" smtClean="0"/>
              <a:t>、在</a:t>
            </a:r>
            <a:r>
              <a:rPr lang="zh-CN" altLang="en-US" sz="2400" dirty="0"/>
              <a:t>频率复用困难或者网络容量需求很高的情况下，也可采用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9</a:t>
            </a:r>
            <a:r>
              <a:rPr lang="zh-CN" altLang="en-US" sz="2400" dirty="0"/>
              <a:t>、</a:t>
            </a:r>
            <a:r>
              <a:rPr lang="en-US" altLang="zh-CN" sz="2400" dirty="0"/>
              <a:t>13</a:t>
            </a:r>
            <a:r>
              <a:rPr lang="zh-CN" altLang="en-US" sz="2400" dirty="0"/>
              <a:t>频点进行复用。</a:t>
            </a:r>
            <a:br>
              <a:rPr lang="zh-CN" altLang="en-US" sz="2400" dirty="0"/>
            </a:br>
            <a:r>
              <a:rPr lang="zh-CN" altLang="en-US" sz="2400" dirty="0"/>
              <a:t>在一些特殊应用场合，也可以将</a:t>
            </a:r>
            <a:r>
              <a:rPr lang="en-US" altLang="zh-CN" sz="2400" dirty="0"/>
              <a:t>AP</a:t>
            </a:r>
            <a:r>
              <a:rPr lang="zh-CN" altLang="en-US" sz="2400" dirty="0"/>
              <a:t>都配置成同一频点，当无线中继使用，以简单扩大覆盖范围。</a:t>
            </a:r>
          </a:p>
        </p:txBody>
      </p:sp>
    </p:spTree>
    <p:extLst>
      <p:ext uri="{BB962C8B-B14F-4D97-AF65-F5344CB8AC3E}">
        <p14:creationId xmlns:p14="http://schemas.microsoft.com/office/powerpoint/2010/main" val="9423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5GHZ</a:t>
            </a:r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信道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78375" y="2335072"/>
            <a:ext cx="10319047" cy="101592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</a:t>
            </a:r>
            <a:r>
              <a:rPr lang="zh-CN" altLang="en-US" b="1" dirty="0" smtClean="0">
                <a:latin typeface="+mn-ea"/>
              </a:rPr>
              <a:t>优点：</a:t>
            </a:r>
            <a:r>
              <a:rPr lang="zh-CN" altLang="en-US" sz="2400" dirty="0" smtClean="0">
                <a:latin typeface="+mn-ea"/>
              </a:rPr>
              <a:t>目前</a:t>
            </a:r>
            <a:r>
              <a:rPr lang="zh-CN" altLang="en-US" sz="2400" dirty="0">
                <a:latin typeface="+mn-ea"/>
              </a:rPr>
              <a:t>使用量不大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5Ghz</a:t>
            </a:r>
            <a:r>
              <a:rPr lang="zh-CN" altLang="en-US" sz="2400" dirty="0">
                <a:latin typeface="+mn-ea"/>
              </a:rPr>
              <a:t>频段很少存在信道占用情况。</a:t>
            </a:r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778376" y="3350996"/>
            <a:ext cx="10319047" cy="2514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itchFamily="34" charset="0"/>
              <a:buNone/>
            </a:pPr>
            <a:r>
              <a:rPr lang="en-US" altLang="zh-CN" b="1" dirty="0" smtClean="0">
                <a:latin typeface="+mn-ea"/>
              </a:rPr>
              <a:t>	</a:t>
            </a:r>
            <a:r>
              <a:rPr lang="zh-CN" altLang="en-US" b="1" dirty="0" smtClean="0">
                <a:latin typeface="+mn-ea"/>
              </a:rPr>
              <a:t>缺点：</a:t>
            </a:r>
            <a:r>
              <a:rPr lang="zh-CN" altLang="en-US" sz="2400" dirty="0" smtClean="0">
                <a:latin typeface="+mn-ea"/>
              </a:rPr>
              <a:t>波长</a:t>
            </a:r>
            <a:r>
              <a:rPr lang="zh-CN" altLang="en-US" sz="2400" dirty="0" smtClean="0">
                <a:latin typeface="+mn-ea"/>
              </a:rPr>
              <a:t>短导致穿透性远弱于</a:t>
            </a:r>
            <a:r>
              <a:rPr lang="en-US" altLang="zh-CN" sz="2400" dirty="0" smtClean="0">
                <a:latin typeface="+mn-ea"/>
              </a:rPr>
              <a:t>2.4GHz</a:t>
            </a:r>
            <a:r>
              <a:rPr lang="zh-CN" altLang="en-US" sz="2400" dirty="0" smtClean="0">
                <a:latin typeface="+mn-ea"/>
              </a:rPr>
              <a:t>，依靠单发射点</a:t>
            </a:r>
            <a:r>
              <a:rPr lang="en-US" altLang="zh-CN" sz="2400" dirty="0" smtClean="0">
                <a:latin typeface="+mn-ea"/>
              </a:rPr>
              <a:t>5Ghz</a:t>
            </a:r>
            <a:r>
              <a:rPr lang="zh-CN" altLang="en-US" sz="2400" dirty="0" smtClean="0">
                <a:latin typeface="+mn-ea"/>
              </a:rPr>
              <a:t>进行覆盖将更加困难</a:t>
            </a:r>
            <a:r>
              <a:rPr lang="zh-CN" altLang="en-US" sz="2400" dirty="0" smtClean="0">
                <a:latin typeface="+mn-ea"/>
              </a:rPr>
              <a:t>。成本</a:t>
            </a:r>
            <a:r>
              <a:rPr lang="zh-CN" altLang="en-US" sz="2400" dirty="0" smtClean="0">
                <a:latin typeface="+mn-ea"/>
              </a:rPr>
              <a:t>高于</a:t>
            </a:r>
            <a:r>
              <a:rPr lang="en-US" altLang="zh-CN" sz="2400" dirty="0" smtClean="0">
                <a:latin typeface="+mn-ea"/>
              </a:rPr>
              <a:t>2.4GHz</a:t>
            </a:r>
            <a:r>
              <a:rPr lang="zh-CN" altLang="en-US" sz="2400" dirty="0" smtClean="0">
                <a:latin typeface="+mn-ea"/>
              </a:rPr>
              <a:t>频段设备。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内容占位符 5"/>
          <p:cNvSpPr txBox="1">
            <a:spLocks/>
          </p:cNvSpPr>
          <p:nvPr/>
        </p:nvSpPr>
        <p:spPr>
          <a:xfrm>
            <a:off x="838200" y="1539117"/>
            <a:ext cx="6109533" cy="637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>
                <a:latin typeface="+mn-ea"/>
              </a:rPr>
              <a:t>提供高于</a:t>
            </a:r>
            <a:r>
              <a:rPr lang="en-US" altLang="zh-CN" sz="2400" dirty="0">
                <a:latin typeface="+mn-ea"/>
              </a:rPr>
              <a:t>2.4GHz</a:t>
            </a:r>
            <a:r>
              <a:rPr lang="zh-CN" altLang="en-US" sz="2400" dirty="0">
                <a:latin typeface="+mn-ea"/>
              </a:rPr>
              <a:t>频段数倍的数据传输带宽</a:t>
            </a:r>
          </a:p>
        </p:txBody>
      </p:sp>
      <p:sp>
        <p:nvSpPr>
          <p:cNvPr id="8" name="椭圆 7"/>
          <p:cNvSpPr/>
          <p:nvPr/>
        </p:nvSpPr>
        <p:spPr>
          <a:xfrm>
            <a:off x="512905" y="895170"/>
            <a:ext cx="265471" cy="265471"/>
          </a:xfrm>
          <a:prstGeom prst="ellipse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139614" y="136949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3679" y="2820571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173582" y="5848887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39614" y="5084877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135563" y="2393451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234750" y="3042381"/>
            <a:ext cx="250723" cy="250723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outerShdw blurRad="889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875467" y="500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40646" y="60324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6137" y="5546256"/>
            <a:ext cx="363228" cy="363228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931188" y="1630907"/>
            <a:ext cx="363228" cy="363228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754969" y="653836"/>
            <a:ext cx="363228" cy="363228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190496" y="3667745"/>
            <a:ext cx="363228" cy="363228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617720" y="2392680"/>
            <a:ext cx="3497580" cy="165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37" grpId="0" animBg="1"/>
          <p:bldP spid="40" grpId="0" animBg="1"/>
          <p:bldP spid="42" grpId="0" bldLvl="0" animBg="1"/>
          <p:bldP spid="46" grpId="0" animBg="1"/>
          <p:bldP spid="47" grpId="0" animBg="1"/>
          <p:bldP spid="48" grpId="0" animBg="1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37" grpId="0" animBg="1"/>
          <p:bldP spid="40" grpId="0" animBg="1"/>
          <p:bldP spid="42" grpId="0" bldLvl="0" animBg="1"/>
          <p:bldP spid="46" grpId="0" animBg="1"/>
          <p:bldP spid="47" grpId="0" animBg="1"/>
          <p:bldP spid="48" grpId="0" animBg="1"/>
          <p:bldP spid="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53348" y="-11240"/>
            <a:ext cx="4085303" cy="2342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b="1" dirty="0">
                <a:solidFill>
                  <a:srgbClr val="20647B"/>
                </a:solidFill>
                <a:latin typeface="微软雅黑" charset="0"/>
                <a:ea typeface="微软雅黑" charset="0"/>
              </a:rPr>
              <a:t>目</a:t>
            </a:r>
            <a:r>
              <a:rPr lang="zh-CN" altLang="en-US" sz="13800" b="1" dirty="0">
                <a:solidFill>
                  <a:srgbClr val="FEC900"/>
                </a:solidFill>
                <a:latin typeface="微软雅黑" charset="0"/>
                <a:ea typeface="微软雅黑" charset="0"/>
              </a:rPr>
              <a:t>录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1270" y="1906051"/>
            <a:ext cx="2669458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B83519"/>
                </a:solidFill>
                <a:latin typeface="微软雅黑" charset="0"/>
                <a:ea typeface="微软雅黑" charset="0"/>
              </a:rPr>
              <a:t>CONTENTS</a:t>
            </a:r>
          </a:p>
        </p:txBody>
      </p:sp>
      <p:sp>
        <p:nvSpPr>
          <p:cNvPr id="8" name="矩形 7"/>
          <p:cNvSpPr/>
          <p:nvPr/>
        </p:nvSpPr>
        <p:spPr>
          <a:xfrm>
            <a:off x="4053348" y="-11239"/>
            <a:ext cx="4058265" cy="2502066"/>
          </a:xfrm>
          <a:prstGeom prst="rect">
            <a:avLst/>
          </a:prstGeom>
          <a:noFill/>
          <a:ln w="22225">
            <a:solidFill>
              <a:srgbClr val="FE8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97092" y="1209368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89505" y="309001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872579" y="361496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519345" y="1236912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853771" y="309001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58042" y="543111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8" idx="2"/>
          </p:cNvCxnSpPr>
          <p:nvPr/>
        </p:nvCxnSpPr>
        <p:spPr>
          <a:xfrm>
            <a:off x="6082481" y="2490827"/>
            <a:ext cx="0" cy="4644756"/>
          </a:xfrm>
          <a:prstGeom prst="line">
            <a:avLst/>
          </a:prstGeom>
          <a:ln w="22225">
            <a:solidFill>
              <a:srgbClr val="FE8D2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436623" y="2987502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36623" y="4118375"/>
            <a:ext cx="265471" cy="265471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452570" y="2987501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462867" y="4118376"/>
            <a:ext cx="265471" cy="265471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354389" y="2841490"/>
            <a:ext cx="412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Part </a:t>
            </a:r>
            <a:r>
              <a:rPr lang="en-US" altLang="zh-CN" sz="3200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1 </a:t>
            </a:r>
            <a:r>
              <a:rPr lang="zh-CN" altLang="en-US" sz="3200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无线</a:t>
            </a:r>
            <a:r>
              <a:rPr lang="en-US" altLang="zh-CN" sz="3200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AP</a:t>
            </a:r>
            <a:r>
              <a:rPr lang="zh-CN" altLang="en-US" sz="3200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概念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150513" y="2858626"/>
            <a:ext cx="4202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Part </a:t>
            </a:r>
            <a:r>
              <a:rPr lang="en-US" altLang="zh-CN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2 </a:t>
            </a:r>
            <a:r>
              <a:rPr lang="zh-CN" altLang="en-US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无线</a:t>
            </a:r>
            <a:r>
              <a:rPr lang="en-US" altLang="zh-CN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AP</a:t>
            </a:r>
            <a:r>
              <a:rPr lang="zh-CN" altLang="en-US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分类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354389" y="3989500"/>
            <a:ext cx="393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Part </a:t>
            </a:r>
            <a:r>
              <a:rPr lang="en-US" altLang="zh-CN" sz="3200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3 </a:t>
            </a:r>
            <a:r>
              <a:rPr lang="zh-CN" altLang="en-US" sz="3200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无线</a:t>
            </a:r>
            <a:r>
              <a:rPr lang="en-US" altLang="zh-CN" sz="3200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AP</a:t>
            </a:r>
            <a:r>
              <a:rPr lang="zh-CN" altLang="en-US" sz="3200" dirty="0" smtClean="0">
                <a:solidFill>
                  <a:srgbClr val="20647B"/>
                </a:solidFill>
                <a:latin typeface="微软雅黑" charset="0"/>
                <a:ea typeface="微软雅黑" charset="0"/>
              </a:rPr>
              <a:t>认证</a:t>
            </a:r>
            <a:endParaRPr lang="en-US" altLang="zh-CN" sz="3200" dirty="0" smtClean="0">
              <a:solidFill>
                <a:srgbClr val="20647B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50512" y="3989500"/>
            <a:ext cx="4202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Part </a:t>
            </a:r>
            <a:r>
              <a:rPr lang="en-US" altLang="zh-CN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4 </a:t>
            </a:r>
            <a:r>
              <a:rPr lang="zh-CN" altLang="en-US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无线</a:t>
            </a:r>
            <a:r>
              <a:rPr lang="en-US" altLang="zh-CN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AP</a:t>
            </a:r>
            <a:r>
              <a:rPr lang="zh-CN" altLang="en-US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信道选择</a:t>
            </a:r>
          </a:p>
        </p:txBody>
      </p:sp>
    </p:spTree>
    <p:extLst>
      <p:ext uri="{BB962C8B-B14F-4D97-AF65-F5344CB8AC3E}">
        <p14:creationId xmlns:p14="http://schemas.microsoft.com/office/powerpoint/2010/main" val="2713550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 animBg="1"/>
      <p:bldP spid="23" grpId="0"/>
      <p:bldP spid="24" grpId="0"/>
      <p:bldP spid="25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219200" y="1629849"/>
            <a:ext cx="10134600" cy="29151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是一种连接无线网络，亦可以连接有线网络，即以太网的设备。它能当作中介点，使得有线与无线上网的设备互相连接、传输数据</a:t>
            </a:r>
            <a:r>
              <a:rPr lang="zh-CN" altLang="en-US" sz="3200" dirty="0" smtClean="0"/>
              <a:t>等。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无线接入点</a:t>
            </a:r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(Access Point)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028700" y="1690688"/>
            <a:ext cx="10134600" cy="2915187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400" dirty="0"/>
              <a:t>无线</a:t>
            </a:r>
            <a:r>
              <a:rPr lang="en-US" altLang="zh-CN" sz="2400" dirty="0"/>
              <a:t>AP</a:t>
            </a:r>
            <a:r>
              <a:rPr lang="zh-CN" altLang="en-US" sz="2400" dirty="0"/>
              <a:t>是使用无线设备（手机等移动设备及笔记本电脑等无线设备）用户进入有线网络的接入点，主要用于宽带家庭、大楼内部、校园内部、园区内部以及仓库、工厂等需要无线监控的地方，典型距离覆盖几十米至上百米，也有可以用于远距离传送，目前最远的可以达到</a:t>
            </a:r>
            <a:r>
              <a:rPr lang="en-US" altLang="zh-CN" sz="2400" dirty="0"/>
              <a:t>30KM</a:t>
            </a:r>
            <a:r>
              <a:rPr lang="zh-CN" altLang="en-US" sz="2400" dirty="0"/>
              <a:t>左右，主要技术为</a:t>
            </a:r>
            <a:r>
              <a:rPr lang="en-US" altLang="zh-CN" sz="2400" dirty="0"/>
              <a:t>IEEE802.11</a:t>
            </a:r>
            <a:r>
              <a:rPr lang="zh-CN" altLang="en-US" sz="2400" dirty="0"/>
              <a:t>系列。大多数无线</a:t>
            </a:r>
            <a:r>
              <a:rPr lang="en-US" altLang="zh-CN" sz="2400" dirty="0"/>
              <a:t>AP</a:t>
            </a:r>
            <a:r>
              <a:rPr lang="zh-CN" altLang="en-US" sz="2400" dirty="0"/>
              <a:t>还带有接入点客户端模式（</a:t>
            </a:r>
            <a:r>
              <a:rPr lang="en-US" altLang="zh-CN" sz="2400" dirty="0"/>
              <a:t>AP client</a:t>
            </a:r>
            <a:r>
              <a:rPr lang="zh-CN" altLang="en-US" sz="2400" dirty="0"/>
              <a:t>），可以和其它</a:t>
            </a:r>
            <a:r>
              <a:rPr lang="en-US" altLang="zh-CN" sz="2400" dirty="0"/>
              <a:t>AP</a:t>
            </a:r>
            <a:r>
              <a:rPr lang="zh-CN" altLang="en-US" sz="2400" dirty="0"/>
              <a:t>进行无线连接，延展网络的覆盖范围。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无线接入点的原理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无线接入点的作用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1281869" y="1815587"/>
            <a:ext cx="10071931" cy="175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sz="2400" dirty="0"/>
              <a:t>作为无线局域网的中心点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供</a:t>
            </a:r>
            <a:r>
              <a:rPr lang="zh-CN" altLang="en-US" sz="2400" dirty="0" smtClean="0"/>
              <a:t>其他</a:t>
            </a:r>
            <a:r>
              <a:rPr lang="zh-CN" altLang="en-US" sz="2400" dirty="0"/>
              <a:t>装有无线网卡的计算机</a:t>
            </a:r>
            <a:r>
              <a:rPr lang="zh-CN" altLang="en-US" sz="2400" dirty="0" smtClean="0"/>
              <a:t>通过</a:t>
            </a:r>
            <a:r>
              <a:rPr lang="zh-CN" altLang="en-US" sz="2400" dirty="0"/>
              <a:t>它接入该无线局域网</a:t>
            </a:r>
          </a:p>
        </p:txBody>
      </p:sp>
      <p:sp>
        <p:nvSpPr>
          <p:cNvPr id="6" name="内容占位符 6"/>
          <p:cNvSpPr txBox="1">
            <a:spLocks/>
          </p:cNvSpPr>
          <p:nvPr/>
        </p:nvSpPr>
        <p:spPr>
          <a:xfrm>
            <a:off x="1281869" y="3279676"/>
            <a:ext cx="10071931" cy="175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zh-CN" altLang="en-US" sz="2400" dirty="0"/>
              <a:t>通对有线局域网络提供长距离无线连接，或对小型无线局  域网络提供长距离有线连接，从而达到延伸网络范围的目的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无线接入点的分类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35846" y="911806"/>
            <a:ext cx="448401" cy="448401"/>
          </a:xfrm>
          <a:prstGeom prst="ellipse">
            <a:avLst/>
          </a:prstGeom>
          <a:solidFill>
            <a:srgbClr val="B83519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82612" y="1787222"/>
            <a:ext cx="494809" cy="494809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717038" y="859311"/>
            <a:ext cx="435816" cy="43581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41287" y="2303837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51584" y="3434712"/>
            <a:ext cx="265471" cy="265471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39230" y="2174962"/>
            <a:ext cx="4202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3200" b="1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、</a:t>
            </a:r>
            <a:r>
              <a:rPr lang="zh-CN" altLang="en-US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单纯型无线</a:t>
            </a:r>
            <a:r>
              <a:rPr lang="en-US" altLang="zh-CN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AP</a:t>
            </a:r>
            <a:endParaRPr lang="zh-CN" altLang="en-US" sz="3200" dirty="0" smtClean="0">
              <a:solidFill>
                <a:srgbClr val="FEC9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39229" y="3305836"/>
            <a:ext cx="4202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3200" b="1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、</a:t>
            </a:r>
            <a:r>
              <a:rPr lang="zh-CN" altLang="en-US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扩展型无线</a:t>
            </a:r>
            <a:r>
              <a:rPr lang="en-US" altLang="zh-CN" sz="3200" dirty="0" smtClean="0">
                <a:solidFill>
                  <a:srgbClr val="FEC900"/>
                </a:solidFill>
                <a:latin typeface="微软雅黑" charset="0"/>
                <a:ea typeface="微软雅黑" charset="0"/>
              </a:rPr>
              <a:t>AP</a:t>
            </a:r>
            <a:endParaRPr lang="zh-CN" altLang="en-US" sz="3200" dirty="0" smtClean="0">
              <a:solidFill>
                <a:srgbClr val="FEC900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单纯型</a:t>
            </a:r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AP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内容占位符 6"/>
          <p:cNvSpPr txBox="1">
            <a:spLocks/>
          </p:cNvSpPr>
          <p:nvPr/>
        </p:nvSpPr>
        <p:spPr>
          <a:xfrm>
            <a:off x="1191717" y="1690688"/>
            <a:ext cx="10071931" cy="2839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70000"/>
              </a:lnSpc>
            </a:pPr>
            <a:r>
              <a:rPr lang="zh-CN" altLang="en-US" sz="2400" dirty="0"/>
              <a:t>单纯型无线接入点是将网络信号通过双绞线传送过来，经过无线网络接入点的转换，将电信号转换成为无线电讯号发送出来，形成无线网络的覆盖。但它由于缺少了路由功能，相当于无线交换机，仅仅提供一个无线信号发射的功能。</a:t>
            </a:r>
          </a:p>
        </p:txBody>
      </p:sp>
    </p:spTree>
    <p:extLst>
      <p:ext uri="{BB962C8B-B14F-4D97-AF65-F5344CB8AC3E}">
        <p14:creationId xmlns:p14="http://schemas.microsoft.com/office/powerpoint/2010/main" val="239899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扩展型</a:t>
            </a:r>
            <a:r>
              <a:rPr lang="en-US" altLang="zh-CN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AP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6"/>
          <p:cNvSpPr txBox="1">
            <a:spLocks/>
          </p:cNvSpPr>
          <p:nvPr/>
        </p:nvSpPr>
        <p:spPr>
          <a:xfrm>
            <a:off x="838200" y="1549020"/>
            <a:ext cx="10071931" cy="3344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70000"/>
              </a:lnSpc>
            </a:pPr>
            <a:r>
              <a:rPr lang="zh-CN" altLang="en-US" sz="2400" dirty="0"/>
              <a:t>扩展型无线接入点就是带有无线覆盖功能的路由器，它主要应用于用户上网和无线覆盖。通过路由功能，可以实现家庭无线网络中的</a:t>
            </a:r>
            <a:r>
              <a:rPr lang="en-US" altLang="en-US" sz="2400" dirty="0"/>
              <a:t>Internet</a:t>
            </a:r>
            <a:r>
              <a:rPr lang="zh-CN" altLang="en-US" sz="2400" dirty="0"/>
              <a:t>连接共享，也能实现</a:t>
            </a:r>
            <a:r>
              <a:rPr lang="en-US" altLang="en-US" sz="2400" dirty="0"/>
              <a:t>ADSL</a:t>
            </a:r>
            <a:r>
              <a:rPr lang="zh-CN" altLang="en-US" sz="2400" dirty="0"/>
              <a:t>和小区宽带的无线共享接入 。值得一提的是，可以通过无线路由器把无线和有线连接的终端都分配到一个子网，使得子网内的各种设备可以方便的交换数据。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00" y="4451537"/>
            <a:ext cx="2794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无线接入点的认证方式</a:t>
            </a:r>
            <a:endParaRPr lang="zh-CN" altLang="en-US" sz="4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756040" y="2085376"/>
            <a:ext cx="265471" cy="265471"/>
          </a:xfrm>
          <a:prstGeom prst="ellipse">
            <a:avLst/>
          </a:prstGeom>
          <a:noFill/>
          <a:ln w="73025">
            <a:solidFill>
              <a:srgbClr val="206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756039" y="3122051"/>
            <a:ext cx="265471" cy="265471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72065" y="1768368"/>
            <a:ext cx="4125587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>
                <a:solidFill>
                  <a:srgbClr val="20647B"/>
                </a:solidFill>
                <a:latin typeface="微软雅黑" charset="0"/>
                <a:ea typeface="微软雅黑" charset="0"/>
              </a:rPr>
              <a:t>开放式认证</a:t>
            </a:r>
            <a:endParaRPr lang="en-US" altLang="zh-CN" sz="2800" dirty="0">
              <a:solidFill>
                <a:srgbClr val="20647B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2065" y="2814136"/>
            <a:ext cx="3935914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dirty="0">
                <a:solidFill>
                  <a:srgbClr val="20647B"/>
                </a:solidFill>
                <a:latin typeface="微软雅黑" charset="0"/>
                <a:ea typeface="微软雅黑" charset="0"/>
              </a:rPr>
              <a:t>共享密匙认证</a:t>
            </a:r>
            <a:endParaRPr lang="en-US" altLang="zh-CN" sz="2800" dirty="0">
              <a:solidFill>
                <a:srgbClr val="20647B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4553" y="4158726"/>
            <a:ext cx="265471" cy="265471"/>
          </a:xfrm>
          <a:prstGeom prst="ellipse">
            <a:avLst/>
          </a:prstGeom>
          <a:noFill/>
          <a:ln w="73025">
            <a:solidFill>
              <a:srgbClr val="B83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72065" y="3859904"/>
            <a:ext cx="3935914" cy="69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dirty="0">
                <a:solidFill>
                  <a:srgbClr val="20647B"/>
                </a:solidFill>
                <a:latin typeface="微软雅黑" charset="0"/>
                <a:ea typeface="微软雅黑" charset="0"/>
              </a:rPr>
              <a:t>MAC</a:t>
            </a:r>
            <a:r>
              <a:rPr lang="zh-CN" altLang="en-US" sz="2800" dirty="0">
                <a:solidFill>
                  <a:srgbClr val="20647B"/>
                </a:solidFill>
                <a:latin typeface="微软雅黑" charset="0"/>
                <a:ea typeface="微软雅黑" charset="0"/>
              </a:rPr>
              <a:t>地址认证</a:t>
            </a:r>
          </a:p>
        </p:txBody>
      </p:sp>
      <p:sp>
        <p:nvSpPr>
          <p:cNvPr id="11" name="椭圆 10"/>
          <p:cNvSpPr/>
          <p:nvPr/>
        </p:nvSpPr>
        <p:spPr>
          <a:xfrm>
            <a:off x="10860651" y="5969545"/>
            <a:ext cx="453771" cy="453771"/>
          </a:xfrm>
          <a:prstGeom prst="ellipse">
            <a:avLst/>
          </a:prstGeom>
          <a:solidFill>
            <a:srgbClr val="FEC900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753064" y="5069178"/>
            <a:ext cx="419166" cy="419166"/>
          </a:xfrm>
          <a:prstGeom prst="ellipse">
            <a:avLst/>
          </a:prstGeom>
          <a:solidFill>
            <a:srgbClr val="20647B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721601" y="5303288"/>
            <a:ext cx="562278" cy="562278"/>
          </a:xfrm>
          <a:prstGeom prst="ellipse">
            <a:avLst/>
          </a:prstGeom>
          <a:solidFill>
            <a:srgbClr val="FE8D2F"/>
          </a:solidFill>
          <a:ln>
            <a:noFill/>
          </a:ln>
          <a:effectLst>
            <a:glow rad="101600">
              <a:schemeClr val="accent4">
                <a:lumMod val="20000"/>
                <a:lumOff val="80000"/>
                <a:alpha val="33000"/>
              </a:schemeClr>
            </a:glo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976</Words>
  <Application>Microsoft Office PowerPoint</Application>
  <PresentationFormat>宽屏</PresentationFormat>
  <Paragraphs>61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华文隶书</vt:lpstr>
      <vt:lpstr>宋体</vt:lpstr>
      <vt:lpstr>微软雅黑</vt:lpstr>
      <vt:lpstr>张海山锐线体简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无线接入点(Access Point)</vt:lpstr>
      <vt:lpstr>无线接入点的原理</vt:lpstr>
      <vt:lpstr>无线接入点的作用</vt:lpstr>
      <vt:lpstr>无线接入点的分类</vt:lpstr>
      <vt:lpstr>单纯型AP</vt:lpstr>
      <vt:lpstr>扩展型AP</vt:lpstr>
      <vt:lpstr>无线接入点的认证方式</vt:lpstr>
      <vt:lpstr>开放式认证</vt:lpstr>
      <vt:lpstr>开放式认证</vt:lpstr>
      <vt:lpstr>共享密匙身份认证</vt:lpstr>
      <vt:lpstr>MAC地址认证</vt:lpstr>
      <vt:lpstr>WLAN信道频段</vt:lpstr>
      <vt:lpstr>2.4GHZ信道</vt:lpstr>
      <vt:lpstr>2.4GHZ信道选择方式</vt:lpstr>
      <vt:lpstr>5GHZ信道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 多彩扁平</dc:title>
  <dc:creator>senry</dc:creator>
  <cp:lastModifiedBy>Jack Ren</cp:lastModifiedBy>
  <cp:revision>179</cp:revision>
  <dcterms:created xsi:type="dcterms:W3CDTF">2014-01-03T13:58:00Z</dcterms:created>
  <dcterms:modified xsi:type="dcterms:W3CDTF">2016-05-22T16:45:51Z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