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59" r:id="rId6"/>
    <p:sldId id="270" r:id="rId7"/>
    <p:sldId id="261" r:id="rId8"/>
    <p:sldId id="262" r:id="rId9"/>
    <p:sldId id="263" r:id="rId10"/>
    <p:sldId id="272" r:id="rId11"/>
    <p:sldId id="273" r:id="rId12"/>
    <p:sldId id="264" r:id="rId13"/>
    <p:sldId id="265" r:id="rId14"/>
    <p:sldId id="274" r:id="rId15"/>
    <p:sldId id="266" r:id="rId16"/>
    <p:sldId id="267" r:id="rId17"/>
    <p:sldId id="268"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62" autoAdjust="0"/>
    <p:restoredTop sz="94660"/>
  </p:normalViewPr>
  <p:slideViewPr>
    <p:cSldViewPr snapToGrid="0">
      <p:cViewPr varScale="1">
        <p:scale>
          <a:sx n="75" d="100"/>
          <a:sy n="75" d="100"/>
        </p:scale>
        <p:origin x="15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278106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58294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3442729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CDE2DD-21C2-4CF9-8C45-D68E083DE4B5}" type="slidenum">
              <a:rPr lang="zh-CN" altLang="en-US" smtClean="0"/>
              <a:t>‹#›</a:t>
            </a:fld>
            <a:endParaRPr lang="zh-CN" alt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660782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1223507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696910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347000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1156090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22387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79903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3808783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38494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840000" y="2505075"/>
            <a:ext cx="376891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6" name="Content Placeholder 5"/>
          <p:cNvSpPr>
            <a:spLocks noGrp="1"/>
          </p:cNvSpPr>
          <p:nvPr>
            <p:ph sz="quarter" idx="4"/>
          </p:nvPr>
        </p:nvSpPr>
        <p:spPr>
          <a:xfrm>
            <a:off x="4739880" y="2505075"/>
            <a:ext cx="377666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300838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292292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4128858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172383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C1A50E-03E1-4B40-AD3D-B883C2C5664E}" type="datetimeFigureOut">
              <a:rPr lang="zh-CN" altLang="en-US" smtClean="0"/>
              <a:t>2016/5/1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290875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8C1A50E-03E1-4B40-AD3D-B883C2C5664E}" type="datetimeFigureOut">
              <a:rPr lang="zh-CN" altLang="en-US" smtClean="0"/>
              <a:t>2016/5/1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BCDE2DD-21C2-4CF9-8C45-D68E083DE4B5}" type="slidenum">
              <a:rPr lang="zh-CN" altLang="en-US" smtClean="0"/>
              <a:t>‹#›</a:t>
            </a:fld>
            <a:endParaRPr lang="zh-CN" altLang="en-US"/>
          </a:p>
        </p:txBody>
      </p:sp>
    </p:spTree>
    <p:extLst>
      <p:ext uri="{BB962C8B-B14F-4D97-AF65-F5344CB8AC3E}">
        <p14:creationId xmlns:p14="http://schemas.microsoft.com/office/powerpoint/2010/main" val="14790022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1669" y="3391359"/>
            <a:ext cx="7568292" cy="1194650"/>
          </a:xfrm>
        </p:spPr>
        <p:txBody>
          <a:bodyPr>
            <a:normAutofit/>
          </a:bodyPr>
          <a:lstStyle/>
          <a:p>
            <a:r>
              <a:rPr lang="zh-CN" altLang="en-US" sz="4800" dirty="0" smtClean="0"/>
              <a:t>无线</a:t>
            </a:r>
            <a:r>
              <a:rPr lang="en-US" altLang="zh-CN" sz="4800" dirty="0" smtClean="0"/>
              <a:t>Ad Hoc</a:t>
            </a:r>
            <a:r>
              <a:rPr lang="zh-CN" altLang="en-US" sz="4800" dirty="0" smtClean="0"/>
              <a:t>网络中的拓扑结构</a:t>
            </a:r>
            <a:endParaRPr lang="zh-CN" altLang="en-US" sz="4800" dirty="0"/>
          </a:p>
        </p:txBody>
      </p:sp>
      <p:sp>
        <p:nvSpPr>
          <p:cNvPr id="4" name="文本框 3"/>
          <p:cNvSpPr txBox="1"/>
          <p:nvPr/>
        </p:nvSpPr>
        <p:spPr>
          <a:xfrm>
            <a:off x="6248400" y="4902200"/>
            <a:ext cx="2006600" cy="707886"/>
          </a:xfrm>
          <a:prstGeom prst="rect">
            <a:avLst/>
          </a:prstGeom>
          <a:noFill/>
        </p:spPr>
        <p:txBody>
          <a:bodyPr wrap="square" rtlCol="0">
            <a:spAutoFit/>
          </a:bodyPr>
          <a:lstStyle/>
          <a:p>
            <a:r>
              <a:rPr lang="en-US" altLang="zh-CN" sz="2000" dirty="0" smtClean="0"/>
              <a:t>09013414 </a:t>
            </a:r>
            <a:r>
              <a:rPr lang="zh-CN" altLang="en-US" sz="2000" dirty="0" smtClean="0"/>
              <a:t>许亮</a:t>
            </a:r>
            <a:endParaRPr lang="en-US" altLang="zh-CN" sz="2000" dirty="0" smtClean="0"/>
          </a:p>
          <a:p>
            <a:r>
              <a:rPr lang="en-US" altLang="zh-CN" sz="2000" dirty="0" smtClean="0"/>
              <a:t>09013401 </a:t>
            </a:r>
            <a:r>
              <a:rPr lang="zh-CN" altLang="en-US" sz="2000" dirty="0" smtClean="0"/>
              <a:t>周婕</a:t>
            </a:r>
            <a:endParaRPr lang="zh-CN" altLang="en-US" sz="2000" dirty="0"/>
          </a:p>
        </p:txBody>
      </p:sp>
    </p:spTree>
    <p:extLst>
      <p:ext uri="{BB962C8B-B14F-4D97-AF65-F5344CB8AC3E}">
        <p14:creationId xmlns:p14="http://schemas.microsoft.com/office/powerpoint/2010/main" val="2239126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600"/>
              </a:spcBef>
              <a:spcAft>
                <a:spcPts val="600"/>
              </a:spcAft>
            </a:pPr>
            <a:r>
              <a:rPr lang="zh-CN" altLang="en-US" dirty="0"/>
              <a:t>对于对称通信，几种方法也确保了好的性能。容易看出的是，最小支撑树方法仍旧给出了对于最小</a:t>
            </a:r>
            <a:r>
              <a:rPr lang="en-US" altLang="zh-CN" dirty="0"/>
              <a:t>-</a:t>
            </a:r>
            <a:r>
              <a:rPr lang="zh-CN" altLang="en-US" dirty="0"/>
              <a:t>最大分配问题的最优解，以及对于最小总分配问题的二位</a:t>
            </a:r>
            <a:r>
              <a:rPr lang="zh-CN" altLang="en-US" dirty="0" smtClean="0"/>
              <a:t>近似</a:t>
            </a:r>
            <a:endParaRPr lang="zh-CN" altLang="en-US" dirty="0"/>
          </a:p>
          <a:p>
            <a:pPr>
              <a:spcBef>
                <a:spcPts val="600"/>
              </a:spcBef>
              <a:spcAft>
                <a:spcPts val="600"/>
              </a:spcAft>
            </a:pPr>
            <a:r>
              <a:rPr lang="zh-CN" altLang="en-US" dirty="0"/>
              <a:t>近年来，</a:t>
            </a:r>
            <a:r>
              <a:rPr lang="en-US" altLang="zh-CN" dirty="0" err="1"/>
              <a:t>Calinescu</a:t>
            </a:r>
            <a:r>
              <a:rPr lang="zh-CN" altLang="en-US" dirty="0"/>
              <a:t>等人给出了一种使用最小</a:t>
            </a:r>
            <a:r>
              <a:rPr lang="en-US" altLang="zh-CN" dirty="0" err="1"/>
              <a:t>steiner</a:t>
            </a:r>
            <a:r>
              <a:rPr lang="zh-CN" altLang="en-US" dirty="0"/>
              <a:t>树可以取得较好的近似比率，同最小支撑树方法一样，该方法适合任何功率定义</a:t>
            </a:r>
          </a:p>
          <a:p>
            <a:pPr marL="0" indent="0">
              <a:buNone/>
            </a:pPr>
            <a:endParaRPr lang="zh-CN" altLang="en-US" dirty="0"/>
          </a:p>
        </p:txBody>
      </p:sp>
      <p:sp>
        <p:nvSpPr>
          <p:cNvPr id="4" name="标题 1"/>
          <p:cNvSpPr>
            <a:spLocks noGrp="1"/>
          </p:cNvSpPr>
          <p:nvPr>
            <p:ph type="title"/>
          </p:nvPr>
        </p:nvSpPr>
        <p:spPr>
          <a:xfrm>
            <a:off x="628650" y="365126"/>
            <a:ext cx="7886700" cy="1325563"/>
          </a:xfrm>
        </p:spPr>
        <p:txBody>
          <a:bodyPr/>
          <a:lstStyle/>
          <a:p>
            <a:r>
              <a:rPr lang="zh-CN" altLang="zh-CN" dirty="0"/>
              <a:t>发射功率控制</a:t>
            </a:r>
            <a:endParaRPr lang="zh-CN" altLang="en-US" dirty="0"/>
          </a:p>
        </p:txBody>
      </p:sp>
    </p:spTree>
    <p:extLst>
      <p:ext uri="{BB962C8B-B14F-4D97-AF65-F5344CB8AC3E}">
        <p14:creationId xmlns:p14="http://schemas.microsoft.com/office/powerpoint/2010/main" val="159493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本地化路由</a:t>
            </a:r>
            <a:endParaRPr lang="zh-CN" altLang="en-US" dirty="0"/>
          </a:p>
        </p:txBody>
      </p:sp>
      <p:sp>
        <p:nvSpPr>
          <p:cNvPr id="3" name="内容占位符 2"/>
          <p:cNvSpPr>
            <a:spLocks noGrp="1"/>
          </p:cNvSpPr>
          <p:nvPr>
            <p:ph idx="1"/>
          </p:nvPr>
        </p:nvSpPr>
        <p:spPr/>
        <p:txBody>
          <a:bodyPr/>
          <a:lstStyle/>
          <a:p>
            <a:pPr>
              <a:spcBef>
                <a:spcPts val="600"/>
              </a:spcBef>
              <a:spcAft>
                <a:spcPts val="600"/>
              </a:spcAft>
            </a:pPr>
            <a:r>
              <a:rPr lang="zh-CN" altLang="en-US" dirty="0" smtClean="0"/>
              <a:t>多跳</a:t>
            </a:r>
            <a:r>
              <a:rPr lang="en-US" altLang="zh-CN" dirty="0" smtClean="0"/>
              <a:t>Ad Hoc</a:t>
            </a:r>
            <a:r>
              <a:rPr lang="zh-CN" altLang="en-US" dirty="0" smtClean="0"/>
              <a:t>无线网络的几何本质成就了本地化路由协议</a:t>
            </a:r>
            <a:endParaRPr lang="en-US" altLang="zh-CN" dirty="0" smtClean="0"/>
          </a:p>
          <a:p>
            <a:pPr>
              <a:spcBef>
                <a:spcPts val="600"/>
              </a:spcBef>
            </a:pPr>
            <a:r>
              <a:rPr lang="zh-CN" altLang="en-US" dirty="0" smtClean="0"/>
              <a:t>路由协议是本地化的，如何向何处节点转发分组取决于：</a:t>
            </a:r>
            <a:endParaRPr lang="en-US" altLang="zh-CN" dirty="0" smtClean="0"/>
          </a:p>
          <a:p>
            <a:pPr lvl="1">
              <a:spcBef>
                <a:spcPts val="0"/>
              </a:spcBef>
            </a:pPr>
            <a:r>
              <a:rPr lang="zh-CN" altLang="en-US" sz="2400" dirty="0"/>
              <a:t>分组头的信息</a:t>
            </a:r>
            <a:endParaRPr lang="en-US" altLang="zh-CN" sz="2400" dirty="0"/>
          </a:p>
          <a:p>
            <a:pPr lvl="1">
              <a:spcBef>
                <a:spcPts val="0"/>
              </a:spcBef>
              <a:spcAft>
                <a:spcPts val="600"/>
              </a:spcAft>
            </a:pPr>
            <a:r>
              <a:rPr lang="zh-CN" altLang="en-US" sz="2400" dirty="0"/>
              <a:t>节点从小范围邻居收集的本地</a:t>
            </a:r>
            <a:r>
              <a:rPr lang="zh-CN" altLang="en-US" sz="2400" dirty="0" smtClean="0"/>
              <a:t>信息</a:t>
            </a:r>
            <a:endParaRPr lang="en-US" altLang="zh-CN" sz="2400" dirty="0" smtClean="0"/>
          </a:p>
          <a:p>
            <a:pPr>
              <a:spcBef>
                <a:spcPts val="600"/>
              </a:spcBef>
              <a:spcAft>
                <a:spcPts val="600"/>
              </a:spcAft>
            </a:pPr>
            <a:r>
              <a:rPr lang="zh-CN" altLang="en-US" dirty="0"/>
              <a:t>随机化也应用于协议设计中。如果向何处节点转发分组的决策纯粹取决于终点、当前结点和固定跳数内的邻居节点，则路由被称为是无记忆的</a:t>
            </a:r>
            <a:endParaRPr lang="en-US" altLang="zh-CN" dirty="0" smtClean="0"/>
          </a:p>
          <a:p>
            <a:pPr lvl="1"/>
            <a:endParaRPr lang="en-US" altLang="zh-CN" dirty="0"/>
          </a:p>
        </p:txBody>
      </p:sp>
    </p:spTree>
    <p:extLst>
      <p:ext uri="{BB962C8B-B14F-4D97-AF65-F5344CB8AC3E}">
        <p14:creationId xmlns:p14="http://schemas.microsoft.com/office/powerpoint/2010/main" val="1211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位置服务</a:t>
            </a:r>
            <a:endParaRPr lang="zh-CN" altLang="en-US" dirty="0"/>
          </a:p>
        </p:txBody>
      </p:sp>
      <p:sp>
        <p:nvSpPr>
          <p:cNvPr id="3" name="内容占位符 2"/>
          <p:cNvSpPr>
            <a:spLocks noGrp="1"/>
          </p:cNvSpPr>
          <p:nvPr>
            <p:ph idx="1"/>
          </p:nvPr>
        </p:nvSpPr>
        <p:spPr/>
        <p:txBody>
          <a:bodyPr/>
          <a:lstStyle/>
          <a:p>
            <a:pPr>
              <a:spcBef>
                <a:spcPts val="600"/>
              </a:spcBef>
              <a:spcAft>
                <a:spcPts val="600"/>
              </a:spcAft>
            </a:pPr>
            <a:r>
              <a:rPr lang="en-US" altLang="zh-CN" dirty="0" smtClean="0"/>
              <a:t>Ad hoc</a:t>
            </a:r>
            <a:r>
              <a:rPr lang="zh-CN" altLang="en-US" dirty="0" smtClean="0"/>
              <a:t>中的网络是可以移动的，这种动态性质使得其不可能存在对每一节点咳咳用的位置服务器，所以必须是分布式位置服务</a:t>
            </a:r>
            <a:endParaRPr lang="en-US" altLang="zh-CN" dirty="0" smtClean="0"/>
          </a:p>
          <a:p>
            <a:pPr>
              <a:spcBef>
                <a:spcPts val="600"/>
              </a:spcBef>
              <a:spcAft>
                <a:spcPts val="600"/>
              </a:spcAft>
            </a:pPr>
            <a:r>
              <a:rPr lang="zh-CN" altLang="en-US" dirty="0" smtClean="0"/>
              <a:t>对于无线</a:t>
            </a:r>
            <a:r>
              <a:rPr lang="en-US" altLang="zh-CN" dirty="0" smtClean="0"/>
              <a:t>Ad</a:t>
            </a:r>
            <a:r>
              <a:rPr lang="zh-CN" altLang="en-US" dirty="0" smtClean="0"/>
              <a:t> </a:t>
            </a:r>
            <a:r>
              <a:rPr lang="en-US" altLang="zh-CN" dirty="0" smtClean="0"/>
              <a:t>Hoc</a:t>
            </a:r>
            <a:r>
              <a:rPr lang="zh-CN" altLang="en-US" dirty="0" smtClean="0"/>
              <a:t>网络，位置服务提供可以分类为四种形式：一些对全部、一些对一些、全部对一些，以及全部对全部。一些对全部服务意味着一些无线节点为全部无线节点提供位置服务，其他服务的定义与此类似</a:t>
            </a:r>
            <a:endParaRPr lang="en-US" altLang="zh-CN" dirty="0" smtClean="0"/>
          </a:p>
        </p:txBody>
      </p:sp>
    </p:spTree>
    <p:extLst>
      <p:ext uri="{BB962C8B-B14F-4D97-AF65-F5344CB8AC3E}">
        <p14:creationId xmlns:p14="http://schemas.microsoft.com/office/powerpoint/2010/main" val="3296497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本地化路由协议</a:t>
            </a:r>
            <a:endParaRPr lang="zh-CN" altLang="en-US" dirty="0"/>
          </a:p>
        </p:txBody>
      </p:sp>
      <p:sp>
        <p:nvSpPr>
          <p:cNvPr id="3" name="内容占位符 2"/>
          <p:cNvSpPr>
            <a:spLocks noGrp="1"/>
          </p:cNvSpPr>
          <p:nvPr>
            <p:ph idx="1"/>
          </p:nvPr>
        </p:nvSpPr>
        <p:spPr/>
        <p:txBody>
          <a:bodyPr/>
          <a:lstStyle/>
          <a:p>
            <a:r>
              <a:rPr lang="zh-CN" altLang="en-US" dirty="0" smtClean="0"/>
              <a:t>罗盘路由</a:t>
            </a:r>
            <a:endParaRPr lang="en-US" altLang="zh-CN" dirty="0" smtClean="0"/>
          </a:p>
          <a:p>
            <a:r>
              <a:rPr lang="zh-CN" altLang="en-US" dirty="0" smtClean="0"/>
              <a:t>随机罗盘路由</a:t>
            </a:r>
            <a:endParaRPr lang="en-US" altLang="zh-CN" dirty="0" smtClean="0"/>
          </a:p>
          <a:p>
            <a:r>
              <a:rPr lang="zh-CN" altLang="en-US" dirty="0" smtClean="0"/>
              <a:t>贪婪路由</a:t>
            </a:r>
            <a:endParaRPr lang="en-US" altLang="zh-CN" dirty="0" smtClean="0"/>
          </a:p>
          <a:p>
            <a:r>
              <a:rPr lang="zh-CN" altLang="en-US" dirty="0" smtClean="0"/>
              <a:t>最多转发路由</a:t>
            </a:r>
            <a:endParaRPr lang="en-US" altLang="zh-CN" dirty="0" smtClean="0"/>
          </a:p>
          <a:p>
            <a:r>
              <a:rPr lang="zh-CN" altLang="en-US" dirty="0" smtClean="0"/>
              <a:t>最近邻居路由</a:t>
            </a:r>
            <a:endParaRPr lang="en-US" altLang="zh-CN" dirty="0" smtClean="0"/>
          </a:p>
          <a:p>
            <a:r>
              <a:rPr lang="zh-CN" altLang="en-US" dirty="0"/>
              <a:t>最</a:t>
            </a:r>
            <a:r>
              <a:rPr lang="zh-CN" altLang="en-US" dirty="0" smtClean="0"/>
              <a:t>远邻居路由</a:t>
            </a:r>
            <a:endParaRPr lang="en-US" altLang="zh-CN" dirty="0" smtClean="0"/>
          </a:p>
          <a:p>
            <a:r>
              <a:rPr lang="zh-CN" altLang="en-US" dirty="0" smtClean="0"/>
              <a:t>贪婪</a:t>
            </a:r>
            <a:r>
              <a:rPr lang="en-US" altLang="zh-CN" dirty="0" smtClean="0"/>
              <a:t>-</a:t>
            </a:r>
            <a:r>
              <a:rPr lang="zh-CN" altLang="en-US" dirty="0" smtClean="0"/>
              <a:t>罗盘</a:t>
            </a:r>
            <a:endParaRPr lang="zh-CN" altLang="en-US" dirty="0"/>
          </a:p>
        </p:txBody>
      </p:sp>
    </p:spTree>
    <p:extLst>
      <p:ext uri="{BB962C8B-B14F-4D97-AF65-F5344CB8AC3E}">
        <p14:creationId xmlns:p14="http://schemas.microsoft.com/office/powerpoint/2010/main" val="3199920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97131" y="654427"/>
            <a:ext cx="8546092" cy="5587300"/>
          </a:xfrm>
          <a:prstGeom prst="rect">
            <a:avLst/>
          </a:prstGeom>
        </p:spPr>
      </p:pic>
    </p:spTree>
    <p:extLst>
      <p:ext uri="{BB962C8B-B14F-4D97-AF65-F5344CB8AC3E}">
        <p14:creationId xmlns:p14="http://schemas.microsoft.com/office/powerpoint/2010/main" val="83450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质量确保协议</a:t>
            </a:r>
            <a:endParaRPr lang="zh-CN" altLang="en-US" dirty="0"/>
          </a:p>
        </p:txBody>
      </p:sp>
      <p:sp>
        <p:nvSpPr>
          <p:cNvPr id="3" name="内容占位符 2"/>
          <p:cNvSpPr>
            <a:spLocks noGrp="1"/>
          </p:cNvSpPr>
          <p:nvPr>
            <p:ph idx="1"/>
          </p:nvPr>
        </p:nvSpPr>
        <p:spPr/>
        <p:txBody>
          <a:bodyPr/>
          <a:lstStyle/>
          <a:p>
            <a:r>
              <a:rPr lang="zh-CN" altLang="en-US" dirty="0" smtClean="0"/>
              <a:t>给定无线网络中功率资源的稀缺度，最小化使用的总功率是必要的，或者更精确一点，最小化分组经过的总的欧几里得距离</a:t>
            </a:r>
            <a:endParaRPr lang="en-US" altLang="zh-CN" dirty="0" smtClean="0"/>
          </a:p>
          <a:p>
            <a:r>
              <a:rPr lang="en-US" altLang="zh-CN" dirty="0" smtClean="0"/>
              <a:t>Bose</a:t>
            </a:r>
            <a:r>
              <a:rPr lang="zh-CN" altLang="en-US" dirty="0" smtClean="0"/>
              <a:t>和</a:t>
            </a:r>
            <a:r>
              <a:rPr lang="en-US" altLang="zh-CN" dirty="0" smtClean="0"/>
              <a:t>Morin</a:t>
            </a:r>
            <a:r>
              <a:rPr lang="zh-CN" altLang="en-US" dirty="0" smtClean="0"/>
              <a:t>基本上使用二项搜索方法来寻找连结源</a:t>
            </a:r>
            <a:r>
              <a:rPr lang="en-US" altLang="zh-CN" dirty="0" smtClean="0"/>
              <a:t>u</a:t>
            </a:r>
            <a:r>
              <a:rPr lang="zh-CN" altLang="en-US" dirty="0" smtClean="0"/>
              <a:t>和终点</a:t>
            </a:r>
            <a:r>
              <a:rPr lang="en-US" altLang="zh-CN" dirty="0" smtClean="0"/>
              <a:t>v</a:t>
            </a:r>
            <a:r>
              <a:rPr lang="zh-CN" altLang="en-US" dirty="0" smtClean="0"/>
              <a:t>的哪条路径是较好的。然而，他们的算法需要</a:t>
            </a:r>
            <a:r>
              <a:rPr lang="en-US" altLang="zh-CN" dirty="0" err="1" smtClean="0"/>
              <a:t>delaunay</a:t>
            </a:r>
            <a:r>
              <a:rPr lang="zh-CN" altLang="en-US" dirty="0" smtClean="0"/>
              <a:t>三角剖分，这在无线</a:t>
            </a:r>
            <a:r>
              <a:rPr lang="en-US" altLang="zh-CN" dirty="0" smtClean="0"/>
              <a:t>Ad Hoc</a:t>
            </a:r>
            <a:r>
              <a:rPr lang="zh-CN" altLang="en-US" dirty="0" smtClean="0"/>
              <a:t>网络中构造是昂贵的额。</a:t>
            </a:r>
            <a:endParaRPr lang="zh-CN" altLang="en-US" dirty="0"/>
          </a:p>
        </p:txBody>
      </p:sp>
    </p:spTree>
    <p:extLst>
      <p:ext uri="{BB962C8B-B14F-4D97-AF65-F5344CB8AC3E}">
        <p14:creationId xmlns:p14="http://schemas.microsoft.com/office/powerpoint/2010/main" val="2107915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应用随机几何</a:t>
            </a:r>
            <a:r>
              <a:rPr lang="zh-CN" altLang="zh-CN" dirty="0" smtClean="0"/>
              <a:t>研究</a:t>
            </a:r>
            <a:r>
              <a:rPr lang="en-US" altLang="zh-CN" dirty="0" smtClean="0"/>
              <a:t>Ad Hoc</a:t>
            </a:r>
            <a:endParaRPr lang="zh-CN" altLang="en-US" dirty="0"/>
          </a:p>
        </p:txBody>
      </p:sp>
      <p:sp>
        <p:nvSpPr>
          <p:cNvPr id="3" name="内容占位符 2"/>
          <p:cNvSpPr>
            <a:spLocks noGrp="1"/>
          </p:cNvSpPr>
          <p:nvPr>
            <p:ph idx="1"/>
          </p:nvPr>
        </p:nvSpPr>
        <p:spPr/>
        <p:txBody>
          <a:bodyPr/>
          <a:lstStyle/>
          <a:p>
            <a:r>
              <a:rPr lang="zh-CN" altLang="en-US" dirty="0" smtClean="0"/>
              <a:t>一个基本且关键的问题：让若干不相连的路径连接每对节点，同时又不牺牲频谱的复用特性</a:t>
            </a:r>
            <a:endParaRPr lang="en-US" altLang="zh-CN" dirty="0" smtClean="0"/>
          </a:p>
          <a:p>
            <a:r>
              <a:rPr lang="zh-CN" altLang="en-US" dirty="0" smtClean="0"/>
              <a:t>能量在无线网络中是一个稀缺的资源，节省能量同时又不失去网络的连通性是非常重要的。无线节点在移动，所以不可能得出一个一致的临界功率来保证所有网络配置下的网络连通性，因此我们只能找出一个临界功率让几乎所有的网络连通</a:t>
            </a:r>
            <a:endParaRPr lang="zh-CN" altLang="en-US" dirty="0"/>
          </a:p>
        </p:txBody>
      </p:sp>
    </p:spTree>
    <p:extLst>
      <p:ext uri="{BB962C8B-B14F-4D97-AF65-F5344CB8AC3E}">
        <p14:creationId xmlns:p14="http://schemas.microsoft.com/office/powerpoint/2010/main" val="1127439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以上主要讲述了无线</a:t>
            </a:r>
            <a:r>
              <a:rPr lang="en-US" altLang="zh-CN" dirty="0" smtClean="0"/>
              <a:t>Ad Hoc</a:t>
            </a:r>
            <a:r>
              <a:rPr lang="zh-CN" altLang="en-US" dirty="0" smtClean="0"/>
              <a:t>网络中拓扑控制和本地化路由算法。在无线</a:t>
            </a:r>
            <a:r>
              <a:rPr lang="en-US" altLang="zh-CN" dirty="0" smtClean="0"/>
              <a:t>Ad Hoc</a:t>
            </a:r>
            <a:r>
              <a:rPr lang="zh-CN" altLang="en-US" dirty="0" smtClean="0"/>
              <a:t>网络的拓扑控制中有很多有趣的开放性问题。</a:t>
            </a:r>
            <a:endParaRPr lang="en-US" altLang="zh-CN" dirty="0" smtClean="0"/>
          </a:p>
          <a:p>
            <a:pPr>
              <a:spcBef>
                <a:spcPts val="600"/>
              </a:spcBef>
            </a:pPr>
            <a:r>
              <a:rPr lang="zh-CN" altLang="en-US" dirty="0" smtClean="0"/>
              <a:t>首先，</a:t>
            </a:r>
            <a:r>
              <a:rPr lang="en-US" altLang="zh-CN" dirty="0" err="1" smtClean="0"/>
              <a:t>YaoYao</a:t>
            </a:r>
            <a:r>
              <a:rPr lang="zh-CN" altLang="en-US" dirty="0" smtClean="0"/>
              <a:t>结构是否是长度支撑</a:t>
            </a:r>
            <a:endParaRPr lang="en-US" altLang="zh-CN" dirty="0" smtClean="0"/>
          </a:p>
          <a:p>
            <a:pPr>
              <a:spcBef>
                <a:spcPts val="600"/>
              </a:spcBef>
            </a:pPr>
            <a:r>
              <a:rPr lang="zh-CN" altLang="en-US" dirty="0" smtClean="0"/>
              <a:t>其次，当信号传输负荷成本是不可忽略的，这里回顾的结构依然是功率支撑</a:t>
            </a:r>
            <a:endParaRPr lang="en-US" altLang="zh-CN" dirty="0" smtClean="0"/>
          </a:p>
          <a:p>
            <a:pPr>
              <a:spcBef>
                <a:spcPts val="600"/>
              </a:spcBef>
            </a:pPr>
            <a:r>
              <a:rPr lang="zh-CN" altLang="en-US" dirty="0" smtClean="0"/>
              <a:t>再者，当不同的节点有不同的传输范围使得拓扑有某些新特征时，如何控制网络拓扑</a:t>
            </a:r>
            <a:endParaRPr lang="en-US" altLang="zh-CN" dirty="0" smtClean="0"/>
          </a:p>
          <a:p>
            <a:pPr>
              <a:spcBef>
                <a:spcPts val="600"/>
              </a:spcBef>
            </a:pPr>
            <a:r>
              <a:rPr lang="zh-CN" altLang="en-US" dirty="0"/>
              <a:t>最后</a:t>
            </a:r>
            <a:r>
              <a:rPr lang="zh-CN" altLang="en-US" dirty="0" smtClean="0"/>
              <a:t>，能否设计一种可以取得同最小值相比固定比率的一发现路径长度的本地化路由算法</a:t>
            </a:r>
            <a:endParaRPr lang="zh-CN" altLang="en-US" dirty="0"/>
          </a:p>
        </p:txBody>
      </p:sp>
    </p:spTree>
    <p:extLst>
      <p:ext uri="{BB962C8B-B14F-4D97-AF65-F5344CB8AC3E}">
        <p14:creationId xmlns:p14="http://schemas.microsoft.com/office/powerpoint/2010/main" val="1301575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 Hoc</a:t>
            </a:r>
            <a:r>
              <a:rPr lang="zh-CN" altLang="en-US" dirty="0" smtClean="0"/>
              <a:t>网络介绍</a:t>
            </a:r>
            <a:endParaRPr lang="zh-CN" altLang="en-US" dirty="0"/>
          </a:p>
        </p:txBody>
      </p:sp>
      <p:sp>
        <p:nvSpPr>
          <p:cNvPr id="3" name="内容占位符 2"/>
          <p:cNvSpPr>
            <a:spLocks noGrp="1"/>
          </p:cNvSpPr>
          <p:nvPr>
            <p:ph idx="1"/>
          </p:nvPr>
        </p:nvSpPr>
        <p:spPr/>
        <p:txBody>
          <a:bodyPr/>
          <a:lstStyle/>
          <a:p>
            <a:r>
              <a:rPr lang="en-US" altLang="zh-CN" dirty="0"/>
              <a:t>Ad hoc</a:t>
            </a:r>
            <a:r>
              <a:rPr lang="zh-CN" altLang="zh-CN" dirty="0"/>
              <a:t>网是一种多跳的、无中心的、自组织无线网络，又称为多跳网（</a:t>
            </a:r>
            <a:r>
              <a:rPr lang="en-US" altLang="zh-CN" dirty="0"/>
              <a:t>Multi-hop Network</a:t>
            </a:r>
            <a:r>
              <a:rPr lang="zh-CN" altLang="zh-CN" dirty="0"/>
              <a:t>）、无基础设施网（</a:t>
            </a:r>
            <a:r>
              <a:rPr lang="en-US" altLang="zh-CN" dirty="0" err="1"/>
              <a:t>Infrastructureless</a:t>
            </a:r>
            <a:r>
              <a:rPr lang="en-US" altLang="zh-CN" dirty="0"/>
              <a:t> Network</a:t>
            </a:r>
            <a:r>
              <a:rPr lang="zh-CN" altLang="zh-CN" dirty="0"/>
              <a:t>）或自组织网（</a:t>
            </a:r>
            <a:r>
              <a:rPr lang="en-US" altLang="zh-CN" dirty="0"/>
              <a:t>Self-organizing Network</a:t>
            </a:r>
            <a:r>
              <a:rPr lang="zh-CN" altLang="zh-CN" dirty="0"/>
              <a:t>）。整个网络没有固定的基础设施，每个节点都是移动的，并且都能以任意方式动态地保持与其它节点的联系。在这种网络中，由于终端无线覆盖取值范围的有限性，两个无法直接进行通信的用户终端可以借助其它节点进行分组转发。每一个节点同时是一个路由器，它们能完成发现以及维持到其它节点路由的</a:t>
            </a:r>
            <a:r>
              <a:rPr lang="zh-CN" altLang="zh-CN" dirty="0" smtClean="0"/>
              <a:t>功能</a:t>
            </a:r>
            <a:endParaRPr lang="zh-CN" altLang="zh-CN" dirty="0"/>
          </a:p>
          <a:p>
            <a:endParaRPr lang="zh-CN" altLang="en-US" dirty="0"/>
          </a:p>
        </p:txBody>
      </p:sp>
    </p:spTree>
    <p:extLst>
      <p:ext uri="{BB962C8B-B14F-4D97-AF65-F5344CB8AC3E}">
        <p14:creationId xmlns:p14="http://schemas.microsoft.com/office/powerpoint/2010/main" val="2350893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网络拓扑控制</a:t>
            </a:r>
            <a:endParaRPr lang="zh-CN" altLang="en-US" dirty="0"/>
          </a:p>
        </p:txBody>
      </p:sp>
      <p:sp>
        <p:nvSpPr>
          <p:cNvPr id="3" name="内容占位符 2"/>
          <p:cNvSpPr>
            <a:spLocks noGrp="1"/>
          </p:cNvSpPr>
          <p:nvPr>
            <p:ph idx="1"/>
          </p:nvPr>
        </p:nvSpPr>
        <p:spPr/>
        <p:txBody>
          <a:bodyPr/>
          <a:lstStyle/>
          <a:p>
            <a:r>
              <a:rPr lang="zh-CN" altLang="en-US" dirty="0" smtClean="0"/>
              <a:t>无线</a:t>
            </a:r>
            <a:r>
              <a:rPr lang="en-US" altLang="zh-CN" dirty="0" smtClean="0"/>
              <a:t>ad hoc</a:t>
            </a:r>
            <a:r>
              <a:rPr lang="zh-CN" altLang="en-US" dirty="0" smtClean="0"/>
              <a:t>网络是由分布在二维平面上的</a:t>
            </a:r>
            <a:r>
              <a:rPr lang="en-US" altLang="zh-CN" dirty="0" smtClean="0"/>
              <a:t>n</a:t>
            </a:r>
            <a:r>
              <a:rPr lang="zh-CN" altLang="en-US" dirty="0" smtClean="0"/>
              <a:t>个无线节点组成</a:t>
            </a:r>
            <a:endParaRPr lang="en-US" altLang="zh-CN" dirty="0" smtClean="0"/>
          </a:p>
          <a:p>
            <a:r>
              <a:rPr lang="zh-CN" altLang="en-US" dirty="0" smtClean="0"/>
              <a:t>由于无线节点仅有有限的资源，所以希望底层网络拓扑以本地化方式构建</a:t>
            </a:r>
            <a:endParaRPr lang="en-US" altLang="zh-CN" dirty="0" smtClean="0"/>
          </a:p>
          <a:p>
            <a:r>
              <a:rPr lang="zh-CN" altLang="en-US" dirty="0" smtClean="0"/>
              <a:t>在</a:t>
            </a:r>
            <a:r>
              <a:rPr lang="en-US" altLang="zh-CN" dirty="0" smtClean="0"/>
              <a:t>Ad Hoc</a:t>
            </a:r>
            <a:r>
              <a:rPr lang="zh-CN" altLang="en-US" dirty="0" smtClean="0"/>
              <a:t>网络中，当节点仅仅使用电池供电时，能量保存对于节点和网络寿命而言是一个关键问题</a:t>
            </a:r>
            <a:endParaRPr lang="zh-CN" altLang="en-US" dirty="0"/>
          </a:p>
        </p:txBody>
      </p:sp>
    </p:spTree>
    <p:extLst>
      <p:ext uri="{BB962C8B-B14F-4D97-AF65-F5344CB8AC3E}">
        <p14:creationId xmlns:p14="http://schemas.microsoft.com/office/powerpoint/2010/main" val="2815125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已知的几何结构</a:t>
            </a:r>
            <a:endParaRPr lang="zh-CN" altLang="en-US" dirty="0"/>
          </a:p>
        </p:txBody>
      </p:sp>
      <p:pic>
        <p:nvPicPr>
          <p:cNvPr id="4" name="图片 3"/>
          <p:cNvPicPr>
            <a:picLocks noChangeAspect="1"/>
          </p:cNvPicPr>
          <p:nvPr/>
        </p:nvPicPr>
        <p:blipFill>
          <a:blip r:embed="rId2"/>
          <a:stretch>
            <a:fillRect/>
          </a:stretch>
        </p:blipFill>
        <p:spPr>
          <a:xfrm>
            <a:off x="627529" y="1596933"/>
            <a:ext cx="7886700" cy="2593072"/>
          </a:xfrm>
          <a:prstGeom prst="rect">
            <a:avLst/>
          </a:prstGeom>
        </p:spPr>
      </p:pic>
      <p:sp>
        <p:nvSpPr>
          <p:cNvPr id="5" name="文本框 4"/>
          <p:cNvSpPr txBox="1"/>
          <p:nvPr/>
        </p:nvSpPr>
        <p:spPr>
          <a:xfrm>
            <a:off x="614829" y="4284518"/>
            <a:ext cx="8036174" cy="2246769"/>
          </a:xfrm>
          <a:prstGeom prst="rect">
            <a:avLst/>
          </a:prstGeom>
          <a:noFill/>
        </p:spPr>
        <p:txBody>
          <a:bodyPr wrap="none" rtlCol="0">
            <a:spAutoFit/>
          </a:bodyPr>
          <a:lstStyle/>
          <a:p>
            <a:r>
              <a:rPr lang="en-US" altLang="zh-CN" sz="2000" dirty="0" smtClean="0"/>
              <a:t>RNG</a:t>
            </a:r>
            <a:r>
              <a:rPr lang="zh-CN" altLang="en-US" sz="2000" dirty="0" smtClean="0"/>
              <a:t>：相关邻居图</a:t>
            </a:r>
            <a:endParaRPr lang="en-US" altLang="zh-CN" sz="2000" dirty="0" smtClean="0"/>
          </a:p>
          <a:p>
            <a:r>
              <a:rPr lang="en-US" altLang="zh-CN" sz="2000" dirty="0" smtClean="0"/>
              <a:t>GG</a:t>
            </a:r>
            <a:r>
              <a:rPr lang="zh-CN" altLang="en-US" sz="2000" dirty="0" smtClean="0"/>
              <a:t>：加贝利图</a:t>
            </a:r>
            <a:endParaRPr lang="en-US" altLang="zh-CN" sz="2000" dirty="0" smtClean="0"/>
          </a:p>
          <a:p>
            <a:r>
              <a:rPr lang="en-US" altLang="zh-CN" sz="2000" dirty="0" smtClean="0"/>
              <a:t>	</a:t>
            </a:r>
            <a:r>
              <a:rPr lang="zh-CN" altLang="en-US" sz="2000" dirty="0" smtClean="0"/>
              <a:t>上面的图形中，</a:t>
            </a:r>
            <a:r>
              <a:rPr lang="en-US" altLang="zh-CN" sz="2000" dirty="0" smtClean="0"/>
              <a:t>RNG</a:t>
            </a:r>
            <a:r>
              <a:rPr lang="zh-CN" altLang="en-US" sz="2000" dirty="0" smtClean="0"/>
              <a:t>图和</a:t>
            </a:r>
            <a:r>
              <a:rPr lang="en-US" altLang="zh-CN" sz="2000" dirty="0" smtClean="0"/>
              <a:t>GG</a:t>
            </a:r>
            <a:r>
              <a:rPr lang="zh-CN" altLang="en-US" sz="2000" dirty="0" smtClean="0"/>
              <a:t>图中的阴影部分不存在任何节点</a:t>
            </a:r>
            <a:endParaRPr lang="en-US" altLang="zh-CN" sz="2000" dirty="0" smtClean="0"/>
          </a:p>
          <a:p>
            <a:r>
              <a:rPr lang="en-US" altLang="zh-CN" sz="2000" dirty="0" smtClean="0"/>
              <a:t>Yao</a:t>
            </a:r>
            <a:r>
              <a:rPr lang="zh-CN" altLang="en-US" sz="2000" dirty="0" smtClean="0"/>
              <a:t>：</a:t>
            </a:r>
            <a:r>
              <a:rPr lang="en-US" altLang="zh-CN" sz="2000" dirty="0" err="1" smtClean="0"/>
              <a:t>yao</a:t>
            </a:r>
            <a:r>
              <a:rPr lang="zh-CN" altLang="en-US" sz="2000" dirty="0" smtClean="0"/>
              <a:t>图</a:t>
            </a:r>
            <a:endParaRPr lang="en-US" altLang="zh-CN" sz="2000" dirty="0" smtClean="0"/>
          </a:p>
          <a:p>
            <a:r>
              <a:rPr lang="en-US" altLang="zh-CN" sz="2000" dirty="0"/>
              <a:t>	</a:t>
            </a:r>
            <a:r>
              <a:rPr lang="zh-CN" altLang="en-US" sz="2000" dirty="0" smtClean="0"/>
              <a:t>每一节点</a:t>
            </a:r>
            <a:r>
              <a:rPr lang="en-US" altLang="zh-CN" sz="2000" dirty="0" smtClean="0"/>
              <a:t>u</a:t>
            </a:r>
            <a:r>
              <a:rPr lang="zh-CN" altLang="en-US" sz="2000" dirty="0" smtClean="0"/>
              <a:t>，任意源自</a:t>
            </a:r>
            <a:r>
              <a:rPr lang="en-US" altLang="zh-CN" sz="2000" dirty="0" smtClean="0"/>
              <a:t>u</a:t>
            </a:r>
            <a:r>
              <a:rPr lang="zh-CN" altLang="en-US" sz="2000" dirty="0" smtClean="0"/>
              <a:t>的</a:t>
            </a:r>
            <a:r>
              <a:rPr lang="en-US" altLang="zh-CN" sz="2000" dirty="0" smtClean="0"/>
              <a:t>k</a:t>
            </a:r>
            <a:r>
              <a:rPr lang="zh-CN" altLang="en-US" sz="2000" dirty="0" smtClean="0"/>
              <a:t>等分射线定义了</a:t>
            </a:r>
            <a:r>
              <a:rPr lang="en-US" altLang="zh-CN" sz="2000" dirty="0" smtClean="0"/>
              <a:t>k</a:t>
            </a:r>
            <a:r>
              <a:rPr lang="zh-CN" altLang="en-US" sz="2000" dirty="0" smtClean="0"/>
              <a:t>锥，在每一锥中，</a:t>
            </a:r>
            <a:endParaRPr lang="en-US" altLang="zh-CN" sz="2000" dirty="0" smtClean="0"/>
          </a:p>
          <a:p>
            <a:r>
              <a:rPr lang="en-US" altLang="zh-CN" sz="2000" dirty="0"/>
              <a:t>	</a:t>
            </a:r>
            <a:r>
              <a:rPr lang="zh-CN" altLang="en-US" sz="2000" dirty="0" smtClean="0"/>
              <a:t>如果有的话，选择最短的边</a:t>
            </a:r>
            <a:r>
              <a:rPr lang="en-US" altLang="zh-CN" sz="2000" dirty="0" err="1" smtClean="0"/>
              <a:t>uv</a:t>
            </a:r>
            <a:r>
              <a:rPr lang="zh-CN" altLang="en-US" sz="2000" dirty="0" smtClean="0"/>
              <a:t>并增加有向链路</a:t>
            </a:r>
            <a:r>
              <a:rPr lang="en-US" altLang="zh-CN" sz="2000" dirty="0" err="1" smtClean="0"/>
              <a:t>uv</a:t>
            </a:r>
            <a:r>
              <a:rPr lang="zh-CN" altLang="en-US" sz="2000" dirty="0" smtClean="0"/>
              <a:t>，结被任意地</a:t>
            </a:r>
            <a:endParaRPr lang="en-US" altLang="zh-CN" sz="2000" dirty="0" smtClean="0"/>
          </a:p>
          <a:p>
            <a:r>
              <a:rPr lang="en-US" altLang="zh-CN" sz="2000" dirty="0"/>
              <a:t>	</a:t>
            </a:r>
            <a:r>
              <a:rPr lang="zh-CN" altLang="en-US" sz="2000" dirty="0" smtClean="0"/>
              <a:t>破坏或被最小的</a:t>
            </a:r>
            <a:r>
              <a:rPr lang="en-US" altLang="zh-CN" sz="2000" dirty="0" smtClean="0"/>
              <a:t>ID</a:t>
            </a:r>
            <a:r>
              <a:rPr lang="zh-CN" altLang="en-US" sz="2000" dirty="0" smtClean="0"/>
              <a:t>损坏</a:t>
            </a:r>
            <a:endParaRPr lang="zh-CN" altLang="en-US" sz="2000" dirty="0"/>
          </a:p>
        </p:txBody>
      </p:sp>
    </p:spTree>
    <p:extLst>
      <p:ext uri="{BB962C8B-B14F-4D97-AF65-F5344CB8AC3E}">
        <p14:creationId xmlns:p14="http://schemas.microsoft.com/office/powerpoint/2010/main" val="2243218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有界</a:t>
            </a:r>
            <a:r>
              <a:rPr lang="zh-CN" altLang="en-US" dirty="0" smtClean="0"/>
              <a:t>节点度数</a:t>
            </a:r>
            <a:endParaRPr lang="zh-CN" altLang="en-US" dirty="0"/>
          </a:p>
        </p:txBody>
      </p:sp>
      <p:sp>
        <p:nvSpPr>
          <p:cNvPr id="3" name="内容占位符 2"/>
          <p:cNvSpPr>
            <a:spLocks noGrp="1"/>
          </p:cNvSpPr>
          <p:nvPr>
            <p:ph idx="1"/>
          </p:nvPr>
        </p:nvSpPr>
        <p:spPr/>
        <p:txBody>
          <a:bodyPr/>
          <a:lstStyle/>
          <a:p>
            <a:r>
              <a:rPr lang="zh-CN" altLang="en-US" dirty="0" smtClean="0"/>
              <a:t>尽管有向图</a:t>
            </a:r>
            <a:r>
              <a:rPr lang="en-US" altLang="zh-CN" dirty="0" smtClean="0"/>
              <a:t>YG(V)</a:t>
            </a:r>
            <a:r>
              <a:rPr lang="zh-CN" altLang="en-US" dirty="0" smtClean="0"/>
              <a:t>、</a:t>
            </a:r>
            <a:r>
              <a:rPr lang="en-US" altLang="zh-CN" dirty="0" smtClean="0"/>
              <a:t>GYG(V)</a:t>
            </a:r>
            <a:r>
              <a:rPr lang="zh-CN" altLang="en-US" dirty="0" smtClean="0"/>
              <a:t>、</a:t>
            </a:r>
            <a:r>
              <a:rPr lang="en-US" altLang="zh-CN" dirty="0" smtClean="0"/>
              <a:t>YGG(V)</a:t>
            </a:r>
            <a:r>
              <a:rPr lang="zh-CN" altLang="en-US" dirty="0" smtClean="0"/>
              <a:t>均有有界的功率展开因子和有界的节点出度，然而某些节点可能有很大的入度</a:t>
            </a:r>
            <a:endParaRPr lang="en-US" altLang="zh-CN" dirty="0" smtClean="0"/>
          </a:p>
          <a:p>
            <a:endParaRPr lang="en-US" altLang="zh-CN" dirty="0"/>
          </a:p>
        </p:txBody>
      </p:sp>
      <p:pic>
        <p:nvPicPr>
          <p:cNvPr id="5" name="图片 4"/>
          <p:cNvPicPr>
            <a:picLocks noChangeAspect="1"/>
          </p:cNvPicPr>
          <p:nvPr/>
        </p:nvPicPr>
        <p:blipFill>
          <a:blip r:embed="rId2"/>
          <a:stretch>
            <a:fillRect/>
          </a:stretch>
        </p:blipFill>
        <p:spPr>
          <a:xfrm>
            <a:off x="1103192" y="3221787"/>
            <a:ext cx="3038475" cy="2838450"/>
          </a:xfrm>
          <a:prstGeom prst="rect">
            <a:avLst/>
          </a:prstGeom>
        </p:spPr>
      </p:pic>
      <p:sp>
        <p:nvSpPr>
          <p:cNvPr id="6" name="文本框 5"/>
          <p:cNvSpPr txBox="1"/>
          <p:nvPr/>
        </p:nvSpPr>
        <p:spPr>
          <a:xfrm>
            <a:off x="4677675" y="3486850"/>
            <a:ext cx="3742425" cy="2308324"/>
          </a:xfrm>
          <a:prstGeom prst="rect">
            <a:avLst/>
          </a:prstGeom>
          <a:noFill/>
        </p:spPr>
        <p:txBody>
          <a:bodyPr wrap="square" rtlCol="0">
            <a:spAutoFit/>
          </a:bodyPr>
          <a:lstStyle/>
          <a:p>
            <a:r>
              <a:rPr lang="zh-CN" altLang="en-US" sz="24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左图中</a:t>
            </a:r>
            <a:r>
              <a:rPr lang="zh-CN" altLang="en-US" sz="24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节点</a:t>
            </a:r>
            <a:r>
              <a:rPr lang="en-US" altLang="zh-CN" sz="24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u</a:t>
            </a:r>
            <a:r>
              <a:rPr lang="zh-CN" altLang="en-US" sz="24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有着无界的入度，这将引发</a:t>
            </a:r>
            <a:r>
              <a:rPr lang="en-US" altLang="zh-CN" sz="24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u</a:t>
            </a:r>
            <a:r>
              <a:rPr lang="zh-CN" altLang="en-US" sz="24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处很大的负荷，所以有必要构建一个稀疏网络拓扑结构使得入度和出度都是有界的以便做到功率有效</a:t>
            </a:r>
            <a:endParaRPr lang="zh-CN" altLang="en-US" sz="24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p:txBody>
      </p:sp>
    </p:spTree>
    <p:extLst>
      <p:ext uri="{BB962C8B-B14F-4D97-AF65-F5344CB8AC3E}">
        <p14:creationId xmlns:p14="http://schemas.microsoft.com/office/powerpoint/2010/main" val="245583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5400" y="1317445"/>
            <a:ext cx="7675350" cy="4986518"/>
          </a:xfrm>
        </p:spPr>
        <p:txBody>
          <a:bodyPr>
            <a:normAutofit/>
          </a:bodyPr>
          <a:lstStyle/>
          <a:p>
            <a:pPr marL="0" indent="0">
              <a:spcAft>
                <a:spcPts val="600"/>
              </a:spcAft>
              <a:buNone/>
            </a:pPr>
            <a:r>
              <a:rPr lang="zh-CN" altLang="en-US" sz="3600" b="1" dirty="0" smtClean="0"/>
              <a:t>几种稀疏网络拓扑结构</a:t>
            </a:r>
            <a:endParaRPr lang="en-US" altLang="zh-CN" dirty="0"/>
          </a:p>
          <a:p>
            <a:pPr>
              <a:spcBef>
                <a:spcPts val="1200"/>
              </a:spcBef>
              <a:spcAft>
                <a:spcPts val="600"/>
              </a:spcAft>
            </a:pPr>
            <a:r>
              <a:rPr lang="zh-CN" altLang="en-US" dirty="0" smtClean="0"/>
              <a:t>汇点结构：具有常量长度展开因子的有界度的图</a:t>
            </a:r>
            <a:endParaRPr lang="en-US" altLang="zh-CN" dirty="0" smtClean="0"/>
          </a:p>
          <a:p>
            <a:pPr>
              <a:spcBef>
                <a:spcPts val="600"/>
              </a:spcBef>
              <a:spcAft>
                <a:spcPts val="600"/>
              </a:spcAft>
            </a:pPr>
            <a:r>
              <a:rPr lang="en-US" altLang="zh-CN" dirty="0" err="1" smtClean="0"/>
              <a:t>YaoYao</a:t>
            </a:r>
            <a:r>
              <a:rPr lang="zh-CN" altLang="en-US" dirty="0" smtClean="0"/>
              <a:t>结构：假定</a:t>
            </a:r>
            <a:r>
              <a:rPr lang="en-US" altLang="zh-CN" dirty="0" smtClean="0"/>
              <a:t>V</a:t>
            </a:r>
            <a:r>
              <a:rPr lang="zh-CN" altLang="en-US" dirty="0" smtClean="0"/>
              <a:t>的每一节点</a:t>
            </a:r>
            <a:r>
              <a:rPr lang="en-US" altLang="zh-CN" dirty="0" smtClean="0"/>
              <a:t>vi</a:t>
            </a:r>
            <a:r>
              <a:rPr lang="zh-CN" altLang="en-US" dirty="0" smtClean="0"/>
              <a:t>有唯一标识</a:t>
            </a:r>
            <a:r>
              <a:rPr lang="en-US" altLang="zh-CN" dirty="0" smtClean="0"/>
              <a:t>ID(vi)=</a:t>
            </a:r>
            <a:r>
              <a:rPr lang="en-US" altLang="zh-CN" dirty="0" err="1" smtClean="0"/>
              <a:t>i</a:t>
            </a:r>
            <a:r>
              <a:rPr lang="zh-CN" altLang="en-US" dirty="0" smtClean="0"/>
              <a:t>。有向链路</a:t>
            </a:r>
            <a:r>
              <a:rPr lang="en-US" altLang="zh-CN" dirty="0" err="1" smtClean="0"/>
              <a:t>uv</a:t>
            </a:r>
            <a:r>
              <a:rPr lang="zh-CN" altLang="en-US" dirty="0" smtClean="0"/>
              <a:t>的标号为</a:t>
            </a:r>
            <a:r>
              <a:rPr lang="en-US" altLang="zh-CN" dirty="0" smtClean="0"/>
              <a:t>ID(</a:t>
            </a:r>
            <a:r>
              <a:rPr lang="en-US" altLang="zh-CN" dirty="0" err="1" smtClean="0"/>
              <a:t>uv</a:t>
            </a:r>
            <a:r>
              <a:rPr lang="en-US" altLang="zh-CN" dirty="0" smtClean="0"/>
              <a:t>)=(||</a:t>
            </a:r>
            <a:r>
              <a:rPr lang="en-US" altLang="zh-CN" dirty="0" err="1" smtClean="0"/>
              <a:t>uv</a:t>
            </a:r>
            <a:r>
              <a:rPr lang="en-US" altLang="zh-CN" dirty="0" smtClean="0"/>
              <a:t>||</a:t>
            </a:r>
            <a:r>
              <a:rPr lang="zh-CN" altLang="en-US" dirty="0" smtClean="0"/>
              <a:t>，</a:t>
            </a:r>
            <a:r>
              <a:rPr lang="en-US" altLang="zh-CN" dirty="0" smtClean="0"/>
              <a:t>ID(u)</a:t>
            </a:r>
            <a:r>
              <a:rPr lang="zh-CN" altLang="en-US" dirty="0" smtClean="0"/>
              <a:t>，</a:t>
            </a:r>
            <a:r>
              <a:rPr lang="en-US" altLang="zh-CN" dirty="0" smtClean="0"/>
              <a:t>ID(v))</a:t>
            </a:r>
          </a:p>
          <a:p>
            <a:pPr>
              <a:spcBef>
                <a:spcPts val="600"/>
              </a:spcBef>
              <a:spcAft>
                <a:spcPts val="600"/>
              </a:spcAft>
            </a:pPr>
            <a:r>
              <a:rPr lang="zh-CN" altLang="en-US" dirty="0" smtClean="0"/>
              <a:t>对称</a:t>
            </a:r>
            <a:r>
              <a:rPr lang="en-US" altLang="zh-CN" dirty="0" smtClean="0"/>
              <a:t>Yao</a:t>
            </a:r>
            <a:r>
              <a:rPr lang="zh-CN" altLang="en-US" dirty="0" smtClean="0"/>
              <a:t>图：对称</a:t>
            </a:r>
            <a:r>
              <a:rPr lang="en-US" altLang="zh-CN" dirty="0" smtClean="0"/>
              <a:t>Yao</a:t>
            </a:r>
            <a:r>
              <a:rPr lang="zh-CN" altLang="en-US" dirty="0" smtClean="0"/>
              <a:t>图的无向结构。当且仅当有向边</a:t>
            </a:r>
            <a:r>
              <a:rPr lang="en-US" altLang="zh-CN" dirty="0" err="1" smtClean="0"/>
              <a:t>uv</a:t>
            </a:r>
            <a:r>
              <a:rPr lang="zh-CN" altLang="en-US" dirty="0" smtClean="0"/>
              <a:t>和</a:t>
            </a:r>
            <a:r>
              <a:rPr lang="en-US" altLang="zh-CN" dirty="0" smtClean="0"/>
              <a:t>vu</a:t>
            </a:r>
            <a:r>
              <a:rPr lang="zh-CN" altLang="en-US" dirty="0" smtClean="0"/>
              <a:t>都在</a:t>
            </a:r>
            <a:r>
              <a:rPr lang="en-US" altLang="zh-CN" dirty="0" smtClean="0"/>
              <a:t>Yao</a:t>
            </a:r>
            <a:r>
              <a:rPr lang="zh-CN" altLang="en-US" dirty="0" smtClean="0"/>
              <a:t>图中是，边</a:t>
            </a:r>
            <a:r>
              <a:rPr lang="en-US" altLang="zh-CN" dirty="0" err="1" smtClean="0"/>
              <a:t>uv</a:t>
            </a:r>
            <a:r>
              <a:rPr lang="zh-CN" altLang="en-US" dirty="0" smtClean="0"/>
              <a:t>被选到图</a:t>
            </a:r>
            <a:r>
              <a:rPr lang="en-US" altLang="zh-CN" dirty="0" smtClean="0"/>
              <a:t>Yao</a:t>
            </a:r>
            <a:r>
              <a:rPr lang="zh-CN" altLang="en-US" dirty="0" smtClean="0"/>
              <a:t>图中</a:t>
            </a:r>
            <a:endParaRPr lang="en-US" altLang="zh-CN" dirty="0"/>
          </a:p>
          <a:p>
            <a:pPr>
              <a:spcBef>
                <a:spcPts val="600"/>
              </a:spcBef>
              <a:spcAft>
                <a:spcPts val="600"/>
              </a:spcAft>
            </a:pPr>
            <a:r>
              <a:rPr lang="zh-CN" altLang="en-US" dirty="0" smtClean="0"/>
              <a:t>高度</a:t>
            </a:r>
            <a:r>
              <a:rPr lang="en-US" altLang="zh-CN" dirty="0" smtClean="0"/>
              <a:t>Yao</a:t>
            </a:r>
            <a:r>
              <a:rPr lang="zh-CN" altLang="en-US" dirty="0" smtClean="0"/>
              <a:t>图：一种有效的基于</a:t>
            </a:r>
            <a:r>
              <a:rPr lang="en-US" altLang="zh-CN" dirty="0" smtClean="0"/>
              <a:t>Yao</a:t>
            </a:r>
            <a:r>
              <a:rPr lang="zh-CN" altLang="en-US" dirty="0" smtClean="0"/>
              <a:t>结构的散射网的构成方法</a:t>
            </a:r>
            <a:endParaRPr lang="zh-CN" altLang="en-US" dirty="0"/>
          </a:p>
        </p:txBody>
      </p:sp>
    </p:spTree>
    <p:extLst>
      <p:ext uri="{BB962C8B-B14F-4D97-AF65-F5344CB8AC3E}">
        <p14:creationId xmlns:p14="http://schemas.microsoft.com/office/powerpoint/2010/main" val="4018780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平坦支撑</a:t>
            </a:r>
            <a:endParaRPr lang="zh-CN" altLang="en-US" dirty="0"/>
          </a:p>
        </p:txBody>
      </p:sp>
      <p:sp>
        <p:nvSpPr>
          <p:cNvPr id="3" name="内容占位符 2"/>
          <p:cNvSpPr>
            <a:spLocks noGrp="1"/>
          </p:cNvSpPr>
          <p:nvPr>
            <p:ph idx="1"/>
          </p:nvPr>
        </p:nvSpPr>
        <p:spPr>
          <a:xfrm>
            <a:off x="840000" y="1609725"/>
            <a:ext cx="7675350" cy="4351338"/>
          </a:xfrm>
        </p:spPr>
        <p:txBody>
          <a:bodyPr/>
          <a:lstStyle/>
          <a:p>
            <a:r>
              <a:rPr lang="en-US" altLang="zh-CN" dirty="0" smtClean="0"/>
              <a:t>RNG</a:t>
            </a:r>
            <a:r>
              <a:rPr lang="zh-CN" altLang="en-US" dirty="0"/>
              <a:t>和</a:t>
            </a:r>
            <a:r>
              <a:rPr lang="en-US" altLang="zh-CN" dirty="0"/>
              <a:t>GG</a:t>
            </a:r>
            <a:r>
              <a:rPr lang="zh-CN" altLang="en-US" dirty="0"/>
              <a:t>在最糟糕的情形下有大的展开因子，如果我们想</a:t>
            </a:r>
            <a:r>
              <a:rPr lang="en-US" altLang="zh-CN" dirty="0"/>
              <a:t>bound</a:t>
            </a:r>
            <a:r>
              <a:rPr lang="zh-CN" altLang="en-US" dirty="0"/>
              <a:t>从源到终点的距离就需要其他的结构，熟知的平坦支撑之一是</a:t>
            </a:r>
            <a:r>
              <a:rPr lang="en-US" altLang="zh-CN" dirty="0" err="1"/>
              <a:t>delaunay</a:t>
            </a:r>
            <a:r>
              <a:rPr lang="zh-CN" altLang="en-US" dirty="0" smtClean="0"/>
              <a:t>三角剖分</a:t>
            </a:r>
            <a:endParaRPr lang="en-US" altLang="zh-CN" dirty="0" smtClean="0"/>
          </a:p>
          <a:p>
            <a:r>
              <a:rPr lang="en-US" altLang="zh-CN" dirty="0" err="1"/>
              <a:t>delaunay</a:t>
            </a:r>
            <a:r>
              <a:rPr lang="zh-CN" altLang="en-US" dirty="0" smtClean="0"/>
              <a:t>三角剖分：假定</a:t>
            </a:r>
            <a:r>
              <a:rPr lang="en-US" altLang="zh-CN" dirty="0" smtClean="0"/>
              <a:t>V</a:t>
            </a:r>
            <a:r>
              <a:rPr lang="zh-CN" altLang="en-US" dirty="0" smtClean="0"/>
              <a:t>中没有四个顶点是共圆的。</a:t>
            </a:r>
            <a:r>
              <a:rPr lang="en-US" altLang="zh-CN" dirty="0" smtClean="0"/>
              <a:t>V</a:t>
            </a:r>
            <a:r>
              <a:rPr lang="zh-CN" altLang="en-US" dirty="0" smtClean="0"/>
              <a:t>的三角剖分中，如果每个三角的外接圆内没有包含</a:t>
            </a:r>
            <a:r>
              <a:rPr lang="en-US" altLang="zh-CN" dirty="0" smtClean="0"/>
              <a:t>V</a:t>
            </a:r>
            <a:r>
              <a:rPr lang="zh-CN" altLang="en-US" dirty="0" smtClean="0"/>
              <a:t>的其他顶点，则该剖分是</a:t>
            </a:r>
            <a:r>
              <a:rPr lang="en-US" altLang="zh-CN" dirty="0" err="1"/>
              <a:t>delaunay</a:t>
            </a:r>
            <a:r>
              <a:rPr lang="zh-CN" altLang="en-US" dirty="0"/>
              <a:t>三角剖分</a:t>
            </a:r>
          </a:p>
        </p:txBody>
      </p:sp>
      <p:pic>
        <p:nvPicPr>
          <p:cNvPr id="4" name="图片 3"/>
          <p:cNvPicPr>
            <a:picLocks noChangeAspect="1"/>
          </p:cNvPicPr>
          <p:nvPr/>
        </p:nvPicPr>
        <p:blipFill>
          <a:blip r:embed="rId2"/>
          <a:stretch>
            <a:fillRect/>
          </a:stretch>
        </p:blipFill>
        <p:spPr>
          <a:xfrm>
            <a:off x="1042182" y="4000500"/>
            <a:ext cx="7088368" cy="2142706"/>
          </a:xfrm>
          <a:prstGeom prst="rect">
            <a:avLst/>
          </a:prstGeom>
        </p:spPr>
      </p:pic>
    </p:spTree>
    <p:extLst>
      <p:ext uri="{BB962C8B-B14F-4D97-AF65-F5344CB8AC3E}">
        <p14:creationId xmlns:p14="http://schemas.microsoft.com/office/powerpoint/2010/main" val="3540788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0000" y="1441342"/>
            <a:ext cx="7675350" cy="4735621"/>
          </a:xfrm>
        </p:spPr>
        <p:txBody>
          <a:bodyPr/>
          <a:lstStyle/>
          <a:p>
            <a:r>
              <a:rPr lang="zh-CN" altLang="zh-CN" dirty="0" smtClean="0"/>
              <a:t>本地化</a:t>
            </a:r>
            <a:r>
              <a:rPr lang="en-US" altLang="zh-CN" dirty="0" err="1" smtClean="0"/>
              <a:t>delaunay</a:t>
            </a:r>
            <a:r>
              <a:rPr lang="zh-CN" altLang="zh-CN" dirty="0" smtClean="0"/>
              <a:t>三角剖分</a:t>
            </a:r>
            <a:r>
              <a:rPr lang="en-US" altLang="zh-CN" dirty="0" smtClean="0"/>
              <a:t>(</a:t>
            </a:r>
            <a:r>
              <a:rPr lang="en-US" altLang="zh-CN" dirty="0" err="1" smtClean="0"/>
              <a:t>LDel</a:t>
            </a:r>
            <a:r>
              <a:rPr lang="en-US" altLang="zh-CN" dirty="0" smtClean="0"/>
              <a:t>(V))</a:t>
            </a:r>
            <a:r>
              <a:rPr lang="zh-CN" altLang="en-US" dirty="0" smtClean="0"/>
              <a:t>：</a:t>
            </a:r>
            <a:r>
              <a:rPr lang="en-US" altLang="zh-CN" dirty="0"/>
              <a:t> </a:t>
            </a:r>
            <a:r>
              <a:rPr lang="en-US" altLang="zh-CN" dirty="0" err="1" smtClean="0"/>
              <a:t>LDel</a:t>
            </a:r>
            <a:r>
              <a:rPr lang="en-US" altLang="zh-CN" dirty="0" smtClean="0"/>
              <a:t>(V)</a:t>
            </a:r>
            <a:r>
              <a:rPr lang="zh-CN" altLang="en-US" dirty="0" smtClean="0"/>
              <a:t>是</a:t>
            </a:r>
            <a:r>
              <a:rPr lang="en-US" altLang="zh-CN" dirty="0" err="1" smtClean="0"/>
              <a:t>UDel</a:t>
            </a:r>
            <a:r>
              <a:rPr lang="en-US" altLang="zh-CN" dirty="0" smtClean="0"/>
              <a:t>(V)</a:t>
            </a:r>
            <a:r>
              <a:rPr lang="zh-CN" altLang="en-US" dirty="0" smtClean="0"/>
              <a:t>的超图</a:t>
            </a:r>
            <a:endParaRPr lang="zh-CN" altLang="zh-CN" dirty="0"/>
          </a:p>
          <a:p>
            <a:r>
              <a:rPr lang="zh-CN" altLang="zh-CN" dirty="0" smtClean="0"/>
              <a:t>受</a:t>
            </a:r>
            <a:r>
              <a:rPr lang="zh-CN" altLang="zh-CN" dirty="0"/>
              <a:t>限</a:t>
            </a:r>
            <a:r>
              <a:rPr lang="en-US" altLang="zh-CN" dirty="0" err="1"/>
              <a:t>delaunay</a:t>
            </a:r>
            <a:r>
              <a:rPr lang="zh-CN" altLang="zh-CN" dirty="0" smtClean="0"/>
              <a:t>图</a:t>
            </a:r>
            <a:r>
              <a:rPr lang="zh-CN" altLang="en-US" dirty="0" smtClean="0"/>
              <a:t>：</a:t>
            </a:r>
            <a:r>
              <a:rPr lang="zh-CN" altLang="zh-CN" dirty="0" smtClean="0"/>
              <a:t>有</a:t>
            </a:r>
            <a:r>
              <a:rPr lang="zh-CN" altLang="zh-CN" dirty="0"/>
              <a:t>好的支撑率特性且容易本地</a:t>
            </a:r>
            <a:r>
              <a:rPr lang="zh-CN" altLang="zh-CN" dirty="0" smtClean="0"/>
              <a:t>维护</a:t>
            </a:r>
            <a:r>
              <a:rPr lang="zh-CN" altLang="en-US" dirty="0" smtClean="0"/>
              <a:t>，平面中点集的受限</a:t>
            </a:r>
            <a:r>
              <a:rPr lang="en-US" altLang="zh-CN" dirty="0" smtClean="0"/>
              <a:t>Delaunay</a:t>
            </a:r>
            <a:r>
              <a:rPr lang="zh-CN" altLang="en-US" dirty="0" smtClean="0"/>
              <a:t>图是平坦图并包含所有长度至多为</a:t>
            </a:r>
            <a:r>
              <a:rPr lang="en-US" altLang="zh-CN" dirty="0" smtClean="0"/>
              <a:t>1</a:t>
            </a:r>
            <a:r>
              <a:rPr lang="zh-CN" altLang="en-US" dirty="0" smtClean="0"/>
              <a:t>的</a:t>
            </a:r>
            <a:r>
              <a:rPr lang="en-US" altLang="zh-CN" dirty="0" smtClean="0"/>
              <a:t>Delaunay</a:t>
            </a:r>
            <a:r>
              <a:rPr lang="zh-CN" altLang="en-US" dirty="0" smtClean="0"/>
              <a:t>图，其</a:t>
            </a:r>
            <a:r>
              <a:rPr lang="zh-CN" altLang="zh-CN" dirty="0" smtClean="0"/>
              <a:t>不同</a:t>
            </a:r>
            <a:r>
              <a:rPr lang="zh-CN" altLang="zh-CN" dirty="0"/>
              <a:t>于本地</a:t>
            </a:r>
            <a:r>
              <a:rPr lang="en-US" altLang="zh-CN" dirty="0" err="1"/>
              <a:t>delaunay</a:t>
            </a:r>
            <a:r>
              <a:rPr lang="zh-CN" altLang="zh-CN" dirty="0"/>
              <a:t>三角剖分，某些方面不是最优的</a:t>
            </a:r>
          </a:p>
          <a:p>
            <a:r>
              <a:rPr lang="zh-CN" altLang="zh-CN" dirty="0" smtClean="0"/>
              <a:t>部分</a:t>
            </a:r>
            <a:r>
              <a:rPr lang="en-US" altLang="zh-CN" dirty="0" err="1"/>
              <a:t>delaunay</a:t>
            </a:r>
            <a:r>
              <a:rPr lang="zh-CN" altLang="zh-CN" dirty="0" smtClean="0"/>
              <a:t>三角剖分</a:t>
            </a:r>
            <a:r>
              <a:rPr lang="en-US" altLang="zh-CN" dirty="0" smtClean="0"/>
              <a:t>(PDT)</a:t>
            </a:r>
            <a:r>
              <a:rPr lang="zh-CN" altLang="en-US" dirty="0" smtClean="0"/>
              <a:t>：该结构可以在本地化形势下构建。</a:t>
            </a:r>
            <a:r>
              <a:rPr lang="en-US" altLang="zh-CN" dirty="0" smtClean="0"/>
              <a:t>PDT</a:t>
            </a:r>
            <a:r>
              <a:rPr lang="zh-CN" altLang="en-US" dirty="0" smtClean="0"/>
              <a:t>包含加贝利图作为其子图，并且自身是</a:t>
            </a:r>
            <a:r>
              <a:rPr lang="en-US" altLang="zh-CN" dirty="0" smtClean="0"/>
              <a:t>Delaunay</a:t>
            </a:r>
            <a:r>
              <a:rPr lang="zh-CN" altLang="en-US" dirty="0" smtClean="0"/>
              <a:t>三角剖分的子图；更准确的说，是单位</a:t>
            </a:r>
            <a:r>
              <a:rPr lang="en-US" altLang="zh-CN" dirty="0" smtClean="0"/>
              <a:t>Delaunay</a:t>
            </a:r>
            <a:r>
              <a:rPr lang="zh-CN" altLang="en-US" dirty="0" smtClean="0"/>
              <a:t>三角剖分</a:t>
            </a:r>
            <a:r>
              <a:rPr lang="en-US" altLang="zh-CN" dirty="0" err="1" smtClean="0"/>
              <a:t>UDel</a:t>
            </a:r>
            <a:r>
              <a:rPr lang="en-US" altLang="zh-CN" dirty="0" smtClean="0"/>
              <a:t>(V)</a:t>
            </a:r>
            <a:r>
              <a:rPr lang="zh-CN" altLang="en-US" dirty="0" smtClean="0"/>
              <a:t>的子图</a:t>
            </a:r>
            <a:endParaRPr lang="zh-CN" altLang="zh-CN" dirty="0"/>
          </a:p>
          <a:p>
            <a:endParaRPr lang="zh-CN" altLang="en-US" dirty="0"/>
          </a:p>
        </p:txBody>
      </p:sp>
    </p:spTree>
    <p:extLst>
      <p:ext uri="{BB962C8B-B14F-4D97-AF65-F5344CB8AC3E}">
        <p14:creationId xmlns:p14="http://schemas.microsoft.com/office/powerpoint/2010/main" val="626251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发射功率控制</a:t>
            </a:r>
            <a:endParaRPr lang="zh-CN" altLang="en-US" dirty="0"/>
          </a:p>
        </p:txBody>
      </p:sp>
      <p:sp>
        <p:nvSpPr>
          <p:cNvPr id="3" name="内容占位符 2"/>
          <p:cNvSpPr>
            <a:spLocks noGrp="1"/>
          </p:cNvSpPr>
          <p:nvPr>
            <p:ph idx="1"/>
          </p:nvPr>
        </p:nvSpPr>
        <p:spPr/>
        <p:txBody>
          <a:bodyPr/>
          <a:lstStyle/>
          <a:p>
            <a:pPr>
              <a:spcBef>
                <a:spcPts val="600"/>
              </a:spcBef>
              <a:spcAft>
                <a:spcPts val="600"/>
              </a:spcAft>
            </a:pPr>
            <a:r>
              <a:rPr lang="zh-CN" altLang="en-US" dirty="0" smtClean="0"/>
              <a:t>一个基本问题：如何为每一节点分配发射功率使得无线网络是依照最优准则连通的，同时最小化最大或总的分配发射功率</a:t>
            </a:r>
            <a:endParaRPr lang="en-US" altLang="zh-CN" dirty="0" smtClean="0"/>
          </a:p>
          <a:p>
            <a:pPr>
              <a:spcBef>
                <a:spcPts val="600"/>
              </a:spcBef>
              <a:spcAft>
                <a:spcPts val="600"/>
              </a:spcAft>
            </a:pPr>
            <a:r>
              <a:rPr lang="en-US" altLang="zh-CN" dirty="0" smtClean="0"/>
              <a:t>V</a:t>
            </a:r>
            <a:r>
              <a:rPr lang="zh-CN" altLang="en-US" dirty="0" smtClean="0"/>
              <a:t>内顶点上的发射功率分配是从</a:t>
            </a:r>
            <a:r>
              <a:rPr lang="en-US" altLang="zh-CN" dirty="0" smtClean="0"/>
              <a:t>V</a:t>
            </a:r>
            <a:r>
              <a:rPr lang="zh-CN" altLang="en-US" dirty="0" smtClean="0"/>
              <a:t>映射到实数的函数</a:t>
            </a:r>
            <a:r>
              <a:rPr lang="en-US" altLang="zh-CN" dirty="0" smtClean="0"/>
              <a:t>f</a:t>
            </a:r>
            <a:r>
              <a:rPr lang="zh-CN" altLang="en-US" dirty="0" smtClean="0"/>
              <a:t>。表示为</a:t>
            </a:r>
            <a:r>
              <a:rPr lang="en-US" altLang="zh-CN" dirty="0" err="1" smtClean="0"/>
              <a:t>Gf</a:t>
            </a:r>
            <a:r>
              <a:rPr lang="zh-CN" altLang="en-US" dirty="0" smtClean="0"/>
              <a:t>的通信图同发射功率分配</a:t>
            </a:r>
            <a:r>
              <a:rPr lang="en-US" altLang="zh-CN" dirty="0" smtClean="0"/>
              <a:t>f</a:t>
            </a:r>
            <a:r>
              <a:rPr lang="zh-CN" altLang="en-US" dirty="0" smtClean="0"/>
              <a:t>有关，是用</a:t>
            </a:r>
            <a:r>
              <a:rPr lang="en-US" altLang="zh-CN" dirty="0" smtClean="0"/>
              <a:t>V</a:t>
            </a:r>
            <a:r>
              <a:rPr lang="zh-CN" altLang="en-US" dirty="0" smtClean="0"/>
              <a:t>作为顶点的有向图，并有有向边</a:t>
            </a:r>
            <a:r>
              <a:rPr lang="en-US" altLang="zh-CN" dirty="0" err="1" smtClean="0"/>
              <a:t>vivj</a:t>
            </a:r>
            <a:r>
              <a:rPr lang="zh-CN" altLang="en-US" dirty="0" smtClean="0"/>
              <a:t>当且仅当</a:t>
            </a:r>
            <a:r>
              <a:rPr lang="en-US" altLang="zh-CN" dirty="0" smtClean="0"/>
              <a:t>||</a:t>
            </a:r>
            <a:r>
              <a:rPr lang="en-US" altLang="zh-CN" dirty="0" err="1"/>
              <a:t>vivj</a:t>
            </a:r>
            <a:r>
              <a:rPr lang="en-US" altLang="zh-CN" dirty="0"/>
              <a:t>||</a:t>
            </a:r>
            <a:r>
              <a:rPr lang="en-US" altLang="zh-CN" dirty="0" smtClean="0"/>
              <a:t>2+c&lt;=f(vi)</a:t>
            </a:r>
          </a:p>
          <a:p>
            <a:pPr>
              <a:spcBef>
                <a:spcPts val="600"/>
              </a:spcBef>
              <a:spcAft>
                <a:spcPts val="600"/>
              </a:spcAft>
            </a:pPr>
            <a:r>
              <a:rPr lang="en-US" altLang="zh-CN" dirty="0" smtClean="0"/>
              <a:t>Monk</a:t>
            </a:r>
            <a:r>
              <a:rPr lang="zh-CN" altLang="en-US" dirty="0" smtClean="0"/>
              <a:t>等人进行的仿真表明，在多址接入环境中实施功率控制可以提高</a:t>
            </a:r>
            <a:r>
              <a:rPr lang="en-US" altLang="zh-CN" dirty="0" smtClean="0"/>
              <a:t>IEEE802.11</a:t>
            </a:r>
            <a:r>
              <a:rPr lang="zh-CN" altLang="en-US" dirty="0" smtClean="0"/>
              <a:t>非功率控制的吞吐量两倍。者提供了在无线网络中采用功率控制</a:t>
            </a:r>
            <a:r>
              <a:rPr lang="en-US" altLang="zh-CN" dirty="0" smtClean="0"/>
              <a:t>MAC</a:t>
            </a:r>
            <a:r>
              <a:rPr lang="zh-CN" altLang="en-US" dirty="0" smtClean="0"/>
              <a:t>协议的有力证据</a:t>
            </a:r>
            <a:endParaRPr lang="zh-CN" altLang="en-US" dirty="0"/>
          </a:p>
        </p:txBody>
      </p:sp>
    </p:spTree>
    <p:extLst>
      <p:ext uri="{BB962C8B-B14F-4D97-AF65-F5344CB8AC3E}">
        <p14:creationId xmlns:p14="http://schemas.microsoft.com/office/powerpoint/2010/main" val="3098596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深度">
  <a:themeElements>
    <a:clrScheme name="深度">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深度">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深度">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TM04033923[[fn=深度]]</Template>
  <TotalTime>187</TotalTime>
  <Words>1275</Words>
  <Application>Microsoft Office PowerPoint</Application>
  <PresentationFormat>全屏显示(4:3)</PresentationFormat>
  <Paragraphs>67</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华文楷体</vt:lpstr>
      <vt:lpstr>Arial</vt:lpstr>
      <vt:lpstr>Corbel</vt:lpstr>
      <vt:lpstr>深度</vt:lpstr>
      <vt:lpstr>无线Ad Hoc网络中的拓扑结构</vt:lpstr>
      <vt:lpstr>Ad Hoc网络介绍</vt:lpstr>
      <vt:lpstr>网络拓扑控制</vt:lpstr>
      <vt:lpstr>已知的几何结构</vt:lpstr>
      <vt:lpstr>有界节点度数</vt:lpstr>
      <vt:lpstr>PowerPoint 演示文稿</vt:lpstr>
      <vt:lpstr>平坦支撑</vt:lpstr>
      <vt:lpstr>PowerPoint 演示文稿</vt:lpstr>
      <vt:lpstr>发射功率控制</vt:lpstr>
      <vt:lpstr>发射功率控制</vt:lpstr>
      <vt:lpstr>本地化路由</vt:lpstr>
      <vt:lpstr>位置服务</vt:lpstr>
      <vt:lpstr>本地化路由协议</vt:lpstr>
      <vt:lpstr>PowerPoint 演示文稿</vt:lpstr>
      <vt:lpstr>质量确保协议</vt:lpstr>
      <vt:lpstr>应用随机几何研究Ad Hoc</vt:lpstr>
      <vt:lpstr>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Spider</dc:creator>
  <cp:lastModifiedBy>Spider</cp:lastModifiedBy>
  <cp:revision>32</cp:revision>
  <dcterms:created xsi:type="dcterms:W3CDTF">2016-05-01T11:33:26Z</dcterms:created>
  <dcterms:modified xsi:type="dcterms:W3CDTF">2016-05-01T14:41:21Z</dcterms:modified>
</cp:coreProperties>
</file>