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GB" sz="2400" b="1" dirty="0"/>
              <a:t> </a:t>
            </a:r>
            <a:r>
              <a:rPr lang="en-GB" sz="2400" dirty="0"/>
              <a:t>AIYSHA NOUSHEEN. S</a:t>
            </a:r>
            <a:endParaRPr lang="en-US" sz="2400" dirty="0"/>
          </a:p>
          <a:p>
            <a:r>
              <a:rPr lang="en-US" sz="2400" b="1" dirty="0"/>
              <a:t>REGISTER NO:</a:t>
            </a:r>
            <a:r>
              <a:rPr lang="en-GB" sz="2400" b="1" dirty="0"/>
              <a:t> </a:t>
            </a:r>
            <a:r>
              <a:rPr lang="en-GB" sz="2400" dirty="0"/>
              <a:t>312209815 </a:t>
            </a:r>
          </a:p>
          <a:p>
            <a:r>
              <a:rPr lang="en-GB" sz="2400" b="1" dirty="0"/>
              <a:t>NM ID</a:t>
            </a:r>
            <a:r>
              <a:rPr lang="en-GB" sz="2400" b="1"/>
              <a:t>: </a:t>
            </a:r>
            <a:r>
              <a:rPr lang="en-GB" sz="2400"/>
              <a:t> 7BCEAC32AED62C28B664A528A63A15AD</a:t>
            </a:r>
            <a:endParaRPr lang="en-GB" sz="2400" dirty="0"/>
          </a:p>
          <a:p>
            <a:r>
              <a:rPr lang="en-US" sz="2400" b="1" dirty="0"/>
              <a:t>DEPARTMENT:</a:t>
            </a:r>
            <a:r>
              <a:rPr lang="en-GB" sz="2400" dirty="0"/>
              <a:t> B.COM (ACCOUNTING AND FINANCE 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: </a:t>
            </a:r>
            <a:r>
              <a:rPr lang="en-GB" sz="2400" dirty="0"/>
              <a:t>VALLIYAMMAL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F7E51-CC73-43D6-7D7A-97639056A490}"/>
              </a:ext>
            </a:extLst>
          </p:cNvPr>
          <p:cNvSpPr txBox="1"/>
          <p:nvPr/>
        </p:nvSpPr>
        <p:spPr>
          <a:xfrm>
            <a:off x="739775" y="1032796"/>
            <a:ext cx="95655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DATASET</a:t>
            </a:r>
            <a:r>
              <a:rPr lang="en-GB" sz="2400" b="1" dirty="0"/>
              <a:t> : EMPLOYMENT DATA </a:t>
            </a:r>
          </a:p>
          <a:p>
            <a:r>
              <a:rPr lang="en-US" sz="2400" b="1" dirty="0"/>
              <a:t>FEATURE SELECTION: </a:t>
            </a:r>
            <a:endParaRPr lang="en-GB" sz="2400" b="1" dirty="0"/>
          </a:p>
          <a:p>
            <a:r>
              <a:rPr lang="en-GB" sz="2400" dirty="0"/>
              <a:t>                      </a:t>
            </a:r>
            <a:r>
              <a:rPr lang="en-US" sz="2400" dirty="0"/>
              <a:t>EMPLOYEE ID, BUSINESS UNIT, GENDER, PERFORMANCE SCORE, EMPLOYEE TYPE</a:t>
            </a:r>
            <a:r>
              <a:rPr lang="en-GB" sz="2400" dirty="0"/>
              <a:t>.</a:t>
            </a:r>
          </a:p>
          <a:p>
            <a:endParaRPr lang="en-GB" sz="2400" b="1" dirty="0"/>
          </a:p>
          <a:p>
            <a:r>
              <a:rPr lang="en-US" sz="2400" b="1" dirty="0"/>
              <a:t>DATA CLEANING</a:t>
            </a:r>
            <a:r>
              <a:rPr lang="en-GB" sz="2400" b="1" dirty="0"/>
              <a:t>: </a:t>
            </a:r>
          </a:p>
          <a:p>
            <a:r>
              <a:rPr lang="en-GB" sz="2400" b="1" dirty="0"/>
              <a:t>  </a:t>
            </a:r>
            <a:r>
              <a:rPr lang="en-US" sz="2400" b="1" dirty="0"/>
              <a:t>PERFORMANCE LEVEL COMPUTATION USING FORMULA:</a:t>
            </a:r>
            <a:endParaRPr lang="en-GB" sz="2400" b="1" dirty="0"/>
          </a:p>
          <a:p>
            <a:r>
              <a:rPr lang="en-GB" sz="2400" dirty="0"/>
              <a:t>                  </a:t>
            </a:r>
            <a:r>
              <a:rPr lang="en-US" sz="2400" dirty="0"/>
              <a:t> =IFS(Z</a:t>
            </a:r>
            <a:r>
              <a:rPr lang="en-GB" sz="2400" dirty="0"/>
              <a:t>8</a:t>
            </a:r>
            <a:r>
              <a:rPr lang="en-US" sz="2400" dirty="0"/>
              <a:t>&gt;=5, "Very High",</a:t>
            </a:r>
            <a:r>
              <a:rPr lang="en-GB" sz="2400" dirty="0"/>
              <a:t>Z8</a:t>
            </a:r>
            <a:r>
              <a:rPr lang="en-US" sz="2400" dirty="0"/>
              <a:t>&gt;=4, "High",</a:t>
            </a:r>
            <a:r>
              <a:rPr lang="en-GB" sz="2400" dirty="0"/>
              <a:t>Z8</a:t>
            </a:r>
            <a:r>
              <a:rPr lang="en-US" sz="2400" dirty="0"/>
              <a:t>&gt;=3, "Medium", TRUE, "Low")</a:t>
            </a:r>
            <a:endParaRPr lang="en-GB" sz="2400" dirty="0"/>
          </a:p>
          <a:p>
            <a:endParaRPr lang="en-GB" sz="2400" b="1" dirty="0"/>
          </a:p>
          <a:p>
            <a:r>
              <a:rPr lang="en-US" sz="2400" b="1" dirty="0"/>
              <a:t>PERFORMANCE SUMMARY PIVOT TABLE</a:t>
            </a:r>
            <a:endParaRPr lang="en-GB" sz="2400" b="1" dirty="0"/>
          </a:p>
          <a:p>
            <a:r>
              <a:rPr lang="en-GB" sz="2400" dirty="0"/>
              <a:t>              </a:t>
            </a:r>
            <a:r>
              <a:rPr lang="en-US" sz="2400" dirty="0"/>
              <a:t>BUSINESS UNIT</a:t>
            </a:r>
            <a:r>
              <a:rPr lang="en-GB" sz="2400" dirty="0"/>
              <a:t> –</a:t>
            </a:r>
            <a:r>
              <a:rPr lang="en-US" sz="2400" dirty="0"/>
              <a:t> ROWS</a:t>
            </a:r>
            <a:endParaRPr lang="en-GB" sz="2400" dirty="0"/>
          </a:p>
          <a:p>
            <a:r>
              <a:rPr lang="en-GB" sz="2400" dirty="0"/>
              <a:t>             </a:t>
            </a:r>
            <a:r>
              <a:rPr lang="en-US" sz="2400" dirty="0"/>
              <a:t> GENDER-FILTER</a:t>
            </a:r>
            <a:endParaRPr lang="en-GB" sz="2400" dirty="0"/>
          </a:p>
          <a:p>
            <a:endParaRPr lang="en-GB" sz="2400" dirty="0"/>
          </a:p>
          <a:p>
            <a:r>
              <a:rPr lang="en-US" sz="2400" b="1" dirty="0"/>
              <a:t>GRAPH-</a:t>
            </a:r>
            <a:r>
              <a:rPr lang="en-US" sz="2400" dirty="0"/>
              <a:t>BAR CHART FOR EMPLOYEE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2A55E308-D4A4-F51F-73FF-49A5FD500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8" y="1265053"/>
            <a:ext cx="9035171" cy="5081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CB033A3-CFAD-A165-E0D4-B913A344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4" y="1075967"/>
            <a:ext cx="10444562" cy="47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9253F25-AD6E-1B0C-38C9-60E4DB71C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2" y="1205548"/>
            <a:ext cx="8225890" cy="4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2DF0-2F8E-63FF-3186-7F398A040F07}"/>
              </a:ext>
            </a:extLst>
          </p:cNvPr>
          <p:cNvSpPr txBox="1"/>
          <p:nvPr/>
        </p:nvSpPr>
        <p:spPr>
          <a:xfrm>
            <a:off x="1136887" y="1430278"/>
            <a:ext cx="808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
</a:t>
            </a:r>
            <a:r>
              <a:rPr lang="en-GB" sz="2400" dirty="0"/>
              <a:t>Employment data analysis is a powerful tool for organizations to gain insights into their workforce, inform strategic decisions, and drive business success. By leveraging data-driven insights, organizations can optimize talent acquisition, improve employee engagement, and retention, and ultimately, boost productivity and competitiveness.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9687E-8D80-446B-C87E-3D6F9828B31D}"/>
              </a:ext>
            </a:extLst>
          </p:cNvPr>
          <p:cNvSpPr txBox="1"/>
          <p:nvPr/>
        </p:nvSpPr>
        <p:spPr>
          <a:xfrm>
            <a:off x="1288282" y="2288443"/>
            <a:ext cx="6608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/>
              <a:t>EMPLOYMENT PERFORMANCE ANALYSIS  is done</a:t>
            </a:r>
            <a:r>
              <a:rPr lang="en-GB" sz="2400" dirty="0"/>
              <a:t> </a:t>
            </a:r>
            <a:r>
              <a:rPr lang="en-GB" sz="2400" b="1" dirty="0"/>
              <a:t>in the organisation</a:t>
            </a:r>
            <a:r>
              <a:rPr lang="en-GB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for his or her increment.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 to track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focus on the growth of the organisation.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motivate the employee to have effectiveness.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92803" y="2537011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ANALYSIS: </a:t>
            </a:r>
          </a:p>
          <a:p>
            <a:pPr algn="l"/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Using data to understand employee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performance, and trends, making informed HR decisions to improve workplace culture, retention, and productivity.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CC8D3-207F-9FE8-902A-3B6290F01530}"/>
              </a:ext>
            </a:extLst>
          </p:cNvPr>
          <p:cNvSpPr txBox="1"/>
          <p:nvPr/>
        </p:nvSpPr>
        <p:spPr>
          <a:xfrm>
            <a:off x="1105373" y="2223254"/>
            <a:ext cx="9217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END-USERS OF EMPLOYMENT DATA ANALYSIS:</a:t>
            </a:r>
            <a:r>
              <a:rPr lang="en-GB" dirty="0"/>
              <a:t>
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Managers:</a:t>
            </a:r>
            <a:r>
              <a:rPr lang="en-GB" dirty="0"/>
              <a:t> For talent management, employee engagement, and retention strategies.
</a:t>
            </a:r>
            <a:r>
              <a:rPr lang="en-GB" b="1" dirty="0"/>
              <a:t>Business Leaders: </a:t>
            </a:r>
            <a:r>
              <a:rPr lang="en-GB" dirty="0"/>
              <a:t>To inform strategic decisions, optimize workforce, and drive business outcomes.
</a:t>
            </a:r>
            <a:r>
              <a:rPr lang="en-GB" b="1" dirty="0"/>
              <a:t>Recruiters</a:t>
            </a:r>
            <a:r>
              <a:rPr lang="en-GB" dirty="0"/>
              <a:t>: To improve recruitment processes, source top talent, and reduce time-to-hire.
</a:t>
            </a:r>
            <a:r>
              <a:rPr lang="en-GB" b="1" dirty="0"/>
              <a:t>Talent Development Teams</a:t>
            </a:r>
            <a:r>
              <a:rPr lang="en-GB" dirty="0"/>
              <a:t>: To design training programs, identify skill gaps, and enhance employee growth.
</a:t>
            </a:r>
            <a:r>
              <a:rPr lang="en-GB" b="1" dirty="0"/>
              <a:t>Compensation and Benefits Teams:</a:t>
            </a:r>
            <a:r>
              <a:rPr lang="en-GB" dirty="0"/>
              <a:t> To determine fair pay, benefits, and rewards structures.
</a:t>
            </a:r>
            <a:r>
              <a:rPr lang="en-GB" b="1" dirty="0"/>
              <a:t>Diversity, Equity, and Inclusion (DEI) Teams:</a:t>
            </a:r>
            <a:r>
              <a:rPr lang="en-GB" dirty="0"/>
              <a:t> To monitor diversity metrics, identify biases, and promote inclusive workplaces.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5304C-672B-29FA-C1DE-1FC28639BAC6}"/>
              </a:ext>
            </a:extLst>
          </p:cNvPr>
          <p:cNvSpPr txBox="1"/>
          <p:nvPr/>
        </p:nvSpPr>
        <p:spPr>
          <a:xfrm>
            <a:off x="3050038" y="2280950"/>
            <a:ext cx="63035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FILTERING</a:t>
            </a:r>
            <a:r>
              <a:rPr lang="en-GB" sz="2400" dirty="0"/>
              <a:t> – Remove Missing Values </a:t>
            </a:r>
          </a:p>
          <a:p>
            <a:r>
              <a:rPr lang="en-GB" sz="2400" b="1" dirty="0"/>
              <a:t>CONDITIONAL FORMATTING </a:t>
            </a:r>
            <a:r>
              <a:rPr lang="en-GB" sz="2400" dirty="0"/>
              <a:t>– Blank </a:t>
            </a:r>
          </a:p>
          <a:p>
            <a:r>
              <a:rPr lang="en-GB" sz="2400" b="1" dirty="0"/>
              <a:t>FORMULA </a:t>
            </a:r>
            <a:r>
              <a:rPr lang="en-GB" sz="2400" dirty="0"/>
              <a:t> –Performance</a:t>
            </a:r>
          </a:p>
          <a:p>
            <a:r>
              <a:rPr lang="en-GB" sz="2400" b="1" dirty="0"/>
              <a:t>PIVOT TABLE</a:t>
            </a:r>
            <a:r>
              <a:rPr lang="en-GB" sz="2400" dirty="0"/>
              <a:t> - SUMMARY</a:t>
            </a:r>
            <a:endParaRPr lang="en-GB" sz="2400" b="1" dirty="0"/>
          </a:p>
          <a:p>
            <a:r>
              <a:rPr lang="en-GB" sz="2400" b="1" dirty="0"/>
              <a:t>GRAPH</a:t>
            </a:r>
            <a:r>
              <a:rPr lang="en-GB" sz="2400" dirty="0"/>
              <a:t> – Data Visualisation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EE47C-D5AA-0561-2CE2-B655845575D0}"/>
              </a:ext>
            </a:extLst>
          </p:cNvPr>
          <p:cNvSpPr txBox="1"/>
          <p:nvPr/>
        </p:nvSpPr>
        <p:spPr>
          <a:xfrm>
            <a:off x="476758" y="1858139"/>
            <a:ext cx="10060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– features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– features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 id – number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– text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 – text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/ female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rating – number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– Number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–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76732" y="1876450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=IFS(Z8&gt;=5, “Very High”,Z8&gt;=4, “High”,Z8&gt;=3, “Medium”, TRUE, “Low”)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aiyshanousheen029@gmail.com</cp:lastModifiedBy>
  <cp:revision>19</cp:revision>
  <dcterms:created xsi:type="dcterms:W3CDTF">2024-03-29T15:07:22Z</dcterms:created>
  <dcterms:modified xsi:type="dcterms:W3CDTF">2024-08-30T13:33:29Z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