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65" r:id="rId2"/>
    <p:sldId id="414" r:id="rId3"/>
    <p:sldId id="409" r:id="rId4"/>
    <p:sldId id="410" r:id="rId5"/>
    <p:sldId id="411" r:id="rId6"/>
    <p:sldId id="412" r:id="rId7"/>
    <p:sldId id="413" r:id="rId8"/>
    <p:sldId id="415" r:id="rId9"/>
    <p:sldId id="416" r:id="rId10"/>
    <p:sldId id="417" r:id="rId11"/>
    <p:sldId id="418" r:id="rId12"/>
    <p:sldId id="419" r:id="rId13"/>
    <p:sldId id="421" r:id="rId14"/>
    <p:sldId id="420" r:id="rId15"/>
    <p:sldId id="257" r:id="rId16"/>
    <p:sldId id="266" r:id="rId17"/>
    <p:sldId id="407" r:id="rId18"/>
    <p:sldId id="334" r:id="rId19"/>
    <p:sldId id="408" r:id="rId20"/>
    <p:sldId id="453" r:id="rId21"/>
    <p:sldId id="454" r:id="rId22"/>
    <p:sldId id="455" r:id="rId23"/>
    <p:sldId id="426" r:id="rId24"/>
    <p:sldId id="427" r:id="rId25"/>
    <p:sldId id="423" r:id="rId26"/>
    <p:sldId id="456" r:id="rId27"/>
    <p:sldId id="457" r:id="rId28"/>
    <p:sldId id="458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5" r:id="rId43"/>
    <p:sldId id="446" r:id="rId44"/>
    <p:sldId id="447" r:id="rId45"/>
    <p:sldId id="451" r:id="rId46"/>
    <p:sldId id="452" r:id="rId47"/>
    <p:sldId id="459" r:id="rId48"/>
    <p:sldId id="33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AEAEA"/>
    <a:srgbClr val="000000"/>
    <a:srgbClr val="DCE6F2"/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CD1CD-DCC1-487E-BDF9-D22B3EE94F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126125-B884-45AD-9846-50226166D523}">
      <dgm:prSet phldrT="[Text]"/>
      <dgm:spPr/>
      <dgm:t>
        <a:bodyPr/>
        <a:lstStyle/>
        <a:p>
          <a:r>
            <a:rPr lang="en-US" dirty="0" smtClean="0"/>
            <a:t>State Transition Strategy</a:t>
          </a:r>
          <a:endParaRPr lang="en-US" dirty="0"/>
        </a:p>
      </dgm:t>
    </dgm:pt>
    <dgm:pt modelId="{CAAAE481-986F-485D-AECC-EEB8A209D2E3}" type="parTrans" cxnId="{92128229-D984-46B5-B5A8-FF48F0D0864D}">
      <dgm:prSet/>
      <dgm:spPr/>
      <dgm:t>
        <a:bodyPr/>
        <a:lstStyle/>
        <a:p>
          <a:endParaRPr lang="en-US"/>
        </a:p>
      </dgm:t>
    </dgm:pt>
    <dgm:pt modelId="{A4BBF0E7-58D3-4E77-B048-5A99A39A3859}" type="sibTrans" cxnId="{92128229-D984-46B5-B5A8-FF48F0D0864D}">
      <dgm:prSet/>
      <dgm:spPr/>
      <dgm:t>
        <a:bodyPr/>
        <a:lstStyle/>
        <a:p>
          <a:endParaRPr lang="en-US"/>
        </a:p>
      </dgm:t>
    </dgm:pt>
    <dgm:pt modelId="{03079D3E-7659-4921-91DB-67DCAE4852B3}">
      <dgm:prSet phldrT="[Text]"/>
      <dgm:spPr/>
      <dgm:t>
        <a:bodyPr/>
        <a:lstStyle/>
        <a:p>
          <a:r>
            <a:rPr lang="en-US" dirty="0" smtClean="0"/>
            <a:t>BFS (shortest path first)</a:t>
          </a:r>
          <a:endParaRPr lang="en-US" dirty="0"/>
        </a:p>
      </dgm:t>
    </dgm:pt>
    <dgm:pt modelId="{D5BC827F-08B5-4CE1-B0F4-89245FCA2030}" type="parTrans" cxnId="{B4D5C6FA-27CF-4E1E-B91A-0719B28DE46B}">
      <dgm:prSet/>
      <dgm:spPr/>
      <dgm:t>
        <a:bodyPr/>
        <a:lstStyle/>
        <a:p>
          <a:endParaRPr lang="en-US"/>
        </a:p>
      </dgm:t>
    </dgm:pt>
    <dgm:pt modelId="{F64EA975-60CC-45B8-A06C-4461FAF52130}" type="sibTrans" cxnId="{B4D5C6FA-27CF-4E1E-B91A-0719B28DE46B}">
      <dgm:prSet/>
      <dgm:spPr/>
      <dgm:t>
        <a:bodyPr/>
        <a:lstStyle/>
        <a:p>
          <a:endParaRPr lang="en-US"/>
        </a:p>
      </dgm:t>
    </dgm:pt>
    <dgm:pt modelId="{1E9F2A30-6614-4FE1-B430-E5589FA68C63}">
      <dgm:prSet phldrT="[Text]"/>
      <dgm:spPr/>
      <dgm:t>
        <a:bodyPr/>
        <a:lstStyle/>
        <a:p>
          <a:r>
            <a:rPr lang="en-US" dirty="0" smtClean="0"/>
            <a:t>DFS (longest path first)</a:t>
          </a:r>
          <a:endParaRPr lang="en-US" dirty="0"/>
        </a:p>
      </dgm:t>
    </dgm:pt>
    <dgm:pt modelId="{0797A9E4-E337-48CB-8E41-4406F4287AB6}" type="parTrans" cxnId="{F50ABC40-8CBA-4B68-8C3C-92E4B08BDEAE}">
      <dgm:prSet/>
      <dgm:spPr/>
      <dgm:t>
        <a:bodyPr/>
        <a:lstStyle/>
        <a:p>
          <a:endParaRPr lang="en-US"/>
        </a:p>
      </dgm:t>
    </dgm:pt>
    <dgm:pt modelId="{322DB401-69E6-4A17-A20C-170EBAC9DF56}" type="sibTrans" cxnId="{F50ABC40-8CBA-4B68-8C3C-92E4B08BDEAE}">
      <dgm:prSet/>
      <dgm:spPr/>
      <dgm:t>
        <a:bodyPr/>
        <a:lstStyle/>
        <a:p>
          <a:endParaRPr lang="en-US"/>
        </a:p>
      </dgm:t>
    </dgm:pt>
    <dgm:pt modelId="{4B2F6BB1-ACB5-46A9-AC89-CA3B9518D953}">
      <dgm:prSet phldrT="[Text]"/>
      <dgm:spPr/>
      <dgm:t>
        <a:bodyPr/>
        <a:lstStyle/>
        <a:p>
          <a:r>
            <a:rPr lang="en-US" dirty="0" smtClean="0"/>
            <a:t>Iterative deepening (BFS+DFS, depth limited)</a:t>
          </a:r>
          <a:endParaRPr lang="en-US" dirty="0"/>
        </a:p>
      </dgm:t>
    </dgm:pt>
    <dgm:pt modelId="{792992DE-57B7-4DD5-9A5E-FD5A66E57923}" type="parTrans" cxnId="{152209F6-7DA3-4E4F-972D-AB01E0BB8AD1}">
      <dgm:prSet/>
      <dgm:spPr/>
      <dgm:t>
        <a:bodyPr/>
        <a:lstStyle/>
        <a:p>
          <a:endParaRPr lang="en-US"/>
        </a:p>
      </dgm:t>
    </dgm:pt>
    <dgm:pt modelId="{ADBA1236-CBF9-439E-BA64-CA8B548909D1}" type="sibTrans" cxnId="{152209F6-7DA3-4E4F-972D-AB01E0BB8AD1}">
      <dgm:prSet/>
      <dgm:spPr/>
      <dgm:t>
        <a:bodyPr/>
        <a:lstStyle/>
        <a:p>
          <a:endParaRPr lang="en-US"/>
        </a:p>
      </dgm:t>
    </dgm:pt>
    <dgm:pt modelId="{EE570195-DD62-47EA-A7F7-C6E2DEA720B1}">
      <dgm:prSet phldrT="[Text]"/>
      <dgm:spPr/>
      <dgm:t>
        <a:bodyPr/>
        <a:lstStyle/>
        <a:p>
          <a:r>
            <a:rPr lang="en-US" dirty="0" smtClean="0"/>
            <a:t>Heuristic (goal directed)</a:t>
          </a:r>
          <a:endParaRPr lang="en-US" dirty="0"/>
        </a:p>
      </dgm:t>
    </dgm:pt>
    <dgm:pt modelId="{D76EAE9D-5244-44AB-B3BC-FE0EA25170B8}" type="parTrans" cxnId="{AC76DD06-EA22-4294-8B19-0FB23EEA6299}">
      <dgm:prSet/>
      <dgm:spPr/>
      <dgm:t>
        <a:bodyPr/>
        <a:lstStyle/>
        <a:p>
          <a:endParaRPr lang="en-US"/>
        </a:p>
      </dgm:t>
    </dgm:pt>
    <dgm:pt modelId="{2CD22683-4C1C-418E-841D-7C8AE9E90740}" type="sibTrans" cxnId="{AC76DD06-EA22-4294-8B19-0FB23EEA6299}">
      <dgm:prSet/>
      <dgm:spPr/>
      <dgm:t>
        <a:bodyPr/>
        <a:lstStyle/>
        <a:p>
          <a:endParaRPr lang="en-US"/>
        </a:p>
      </dgm:t>
    </dgm:pt>
    <dgm:pt modelId="{87000D47-B385-49ED-8877-C27B303C787A}">
      <dgm:prSet phldrT="[Text]"/>
      <dgm:spPr/>
      <dgm:t>
        <a:bodyPr/>
        <a:lstStyle/>
        <a:p>
          <a:r>
            <a:rPr lang="en-US" dirty="0" smtClean="0"/>
            <a:t>Uniform Cost (cheapest first)</a:t>
          </a:r>
          <a:endParaRPr lang="en-US" dirty="0"/>
        </a:p>
      </dgm:t>
    </dgm:pt>
    <dgm:pt modelId="{A0FCE5C2-72B9-4861-8305-967468F908C9}" type="parTrans" cxnId="{90E6381D-884C-4DF8-AB43-A47D2C905E98}">
      <dgm:prSet/>
      <dgm:spPr/>
      <dgm:t>
        <a:bodyPr/>
        <a:lstStyle/>
        <a:p>
          <a:endParaRPr lang="en-US"/>
        </a:p>
      </dgm:t>
    </dgm:pt>
    <dgm:pt modelId="{6BB97834-8774-44E1-8924-F0D10C404635}" type="sibTrans" cxnId="{90E6381D-884C-4DF8-AB43-A47D2C905E98}">
      <dgm:prSet/>
      <dgm:spPr/>
      <dgm:t>
        <a:bodyPr/>
        <a:lstStyle/>
        <a:p>
          <a:endParaRPr lang="en-US"/>
        </a:p>
      </dgm:t>
    </dgm:pt>
    <dgm:pt modelId="{AC09FFFF-7C7F-41DC-9712-04B577425149}" type="pres">
      <dgm:prSet presAssocID="{08ACD1CD-DCC1-487E-BDF9-D22B3EE94F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1171FD-F2B4-4C23-B877-25EDCF801BB8}" type="pres">
      <dgm:prSet presAssocID="{B1126125-B884-45AD-9846-50226166D52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76B0E-6AEC-4D05-9DB5-ADF630511983}" type="pres">
      <dgm:prSet presAssocID="{B1126125-B884-45AD-9846-50226166D52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CC699B-B98F-4B16-92C8-6F85C944641F}" type="presOf" srcId="{B1126125-B884-45AD-9846-50226166D523}" destId="{191171FD-F2B4-4C23-B877-25EDCF801BB8}" srcOrd="0" destOrd="0" presId="urn:microsoft.com/office/officeart/2005/8/layout/vList2"/>
    <dgm:cxn modelId="{F50ABC40-8CBA-4B68-8C3C-92E4B08BDEAE}" srcId="{B1126125-B884-45AD-9846-50226166D523}" destId="{1E9F2A30-6614-4FE1-B430-E5589FA68C63}" srcOrd="2" destOrd="0" parTransId="{0797A9E4-E337-48CB-8E41-4406F4287AB6}" sibTransId="{322DB401-69E6-4A17-A20C-170EBAC9DF56}"/>
    <dgm:cxn modelId="{0AC96381-DC3F-41FC-AE76-A3A27916BC78}" type="presOf" srcId="{4B2F6BB1-ACB5-46A9-AC89-CA3B9518D953}" destId="{F7876B0E-6AEC-4D05-9DB5-ADF630511983}" srcOrd="0" destOrd="3" presId="urn:microsoft.com/office/officeart/2005/8/layout/vList2"/>
    <dgm:cxn modelId="{B4CAB08C-E733-423C-9FC5-9E8CDA32362D}" type="presOf" srcId="{08ACD1CD-DCC1-487E-BDF9-D22B3EE94F8E}" destId="{AC09FFFF-7C7F-41DC-9712-04B577425149}" srcOrd="0" destOrd="0" presId="urn:microsoft.com/office/officeart/2005/8/layout/vList2"/>
    <dgm:cxn modelId="{92128229-D984-46B5-B5A8-FF48F0D0864D}" srcId="{08ACD1CD-DCC1-487E-BDF9-D22B3EE94F8E}" destId="{B1126125-B884-45AD-9846-50226166D523}" srcOrd="0" destOrd="0" parTransId="{CAAAE481-986F-485D-AECC-EEB8A209D2E3}" sibTransId="{A4BBF0E7-58D3-4E77-B048-5A99A39A3859}"/>
    <dgm:cxn modelId="{152209F6-7DA3-4E4F-972D-AB01E0BB8AD1}" srcId="{B1126125-B884-45AD-9846-50226166D523}" destId="{4B2F6BB1-ACB5-46A9-AC89-CA3B9518D953}" srcOrd="3" destOrd="0" parTransId="{792992DE-57B7-4DD5-9A5E-FD5A66E57923}" sibTransId="{ADBA1236-CBF9-439E-BA64-CA8B548909D1}"/>
    <dgm:cxn modelId="{61892342-3F18-40AC-8324-B8981D2C1961}" type="presOf" srcId="{03079D3E-7659-4921-91DB-67DCAE4852B3}" destId="{F7876B0E-6AEC-4D05-9DB5-ADF630511983}" srcOrd="0" destOrd="0" presId="urn:microsoft.com/office/officeart/2005/8/layout/vList2"/>
    <dgm:cxn modelId="{2AFDE81E-9B31-41B4-9671-8A729BD966B8}" type="presOf" srcId="{1E9F2A30-6614-4FE1-B430-E5589FA68C63}" destId="{F7876B0E-6AEC-4D05-9DB5-ADF630511983}" srcOrd="0" destOrd="2" presId="urn:microsoft.com/office/officeart/2005/8/layout/vList2"/>
    <dgm:cxn modelId="{90E6381D-884C-4DF8-AB43-A47D2C905E98}" srcId="{B1126125-B884-45AD-9846-50226166D523}" destId="{87000D47-B385-49ED-8877-C27B303C787A}" srcOrd="1" destOrd="0" parTransId="{A0FCE5C2-72B9-4861-8305-967468F908C9}" sibTransId="{6BB97834-8774-44E1-8924-F0D10C404635}"/>
    <dgm:cxn modelId="{A2D20DAC-0ACD-40DE-87B1-A7D92FA559C0}" type="presOf" srcId="{EE570195-DD62-47EA-A7F7-C6E2DEA720B1}" destId="{F7876B0E-6AEC-4D05-9DB5-ADF630511983}" srcOrd="0" destOrd="4" presId="urn:microsoft.com/office/officeart/2005/8/layout/vList2"/>
    <dgm:cxn modelId="{AC76DD06-EA22-4294-8B19-0FB23EEA6299}" srcId="{B1126125-B884-45AD-9846-50226166D523}" destId="{EE570195-DD62-47EA-A7F7-C6E2DEA720B1}" srcOrd="4" destOrd="0" parTransId="{D76EAE9D-5244-44AB-B3BC-FE0EA25170B8}" sibTransId="{2CD22683-4C1C-418E-841D-7C8AE9E90740}"/>
    <dgm:cxn modelId="{B4D5C6FA-27CF-4E1E-B91A-0719B28DE46B}" srcId="{B1126125-B884-45AD-9846-50226166D523}" destId="{03079D3E-7659-4921-91DB-67DCAE4852B3}" srcOrd="0" destOrd="0" parTransId="{D5BC827F-08B5-4CE1-B0F4-89245FCA2030}" sibTransId="{F64EA975-60CC-45B8-A06C-4461FAF52130}"/>
    <dgm:cxn modelId="{E00C5ED3-86FD-4B0E-900C-195F9C66FFF9}" type="presOf" srcId="{87000D47-B385-49ED-8877-C27B303C787A}" destId="{F7876B0E-6AEC-4D05-9DB5-ADF630511983}" srcOrd="0" destOrd="1" presId="urn:microsoft.com/office/officeart/2005/8/layout/vList2"/>
    <dgm:cxn modelId="{77A57447-5549-4C71-868F-02E67E8B674E}" type="presParOf" srcId="{AC09FFFF-7C7F-41DC-9712-04B577425149}" destId="{191171FD-F2B4-4C23-B877-25EDCF801BB8}" srcOrd="0" destOrd="0" presId="urn:microsoft.com/office/officeart/2005/8/layout/vList2"/>
    <dgm:cxn modelId="{307654D4-7BFE-40FD-9F4B-595B6AC7BAC7}" type="presParOf" srcId="{AC09FFFF-7C7F-41DC-9712-04B577425149}" destId="{F7876B0E-6AEC-4D05-9DB5-ADF63051198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2A10A4-0482-4E3C-9912-A2FAF04A5D1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B8B9F-4CF5-4CA5-9397-547F47720303}">
      <dgm:prSet phldrT="[Text]"/>
      <dgm:spPr/>
      <dgm:t>
        <a:bodyPr/>
        <a:lstStyle/>
        <a:p>
          <a:r>
            <a:rPr lang="en-US" dirty="0" smtClean="0"/>
            <a:t>Complexity</a:t>
          </a:r>
          <a:endParaRPr lang="en-US" dirty="0"/>
        </a:p>
      </dgm:t>
    </dgm:pt>
    <dgm:pt modelId="{79852C0A-D7F9-4125-A028-BF3034D9479C}" type="parTrans" cxnId="{94EF9FD2-2111-427C-9341-2DF5CFD5FB23}">
      <dgm:prSet/>
      <dgm:spPr/>
      <dgm:t>
        <a:bodyPr/>
        <a:lstStyle/>
        <a:p>
          <a:endParaRPr lang="en-US"/>
        </a:p>
      </dgm:t>
    </dgm:pt>
    <dgm:pt modelId="{85E8D1D2-6331-4F5B-9753-5738A8A9DB7D}" type="sibTrans" cxnId="{94EF9FD2-2111-427C-9341-2DF5CFD5FB23}">
      <dgm:prSet/>
      <dgm:spPr/>
      <dgm:t>
        <a:bodyPr/>
        <a:lstStyle/>
        <a:p>
          <a:endParaRPr lang="en-US"/>
        </a:p>
      </dgm:t>
    </dgm:pt>
    <dgm:pt modelId="{C6D62E75-DB6D-401B-A569-2CAD279DD350}">
      <dgm:prSet phldrT="[Text]"/>
      <dgm:spPr/>
      <dgm:t>
        <a:bodyPr/>
        <a:lstStyle/>
        <a:p>
          <a:r>
            <a:rPr lang="en-US" dirty="0" smtClean="0"/>
            <a:t>Time and space</a:t>
          </a:r>
          <a:endParaRPr lang="en-US" dirty="0"/>
        </a:p>
      </dgm:t>
    </dgm:pt>
    <dgm:pt modelId="{E492300E-47AF-47EA-9194-8696EDA36DEF}" type="parTrans" cxnId="{8E559808-AD15-4141-9633-A251AB412510}">
      <dgm:prSet/>
      <dgm:spPr/>
      <dgm:t>
        <a:bodyPr/>
        <a:lstStyle/>
        <a:p>
          <a:endParaRPr lang="en-US"/>
        </a:p>
      </dgm:t>
    </dgm:pt>
    <dgm:pt modelId="{E8F4FA3D-BB17-45F3-921C-3672E4FF95A9}" type="sibTrans" cxnId="{8E559808-AD15-4141-9633-A251AB412510}">
      <dgm:prSet/>
      <dgm:spPr/>
      <dgm:t>
        <a:bodyPr/>
        <a:lstStyle/>
        <a:p>
          <a:endParaRPr lang="en-US"/>
        </a:p>
      </dgm:t>
    </dgm:pt>
    <dgm:pt modelId="{C8A4F61D-31E9-4867-9E5E-026A9D48F603}">
      <dgm:prSet phldrT="[Text]"/>
      <dgm:spPr/>
      <dgm:t>
        <a:bodyPr/>
        <a:lstStyle/>
        <a:p>
          <a:r>
            <a:rPr lang="en-US" dirty="0" smtClean="0"/>
            <a:t>Completeness</a:t>
          </a:r>
          <a:endParaRPr lang="en-US" dirty="0"/>
        </a:p>
      </dgm:t>
    </dgm:pt>
    <dgm:pt modelId="{E7E334D0-BDCD-42B2-A9C0-11904258AB8A}" type="parTrans" cxnId="{4E9565A8-DDD8-4C3F-9CF5-F1A740F4808E}">
      <dgm:prSet/>
      <dgm:spPr/>
      <dgm:t>
        <a:bodyPr/>
        <a:lstStyle/>
        <a:p>
          <a:endParaRPr lang="en-US"/>
        </a:p>
      </dgm:t>
    </dgm:pt>
    <dgm:pt modelId="{3241F995-4888-4DBB-BB52-286B3AA0F492}" type="sibTrans" cxnId="{4E9565A8-DDD8-4C3F-9CF5-F1A740F4808E}">
      <dgm:prSet/>
      <dgm:spPr/>
      <dgm:t>
        <a:bodyPr/>
        <a:lstStyle/>
        <a:p>
          <a:endParaRPr lang="en-US"/>
        </a:p>
      </dgm:t>
    </dgm:pt>
    <dgm:pt modelId="{F04EAE8B-ED21-45EF-AF18-ECC3F7430510}">
      <dgm:prSet phldrT="[Text]"/>
      <dgm:spPr/>
      <dgm:t>
        <a:bodyPr/>
        <a:lstStyle/>
        <a:p>
          <a:r>
            <a:rPr lang="en-US" dirty="0" smtClean="0"/>
            <a:t>Always reaches goal</a:t>
          </a:r>
          <a:endParaRPr lang="en-US" dirty="0"/>
        </a:p>
      </dgm:t>
    </dgm:pt>
    <dgm:pt modelId="{485FAF52-6E78-4A2B-A828-84B725B73714}" type="parTrans" cxnId="{E0329E07-AC9C-4CBA-A087-EB5B5418A733}">
      <dgm:prSet/>
      <dgm:spPr/>
      <dgm:t>
        <a:bodyPr/>
        <a:lstStyle/>
        <a:p>
          <a:endParaRPr lang="en-US"/>
        </a:p>
      </dgm:t>
    </dgm:pt>
    <dgm:pt modelId="{7935973F-287A-48F7-A4E2-B681CD9C8922}" type="sibTrans" cxnId="{E0329E07-AC9C-4CBA-A087-EB5B5418A733}">
      <dgm:prSet/>
      <dgm:spPr/>
      <dgm:t>
        <a:bodyPr/>
        <a:lstStyle/>
        <a:p>
          <a:endParaRPr lang="en-US"/>
        </a:p>
      </dgm:t>
    </dgm:pt>
    <dgm:pt modelId="{249A4B9C-1AE0-4868-BD18-7DF14C9FC908}">
      <dgm:prSet phldrT="[Text]"/>
      <dgm:spPr/>
      <dgm:t>
        <a:bodyPr/>
        <a:lstStyle/>
        <a:p>
          <a:r>
            <a:rPr lang="en-US" dirty="0" smtClean="0"/>
            <a:t>Optimality</a:t>
          </a:r>
          <a:endParaRPr lang="en-US" dirty="0"/>
        </a:p>
      </dgm:t>
    </dgm:pt>
    <dgm:pt modelId="{6F924D1A-381B-47F3-B739-2E72B74C5FCC}" type="parTrans" cxnId="{80096E0D-7FFD-4250-AC39-3E848D39C84B}">
      <dgm:prSet/>
      <dgm:spPr/>
      <dgm:t>
        <a:bodyPr/>
        <a:lstStyle/>
        <a:p>
          <a:endParaRPr lang="en-US"/>
        </a:p>
      </dgm:t>
    </dgm:pt>
    <dgm:pt modelId="{AA4DA61C-E952-4CEE-A20B-8BAA7635FEA5}" type="sibTrans" cxnId="{80096E0D-7FFD-4250-AC39-3E848D39C84B}">
      <dgm:prSet/>
      <dgm:spPr/>
      <dgm:t>
        <a:bodyPr/>
        <a:lstStyle/>
        <a:p>
          <a:endParaRPr lang="en-US"/>
        </a:p>
      </dgm:t>
    </dgm:pt>
    <dgm:pt modelId="{73103E9F-EF6F-4BAA-A4A6-86FD78D0B30C}">
      <dgm:prSet phldrT="[Text]"/>
      <dgm:spPr/>
      <dgm:t>
        <a:bodyPr/>
        <a:lstStyle/>
        <a:p>
          <a:r>
            <a:rPr lang="en-US" dirty="0" smtClean="0"/>
            <a:t>Admissibility</a:t>
          </a:r>
          <a:endParaRPr lang="en-US" dirty="0"/>
        </a:p>
      </dgm:t>
    </dgm:pt>
    <dgm:pt modelId="{B7DEAF01-36C3-4D65-B370-C845B68883E6}" type="parTrans" cxnId="{4B2F9F3B-0686-4205-BD0C-59EFCA49FF62}">
      <dgm:prSet/>
      <dgm:spPr/>
      <dgm:t>
        <a:bodyPr/>
        <a:lstStyle/>
        <a:p>
          <a:endParaRPr lang="en-US"/>
        </a:p>
      </dgm:t>
    </dgm:pt>
    <dgm:pt modelId="{E7A0218F-1E51-4171-BD49-941BEC0FDC4C}" type="sibTrans" cxnId="{4B2F9F3B-0686-4205-BD0C-59EFCA49FF62}">
      <dgm:prSet/>
      <dgm:spPr/>
      <dgm:t>
        <a:bodyPr/>
        <a:lstStyle/>
        <a:p>
          <a:endParaRPr lang="en-US"/>
        </a:p>
      </dgm:t>
    </dgm:pt>
    <dgm:pt modelId="{147AFAE9-B4BB-4ACB-BE90-E28F65FC7043}">
      <dgm:prSet phldrT="[Text]"/>
      <dgm:spPr/>
      <dgm:t>
        <a:bodyPr/>
        <a:lstStyle/>
        <a:p>
          <a:r>
            <a:rPr lang="en-US" dirty="0" smtClean="0"/>
            <a:t>Irrevocability</a:t>
          </a:r>
          <a:endParaRPr lang="en-US" dirty="0"/>
        </a:p>
      </dgm:t>
    </dgm:pt>
    <dgm:pt modelId="{3C9E1A1F-1350-42DB-A884-38CBD237134A}" type="parTrans" cxnId="{F68B9F2A-103D-41C3-B8D0-F893B77867B8}">
      <dgm:prSet/>
      <dgm:spPr/>
      <dgm:t>
        <a:bodyPr/>
        <a:lstStyle/>
        <a:p>
          <a:endParaRPr lang="en-US"/>
        </a:p>
      </dgm:t>
    </dgm:pt>
    <dgm:pt modelId="{5C5E9475-7250-4051-B9EF-7AEFA4A94E57}" type="sibTrans" cxnId="{F68B9F2A-103D-41C3-B8D0-F893B77867B8}">
      <dgm:prSet/>
      <dgm:spPr/>
      <dgm:t>
        <a:bodyPr/>
        <a:lstStyle/>
        <a:p>
          <a:endParaRPr lang="en-US"/>
        </a:p>
      </dgm:t>
    </dgm:pt>
    <dgm:pt modelId="{FCCFDD9D-A88F-4CC8-891E-FAA9350E337A}">
      <dgm:prSet phldrT="[Text]"/>
      <dgm:spPr/>
      <dgm:t>
        <a:bodyPr/>
        <a:lstStyle/>
        <a:p>
          <a:r>
            <a:rPr lang="en-US" dirty="0" smtClean="0"/>
            <a:t>Always finds the best solution</a:t>
          </a:r>
          <a:endParaRPr lang="en-US" dirty="0"/>
        </a:p>
      </dgm:t>
    </dgm:pt>
    <dgm:pt modelId="{A3A7436B-4DF1-4C6D-A1EE-91D5690D30A1}" type="parTrans" cxnId="{390C6340-689E-440C-B4D8-FAADB1637A77}">
      <dgm:prSet/>
      <dgm:spPr/>
      <dgm:t>
        <a:bodyPr/>
        <a:lstStyle/>
        <a:p>
          <a:endParaRPr lang="en-US"/>
        </a:p>
      </dgm:t>
    </dgm:pt>
    <dgm:pt modelId="{E90EB02E-A5CB-4808-81B5-CD12EEF52D64}" type="sibTrans" cxnId="{390C6340-689E-440C-B4D8-FAADB1637A77}">
      <dgm:prSet/>
      <dgm:spPr/>
      <dgm:t>
        <a:bodyPr/>
        <a:lstStyle/>
        <a:p>
          <a:endParaRPr lang="en-US"/>
        </a:p>
      </dgm:t>
    </dgm:pt>
    <dgm:pt modelId="{8D71CF3D-DD09-4311-AC20-BEEE9A7701A1}">
      <dgm:prSet phldrT="[Text]"/>
      <dgm:spPr/>
      <dgm:t>
        <a:bodyPr/>
        <a:lstStyle/>
        <a:p>
          <a:r>
            <a:rPr lang="en-US" dirty="0" smtClean="0"/>
            <a:t>Finds the solution in quickest possible time/does not overestimates the solution cost</a:t>
          </a:r>
          <a:endParaRPr lang="en-US" dirty="0"/>
        </a:p>
      </dgm:t>
    </dgm:pt>
    <dgm:pt modelId="{920E785D-6AA3-4515-BE71-AF533E9EF078}" type="parTrans" cxnId="{7BCD4FE2-605F-431F-B30D-D7B26CE81D65}">
      <dgm:prSet/>
      <dgm:spPr/>
      <dgm:t>
        <a:bodyPr/>
        <a:lstStyle/>
        <a:p>
          <a:endParaRPr lang="en-US"/>
        </a:p>
      </dgm:t>
    </dgm:pt>
    <dgm:pt modelId="{2DF5ABEA-B54A-4B7A-96B0-FCBDD2ABA87D}" type="sibTrans" cxnId="{7BCD4FE2-605F-431F-B30D-D7B26CE81D65}">
      <dgm:prSet/>
      <dgm:spPr/>
      <dgm:t>
        <a:bodyPr/>
        <a:lstStyle/>
        <a:p>
          <a:endParaRPr lang="en-US"/>
        </a:p>
      </dgm:t>
    </dgm:pt>
    <dgm:pt modelId="{D05696B7-BC10-42CA-AE20-0F03185F1AEE}">
      <dgm:prSet phldrT="[Text]"/>
      <dgm:spPr/>
      <dgm:t>
        <a:bodyPr/>
        <a:lstStyle/>
        <a:p>
          <a:r>
            <a:rPr lang="en-US" dirty="0" smtClean="0"/>
            <a:t>No backtracking is allowed, therefore only one path is considered</a:t>
          </a:r>
          <a:endParaRPr lang="en-US" dirty="0"/>
        </a:p>
      </dgm:t>
    </dgm:pt>
    <dgm:pt modelId="{B9AE47C3-D9F7-49A4-8311-4ED7063E9868}" type="parTrans" cxnId="{008D263F-A1D7-48DA-A869-A1E640A70839}">
      <dgm:prSet/>
      <dgm:spPr/>
      <dgm:t>
        <a:bodyPr/>
        <a:lstStyle/>
        <a:p>
          <a:endParaRPr lang="en-US"/>
        </a:p>
      </dgm:t>
    </dgm:pt>
    <dgm:pt modelId="{DBFF4569-5B23-4B73-BF70-288CA6AF36D7}" type="sibTrans" cxnId="{008D263F-A1D7-48DA-A869-A1E640A70839}">
      <dgm:prSet/>
      <dgm:spPr/>
      <dgm:t>
        <a:bodyPr/>
        <a:lstStyle/>
        <a:p>
          <a:endParaRPr lang="en-US"/>
        </a:p>
      </dgm:t>
    </dgm:pt>
    <dgm:pt modelId="{263E695F-40EB-4E5E-8C88-4840A10F5B4B}" type="pres">
      <dgm:prSet presAssocID="{CE2A10A4-0482-4E3C-9912-A2FAF04A5D1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2A308D2-1F42-4BAF-BAC5-44FD74E6DD80}" type="pres">
      <dgm:prSet presAssocID="{BC3B8B9F-4CF5-4CA5-9397-547F47720303}" presName="linNode" presStyleCnt="0"/>
      <dgm:spPr/>
    </dgm:pt>
    <dgm:pt modelId="{9E80F205-BC39-4283-9D48-3B1361A32EB9}" type="pres">
      <dgm:prSet presAssocID="{BC3B8B9F-4CF5-4CA5-9397-547F47720303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63277-E7C9-478F-9707-98DE9A1F43E3}" type="pres">
      <dgm:prSet presAssocID="{BC3B8B9F-4CF5-4CA5-9397-547F47720303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1289D-2DF6-414C-A0CA-4B9F1A585878}" type="pres">
      <dgm:prSet presAssocID="{85E8D1D2-6331-4F5B-9753-5738A8A9DB7D}" presName="spacing" presStyleCnt="0"/>
      <dgm:spPr/>
    </dgm:pt>
    <dgm:pt modelId="{7BF997D9-207E-4B7C-971D-8415FD07C4B7}" type="pres">
      <dgm:prSet presAssocID="{C8A4F61D-31E9-4867-9E5E-026A9D48F603}" presName="linNode" presStyleCnt="0"/>
      <dgm:spPr/>
    </dgm:pt>
    <dgm:pt modelId="{457D5A20-0FCF-44C5-BFEA-BF91AE115708}" type="pres">
      <dgm:prSet presAssocID="{C8A4F61D-31E9-4867-9E5E-026A9D48F603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ED3C4-218A-40F3-97B9-DB791EF1ECD3}" type="pres">
      <dgm:prSet presAssocID="{C8A4F61D-31E9-4867-9E5E-026A9D48F603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56B9F-D808-4161-AF5C-61D46A68BEA1}" type="pres">
      <dgm:prSet presAssocID="{3241F995-4888-4DBB-BB52-286B3AA0F492}" presName="spacing" presStyleCnt="0"/>
      <dgm:spPr/>
    </dgm:pt>
    <dgm:pt modelId="{D08F89C0-A060-42C9-9980-BCA7C62EA78E}" type="pres">
      <dgm:prSet presAssocID="{249A4B9C-1AE0-4868-BD18-7DF14C9FC908}" presName="linNode" presStyleCnt="0"/>
      <dgm:spPr/>
    </dgm:pt>
    <dgm:pt modelId="{5D0D063D-C5B6-478F-BEE2-3191B023AB14}" type="pres">
      <dgm:prSet presAssocID="{249A4B9C-1AE0-4868-BD18-7DF14C9FC908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A5BFC-766B-402A-AAC7-C1712E2877A9}" type="pres">
      <dgm:prSet presAssocID="{249A4B9C-1AE0-4868-BD18-7DF14C9FC908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33F2D-2C58-472F-826F-46551FBB2876}" type="pres">
      <dgm:prSet presAssocID="{AA4DA61C-E952-4CEE-A20B-8BAA7635FEA5}" presName="spacing" presStyleCnt="0"/>
      <dgm:spPr/>
    </dgm:pt>
    <dgm:pt modelId="{7A072381-3A52-423C-9487-A9A8D903F6C9}" type="pres">
      <dgm:prSet presAssocID="{73103E9F-EF6F-4BAA-A4A6-86FD78D0B30C}" presName="linNode" presStyleCnt="0"/>
      <dgm:spPr/>
    </dgm:pt>
    <dgm:pt modelId="{3C65B2BF-6028-44E5-AA28-514FE1324750}" type="pres">
      <dgm:prSet presAssocID="{73103E9F-EF6F-4BAA-A4A6-86FD78D0B30C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DB2DC-B218-4236-B535-4E78C25D39EC}" type="pres">
      <dgm:prSet presAssocID="{73103E9F-EF6F-4BAA-A4A6-86FD78D0B30C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6CC9F-2F4B-4943-AADB-85FFE3B94365}" type="pres">
      <dgm:prSet presAssocID="{E7A0218F-1E51-4171-BD49-941BEC0FDC4C}" presName="spacing" presStyleCnt="0"/>
      <dgm:spPr/>
    </dgm:pt>
    <dgm:pt modelId="{57AFBFF7-B36D-4EEE-B3EE-10F485DA5306}" type="pres">
      <dgm:prSet presAssocID="{147AFAE9-B4BB-4ACB-BE90-E28F65FC7043}" presName="linNode" presStyleCnt="0"/>
      <dgm:spPr/>
    </dgm:pt>
    <dgm:pt modelId="{F33C162E-EFB5-4BB9-BC68-752251B231C6}" type="pres">
      <dgm:prSet presAssocID="{147AFAE9-B4BB-4ACB-BE90-E28F65FC7043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29DD0-8FDD-49A0-850D-E47ABD21A5FD}" type="pres">
      <dgm:prSet presAssocID="{147AFAE9-B4BB-4ACB-BE90-E28F65FC7043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AE04BC-D5DA-4EC3-8582-020EB0293B10}" type="presOf" srcId="{C8A4F61D-31E9-4867-9E5E-026A9D48F603}" destId="{457D5A20-0FCF-44C5-BFEA-BF91AE115708}" srcOrd="0" destOrd="0" presId="urn:microsoft.com/office/officeart/2005/8/layout/vList6"/>
    <dgm:cxn modelId="{58A28D7F-A98E-4088-A548-304867741A63}" type="presOf" srcId="{F04EAE8B-ED21-45EF-AF18-ECC3F7430510}" destId="{866ED3C4-218A-40F3-97B9-DB791EF1ECD3}" srcOrd="0" destOrd="0" presId="urn:microsoft.com/office/officeart/2005/8/layout/vList6"/>
    <dgm:cxn modelId="{0147E6E8-2124-453F-995F-8EADB1483DF0}" type="presOf" srcId="{BC3B8B9F-4CF5-4CA5-9397-547F47720303}" destId="{9E80F205-BC39-4283-9D48-3B1361A32EB9}" srcOrd="0" destOrd="0" presId="urn:microsoft.com/office/officeart/2005/8/layout/vList6"/>
    <dgm:cxn modelId="{D0B3EA30-967F-40D9-8DFF-105D272B9116}" type="presOf" srcId="{FCCFDD9D-A88F-4CC8-891E-FAA9350E337A}" destId="{2F8A5BFC-766B-402A-AAC7-C1712E2877A9}" srcOrd="0" destOrd="0" presId="urn:microsoft.com/office/officeart/2005/8/layout/vList6"/>
    <dgm:cxn modelId="{94EF9FD2-2111-427C-9341-2DF5CFD5FB23}" srcId="{CE2A10A4-0482-4E3C-9912-A2FAF04A5D1C}" destId="{BC3B8B9F-4CF5-4CA5-9397-547F47720303}" srcOrd="0" destOrd="0" parTransId="{79852C0A-D7F9-4125-A028-BF3034D9479C}" sibTransId="{85E8D1D2-6331-4F5B-9753-5738A8A9DB7D}"/>
    <dgm:cxn modelId="{80096E0D-7FFD-4250-AC39-3E848D39C84B}" srcId="{CE2A10A4-0482-4E3C-9912-A2FAF04A5D1C}" destId="{249A4B9C-1AE0-4868-BD18-7DF14C9FC908}" srcOrd="2" destOrd="0" parTransId="{6F924D1A-381B-47F3-B739-2E72B74C5FCC}" sibTransId="{AA4DA61C-E952-4CEE-A20B-8BAA7635FEA5}"/>
    <dgm:cxn modelId="{F6D946DD-4B2F-4149-B74A-5329F6B95091}" type="presOf" srcId="{CE2A10A4-0482-4E3C-9912-A2FAF04A5D1C}" destId="{263E695F-40EB-4E5E-8C88-4840A10F5B4B}" srcOrd="0" destOrd="0" presId="urn:microsoft.com/office/officeart/2005/8/layout/vList6"/>
    <dgm:cxn modelId="{390C6340-689E-440C-B4D8-FAADB1637A77}" srcId="{249A4B9C-1AE0-4868-BD18-7DF14C9FC908}" destId="{FCCFDD9D-A88F-4CC8-891E-FAA9350E337A}" srcOrd="0" destOrd="0" parTransId="{A3A7436B-4DF1-4C6D-A1EE-91D5690D30A1}" sibTransId="{E90EB02E-A5CB-4808-81B5-CD12EEF52D64}"/>
    <dgm:cxn modelId="{4B2F9F3B-0686-4205-BD0C-59EFCA49FF62}" srcId="{CE2A10A4-0482-4E3C-9912-A2FAF04A5D1C}" destId="{73103E9F-EF6F-4BAA-A4A6-86FD78D0B30C}" srcOrd="3" destOrd="0" parTransId="{B7DEAF01-36C3-4D65-B370-C845B68883E6}" sibTransId="{E7A0218F-1E51-4171-BD49-941BEC0FDC4C}"/>
    <dgm:cxn modelId="{85EA632F-85CD-4BDF-81A2-8B8C2F3D0A4F}" type="presOf" srcId="{147AFAE9-B4BB-4ACB-BE90-E28F65FC7043}" destId="{F33C162E-EFB5-4BB9-BC68-752251B231C6}" srcOrd="0" destOrd="0" presId="urn:microsoft.com/office/officeart/2005/8/layout/vList6"/>
    <dgm:cxn modelId="{4E9565A8-DDD8-4C3F-9CF5-F1A740F4808E}" srcId="{CE2A10A4-0482-4E3C-9912-A2FAF04A5D1C}" destId="{C8A4F61D-31E9-4867-9E5E-026A9D48F603}" srcOrd="1" destOrd="0" parTransId="{E7E334D0-BDCD-42B2-A9C0-11904258AB8A}" sibTransId="{3241F995-4888-4DBB-BB52-286B3AA0F492}"/>
    <dgm:cxn modelId="{642D6A28-7FFF-4D1B-8541-E9764A23692B}" type="presOf" srcId="{C6D62E75-DB6D-401B-A569-2CAD279DD350}" destId="{4C563277-E7C9-478F-9707-98DE9A1F43E3}" srcOrd="0" destOrd="0" presId="urn:microsoft.com/office/officeart/2005/8/layout/vList6"/>
    <dgm:cxn modelId="{8E559808-AD15-4141-9633-A251AB412510}" srcId="{BC3B8B9F-4CF5-4CA5-9397-547F47720303}" destId="{C6D62E75-DB6D-401B-A569-2CAD279DD350}" srcOrd="0" destOrd="0" parTransId="{E492300E-47AF-47EA-9194-8696EDA36DEF}" sibTransId="{E8F4FA3D-BB17-45F3-921C-3672E4FF95A9}"/>
    <dgm:cxn modelId="{A51CA511-8DDF-4800-AE05-C18CC8524191}" type="presOf" srcId="{8D71CF3D-DD09-4311-AC20-BEEE9A7701A1}" destId="{ED5DB2DC-B218-4236-B535-4E78C25D39EC}" srcOrd="0" destOrd="0" presId="urn:microsoft.com/office/officeart/2005/8/layout/vList6"/>
    <dgm:cxn modelId="{1D19BC3F-E53E-40DC-BCA9-59BB5E54FE5F}" type="presOf" srcId="{73103E9F-EF6F-4BAA-A4A6-86FD78D0B30C}" destId="{3C65B2BF-6028-44E5-AA28-514FE1324750}" srcOrd="0" destOrd="0" presId="urn:microsoft.com/office/officeart/2005/8/layout/vList6"/>
    <dgm:cxn modelId="{F68B9F2A-103D-41C3-B8D0-F893B77867B8}" srcId="{CE2A10A4-0482-4E3C-9912-A2FAF04A5D1C}" destId="{147AFAE9-B4BB-4ACB-BE90-E28F65FC7043}" srcOrd="4" destOrd="0" parTransId="{3C9E1A1F-1350-42DB-A884-38CBD237134A}" sibTransId="{5C5E9475-7250-4051-B9EF-7AEFA4A94E57}"/>
    <dgm:cxn modelId="{6D354563-55BC-4293-92CA-AC1ABFCACEE7}" type="presOf" srcId="{249A4B9C-1AE0-4868-BD18-7DF14C9FC908}" destId="{5D0D063D-C5B6-478F-BEE2-3191B023AB14}" srcOrd="0" destOrd="0" presId="urn:microsoft.com/office/officeart/2005/8/layout/vList6"/>
    <dgm:cxn modelId="{7BCD4FE2-605F-431F-B30D-D7B26CE81D65}" srcId="{73103E9F-EF6F-4BAA-A4A6-86FD78D0B30C}" destId="{8D71CF3D-DD09-4311-AC20-BEEE9A7701A1}" srcOrd="0" destOrd="0" parTransId="{920E785D-6AA3-4515-BE71-AF533E9EF078}" sibTransId="{2DF5ABEA-B54A-4B7A-96B0-FCBDD2ABA87D}"/>
    <dgm:cxn modelId="{E0329E07-AC9C-4CBA-A087-EB5B5418A733}" srcId="{C8A4F61D-31E9-4867-9E5E-026A9D48F603}" destId="{F04EAE8B-ED21-45EF-AF18-ECC3F7430510}" srcOrd="0" destOrd="0" parTransId="{485FAF52-6E78-4A2B-A828-84B725B73714}" sibTransId="{7935973F-287A-48F7-A4E2-B681CD9C8922}"/>
    <dgm:cxn modelId="{008D263F-A1D7-48DA-A869-A1E640A70839}" srcId="{147AFAE9-B4BB-4ACB-BE90-E28F65FC7043}" destId="{D05696B7-BC10-42CA-AE20-0F03185F1AEE}" srcOrd="0" destOrd="0" parTransId="{B9AE47C3-D9F7-49A4-8311-4ED7063E9868}" sibTransId="{DBFF4569-5B23-4B73-BF70-288CA6AF36D7}"/>
    <dgm:cxn modelId="{870C131F-ECDB-43B1-8626-0756726A9102}" type="presOf" srcId="{D05696B7-BC10-42CA-AE20-0F03185F1AEE}" destId="{69B29DD0-8FDD-49A0-850D-E47ABD21A5FD}" srcOrd="0" destOrd="0" presId="urn:microsoft.com/office/officeart/2005/8/layout/vList6"/>
    <dgm:cxn modelId="{952A6AC5-3508-4645-97A7-80C23CC854BF}" type="presParOf" srcId="{263E695F-40EB-4E5E-8C88-4840A10F5B4B}" destId="{A2A308D2-1F42-4BAF-BAC5-44FD74E6DD80}" srcOrd="0" destOrd="0" presId="urn:microsoft.com/office/officeart/2005/8/layout/vList6"/>
    <dgm:cxn modelId="{09CFA15B-FB41-4C85-9D73-8BEC71AEF4D6}" type="presParOf" srcId="{A2A308D2-1F42-4BAF-BAC5-44FD74E6DD80}" destId="{9E80F205-BC39-4283-9D48-3B1361A32EB9}" srcOrd="0" destOrd="0" presId="urn:microsoft.com/office/officeart/2005/8/layout/vList6"/>
    <dgm:cxn modelId="{963CC359-8742-4BE5-8C75-3709280D4801}" type="presParOf" srcId="{A2A308D2-1F42-4BAF-BAC5-44FD74E6DD80}" destId="{4C563277-E7C9-478F-9707-98DE9A1F43E3}" srcOrd="1" destOrd="0" presId="urn:microsoft.com/office/officeart/2005/8/layout/vList6"/>
    <dgm:cxn modelId="{05B5D72A-6C83-4B23-B3FA-E3B77E3D680F}" type="presParOf" srcId="{263E695F-40EB-4E5E-8C88-4840A10F5B4B}" destId="{FAA1289D-2DF6-414C-A0CA-4B9F1A585878}" srcOrd="1" destOrd="0" presId="urn:microsoft.com/office/officeart/2005/8/layout/vList6"/>
    <dgm:cxn modelId="{CC7A421D-AD4B-48CD-A936-58D3FE6C0A01}" type="presParOf" srcId="{263E695F-40EB-4E5E-8C88-4840A10F5B4B}" destId="{7BF997D9-207E-4B7C-971D-8415FD07C4B7}" srcOrd="2" destOrd="0" presId="urn:microsoft.com/office/officeart/2005/8/layout/vList6"/>
    <dgm:cxn modelId="{DCB651B7-EC66-4346-81BA-EE3C3C94B25F}" type="presParOf" srcId="{7BF997D9-207E-4B7C-971D-8415FD07C4B7}" destId="{457D5A20-0FCF-44C5-BFEA-BF91AE115708}" srcOrd="0" destOrd="0" presId="urn:microsoft.com/office/officeart/2005/8/layout/vList6"/>
    <dgm:cxn modelId="{19137670-4B0C-4108-92B2-53EDA301EFB4}" type="presParOf" srcId="{7BF997D9-207E-4B7C-971D-8415FD07C4B7}" destId="{866ED3C4-218A-40F3-97B9-DB791EF1ECD3}" srcOrd="1" destOrd="0" presId="urn:microsoft.com/office/officeart/2005/8/layout/vList6"/>
    <dgm:cxn modelId="{929C8770-A5EC-49E5-B582-5822E6874129}" type="presParOf" srcId="{263E695F-40EB-4E5E-8C88-4840A10F5B4B}" destId="{7EC56B9F-D808-4161-AF5C-61D46A68BEA1}" srcOrd="3" destOrd="0" presId="urn:microsoft.com/office/officeart/2005/8/layout/vList6"/>
    <dgm:cxn modelId="{58A269E9-84AF-4243-8953-662F25F4F797}" type="presParOf" srcId="{263E695F-40EB-4E5E-8C88-4840A10F5B4B}" destId="{D08F89C0-A060-42C9-9980-BCA7C62EA78E}" srcOrd="4" destOrd="0" presId="urn:microsoft.com/office/officeart/2005/8/layout/vList6"/>
    <dgm:cxn modelId="{A5172DF5-07B2-4C15-A9A2-A5ADFA18700A}" type="presParOf" srcId="{D08F89C0-A060-42C9-9980-BCA7C62EA78E}" destId="{5D0D063D-C5B6-478F-BEE2-3191B023AB14}" srcOrd="0" destOrd="0" presId="urn:microsoft.com/office/officeart/2005/8/layout/vList6"/>
    <dgm:cxn modelId="{07E1D24E-251B-48E7-AC1E-29BBDF87DDED}" type="presParOf" srcId="{D08F89C0-A060-42C9-9980-BCA7C62EA78E}" destId="{2F8A5BFC-766B-402A-AAC7-C1712E2877A9}" srcOrd="1" destOrd="0" presId="urn:microsoft.com/office/officeart/2005/8/layout/vList6"/>
    <dgm:cxn modelId="{177AF68B-608F-44B5-B728-997CC5EA89A6}" type="presParOf" srcId="{263E695F-40EB-4E5E-8C88-4840A10F5B4B}" destId="{0F333F2D-2C58-472F-826F-46551FBB2876}" srcOrd="5" destOrd="0" presId="urn:microsoft.com/office/officeart/2005/8/layout/vList6"/>
    <dgm:cxn modelId="{C57AC109-A261-46F7-B96C-EE5CEA638D83}" type="presParOf" srcId="{263E695F-40EB-4E5E-8C88-4840A10F5B4B}" destId="{7A072381-3A52-423C-9487-A9A8D903F6C9}" srcOrd="6" destOrd="0" presId="urn:microsoft.com/office/officeart/2005/8/layout/vList6"/>
    <dgm:cxn modelId="{1A569FA6-EB96-47D4-94D2-6AB2F677D597}" type="presParOf" srcId="{7A072381-3A52-423C-9487-A9A8D903F6C9}" destId="{3C65B2BF-6028-44E5-AA28-514FE1324750}" srcOrd="0" destOrd="0" presId="urn:microsoft.com/office/officeart/2005/8/layout/vList6"/>
    <dgm:cxn modelId="{6BAF8E39-B23C-4703-B5AC-59D3F5CF2F16}" type="presParOf" srcId="{7A072381-3A52-423C-9487-A9A8D903F6C9}" destId="{ED5DB2DC-B218-4236-B535-4E78C25D39EC}" srcOrd="1" destOrd="0" presId="urn:microsoft.com/office/officeart/2005/8/layout/vList6"/>
    <dgm:cxn modelId="{9E920E91-855A-4D67-A5AD-01A0251032D1}" type="presParOf" srcId="{263E695F-40EB-4E5E-8C88-4840A10F5B4B}" destId="{72B6CC9F-2F4B-4943-AADB-85FFE3B94365}" srcOrd="7" destOrd="0" presId="urn:microsoft.com/office/officeart/2005/8/layout/vList6"/>
    <dgm:cxn modelId="{272447A7-5FD0-42D1-93D7-110B655E2575}" type="presParOf" srcId="{263E695F-40EB-4E5E-8C88-4840A10F5B4B}" destId="{57AFBFF7-B36D-4EEE-B3EE-10F485DA5306}" srcOrd="8" destOrd="0" presId="urn:microsoft.com/office/officeart/2005/8/layout/vList6"/>
    <dgm:cxn modelId="{6D416F93-F590-4BC5-936F-0BD1323C5382}" type="presParOf" srcId="{57AFBFF7-B36D-4EEE-B3EE-10F485DA5306}" destId="{F33C162E-EFB5-4BB9-BC68-752251B231C6}" srcOrd="0" destOrd="0" presId="urn:microsoft.com/office/officeart/2005/8/layout/vList6"/>
    <dgm:cxn modelId="{B1501D05-0A72-48E7-AF7D-C74E76DA79D1}" type="presParOf" srcId="{57AFBFF7-B36D-4EEE-B3EE-10F485DA5306}" destId="{69B29DD0-8FDD-49A0-850D-E47ABD21A5F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A8E9C6-7F44-472F-B6C7-CB053741E7CF}" type="doc">
      <dgm:prSet loTypeId="urn:microsoft.com/office/officeart/2005/8/layout/hLis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0143C9-A38F-4239-8BA4-8B8423179640}">
      <dgm:prSet phldrT="[Text]"/>
      <dgm:spPr/>
      <dgm:t>
        <a:bodyPr/>
        <a:lstStyle/>
        <a:p>
          <a:r>
            <a:rPr lang="en-US" dirty="0" smtClean="0"/>
            <a:t>BFS</a:t>
          </a:r>
          <a:endParaRPr lang="en-US" dirty="0"/>
        </a:p>
      </dgm:t>
    </dgm:pt>
    <dgm:pt modelId="{0B018FF3-492C-4C80-837E-8CF330E678F1}" type="parTrans" cxnId="{68613D94-22FD-41BE-9BE7-AFE1AD31295B}">
      <dgm:prSet/>
      <dgm:spPr/>
      <dgm:t>
        <a:bodyPr/>
        <a:lstStyle/>
        <a:p>
          <a:endParaRPr lang="en-US"/>
        </a:p>
      </dgm:t>
    </dgm:pt>
    <dgm:pt modelId="{6504EC65-F804-4A72-92F2-9AE530D4E41A}" type="sibTrans" cxnId="{68613D94-22FD-41BE-9BE7-AFE1AD31295B}">
      <dgm:prSet/>
      <dgm:spPr/>
      <dgm:t>
        <a:bodyPr/>
        <a:lstStyle/>
        <a:p>
          <a:endParaRPr lang="en-US"/>
        </a:p>
      </dgm:t>
    </dgm:pt>
    <dgm:pt modelId="{C892AE2D-891C-465A-9607-CEC06D95CCC1}">
      <dgm:prSet phldrT="[Text]"/>
      <dgm:spPr/>
      <dgm:t>
        <a:bodyPr/>
        <a:lstStyle/>
        <a:p>
          <a:r>
            <a:rPr lang="en-US" dirty="0" smtClean="0"/>
            <a:t>Shortest Path</a:t>
          </a:r>
          <a:endParaRPr lang="en-US" dirty="0"/>
        </a:p>
      </dgm:t>
    </dgm:pt>
    <dgm:pt modelId="{119B9CF1-B278-4D6B-98B9-CDC9B55883FA}" type="parTrans" cxnId="{227EA2E9-3D62-4A16-9718-A15C5F2AA411}">
      <dgm:prSet/>
      <dgm:spPr/>
      <dgm:t>
        <a:bodyPr/>
        <a:lstStyle/>
        <a:p>
          <a:endParaRPr lang="en-US"/>
        </a:p>
      </dgm:t>
    </dgm:pt>
    <dgm:pt modelId="{D189A6CA-2527-4F65-8925-04FB9A3E26F0}" type="sibTrans" cxnId="{227EA2E9-3D62-4A16-9718-A15C5F2AA411}">
      <dgm:prSet/>
      <dgm:spPr/>
      <dgm:t>
        <a:bodyPr/>
        <a:lstStyle/>
        <a:p>
          <a:endParaRPr lang="en-US"/>
        </a:p>
      </dgm:t>
    </dgm:pt>
    <dgm:pt modelId="{81EDC1B5-E4CE-434D-9EFB-7B7B2DBEF742}">
      <dgm:prSet phldrT="[Text]"/>
      <dgm:spPr/>
      <dgm:t>
        <a:bodyPr/>
        <a:lstStyle/>
        <a:p>
          <a:r>
            <a:rPr lang="en-US" dirty="0" smtClean="0"/>
            <a:t>Queue</a:t>
          </a:r>
          <a:endParaRPr lang="en-US" dirty="0"/>
        </a:p>
      </dgm:t>
    </dgm:pt>
    <dgm:pt modelId="{F8E4FFB8-994C-4702-AA8F-E36C0BE9DCB0}" type="parTrans" cxnId="{3CCBAA17-EC51-437F-8ACF-9EF56A3853B1}">
      <dgm:prSet/>
      <dgm:spPr/>
      <dgm:t>
        <a:bodyPr/>
        <a:lstStyle/>
        <a:p>
          <a:endParaRPr lang="en-US"/>
        </a:p>
      </dgm:t>
    </dgm:pt>
    <dgm:pt modelId="{0667A0A3-B2B1-48A7-8810-A91C85E0231C}" type="sibTrans" cxnId="{3CCBAA17-EC51-437F-8ACF-9EF56A3853B1}">
      <dgm:prSet/>
      <dgm:spPr/>
      <dgm:t>
        <a:bodyPr/>
        <a:lstStyle/>
        <a:p>
          <a:endParaRPr lang="en-US"/>
        </a:p>
      </dgm:t>
    </dgm:pt>
    <dgm:pt modelId="{1760E002-51C7-472B-BBF9-974572798B5A}">
      <dgm:prSet phldrT="[Text]"/>
      <dgm:spPr/>
      <dgm:t>
        <a:bodyPr/>
        <a:lstStyle/>
        <a:p>
          <a:r>
            <a:rPr lang="en-US" dirty="0" smtClean="0"/>
            <a:t>DFS</a:t>
          </a:r>
          <a:endParaRPr lang="en-US" dirty="0"/>
        </a:p>
      </dgm:t>
    </dgm:pt>
    <dgm:pt modelId="{399CC51F-1BEB-40A1-B77C-EEBD0D9D4DC6}" type="parTrans" cxnId="{FEF9C5FE-B954-4E8A-9D0A-F6D5C16ADAC4}">
      <dgm:prSet/>
      <dgm:spPr/>
      <dgm:t>
        <a:bodyPr/>
        <a:lstStyle/>
        <a:p>
          <a:endParaRPr lang="en-US"/>
        </a:p>
      </dgm:t>
    </dgm:pt>
    <dgm:pt modelId="{D4195C54-9315-4F85-A369-A599E5A883E8}" type="sibTrans" cxnId="{FEF9C5FE-B954-4E8A-9D0A-F6D5C16ADAC4}">
      <dgm:prSet/>
      <dgm:spPr/>
      <dgm:t>
        <a:bodyPr/>
        <a:lstStyle/>
        <a:p>
          <a:endParaRPr lang="en-US"/>
        </a:p>
      </dgm:t>
    </dgm:pt>
    <dgm:pt modelId="{D49F778F-F3D7-45CF-B640-9F03CD67392B}">
      <dgm:prSet phldrT="[Text]"/>
      <dgm:spPr/>
      <dgm:t>
        <a:bodyPr/>
        <a:lstStyle/>
        <a:p>
          <a:r>
            <a:rPr lang="en-US" dirty="0" smtClean="0"/>
            <a:t>Longest Path</a:t>
          </a:r>
          <a:endParaRPr lang="en-US" dirty="0"/>
        </a:p>
      </dgm:t>
    </dgm:pt>
    <dgm:pt modelId="{81F1BC2B-2915-4806-BB9C-D717FF17724B}" type="parTrans" cxnId="{613B1C31-A487-4042-A98B-C56B965D07D6}">
      <dgm:prSet/>
      <dgm:spPr/>
      <dgm:t>
        <a:bodyPr/>
        <a:lstStyle/>
        <a:p>
          <a:endParaRPr lang="en-US"/>
        </a:p>
      </dgm:t>
    </dgm:pt>
    <dgm:pt modelId="{8D4A69C3-80DF-4151-83AD-D16CB7F3E0D3}" type="sibTrans" cxnId="{613B1C31-A487-4042-A98B-C56B965D07D6}">
      <dgm:prSet/>
      <dgm:spPr/>
      <dgm:t>
        <a:bodyPr/>
        <a:lstStyle/>
        <a:p>
          <a:endParaRPr lang="en-US"/>
        </a:p>
      </dgm:t>
    </dgm:pt>
    <dgm:pt modelId="{530059A1-0D19-4C32-AA38-4233DB5AED7E}">
      <dgm:prSet phldrT="[Text]"/>
      <dgm:spPr/>
      <dgm:t>
        <a:bodyPr/>
        <a:lstStyle/>
        <a:p>
          <a:r>
            <a:rPr lang="en-US" dirty="0" smtClean="0"/>
            <a:t>Stack</a:t>
          </a:r>
          <a:endParaRPr lang="en-US" dirty="0"/>
        </a:p>
      </dgm:t>
    </dgm:pt>
    <dgm:pt modelId="{918F0F01-0D6B-45ED-BF55-23148B617136}" type="parTrans" cxnId="{1EE0C9DE-8161-4B8B-860B-80795647EA6F}">
      <dgm:prSet/>
      <dgm:spPr/>
      <dgm:t>
        <a:bodyPr/>
        <a:lstStyle/>
        <a:p>
          <a:endParaRPr lang="en-US"/>
        </a:p>
      </dgm:t>
    </dgm:pt>
    <dgm:pt modelId="{57F8C9D3-ACAD-4E1E-9269-DAB99626999A}" type="sibTrans" cxnId="{1EE0C9DE-8161-4B8B-860B-80795647EA6F}">
      <dgm:prSet/>
      <dgm:spPr/>
      <dgm:t>
        <a:bodyPr/>
        <a:lstStyle/>
        <a:p>
          <a:endParaRPr lang="en-US"/>
        </a:p>
      </dgm:t>
    </dgm:pt>
    <dgm:pt modelId="{97D9129A-04EE-4BC6-8DDD-50C7B18921FF}">
      <dgm:prSet phldrT="[Text]"/>
      <dgm:spPr/>
      <dgm:t>
        <a:bodyPr/>
        <a:lstStyle/>
        <a:p>
          <a:r>
            <a:rPr lang="en-US" dirty="0" smtClean="0"/>
            <a:t>UCS</a:t>
          </a:r>
          <a:endParaRPr lang="en-US" dirty="0"/>
        </a:p>
      </dgm:t>
    </dgm:pt>
    <dgm:pt modelId="{BDC46F16-3F69-4314-8DA4-EA2EC4F80481}" type="parTrans" cxnId="{335E7178-9770-4FB0-B779-63F066C9B432}">
      <dgm:prSet/>
      <dgm:spPr/>
      <dgm:t>
        <a:bodyPr/>
        <a:lstStyle/>
        <a:p>
          <a:endParaRPr lang="en-US"/>
        </a:p>
      </dgm:t>
    </dgm:pt>
    <dgm:pt modelId="{7DBCFEB2-CFAD-430B-8F58-07EC2D63BA5C}" type="sibTrans" cxnId="{335E7178-9770-4FB0-B779-63F066C9B432}">
      <dgm:prSet/>
      <dgm:spPr/>
      <dgm:t>
        <a:bodyPr/>
        <a:lstStyle/>
        <a:p>
          <a:endParaRPr lang="en-US"/>
        </a:p>
      </dgm:t>
    </dgm:pt>
    <dgm:pt modelId="{C3DE3A33-9D39-40F3-B7F6-64B2D41C57BA}">
      <dgm:prSet phldrT="[Text]"/>
      <dgm:spPr/>
      <dgm:t>
        <a:bodyPr/>
        <a:lstStyle/>
        <a:p>
          <a:r>
            <a:rPr lang="en-US" dirty="0" smtClean="0"/>
            <a:t>Cheapest Path</a:t>
          </a:r>
          <a:endParaRPr lang="en-US" dirty="0"/>
        </a:p>
      </dgm:t>
    </dgm:pt>
    <dgm:pt modelId="{E9739A6E-09E4-4E7F-A194-8106AD679AD3}" type="parTrans" cxnId="{E3E27EA6-7276-443F-B180-967C4569FAE3}">
      <dgm:prSet/>
      <dgm:spPr/>
      <dgm:t>
        <a:bodyPr/>
        <a:lstStyle/>
        <a:p>
          <a:endParaRPr lang="en-US"/>
        </a:p>
      </dgm:t>
    </dgm:pt>
    <dgm:pt modelId="{26C63FF1-1EE5-4477-A738-DB69F169BBEA}" type="sibTrans" cxnId="{E3E27EA6-7276-443F-B180-967C4569FAE3}">
      <dgm:prSet/>
      <dgm:spPr/>
      <dgm:t>
        <a:bodyPr/>
        <a:lstStyle/>
        <a:p>
          <a:endParaRPr lang="en-US"/>
        </a:p>
      </dgm:t>
    </dgm:pt>
    <dgm:pt modelId="{8EFA936F-0E19-4DD2-9BA9-C62F00D6EEF9}">
      <dgm:prSet phldrT="[Text]"/>
      <dgm:spPr/>
      <dgm:t>
        <a:bodyPr/>
        <a:lstStyle/>
        <a:p>
          <a:r>
            <a:rPr lang="en-US" dirty="0" smtClean="0"/>
            <a:t>Priority Queue</a:t>
          </a:r>
          <a:endParaRPr lang="en-US" dirty="0"/>
        </a:p>
      </dgm:t>
    </dgm:pt>
    <dgm:pt modelId="{990DA194-9010-4FD3-8EE1-3BA56C22A525}" type="parTrans" cxnId="{0AF12FD1-646F-4004-8A58-303944D5D277}">
      <dgm:prSet/>
      <dgm:spPr/>
      <dgm:t>
        <a:bodyPr/>
        <a:lstStyle/>
        <a:p>
          <a:endParaRPr lang="en-US"/>
        </a:p>
      </dgm:t>
    </dgm:pt>
    <dgm:pt modelId="{F5F72E01-0433-40B5-BBBE-3D1FB491EC46}" type="sibTrans" cxnId="{0AF12FD1-646F-4004-8A58-303944D5D277}">
      <dgm:prSet/>
      <dgm:spPr/>
      <dgm:t>
        <a:bodyPr/>
        <a:lstStyle/>
        <a:p>
          <a:endParaRPr lang="en-US"/>
        </a:p>
      </dgm:t>
    </dgm:pt>
    <dgm:pt modelId="{0D6CA63D-A9CF-4293-B1E6-A097B5A9AF93}">
      <dgm:prSet phldrT="[Text]"/>
      <dgm:spPr/>
      <dgm:t>
        <a:bodyPr/>
        <a:lstStyle/>
        <a:p>
          <a:r>
            <a:rPr lang="en-US" dirty="0" smtClean="0"/>
            <a:t>Complete</a:t>
          </a:r>
          <a:endParaRPr lang="en-US" dirty="0"/>
        </a:p>
      </dgm:t>
    </dgm:pt>
    <dgm:pt modelId="{B58E6574-2B70-46F8-B092-C1AFF1347977}" type="parTrans" cxnId="{31C2BB2C-0CB5-4810-BB31-3EFE12795632}">
      <dgm:prSet/>
      <dgm:spPr/>
      <dgm:t>
        <a:bodyPr/>
        <a:lstStyle/>
        <a:p>
          <a:endParaRPr lang="en-US"/>
        </a:p>
      </dgm:t>
    </dgm:pt>
    <dgm:pt modelId="{2E85B3F1-8C9E-45D2-8A19-2FE6712CFCEC}" type="sibTrans" cxnId="{31C2BB2C-0CB5-4810-BB31-3EFE12795632}">
      <dgm:prSet/>
      <dgm:spPr/>
      <dgm:t>
        <a:bodyPr/>
        <a:lstStyle/>
        <a:p>
          <a:endParaRPr lang="en-US"/>
        </a:p>
      </dgm:t>
    </dgm:pt>
    <dgm:pt modelId="{843C379D-79DB-45BF-9BDC-776CCBC3DD63}">
      <dgm:prSet phldrT="[Text]"/>
      <dgm:spPr/>
      <dgm:t>
        <a:bodyPr/>
        <a:lstStyle/>
        <a:p>
          <a:r>
            <a:rPr lang="en-US" dirty="0" smtClean="0"/>
            <a:t>Incomplete</a:t>
          </a:r>
          <a:endParaRPr lang="en-US" dirty="0"/>
        </a:p>
      </dgm:t>
    </dgm:pt>
    <dgm:pt modelId="{80A31F5E-D3C4-4918-AEAD-5AFC097F5242}" type="parTrans" cxnId="{765E7AD0-57F3-4855-8DDF-04368C757978}">
      <dgm:prSet/>
      <dgm:spPr/>
      <dgm:t>
        <a:bodyPr/>
        <a:lstStyle/>
        <a:p>
          <a:endParaRPr lang="en-US"/>
        </a:p>
      </dgm:t>
    </dgm:pt>
    <dgm:pt modelId="{192351A6-B514-42EB-8EDD-F5166F7FE878}" type="sibTrans" cxnId="{765E7AD0-57F3-4855-8DDF-04368C757978}">
      <dgm:prSet/>
      <dgm:spPr/>
      <dgm:t>
        <a:bodyPr/>
        <a:lstStyle/>
        <a:p>
          <a:endParaRPr lang="en-US"/>
        </a:p>
      </dgm:t>
    </dgm:pt>
    <dgm:pt modelId="{3101E089-327A-4F81-9A0C-D6E2359C2C29}">
      <dgm:prSet phldrT="[Text]"/>
      <dgm:spPr/>
      <dgm:t>
        <a:bodyPr/>
        <a:lstStyle/>
        <a:p>
          <a:r>
            <a:rPr lang="en-US" dirty="0" smtClean="0"/>
            <a:t>Complete</a:t>
          </a:r>
          <a:endParaRPr lang="en-US" dirty="0"/>
        </a:p>
      </dgm:t>
    </dgm:pt>
    <dgm:pt modelId="{22D52569-BB87-4CD0-ACD1-4356D5D73095}" type="parTrans" cxnId="{32929010-2C76-4096-9E8B-D8ECC0953692}">
      <dgm:prSet/>
      <dgm:spPr/>
      <dgm:t>
        <a:bodyPr/>
        <a:lstStyle/>
        <a:p>
          <a:endParaRPr lang="en-US"/>
        </a:p>
      </dgm:t>
    </dgm:pt>
    <dgm:pt modelId="{E9FE5F49-CB29-473F-B02B-A87A4974250C}" type="sibTrans" cxnId="{32929010-2C76-4096-9E8B-D8ECC0953692}">
      <dgm:prSet/>
      <dgm:spPr/>
      <dgm:t>
        <a:bodyPr/>
        <a:lstStyle/>
        <a:p>
          <a:endParaRPr lang="en-US"/>
        </a:p>
      </dgm:t>
    </dgm:pt>
    <dgm:pt modelId="{05D38385-1B70-42EB-9CD7-DE620C45B943}" type="pres">
      <dgm:prSet presAssocID="{44A8E9C6-7F44-472F-B6C7-CB053741E7C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CFBAA3-FB5F-4C21-BCC5-175185D44256}" type="pres">
      <dgm:prSet presAssocID="{C40143C9-A38F-4239-8BA4-8B8423179640}" presName="compositeNode" presStyleCnt="0">
        <dgm:presLayoutVars>
          <dgm:bulletEnabled val="1"/>
        </dgm:presLayoutVars>
      </dgm:prSet>
      <dgm:spPr/>
    </dgm:pt>
    <dgm:pt modelId="{359E31EE-3A26-4831-A4BF-BD9051A80B8B}" type="pres">
      <dgm:prSet presAssocID="{C40143C9-A38F-4239-8BA4-8B8423179640}" presName="imag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75EA9ED-F8F2-4A76-9C59-520E34ED7B04}" type="pres">
      <dgm:prSet presAssocID="{C40143C9-A38F-4239-8BA4-8B8423179640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5028D-693D-45C6-B27A-AEA1999B234A}" type="pres">
      <dgm:prSet presAssocID="{C40143C9-A38F-4239-8BA4-8B8423179640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B458C-328B-4D11-AF6B-1DFD6B4CE49A}" type="pres">
      <dgm:prSet presAssocID="{6504EC65-F804-4A72-92F2-9AE530D4E41A}" presName="sibTrans" presStyleCnt="0"/>
      <dgm:spPr/>
    </dgm:pt>
    <dgm:pt modelId="{39CA080A-9C8F-402B-BF1F-85F5F5D75EFA}" type="pres">
      <dgm:prSet presAssocID="{1760E002-51C7-472B-BBF9-974572798B5A}" presName="compositeNode" presStyleCnt="0">
        <dgm:presLayoutVars>
          <dgm:bulletEnabled val="1"/>
        </dgm:presLayoutVars>
      </dgm:prSet>
      <dgm:spPr/>
    </dgm:pt>
    <dgm:pt modelId="{B27D5565-DD60-486A-922D-85BC2E8640B4}" type="pres">
      <dgm:prSet presAssocID="{1760E002-51C7-472B-BBF9-974572798B5A}" presName="image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2053C37-7A8D-42E9-B8A2-D6E48DB8AE0A}" type="pres">
      <dgm:prSet presAssocID="{1760E002-51C7-472B-BBF9-974572798B5A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27A23-63FD-44D6-95CB-9916D2818DE7}" type="pres">
      <dgm:prSet presAssocID="{1760E002-51C7-472B-BBF9-974572798B5A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4B552-6DE7-4662-844F-327C81223BF5}" type="pres">
      <dgm:prSet presAssocID="{D4195C54-9315-4F85-A369-A599E5A883E8}" presName="sibTrans" presStyleCnt="0"/>
      <dgm:spPr/>
    </dgm:pt>
    <dgm:pt modelId="{E77DB431-BF2A-49D3-AC61-FA268D38E4FE}" type="pres">
      <dgm:prSet presAssocID="{97D9129A-04EE-4BC6-8DDD-50C7B18921FF}" presName="compositeNode" presStyleCnt="0">
        <dgm:presLayoutVars>
          <dgm:bulletEnabled val="1"/>
        </dgm:presLayoutVars>
      </dgm:prSet>
      <dgm:spPr/>
    </dgm:pt>
    <dgm:pt modelId="{614FC782-74EC-4D26-8E58-76822E28F812}" type="pres">
      <dgm:prSet presAssocID="{97D9129A-04EE-4BC6-8DDD-50C7B18921FF}" presName="image" presStyleLbl="fgImgPlace1" presStyleIdx="2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53BEAE9-63F9-4BB4-A8A4-906FFC769EF8}" type="pres">
      <dgm:prSet presAssocID="{97D9129A-04EE-4BC6-8DDD-50C7B18921F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73E96-084E-4E6E-A8F4-695E87929B2A}" type="pres">
      <dgm:prSet presAssocID="{97D9129A-04EE-4BC6-8DDD-50C7B18921FF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A9D3B6-18B4-40C4-A667-AF1B078BF35E}" type="presOf" srcId="{C40143C9-A38F-4239-8BA4-8B8423179640}" destId="{EA25028D-693D-45C6-B27A-AEA1999B234A}" srcOrd="0" destOrd="0" presId="urn:microsoft.com/office/officeart/2005/8/layout/hList2"/>
    <dgm:cxn modelId="{68613D94-22FD-41BE-9BE7-AFE1AD31295B}" srcId="{44A8E9C6-7F44-472F-B6C7-CB053741E7CF}" destId="{C40143C9-A38F-4239-8BA4-8B8423179640}" srcOrd="0" destOrd="0" parTransId="{0B018FF3-492C-4C80-837E-8CF330E678F1}" sibTransId="{6504EC65-F804-4A72-92F2-9AE530D4E41A}"/>
    <dgm:cxn modelId="{6F0631F7-7494-4947-A063-6945582AA8D9}" type="presOf" srcId="{3101E089-327A-4F81-9A0C-D6E2359C2C29}" destId="{353BEAE9-63F9-4BB4-A8A4-906FFC769EF8}" srcOrd="0" destOrd="2" presId="urn:microsoft.com/office/officeart/2005/8/layout/hList2"/>
    <dgm:cxn modelId="{31C2BB2C-0CB5-4810-BB31-3EFE12795632}" srcId="{C40143C9-A38F-4239-8BA4-8B8423179640}" destId="{0D6CA63D-A9CF-4293-B1E6-A097B5A9AF93}" srcOrd="2" destOrd="0" parTransId="{B58E6574-2B70-46F8-B092-C1AFF1347977}" sibTransId="{2E85B3F1-8C9E-45D2-8A19-2FE6712CFCEC}"/>
    <dgm:cxn modelId="{AD44DC32-9165-4FBA-BC05-BF5F8C67E597}" type="presOf" srcId="{97D9129A-04EE-4BC6-8DDD-50C7B18921FF}" destId="{77E73E96-084E-4E6E-A8F4-695E87929B2A}" srcOrd="0" destOrd="0" presId="urn:microsoft.com/office/officeart/2005/8/layout/hList2"/>
    <dgm:cxn modelId="{765E7AD0-57F3-4855-8DDF-04368C757978}" srcId="{1760E002-51C7-472B-BBF9-974572798B5A}" destId="{843C379D-79DB-45BF-9BDC-776CCBC3DD63}" srcOrd="2" destOrd="0" parTransId="{80A31F5E-D3C4-4918-AEAD-5AFC097F5242}" sibTransId="{192351A6-B514-42EB-8EDD-F5166F7FE878}"/>
    <dgm:cxn modelId="{AE152D05-8E95-40E5-B4A9-599CC24D2970}" type="presOf" srcId="{530059A1-0D19-4C32-AA38-4233DB5AED7E}" destId="{C2053C37-7A8D-42E9-B8A2-D6E48DB8AE0A}" srcOrd="0" destOrd="1" presId="urn:microsoft.com/office/officeart/2005/8/layout/hList2"/>
    <dgm:cxn modelId="{613B1C31-A487-4042-A98B-C56B965D07D6}" srcId="{1760E002-51C7-472B-BBF9-974572798B5A}" destId="{D49F778F-F3D7-45CF-B640-9F03CD67392B}" srcOrd="0" destOrd="0" parTransId="{81F1BC2B-2915-4806-BB9C-D717FF17724B}" sibTransId="{8D4A69C3-80DF-4151-83AD-D16CB7F3E0D3}"/>
    <dgm:cxn modelId="{1B5A457C-7BFE-4BB1-B1EB-73493ABA1808}" type="presOf" srcId="{1760E002-51C7-472B-BBF9-974572798B5A}" destId="{64127A23-63FD-44D6-95CB-9916D2818DE7}" srcOrd="0" destOrd="0" presId="urn:microsoft.com/office/officeart/2005/8/layout/hList2"/>
    <dgm:cxn modelId="{ECE32B8C-4071-4DB3-8358-1A1BBFA2B2F8}" type="presOf" srcId="{C892AE2D-891C-465A-9607-CEC06D95CCC1}" destId="{D75EA9ED-F8F2-4A76-9C59-520E34ED7B04}" srcOrd="0" destOrd="0" presId="urn:microsoft.com/office/officeart/2005/8/layout/hList2"/>
    <dgm:cxn modelId="{32929010-2C76-4096-9E8B-D8ECC0953692}" srcId="{97D9129A-04EE-4BC6-8DDD-50C7B18921FF}" destId="{3101E089-327A-4F81-9A0C-D6E2359C2C29}" srcOrd="2" destOrd="0" parTransId="{22D52569-BB87-4CD0-ACD1-4356D5D73095}" sibTransId="{E9FE5F49-CB29-473F-B02B-A87A4974250C}"/>
    <dgm:cxn modelId="{227EA2E9-3D62-4A16-9718-A15C5F2AA411}" srcId="{C40143C9-A38F-4239-8BA4-8B8423179640}" destId="{C892AE2D-891C-465A-9607-CEC06D95CCC1}" srcOrd="0" destOrd="0" parTransId="{119B9CF1-B278-4D6B-98B9-CDC9B55883FA}" sibTransId="{D189A6CA-2527-4F65-8925-04FB9A3E26F0}"/>
    <dgm:cxn modelId="{D8E5D67E-A38C-44BD-AE8A-BF08159DD2C1}" type="presOf" srcId="{0D6CA63D-A9CF-4293-B1E6-A097B5A9AF93}" destId="{D75EA9ED-F8F2-4A76-9C59-520E34ED7B04}" srcOrd="0" destOrd="2" presId="urn:microsoft.com/office/officeart/2005/8/layout/hList2"/>
    <dgm:cxn modelId="{0B1D89EF-2C15-4554-8DD6-EB21C32704EA}" type="presOf" srcId="{8EFA936F-0E19-4DD2-9BA9-C62F00D6EEF9}" destId="{353BEAE9-63F9-4BB4-A8A4-906FFC769EF8}" srcOrd="0" destOrd="1" presId="urn:microsoft.com/office/officeart/2005/8/layout/hList2"/>
    <dgm:cxn modelId="{2BF0312E-4D72-4793-BBB2-C50CA7422F53}" type="presOf" srcId="{D49F778F-F3D7-45CF-B640-9F03CD67392B}" destId="{C2053C37-7A8D-42E9-B8A2-D6E48DB8AE0A}" srcOrd="0" destOrd="0" presId="urn:microsoft.com/office/officeart/2005/8/layout/hList2"/>
    <dgm:cxn modelId="{E3E27EA6-7276-443F-B180-967C4569FAE3}" srcId="{97D9129A-04EE-4BC6-8DDD-50C7B18921FF}" destId="{C3DE3A33-9D39-40F3-B7F6-64B2D41C57BA}" srcOrd="0" destOrd="0" parTransId="{E9739A6E-09E4-4E7F-A194-8106AD679AD3}" sibTransId="{26C63FF1-1EE5-4477-A738-DB69F169BBEA}"/>
    <dgm:cxn modelId="{7C1998A2-4C0F-4070-8A75-4BD70F61FB69}" type="presOf" srcId="{C3DE3A33-9D39-40F3-B7F6-64B2D41C57BA}" destId="{353BEAE9-63F9-4BB4-A8A4-906FFC769EF8}" srcOrd="0" destOrd="0" presId="urn:microsoft.com/office/officeart/2005/8/layout/hList2"/>
    <dgm:cxn modelId="{0ADD8195-D470-42BA-B06A-C55F185A96BC}" type="presOf" srcId="{843C379D-79DB-45BF-9BDC-776CCBC3DD63}" destId="{C2053C37-7A8D-42E9-B8A2-D6E48DB8AE0A}" srcOrd="0" destOrd="2" presId="urn:microsoft.com/office/officeart/2005/8/layout/hList2"/>
    <dgm:cxn modelId="{0AF12FD1-646F-4004-8A58-303944D5D277}" srcId="{97D9129A-04EE-4BC6-8DDD-50C7B18921FF}" destId="{8EFA936F-0E19-4DD2-9BA9-C62F00D6EEF9}" srcOrd="1" destOrd="0" parTransId="{990DA194-9010-4FD3-8EE1-3BA56C22A525}" sibTransId="{F5F72E01-0433-40B5-BBBE-3D1FB491EC46}"/>
    <dgm:cxn modelId="{335E7178-9770-4FB0-B779-63F066C9B432}" srcId="{44A8E9C6-7F44-472F-B6C7-CB053741E7CF}" destId="{97D9129A-04EE-4BC6-8DDD-50C7B18921FF}" srcOrd="2" destOrd="0" parTransId="{BDC46F16-3F69-4314-8DA4-EA2EC4F80481}" sibTransId="{7DBCFEB2-CFAD-430B-8F58-07EC2D63BA5C}"/>
    <dgm:cxn modelId="{1EE0C9DE-8161-4B8B-860B-80795647EA6F}" srcId="{1760E002-51C7-472B-BBF9-974572798B5A}" destId="{530059A1-0D19-4C32-AA38-4233DB5AED7E}" srcOrd="1" destOrd="0" parTransId="{918F0F01-0D6B-45ED-BF55-23148B617136}" sibTransId="{57F8C9D3-ACAD-4E1E-9269-DAB99626999A}"/>
    <dgm:cxn modelId="{D9F4E7EF-7829-4E43-B695-972D999B5F54}" type="presOf" srcId="{81EDC1B5-E4CE-434D-9EFB-7B7B2DBEF742}" destId="{D75EA9ED-F8F2-4A76-9C59-520E34ED7B04}" srcOrd="0" destOrd="1" presId="urn:microsoft.com/office/officeart/2005/8/layout/hList2"/>
    <dgm:cxn modelId="{3CCBAA17-EC51-437F-8ACF-9EF56A3853B1}" srcId="{C40143C9-A38F-4239-8BA4-8B8423179640}" destId="{81EDC1B5-E4CE-434D-9EFB-7B7B2DBEF742}" srcOrd="1" destOrd="0" parTransId="{F8E4FFB8-994C-4702-AA8F-E36C0BE9DCB0}" sibTransId="{0667A0A3-B2B1-48A7-8810-A91C85E0231C}"/>
    <dgm:cxn modelId="{02032C22-B080-4764-8153-6FA94A342816}" type="presOf" srcId="{44A8E9C6-7F44-472F-B6C7-CB053741E7CF}" destId="{05D38385-1B70-42EB-9CD7-DE620C45B943}" srcOrd="0" destOrd="0" presId="urn:microsoft.com/office/officeart/2005/8/layout/hList2"/>
    <dgm:cxn modelId="{FEF9C5FE-B954-4E8A-9D0A-F6D5C16ADAC4}" srcId="{44A8E9C6-7F44-472F-B6C7-CB053741E7CF}" destId="{1760E002-51C7-472B-BBF9-974572798B5A}" srcOrd="1" destOrd="0" parTransId="{399CC51F-1BEB-40A1-B77C-EEBD0D9D4DC6}" sibTransId="{D4195C54-9315-4F85-A369-A599E5A883E8}"/>
    <dgm:cxn modelId="{3B0C6BD2-CE7D-42B1-B3DB-2918A0877922}" type="presParOf" srcId="{05D38385-1B70-42EB-9CD7-DE620C45B943}" destId="{ACCFBAA3-FB5F-4C21-BCC5-175185D44256}" srcOrd="0" destOrd="0" presId="urn:microsoft.com/office/officeart/2005/8/layout/hList2"/>
    <dgm:cxn modelId="{A4E1F701-19D6-45E0-B978-1C54E22D1F51}" type="presParOf" srcId="{ACCFBAA3-FB5F-4C21-BCC5-175185D44256}" destId="{359E31EE-3A26-4831-A4BF-BD9051A80B8B}" srcOrd="0" destOrd="0" presId="urn:microsoft.com/office/officeart/2005/8/layout/hList2"/>
    <dgm:cxn modelId="{E65278F5-3107-4D6B-8963-32F0CFA62F1A}" type="presParOf" srcId="{ACCFBAA3-FB5F-4C21-BCC5-175185D44256}" destId="{D75EA9ED-F8F2-4A76-9C59-520E34ED7B04}" srcOrd="1" destOrd="0" presId="urn:microsoft.com/office/officeart/2005/8/layout/hList2"/>
    <dgm:cxn modelId="{7D82D6CB-E639-42E2-8DDB-7BB17A5D5D89}" type="presParOf" srcId="{ACCFBAA3-FB5F-4C21-BCC5-175185D44256}" destId="{EA25028D-693D-45C6-B27A-AEA1999B234A}" srcOrd="2" destOrd="0" presId="urn:microsoft.com/office/officeart/2005/8/layout/hList2"/>
    <dgm:cxn modelId="{E4E4A262-9424-4437-BE35-A345553899C4}" type="presParOf" srcId="{05D38385-1B70-42EB-9CD7-DE620C45B943}" destId="{A2BB458C-328B-4D11-AF6B-1DFD6B4CE49A}" srcOrd="1" destOrd="0" presId="urn:microsoft.com/office/officeart/2005/8/layout/hList2"/>
    <dgm:cxn modelId="{ABE8796A-4D68-49EE-A2D0-5174DA2F6A46}" type="presParOf" srcId="{05D38385-1B70-42EB-9CD7-DE620C45B943}" destId="{39CA080A-9C8F-402B-BF1F-85F5F5D75EFA}" srcOrd="2" destOrd="0" presId="urn:microsoft.com/office/officeart/2005/8/layout/hList2"/>
    <dgm:cxn modelId="{619CADC9-CFD2-4983-AB66-A29DADF12B1B}" type="presParOf" srcId="{39CA080A-9C8F-402B-BF1F-85F5F5D75EFA}" destId="{B27D5565-DD60-486A-922D-85BC2E8640B4}" srcOrd="0" destOrd="0" presId="urn:microsoft.com/office/officeart/2005/8/layout/hList2"/>
    <dgm:cxn modelId="{ED6706E9-C671-43FD-97A4-E9AE852617E9}" type="presParOf" srcId="{39CA080A-9C8F-402B-BF1F-85F5F5D75EFA}" destId="{C2053C37-7A8D-42E9-B8A2-D6E48DB8AE0A}" srcOrd="1" destOrd="0" presId="urn:microsoft.com/office/officeart/2005/8/layout/hList2"/>
    <dgm:cxn modelId="{0813D97E-D19F-44F6-9F15-0CC3099B568E}" type="presParOf" srcId="{39CA080A-9C8F-402B-BF1F-85F5F5D75EFA}" destId="{64127A23-63FD-44D6-95CB-9916D2818DE7}" srcOrd="2" destOrd="0" presId="urn:microsoft.com/office/officeart/2005/8/layout/hList2"/>
    <dgm:cxn modelId="{CB2B9AA0-4E9F-4624-BF85-289A252EC2C5}" type="presParOf" srcId="{05D38385-1B70-42EB-9CD7-DE620C45B943}" destId="{EE14B552-6DE7-4662-844F-327C81223BF5}" srcOrd="3" destOrd="0" presId="urn:microsoft.com/office/officeart/2005/8/layout/hList2"/>
    <dgm:cxn modelId="{BF2DBE81-2D6E-43D4-8F36-478A9E7E251A}" type="presParOf" srcId="{05D38385-1B70-42EB-9CD7-DE620C45B943}" destId="{E77DB431-BF2A-49D3-AC61-FA268D38E4FE}" srcOrd="4" destOrd="0" presId="urn:microsoft.com/office/officeart/2005/8/layout/hList2"/>
    <dgm:cxn modelId="{A0C28652-563D-4BE3-8826-500CF570C4C1}" type="presParOf" srcId="{E77DB431-BF2A-49D3-AC61-FA268D38E4FE}" destId="{614FC782-74EC-4D26-8E58-76822E28F812}" srcOrd="0" destOrd="0" presId="urn:microsoft.com/office/officeart/2005/8/layout/hList2"/>
    <dgm:cxn modelId="{0D1C0917-22AE-46D5-B967-8CC22A767DF2}" type="presParOf" srcId="{E77DB431-BF2A-49D3-AC61-FA268D38E4FE}" destId="{353BEAE9-63F9-4BB4-A8A4-906FFC769EF8}" srcOrd="1" destOrd="0" presId="urn:microsoft.com/office/officeart/2005/8/layout/hList2"/>
    <dgm:cxn modelId="{C9EC9E04-5175-4445-B10A-16728F31DC54}" type="presParOf" srcId="{E77DB431-BF2A-49D3-AC61-FA268D38E4FE}" destId="{77E73E96-084E-4E6E-A8F4-695E87929B2A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9-11T06:19:09.11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 90 47,'0'0'18,"-4"-13"-1,4 13 0,0 0-17,0 0-2,-5 18 0,8-2 0,4 9 1,-1 11 1,5 12 1,0 12-1,3 7 0,2 1 0,4-4-1,2-3 1,3-9-1,-1-12 1,3-12 0,1-18 1,1-12 0,-1-9 0,0-14 1,-1-6 0,-3-12 0,-1-5-1,-3-5 1,0-5 0,-3-3 0,-1 2-1,-2 3 1,-3 1 0,-1 13 0,-1 2 0,-1 11 0,-5 1 0,1 14 1,-3-1-1,-1 15-1,0 0 0,0 0 0,-5 14 0,-2 4-1,0 10-1,-2 8 1,0 17-1,-3 15 1,0 20 0,-2 62 1,-10-20-8,19 33-1,-17-17 1,20 18-1,-19-33 1,21 8 1,-18-36-1,21-45 1,-7-6 8,2-20 0,1-9 2,-1-10-1,2-1 0,0-12 1,0 0-1,0 0-1,0 85 3,2-101-5,0-6-8,0-9-6,7 4-5,-7-10 1,7 7-1</inkml:trace>
  <inkml:trace contextRef="#ctx0" brushRef="#br0" timeOffset="745">742 1115 2,'0'0'12,"18"-8"3,-18 8 1,0 0-9,0 0-1,0 0 1,0 0 0,-3 14 0,-4 2-1,-2 8-2,-2 3-2,1 6 0,0 4-1,0 0 0,3-2 0,3-3 0,6-5-1,5-6 0,6-6-1,4-8 1,4-5 0,5-6 0,0-7 0,1-1 0,0-7 1,-3 0 0,-2-6 1,-4 0-1,-4-5 1,-7 0 1,-4 1-1,-6-1 1,-7 4 0,-2 2-1,-5 7-1,-1 2 0,-2 9 0,1 1-1,1 5 0,3 3-1,3-1-1,12-2 0,-15 7 0,15-7 0,0 0 0,2 13 0,-2-13 0,22 5 1,-3-5 0,4-2 1,6-4-1,3-2 1,4-4 0,0-4 0,1-2 0,-1-1 0,-2 2 1,-3 0 0,-3 3-1,-5 0 2,-3 7 0,-4 3 0,-2 7 1,-5 10-1,-4 10-1,-3 9 1,-5 10 0,-1 6-1,-1 7-1,1 0-1,0-1 1,1-6-1,3-9 1,3-8 0,5-10 1,1-9 0,8-10 0,0-10 0,5-6 0,2-8 1,4-8-1,1-6 1,-1-7-1,0-3 1,-2 1 0,-5 2 1,-4 9 1,-5 3 0,-3 10-1,-5 3 0,-4 18-1,0 0 0,-3 17-1,0 5-1,-3 4-1,4 4 1,-2 4-1,3 0 0,0-1 1,3-4 0,4-4 0,1-6 0,0-6-1,5-1-2,-1-7 0,7-2-2,-2-9-4,10-3-7,-1-11-6,3-10-2,10-6 1,-3-14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9-11T06:19:11.05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187 165 15,'3'-23'11,"6"6"0,-8-3-2,3 3-1,-5 0-2,0 1 0,-3 4 0,0 1-2,4 11 0,-12-18-1,12 18 0,-15-14-1,15 14 0,-20 0-1,9 7 0,-2 4-2,-2 9 0,-1 7 0,0 11 0,-1 6-1,2 7 1,0 7 0,4 2 0,1 0 0,6-3 1,2-4-1,3-9 0,3-8 1,3-9 1,4-8 0,0-10 0,4-6 0,1-8 1,3-8-1,-1-5 1,2-8 0,-1-6-1,-2-5 0,-2-6 1,-2-2 1,-4 0 1,-2 4 0,-1 5 0,-3 6 0,-2 7-1,-1 6 0,0 6-1,0 11-1,0 0-1,0 20-1,-1 3 1,1 7-1,1 7 0,2 5 0,1 4 1,1 3-1,4-6 1,2-6-1,4-7 0,2-11 1,5-8 0,2-10 0,5-10 0,1-10 0,6-9 0,0-9 1,2-8-1,-2-6 1,-1-3 1,-5-3 0,-4 4 0,-6 1 1,-6 9-1,-8 6 0,-5 11 0,-6 6-1,-5 11-1,-2 5 0,-2 9-1,2 4-1,-1 4 1,5 3-1,0 0 0,5 4 0,5-2 1,2 2 0,5 0-1,2 3 2,3 0-1,1 4 0,1 3 1,-1 4-1,0 5 1,-2 1 0,-2 1 0,1-2-1,-2-2 1,2-6 1,1-7-1,3-6 1,2-10-1,3-9 1,4-9 0,4-7 0,3-8 0,1-7 0,1-8-1,-2-7 1,0-6 0,-4 1 1,-3 0 0,-7 4 0,-3 6 0,-7 5 1,-3 12-2,-6 6 1,1 19-2,-14-9 1,2 17-1,-2 10 0,-2 9-1,1 11 1,0 6 0,3 6 0,3 2 1,5-1-1,16 8-5,-12-24-2,25 9 1,-13-32-1,23 10-1,-13-22 0,-61-9-5,80-27-10,0-9 5,11-4 1,-8-16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9-11T06:19:12.58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1324 37,'-2'17'17,"2"-17"1,0 0 0,15 10-15,0-15-1,6-2 1,4-6 1,9-7 1,4-10-1,5-10-1,1-8 0,1-12-1,0-8 0,-1-4 0,-4-7-2,-1-5 1,-5-3-1,-5-3 0,-1-1 0,-5 8 0,-3 4 0,-5 1 0,-3 10 0,-6 12 1,-4 4-1,-4 15 1,-4 6 0,0 8 0,-3 2 0,0 11 0,-2-3 0,11 13 0,-20-6-1,20 6 0,-21 6 0,10 1-1,-2 10 0,0 5 0,2 8 0,-2 6-1,1 12 2,3 10-1,1 18 0,2 11 1,4 11 0,1 12 0,2 14 0,2 8 0,3 2 0,0-4 0,2-13 0,-1-15 0,1-16-1,-2-22 2,0-18-1,-2-17 2,0-15 0,-4-14 0,0 0 0,15-29-1,-8 0 1,3-10 0,4-9-1,0-9-1,2-6 1,2 1-1,-4 3 2,1 10-1,-4 8 1,-1 11-1,-4 9 0,-6 21 0,11-5 0,-7 19-1,-1 7 0,3 6 0,1 7-1,2 4 0,4 4 1,1-1-1,4-3 0,3-4 1,4-9 0,4-8 0,2-8 0,4-9 0,1-10 0,2-6 0,2-7 0,0-7 0,-1-6 1,-3-4 0,-4-6 0,-5-1 0,-4-1 2,-7 1-2,-6 4 1,-9 6-1,-2 7 1,-6 9-1,-3 10-1,-5 11 0,0 8-1,-2 13 1,-2 7-1,2 10 0,-3 4-1,4 10 1,-1 1 0,8 2 0,1-1 0,7-2 0,6-6 0,2-5 0,6-4 1,5-8-1,4-7 1,3-8 0,4-7 1,3-7-1,1-8 2,5-7-1,-1-10 1,1-7-1,2-9 1,-1-9 0,-1-8-1,-1-5 0,-6-3 0,-4-1 0,-7 3 0,-4 7 0,-6 9 0,-8 9-1,-4 11 0,-6 8-1,-3 12 0,0 8-1,-2 12 0,-2 5 0,2 6 0,1 5 0,7 4 0,1 2 0,9 1 0,2 0 1,5-4 0,7-3 0,2 1 0,2-4 0,-1 0 1,0 9-6,-1 0-2,-3 0 1,0 1-1,-4-5 1,1 0-1,-3-5 1,5-3 1,-2-14 5,5-7 2,2-5 0,2-5 0,3-6 0,2-4 0,1-10-1,-2-36 11,17 13-4,-21-23 2,14 22-1,-21-18 0,15 26 1,-22-16 0,11 28-1,-19 18-10,-2 15 2,0 0 0,-14 10 0,4 8-1,-5 3 0,-5 18-6,3 7-3,-2 5 2,3 4-1,1-3 0,9 5 1,3-8 0,8 2 0,9-20 7,6-4 2,4-5 0,5-8 1,18-5 9,-2-11-2,6-2-1,-6-9-2,3-4-1,-5-5-5,-2-7-9,-10-7-8,-11 5-10,-10-5 2,-1 6 1</inkml:trace>
  <inkml:trace contextRef="#ctx0" brushRef="#br0" timeOffset="2504">2073 952 22,'-16'-5'14,"16"5"1,-15-2-5,15 2-7,0 0 1,-11-5-1,11 5 0,12-5 1,1-3 0,6 3-1,3-5 1,8 3-1,2-3 1,1 4-2,1-3 0,-4 6-2,-2 1 1,-5 4-1,-3 0 0,-7 4 0,-3 5 0,-5 2 0,-3 5 0,-4 2 1,-3 5-1,-3 2 1,-3 5 0,-3-3 0,-3 0 1,-1 0 0,-1-5 0,0 1 0,-3-3 0,1-3 1,1-4-1,1 0-1,2-4 0,2-2 0,1-1 0,14-8 0,-16 10 0,16-10 0,0 0 0,-12 4 0,12-4-1,0 0-1,0 0-3,0 0-4,0 0-8,0 0-5,0 0-1,0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9-11T06:19:23.40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102 373 80,'1'-15'21,"-1"15"-2,-1-13-3,1 13-22,0 0 3,0 0-1,-7 13 1,7 10 2,-2 10 1,1 14 2,1 12-1,-2 14 1,3 12-1,-3 8 0,1-1-1,-2-3 0,2-12-3,3-11-2,-2-15-4,3-15-3,1-13-1,-4-23-6,13-12-3,-9-25 2,8-5 1</inkml:trace>
  <inkml:trace contextRef="#ctx0" brushRef="#br0" timeOffset="335">17 133 65,'-10'14'21,"10"-14"1,-5 11-1,20-9-17,7-2-2,8-2 0,8-1 0,11-3 0,4-3 1,10-4-1,-2-3-1,3-3-1,-3-1-2,-3-3-2,-3 4-4,-8 3-6,-7 4-4,-10 10-4,-13 7-1,-7 18 1,-21 5 1</inkml:trace>
  <inkml:trace contextRef="#ctx0" brushRef="#br0" timeOffset="635">0 1053 83,'22'-4'25,"3"-15"0,11 2-1,2-7-26,7-1-4,-1-2-3,6 1-4,0 7-5,-8-3-5,-2 6-1,-11-3 0,1 8 1</inkml:trace>
  <inkml:trace contextRef="#ctx0" brushRef="#br0" timeOffset="857">617 872 36,'5'24'17,"9"12"-1,-11-5 1,5 11-13,0 5-2,0 7 0,-1-5-3,-1-4 0,0-7 1,-1-7 1,-3-9 1,-1-7 1,-1-15 3,0 0 0,0 0 0,0 0 0,1-19-1,-3-3-1,3-5-1,0-10-2,3-9-1,4-10 1,2 0-1,6-2 2,4 2-1,3 2 1,3 5 0,0 4 1,1 13-1,-4 5-1,-2 8-2,-7 5-1,-4 5-5,-10 9-5,12-4-3,-12 4-1,2 23-6,-6-5-1,4 9 1,-6-1 2</inkml:trace>
  <inkml:trace contextRef="#ctx0" brushRef="#br0" timeOffset="1281">1200 853 26,'12'0'18,"-12"0"-2,0 0 0,-10-6-7,-3 13-4,-5 2-3,-4 7-2,0 6-2,-4 7 0,0 8 1,1 7 0,8 6 0,2 6-2,7 0 0,7-4-1,5-3 1,4-8 1,6-6-1,2-9 0,2-7 1,0-14 0,-1-6 3,-1-7 0,-1-9 1,0-6-1,-6-8 2,-1-5 3,-3-8-1,-2 1-1,1-5 1,-3 2 0,1 4 0,-2 4 0,3 7-1,-1 5-2,4 7 0,0 5 0,-6 14-1,17-5 0,-7 10-1,7 8-1,-2 5-1,3 10 1,1 8 0,2 7-1,-2 3 1,1 2-1,-4 2 0,-3-5 0,-2-6 1,-4-10 0,2-7 0,-7-7 0,-2-15 1,0 0 0,0 0 0,8-12 0,-1-11 0,0-6 0,2-8 0,3-2 0,-2-6 0,3 0 1,2 4 1,0 5 0,-1 8-1,0 7 1,1 9-1,-1 5 1,2 9-1,-2 6-1,1 7 0,0 7 0,0 8 1,4 6-1,-2 3-1,4 1-3,-1 3-4,2-9-4,3-2-4,-4-20-3,8-6 0,-6-24-1</inkml:trace>
  <inkml:trace contextRef="#ctx0" brushRef="#br0" timeOffset="2001">2052 286 42,'3'-33'20,"-9"5"0,6 28 0,0 0-10,0 0-2,-1 28-3,0 5-1,1 17-1,1 15 0,1 16-1,1 16-1,3 11-1,5 7-4,-3 0-5,6-3-4,2-12-2,-2-17-5,5-13-2,-8-27 0,4-11 1</inkml:trace>
  <inkml:trace contextRef="#ctx0" brushRef="#br0" timeOffset="2296">1793 993 49,'14'6'19,"11"-11"-1,0-10 0,12-4-13,-1-1-9,5-2 2,6 2 0,-2 0 1,-2 5 0,-4 5 1,-4 4 1,-4 8 1,-2 11 0,-7 10 0,-3 9 2,-4 7-2,-4 9 1,0 5-2,-4 4-1,-2 1-6,-4 0-6,-4-13-8,6-2 0,-8-15 0,6-6 0</inkml:trace>
  <inkml:trace contextRef="#ctx0" brushRef="#br0" timeOffset="2566">2313 795 40,'-4'-55'19,"8"18"1,-5 7-4,3 11-16,-2 19-10,-2-17-7,2 17-1,10-5-1,2 10-1</inkml:trace>
  <inkml:trace contextRef="#ctx0" brushRef="#br0" timeOffset="2761">2644 1018 46,'16'19'21,"3"2"-1,-19-21 0,22 11-9,-22-11-13,19-8 1,-9-6-3,0-6 2,-2-7-1,-1-6 2,-2-5 0,-4-1-1,-3 3 1,-3 3-2,-3 10 1,-3 8-1,-6 14 0,-1 12 0,-6 16 1,0 13 1,-2 9 0,-3 9 2,6 4 2,1 5 0,11-4 0,5-3 0,13-8 0,5-10-2,10-9-2,7-12-4,4-7-1,7-15-5,-1-7-5,-2-19-2,7-3 0,-10-15-1</inkml:trace>
  <inkml:trace contextRef="#ctx0" brushRef="#br0" timeOffset="3106">3013 903 2,'5'13'10,"6"9"1,-8 1-3,9 6-2,-3 4 1,5 9-2,0-1 1,-1 4-3,-1-2 0,-3 0-2,-4-6 1,-2-4-1,-6-7 0,-2-6 0,-7-7 0,-2-10 0,-7-7 3,2-7 1,-3-7 1,1-5-1,3-10-2,0-5 2,8-8-3,5-7 2,9-2 0,3-4-2,7 1 0,4 1 1,2 3 1,4 2 0,1 10 1,1 4 0,-2 10-1,-1 2-1,-3 10-1,-4 1 0,-3 8 0,-13 7-1,15-7 0,-15 7 0,0 0-1,0 0-1,0 0-3,0 0-10,0 0-9,0 0-1,0 0-1,-12-15-1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590E4-2B21-4288-A3B4-A918463F5AD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0EA44-DE3B-43B0-95B8-5C97983D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C7D37-D92C-0D48-9DBD-407E1F3838C8}" type="slidenum">
              <a:rPr lang="en-US"/>
              <a:pPr/>
              <a:t>48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4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144-8900-45C0-B7C1-0C0131797362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2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144-8900-45C0-B7C1-0C0131797362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8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144-8900-45C0-B7C1-0C0131797362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144-8900-45C0-B7C1-0C0131797362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7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144-8900-45C0-B7C1-0C0131797362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144-8900-45C0-B7C1-0C0131797362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144-8900-45C0-B7C1-0C0131797362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2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144-8900-45C0-B7C1-0C0131797362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144-8900-45C0-B7C1-0C0131797362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3144-8900-45C0-B7C1-0C0131797362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customXml" Target="../ink/ink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Chris\University\Teaching\cs221\WWW\slides\img\wal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821" y="-1"/>
            <a:ext cx="9391552" cy="684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" y="228600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CS331</a:t>
            </a:r>
          </a:p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Introduction to Artificial Intelligence:</a:t>
            </a:r>
          </a:p>
          <a:p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Search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921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y-NL" smtClean="0"/>
              <a:t>Branching Factor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572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fy-NL" smtClean="0"/>
              <a:t>Major consideration in choosing bottom up or top down is branching factor</a:t>
            </a:r>
          </a:p>
          <a:p>
            <a:pPr eaLnBrk="1" hangingPunct="1"/>
            <a:r>
              <a:rPr lang="fy-NL" smtClean="0"/>
              <a:t>Branching factor of a tree is:</a:t>
            </a:r>
          </a:p>
          <a:p>
            <a:pPr lvl="1" eaLnBrk="1" hangingPunct="1"/>
            <a:r>
              <a:rPr lang="fy-NL" smtClean="0"/>
              <a:t>Average number of descendants below each node</a:t>
            </a:r>
          </a:p>
          <a:p>
            <a:pPr eaLnBrk="1" hangingPunct="1"/>
            <a:r>
              <a:rPr lang="fy-NL" smtClean="0"/>
              <a:t>It determines the complexity of the problem</a:t>
            </a:r>
          </a:p>
          <a:p>
            <a:pPr eaLnBrk="1" hangingPunct="1"/>
            <a:r>
              <a:rPr lang="fy-NL" smtClean="0"/>
              <a:t>Ideally BF needs to be minimized</a:t>
            </a:r>
          </a:p>
          <a:p>
            <a:pPr eaLnBrk="1" hangingPunct="1"/>
            <a:r>
              <a:rPr lang="fy-NL" smtClean="0"/>
              <a:t>Generally the BF of bottom up is less, thus bottom up is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1110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y-NL" smtClean="0"/>
              <a:t>Branching Factor (BF or b)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42875" y="3600450"/>
            <a:ext cx="857250" cy="304323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fy-NL" sz="2400" smtClean="0"/>
              <a:t>BF=4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fy-NL" sz="24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fy-NL" sz="24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fy-NL" sz="24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fy-NL" sz="2400" smtClean="0"/>
              <a:t>BF=2</a:t>
            </a: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800100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2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Types: Classifications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4478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2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thehockeyshow.org/main/wp-content/uploads/2008/04/sherloc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10465379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4038600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How can you evaluate a </a:t>
            </a:r>
            <a:r>
              <a:rPr lang="en-US" sz="4000" b="1" dirty="0" smtClean="0">
                <a:solidFill>
                  <a:srgbClr val="002060"/>
                </a:solidFill>
                <a:latin typeface="Century Gothic"/>
                <a:cs typeface="Century Gothic"/>
              </a:rPr>
              <a:t>Search Strategy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?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982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4953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y-NL" smtClean="0"/>
              <a:t>Strategy Comparison?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257800" y="228600"/>
            <a:ext cx="3581400" cy="990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fy-NL" sz="3200" smtClean="0"/>
              <a:t>How to compare and evaluate a strategy ?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219200"/>
          <a:ext cx="86868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8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thehockeyshow.org/main/wp-content/uploads/2008/04/sherloc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10465379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4038600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How can you evaluate a </a:t>
            </a:r>
            <a:r>
              <a:rPr lang="en-US" sz="4000" b="1" dirty="0" smtClean="0">
                <a:solidFill>
                  <a:srgbClr val="002060"/>
                </a:solidFill>
                <a:latin typeface="Century Gothic"/>
                <a:cs typeface="Century Gothic"/>
              </a:rPr>
              <a:t>State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in a Search Tree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12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://www.jhunewsletter.com/wp-content/uploads/2013/02/b9_DN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55"/>
            <a:ext cx="9220200" cy="691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79055" y="236539"/>
            <a:ext cx="7391399" cy="7540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Evaluate the given State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10" name="Picture 3" descr="romania-dista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8382000" cy="50371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4114800" y="32766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0947" y="3276600"/>
            <a:ext cx="1428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Present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://www.jhunewsletter.com/wp-content/uploads/2013/02/b9_DN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55"/>
            <a:ext cx="9220200" cy="691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79055" y="236539"/>
            <a:ext cx="7391399" cy="7540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 smtClean="0">
                <a:solidFill>
                  <a:schemeClr val="tx1"/>
                </a:solidFill>
                <a:latin typeface="Century Gothic"/>
                <a:cs typeface="Century Gothic"/>
              </a:rPr>
              <a:t>f(n)=g(n)+h(n)</a:t>
            </a:r>
            <a:endParaRPr lang="en-US" sz="4000" b="1" i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10" name="Picture 3" descr="romania-dista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63662"/>
            <a:ext cx="8382000" cy="50371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4114800" y="32766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10903" y="2983468"/>
            <a:ext cx="16660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Present State: n</a:t>
            </a:r>
            <a:endParaRPr lang="en-US" dirty="0"/>
          </a:p>
        </p:txBody>
      </p:sp>
      <p:sp>
        <p:nvSpPr>
          <p:cNvPr id="5" name="Curved Down Arrow 4"/>
          <p:cNvSpPr/>
          <p:nvPr/>
        </p:nvSpPr>
        <p:spPr>
          <a:xfrm rot="597717">
            <a:off x="1028280" y="2201659"/>
            <a:ext cx="3516745" cy="685800"/>
          </a:xfrm>
          <a:prstGeom prst="curvedDownArrow">
            <a:avLst>
              <a:gd name="adj1" fmla="val 25000"/>
              <a:gd name="adj2" fmla="val 7157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5947" y="1828800"/>
            <a:ext cx="275197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Path Already Traversed g(n)</a:t>
            </a:r>
            <a:endParaRPr lang="en-US" dirty="0"/>
          </a:p>
        </p:txBody>
      </p:sp>
      <p:sp>
        <p:nvSpPr>
          <p:cNvPr id="12" name="Curved Down Arrow 11"/>
          <p:cNvSpPr/>
          <p:nvPr/>
        </p:nvSpPr>
        <p:spPr>
          <a:xfrm rot="3095272">
            <a:off x="4263023" y="3830001"/>
            <a:ext cx="2579511" cy="702634"/>
          </a:xfrm>
          <a:prstGeom prst="curvedDownArrow">
            <a:avLst>
              <a:gd name="adj1" fmla="val 25000"/>
              <a:gd name="adj2" fmla="val 7157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4828" y="3897868"/>
            <a:ext cx="2536335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Path to be Traversed h(n)</a:t>
            </a:r>
          </a:p>
          <a:p>
            <a:r>
              <a:rPr lang="en-US" dirty="0" smtClean="0"/>
              <a:t>(</a:t>
            </a:r>
            <a:r>
              <a:rPr lang="en-US" smtClean="0"/>
              <a:t>estimated cost)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86828" y="6488668"/>
            <a:ext cx="27519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Path Already Traversed g(n)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://www.jhunewsletter.com/wp-content/uploads/2013/02/b9_DN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55"/>
            <a:ext cx="9220200" cy="691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79055" y="236539"/>
            <a:ext cx="7391399" cy="60118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All Search Strategies have cost variant of:</a:t>
            </a:r>
          </a:p>
          <a:p>
            <a:endParaRPr lang="en-US" sz="4000" b="1" dirty="0" smtClean="0">
              <a:solidFill>
                <a:schemeClr val="tx1"/>
              </a:solidFill>
              <a:latin typeface="Century Gothic"/>
              <a:cs typeface="Century Gothic"/>
            </a:endParaRPr>
          </a:p>
          <a:p>
            <a:r>
              <a:rPr lang="en-US" sz="4000" b="1" i="1" dirty="0" smtClean="0">
                <a:solidFill>
                  <a:srgbClr val="002060"/>
                </a:solidFill>
                <a:latin typeface="Century Gothic"/>
                <a:cs typeface="Century Gothic"/>
              </a:rPr>
              <a:t>f(n)=g(n)+h(n)</a:t>
            </a:r>
            <a:endParaRPr lang="en-US" sz="4000" b="1" i="1" dirty="0">
              <a:solidFill>
                <a:srgbClr val="002060"/>
              </a:solidFill>
              <a:latin typeface="Century Gothic"/>
              <a:cs typeface="Century Gothic"/>
            </a:endParaRPr>
          </a:p>
        </p:txBody>
      </p:sp>
      <p:sp>
        <p:nvSpPr>
          <p:cNvPr id="7" name="AutoShape 2" descr="http://1.bp.blogspot.com/_6J2a_68vVcg/S0E4Qo-z4WI/AAAAAAAAB3Y/Xf0w3VHebrc/s320/mutation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://www.jhunewsletter.com/wp-content/uploads/2013/02/b9_DN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55"/>
            <a:ext cx="9220200" cy="691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541339"/>
            <a:ext cx="8223250" cy="60118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All Search Strategies have cost variant of:</a:t>
            </a:r>
          </a:p>
          <a:p>
            <a:endParaRPr lang="en-US" sz="4000" b="1" dirty="0" smtClean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algn="l"/>
            <a:r>
              <a:rPr lang="en-US" sz="2200" b="1" i="1" u="sng" dirty="0" smtClean="0">
                <a:solidFill>
                  <a:srgbClr val="002060"/>
                </a:solidFill>
                <a:latin typeface="Century Gothic"/>
                <a:cs typeface="Century Gothic"/>
              </a:rPr>
              <a:t>Breadth first Search</a:t>
            </a:r>
            <a:r>
              <a:rPr lang="en-US" sz="2200" b="1" i="1" dirty="0" smtClean="0">
                <a:solidFill>
                  <a:srgbClr val="002060"/>
                </a:solidFill>
                <a:latin typeface="Century Gothic"/>
                <a:cs typeface="Century Gothic"/>
              </a:rPr>
              <a:t>: f(n)=g(n), where state to state cost (consecutive states) is always 1, and h(n)=0</a:t>
            </a:r>
          </a:p>
          <a:p>
            <a:pPr algn="l"/>
            <a:endParaRPr lang="en-US" sz="2200" b="1" i="1" u="sng" dirty="0" smtClean="0">
              <a:solidFill>
                <a:srgbClr val="002060"/>
              </a:solidFill>
              <a:latin typeface="Century Gothic"/>
              <a:cs typeface="Century Gothic"/>
            </a:endParaRPr>
          </a:p>
          <a:p>
            <a:pPr algn="l"/>
            <a:r>
              <a:rPr lang="en-US" sz="2200" b="1" i="1" u="sng" dirty="0" smtClean="0">
                <a:solidFill>
                  <a:srgbClr val="002060"/>
                </a:solidFill>
                <a:latin typeface="Century Gothic"/>
                <a:cs typeface="Century Gothic"/>
              </a:rPr>
              <a:t>Uniform Cost Search</a:t>
            </a:r>
            <a:r>
              <a:rPr lang="en-US" sz="2200" b="1" i="1" dirty="0" smtClean="0">
                <a:solidFill>
                  <a:srgbClr val="002060"/>
                </a:solidFill>
                <a:latin typeface="Century Gothic"/>
                <a:cs typeface="Century Gothic"/>
              </a:rPr>
              <a:t>: f(n</a:t>
            </a:r>
            <a:r>
              <a:rPr lang="en-US" sz="2200" b="1" i="1" dirty="0">
                <a:solidFill>
                  <a:srgbClr val="002060"/>
                </a:solidFill>
                <a:latin typeface="Century Gothic"/>
                <a:cs typeface="Century Gothic"/>
              </a:rPr>
              <a:t>)=g(n), where state to state cost (consecutive states) </a:t>
            </a:r>
            <a:r>
              <a:rPr lang="en-US" sz="2200" b="1" i="1" dirty="0" err="1" smtClean="0">
                <a:solidFill>
                  <a:srgbClr val="002060"/>
                </a:solidFill>
                <a:latin typeface="Century Gothic"/>
                <a:cs typeface="Century Gothic"/>
              </a:rPr>
              <a:t>isvarries</a:t>
            </a:r>
            <a:r>
              <a:rPr lang="en-US" sz="2200" b="1" i="1" dirty="0" smtClean="0">
                <a:solidFill>
                  <a:srgbClr val="002060"/>
                </a:solidFill>
                <a:latin typeface="Century Gothic"/>
                <a:cs typeface="Century Gothic"/>
              </a:rPr>
              <a:t>, </a:t>
            </a:r>
            <a:r>
              <a:rPr lang="en-US" sz="2200" b="1" i="1" dirty="0">
                <a:solidFill>
                  <a:srgbClr val="002060"/>
                </a:solidFill>
                <a:latin typeface="Century Gothic"/>
                <a:cs typeface="Century Gothic"/>
              </a:rPr>
              <a:t>and h(n)=0 </a:t>
            </a:r>
          </a:p>
          <a:p>
            <a:pPr algn="l"/>
            <a:endParaRPr lang="en-US" sz="2200" b="1" i="1" u="sng" dirty="0" smtClean="0">
              <a:solidFill>
                <a:srgbClr val="002060"/>
              </a:solidFill>
              <a:latin typeface="Century Gothic"/>
              <a:cs typeface="Century Gothic"/>
            </a:endParaRPr>
          </a:p>
          <a:p>
            <a:pPr algn="l"/>
            <a:r>
              <a:rPr lang="en-US" sz="2200" b="1" i="1" u="sng" dirty="0" smtClean="0">
                <a:solidFill>
                  <a:srgbClr val="002060"/>
                </a:solidFill>
                <a:latin typeface="Century Gothic"/>
                <a:cs typeface="Century Gothic"/>
              </a:rPr>
              <a:t>Best first </a:t>
            </a:r>
            <a:r>
              <a:rPr lang="en-US" sz="2200" b="1" i="1" u="sng" dirty="0">
                <a:solidFill>
                  <a:srgbClr val="002060"/>
                </a:solidFill>
                <a:latin typeface="Century Gothic"/>
                <a:cs typeface="Century Gothic"/>
              </a:rPr>
              <a:t>Search</a:t>
            </a:r>
            <a:r>
              <a:rPr lang="en-US" sz="2200" b="1" i="1" dirty="0">
                <a:solidFill>
                  <a:srgbClr val="002060"/>
                </a:solidFill>
                <a:latin typeface="Century Gothic"/>
                <a:cs typeface="Century Gothic"/>
              </a:rPr>
              <a:t>: </a:t>
            </a:r>
            <a:r>
              <a:rPr lang="en-US" sz="2200" b="1" i="1" dirty="0" smtClean="0">
                <a:solidFill>
                  <a:srgbClr val="002060"/>
                </a:solidFill>
                <a:latin typeface="Century Gothic"/>
                <a:cs typeface="Century Gothic"/>
              </a:rPr>
              <a:t>f(n)=h(n</a:t>
            </a:r>
            <a:r>
              <a:rPr lang="en-US" sz="2200" b="1" i="1" dirty="0">
                <a:solidFill>
                  <a:srgbClr val="002060"/>
                </a:solidFill>
                <a:latin typeface="Century Gothic"/>
                <a:cs typeface="Century Gothic"/>
              </a:rPr>
              <a:t>), where g</a:t>
            </a:r>
            <a:r>
              <a:rPr lang="en-US" sz="2200" b="1" i="1" dirty="0" smtClean="0">
                <a:solidFill>
                  <a:srgbClr val="002060"/>
                </a:solidFill>
                <a:latin typeface="Century Gothic"/>
                <a:cs typeface="Century Gothic"/>
              </a:rPr>
              <a:t>(n</a:t>
            </a:r>
            <a:r>
              <a:rPr lang="en-US" sz="2200" b="1" i="1" dirty="0">
                <a:solidFill>
                  <a:srgbClr val="002060"/>
                </a:solidFill>
                <a:latin typeface="Century Gothic"/>
                <a:cs typeface="Century Gothic"/>
              </a:rPr>
              <a:t>)=</a:t>
            </a:r>
            <a:r>
              <a:rPr lang="en-US" sz="2200" b="1" i="1" dirty="0" smtClean="0">
                <a:solidFill>
                  <a:srgbClr val="002060"/>
                </a:solidFill>
                <a:latin typeface="Century Gothic"/>
                <a:cs typeface="Century Gothic"/>
              </a:rPr>
              <a:t>0</a:t>
            </a:r>
          </a:p>
          <a:p>
            <a:pPr algn="l"/>
            <a:endParaRPr lang="en-US" sz="2200" b="1" i="1" u="sng" dirty="0" smtClean="0">
              <a:solidFill>
                <a:srgbClr val="002060"/>
              </a:solidFill>
              <a:latin typeface="Century Gothic"/>
              <a:cs typeface="Century Gothic"/>
            </a:endParaRPr>
          </a:p>
          <a:p>
            <a:pPr algn="l"/>
            <a:r>
              <a:rPr lang="en-US" sz="2200" b="1" i="1" u="sng" dirty="0" smtClean="0">
                <a:solidFill>
                  <a:srgbClr val="002060"/>
                </a:solidFill>
                <a:latin typeface="Century Gothic"/>
                <a:cs typeface="Century Gothic"/>
              </a:rPr>
              <a:t>A*</a:t>
            </a:r>
            <a:r>
              <a:rPr lang="en-US" sz="2200" b="1" i="1" dirty="0" smtClean="0">
                <a:solidFill>
                  <a:srgbClr val="002060"/>
                </a:solidFill>
                <a:latin typeface="Century Gothic"/>
                <a:cs typeface="Century Gothic"/>
              </a:rPr>
              <a:t>: </a:t>
            </a:r>
            <a:r>
              <a:rPr lang="en-US" sz="2200" b="1" i="1" dirty="0">
                <a:solidFill>
                  <a:srgbClr val="002060"/>
                </a:solidFill>
                <a:latin typeface="Century Gothic"/>
                <a:cs typeface="Century Gothic"/>
              </a:rPr>
              <a:t>f(n)=g(n</a:t>
            </a:r>
            <a:r>
              <a:rPr lang="en-US" sz="2200" b="1" i="1" dirty="0" smtClean="0">
                <a:solidFill>
                  <a:srgbClr val="002060"/>
                </a:solidFill>
                <a:latin typeface="Century Gothic"/>
                <a:cs typeface="Century Gothic"/>
              </a:rPr>
              <a:t>)+h(n), </a:t>
            </a:r>
            <a:endParaRPr lang="en-US" sz="2200" b="1" i="1" dirty="0">
              <a:solidFill>
                <a:srgbClr val="002060"/>
              </a:solidFill>
              <a:latin typeface="Century Gothic"/>
              <a:cs typeface="Century Gothic"/>
            </a:endParaRPr>
          </a:p>
        </p:txBody>
      </p:sp>
      <p:sp>
        <p:nvSpPr>
          <p:cNvPr id="7" name="AutoShape 2" descr="http://1.bp.blogspot.com/_6J2a_68vVcg/S0E4Qo-z4WI/AAAAAAAAB3Y/Xf0w3VHebrc/s320/mutation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hris\University\Teaching\cs221\WWW\slides\img\wal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821" y="-1"/>
            <a:ext cx="9391552" cy="684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Summarizing AI Search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thehockeyshow.org/main/wp-content/uploads/2008/04/sherloc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10465379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4038600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Comparing Search Strategies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02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</a:t>
            </a:r>
            <a:endParaRPr lang="en-US" dirty="0"/>
          </a:p>
        </p:txBody>
      </p:sp>
      <p:pic>
        <p:nvPicPr>
          <p:cNvPr id="4" name="Picture 2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" y="1828800"/>
            <a:ext cx="5181600" cy="30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6800" y="1447800"/>
            <a:ext cx="409105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0</a:t>
            </a:r>
          </a:p>
          <a:p>
            <a:r>
              <a:rPr lang="en-US" dirty="0" smtClean="0"/>
              <a:t>Frontier [A], nodes to be explored Ex: 1</a:t>
            </a:r>
          </a:p>
          <a:p>
            <a:endParaRPr lang="en-US" dirty="0"/>
          </a:p>
          <a:p>
            <a:r>
              <a:rPr lang="en-US" dirty="0" smtClean="0"/>
              <a:t>Level 1:</a:t>
            </a:r>
          </a:p>
          <a:p>
            <a:r>
              <a:rPr lang="en-US" dirty="0" smtClean="0"/>
              <a:t>Pop[A</a:t>
            </a:r>
            <a:r>
              <a:rPr lang="en-US" dirty="0"/>
              <a:t>]</a:t>
            </a:r>
            <a:r>
              <a:rPr lang="en-US" dirty="0" smtClean="0"/>
              <a:t>, Frontier[B,C], Ex:2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Level 2:</a:t>
            </a:r>
          </a:p>
          <a:p>
            <a:r>
              <a:rPr lang="en-US" dirty="0" smtClean="0"/>
              <a:t>Pop B and C, Frontier[D,E,F,G], Ex: 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Level 3:</a:t>
            </a:r>
          </a:p>
          <a:p>
            <a:r>
              <a:rPr lang="en-US" dirty="0" smtClean="0"/>
              <a:t>Pop D E F and G, frontier[H I J K L M N O],</a:t>
            </a:r>
          </a:p>
          <a:p>
            <a:r>
              <a:rPr lang="en-US" dirty="0" smtClean="0"/>
              <a:t>Ex: 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" y="5029200"/>
                <a:ext cx="2998770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Do you see a pattern here?</a:t>
                </a:r>
              </a:p>
              <a:p>
                <a:r>
                  <a:rPr lang="en-US" sz="2000" dirty="0" smtClean="0"/>
                  <a:t>Level 0: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000" dirty="0" smtClean="0"/>
                  <a:t>Level 1: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Level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Level 3: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029200"/>
                <a:ext cx="2998770" cy="1631216"/>
              </a:xfrm>
              <a:prstGeom prst="rect">
                <a:avLst/>
              </a:prstGeom>
              <a:blipFill rotWithShape="0">
                <a:blip r:embed="rId3"/>
                <a:stretch>
                  <a:fillRect l="-2240" t="-1866" r="-1222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85919" y="5877580"/>
                <a:ext cx="2938881" cy="52322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𝐿𝑒𝑣𝑒𝑙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919" y="5877580"/>
                <a:ext cx="293888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55222" y="10880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Expands the </a:t>
            </a:r>
            <a:r>
              <a:rPr lang="en-US" dirty="0" smtClean="0"/>
              <a:t>shortest path </a:t>
            </a:r>
            <a:r>
              <a:rPr lang="en-US" dirty="0"/>
              <a:t>first rather than the </a:t>
            </a:r>
            <a:r>
              <a:rPr lang="en-US" dirty="0" smtClean="0"/>
              <a:t>longest path </a:t>
            </a:r>
            <a:r>
              <a:rPr lang="en-US" dirty="0"/>
              <a:t>as in </a:t>
            </a:r>
            <a:r>
              <a:rPr lang="en-US" dirty="0" smtClean="0"/>
              <a:t>DFS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6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19600" cy="11430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FS</a:t>
            </a:r>
            <a:endParaRPr lang="en-US" dirty="0"/>
          </a:p>
        </p:txBody>
      </p:sp>
      <p:pic>
        <p:nvPicPr>
          <p:cNvPr id="4" name="Picture 2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" y="1828800"/>
            <a:ext cx="5181600" cy="30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8200" y="228600"/>
            <a:ext cx="440152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For every level 1 node is explored</a:t>
            </a:r>
          </a:p>
          <a:p>
            <a:r>
              <a:rPr lang="en-US" sz="1900" dirty="0"/>
              <a:t>b</a:t>
            </a:r>
            <a:r>
              <a:rPr lang="en-US" sz="1900" dirty="0" smtClean="0"/>
              <a:t>-1 are left in the frontier to be explored</a:t>
            </a:r>
          </a:p>
          <a:p>
            <a:r>
              <a:rPr lang="en-US" sz="1900" dirty="0" smtClean="0">
                <a:solidFill>
                  <a:srgbClr val="0070C0"/>
                </a:solidFill>
              </a:rPr>
              <a:t>(Note: Here unexplored those that remain in the frontier to be expanded further)</a:t>
            </a:r>
            <a:endParaRPr lang="en-US" sz="1900" dirty="0">
              <a:solidFill>
                <a:srgbClr val="0070C0"/>
              </a:solidFill>
            </a:endParaRPr>
          </a:p>
          <a:p>
            <a:endParaRPr lang="en-US" sz="1900" dirty="0" smtClean="0"/>
          </a:p>
          <a:p>
            <a:r>
              <a:rPr lang="en-US" sz="1900" dirty="0" smtClean="0"/>
              <a:t>So at </a:t>
            </a:r>
          </a:p>
          <a:p>
            <a:r>
              <a:rPr lang="en-US" sz="1900" dirty="0" smtClean="0">
                <a:solidFill>
                  <a:srgbClr val="FF0000"/>
                </a:solidFill>
              </a:rPr>
              <a:t>level 0: 1 node is explored (start node)</a:t>
            </a:r>
          </a:p>
          <a:p>
            <a:r>
              <a:rPr lang="en-US" sz="1900" dirty="0" smtClean="0">
                <a:solidFill>
                  <a:srgbClr val="FF0000"/>
                </a:solidFill>
              </a:rPr>
              <a:t>Level 1: 1 node B is explored, C is left</a:t>
            </a:r>
          </a:p>
          <a:p>
            <a:r>
              <a:rPr lang="en-US" sz="1900" dirty="0" smtClean="0">
                <a:solidFill>
                  <a:srgbClr val="FF0000"/>
                </a:solidFill>
              </a:rPr>
              <a:t>Level 2: D is explored, and E is left</a:t>
            </a:r>
          </a:p>
          <a:p>
            <a:r>
              <a:rPr lang="en-US" sz="1900" dirty="0" smtClean="0"/>
              <a:t>And so on.</a:t>
            </a:r>
          </a:p>
          <a:p>
            <a:endParaRPr lang="en-US" sz="1900" dirty="0"/>
          </a:p>
          <a:p>
            <a:r>
              <a:rPr lang="en-US" sz="1900" dirty="0" smtClean="0"/>
              <a:t>Total nodes to be explored at level m:</a:t>
            </a:r>
          </a:p>
          <a:p>
            <a:endParaRPr lang="en-US" sz="1900" dirty="0"/>
          </a:p>
          <a:p>
            <a:r>
              <a:rPr lang="en-US" sz="1900" dirty="0" smtClean="0"/>
              <a:t>Addition of all unexplored nodes at all levels</a:t>
            </a:r>
          </a:p>
          <a:p>
            <a:endParaRPr lang="en-US" sz="1900" dirty="0"/>
          </a:p>
          <a:p>
            <a:r>
              <a:rPr lang="en-US" sz="1900" b="1" i="1" dirty="0">
                <a:solidFill>
                  <a:schemeClr val="tx2"/>
                </a:solidFill>
              </a:rPr>
              <a:t>m</a:t>
            </a:r>
            <a:r>
              <a:rPr lang="en-US" sz="1900" b="1" i="1" dirty="0" smtClean="0">
                <a:solidFill>
                  <a:schemeClr val="tx2"/>
                </a:solidFill>
              </a:rPr>
              <a:t>*(b-1), </a:t>
            </a:r>
            <a:r>
              <a:rPr lang="en-US" sz="1900" dirty="0" smtClean="0"/>
              <a:t>where b is the avg. branching factor</a:t>
            </a:r>
          </a:p>
          <a:p>
            <a:endParaRPr lang="en-US" sz="1900" dirty="0"/>
          </a:p>
          <a:p>
            <a:r>
              <a:rPr lang="en-US" sz="1900" i="1" dirty="0" smtClean="0">
                <a:solidFill>
                  <a:schemeClr val="tx2"/>
                </a:solidFill>
              </a:rPr>
              <a:t>In other words: </a:t>
            </a:r>
            <a:r>
              <a:rPr lang="en-US" sz="1900" i="1" dirty="0" err="1" smtClean="0">
                <a:solidFill>
                  <a:schemeClr val="tx2"/>
                </a:solidFill>
              </a:rPr>
              <a:t>bm</a:t>
            </a:r>
            <a:r>
              <a:rPr lang="en-US" sz="1900" i="1" dirty="0" smtClean="0">
                <a:solidFill>
                  <a:schemeClr val="tx2"/>
                </a:solidFill>
              </a:rPr>
              <a:t> nodes are explored while reaching depth m</a:t>
            </a:r>
            <a:r>
              <a:rPr lang="en-US" sz="1900" dirty="0" smtClean="0"/>
              <a:t>.</a:t>
            </a:r>
            <a:endParaRPr lang="en-US" sz="1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5638800"/>
                <a:ext cx="3851695" cy="56009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𝐿𝑒𝑣𝑒𝑙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  <m:sup/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638800"/>
                <a:ext cx="3851695" cy="5600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6200" y="9721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Expands the longest path first rather than the shortest path as in BFS.</a:t>
            </a:r>
          </a:p>
        </p:txBody>
      </p:sp>
    </p:spTree>
    <p:extLst>
      <p:ext uri="{BB962C8B-B14F-4D97-AF65-F5344CB8AC3E}">
        <p14:creationId xmlns:p14="http://schemas.microsoft.com/office/powerpoint/2010/main" val="289180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2238"/>
            <a:ext cx="77724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Depth-First Search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6988" y="914400"/>
            <a:ext cx="5334000" cy="5638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sz="2800" smtClean="0"/>
              <a:t>Same as breadth-first search</a:t>
            </a:r>
          </a:p>
          <a:p>
            <a:pPr lvl="1" eaLnBrk="1" hangingPunct="1"/>
            <a:r>
              <a:rPr lang="en-GB" smtClean="0"/>
              <a:t>But new states are put at the </a:t>
            </a:r>
            <a:r>
              <a:rPr lang="en-GB" b="1" smtClean="0"/>
              <a:t>top </a:t>
            </a:r>
            <a:r>
              <a:rPr lang="en-GB" smtClean="0"/>
              <a:t>of agenda</a:t>
            </a:r>
          </a:p>
          <a:p>
            <a:pPr eaLnBrk="1" hangingPunct="1"/>
            <a:r>
              <a:rPr lang="en-GB" sz="2800" smtClean="0"/>
              <a:t>Graph analogy</a:t>
            </a:r>
          </a:p>
          <a:p>
            <a:pPr lvl="1" eaLnBrk="1" hangingPunct="1"/>
            <a:r>
              <a:rPr lang="en-GB" smtClean="0"/>
              <a:t>Expand deepest and leftmost node next</a:t>
            </a:r>
          </a:p>
          <a:p>
            <a:pPr eaLnBrk="1" hangingPunct="1"/>
            <a:r>
              <a:rPr lang="en-GB" sz="2800" smtClean="0"/>
              <a:t>But search can go on indefinitely down one path</a:t>
            </a:r>
          </a:p>
          <a:p>
            <a:pPr lvl="1" eaLnBrk="1" hangingPunct="1"/>
            <a:r>
              <a:rPr lang="en-GB" smtClean="0"/>
              <a:t>D, DD, DDD, DDDD, DDDDD, …</a:t>
            </a:r>
          </a:p>
          <a:p>
            <a:pPr eaLnBrk="1" hangingPunct="1"/>
            <a:r>
              <a:rPr lang="en-GB" sz="2800" smtClean="0"/>
              <a:t>One solution to impose a </a:t>
            </a:r>
            <a:r>
              <a:rPr lang="en-GB" sz="2800" b="1" smtClean="0"/>
              <a:t>depth limit </a:t>
            </a:r>
            <a:r>
              <a:rPr lang="en-GB" sz="2800" smtClean="0"/>
              <a:t>on the search</a:t>
            </a:r>
          </a:p>
          <a:p>
            <a:pPr lvl="1" eaLnBrk="1" hangingPunct="1"/>
            <a:r>
              <a:rPr lang="en-GB" smtClean="0"/>
              <a:t>Sometimes the limit is not required</a:t>
            </a:r>
          </a:p>
          <a:p>
            <a:pPr lvl="2" eaLnBrk="1" hangingPunct="1"/>
            <a:r>
              <a:rPr lang="en-GB" smtClean="0"/>
              <a:t>Branches end naturally (i.e. cannot be expanded)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05400" y="838200"/>
            <a:ext cx="3886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fy-NL" sz="2600" dirty="0">
                <a:latin typeface="+mn-lt"/>
              </a:rPr>
              <a:t>Searching all the way down the length of a branch until either a solution is found or a terminal state is hit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fy-NL" sz="2600" dirty="0">
                <a:latin typeface="+mn-lt"/>
              </a:rPr>
              <a:t>If terminal node is hit, backtracking is done only until to descend to an unsearched branch 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fy-NL" sz="2600" dirty="0">
                <a:latin typeface="+mn-lt"/>
              </a:rPr>
              <a:t>This is especially usefull if numerous solution states exist long way down the branches (may be efficient in such situations).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fy-NL" sz="2600" dirty="0">
                <a:latin typeface="+mn-lt"/>
              </a:rPr>
              <a:t>If any of the branches of the tree go infinite, finding a solution may not be possible</a:t>
            </a:r>
          </a:p>
        </p:txBody>
      </p:sp>
    </p:spTree>
    <p:extLst>
      <p:ext uri="{BB962C8B-B14F-4D97-AF65-F5344CB8AC3E}">
        <p14:creationId xmlns:p14="http://schemas.microsoft.com/office/powerpoint/2010/main" val="39038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Depth-First Search </a:t>
            </a:r>
            <a:r>
              <a:rPr lang="en-GB" sz="2800" smtClean="0"/>
              <a:t>(Depth Limit 4)</a:t>
            </a:r>
            <a:endParaRPr lang="en-GB" smtClean="0"/>
          </a:p>
        </p:txBody>
      </p:sp>
      <p:pic>
        <p:nvPicPr>
          <p:cNvPr id="62467" name="Picture 4" descr="d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4292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2971800" y="6019800"/>
            <a:ext cx="586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/>
            <a:r>
              <a:rPr lang="en-US"/>
              <a:t>LIFO queue, i.e., put successors at front</a:t>
            </a:r>
          </a:p>
        </p:txBody>
      </p:sp>
    </p:spTree>
    <p:extLst>
      <p:ext uri="{BB962C8B-B14F-4D97-AF65-F5344CB8AC3E}">
        <p14:creationId xmlns:p14="http://schemas.microsoft.com/office/powerpoint/2010/main" val="362148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Uniform Cost search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BFS will always give the shortest path length to the goal.</a:t>
            </a:r>
          </a:p>
          <a:p>
            <a:r>
              <a:rPr lang="en-US" smtClean="0"/>
              <a:t>BFS uses the path cost ie., number of steps in the path, and assumes that cost of reaching any consecutive state from a given state is same ie., unit or 1.</a:t>
            </a:r>
          </a:p>
          <a:p>
            <a:r>
              <a:rPr lang="en-US" smtClean="0"/>
              <a:t>Uniform cost search looks at the path cost rather than the path length before expanding a node. </a:t>
            </a:r>
          </a:p>
          <a:p>
            <a:r>
              <a:rPr lang="en-US" smtClean="0"/>
              <a:t>The node with the smallest total cost is expanded first.</a:t>
            </a:r>
          </a:p>
          <a:p>
            <a:r>
              <a:rPr lang="en-US" smtClean="0"/>
              <a:t>CHEAPEST FIRST</a:t>
            </a:r>
          </a:p>
          <a:p>
            <a:r>
              <a:rPr lang="en-US" smtClean="0"/>
              <a:t>Uniform cost search gives cheapest path in term of cost to the goal.</a:t>
            </a:r>
          </a:p>
        </p:txBody>
      </p:sp>
    </p:spTree>
    <p:extLst>
      <p:ext uri="{BB962C8B-B14F-4D97-AF65-F5344CB8AC3E}">
        <p14:creationId xmlns:p14="http://schemas.microsoft.com/office/powerpoint/2010/main" val="6584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1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Uniform Cost Search</a:t>
            </a:r>
            <a:endParaRPr lang="en-US" dirty="0"/>
          </a:p>
        </p:txBody>
      </p:sp>
      <p:pic>
        <p:nvPicPr>
          <p:cNvPr id="4" name="Picture 2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" y="1828800"/>
            <a:ext cx="5181600" cy="30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2078504"/>
            <a:ext cx="440152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From A expand B, and then E and so on</a:t>
            </a:r>
          </a:p>
          <a:p>
            <a:endParaRPr lang="en-US" sz="1900" dirty="0"/>
          </a:p>
          <a:p>
            <a:r>
              <a:rPr lang="en-US" sz="1900" dirty="0" smtClean="0"/>
              <a:t>So the idea is to expand CHEAPEST FIRST</a:t>
            </a:r>
            <a:endParaRPr lang="en-US" sz="1900" dirty="0"/>
          </a:p>
        </p:txBody>
      </p:sp>
      <p:sp>
        <p:nvSpPr>
          <p:cNvPr id="3" name="TextBox 2"/>
          <p:cNvSpPr txBox="1"/>
          <p:nvPr/>
        </p:nvSpPr>
        <p:spPr>
          <a:xfrm>
            <a:off x="2781696" y="245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8696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4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84238"/>
          </a:xfrm>
        </p:spPr>
        <p:txBody>
          <a:bodyPr/>
          <a:lstStyle/>
          <a:p>
            <a:pPr eaLnBrk="1" hangingPunct="1"/>
            <a:r>
              <a:rPr lang="en-GB" smtClean="0"/>
              <a:t>Uniform-Cost Search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4648200" cy="5410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Breadth-first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Guaranteed to find the shortest path (in terms of no. Of steps) to a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Not necessarily the least costly path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Uniform path cost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Choose to expand node with the least path cost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Guaranteed to find a solution with least cost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If we know that path cost increases with path length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This method is optimal and complete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But can be very slow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5413"/>
            <a:ext cx="3248025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05400" y="2590800"/>
            <a:ext cx="3871913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BFS may expand B,C,D</a:t>
            </a:r>
          </a:p>
          <a:p>
            <a:pPr eaLnBrk="1" hangingPunct="1"/>
            <a:r>
              <a:rPr lang="en-US"/>
              <a:t>If Left to Right rule is applied</a:t>
            </a:r>
          </a:p>
          <a:p>
            <a:pPr eaLnBrk="1" hangingPunct="1"/>
            <a:r>
              <a:rPr lang="en-US"/>
              <a:t>B will be expanded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24600" y="315913"/>
            <a:ext cx="145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/>
              <a:t>5         2     4 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05400" y="3810000"/>
            <a:ext cx="3843338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Uniform path cost will expand C,As its has minimum path cost.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53000" y="5105400"/>
            <a:ext cx="4114800" cy="1570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In BFS every node traversal has same cost</a:t>
            </a:r>
          </a:p>
          <a:p>
            <a:pPr eaLnBrk="1" hangingPunct="1"/>
            <a:r>
              <a:rPr lang="en-US"/>
              <a:t>In uniform search every traversal has different path cost</a:t>
            </a:r>
          </a:p>
        </p:txBody>
      </p:sp>
    </p:spTree>
    <p:extLst>
      <p:ext uri="{BB962C8B-B14F-4D97-AF65-F5344CB8AC3E}">
        <p14:creationId xmlns:p14="http://schemas.microsoft.com/office/powerpoint/2010/main" val="142690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/>
      <p:bldP spid="7" grpId="0" build="allAtOnce" animBg="1"/>
      <p:bldP spid="8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 BFS, Uniform Cost</a:t>
            </a:r>
          </a:p>
        </p:txBody>
      </p:sp>
      <p:sp>
        <p:nvSpPr>
          <p:cNvPr id="4" name="Oval 3"/>
          <p:cNvSpPr/>
          <p:nvPr/>
        </p:nvSpPr>
        <p:spPr>
          <a:xfrm>
            <a:off x="2138363" y="342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19200" y="2590800"/>
            <a:ext cx="1981200" cy="190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362200"/>
            <a:ext cx="2590800" cy="2362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2788" y="2160588"/>
            <a:ext cx="29718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98588" y="2819400"/>
            <a:ext cx="1639887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24600" y="342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351463" y="2743200"/>
            <a:ext cx="2132012" cy="1909763"/>
          </a:xfrm>
          <a:custGeom>
            <a:avLst/>
            <a:gdLst>
              <a:gd name="connsiteX0" fmla="*/ 389965 w 2131335"/>
              <a:gd name="connsiteY0" fmla="*/ 322839 h 1910264"/>
              <a:gd name="connsiteX1" fmla="*/ 605118 w 2131335"/>
              <a:gd name="connsiteY1" fmla="*/ 309392 h 1910264"/>
              <a:gd name="connsiteX2" fmla="*/ 645459 w 2131335"/>
              <a:gd name="connsiteY2" fmla="*/ 269051 h 1910264"/>
              <a:gd name="connsiteX3" fmla="*/ 658906 w 2131335"/>
              <a:gd name="connsiteY3" fmla="*/ 228710 h 1910264"/>
              <a:gd name="connsiteX4" fmla="*/ 685800 w 2131335"/>
              <a:gd name="connsiteY4" fmla="*/ 188369 h 1910264"/>
              <a:gd name="connsiteX5" fmla="*/ 712695 w 2131335"/>
              <a:gd name="connsiteY5" fmla="*/ 107686 h 1910264"/>
              <a:gd name="connsiteX6" fmla="*/ 779930 w 2131335"/>
              <a:gd name="connsiteY6" fmla="*/ 27004 h 1910264"/>
              <a:gd name="connsiteX7" fmla="*/ 860612 w 2131335"/>
              <a:gd name="connsiteY7" fmla="*/ 110 h 1910264"/>
              <a:gd name="connsiteX8" fmla="*/ 968189 w 2131335"/>
              <a:gd name="connsiteY8" fmla="*/ 13557 h 1910264"/>
              <a:gd name="connsiteX9" fmla="*/ 1021977 w 2131335"/>
              <a:gd name="connsiteY9" fmla="*/ 94239 h 1910264"/>
              <a:gd name="connsiteX10" fmla="*/ 1075765 w 2131335"/>
              <a:gd name="connsiteY10" fmla="*/ 161475 h 1910264"/>
              <a:gd name="connsiteX11" fmla="*/ 1089212 w 2131335"/>
              <a:gd name="connsiteY11" fmla="*/ 201816 h 1910264"/>
              <a:gd name="connsiteX12" fmla="*/ 1102659 w 2131335"/>
              <a:gd name="connsiteY12" fmla="*/ 269051 h 1910264"/>
              <a:gd name="connsiteX13" fmla="*/ 1143000 w 2131335"/>
              <a:gd name="connsiteY13" fmla="*/ 295945 h 1910264"/>
              <a:gd name="connsiteX14" fmla="*/ 1237130 w 2131335"/>
              <a:gd name="connsiteY14" fmla="*/ 336286 h 1910264"/>
              <a:gd name="connsiteX15" fmla="*/ 1398495 w 2131335"/>
              <a:gd name="connsiteY15" fmla="*/ 322839 h 1910264"/>
              <a:gd name="connsiteX16" fmla="*/ 1438836 w 2131335"/>
              <a:gd name="connsiteY16" fmla="*/ 309392 h 1910264"/>
              <a:gd name="connsiteX17" fmla="*/ 1492624 w 2131335"/>
              <a:gd name="connsiteY17" fmla="*/ 295945 h 1910264"/>
              <a:gd name="connsiteX18" fmla="*/ 1600200 w 2131335"/>
              <a:gd name="connsiteY18" fmla="*/ 282498 h 1910264"/>
              <a:gd name="connsiteX19" fmla="*/ 1801906 w 2131335"/>
              <a:gd name="connsiteY19" fmla="*/ 322839 h 1910264"/>
              <a:gd name="connsiteX20" fmla="*/ 1828800 w 2131335"/>
              <a:gd name="connsiteY20" fmla="*/ 349734 h 1910264"/>
              <a:gd name="connsiteX21" fmla="*/ 1842247 w 2131335"/>
              <a:gd name="connsiteY21" fmla="*/ 390075 h 1910264"/>
              <a:gd name="connsiteX22" fmla="*/ 1869142 w 2131335"/>
              <a:gd name="connsiteY22" fmla="*/ 416969 h 1910264"/>
              <a:gd name="connsiteX23" fmla="*/ 1882589 w 2131335"/>
              <a:gd name="connsiteY23" fmla="*/ 470757 h 1910264"/>
              <a:gd name="connsiteX24" fmla="*/ 1909483 w 2131335"/>
              <a:gd name="connsiteY24" fmla="*/ 551439 h 1910264"/>
              <a:gd name="connsiteX25" fmla="*/ 1922930 w 2131335"/>
              <a:gd name="connsiteY25" fmla="*/ 793486 h 1910264"/>
              <a:gd name="connsiteX26" fmla="*/ 1949824 w 2131335"/>
              <a:gd name="connsiteY26" fmla="*/ 874169 h 1910264"/>
              <a:gd name="connsiteX27" fmla="*/ 1976718 w 2131335"/>
              <a:gd name="connsiteY27" fmla="*/ 968298 h 1910264"/>
              <a:gd name="connsiteX28" fmla="*/ 2017059 w 2131335"/>
              <a:gd name="connsiteY28" fmla="*/ 1089322 h 1910264"/>
              <a:gd name="connsiteX29" fmla="*/ 2043953 w 2131335"/>
              <a:gd name="connsiteY29" fmla="*/ 1223792 h 1910264"/>
              <a:gd name="connsiteX30" fmla="*/ 2070847 w 2131335"/>
              <a:gd name="connsiteY30" fmla="*/ 1331369 h 1910264"/>
              <a:gd name="connsiteX31" fmla="*/ 2084295 w 2131335"/>
              <a:gd name="connsiteY31" fmla="*/ 1425498 h 1910264"/>
              <a:gd name="connsiteX32" fmla="*/ 2097742 w 2131335"/>
              <a:gd name="connsiteY32" fmla="*/ 1492734 h 1910264"/>
              <a:gd name="connsiteX33" fmla="*/ 2124636 w 2131335"/>
              <a:gd name="connsiteY33" fmla="*/ 1667545 h 1910264"/>
              <a:gd name="connsiteX34" fmla="*/ 2111189 w 2131335"/>
              <a:gd name="connsiteY34" fmla="*/ 1802016 h 1910264"/>
              <a:gd name="connsiteX35" fmla="*/ 2030506 w 2131335"/>
              <a:gd name="connsiteY35" fmla="*/ 1855804 h 1910264"/>
              <a:gd name="connsiteX36" fmla="*/ 1936377 w 2131335"/>
              <a:gd name="connsiteY36" fmla="*/ 1882698 h 1910264"/>
              <a:gd name="connsiteX37" fmla="*/ 1828800 w 2131335"/>
              <a:gd name="connsiteY37" fmla="*/ 1909592 h 1910264"/>
              <a:gd name="connsiteX38" fmla="*/ 1721224 w 2131335"/>
              <a:gd name="connsiteY38" fmla="*/ 1896145 h 1910264"/>
              <a:gd name="connsiteX39" fmla="*/ 1600200 w 2131335"/>
              <a:gd name="connsiteY39" fmla="*/ 1788569 h 1910264"/>
              <a:gd name="connsiteX40" fmla="*/ 1559859 w 2131335"/>
              <a:gd name="connsiteY40" fmla="*/ 1748228 h 1910264"/>
              <a:gd name="connsiteX41" fmla="*/ 1506071 w 2131335"/>
              <a:gd name="connsiteY41" fmla="*/ 1667545 h 1910264"/>
              <a:gd name="connsiteX42" fmla="*/ 1465730 w 2131335"/>
              <a:gd name="connsiteY42" fmla="*/ 1640651 h 1910264"/>
              <a:gd name="connsiteX43" fmla="*/ 1331259 w 2131335"/>
              <a:gd name="connsiteY43" fmla="*/ 1600310 h 1910264"/>
              <a:gd name="connsiteX44" fmla="*/ 1196789 w 2131335"/>
              <a:gd name="connsiteY44" fmla="*/ 1586863 h 1910264"/>
              <a:gd name="connsiteX45" fmla="*/ 1062318 w 2131335"/>
              <a:gd name="connsiteY45" fmla="*/ 1600310 h 1910264"/>
              <a:gd name="connsiteX46" fmla="*/ 1021977 w 2131335"/>
              <a:gd name="connsiteY46" fmla="*/ 1627204 h 1910264"/>
              <a:gd name="connsiteX47" fmla="*/ 914400 w 2131335"/>
              <a:gd name="connsiteY47" fmla="*/ 1654098 h 1910264"/>
              <a:gd name="connsiteX48" fmla="*/ 847165 w 2131335"/>
              <a:gd name="connsiteY48" fmla="*/ 1640651 h 1910264"/>
              <a:gd name="connsiteX49" fmla="*/ 766483 w 2131335"/>
              <a:gd name="connsiteY49" fmla="*/ 1586863 h 1910264"/>
              <a:gd name="connsiteX50" fmla="*/ 712695 w 2131335"/>
              <a:gd name="connsiteY50" fmla="*/ 1438945 h 1910264"/>
              <a:gd name="connsiteX51" fmla="*/ 699247 w 2131335"/>
              <a:gd name="connsiteY51" fmla="*/ 1358263 h 1910264"/>
              <a:gd name="connsiteX52" fmla="*/ 658906 w 2131335"/>
              <a:gd name="connsiteY52" fmla="*/ 1344816 h 1910264"/>
              <a:gd name="connsiteX53" fmla="*/ 618565 w 2131335"/>
              <a:gd name="connsiteY53" fmla="*/ 1317922 h 1910264"/>
              <a:gd name="connsiteX54" fmla="*/ 403412 w 2131335"/>
              <a:gd name="connsiteY54" fmla="*/ 1291028 h 1910264"/>
              <a:gd name="connsiteX55" fmla="*/ 336177 w 2131335"/>
              <a:gd name="connsiteY55" fmla="*/ 1237239 h 1910264"/>
              <a:gd name="connsiteX56" fmla="*/ 295836 w 2131335"/>
              <a:gd name="connsiteY56" fmla="*/ 1156557 h 1910264"/>
              <a:gd name="connsiteX57" fmla="*/ 215153 w 2131335"/>
              <a:gd name="connsiteY57" fmla="*/ 1143110 h 1910264"/>
              <a:gd name="connsiteX58" fmla="*/ 80683 w 2131335"/>
              <a:gd name="connsiteY58" fmla="*/ 1022086 h 1910264"/>
              <a:gd name="connsiteX59" fmla="*/ 13447 w 2131335"/>
              <a:gd name="connsiteY59" fmla="*/ 914510 h 1910264"/>
              <a:gd name="connsiteX60" fmla="*/ 0 w 2131335"/>
              <a:gd name="connsiteY60" fmla="*/ 874169 h 1910264"/>
              <a:gd name="connsiteX61" fmla="*/ 13447 w 2131335"/>
              <a:gd name="connsiteY61" fmla="*/ 618675 h 1910264"/>
              <a:gd name="connsiteX62" fmla="*/ 40342 w 2131335"/>
              <a:gd name="connsiteY62" fmla="*/ 578334 h 1910264"/>
              <a:gd name="connsiteX63" fmla="*/ 107577 w 2131335"/>
              <a:gd name="connsiteY63" fmla="*/ 511098 h 1910264"/>
              <a:gd name="connsiteX64" fmla="*/ 188259 w 2131335"/>
              <a:gd name="connsiteY64" fmla="*/ 484204 h 1910264"/>
              <a:gd name="connsiteX65" fmla="*/ 228600 w 2131335"/>
              <a:gd name="connsiteY65" fmla="*/ 470757 h 1910264"/>
              <a:gd name="connsiteX66" fmla="*/ 389965 w 2131335"/>
              <a:gd name="connsiteY66" fmla="*/ 457310 h 1910264"/>
              <a:gd name="connsiteX67" fmla="*/ 403412 w 2131335"/>
              <a:gd name="connsiteY67" fmla="*/ 416969 h 1910264"/>
              <a:gd name="connsiteX68" fmla="*/ 389965 w 2131335"/>
              <a:gd name="connsiteY68" fmla="*/ 322839 h 191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131335" h="1910264">
                <a:moveTo>
                  <a:pt x="389965" y="322839"/>
                </a:moveTo>
                <a:cubicBezTo>
                  <a:pt x="423583" y="304910"/>
                  <a:pt x="534802" y="324195"/>
                  <a:pt x="605118" y="309392"/>
                </a:cubicBezTo>
                <a:cubicBezTo>
                  <a:pt x="623727" y="305474"/>
                  <a:pt x="634910" y="284874"/>
                  <a:pt x="645459" y="269051"/>
                </a:cubicBezTo>
                <a:cubicBezTo>
                  <a:pt x="653322" y="257257"/>
                  <a:pt x="652567" y="241388"/>
                  <a:pt x="658906" y="228710"/>
                </a:cubicBezTo>
                <a:cubicBezTo>
                  <a:pt x="666134" y="214255"/>
                  <a:pt x="679236" y="203137"/>
                  <a:pt x="685800" y="188369"/>
                </a:cubicBezTo>
                <a:cubicBezTo>
                  <a:pt x="697314" y="162463"/>
                  <a:pt x="696970" y="131274"/>
                  <a:pt x="712695" y="107686"/>
                </a:cubicBezTo>
                <a:cubicBezTo>
                  <a:pt x="729434" y="82577"/>
                  <a:pt x="752523" y="42230"/>
                  <a:pt x="779930" y="27004"/>
                </a:cubicBezTo>
                <a:cubicBezTo>
                  <a:pt x="804711" y="13237"/>
                  <a:pt x="860612" y="110"/>
                  <a:pt x="860612" y="110"/>
                </a:cubicBezTo>
                <a:cubicBezTo>
                  <a:pt x="896471" y="4592"/>
                  <a:pt x="934227" y="1207"/>
                  <a:pt x="968189" y="13557"/>
                </a:cubicBezTo>
                <a:cubicBezTo>
                  <a:pt x="1020672" y="32642"/>
                  <a:pt x="1000937" y="59171"/>
                  <a:pt x="1021977" y="94239"/>
                </a:cubicBezTo>
                <a:cubicBezTo>
                  <a:pt x="1097021" y="219314"/>
                  <a:pt x="995027" y="0"/>
                  <a:pt x="1075765" y="161475"/>
                </a:cubicBezTo>
                <a:cubicBezTo>
                  <a:pt x="1082104" y="174153"/>
                  <a:pt x="1085774" y="188065"/>
                  <a:pt x="1089212" y="201816"/>
                </a:cubicBezTo>
                <a:cubicBezTo>
                  <a:pt x="1094755" y="223989"/>
                  <a:pt x="1091319" y="249207"/>
                  <a:pt x="1102659" y="269051"/>
                </a:cubicBezTo>
                <a:cubicBezTo>
                  <a:pt x="1110677" y="283083"/>
                  <a:pt x="1128968" y="287927"/>
                  <a:pt x="1143000" y="295945"/>
                </a:cubicBezTo>
                <a:cubicBezTo>
                  <a:pt x="1189525" y="322531"/>
                  <a:pt x="1191872" y="321200"/>
                  <a:pt x="1237130" y="336286"/>
                </a:cubicBezTo>
                <a:cubicBezTo>
                  <a:pt x="1290918" y="331804"/>
                  <a:pt x="1344994" y="329972"/>
                  <a:pt x="1398495" y="322839"/>
                </a:cubicBezTo>
                <a:cubicBezTo>
                  <a:pt x="1412545" y="320966"/>
                  <a:pt x="1425207" y="313286"/>
                  <a:pt x="1438836" y="309392"/>
                </a:cubicBezTo>
                <a:cubicBezTo>
                  <a:pt x="1456606" y="304315"/>
                  <a:pt x="1474394" y="298983"/>
                  <a:pt x="1492624" y="295945"/>
                </a:cubicBezTo>
                <a:cubicBezTo>
                  <a:pt x="1528270" y="290004"/>
                  <a:pt x="1564341" y="286980"/>
                  <a:pt x="1600200" y="282498"/>
                </a:cubicBezTo>
                <a:cubicBezTo>
                  <a:pt x="1724695" y="292873"/>
                  <a:pt x="1732517" y="267327"/>
                  <a:pt x="1801906" y="322839"/>
                </a:cubicBezTo>
                <a:cubicBezTo>
                  <a:pt x="1811806" y="330759"/>
                  <a:pt x="1819835" y="340769"/>
                  <a:pt x="1828800" y="349734"/>
                </a:cubicBezTo>
                <a:cubicBezTo>
                  <a:pt x="1833282" y="363181"/>
                  <a:pt x="1834954" y="377921"/>
                  <a:pt x="1842247" y="390075"/>
                </a:cubicBezTo>
                <a:cubicBezTo>
                  <a:pt x="1848770" y="400946"/>
                  <a:pt x="1863472" y="405629"/>
                  <a:pt x="1869142" y="416969"/>
                </a:cubicBezTo>
                <a:cubicBezTo>
                  <a:pt x="1877407" y="433499"/>
                  <a:pt x="1877278" y="453055"/>
                  <a:pt x="1882589" y="470757"/>
                </a:cubicBezTo>
                <a:cubicBezTo>
                  <a:pt x="1890735" y="497910"/>
                  <a:pt x="1909483" y="551439"/>
                  <a:pt x="1909483" y="551439"/>
                </a:cubicBezTo>
                <a:cubicBezTo>
                  <a:pt x="1913965" y="632121"/>
                  <a:pt x="1912907" y="713303"/>
                  <a:pt x="1922930" y="793486"/>
                </a:cubicBezTo>
                <a:cubicBezTo>
                  <a:pt x="1926446" y="821616"/>
                  <a:pt x="1940859" y="847275"/>
                  <a:pt x="1949824" y="874169"/>
                </a:cubicBezTo>
                <a:cubicBezTo>
                  <a:pt x="2007967" y="1048600"/>
                  <a:pt x="1909176" y="748786"/>
                  <a:pt x="1976718" y="968298"/>
                </a:cubicBezTo>
                <a:cubicBezTo>
                  <a:pt x="1989223" y="1008941"/>
                  <a:pt x="2008719" y="1047624"/>
                  <a:pt x="2017059" y="1089322"/>
                </a:cubicBezTo>
                <a:cubicBezTo>
                  <a:pt x="2026024" y="1134145"/>
                  <a:pt x="2029498" y="1180427"/>
                  <a:pt x="2043953" y="1223792"/>
                </a:cubicBezTo>
                <a:cubicBezTo>
                  <a:pt x="2061273" y="1275754"/>
                  <a:pt x="2060028" y="1266460"/>
                  <a:pt x="2070847" y="1331369"/>
                </a:cubicBezTo>
                <a:cubicBezTo>
                  <a:pt x="2076058" y="1362633"/>
                  <a:pt x="2079084" y="1394234"/>
                  <a:pt x="2084295" y="1425498"/>
                </a:cubicBezTo>
                <a:cubicBezTo>
                  <a:pt x="2088053" y="1448043"/>
                  <a:pt x="2093653" y="1470247"/>
                  <a:pt x="2097742" y="1492734"/>
                </a:cubicBezTo>
                <a:cubicBezTo>
                  <a:pt x="2110181" y="1561147"/>
                  <a:pt x="2114562" y="1597030"/>
                  <a:pt x="2124636" y="1667545"/>
                </a:cubicBezTo>
                <a:cubicBezTo>
                  <a:pt x="2120154" y="1712369"/>
                  <a:pt x="2131335" y="1761725"/>
                  <a:pt x="2111189" y="1802016"/>
                </a:cubicBezTo>
                <a:cubicBezTo>
                  <a:pt x="2096734" y="1830926"/>
                  <a:pt x="2061170" y="1845583"/>
                  <a:pt x="2030506" y="1855804"/>
                </a:cubicBezTo>
                <a:cubicBezTo>
                  <a:pt x="1933782" y="1888045"/>
                  <a:pt x="2054571" y="1848928"/>
                  <a:pt x="1936377" y="1882698"/>
                </a:cubicBezTo>
                <a:cubicBezTo>
                  <a:pt x="1839897" y="1910264"/>
                  <a:pt x="1965495" y="1882253"/>
                  <a:pt x="1828800" y="1909592"/>
                </a:cubicBezTo>
                <a:cubicBezTo>
                  <a:pt x="1792941" y="1905110"/>
                  <a:pt x="1756088" y="1905653"/>
                  <a:pt x="1721224" y="1896145"/>
                </a:cubicBezTo>
                <a:cubicBezTo>
                  <a:pt x="1688230" y="1887147"/>
                  <a:pt x="1600543" y="1788912"/>
                  <a:pt x="1600200" y="1788569"/>
                </a:cubicBezTo>
                <a:cubicBezTo>
                  <a:pt x="1586753" y="1775122"/>
                  <a:pt x="1570408" y="1764051"/>
                  <a:pt x="1559859" y="1748228"/>
                </a:cubicBezTo>
                <a:cubicBezTo>
                  <a:pt x="1541930" y="1721334"/>
                  <a:pt x="1532965" y="1685474"/>
                  <a:pt x="1506071" y="1667545"/>
                </a:cubicBezTo>
                <a:cubicBezTo>
                  <a:pt x="1492624" y="1658580"/>
                  <a:pt x="1480498" y="1647215"/>
                  <a:pt x="1465730" y="1640651"/>
                </a:cubicBezTo>
                <a:cubicBezTo>
                  <a:pt x="1448000" y="1632771"/>
                  <a:pt x="1360080" y="1604427"/>
                  <a:pt x="1331259" y="1600310"/>
                </a:cubicBezTo>
                <a:cubicBezTo>
                  <a:pt x="1286665" y="1593939"/>
                  <a:pt x="1241612" y="1591345"/>
                  <a:pt x="1196789" y="1586863"/>
                </a:cubicBezTo>
                <a:cubicBezTo>
                  <a:pt x="1151965" y="1591345"/>
                  <a:pt x="1106212" y="1590181"/>
                  <a:pt x="1062318" y="1600310"/>
                </a:cubicBezTo>
                <a:cubicBezTo>
                  <a:pt x="1046571" y="1603944"/>
                  <a:pt x="1036432" y="1619976"/>
                  <a:pt x="1021977" y="1627204"/>
                </a:cubicBezTo>
                <a:cubicBezTo>
                  <a:pt x="994410" y="1640987"/>
                  <a:pt x="939973" y="1648983"/>
                  <a:pt x="914400" y="1654098"/>
                </a:cubicBezTo>
                <a:cubicBezTo>
                  <a:pt x="891988" y="1649616"/>
                  <a:pt x="867972" y="1650109"/>
                  <a:pt x="847165" y="1640651"/>
                </a:cubicBezTo>
                <a:cubicBezTo>
                  <a:pt x="817740" y="1627276"/>
                  <a:pt x="766483" y="1586863"/>
                  <a:pt x="766483" y="1586863"/>
                </a:cubicBezTo>
                <a:cubicBezTo>
                  <a:pt x="725073" y="1524748"/>
                  <a:pt x="729816" y="1541661"/>
                  <a:pt x="712695" y="1438945"/>
                </a:cubicBezTo>
                <a:cubicBezTo>
                  <a:pt x="708212" y="1412051"/>
                  <a:pt x="712774" y="1381936"/>
                  <a:pt x="699247" y="1358263"/>
                </a:cubicBezTo>
                <a:cubicBezTo>
                  <a:pt x="692214" y="1345956"/>
                  <a:pt x="671584" y="1351155"/>
                  <a:pt x="658906" y="1344816"/>
                </a:cubicBezTo>
                <a:cubicBezTo>
                  <a:pt x="644451" y="1337588"/>
                  <a:pt x="633897" y="1323033"/>
                  <a:pt x="618565" y="1317922"/>
                </a:cubicBezTo>
                <a:cubicBezTo>
                  <a:pt x="582817" y="1306006"/>
                  <a:pt x="417358" y="1292423"/>
                  <a:pt x="403412" y="1291028"/>
                </a:cubicBezTo>
                <a:cubicBezTo>
                  <a:pt x="356883" y="1275518"/>
                  <a:pt x="360507" y="1285899"/>
                  <a:pt x="336177" y="1237239"/>
                </a:cubicBezTo>
                <a:cubicBezTo>
                  <a:pt x="325570" y="1216025"/>
                  <a:pt x="321527" y="1169402"/>
                  <a:pt x="295836" y="1156557"/>
                </a:cubicBezTo>
                <a:cubicBezTo>
                  <a:pt x="271449" y="1144364"/>
                  <a:pt x="242047" y="1147592"/>
                  <a:pt x="215153" y="1143110"/>
                </a:cubicBezTo>
                <a:cubicBezTo>
                  <a:pt x="172304" y="1110973"/>
                  <a:pt x="107010" y="1065965"/>
                  <a:pt x="80683" y="1022086"/>
                </a:cubicBezTo>
                <a:cubicBezTo>
                  <a:pt x="32027" y="940993"/>
                  <a:pt x="54840" y="976597"/>
                  <a:pt x="13447" y="914510"/>
                </a:cubicBezTo>
                <a:cubicBezTo>
                  <a:pt x="8965" y="901063"/>
                  <a:pt x="0" y="888343"/>
                  <a:pt x="0" y="874169"/>
                </a:cubicBezTo>
                <a:cubicBezTo>
                  <a:pt x="0" y="788886"/>
                  <a:pt x="1924" y="703175"/>
                  <a:pt x="13447" y="618675"/>
                </a:cubicBezTo>
                <a:cubicBezTo>
                  <a:pt x="15631" y="602662"/>
                  <a:pt x="29700" y="590497"/>
                  <a:pt x="40342" y="578334"/>
                </a:cubicBezTo>
                <a:cubicBezTo>
                  <a:pt x="61213" y="554481"/>
                  <a:pt x="77508" y="521121"/>
                  <a:pt x="107577" y="511098"/>
                </a:cubicBezTo>
                <a:lnTo>
                  <a:pt x="188259" y="484204"/>
                </a:lnTo>
                <a:cubicBezTo>
                  <a:pt x="201706" y="479722"/>
                  <a:pt x="214475" y="471934"/>
                  <a:pt x="228600" y="470757"/>
                </a:cubicBezTo>
                <a:lnTo>
                  <a:pt x="389965" y="457310"/>
                </a:lnTo>
                <a:cubicBezTo>
                  <a:pt x="394447" y="443863"/>
                  <a:pt x="403412" y="431143"/>
                  <a:pt x="403412" y="416969"/>
                </a:cubicBezTo>
                <a:cubicBezTo>
                  <a:pt x="403412" y="389704"/>
                  <a:pt x="356347" y="340768"/>
                  <a:pt x="389965" y="32283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600" y="45720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979" name="TextBox 12"/>
          <p:cNvSpPr txBox="1">
            <a:spLocks noChangeArrowheads="1"/>
          </p:cNvSpPr>
          <p:nvPr/>
        </p:nvSpPr>
        <p:spPr bwMode="auto">
          <a:xfrm>
            <a:off x="3352800" y="5105400"/>
            <a:ext cx="714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goal</a:t>
            </a:r>
          </a:p>
        </p:txBody>
      </p:sp>
      <p:sp>
        <p:nvSpPr>
          <p:cNvPr id="14" name="Oval 13"/>
          <p:cNvSpPr/>
          <p:nvPr/>
        </p:nvSpPr>
        <p:spPr>
          <a:xfrm>
            <a:off x="7467600" y="44196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981" name="TextBox 14"/>
          <p:cNvSpPr txBox="1">
            <a:spLocks noChangeArrowheads="1"/>
          </p:cNvSpPr>
          <p:nvPr/>
        </p:nvSpPr>
        <p:spPr bwMode="auto">
          <a:xfrm>
            <a:off x="7543800" y="4953000"/>
            <a:ext cx="714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goal</a:t>
            </a:r>
          </a:p>
        </p:txBody>
      </p:sp>
      <p:sp>
        <p:nvSpPr>
          <p:cNvPr id="16" name="Freeform 15"/>
          <p:cNvSpPr/>
          <p:nvPr/>
        </p:nvSpPr>
        <p:spPr>
          <a:xfrm>
            <a:off x="5054600" y="2514600"/>
            <a:ext cx="2833688" cy="2501900"/>
          </a:xfrm>
          <a:custGeom>
            <a:avLst/>
            <a:gdLst>
              <a:gd name="connsiteX0" fmla="*/ 363972 w 2832754"/>
              <a:gd name="connsiteY0" fmla="*/ 376518 h 2501588"/>
              <a:gd name="connsiteX1" fmla="*/ 484995 w 2832754"/>
              <a:gd name="connsiteY1" fmla="*/ 389965 h 2501588"/>
              <a:gd name="connsiteX2" fmla="*/ 525336 w 2832754"/>
              <a:gd name="connsiteY2" fmla="*/ 403412 h 2501588"/>
              <a:gd name="connsiteX3" fmla="*/ 632913 w 2832754"/>
              <a:gd name="connsiteY3" fmla="*/ 389965 h 2501588"/>
              <a:gd name="connsiteX4" fmla="*/ 673254 w 2832754"/>
              <a:gd name="connsiteY4" fmla="*/ 376518 h 2501588"/>
              <a:gd name="connsiteX5" fmla="*/ 807725 w 2832754"/>
              <a:gd name="connsiteY5" fmla="*/ 268941 h 2501588"/>
              <a:gd name="connsiteX6" fmla="*/ 834619 w 2832754"/>
              <a:gd name="connsiteY6" fmla="*/ 228600 h 2501588"/>
              <a:gd name="connsiteX7" fmla="*/ 888407 w 2832754"/>
              <a:gd name="connsiteY7" fmla="*/ 242047 h 2501588"/>
              <a:gd name="connsiteX8" fmla="*/ 928748 w 2832754"/>
              <a:gd name="connsiteY8" fmla="*/ 255494 h 2501588"/>
              <a:gd name="connsiteX9" fmla="*/ 969089 w 2832754"/>
              <a:gd name="connsiteY9" fmla="*/ 228600 h 2501588"/>
              <a:gd name="connsiteX10" fmla="*/ 982536 w 2832754"/>
              <a:gd name="connsiteY10" fmla="*/ 188259 h 2501588"/>
              <a:gd name="connsiteX11" fmla="*/ 1009431 w 2832754"/>
              <a:gd name="connsiteY11" fmla="*/ 161365 h 2501588"/>
              <a:gd name="connsiteX12" fmla="*/ 1036325 w 2832754"/>
              <a:gd name="connsiteY12" fmla="*/ 121024 h 2501588"/>
              <a:gd name="connsiteX13" fmla="*/ 1076666 w 2832754"/>
              <a:gd name="connsiteY13" fmla="*/ 53788 h 2501588"/>
              <a:gd name="connsiteX14" fmla="*/ 1090113 w 2832754"/>
              <a:gd name="connsiteY14" fmla="*/ 13447 h 2501588"/>
              <a:gd name="connsiteX15" fmla="*/ 1130454 w 2832754"/>
              <a:gd name="connsiteY15" fmla="*/ 0 h 2501588"/>
              <a:gd name="connsiteX16" fmla="*/ 1412842 w 2832754"/>
              <a:gd name="connsiteY16" fmla="*/ 13447 h 2501588"/>
              <a:gd name="connsiteX17" fmla="*/ 1453183 w 2832754"/>
              <a:gd name="connsiteY17" fmla="*/ 40341 h 2501588"/>
              <a:gd name="connsiteX18" fmla="*/ 1480078 w 2832754"/>
              <a:gd name="connsiteY18" fmla="*/ 121024 h 2501588"/>
              <a:gd name="connsiteX19" fmla="*/ 1533866 w 2832754"/>
              <a:gd name="connsiteY19" fmla="*/ 134471 h 2501588"/>
              <a:gd name="connsiteX20" fmla="*/ 1574207 w 2832754"/>
              <a:gd name="connsiteY20" fmla="*/ 147918 h 2501588"/>
              <a:gd name="connsiteX21" fmla="*/ 1762466 w 2832754"/>
              <a:gd name="connsiteY21" fmla="*/ 161365 h 2501588"/>
              <a:gd name="connsiteX22" fmla="*/ 1843148 w 2832754"/>
              <a:gd name="connsiteY22" fmla="*/ 215153 h 2501588"/>
              <a:gd name="connsiteX23" fmla="*/ 1870042 w 2832754"/>
              <a:gd name="connsiteY23" fmla="*/ 255494 h 2501588"/>
              <a:gd name="connsiteX24" fmla="*/ 2138983 w 2832754"/>
              <a:gd name="connsiteY24" fmla="*/ 268941 h 2501588"/>
              <a:gd name="connsiteX25" fmla="*/ 2260007 w 2832754"/>
              <a:gd name="connsiteY25" fmla="*/ 309283 h 2501588"/>
              <a:gd name="connsiteX26" fmla="*/ 2381031 w 2832754"/>
              <a:gd name="connsiteY26" fmla="*/ 336177 h 2501588"/>
              <a:gd name="connsiteX27" fmla="*/ 2434819 w 2832754"/>
              <a:gd name="connsiteY27" fmla="*/ 416859 h 2501588"/>
              <a:gd name="connsiteX28" fmla="*/ 2461713 w 2832754"/>
              <a:gd name="connsiteY28" fmla="*/ 497541 h 2501588"/>
              <a:gd name="connsiteX29" fmla="*/ 2475160 w 2832754"/>
              <a:gd name="connsiteY29" fmla="*/ 578224 h 2501588"/>
              <a:gd name="connsiteX30" fmla="*/ 2488607 w 2832754"/>
              <a:gd name="connsiteY30" fmla="*/ 618565 h 2501588"/>
              <a:gd name="connsiteX31" fmla="*/ 2502054 w 2832754"/>
              <a:gd name="connsiteY31" fmla="*/ 685800 h 2501588"/>
              <a:gd name="connsiteX32" fmla="*/ 2555842 w 2832754"/>
              <a:gd name="connsiteY32" fmla="*/ 806824 h 2501588"/>
              <a:gd name="connsiteX33" fmla="*/ 2596183 w 2832754"/>
              <a:gd name="connsiteY33" fmla="*/ 847165 h 2501588"/>
              <a:gd name="connsiteX34" fmla="*/ 2636525 w 2832754"/>
              <a:gd name="connsiteY34" fmla="*/ 860612 h 2501588"/>
              <a:gd name="connsiteX35" fmla="*/ 2717207 w 2832754"/>
              <a:gd name="connsiteY35" fmla="*/ 914400 h 2501588"/>
              <a:gd name="connsiteX36" fmla="*/ 2797889 w 2832754"/>
              <a:gd name="connsiteY36" fmla="*/ 954741 h 2501588"/>
              <a:gd name="connsiteX37" fmla="*/ 2797889 w 2832754"/>
              <a:gd name="connsiteY37" fmla="*/ 1210236 h 2501588"/>
              <a:gd name="connsiteX38" fmla="*/ 2730654 w 2832754"/>
              <a:gd name="connsiteY38" fmla="*/ 1344706 h 2501588"/>
              <a:gd name="connsiteX39" fmla="*/ 2649972 w 2832754"/>
              <a:gd name="connsiteY39" fmla="*/ 1411941 h 2501588"/>
              <a:gd name="connsiteX40" fmla="*/ 2596183 w 2832754"/>
              <a:gd name="connsiteY40" fmla="*/ 1465730 h 2501588"/>
              <a:gd name="connsiteX41" fmla="*/ 2623078 w 2832754"/>
              <a:gd name="connsiteY41" fmla="*/ 1573306 h 2501588"/>
              <a:gd name="connsiteX42" fmla="*/ 2636525 w 2832754"/>
              <a:gd name="connsiteY42" fmla="*/ 1627094 h 2501588"/>
              <a:gd name="connsiteX43" fmla="*/ 2663419 w 2832754"/>
              <a:gd name="connsiteY43" fmla="*/ 1707777 h 2501588"/>
              <a:gd name="connsiteX44" fmla="*/ 2703760 w 2832754"/>
              <a:gd name="connsiteY44" fmla="*/ 1842247 h 2501588"/>
              <a:gd name="connsiteX45" fmla="*/ 2717207 w 2832754"/>
              <a:gd name="connsiteY45" fmla="*/ 1882588 h 2501588"/>
              <a:gd name="connsiteX46" fmla="*/ 2770995 w 2832754"/>
              <a:gd name="connsiteY46" fmla="*/ 1976718 h 2501588"/>
              <a:gd name="connsiteX47" fmla="*/ 2757548 w 2832754"/>
              <a:gd name="connsiteY47" fmla="*/ 2138083 h 2501588"/>
              <a:gd name="connsiteX48" fmla="*/ 2703760 w 2832754"/>
              <a:gd name="connsiteY48" fmla="*/ 2218765 h 2501588"/>
              <a:gd name="connsiteX49" fmla="*/ 2663419 w 2832754"/>
              <a:gd name="connsiteY49" fmla="*/ 2245659 h 2501588"/>
              <a:gd name="connsiteX50" fmla="*/ 2421372 w 2832754"/>
              <a:gd name="connsiteY50" fmla="*/ 2286000 h 2501588"/>
              <a:gd name="connsiteX51" fmla="*/ 2300348 w 2832754"/>
              <a:gd name="connsiteY51" fmla="*/ 2312894 h 2501588"/>
              <a:gd name="connsiteX52" fmla="*/ 2206219 w 2832754"/>
              <a:gd name="connsiteY52" fmla="*/ 2353236 h 2501588"/>
              <a:gd name="connsiteX53" fmla="*/ 2165878 w 2832754"/>
              <a:gd name="connsiteY53" fmla="*/ 2366683 h 2501588"/>
              <a:gd name="connsiteX54" fmla="*/ 2058301 w 2832754"/>
              <a:gd name="connsiteY54" fmla="*/ 2339788 h 2501588"/>
              <a:gd name="connsiteX55" fmla="*/ 1991066 w 2832754"/>
              <a:gd name="connsiteY55" fmla="*/ 2299447 h 2501588"/>
              <a:gd name="connsiteX56" fmla="*/ 1950725 w 2832754"/>
              <a:gd name="connsiteY56" fmla="*/ 2286000 h 2501588"/>
              <a:gd name="connsiteX57" fmla="*/ 1870042 w 2832754"/>
              <a:gd name="connsiteY57" fmla="*/ 2232212 h 2501588"/>
              <a:gd name="connsiteX58" fmla="*/ 1775913 w 2832754"/>
              <a:gd name="connsiteY58" fmla="*/ 2178424 h 2501588"/>
              <a:gd name="connsiteX59" fmla="*/ 1749019 w 2832754"/>
              <a:gd name="connsiteY59" fmla="*/ 2218765 h 2501588"/>
              <a:gd name="connsiteX60" fmla="*/ 1735572 w 2832754"/>
              <a:gd name="connsiteY60" fmla="*/ 2272553 h 2501588"/>
              <a:gd name="connsiteX61" fmla="*/ 1722125 w 2832754"/>
              <a:gd name="connsiteY61" fmla="*/ 2312894 h 2501588"/>
              <a:gd name="connsiteX62" fmla="*/ 1681783 w 2832754"/>
              <a:gd name="connsiteY62" fmla="*/ 2460812 h 2501588"/>
              <a:gd name="connsiteX63" fmla="*/ 1627995 w 2832754"/>
              <a:gd name="connsiteY63" fmla="*/ 2501153 h 2501588"/>
              <a:gd name="connsiteX64" fmla="*/ 1426289 w 2832754"/>
              <a:gd name="connsiteY64" fmla="*/ 2487706 h 2501588"/>
              <a:gd name="connsiteX65" fmla="*/ 1345607 w 2832754"/>
              <a:gd name="connsiteY65" fmla="*/ 2407024 h 2501588"/>
              <a:gd name="connsiteX66" fmla="*/ 1318713 w 2832754"/>
              <a:gd name="connsiteY66" fmla="*/ 2326341 h 2501588"/>
              <a:gd name="connsiteX67" fmla="*/ 1291819 w 2832754"/>
              <a:gd name="connsiteY67" fmla="*/ 2245659 h 2501588"/>
              <a:gd name="connsiteX68" fmla="*/ 1278372 w 2832754"/>
              <a:gd name="connsiteY68" fmla="*/ 2205318 h 2501588"/>
              <a:gd name="connsiteX69" fmla="*/ 1264925 w 2832754"/>
              <a:gd name="connsiteY69" fmla="*/ 2151530 h 2501588"/>
              <a:gd name="connsiteX70" fmla="*/ 1157348 w 2832754"/>
              <a:gd name="connsiteY70" fmla="*/ 2111188 h 2501588"/>
              <a:gd name="connsiteX71" fmla="*/ 1063219 w 2832754"/>
              <a:gd name="connsiteY71" fmla="*/ 2097741 h 2501588"/>
              <a:gd name="connsiteX72" fmla="*/ 969089 w 2832754"/>
              <a:gd name="connsiteY72" fmla="*/ 2070847 h 2501588"/>
              <a:gd name="connsiteX73" fmla="*/ 915301 w 2832754"/>
              <a:gd name="connsiteY73" fmla="*/ 2057400 h 2501588"/>
              <a:gd name="connsiteX74" fmla="*/ 834619 w 2832754"/>
              <a:gd name="connsiteY74" fmla="*/ 2017059 h 2501588"/>
              <a:gd name="connsiteX75" fmla="*/ 753936 w 2832754"/>
              <a:gd name="connsiteY75" fmla="*/ 1976718 h 2501588"/>
              <a:gd name="connsiteX76" fmla="*/ 673254 w 2832754"/>
              <a:gd name="connsiteY76" fmla="*/ 1855694 h 2501588"/>
              <a:gd name="connsiteX77" fmla="*/ 632913 w 2832754"/>
              <a:gd name="connsiteY77" fmla="*/ 1801906 h 2501588"/>
              <a:gd name="connsiteX78" fmla="*/ 565678 w 2832754"/>
              <a:gd name="connsiteY78" fmla="*/ 1707777 h 2501588"/>
              <a:gd name="connsiteX79" fmla="*/ 525336 w 2832754"/>
              <a:gd name="connsiteY79" fmla="*/ 1694330 h 2501588"/>
              <a:gd name="connsiteX80" fmla="*/ 363972 w 2832754"/>
              <a:gd name="connsiteY80" fmla="*/ 1667436 h 2501588"/>
              <a:gd name="connsiteX81" fmla="*/ 256395 w 2832754"/>
              <a:gd name="connsiteY81" fmla="*/ 1532965 h 2501588"/>
              <a:gd name="connsiteX82" fmla="*/ 175713 w 2832754"/>
              <a:gd name="connsiteY82" fmla="*/ 1438836 h 2501588"/>
              <a:gd name="connsiteX83" fmla="*/ 148819 w 2832754"/>
              <a:gd name="connsiteY83" fmla="*/ 1385047 h 2501588"/>
              <a:gd name="connsiteX84" fmla="*/ 68136 w 2832754"/>
              <a:gd name="connsiteY84" fmla="*/ 1277471 h 2501588"/>
              <a:gd name="connsiteX85" fmla="*/ 27795 w 2832754"/>
              <a:gd name="connsiteY85" fmla="*/ 1075765 h 2501588"/>
              <a:gd name="connsiteX86" fmla="*/ 68136 w 2832754"/>
              <a:gd name="connsiteY86" fmla="*/ 806824 h 2501588"/>
              <a:gd name="connsiteX87" fmla="*/ 95031 w 2832754"/>
              <a:gd name="connsiteY87" fmla="*/ 779930 h 2501588"/>
              <a:gd name="connsiteX88" fmla="*/ 135372 w 2832754"/>
              <a:gd name="connsiteY88" fmla="*/ 699247 h 2501588"/>
              <a:gd name="connsiteX89" fmla="*/ 148819 w 2832754"/>
              <a:gd name="connsiteY89" fmla="*/ 658906 h 2501588"/>
              <a:gd name="connsiteX90" fmla="*/ 202607 w 2832754"/>
              <a:gd name="connsiteY90" fmla="*/ 578224 h 2501588"/>
              <a:gd name="connsiteX91" fmla="*/ 229501 w 2832754"/>
              <a:gd name="connsiteY91" fmla="*/ 524436 h 2501588"/>
              <a:gd name="connsiteX92" fmla="*/ 256395 w 2832754"/>
              <a:gd name="connsiteY92" fmla="*/ 484094 h 2501588"/>
              <a:gd name="connsiteX93" fmla="*/ 296736 w 2832754"/>
              <a:gd name="connsiteY93" fmla="*/ 403412 h 2501588"/>
              <a:gd name="connsiteX94" fmla="*/ 363972 w 2832754"/>
              <a:gd name="connsiteY94" fmla="*/ 376518 h 250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832754" h="2501588">
                <a:moveTo>
                  <a:pt x="363972" y="376518"/>
                </a:moveTo>
                <a:cubicBezTo>
                  <a:pt x="431207" y="354106"/>
                  <a:pt x="390866" y="358589"/>
                  <a:pt x="484995" y="389965"/>
                </a:cubicBezTo>
                <a:lnTo>
                  <a:pt x="525336" y="403412"/>
                </a:lnTo>
                <a:cubicBezTo>
                  <a:pt x="561195" y="398930"/>
                  <a:pt x="597358" y="396430"/>
                  <a:pt x="632913" y="389965"/>
                </a:cubicBezTo>
                <a:cubicBezTo>
                  <a:pt x="646859" y="387429"/>
                  <a:pt x="660863" y="383402"/>
                  <a:pt x="673254" y="376518"/>
                </a:cubicBezTo>
                <a:cubicBezTo>
                  <a:pt x="711336" y="355362"/>
                  <a:pt x="781050" y="308953"/>
                  <a:pt x="807725" y="268941"/>
                </a:cubicBezTo>
                <a:lnTo>
                  <a:pt x="834619" y="228600"/>
                </a:lnTo>
                <a:cubicBezTo>
                  <a:pt x="852548" y="233082"/>
                  <a:pt x="870637" y="236970"/>
                  <a:pt x="888407" y="242047"/>
                </a:cubicBezTo>
                <a:cubicBezTo>
                  <a:pt x="902036" y="245941"/>
                  <a:pt x="914766" y="257824"/>
                  <a:pt x="928748" y="255494"/>
                </a:cubicBezTo>
                <a:cubicBezTo>
                  <a:pt x="944689" y="252837"/>
                  <a:pt x="955642" y="237565"/>
                  <a:pt x="969089" y="228600"/>
                </a:cubicBezTo>
                <a:cubicBezTo>
                  <a:pt x="973571" y="215153"/>
                  <a:pt x="975243" y="200413"/>
                  <a:pt x="982536" y="188259"/>
                </a:cubicBezTo>
                <a:cubicBezTo>
                  <a:pt x="989059" y="177388"/>
                  <a:pt x="1001511" y="171265"/>
                  <a:pt x="1009431" y="161365"/>
                </a:cubicBezTo>
                <a:cubicBezTo>
                  <a:pt x="1019527" y="148745"/>
                  <a:pt x="1029097" y="135479"/>
                  <a:pt x="1036325" y="121024"/>
                </a:cubicBezTo>
                <a:cubicBezTo>
                  <a:pt x="1071238" y="51198"/>
                  <a:pt x="1024135" y="106321"/>
                  <a:pt x="1076666" y="53788"/>
                </a:cubicBezTo>
                <a:cubicBezTo>
                  <a:pt x="1081148" y="40341"/>
                  <a:pt x="1080090" y="23470"/>
                  <a:pt x="1090113" y="13447"/>
                </a:cubicBezTo>
                <a:cubicBezTo>
                  <a:pt x="1100136" y="3424"/>
                  <a:pt x="1116280" y="0"/>
                  <a:pt x="1130454" y="0"/>
                </a:cubicBezTo>
                <a:cubicBezTo>
                  <a:pt x="1224690" y="0"/>
                  <a:pt x="1318713" y="8965"/>
                  <a:pt x="1412842" y="13447"/>
                </a:cubicBezTo>
                <a:cubicBezTo>
                  <a:pt x="1426289" y="22412"/>
                  <a:pt x="1444618" y="26636"/>
                  <a:pt x="1453183" y="40341"/>
                </a:cubicBezTo>
                <a:cubicBezTo>
                  <a:pt x="1468208" y="64381"/>
                  <a:pt x="1452575" y="114148"/>
                  <a:pt x="1480078" y="121024"/>
                </a:cubicBezTo>
                <a:cubicBezTo>
                  <a:pt x="1498007" y="125506"/>
                  <a:pt x="1516096" y="129394"/>
                  <a:pt x="1533866" y="134471"/>
                </a:cubicBezTo>
                <a:cubicBezTo>
                  <a:pt x="1547495" y="138365"/>
                  <a:pt x="1560130" y="146262"/>
                  <a:pt x="1574207" y="147918"/>
                </a:cubicBezTo>
                <a:cubicBezTo>
                  <a:pt x="1636689" y="155269"/>
                  <a:pt x="1699713" y="156883"/>
                  <a:pt x="1762466" y="161365"/>
                </a:cubicBezTo>
                <a:cubicBezTo>
                  <a:pt x="1789360" y="179294"/>
                  <a:pt x="1825219" y="188259"/>
                  <a:pt x="1843148" y="215153"/>
                </a:cubicBezTo>
                <a:cubicBezTo>
                  <a:pt x="1852113" y="228600"/>
                  <a:pt x="1854141" y="252603"/>
                  <a:pt x="1870042" y="255494"/>
                </a:cubicBezTo>
                <a:cubicBezTo>
                  <a:pt x="1958353" y="271551"/>
                  <a:pt x="2049336" y="264459"/>
                  <a:pt x="2138983" y="268941"/>
                </a:cubicBezTo>
                <a:cubicBezTo>
                  <a:pt x="2188844" y="318802"/>
                  <a:pt x="2151942" y="292658"/>
                  <a:pt x="2260007" y="309283"/>
                </a:cubicBezTo>
                <a:cubicBezTo>
                  <a:pt x="2347909" y="322806"/>
                  <a:pt x="2318339" y="315280"/>
                  <a:pt x="2381031" y="336177"/>
                </a:cubicBezTo>
                <a:cubicBezTo>
                  <a:pt x="2398960" y="363071"/>
                  <a:pt x="2424598" y="386195"/>
                  <a:pt x="2434819" y="416859"/>
                </a:cubicBezTo>
                <a:lnTo>
                  <a:pt x="2461713" y="497541"/>
                </a:lnTo>
                <a:cubicBezTo>
                  <a:pt x="2466195" y="524435"/>
                  <a:pt x="2469245" y="551608"/>
                  <a:pt x="2475160" y="578224"/>
                </a:cubicBezTo>
                <a:cubicBezTo>
                  <a:pt x="2478235" y="592061"/>
                  <a:pt x="2485169" y="604814"/>
                  <a:pt x="2488607" y="618565"/>
                </a:cubicBezTo>
                <a:cubicBezTo>
                  <a:pt x="2494150" y="640738"/>
                  <a:pt x="2496040" y="663750"/>
                  <a:pt x="2502054" y="685800"/>
                </a:cubicBezTo>
                <a:cubicBezTo>
                  <a:pt x="2516317" y="738097"/>
                  <a:pt x="2523337" y="767818"/>
                  <a:pt x="2555842" y="806824"/>
                </a:cubicBezTo>
                <a:cubicBezTo>
                  <a:pt x="2568016" y="821433"/>
                  <a:pt x="2580360" y="836616"/>
                  <a:pt x="2596183" y="847165"/>
                </a:cubicBezTo>
                <a:cubicBezTo>
                  <a:pt x="2607977" y="855028"/>
                  <a:pt x="2623078" y="856130"/>
                  <a:pt x="2636525" y="860612"/>
                </a:cubicBezTo>
                <a:cubicBezTo>
                  <a:pt x="2663419" y="878541"/>
                  <a:pt x="2686543" y="904179"/>
                  <a:pt x="2717207" y="914400"/>
                </a:cubicBezTo>
                <a:cubicBezTo>
                  <a:pt x="2772880" y="932958"/>
                  <a:pt x="2745754" y="919984"/>
                  <a:pt x="2797889" y="954741"/>
                </a:cubicBezTo>
                <a:cubicBezTo>
                  <a:pt x="2832754" y="1059339"/>
                  <a:pt x="2818835" y="1000780"/>
                  <a:pt x="2797889" y="1210236"/>
                </a:cubicBezTo>
                <a:cubicBezTo>
                  <a:pt x="2792828" y="1260848"/>
                  <a:pt x="2766317" y="1309043"/>
                  <a:pt x="2730654" y="1344706"/>
                </a:cubicBezTo>
                <a:cubicBezTo>
                  <a:pt x="2590766" y="1484594"/>
                  <a:pt x="2781023" y="1299612"/>
                  <a:pt x="2649972" y="1411941"/>
                </a:cubicBezTo>
                <a:cubicBezTo>
                  <a:pt x="2630720" y="1428443"/>
                  <a:pt x="2596183" y="1465730"/>
                  <a:pt x="2596183" y="1465730"/>
                </a:cubicBezTo>
                <a:cubicBezTo>
                  <a:pt x="2623526" y="1602435"/>
                  <a:pt x="2595510" y="1476819"/>
                  <a:pt x="2623078" y="1573306"/>
                </a:cubicBezTo>
                <a:cubicBezTo>
                  <a:pt x="2628155" y="1591076"/>
                  <a:pt x="2631215" y="1609392"/>
                  <a:pt x="2636525" y="1627094"/>
                </a:cubicBezTo>
                <a:cubicBezTo>
                  <a:pt x="2644671" y="1654248"/>
                  <a:pt x="2656543" y="1680274"/>
                  <a:pt x="2663419" y="1707777"/>
                </a:cubicBezTo>
                <a:cubicBezTo>
                  <a:pt x="2683742" y="1789067"/>
                  <a:pt x="2671022" y="1744032"/>
                  <a:pt x="2703760" y="1842247"/>
                </a:cubicBezTo>
                <a:cubicBezTo>
                  <a:pt x="2708242" y="1855694"/>
                  <a:pt x="2710868" y="1869910"/>
                  <a:pt x="2717207" y="1882588"/>
                </a:cubicBezTo>
                <a:cubicBezTo>
                  <a:pt x="2751328" y="1950832"/>
                  <a:pt x="2732982" y="1919698"/>
                  <a:pt x="2770995" y="1976718"/>
                </a:cubicBezTo>
                <a:cubicBezTo>
                  <a:pt x="2766513" y="2030506"/>
                  <a:pt x="2764681" y="2084582"/>
                  <a:pt x="2757548" y="2138083"/>
                </a:cubicBezTo>
                <a:cubicBezTo>
                  <a:pt x="2752162" y="2178480"/>
                  <a:pt x="2735241" y="2192531"/>
                  <a:pt x="2703760" y="2218765"/>
                </a:cubicBezTo>
                <a:cubicBezTo>
                  <a:pt x="2691345" y="2229111"/>
                  <a:pt x="2678187" y="2239095"/>
                  <a:pt x="2663419" y="2245659"/>
                </a:cubicBezTo>
                <a:cubicBezTo>
                  <a:pt x="2572113" y="2286239"/>
                  <a:pt x="2533723" y="2276637"/>
                  <a:pt x="2421372" y="2286000"/>
                </a:cubicBezTo>
                <a:cubicBezTo>
                  <a:pt x="2330559" y="2316271"/>
                  <a:pt x="2442344" y="2281340"/>
                  <a:pt x="2300348" y="2312894"/>
                </a:cubicBezTo>
                <a:cubicBezTo>
                  <a:pt x="2256681" y="2322598"/>
                  <a:pt x="2250494" y="2334261"/>
                  <a:pt x="2206219" y="2353236"/>
                </a:cubicBezTo>
                <a:cubicBezTo>
                  <a:pt x="2193191" y="2358820"/>
                  <a:pt x="2179325" y="2362201"/>
                  <a:pt x="2165878" y="2366683"/>
                </a:cubicBezTo>
                <a:cubicBezTo>
                  <a:pt x="2130019" y="2357718"/>
                  <a:pt x="2092800" y="2353057"/>
                  <a:pt x="2058301" y="2339788"/>
                </a:cubicBezTo>
                <a:cubicBezTo>
                  <a:pt x="2033907" y="2330406"/>
                  <a:pt x="2014443" y="2311135"/>
                  <a:pt x="1991066" y="2299447"/>
                </a:cubicBezTo>
                <a:cubicBezTo>
                  <a:pt x="1978388" y="2293108"/>
                  <a:pt x="1963116" y="2292884"/>
                  <a:pt x="1950725" y="2286000"/>
                </a:cubicBezTo>
                <a:cubicBezTo>
                  <a:pt x="1922470" y="2270303"/>
                  <a:pt x="1898952" y="2246667"/>
                  <a:pt x="1870042" y="2232212"/>
                </a:cubicBezTo>
                <a:cubicBezTo>
                  <a:pt x="1801799" y="2198090"/>
                  <a:pt x="1832933" y="2216437"/>
                  <a:pt x="1775913" y="2178424"/>
                </a:cubicBezTo>
                <a:cubicBezTo>
                  <a:pt x="1766948" y="2191871"/>
                  <a:pt x="1755385" y="2203910"/>
                  <a:pt x="1749019" y="2218765"/>
                </a:cubicBezTo>
                <a:cubicBezTo>
                  <a:pt x="1741739" y="2235752"/>
                  <a:pt x="1740649" y="2254783"/>
                  <a:pt x="1735572" y="2272553"/>
                </a:cubicBezTo>
                <a:cubicBezTo>
                  <a:pt x="1731678" y="2286182"/>
                  <a:pt x="1726019" y="2299265"/>
                  <a:pt x="1722125" y="2312894"/>
                </a:cubicBezTo>
                <a:cubicBezTo>
                  <a:pt x="1708085" y="2362034"/>
                  <a:pt x="1704639" y="2415101"/>
                  <a:pt x="1681783" y="2460812"/>
                </a:cubicBezTo>
                <a:cubicBezTo>
                  <a:pt x="1671760" y="2480858"/>
                  <a:pt x="1645924" y="2487706"/>
                  <a:pt x="1627995" y="2501153"/>
                </a:cubicBezTo>
                <a:cubicBezTo>
                  <a:pt x="1560760" y="2496671"/>
                  <a:pt x="1492228" y="2501588"/>
                  <a:pt x="1426289" y="2487706"/>
                </a:cubicBezTo>
                <a:cubicBezTo>
                  <a:pt x="1397275" y="2481598"/>
                  <a:pt x="1357745" y="2434335"/>
                  <a:pt x="1345607" y="2407024"/>
                </a:cubicBezTo>
                <a:cubicBezTo>
                  <a:pt x="1334093" y="2381118"/>
                  <a:pt x="1327678" y="2353235"/>
                  <a:pt x="1318713" y="2326341"/>
                </a:cubicBezTo>
                <a:lnTo>
                  <a:pt x="1291819" y="2245659"/>
                </a:lnTo>
                <a:cubicBezTo>
                  <a:pt x="1287337" y="2232212"/>
                  <a:pt x="1281810" y="2219069"/>
                  <a:pt x="1278372" y="2205318"/>
                </a:cubicBezTo>
                <a:cubicBezTo>
                  <a:pt x="1273890" y="2187389"/>
                  <a:pt x="1276756" y="2165728"/>
                  <a:pt x="1264925" y="2151530"/>
                </a:cubicBezTo>
                <a:cubicBezTo>
                  <a:pt x="1248271" y="2131546"/>
                  <a:pt x="1181107" y="2115508"/>
                  <a:pt x="1157348" y="2111188"/>
                </a:cubicBezTo>
                <a:cubicBezTo>
                  <a:pt x="1126164" y="2105518"/>
                  <a:pt x="1094403" y="2103411"/>
                  <a:pt x="1063219" y="2097741"/>
                </a:cubicBezTo>
                <a:cubicBezTo>
                  <a:pt x="1005422" y="2087232"/>
                  <a:pt x="1019492" y="2085248"/>
                  <a:pt x="969089" y="2070847"/>
                </a:cubicBezTo>
                <a:cubicBezTo>
                  <a:pt x="951319" y="2065770"/>
                  <a:pt x="933230" y="2061882"/>
                  <a:pt x="915301" y="2057400"/>
                </a:cubicBezTo>
                <a:cubicBezTo>
                  <a:pt x="799689" y="1980326"/>
                  <a:pt x="945965" y="2072732"/>
                  <a:pt x="834619" y="2017059"/>
                </a:cubicBezTo>
                <a:cubicBezTo>
                  <a:pt x="730351" y="1964925"/>
                  <a:pt x="855334" y="2010517"/>
                  <a:pt x="753936" y="1976718"/>
                </a:cubicBezTo>
                <a:cubicBezTo>
                  <a:pt x="653434" y="1842715"/>
                  <a:pt x="776997" y="2011310"/>
                  <a:pt x="673254" y="1855694"/>
                </a:cubicBezTo>
                <a:cubicBezTo>
                  <a:pt x="660822" y="1837046"/>
                  <a:pt x="644791" y="1820911"/>
                  <a:pt x="632913" y="1801906"/>
                </a:cubicBezTo>
                <a:cubicBezTo>
                  <a:pt x="602867" y="1753832"/>
                  <a:pt x="615115" y="1740735"/>
                  <a:pt x="565678" y="1707777"/>
                </a:cubicBezTo>
                <a:cubicBezTo>
                  <a:pt x="553884" y="1699914"/>
                  <a:pt x="539087" y="1697768"/>
                  <a:pt x="525336" y="1694330"/>
                </a:cubicBezTo>
                <a:cubicBezTo>
                  <a:pt x="472901" y="1681221"/>
                  <a:pt x="417104" y="1675026"/>
                  <a:pt x="363972" y="1667436"/>
                </a:cubicBezTo>
                <a:cubicBezTo>
                  <a:pt x="234098" y="1537562"/>
                  <a:pt x="392101" y="1702598"/>
                  <a:pt x="256395" y="1532965"/>
                </a:cubicBezTo>
                <a:cubicBezTo>
                  <a:pt x="190705" y="1450852"/>
                  <a:pt x="216974" y="1511044"/>
                  <a:pt x="175713" y="1438836"/>
                </a:cubicBezTo>
                <a:cubicBezTo>
                  <a:pt x="165768" y="1421431"/>
                  <a:pt x="159132" y="1402236"/>
                  <a:pt x="148819" y="1385047"/>
                </a:cubicBezTo>
                <a:cubicBezTo>
                  <a:pt x="103204" y="1309021"/>
                  <a:pt x="111923" y="1321256"/>
                  <a:pt x="68136" y="1277471"/>
                </a:cubicBezTo>
                <a:cubicBezTo>
                  <a:pt x="28407" y="1158282"/>
                  <a:pt x="44373" y="1224964"/>
                  <a:pt x="27795" y="1075765"/>
                </a:cubicBezTo>
                <a:cubicBezTo>
                  <a:pt x="37000" y="919279"/>
                  <a:pt x="0" y="891993"/>
                  <a:pt x="68136" y="806824"/>
                </a:cubicBezTo>
                <a:cubicBezTo>
                  <a:pt x="76056" y="796924"/>
                  <a:pt x="86066" y="788895"/>
                  <a:pt x="95031" y="779930"/>
                </a:cubicBezTo>
                <a:cubicBezTo>
                  <a:pt x="128830" y="678532"/>
                  <a:pt x="83238" y="803515"/>
                  <a:pt x="135372" y="699247"/>
                </a:cubicBezTo>
                <a:cubicBezTo>
                  <a:pt x="141711" y="686569"/>
                  <a:pt x="141935" y="671297"/>
                  <a:pt x="148819" y="658906"/>
                </a:cubicBezTo>
                <a:cubicBezTo>
                  <a:pt x="164516" y="630651"/>
                  <a:pt x="188152" y="607134"/>
                  <a:pt x="202607" y="578224"/>
                </a:cubicBezTo>
                <a:cubicBezTo>
                  <a:pt x="211572" y="560295"/>
                  <a:pt x="219556" y="541841"/>
                  <a:pt x="229501" y="524436"/>
                </a:cubicBezTo>
                <a:cubicBezTo>
                  <a:pt x="237519" y="510404"/>
                  <a:pt x="249167" y="498549"/>
                  <a:pt x="256395" y="484094"/>
                </a:cubicBezTo>
                <a:cubicBezTo>
                  <a:pt x="272635" y="451614"/>
                  <a:pt x="264622" y="429103"/>
                  <a:pt x="296736" y="403412"/>
                </a:cubicBezTo>
                <a:cubicBezTo>
                  <a:pt x="341330" y="367737"/>
                  <a:pt x="337078" y="382371"/>
                  <a:pt x="363972" y="3765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Depth- v. Breadth-First Search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6019800" cy="4724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Suppose branching rate b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Breadth-first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 smtClean="0"/>
              <a:t>Complete (guaranteed to find solution)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 smtClean="0"/>
              <a:t>Requires a lot of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400" dirty="0" smtClean="0"/>
              <a:t>At depth d needs to remember up to b</a:t>
            </a:r>
            <a:r>
              <a:rPr lang="en-GB" sz="2400" baseline="30000" dirty="0" smtClean="0"/>
              <a:t>d-1</a:t>
            </a:r>
            <a:r>
              <a:rPr lang="en-GB" sz="2400" dirty="0" smtClean="0"/>
              <a:t> states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Depth-first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 smtClean="0"/>
              <a:t>Not complete because of indefinite paths or depth limit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 smtClean="0"/>
              <a:t>But is memory efficient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400" dirty="0" smtClean="0"/>
              <a:t>Only needs to remember up to b*d states</a:t>
            </a:r>
          </a:p>
          <a:p>
            <a:pPr lvl="1" eaLnBrk="1" hangingPunct="1">
              <a:lnSpc>
                <a:spcPct val="90000"/>
              </a:lnSpc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5610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2789238"/>
            <a:ext cx="5141912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4953000" cy="914400"/>
          </a:xfrm>
        </p:spPr>
        <p:txBody>
          <a:bodyPr/>
          <a:lstStyle/>
          <a:p>
            <a:pPr eaLnBrk="1" hangingPunct="1"/>
            <a:r>
              <a:rPr lang="en-GB" dirty="0" smtClean="0"/>
              <a:t>Search Terminology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4343400" cy="5334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sz="2400" b="1" smtClean="0"/>
              <a:t>States</a:t>
            </a:r>
            <a:r>
              <a:rPr lang="en-GB" sz="2400" smtClean="0"/>
              <a:t>: “places” the search </a:t>
            </a:r>
            <a:r>
              <a:rPr lang="en-GB" sz="2400" i="1" smtClean="0"/>
              <a:t>can</a:t>
            </a:r>
            <a:r>
              <a:rPr lang="en-GB" sz="2400" smtClean="0"/>
              <a:t> visit</a:t>
            </a:r>
          </a:p>
          <a:p>
            <a:pPr eaLnBrk="1" hangingPunct="1"/>
            <a:r>
              <a:rPr lang="en-GB" sz="2400" b="1" smtClean="0"/>
              <a:t>Search space</a:t>
            </a:r>
            <a:r>
              <a:rPr lang="en-GB" sz="2400" smtClean="0"/>
              <a:t>: the set of possible states</a:t>
            </a:r>
          </a:p>
          <a:p>
            <a:pPr eaLnBrk="1" hangingPunct="1"/>
            <a:r>
              <a:rPr lang="en-GB" sz="2400" b="1" smtClean="0"/>
              <a:t>Search path</a:t>
            </a:r>
            <a:endParaRPr lang="en-GB" sz="2400" smtClean="0"/>
          </a:p>
          <a:p>
            <a:pPr lvl="1" eaLnBrk="1" hangingPunct="1"/>
            <a:r>
              <a:rPr lang="en-GB" sz="2000" smtClean="0"/>
              <a:t>Sequence of states the agent </a:t>
            </a:r>
            <a:r>
              <a:rPr lang="en-GB" sz="2000" i="1" smtClean="0"/>
              <a:t>actually </a:t>
            </a:r>
            <a:r>
              <a:rPr lang="en-GB" sz="2000" smtClean="0"/>
              <a:t>visits</a:t>
            </a:r>
          </a:p>
          <a:p>
            <a:pPr eaLnBrk="1" hangingPunct="1"/>
            <a:r>
              <a:rPr lang="en-GB" sz="2400" b="1" smtClean="0"/>
              <a:t>Solution</a:t>
            </a:r>
            <a:endParaRPr lang="en-GB" sz="2400" smtClean="0"/>
          </a:p>
          <a:p>
            <a:pPr lvl="1" eaLnBrk="1" hangingPunct="1"/>
            <a:r>
              <a:rPr lang="en-GB" sz="2000" smtClean="0"/>
              <a:t>A state which solves the given problem</a:t>
            </a:r>
          </a:p>
          <a:p>
            <a:pPr lvl="2" eaLnBrk="1" hangingPunct="1"/>
            <a:r>
              <a:rPr lang="en-GB" sz="1800" smtClean="0"/>
              <a:t>Either known or has a checkable property</a:t>
            </a:r>
          </a:p>
          <a:p>
            <a:pPr lvl="1" eaLnBrk="1" hangingPunct="1"/>
            <a:r>
              <a:rPr lang="en-GB" sz="2000" smtClean="0"/>
              <a:t>May be more than one solution</a:t>
            </a:r>
          </a:p>
          <a:p>
            <a:pPr eaLnBrk="1" hangingPunct="1"/>
            <a:r>
              <a:rPr lang="en-GB" sz="2400" b="1" smtClean="0"/>
              <a:t>Strategy</a:t>
            </a:r>
            <a:endParaRPr lang="en-GB" sz="2400" smtClean="0"/>
          </a:p>
          <a:p>
            <a:pPr lvl="1" eaLnBrk="1" hangingPunct="1"/>
            <a:r>
              <a:rPr lang="en-GB" sz="2000" smtClean="0"/>
              <a:t>How to choose the next state in the path at any given state </a:t>
            </a:r>
          </a:p>
        </p:txBody>
      </p:sp>
      <p:pic>
        <p:nvPicPr>
          <p:cNvPr id="31749" name="Picture 4" descr="8puzzle.jpg                                                    00105F05IRIDIA                         BC96F375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63" y="782638"/>
            <a:ext cx="3714750" cy="211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05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y-NL" smtClean="0"/>
              <a:t>Breadth vs Depth First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48100"/>
            <a:ext cx="53721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r>
              <a:rPr lang="fy-NL" sz="3200" smtClean="0"/>
              <a:t>Humans use Breath or Depth ?</a:t>
            </a:r>
          </a:p>
          <a:p>
            <a:r>
              <a:rPr lang="fy-NL" sz="3200" smtClean="0"/>
              <a:t>Examples:</a:t>
            </a:r>
          </a:p>
          <a:p>
            <a:pPr lvl="1"/>
            <a:r>
              <a:rPr lang="fy-NL" sz="3200" smtClean="0"/>
              <a:t>Traversing a maze</a:t>
            </a:r>
          </a:p>
          <a:p>
            <a:pPr lvl="1"/>
            <a:r>
              <a:rPr lang="fy-NL" sz="3200" smtClean="0"/>
              <a:t>Searching for a gift</a:t>
            </a:r>
          </a:p>
          <a:p>
            <a:r>
              <a:rPr lang="fy-NL" sz="3200" smtClean="0"/>
              <a:t>Depth first search, why?</a:t>
            </a:r>
          </a:p>
          <a:p>
            <a:endParaRPr lang="fy-NL" sz="3200" smtClean="0"/>
          </a:p>
        </p:txBody>
      </p:sp>
    </p:spTree>
    <p:extLst>
      <p:ext uri="{BB962C8B-B14F-4D97-AF65-F5344CB8AC3E}">
        <p14:creationId xmlns:p14="http://schemas.microsoft.com/office/powerpoint/2010/main" val="34106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Depth-limited search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sz="3200" smtClean="0"/>
              <a:t>depth-first search with depth limit </a:t>
            </a:r>
            <a:r>
              <a:rPr lang="en-US" sz="3200" smtClean="0">
                <a:solidFill>
                  <a:schemeClr val="tx2"/>
                </a:solidFill>
              </a:rPr>
              <a:t>L</a:t>
            </a:r>
            <a:r>
              <a:rPr lang="en-US" sz="3200" smtClean="0"/>
              <a:t> </a:t>
            </a:r>
            <a:endParaRPr lang="en-US" sz="3200" i="1" smtClean="0"/>
          </a:p>
          <a:p>
            <a:r>
              <a:rPr lang="en-US" sz="3200" smtClean="0"/>
              <a:t>nodes at depth </a:t>
            </a:r>
            <a:r>
              <a:rPr lang="en-US" sz="3200" smtClean="0">
                <a:solidFill>
                  <a:schemeClr val="tx2"/>
                </a:solidFill>
              </a:rPr>
              <a:t>L</a:t>
            </a:r>
            <a:r>
              <a:rPr lang="en-US" sz="3200" i="1" smtClean="0"/>
              <a:t> </a:t>
            </a:r>
            <a:r>
              <a:rPr lang="en-US" sz="3200" smtClean="0"/>
              <a:t>have no successors</a:t>
            </a:r>
          </a:p>
          <a:p>
            <a:r>
              <a:rPr lang="en-US" sz="3200" smtClean="0"/>
              <a:t>Do not apply depth first after a certain depth</a:t>
            </a:r>
          </a:p>
          <a:p>
            <a:endParaRPr lang="en-US" sz="3200" smtClean="0"/>
          </a:p>
          <a:p>
            <a:r>
              <a:rPr lang="en-US" sz="3200" smtClean="0">
                <a:solidFill>
                  <a:srgbClr val="0070C0"/>
                </a:solidFill>
              </a:rPr>
              <a:t>Iterative Deepening tries almost all depth limits</a:t>
            </a:r>
          </a:p>
          <a:p>
            <a:pPr lvl="1"/>
            <a:r>
              <a:rPr lang="en-US" sz="3200" smtClean="0"/>
              <a:t>Searches the tree with L=0, L=1, L=2, etc…</a:t>
            </a:r>
          </a:p>
          <a:p>
            <a:pPr lvl="4"/>
            <a:endParaRPr lang="en-US" sz="2800" smtClean="0">
              <a:solidFill>
                <a:schemeClr val="accent2"/>
              </a:solidFill>
            </a:endParaRPr>
          </a:p>
          <a:p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14770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6363"/>
            <a:ext cx="7772400" cy="8842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Iterative Deepening Search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219200"/>
            <a:ext cx="8001000" cy="5334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800" smtClean="0"/>
              <a:t>Idea: do repeated depth first searches</a:t>
            </a:r>
          </a:p>
          <a:p>
            <a:pPr lvl="1" eaLnBrk="1" hangingPunct="1"/>
            <a:r>
              <a:rPr lang="en-GB" smtClean="0"/>
              <a:t>Increasing the depth limit by one every time</a:t>
            </a:r>
          </a:p>
          <a:p>
            <a:pPr lvl="1" eaLnBrk="1" hangingPunct="1"/>
            <a:r>
              <a:rPr lang="en-GB" smtClean="0"/>
              <a:t>DFS to depth 1, DFS to depth 2, etc.</a:t>
            </a:r>
          </a:p>
          <a:p>
            <a:pPr lvl="1" eaLnBrk="1" hangingPunct="1"/>
            <a:r>
              <a:rPr lang="en-GB" smtClean="0"/>
              <a:t>Completely re-do the previous search each time</a:t>
            </a:r>
          </a:p>
          <a:p>
            <a:pPr eaLnBrk="1" hangingPunct="1"/>
            <a:r>
              <a:rPr lang="en-GB" sz="2800" smtClean="0"/>
              <a:t>Most DFS effort is in expanding last line of the tree</a:t>
            </a:r>
          </a:p>
          <a:p>
            <a:pPr lvl="1" eaLnBrk="1" hangingPunct="1"/>
            <a:r>
              <a:rPr lang="en-GB" smtClean="0"/>
              <a:t>e.g. to depth five, branching rate of 10</a:t>
            </a:r>
          </a:p>
          <a:p>
            <a:pPr lvl="2" eaLnBrk="1" hangingPunct="1"/>
            <a:r>
              <a:rPr lang="en-GB" smtClean="0"/>
              <a:t>DFS: 111,111 states, IDS: 123,456 states</a:t>
            </a:r>
          </a:p>
          <a:p>
            <a:pPr lvl="2" eaLnBrk="1" hangingPunct="1"/>
            <a:r>
              <a:rPr lang="en-GB" smtClean="0"/>
              <a:t>Repetition of only 11%</a:t>
            </a:r>
          </a:p>
          <a:p>
            <a:pPr eaLnBrk="1" hangingPunct="1"/>
            <a:r>
              <a:rPr lang="en-GB" sz="2800" smtClean="0"/>
              <a:t>Combines best of BFS and DFS</a:t>
            </a:r>
          </a:p>
          <a:p>
            <a:pPr lvl="1" eaLnBrk="1" hangingPunct="1"/>
            <a:r>
              <a:rPr lang="en-GB" smtClean="0"/>
              <a:t>Complete and memory efficient</a:t>
            </a:r>
          </a:p>
          <a:p>
            <a:pPr lvl="1" eaLnBrk="1" hangingPunct="1"/>
            <a:r>
              <a:rPr lang="en-GB" smtClean="0"/>
              <a:t>But slower than either</a:t>
            </a:r>
          </a:p>
        </p:txBody>
      </p:sp>
    </p:spTree>
    <p:extLst>
      <p:ext uri="{BB962C8B-B14F-4D97-AF65-F5344CB8AC3E}">
        <p14:creationId xmlns:p14="http://schemas.microsoft.com/office/powerpoint/2010/main" val="11099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tx2"/>
                </a:solidFill>
              </a:rPr>
              <a:t>CS 331/531 Dr M M Awais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deepening search L=0</a:t>
            </a:r>
          </a:p>
        </p:txBody>
      </p:sp>
      <p:pic>
        <p:nvPicPr>
          <p:cNvPr id="68612" name="Picture 3" descr="id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1203325" y="44958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For depth 0, evaluate the root node and stop</a:t>
            </a:r>
          </a:p>
        </p:txBody>
      </p:sp>
    </p:spTree>
    <p:extLst>
      <p:ext uri="{BB962C8B-B14F-4D97-AF65-F5344CB8AC3E}">
        <p14:creationId xmlns:p14="http://schemas.microsoft.com/office/powerpoint/2010/main" val="21247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tx2"/>
                </a:solidFill>
              </a:rPr>
              <a:t>CS 331/531 Dr M M Awais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deepening search L=1</a:t>
            </a:r>
          </a:p>
        </p:txBody>
      </p:sp>
      <p:pic>
        <p:nvPicPr>
          <p:cNvPr id="69636" name="Picture 3" descr="id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2971800" y="1752600"/>
            <a:ext cx="52578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fy-NL"/>
          </a:p>
        </p:txBody>
      </p:sp>
    </p:spTree>
    <p:extLst>
      <p:ext uri="{BB962C8B-B14F-4D97-AF65-F5344CB8AC3E}">
        <p14:creationId xmlns:p14="http://schemas.microsoft.com/office/powerpoint/2010/main" val="13622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tx2"/>
                </a:solidFill>
              </a:rPr>
              <a:t>CS 331/531 Dr M M Awais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deepening search L=1</a:t>
            </a:r>
          </a:p>
        </p:txBody>
      </p:sp>
      <p:pic>
        <p:nvPicPr>
          <p:cNvPr id="70660" name="Picture 3" descr="id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4800600" y="1752600"/>
            <a:ext cx="3352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fy-NL"/>
          </a:p>
        </p:txBody>
      </p:sp>
    </p:spTree>
    <p:extLst>
      <p:ext uri="{BB962C8B-B14F-4D97-AF65-F5344CB8AC3E}">
        <p14:creationId xmlns:p14="http://schemas.microsoft.com/office/powerpoint/2010/main" val="36535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tx2"/>
                </a:solidFill>
              </a:rPr>
              <a:t>CS 331/531 Dr M M Awais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deepening search L=1</a:t>
            </a:r>
          </a:p>
        </p:txBody>
      </p:sp>
      <p:pic>
        <p:nvPicPr>
          <p:cNvPr id="71684" name="Picture 3" descr="id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3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tx2"/>
                </a:solidFill>
              </a:rPr>
              <a:t>CS 331/531 Dr M M Awais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deepening search L=2</a:t>
            </a:r>
          </a:p>
        </p:txBody>
      </p:sp>
      <p:pic>
        <p:nvPicPr>
          <p:cNvPr id="72708" name="Picture 3" descr="id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2588"/>
            <a:ext cx="762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857250" y="2590800"/>
            <a:ext cx="73914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fy-NL"/>
          </a:p>
        </p:txBody>
      </p:sp>
    </p:spTree>
    <p:extLst>
      <p:ext uri="{BB962C8B-B14F-4D97-AF65-F5344CB8AC3E}">
        <p14:creationId xmlns:p14="http://schemas.microsoft.com/office/powerpoint/2010/main" val="7885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tx2"/>
                </a:solidFill>
              </a:rPr>
              <a:t>CS 331/531 Dr M M Awais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deepening search L=2</a:t>
            </a:r>
          </a:p>
        </p:txBody>
      </p:sp>
      <p:pic>
        <p:nvPicPr>
          <p:cNvPr id="73732" name="Picture 3" descr="id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62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2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tx2"/>
                </a:solidFill>
              </a:rPr>
              <a:t>CS 331/531 Dr M M Awais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deepening search L=3</a:t>
            </a:r>
          </a:p>
        </p:txBody>
      </p:sp>
      <p:pic>
        <p:nvPicPr>
          <p:cNvPr id="74756" name="Picture 3" descr="id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5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0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609600"/>
            <a:ext cx="88233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0" name="TextBox 8"/>
          <p:cNvSpPr txBox="1">
            <a:spLocks noChangeArrowheads="1"/>
          </p:cNvSpPr>
          <p:nvPr/>
        </p:nvSpPr>
        <p:spPr bwMode="auto">
          <a:xfrm>
            <a:off x="304800" y="152400"/>
            <a:ext cx="2120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/>
              <a:t>Basic Idea</a:t>
            </a:r>
          </a:p>
        </p:txBody>
      </p:sp>
      <p:grpSp>
        <p:nvGrpSpPr>
          <p:cNvPr id="1026" name="Group 11"/>
          <p:cNvGrpSpPr>
            <a:grpSpLocks/>
          </p:cNvGrpSpPr>
          <p:nvPr/>
        </p:nvGrpSpPr>
        <p:grpSpPr bwMode="auto">
          <a:xfrm>
            <a:off x="5334000" y="762000"/>
            <a:ext cx="2211388" cy="614363"/>
            <a:chOff x="3360" y="480"/>
            <a:chExt cx="1393" cy="38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27" name="Ink 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60" y="480"/>
                <a:ext cx="392" cy="387"/>
              </p14:xfrm>
            </p:contentPart>
          </mc:Choice>
          <mc:Fallback xmlns="">
            <p:pic>
              <p:nvPicPr>
                <p:cNvPr id="1027" name="Ink 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56" y="476"/>
                  <a:ext cx="400" cy="3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28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40" y="672"/>
                <a:ext cx="284" cy="141"/>
              </p14:xfrm>
            </p:contentPart>
          </mc:Choice>
          <mc:Fallback xmlns="">
            <p:pic>
              <p:nvPicPr>
                <p:cNvPr id="1028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36" y="668"/>
                  <a:ext cx="292" cy="1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29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192" y="480"/>
                <a:ext cx="561" cy="357"/>
              </p14:xfrm>
            </p:contentPart>
          </mc:Choice>
          <mc:Fallback xmlns="">
            <p:pic>
              <p:nvPicPr>
                <p:cNvPr id="1029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88" y="476"/>
                  <a:ext cx="569" cy="36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30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72400" y="1981200"/>
              <a:ext cx="1154113" cy="504825"/>
            </p14:xfrm>
          </p:contentPart>
        </mc:Choice>
        <mc:Fallback xmlns="">
          <p:pic>
            <p:nvPicPr>
              <p:cNvPr id="1030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65918" y="1974719"/>
                <a:ext cx="1167077" cy="51778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Block Arc 1"/>
          <p:cNvSpPr/>
          <p:nvPr/>
        </p:nvSpPr>
        <p:spPr>
          <a:xfrm rot="10800000">
            <a:off x="762000" y="2971800"/>
            <a:ext cx="7543800" cy="1143000"/>
          </a:xfrm>
          <a:prstGeom prst="blockArc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lock Arc 17"/>
          <p:cNvSpPr/>
          <p:nvPr/>
        </p:nvSpPr>
        <p:spPr>
          <a:xfrm>
            <a:off x="762000" y="2438400"/>
            <a:ext cx="7543800" cy="1143000"/>
          </a:xfrm>
          <a:prstGeom prst="blockArc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383268"/>
            <a:ext cx="1628138" cy="369332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Explored States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15462" y="6107668"/>
            <a:ext cx="1897186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Unexplored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Nodes Expanded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At d=0, start node is expanded, it expanded again for d=1, and again for d=2, and so on, until the depth d is reached, so how many times, in total, the start node is expanded</a:t>
            </a:r>
          </a:p>
          <a:p>
            <a:r>
              <a:rPr lang="en-US" dirty="0" smtClean="0"/>
              <a:t>Start Node: d+1 times (node expanded=1)</a:t>
            </a:r>
          </a:p>
          <a:p>
            <a:r>
              <a:rPr lang="en-US" dirty="0" smtClean="0"/>
              <a:t>Nodes at level 1: d times (nodes expanded= </a:t>
            </a:r>
            <a:r>
              <a:rPr lang="en-US" sz="2800" dirty="0" smtClean="0"/>
              <a:t>b</a:t>
            </a:r>
            <a:r>
              <a:rPr lang="en-US" sz="2800" baseline="30000" dirty="0" smtClean="0"/>
              <a:t>1 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Nodes at level 2: d-1 times (nodes expanded= </a:t>
            </a:r>
            <a:r>
              <a:rPr lang="en-US" sz="2800" dirty="0" smtClean="0"/>
              <a:t>b</a:t>
            </a:r>
            <a:r>
              <a:rPr lang="en-US" sz="2800" baseline="30000" dirty="0" smtClean="0"/>
              <a:t>2 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Nodes at level d: 1 time (nodes expanded= 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d</a:t>
            </a:r>
            <a:r>
              <a:rPr lang="en-US" sz="2800" baseline="30000" dirty="0" smtClean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Total Nodes expanded:</a:t>
            </a:r>
          </a:p>
          <a:p>
            <a:pPr>
              <a:buFont typeface="Wingdings 2" panose="05020102010507070707" pitchFamily="18" charset="2"/>
              <a:buNone/>
            </a:pPr>
            <a:endParaRPr lang="en-US" sz="2000" dirty="0" smtClean="0">
              <a:latin typeface="Arial Black" panose="020B0A04020102020204" pitchFamily="34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sz="2000" dirty="0" smtClean="0">
                <a:latin typeface="Arial Black" panose="020B0A04020102020204" pitchFamily="34" charset="0"/>
              </a:rPr>
              <a:t>N</a:t>
            </a:r>
            <a:r>
              <a:rPr lang="en-US" sz="2000" baseline="-25000" dirty="0" smtClean="0">
                <a:latin typeface="Arial Black" panose="020B0A04020102020204" pitchFamily="34" charset="0"/>
              </a:rPr>
              <a:t>IDS</a:t>
            </a:r>
            <a:r>
              <a:rPr lang="en-US" sz="2000" dirty="0" smtClean="0">
                <a:latin typeface="Arial Black" panose="020B0A04020102020204" pitchFamily="34" charset="0"/>
              </a:rPr>
              <a:t> = (d+1)b</a:t>
            </a:r>
            <a:r>
              <a:rPr lang="en-US" sz="2000" baseline="30000" dirty="0" smtClean="0">
                <a:latin typeface="Arial Black" panose="020B0A04020102020204" pitchFamily="34" charset="0"/>
              </a:rPr>
              <a:t>0</a:t>
            </a:r>
            <a:r>
              <a:rPr lang="en-US" sz="2000" dirty="0" smtClean="0">
                <a:latin typeface="Arial Black" panose="020B0A04020102020204" pitchFamily="34" charset="0"/>
              </a:rPr>
              <a:t> + d b</a:t>
            </a:r>
            <a:r>
              <a:rPr lang="en-US" sz="2000" baseline="30000" dirty="0" smtClean="0">
                <a:latin typeface="Arial Black" panose="020B0A04020102020204" pitchFamily="34" charset="0"/>
              </a:rPr>
              <a:t>1</a:t>
            </a:r>
            <a:r>
              <a:rPr lang="en-US" sz="2000" dirty="0" smtClean="0">
                <a:latin typeface="Arial Black" panose="020B0A04020102020204" pitchFamily="34" charset="0"/>
              </a:rPr>
              <a:t> + (d-1)b</a:t>
            </a:r>
            <a:r>
              <a:rPr lang="en-US" sz="2000" baseline="30000" dirty="0" smtClean="0">
                <a:latin typeface="Arial Black" panose="020B0A04020102020204" pitchFamily="34" charset="0"/>
              </a:rPr>
              <a:t>2</a:t>
            </a:r>
            <a:r>
              <a:rPr lang="en-US" sz="2000" dirty="0" smtClean="0">
                <a:latin typeface="Arial Black" panose="020B0A04020102020204" pitchFamily="34" charset="0"/>
              </a:rPr>
              <a:t> + … + 3b</a:t>
            </a:r>
            <a:r>
              <a:rPr lang="en-US" sz="2000" baseline="30000" dirty="0" smtClean="0">
                <a:latin typeface="Arial Black" panose="020B0A04020102020204" pitchFamily="34" charset="0"/>
              </a:rPr>
              <a:t>d-2</a:t>
            </a:r>
            <a:r>
              <a:rPr lang="en-US" sz="2000" dirty="0" smtClean="0">
                <a:latin typeface="Arial Black" panose="020B0A04020102020204" pitchFamily="34" charset="0"/>
              </a:rPr>
              <a:t> +2b</a:t>
            </a:r>
            <a:r>
              <a:rPr lang="en-US" sz="2000" baseline="30000" dirty="0" smtClean="0">
                <a:latin typeface="Arial Black" panose="020B0A04020102020204" pitchFamily="34" charset="0"/>
              </a:rPr>
              <a:t>d-1</a:t>
            </a:r>
            <a:r>
              <a:rPr lang="en-US" sz="2000" dirty="0" smtClean="0">
                <a:latin typeface="Arial Black" panose="020B0A04020102020204" pitchFamily="34" charset="0"/>
              </a:rPr>
              <a:t> + 1b</a:t>
            </a:r>
            <a:r>
              <a:rPr lang="en-US" sz="2000" baseline="30000" dirty="0" smtClean="0">
                <a:latin typeface="Arial Black" panose="020B0A04020102020204" pitchFamily="34" charset="0"/>
              </a:rPr>
              <a:t>d</a:t>
            </a:r>
            <a:r>
              <a:rPr lang="en-US" sz="2400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75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93038" cy="838200"/>
          </a:xfrm>
        </p:spPr>
        <p:txBody>
          <a:bodyPr/>
          <a:lstStyle/>
          <a:p>
            <a:r>
              <a:rPr lang="en-US" smtClean="0"/>
              <a:t>Iterative deepening search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74088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Number of nodes generated in a depth-limited search to depth d with branching factor b: 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i="1" smtClean="0"/>
              <a:t>	</a:t>
            </a:r>
            <a:r>
              <a:rPr lang="en-US" sz="2000" smtClean="0">
                <a:latin typeface="Arial Black" panose="020B0A04020102020204" pitchFamily="34" charset="0"/>
              </a:rPr>
              <a:t>N</a:t>
            </a:r>
            <a:r>
              <a:rPr lang="en-US" sz="2000" baseline="-25000" smtClean="0">
                <a:latin typeface="Arial Black" panose="020B0A04020102020204" pitchFamily="34" charset="0"/>
              </a:rPr>
              <a:t>DLS</a:t>
            </a:r>
            <a:r>
              <a:rPr lang="en-US" sz="2000" smtClean="0">
                <a:latin typeface="Arial Black" panose="020B0A04020102020204" pitchFamily="34" charset="0"/>
              </a:rPr>
              <a:t> = b</a:t>
            </a:r>
            <a:r>
              <a:rPr lang="en-US" sz="2000" baseline="30000" smtClean="0">
                <a:latin typeface="Arial Black" panose="020B0A04020102020204" pitchFamily="34" charset="0"/>
              </a:rPr>
              <a:t>0</a:t>
            </a:r>
            <a:r>
              <a:rPr lang="en-US" sz="2000" smtClean="0">
                <a:latin typeface="Arial Black" panose="020B0A04020102020204" pitchFamily="34" charset="0"/>
              </a:rPr>
              <a:t> + b</a:t>
            </a:r>
            <a:r>
              <a:rPr lang="en-US" sz="2000" baseline="30000" smtClean="0">
                <a:latin typeface="Arial Black" panose="020B0A04020102020204" pitchFamily="34" charset="0"/>
              </a:rPr>
              <a:t>1</a:t>
            </a:r>
            <a:r>
              <a:rPr lang="en-US" sz="2000" smtClean="0">
                <a:latin typeface="Arial Black" panose="020B0A04020102020204" pitchFamily="34" charset="0"/>
              </a:rPr>
              <a:t> + b</a:t>
            </a:r>
            <a:r>
              <a:rPr lang="en-US" sz="2000" baseline="30000" smtClean="0">
                <a:latin typeface="Arial Black" panose="020B0A04020102020204" pitchFamily="34" charset="0"/>
              </a:rPr>
              <a:t>2</a:t>
            </a:r>
            <a:r>
              <a:rPr lang="en-US" sz="2000" smtClean="0">
                <a:latin typeface="Arial Black" panose="020B0A04020102020204" pitchFamily="34" charset="0"/>
              </a:rPr>
              <a:t> + … + b</a:t>
            </a:r>
            <a:r>
              <a:rPr lang="en-US" sz="2000" baseline="30000" smtClean="0">
                <a:latin typeface="Arial Black" panose="020B0A04020102020204" pitchFamily="34" charset="0"/>
              </a:rPr>
              <a:t>d-2</a:t>
            </a:r>
            <a:r>
              <a:rPr lang="en-US" sz="2000" smtClean="0">
                <a:latin typeface="Arial Black" panose="020B0A04020102020204" pitchFamily="34" charset="0"/>
              </a:rPr>
              <a:t> + b</a:t>
            </a:r>
            <a:r>
              <a:rPr lang="en-US" sz="2000" baseline="30000" smtClean="0">
                <a:latin typeface="Arial Black" panose="020B0A04020102020204" pitchFamily="34" charset="0"/>
              </a:rPr>
              <a:t>d-1</a:t>
            </a:r>
            <a:r>
              <a:rPr lang="en-US" sz="2000" smtClean="0">
                <a:latin typeface="Arial Black" panose="020B0A04020102020204" pitchFamily="34" charset="0"/>
              </a:rPr>
              <a:t> + b</a:t>
            </a:r>
            <a:r>
              <a:rPr lang="en-US" sz="2000" baseline="30000" smtClean="0">
                <a:latin typeface="Arial Black" panose="020B0A04020102020204" pitchFamily="34" charset="0"/>
              </a:rPr>
              <a:t>d</a:t>
            </a:r>
            <a:r>
              <a:rPr lang="en-US" sz="2000" smtClean="0">
                <a:latin typeface="Arial Black" panose="020B0A04020102020204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000" smtClean="0">
              <a:latin typeface="Arial Black" panose="020B0A040201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smtClean="0"/>
              <a:t>Number of nodes generated in an iterative deepening search to depth d with branching factor b: 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smtClean="0">
                <a:latin typeface="Arial Black" panose="020B0A04020102020204" pitchFamily="34" charset="0"/>
              </a:rPr>
              <a:t>N</a:t>
            </a:r>
            <a:r>
              <a:rPr lang="en-US" sz="2000" baseline="-25000" smtClean="0">
                <a:latin typeface="Arial Black" panose="020B0A04020102020204" pitchFamily="34" charset="0"/>
              </a:rPr>
              <a:t>IDS</a:t>
            </a:r>
            <a:r>
              <a:rPr lang="en-US" sz="2000" smtClean="0">
                <a:latin typeface="Arial Black" panose="020B0A04020102020204" pitchFamily="34" charset="0"/>
              </a:rPr>
              <a:t> = (d+1)b</a:t>
            </a:r>
            <a:r>
              <a:rPr lang="en-US" sz="2000" baseline="30000" smtClean="0">
                <a:latin typeface="Arial Black" panose="020B0A04020102020204" pitchFamily="34" charset="0"/>
              </a:rPr>
              <a:t>0</a:t>
            </a:r>
            <a:r>
              <a:rPr lang="en-US" sz="2000" smtClean="0">
                <a:latin typeface="Arial Black" panose="020B0A04020102020204" pitchFamily="34" charset="0"/>
              </a:rPr>
              <a:t> + d b</a:t>
            </a:r>
            <a:r>
              <a:rPr lang="en-US" sz="2000" baseline="30000" smtClean="0">
                <a:latin typeface="Arial Black" panose="020B0A04020102020204" pitchFamily="34" charset="0"/>
              </a:rPr>
              <a:t>1</a:t>
            </a:r>
            <a:r>
              <a:rPr lang="en-US" sz="2000" smtClean="0">
                <a:latin typeface="Arial Black" panose="020B0A04020102020204" pitchFamily="34" charset="0"/>
              </a:rPr>
              <a:t> + (d-1)b</a:t>
            </a:r>
            <a:r>
              <a:rPr lang="en-US" sz="2000" baseline="30000" smtClean="0">
                <a:latin typeface="Arial Black" panose="020B0A04020102020204" pitchFamily="34" charset="0"/>
              </a:rPr>
              <a:t>2</a:t>
            </a:r>
            <a:r>
              <a:rPr lang="en-US" sz="2000" smtClean="0">
                <a:latin typeface="Arial Black" panose="020B0A04020102020204" pitchFamily="34" charset="0"/>
              </a:rPr>
              <a:t> + … + 3b</a:t>
            </a:r>
            <a:r>
              <a:rPr lang="en-US" sz="2000" baseline="30000" smtClean="0">
                <a:latin typeface="Arial Black" panose="020B0A04020102020204" pitchFamily="34" charset="0"/>
              </a:rPr>
              <a:t>d-2</a:t>
            </a:r>
            <a:r>
              <a:rPr lang="en-US" sz="2000" smtClean="0">
                <a:latin typeface="Arial Black" panose="020B0A04020102020204" pitchFamily="34" charset="0"/>
              </a:rPr>
              <a:t> +2b</a:t>
            </a:r>
            <a:r>
              <a:rPr lang="en-US" sz="2000" baseline="30000" smtClean="0">
                <a:latin typeface="Arial Black" panose="020B0A04020102020204" pitchFamily="34" charset="0"/>
              </a:rPr>
              <a:t>d-1</a:t>
            </a:r>
            <a:r>
              <a:rPr lang="en-US" sz="2000" smtClean="0">
                <a:latin typeface="Arial Black" panose="020B0A04020102020204" pitchFamily="34" charset="0"/>
              </a:rPr>
              <a:t> + 1b</a:t>
            </a:r>
            <a:r>
              <a:rPr lang="en-US" sz="2000" baseline="30000" smtClean="0">
                <a:latin typeface="Arial Black" panose="020B0A04020102020204" pitchFamily="34" charset="0"/>
              </a:rPr>
              <a:t>d</a:t>
            </a:r>
            <a:r>
              <a:rPr lang="en-US" sz="2400" smtClean="0"/>
              <a:t> 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For b = 10, d = 5,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N</a:t>
            </a:r>
            <a:r>
              <a:rPr lang="en-US" sz="2000" baseline="-25000" smtClean="0"/>
              <a:t>DLS </a:t>
            </a:r>
            <a:r>
              <a:rPr lang="en-US" sz="2000" smtClean="0"/>
              <a:t>= 1 + 10 + 100 + 1,000 + 10,000 + 100,000 = 111,111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N</a:t>
            </a:r>
            <a:r>
              <a:rPr lang="en-US" sz="2000" baseline="-25000" smtClean="0"/>
              <a:t>IDS</a:t>
            </a:r>
            <a:r>
              <a:rPr lang="en-US" sz="2000" smtClean="0"/>
              <a:t> = 6 + 50 + 400 + 3,000 + 20,000 + 100,000 = 123,456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Overhead = (123,456 - 111,111)/111,111 = 11%</a:t>
            </a:r>
          </a:p>
        </p:txBody>
      </p:sp>
    </p:spTree>
    <p:extLst>
      <p:ext uri="{BB962C8B-B14F-4D97-AF65-F5344CB8AC3E}">
        <p14:creationId xmlns:p14="http://schemas.microsoft.com/office/powerpoint/2010/main" val="22524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381000"/>
            <a:ext cx="8334375" cy="769938"/>
          </a:xfrm>
        </p:spPr>
        <p:txBody>
          <a:bodyPr/>
          <a:lstStyle/>
          <a:p>
            <a:r>
              <a:rPr lang="en-US" sz="3600" smtClean="0"/>
              <a:t>Properties of iterative deepening search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915400" cy="4114800"/>
          </a:xfrm>
        </p:spPr>
        <p:txBody>
          <a:bodyPr/>
          <a:lstStyle/>
          <a:p>
            <a:r>
              <a:rPr lang="en-US" sz="2800" u="sng" smtClean="0">
                <a:solidFill>
                  <a:srgbClr val="CC0099"/>
                </a:solidFill>
              </a:rPr>
              <a:t>Complete?</a:t>
            </a:r>
            <a:r>
              <a:rPr lang="en-US" sz="2800" smtClean="0"/>
              <a:t> Yes</a:t>
            </a:r>
          </a:p>
          <a:p>
            <a:endParaRPr lang="en-US" sz="2800" smtClean="0"/>
          </a:p>
          <a:p>
            <a:r>
              <a:rPr lang="en-US" sz="2800" u="sng" smtClean="0">
                <a:solidFill>
                  <a:srgbClr val="CC0099"/>
                </a:solidFill>
              </a:rPr>
              <a:t>Time?</a:t>
            </a:r>
            <a:r>
              <a:rPr lang="en-US" sz="2800" smtClean="0">
                <a:solidFill>
                  <a:srgbClr val="CC0099"/>
                </a:solidFill>
              </a:rPr>
              <a:t> </a:t>
            </a:r>
            <a:r>
              <a:rPr lang="en-US" sz="2800" i="1" smtClean="0"/>
              <a:t>(d+1)b</a:t>
            </a:r>
            <a:r>
              <a:rPr lang="en-US" sz="2800" i="1" baseline="30000" smtClean="0"/>
              <a:t>0</a:t>
            </a:r>
            <a:r>
              <a:rPr lang="en-US" sz="2800" i="1" smtClean="0"/>
              <a:t> + d b</a:t>
            </a:r>
            <a:r>
              <a:rPr lang="en-US" sz="2800" i="1" baseline="30000" smtClean="0"/>
              <a:t>1</a:t>
            </a:r>
            <a:r>
              <a:rPr lang="en-US" sz="2800" i="1" smtClean="0"/>
              <a:t> + (d-1)b</a:t>
            </a:r>
            <a:r>
              <a:rPr lang="en-US" sz="2800" i="1" baseline="30000" smtClean="0"/>
              <a:t>2</a:t>
            </a:r>
            <a:r>
              <a:rPr lang="en-US" sz="2800" i="1" smtClean="0"/>
              <a:t> + … + b</a:t>
            </a:r>
            <a:r>
              <a:rPr lang="en-US" sz="2800" i="1" baseline="30000" smtClean="0"/>
              <a:t>d</a:t>
            </a:r>
            <a:r>
              <a:rPr lang="en-US" sz="2800" i="1" smtClean="0"/>
              <a:t> = O(b</a:t>
            </a:r>
            <a:r>
              <a:rPr lang="en-US" sz="2800" i="1" baseline="30000" smtClean="0"/>
              <a:t>d</a:t>
            </a:r>
            <a:r>
              <a:rPr lang="en-US" sz="2800" i="1" smtClean="0"/>
              <a:t>)</a:t>
            </a:r>
            <a:endParaRPr lang="en-US" sz="2800" smtClean="0"/>
          </a:p>
          <a:p>
            <a:endParaRPr lang="en-US" sz="2800" u="sng" smtClean="0">
              <a:solidFill>
                <a:srgbClr val="CC0099"/>
              </a:solidFill>
            </a:endParaRPr>
          </a:p>
          <a:p>
            <a:r>
              <a:rPr lang="en-US" sz="2800" u="sng" smtClean="0">
                <a:solidFill>
                  <a:srgbClr val="CC0099"/>
                </a:solidFill>
              </a:rPr>
              <a:t>Space?</a:t>
            </a:r>
            <a:r>
              <a:rPr lang="en-US" sz="2800" smtClean="0"/>
              <a:t> </a:t>
            </a:r>
            <a:r>
              <a:rPr lang="en-US" sz="2800" i="1" smtClean="0"/>
              <a:t>O(bd)</a:t>
            </a:r>
            <a:endParaRPr lang="en-US" sz="2800" smtClean="0"/>
          </a:p>
          <a:p>
            <a:endParaRPr lang="en-US" sz="2800" u="sng" smtClean="0">
              <a:solidFill>
                <a:srgbClr val="CC0099"/>
              </a:solidFill>
            </a:endParaRPr>
          </a:p>
          <a:p>
            <a:r>
              <a:rPr lang="en-US" sz="2800" u="sng" smtClean="0">
                <a:solidFill>
                  <a:srgbClr val="CC0099"/>
                </a:solidFill>
              </a:rPr>
              <a:t>Optimal?</a:t>
            </a:r>
            <a:r>
              <a:rPr lang="en-US" sz="2800" smtClean="0"/>
              <a:t> Yes, if step cost = 1</a:t>
            </a:r>
          </a:p>
        </p:txBody>
      </p:sp>
    </p:spTree>
    <p:extLst>
      <p:ext uri="{BB962C8B-B14F-4D97-AF65-F5344CB8AC3E}">
        <p14:creationId xmlns:p14="http://schemas.microsoft.com/office/powerpoint/2010/main" val="21214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84238"/>
          </a:xfrm>
        </p:spPr>
        <p:txBody>
          <a:bodyPr/>
          <a:lstStyle/>
          <a:p>
            <a:r>
              <a:rPr lang="fy-NL" smtClean="0"/>
              <a:t>Example: Solving a Maze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05200"/>
            <a:ext cx="4238625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58134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01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Bidirectional Search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828800"/>
            <a:ext cx="5410200" cy="4191000"/>
          </a:xfrm>
        </p:spPr>
        <p:txBody>
          <a:bodyPr/>
          <a:lstStyle/>
          <a:p>
            <a:pPr eaLnBrk="1" hangingPunct="1"/>
            <a:r>
              <a:rPr lang="en-GB" sz="2400" smtClean="0"/>
              <a:t>If you know the solution state</a:t>
            </a:r>
          </a:p>
          <a:p>
            <a:pPr lvl="1" eaLnBrk="1" hangingPunct="1"/>
            <a:r>
              <a:rPr lang="en-GB" sz="2000" smtClean="0"/>
              <a:t>Work forwards and backwards</a:t>
            </a:r>
          </a:p>
          <a:p>
            <a:pPr lvl="1" eaLnBrk="1" hangingPunct="1"/>
            <a:r>
              <a:rPr lang="en-GB" sz="2000" smtClean="0"/>
              <a:t>Look to meet in middle</a:t>
            </a:r>
          </a:p>
          <a:p>
            <a:pPr eaLnBrk="1" hangingPunct="1"/>
            <a:r>
              <a:rPr lang="en-GB" sz="2400" smtClean="0"/>
              <a:t>Only need to go to half depth</a:t>
            </a:r>
          </a:p>
          <a:p>
            <a:pPr eaLnBrk="1" hangingPunct="1"/>
            <a:endParaRPr lang="en-GB" sz="2400" smtClean="0"/>
          </a:p>
          <a:p>
            <a:pPr eaLnBrk="1" hangingPunct="1"/>
            <a:r>
              <a:rPr lang="en-GB" sz="2400" smtClean="0"/>
              <a:t>Difficulties</a:t>
            </a:r>
          </a:p>
          <a:p>
            <a:pPr lvl="1" eaLnBrk="1" hangingPunct="1"/>
            <a:r>
              <a:rPr lang="en-GB" sz="2000" smtClean="0"/>
              <a:t>Do you really know solution? Unique?</a:t>
            </a:r>
          </a:p>
          <a:p>
            <a:pPr lvl="1" eaLnBrk="1" hangingPunct="1"/>
            <a:r>
              <a:rPr lang="en-GB" sz="2000" smtClean="0"/>
              <a:t>Must be able to reverse operators</a:t>
            </a:r>
          </a:p>
          <a:p>
            <a:pPr lvl="1" eaLnBrk="1" hangingPunct="1"/>
            <a:r>
              <a:rPr lang="en-GB" sz="2000" smtClean="0"/>
              <a:t>Record all paths to check they meet</a:t>
            </a:r>
          </a:p>
          <a:p>
            <a:pPr lvl="2" eaLnBrk="1" hangingPunct="1"/>
            <a:r>
              <a:rPr lang="en-GB" sz="1800" smtClean="0"/>
              <a:t>Memory intensive</a:t>
            </a:r>
          </a:p>
        </p:txBody>
      </p:sp>
      <p:sp>
        <p:nvSpPr>
          <p:cNvPr id="80900" name="Oval 6"/>
          <p:cNvSpPr>
            <a:spLocks noChangeArrowheads="1"/>
          </p:cNvSpPr>
          <p:nvPr/>
        </p:nvSpPr>
        <p:spPr bwMode="auto">
          <a:xfrm>
            <a:off x="6477000" y="26352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0901" name="Oval 7"/>
          <p:cNvSpPr>
            <a:spLocks noChangeArrowheads="1"/>
          </p:cNvSpPr>
          <p:nvPr/>
        </p:nvSpPr>
        <p:spPr bwMode="auto">
          <a:xfrm>
            <a:off x="7924800" y="34734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0902" name="Oval 8"/>
          <p:cNvSpPr>
            <a:spLocks noChangeArrowheads="1"/>
          </p:cNvSpPr>
          <p:nvPr/>
        </p:nvSpPr>
        <p:spPr bwMode="auto">
          <a:xfrm>
            <a:off x="7696200" y="27114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0903" name="Oval 9"/>
          <p:cNvSpPr>
            <a:spLocks noChangeArrowheads="1"/>
          </p:cNvSpPr>
          <p:nvPr/>
        </p:nvSpPr>
        <p:spPr bwMode="auto">
          <a:xfrm>
            <a:off x="6858000" y="40830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0904" name="Oval 10"/>
          <p:cNvSpPr>
            <a:spLocks noChangeArrowheads="1"/>
          </p:cNvSpPr>
          <p:nvPr/>
        </p:nvSpPr>
        <p:spPr bwMode="auto">
          <a:xfrm>
            <a:off x="6553200" y="30924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6096000" y="233045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/>
              <a:t>Liverpool</a:t>
            </a:r>
          </a:p>
        </p:txBody>
      </p:sp>
      <p:grpSp>
        <p:nvGrpSpPr>
          <p:cNvPr id="80906" name="Group 24"/>
          <p:cNvGrpSpPr>
            <a:grpSpLocks/>
          </p:cNvGrpSpPr>
          <p:nvPr/>
        </p:nvGrpSpPr>
        <p:grpSpPr bwMode="auto">
          <a:xfrm>
            <a:off x="7391400" y="6172200"/>
            <a:ext cx="990600" cy="444500"/>
            <a:chOff x="4656" y="3292"/>
            <a:chExt cx="624" cy="280"/>
          </a:xfrm>
        </p:grpSpPr>
        <p:sp>
          <p:nvSpPr>
            <p:cNvPr id="80920" name="Oval 5"/>
            <p:cNvSpPr>
              <a:spLocks noChangeArrowheads="1"/>
            </p:cNvSpPr>
            <p:nvPr/>
          </p:nvSpPr>
          <p:spPr bwMode="auto">
            <a:xfrm>
              <a:off x="4848" y="32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0921" name="Text Box 12"/>
            <p:cNvSpPr txBox="1">
              <a:spLocks noChangeArrowheads="1"/>
            </p:cNvSpPr>
            <p:nvPr/>
          </p:nvSpPr>
          <p:spPr bwMode="auto">
            <a:xfrm>
              <a:off x="4656" y="3360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/>
                <a:t>London</a:t>
              </a:r>
            </a:p>
          </p:txBody>
        </p:sp>
      </p:grpSp>
      <p:sp>
        <p:nvSpPr>
          <p:cNvPr id="80907" name="Text Box 13"/>
          <p:cNvSpPr txBox="1">
            <a:spLocks noChangeArrowheads="1"/>
          </p:cNvSpPr>
          <p:nvPr/>
        </p:nvSpPr>
        <p:spPr bwMode="auto">
          <a:xfrm>
            <a:off x="7467600" y="312420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/>
              <a:t>Nottingham</a:t>
            </a:r>
          </a:p>
        </p:txBody>
      </p:sp>
      <p:sp>
        <p:nvSpPr>
          <p:cNvPr id="80908" name="Text Box 14"/>
          <p:cNvSpPr txBox="1">
            <a:spLocks noChangeArrowheads="1"/>
          </p:cNvSpPr>
          <p:nvPr/>
        </p:nvSpPr>
        <p:spPr bwMode="auto">
          <a:xfrm>
            <a:off x="7467600" y="233045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/>
              <a:t>Leeds</a:t>
            </a:r>
          </a:p>
        </p:txBody>
      </p:sp>
      <p:sp>
        <p:nvSpPr>
          <p:cNvPr id="80909" name="Text Box 15"/>
          <p:cNvSpPr txBox="1">
            <a:spLocks noChangeArrowheads="1"/>
          </p:cNvSpPr>
          <p:nvPr/>
        </p:nvSpPr>
        <p:spPr bwMode="auto">
          <a:xfrm>
            <a:off x="6400800" y="370205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/>
              <a:t>Birmingham</a:t>
            </a:r>
          </a:p>
        </p:txBody>
      </p:sp>
      <p:sp>
        <p:nvSpPr>
          <p:cNvPr id="80910" name="Text Box 16"/>
          <p:cNvSpPr txBox="1">
            <a:spLocks noChangeArrowheads="1"/>
          </p:cNvSpPr>
          <p:nvPr/>
        </p:nvSpPr>
        <p:spPr bwMode="auto">
          <a:xfrm>
            <a:off x="6172200" y="332105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/>
              <a:t>Manchester</a:t>
            </a:r>
          </a:p>
        </p:txBody>
      </p:sp>
      <p:cxnSp>
        <p:nvCxnSpPr>
          <p:cNvPr id="80911" name="AutoShape 17"/>
          <p:cNvCxnSpPr>
            <a:cxnSpLocks noChangeShapeType="1"/>
            <a:stCxn id="80920" idx="1"/>
            <a:endCxn id="80903" idx="5"/>
          </p:cNvCxnSpPr>
          <p:nvPr/>
        </p:nvCxnSpPr>
        <p:spPr bwMode="auto">
          <a:xfrm flipH="1" flipV="1">
            <a:off x="6988175" y="4213225"/>
            <a:ext cx="73025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2" name="AutoShape 18"/>
          <p:cNvCxnSpPr>
            <a:cxnSpLocks noChangeShapeType="1"/>
            <a:stCxn id="80903" idx="1"/>
            <a:endCxn id="80904" idx="4"/>
          </p:cNvCxnSpPr>
          <p:nvPr/>
        </p:nvCxnSpPr>
        <p:spPr bwMode="auto">
          <a:xfrm flipH="1" flipV="1">
            <a:off x="6629400" y="3244850"/>
            <a:ext cx="250825" cy="860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3" name="Oval 29"/>
          <p:cNvSpPr>
            <a:spLocks noChangeArrowheads="1"/>
          </p:cNvSpPr>
          <p:nvPr/>
        </p:nvSpPr>
        <p:spPr bwMode="auto">
          <a:xfrm>
            <a:off x="78486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80914" name="AutoShape 30"/>
          <p:cNvCxnSpPr>
            <a:cxnSpLocks noChangeShapeType="1"/>
            <a:stCxn id="80920" idx="0"/>
            <a:endCxn id="80913" idx="4"/>
          </p:cNvCxnSpPr>
          <p:nvPr/>
        </p:nvCxnSpPr>
        <p:spPr bwMode="auto">
          <a:xfrm flipV="1">
            <a:off x="7772400" y="4800600"/>
            <a:ext cx="1524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5" name="AutoShape 31"/>
          <p:cNvCxnSpPr>
            <a:cxnSpLocks noChangeShapeType="1"/>
            <a:stCxn id="80913" idx="0"/>
            <a:endCxn id="80901" idx="4"/>
          </p:cNvCxnSpPr>
          <p:nvPr/>
        </p:nvCxnSpPr>
        <p:spPr bwMode="auto">
          <a:xfrm flipV="1">
            <a:off x="7924800" y="3625850"/>
            <a:ext cx="76200" cy="10223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6" name="AutoShape 32"/>
          <p:cNvCxnSpPr>
            <a:cxnSpLocks noChangeShapeType="1"/>
            <a:stCxn id="80900" idx="6"/>
            <a:endCxn id="80902" idx="2"/>
          </p:cNvCxnSpPr>
          <p:nvPr/>
        </p:nvCxnSpPr>
        <p:spPr bwMode="auto">
          <a:xfrm>
            <a:off x="6629400" y="2711450"/>
            <a:ext cx="1066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7" name="AutoShape 33"/>
          <p:cNvCxnSpPr>
            <a:cxnSpLocks noChangeShapeType="1"/>
            <a:stCxn id="80902" idx="4"/>
            <a:endCxn id="80901" idx="0"/>
          </p:cNvCxnSpPr>
          <p:nvPr/>
        </p:nvCxnSpPr>
        <p:spPr bwMode="auto">
          <a:xfrm>
            <a:off x="7772400" y="2863850"/>
            <a:ext cx="228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8" name="AutoShape 34"/>
          <p:cNvCxnSpPr>
            <a:cxnSpLocks noChangeShapeType="1"/>
            <a:stCxn id="80900" idx="4"/>
            <a:endCxn id="80904" idx="0"/>
          </p:cNvCxnSpPr>
          <p:nvPr/>
        </p:nvCxnSpPr>
        <p:spPr bwMode="auto">
          <a:xfrm>
            <a:off x="6553200" y="2787650"/>
            <a:ext cx="76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9" name="Text Box 36"/>
          <p:cNvSpPr txBox="1">
            <a:spLocks noChangeArrowheads="1"/>
          </p:cNvSpPr>
          <p:nvPr/>
        </p:nvSpPr>
        <p:spPr bwMode="auto">
          <a:xfrm>
            <a:off x="7467600" y="434340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/>
              <a:t>Peterborough</a:t>
            </a:r>
          </a:p>
        </p:txBody>
      </p:sp>
    </p:spTree>
    <p:extLst>
      <p:ext uri="{BB962C8B-B14F-4D97-AF65-F5344CB8AC3E}">
        <p14:creationId xmlns:p14="http://schemas.microsoft.com/office/powerpoint/2010/main" val="2455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tx2"/>
                </a:solidFill>
              </a:rPr>
              <a:t>CS 331/531 Dr M M Awais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algorithms</a:t>
            </a:r>
          </a:p>
        </p:txBody>
      </p:sp>
      <p:pic>
        <p:nvPicPr>
          <p:cNvPr id="849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2917" r="17969" b="51042"/>
          <a:stretch>
            <a:fillRect/>
          </a:stretch>
        </p:blipFill>
        <p:spPr bwMode="auto">
          <a:xfrm>
            <a:off x="304800" y="2438400"/>
            <a:ext cx="86106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4970463" y="4275138"/>
            <a:ext cx="896937" cy="512762"/>
          </a:xfrm>
          <a:custGeom>
            <a:avLst/>
            <a:gdLst>
              <a:gd name="connsiteX0" fmla="*/ 722102 w 896914"/>
              <a:gd name="connsiteY0" fmla="*/ 68932 h 512685"/>
              <a:gd name="connsiteX1" fmla="*/ 493502 w 896914"/>
              <a:gd name="connsiteY1" fmla="*/ 55485 h 512685"/>
              <a:gd name="connsiteX2" fmla="*/ 412819 w 896914"/>
              <a:gd name="connsiteY2" fmla="*/ 28591 h 512685"/>
              <a:gd name="connsiteX3" fmla="*/ 318690 w 896914"/>
              <a:gd name="connsiteY3" fmla="*/ 1697 h 512685"/>
              <a:gd name="connsiteX4" fmla="*/ 211114 w 896914"/>
              <a:gd name="connsiteY4" fmla="*/ 15144 h 512685"/>
              <a:gd name="connsiteX5" fmla="*/ 143878 w 896914"/>
              <a:gd name="connsiteY5" fmla="*/ 82379 h 512685"/>
              <a:gd name="connsiteX6" fmla="*/ 76643 w 896914"/>
              <a:gd name="connsiteY6" fmla="*/ 163061 h 512685"/>
              <a:gd name="connsiteX7" fmla="*/ 22855 w 896914"/>
              <a:gd name="connsiteY7" fmla="*/ 230297 h 512685"/>
              <a:gd name="connsiteX8" fmla="*/ 36302 w 896914"/>
              <a:gd name="connsiteY8" fmla="*/ 337873 h 512685"/>
              <a:gd name="connsiteX9" fmla="*/ 157325 w 896914"/>
              <a:gd name="connsiteY9" fmla="*/ 405108 h 512685"/>
              <a:gd name="connsiteX10" fmla="*/ 197667 w 896914"/>
              <a:gd name="connsiteY10" fmla="*/ 432003 h 512685"/>
              <a:gd name="connsiteX11" fmla="*/ 305243 w 896914"/>
              <a:gd name="connsiteY11" fmla="*/ 445450 h 512685"/>
              <a:gd name="connsiteX12" fmla="*/ 533843 w 896914"/>
              <a:gd name="connsiteY12" fmla="*/ 458897 h 512685"/>
              <a:gd name="connsiteX13" fmla="*/ 668314 w 896914"/>
              <a:gd name="connsiteY13" fmla="*/ 485791 h 512685"/>
              <a:gd name="connsiteX14" fmla="*/ 708655 w 896914"/>
              <a:gd name="connsiteY14" fmla="*/ 512685 h 512685"/>
              <a:gd name="connsiteX15" fmla="*/ 775890 w 896914"/>
              <a:gd name="connsiteY15" fmla="*/ 499238 h 512685"/>
              <a:gd name="connsiteX16" fmla="*/ 789337 w 896914"/>
              <a:gd name="connsiteY16" fmla="*/ 458897 h 512685"/>
              <a:gd name="connsiteX17" fmla="*/ 816231 w 896914"/>
              <a:gd name="connsiteY17" fmla="*/ 405108 h 512685"/>
              <a:gd name="connsiteX18" fmla="*/ 870019 w 896914"/>
              <a:gd name="connsiteY18" fmla="*/ 310979 h 512685"/>
              <a:gd name="connsiteX19" fmla="*/ 883467 w 896914"/>
              <a:gd name="connsiteY19" fmla="*/ 257191 h 512685"/>
              <a:gd name="connsiteX20" fmla="*/ 896914 w 896914"/>
              <a:gd name="connsiteY20" fmla="*/ 216850 h 512685"/>
              <a:gd name="connsiteX21" fmla="*/ 883467 w 896914"/>
              <a:gd name="connsiteY21" fmla="*/ 176508 h 512685"/>
              <a:gd name="connsiteX22" fmla="*/ 843125 w 896914"/>
              <a:gd name="connsiteY22" fmla="*/ 163061 h 512685"/>
              <a:gd name="connsiteX23" fmla="*/ 802784 w 896914"/>
              <a:gd name="connsiteY23" fmla="*/ 136167 h 512685"/>
              <a:gd name="connsiteX24" fmla="*/ 762443 w 896914"/>
              <a:gd name="connsiteY24" fmla="*/ 122720 h 512685"/>
              <a:gd name="connsiteX25" fmla="*/ 722102 w 896914"/>
              <a:gd name="connsiteY25" fmla="*/ 68932 h 51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96914" h="512685">
                <a:moveTo>
                  <a:pt x="722102" y="68932"/>
                </a:moveTo>
                <a:cubicBezTo>
                  <a:pt x="677279" y="57726"/>
                  <a:pt x="569193" y="65358"/>
                  <a:pt x="493502" y="55485"/>
                </a:cubicBezTo>
                <a:cubicBezTo>
                  <a:pt x="465391" y="51818"/>
                  <a:pt x="440322" y="35467"/>
                  <a:pt x="412819" y="28591"/>
                </a:cubicBezTo>
                <a:cubicBezTo>
                  <a:pt x="345280" y="11706"/>
                  <a:pt x="376564" y="20988"/>
                  <a:pt x="318690" y="1697"/>
                </a:cubicBezTo>
                <a:cubicBezTo>
                  <a:pt x="282831" y="6179"/>
                  <a:pt x="243926" y="0"/>
                  <a:pt x="211114" y="15144"/>
                </a:cubicBezTo>
                <a:cubicBezTo>
                  <a:pt x="182336" y="28426"/>
                  <a:pt x="166290" y="59967"/>
                  <a:pt x="143878" y="82379"/>
                </a:cubicBezTo>
                <a:cubicBezTo>
                  <a:pt x="48061" y="178195"/>
                  <a:pt x="151520" y="69464"/>
                  <a:pt x="76643" y="163061"/>
                </a:cubicBezTo>
                <a:cubicBezTo>
                  <a:pt x="0" y="258866"/>
                  <a:pt x="105631" y="106133"/>
                  <a:pt x="22855" y="230297"/>
                </a:cubicBezTo>
                <a:cubicBezTo>
                  <a:pt x="27337" y="266156"/>
                  <a:pt x="18093" y="306658"/>
                  <a:pt x="36302" y="337873"/>
                </a:cubicBezTo>
                <a:cubicBezTo>
                  <a:pt x="58624" y="376139"/>
                  <a:pt x="117085" y="391695"/>
                  <a:pt x="157325" y="405108"/>
                </a:cubicBezTo>
                <a:cubicBezTo>
                  <a:pt x="170772" y="414073"/>
                  <a:pt x="182075" y="427750"/>
                  <a:pt x="197667" y="432003"/>
                </a:cubicBezTo>
                <a:cubicBezTo>
                  <a:pt x="232531" y="441512"/>
                  <a:pt x="269220" y="442568"/>
                  <a:pt x="305243" y="445450"/>
                </a:cubicBezTo>
                <a:cubicBezTo>
                  <a:pt x="381332" y="451537"/>
                  <a:pt x="457643" y="454415"/>
                  <a:pt x="533843" y="458897"/>
                </a:cubicBezTo>
                <a:cubicBezTo>
                  <a:pt x="552043" y="461930"/>
                  <a:pt x="642784" y="474850"/>
                  <a:pt x="668314" y="485791"/>
                </a:cubicBezTo>
                <a:cubicBezTo>
                  <a:pt x="683169" y="492157"/>
                  <a:pt x="695208" y="503720"/>
                  <a:pt x="708655" y="512685"/>
                </a:cubicBezTo>
                <a:cubicBezTo>
                  <a:pt x="731067" y="508203"/>
                  <a:pt x="756873" y="511916"/>
                  <a:pt x="775890" y="499238"/>
                </a:cubicBezTo>
                <a:cubicBezTo>
                  <a:pt x="787684" y="491375"/>
                  <a:pt x="783753" y="471925"/>
                  <a:pt x="789337" y="458897"/>
                </a:cubicBezTo>
                <a:cubicBezTo>
                  <a:pt x="797233" y="440472"/>
                  <a:pt x="806286" y="422513"/>
                  <a:pt x="816231" y="405108"/>
                </a:cubicBezTo>
                <a:cubicBezTo>
                  <a:pt x="844606" y="355451"/>
                  <a:pt x="847852" y="370090"/>
                  <a:pt x="870019" y="310979"/>
                </a:cubicBezTo>
                <a:cubicBezTo>
                  <a:pt x="876508" y="293675"/>
                  <a:pt x="878390" y="274961"/>
                  <a:pt x="883467" y="257191"/>
                </a:cubicBezTo>
                <a:cubicBezTo>
                  <a:pt x="887361" y="243562"/>
                  <a:pt x="892432" y="230297"/>
                  <a:pt x="896914" y="216850"/>
                </a:cubicBezTo>
                <a:cubicBezTo>
                  <a:pt x="892432" y="203403"/>
                  <a:pt x="893490" y="186531"/>
                  <a:pt x="883467" y="176508"/>
                </a:cubicBezTo>
                <a:cubicBezTo>
                  <a:pt x="873444" y="166485"/>
                  <a:pt x="855803" y="169400"/>
                  <a:pt x="843125" y="163061"/>
                </a:cubicBezTo>
                <a:cubicBezTo>
                  <a:pt x="828670" y="155834"/>
                  <a:pt x="817239" y="143395"/>
                  <a:pt x="802784" y="136167"/>
                </a:cubicBezTo>
                <a:cubicBezTo>
                  <a:pt x="790106" y="129828"/>
                  <a:pt x="775121" y="129059"/>
                  <a:pt x="762443" y="122720"/>
                </a:cubicBezTo>
                <a:cubicBezTo>
                  <a:pt x="728517" y="105757"/>
                  <a:pt x="766925" y="80138"/>
                  <a:pt x="722102" y="68932"/>
                </a:cubicBezTo>
                <a:close/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151063" y="3810000"/>
            <a:ext cx="973137" cy="533400"/>
          </a:xfrm>
          <a:custGeom>
            <a:avLst/>
            <a:gdLst>
              <a:gd name="connsiteX0" fmla="*/ 722102 w 896914"/>
              <a:gd name="connsiteY0" fmla="*/ 68932 h 512685"/>
              <a:gd name="connsiteX1" fmla="*/ 493502 w 896914"/>
              <a:gd name="connsiteY1" fmla="*/ 55485 h 512685"/>
              <a:gd name="connsiteX2" fmla="*/ 412819 w 896914"/>
              <a:gd name="connsiteY2" fmla="*/ 28591 h 512685"/>
              <a:gd name="connsiteX3" fmla="*/ 318690 w 896914"/>
              <a:gd name="connsiteY3" fmla="*/ 1697 h 512685"/>
              <a:gd name="connsiteX4" fmla="*/ 211114 w 896914"/>
              <a:gd name="connsiteY4" fmla="*/ 15144 h 512685"/>
              <a:gd name="connsiteX5" fmla="*/ 143878 w 896914"/>
              <a:gd name="connsiteY5" fmla="*/ 82379 h 512685"/>
              <a:gd name="connsiteX6" fmla="*/ 76643 w 896914"/>
              <a:gd name="connsiteY6" fmla="*/ 163061 h 512685"/>
              <a:gd name="connsiteX7" fmla="*/ 22855 w 896914"/>
              <a:gd name="connsiteY7" fmla="*/ 230297 h 512685"/>
              <a:gd name="connsiteX8" fmla="*/ 36302 w 896914"/>
              <a:gd name="connsiteY8" fmla="*/ 337873 h 512685"/>
              <a:gd name="connsiteX9" fmla="*/ 157325 w 896914"/>
              <a:gd name="connsiteY9" fmla="*/ 405108 h 512685"/>
              <a:gd name="connsiteX10" fmla="*/ 197667 w 896914"/>
              <a:gd name="connsiteY10" fmla="*/ 432003 h 512685"/>
              <a:gd name="connsiteX11" fmla="*/ 305243 w 896914"/>
              <a:gd name="connsiteY11" fmla="*/ 445450 h 512685"/>
              <a:gd name="connsiteX12" fmla="*/ 533843 w 896914"/>
              <a:gd name="connsiteY12" fmla="*/ 458897 h 512685"/>
              <a:gd name="connsiteX13" fmla="*/ 668314 w 896914"/>
              <a:gd name="connsiteY13" fmla="*/ 485791 h 512685"/>
              <a:gd name="connsiteX14" fmla="*/ 708655 w 896914"/>
              <a:gd name="connsiteY14" fmla="*/ 512685 h 512685"/>
              <a:gd name="connsiteX15" fmla="*/ 775890 w 896914"/>
              <a:gd name="connsiteY15" fmla="*/ 499238 h 512685"/>
              <a:gd name="connsiteX16" fmla="*/ 789337 w 896914"/>
              <a:gd name="connsiteY16" fmla="*/ 458897 h 512685"/>
              <a:gd name="connsiteX17" fmla="*/ 816231 w 896914"/>
              <a:gd name="connsiteY17" fmla="*/ 405108 h 512685"/>
              <a:gd name="connsiteX18" fmla="*/ 870019 w 896914"/>
              <a:gd name="connsiteY18" fmla="*/ 310979 h 512685"/>
              <a:gd name="connsiteX19" fmla="*/ 883467 w 896914"/>
              <a:gd name="connsiteY19" fmla="*/ 257191 h 512685"/>
              <a:gd name="connsiteX20" fmla="*/ 896914 w 896914"/>
              <a:gd name="connsiteY20" fmla="*/ 216850 h 512685"/>
              <a:gd name="connsiteX21" fmla="*/ 883467 w 896914"/>
              <a:gd name="connsiteY21" fmla="*/ 176508 h 512685"/>
              <a:gd name="connsiteX22" fmla="*/ 843125 w 896914"/>
              <a:gd name="connsiteY22" fmla="*/ 163061 h 512685"/>
              <a:gd name="connsiteX23" fmla="*/ 802784 w 896914"/>
              <a:gd name="connsiteY23" fmla="*/ 136167 h 512685"/>
              <a:gd name="connsiteX24" fmla="*/ 762443 w 896914"/>
              <a:gd name="connsiteY24" fmla="*/ 122720 h 512685"/>
              <a:gd name="connsiteX25" fmla="*/ 722102 w 896914"/>
              <a:gd name="connsiteY25" fmla="*/ 68932 h 51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96914" h="512685">
                <a:moveTo>
                  <a:pt x="722102" y="68932"/>
                </a:moveTo>
                <a:cubicBezTo>
                  <a:pt x="677279" y="57726"/>
                  <a:pt x="569193" y="65358"/>
                  <a:pt x="493502" y="55485"/>
                </a:cubicBezTo>
                <a:cubicBezTo>
                  <a:pt x="465391" y="51818"/>
                  <a:pt x="440322" y="35467"/>
                  <a:pt x="412819" y="28591"/>
                </a:cubicBezTo>
                <a:cubicBezTo>
                  <a:pt x="345280" y="11706"/>
                  <a:pt x="376564" y="20988"/>
                  <a:pt x="318690" y="1697"/>
                </a:cubicBezTo>
                <a:cubicBezTo>
                  <a:pt x="282831" y="6179"/>
                  <a:pt x="243926" y="0"/>
                  <a:pt x="211114" y="15144"/>
                </a:cubicBezTo>
                <a:cubicBezTo>
                  <a:pt x="182336" y="28426"/>
                  <a:pt x="166290" y="59967"/>
                  <a:pt x="143878" y="82379"/>
                </a:cubicBezTo>
                <a:cubicBezTo>
                  <a:pt x="48061" y="178195"/>
                  <a:pt x="151520" y="69464"/>
                  <a:pt x="76643" y="163061"/>
                </a:cubicBezTo>
                <a:cubicBezTo>
                  <a:pt x="0" y="258866"/>
                  <a:pt x="105631" y="106133"/>
                  <a:pt x="22855" y="230297"/>
                </a:cubicBezTo>
                <a:cubicBezTo>
                  <a:pt x="27337" y="266156"/>
                  <a:pt x="18093" y="306658"/>
                  <a:pt x="36302" y="337873"/>
                </a:cubicBezTo>
                <a:cubicBezTo>
                  <a:pt x="58624" y="376139"/>
                  <a:pt x="117085" y="391695"/>
                  <a:pt x="157325" y="405108"/>
                </a:cubicBezTo>
                <a:cubicBezTo>
                  <a:pt x="170772" y="414073"/>
                  <a:pt x="182075" y="427750"/>
                  <a:pt x="197667" y="432003"/>
                </a:cubicBezTo>
                <a:cubicBezTo>
                  <a:pt x="232531" y="441512"/>
                  <a:pt x="269220" y="442568"/>
                  <a:pt x="305243" y="445450"/>
                </a:cubicBezTo>
                <a:cubicBezTo>
                  <a:pt x="381332" y="451537"/>
                  <a:pt x="457643" y="454415"/>
                  <a:pt x="533843" y="458897"/>
                </a:cubicBezTo>
                <a:cubicBezTo>
                  <a:pt x="552043" y="461930"/>
                  <a:pt x="642784" y="474850"/>
                  <a:pt x="668314" y="485791"/>
                </a:cubicBezTo>
                <a:cubicBezTo>
                  <a:pt x="683169" y="492157"/>
                  <a:pt x="695208" y="503720"/>
                  <a:pt x="708655" y="512685"/>
                </a:cubicBezTo>
                <a:cubicBezTo>
                  <a:pt x="731067" y="508203"/>
                  <a:pt x="756873" y="511916"/>
                  <a:pt x="775890" y="499238"/>
                </a:cubicBezTo>
                <a:cubicBezTo>
                  <a:pt x="787684" y="491375"/>
                  <a:pt x="783753" y="471925"/>
                  <a:pt x="789337" y="458897"/>
                </a:cubicBezTo>
                <a:cubicBezTo>
                  <a:pt x="797233" y="440472"/>
                  <a:pt x="806286" y="422513"/>
                  <a:pt x="816231" y="405108"/>
                </a:cubicBezTo>
                <a:cubicBezTo>
                  <a:pt x="844606" y="355451"/>
                  <a:pt x="847852" y="370090"/>
                  <a:pt x="870019" y="310979"/>
                </a:cubicBezTo>
                <a:cubicBezTo>
                  <a:pt x="876508" y="293675"/>
                  <a:pt x="878390" y="274961"/>
                  <a:pt x="883467" y="257191"/>
                </a:cubicBezTo>
                <a:cubicBezTo>
                  <a:pt x="887361" y="243562"/>
                  <a:pt x="892432" y="230297"/>
                  <a:pt x="896914" y="216850"/>
                </a:cubicBezTo>
                <a:cubicBezTo>
                  <a:pt x="892432" y="203403"/>
                  <a:pt x="893490" y="186531"/>
                  <a:pt x="883467" y="176508"/>
                </a:cubicBezTo>
                <a:cubicBezTo>
                  <a:pt x="873444" y="166485"/>
                  <a:pt x="855803" y="169400"/>
                  <a:pt x="843125" y="163061"/>
                </a:cubicBezTo>
                <a:cubicBezTo>
                  <a:pt x="828670" y="155834"/>
                  <a:pt x="817239" y="143395"/>
                  <a:pt x="802784" y="136167"/>
                </a:cubicBezTo>
                <a:cubicBezTo>
                  <a:pt x="790106" y="129828"/>
                  <a:pt x="775121" y="129059"/>
                  <a:pt x="762443" y="122720"/>
                </a:cubicBezTo>
                <a:cubicBezTo>
                  <a:pt x="728517" y="105757"/>
                  <a:pt x="766925" y="80138"/>
                  <a:pt x="722102" y="68932"/>
                </a:cubicBezTo>
                <a:close/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8610600" y="3962400"/>
            <a:ext cx="152400" cy="838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Word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BFS, at depth d, the number of nodes expanded are </a:t>
            </a:r>
            <a:r>
              <a:rPr lang="en-US" sz="4400" i="1" smtClean="0"/>
              <a:t>b</a:t>
            </a:r>
            <a:r>
              <a:rPr lang="en-US" sz="4400" i="1" baseline="30000" smtClean="0"/>
              <a:t>d</a:t>
            </a:r>
          </a:p>
          <a:p>
            <a:r>
              <a:rPr lang="en-US" sz="2800" smtClean="0"/>
              <a:t>DFS, at depth d, the number nodes expanded are </a:t>
            </a:r>
            <a:r>
              <a:rPr lang="en-US" sz="4000" i="1" smtClean="0"/>
              <a:t>bd</a:t>
            </a:r>
          </a:p>
          <a:p>
            <a:r>
              <a:rPr lang="en-US" sz="2800" smtClean="0"/>
              <a:t>Iterative deepening combines the two search to take the best of the two into account.</a:t>
            </a:r>
          </a:p>
          <a:p>
            <a:r>
              <a:rPr lang="en-US" sz="2800" smtClean="0"/>
              <a:t>Uniform Cost search gives the path with the minimum total path cost</a:t>
            </a:r>
          </a:p>
          <a:p>
            <a:r>
              <a:rPr lang="en-US" sz="2800" smtClean="0"/>
              <a:t>All of these explore all nodes that may or may not be in the direction of the goal.</a:t>
            </a:r>
          </a:p>
        </p:txBody>
      </p:sp>
    </p:spTree>
    <p:extLst>
      <p:ext uri="{BB962C8B-B14F-4D97-AF65-F5344CB8AC3E}">
        <p14:creationId xmlns:p14="http://schemas.microsoft.com/office/powerpoint/2010/main" val="8676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Blind Search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9692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282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2400" y="-76200"/>
            <a:ext cx="9525000" cy="6934200"/>
            <a:chOff x="-2886457" y="-76200"/>
            <a:chExt cx="14456663" cy="7086600"/>
          </a:xfrm>
        </p:grpSpPr>
        <p:pic>
          <p:nvPicPr>
            <p:cNvPr id="13316" name="Picture 4" descr="http://i2.blogs.indiewire.com/thompsononhollywood/images/uploads/thompson-on-hollywood/inception3_thumb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86457" y="-76200"/>
              <a:ext cx="14456663" cy="708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itle 1"/>
            <p:cNvSpPr txBox="1">
              <a:spLocks/>
            </p:cNvSpPr>
            <p:nvPr/>
          </p:nvSpPr>
          <p:spPr>
            <a:xfrm>
              <a:off x="492711" y="2133600"/>
              <a:ext cx="8229600" cy="16002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ts val="5800"/>
                </a:lnSpc>
                <a:spcBef>
                  <a:spcPct val="0"/>
                </a:spcBef>
                <a:buNone/>
                <a:defRPr sz="5400" kern="1200">
                  <a:solidFill>
                    <a:schemeClr val="tx2"/>
                  </a:solidFill>
                  <a:effectLst>
                    <a:outerShdw blurRad="63500" dist="38100" dir="5400000" algn="t" rotWithShape="0">
                      <a:prstClr val="black">
                        <a:alpha val="25000"/>
                      </a:prstClr>
                    </a:outerShdw>
                  </a:effectLst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The End?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5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868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y-NL" smtClean="0"/>
              <a:t>Searching Algorithm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382000" cy="4572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fy-NL" sz="3200" smtClean="0">
                <a:solidFill>
                  <a:srgbClr val="002060"/>
                </a:solidFill>
                <a:latin typeface="Comic Sans MS" panose="030F0702030302020204" pitchFamily="66" charset="0"/>
              </a:rPr>
              <a:t>Start from the START STATE</a:t>
            </a:r>
          </a:p>
          <a:p>
            <a:pPr eaLnBrk="1" hangingPunct="1"/>
            <a:endParaRPr lang="fy-NL" sz="320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fy-NL" sz="3200" smtClean="0">
                <a:solidFill>
                  <a:srgbClr val="002060"/>
                </a:solidFill>
                <a:latin typeface="Comic Sans MS" panose="030F0702030302020204" pitchFamily="66" charset="0"/>
              </a:rPr>
              <a:t>Generate all possible states (</a:t>
            </a:r>
            <a:r>
              <a:rPr lang="fy-NL" sz="3200" i="1" smtClean="0">
                <a:solidFill>
                  <a:srgbClr val="FF0000"/>
                </a:solidFill>
                <a:latin typeface="Comic Sans MS" panose="030F0702030302020204" pitchFamily="66" charset="0"/>
              </a:rPr>
              <a:t>define frontier</a:t>
            </a:r>
            <a:r>
              <a:rPr lang="fy-NL" sz="3200" smtClean="0">
                <a:solidFill>
                  <a:srgbClr val="00206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endParaRPr lang="fy-NL" sz="320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fy-NL" sz="3200" smtClean="0">
                <a:solidFill>
                  <a:srgbClr val="002060"/>
                </a:solidFill>
                <a:latin typeface="Comic Sans MS" panose="030F0702030302020204" pitchFamily="66" charset="0"/>
              </a:rPr>
              <a:t>Test whether the GOAL STATE has been generated</a:t>
            </a:r>
          </a:p>
          <a:p>
            <a:pPr eaLnBrk="1" hangingPunct="1"/>
            <a:endParaRPr lang="fy-NL" sz="320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fy-NL" sz="3200" smtClean="0">
                <a:solidFill>
                  <a:srgbClr val="002060"/>
                </a:solidFill>
                <a:latin typeface="Comic Sans MS" panose="030F0702030302020204" pitchFamily="66" charset="0"/>
              </a:rPr>
              <a:t>If NO, generate further states (</a:t>
            </a:r>
            <a:r>
              <a:rPr lang="fy-NL" sz="3200" i="1" smtClean="0">
                <a:solidFill>
                  <a:srgbClr val="FF0000"/>
                </a:solidFill>
                <a:latin typeface="Comic Sans MS" panose="030F0702030302020204" pitchFamily="66" charset="0"/>
              </a:rPr>
              <a:t>propogate frontier</a:t>
            </a:r>
            <a:r>
              <a:rPr lang="fy-NL" sz="3200" smtClean="0">
                <a:solidFill>
                  <a:srgbClr val="002060"/>
                </a:solidFill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45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Representation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State Space can be represented as</a:t>
            </a:r>
          </a:p>
          <a:p>
            <a:r>
              <a:rPr lang="en-US" smtClean="0"/>
              <a:t>TREE</a:t>
            </a:r>
          </a:p>
          <a:p>
            <a:pPr lvl="1"/>
            <a:r>
              <a:rPr lang="en-US" smtClean="0"/>
              <a:t>Non cyclic</a:t>
            </a:r>
          </a:p>
          <a:p>
            <a:pPr lvl="1"/>
            <a:r>
              <a:rPr lang="en-US" smtClean="0"/>
              <a:t>Search algorithm can be developed for searching the goal in a tree</a:t>
            </a:r>
          </a:p>
          <a:p>
            <a:pPr lvl="1"/>
            <a:r>
              <a:rPr lang="en-US" smtClean="0"/>
              <a:t>Expands all paths of a graph</a:t>
            </a:r>
          </a:p>
          <a:p>
            <a:r>
              <a:rPr lang="en-US" smtClean="0"/>
              <a:t>GRAPH</a:t>
            </a:r>
          </a:p>
          <a:p>
            <a:pPr lvl="1"/>
            <a:r>
              <a:rPr lang="en-US" smtClean="0"/>
              <a:t>Cyclic</a:t>
            </a:r>
          </a:p>
          <a:p>
            <a:pPr lvl="1"/>
            <a:r>
              <a:rPr lang="en-US" smtClean="0"/>
              <a:t>Tree search algorithm can be modified to apply on a graph</a:t>
            </a:r>
          </a:p>
          <a:p>
            <a:pPr lvl="1"/>
            <a:r>
              <a:rPr lang="en-US" smtClean="0"/>
              <a:t>Basic Idea: maintain a list of already visited states, avoid visiting them again.</a:t>
            </a:r>
          </a:p>
          <a:p>
            <a:r>
              <a:rPr lang="en-US" smtClean="0"/>
              <a:t>etc.</a:t>
            </a:r>
          </a:p>
          <a:p>
            <a:r>
              <a:rPr lang="en-US" smtClean="0"/>
              <a:t>TREE to GRAPH conversion can be done</a:t>
            </a:r>
          </a:p>
        </p:txBody>
      </p:sp>
    </p:spTree>
    <p:extLst>
      <p:ext uri="{BB962C8B-B14F-4D97-AF65-F5344CB8AC3E}">
        <p14:creationId xmlns:p14="http://schemas.microsoft.com/office/powerpoint/2010/main" val="38399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Tree Search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7772400" cy="9906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Convert / represent the problem in the form a TREE.</a:t>
            </a:r>
          </a:p>
          <a:p>
            <a:pPr eaLnBrk="1" hangingPunct="1"/>
            <a:r>
              <a:rPr lang="en-US" smtClean="0"/>
              <a:t>Graphs can be converted to trees, apply search strategy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2057400"/>
            <a:ext cx="7137400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4538663"/>
            <a:ext cx="89154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2060"/>
                </a:solidFill>
              </a:rPr>
              <a:t>The set of all possible paths of a graph can be represented as a </a:t>
            </a:r>
            <a:r>
              <a:rPr lang="fy-NL" sz="2000">
                <a:solidFill>
                  <a:srgbClr val="002060"/>
                </a:solidFill>
              </a:rPr>
              <a:t>tree.</a:t>
            </a:r>
          </a:p>
          <a:p>
            <a:pPr eaLnBrk="1" hangingPunct="1"/>
            <a:r>
              <a:rPr lang="en-US" sz="2000">
                <a:solidFill>
                  <a:srgbClr val="002060"/>
                </a:solidFill>
              </a:rPr>
              <a:t>A </a:t>
            </a:r>
            <a:r>
              <a:rPr lang="en-US" sz="2000" i="1">
                <a:solidFill>
                  <a:srgbClr val="002060"/>
                </a:solidFill>
              </a:rPr>
              <a:t>tree is a directed acyclic graph all of whose nodes have at </a:t>
            </a:r>
            <a:r>
              <a:rPr lang="fy-NL" sz="2000">
                <a:solidFill>
                  <a:srgbClr val="002060"/>
                </a:solidFill>
              </a:rPr>
              <a:t>most one parent.</a:t>
            </a:r>
          </a:p>
          <a:p>
            <a:pPr lvl="1" eaLnBrk="1" hangingPunct="1"/>
            <a:r>
              <a:rPr lang="en-US" sz="2000">
                <a:solidFill>
                  <a:srgbClr val="002060"/>
                </a:solidFill>
              </a:rPr>
              <a:t>A </a:t>
            </a:r>
            <a:r>
              <a:rPr lang="en-US" sz="2000" i="1">
                <a:solidFill>
                  <a:srgbClr val="002060"/>
                </a:solidFill>
              </a:rPr>
              <a:t>root of a tree is a node with no parents.</a:t>
            </a:r>
          </a:p>
          <a:p>
            <a:pPr lvl="1" eaLnBrk="1" hangingPunct="1"/>
            <a:r>
              <a:rPr lang="en-US" sz="2000">
                <a:solidFill>
                  <a:srgbClr val="002060"/>
                </a:solidFill>
              </a:rPr>
              <a:t>A </a:t>
            </a:r>
            <a:r>
              <a:rPr lang="en-US" sz="2000" i="1">
                <a:solidFill>
                  <a:srgbClr val="002060"/>
                </a:solidFill>
              </a:rPr>
              <a:t>leaf is a node with no children.</a:t>
            </a:r>
          </a:p>
          <a:p>
            <a:pPr lvl="1" eaLnBrk="1" hangingPunct="1"/>
            <a:r>
              <a:rPr lang="en-US" sz="2000">
                <a:solidFill>
                  <a:srgbClr val="002060"/>
                </a:solidFill>
              </a:rPr>
              <a:t>The </a:t>
            </a:r>
            <a:r>
              <a:rPr lang="en-US" sz="2000" i="1">
                <a:solidFill>
                  <a:srgbClr val="002060"/>
                </a:solidFill>
              </a:rPr>
              <a:t>branching factor of a node is the number of its children.</a:t>
            </a:r>
          </a:p>
          <a:p>
            <a:pPr eaLnBrk="1" hangingPunct="1"/>
            <a:r>
              <a:rPr lang="en-US" sz="2000">
                <a:solidFill>
                  <a:srgbClr val="002060"/>
                </a:solidFill>
              </a:rPr>
              <a:t>Graphs can be turned into trees by duplicating nodes and breaking </a:t>
            </a:r>
            <a:r>
              <a:rPr lang="fy-NL" sz="2000">
                <a:solidFill>
                  <a:srgbClr val="002060"/>
                </a:solidFill>
              </a:rPr>
              <a:t>cyclic paths, if any</a:t>
            </a:r>
            <a:endParaRPr lang="en-US" sz="2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0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y-NL" smtClean="0"/>
              <a:t>Tree Search Algorithm: Another View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711325"/>
            <a:ext cx="8967788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6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Specifying a Search Problem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8288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dirty="0" smtClean="0"/>
              <a:t>1. Initial state</a:t>
            </a:r>
          </a:p>
          <a:p>
            <a:pPr lvl="1" eaLnBrk="1" hangingPunct="1"/>
            <a:r>
              <a:rPr lang="en-GB" dirty="0" smtClean="0"/>
              <a:t>Where the search starts (START STATE)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dirty="0" smtClean="0"/>
              <a:t>2. Operators (REMOVE_CHOICE(), RESULT(), etc.)</a:t>
            </a:r>
          </a:p>
          <a:p>
            <a:pPr lvl="1" eaLnBrk="1" hangingPunct="1"/>
            <a:r>
              <a:rPr lang="en-GB" dirty="0" smtClean="0"/>
              <a:t>Function taking one state to another state </a:t>
            </a:r>
          </a:p>
          <a:p>
            <a:pPr lvl="1" eaLnBrk="1" hangingPunct="1"/>
            <a:r>
              <a:rPr lang="en-GB" dirty="0" smtClean="0"/>
              <a:t>How the agent moves around search space</a:t>
            </a:r>
          </a:p>
          <a:p>
            <a:pPr lvl="1" eaLnBrk="1" hangingPunct="1"/>
            <a:r>
              <a:rPr lang="en-GB" dirty="0" smtClean="0"/>
              <a:t>Operators define the search strategies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dirty="0" smtClean="0"/>
              <a:t>3. Goal test (CHECKABLE PROPERTY OF STATE)</a:t>
            </a:r>
          </a:p>
          <a:p>
            <a:pPr lvl="1" eaLnBrk="1" hangingPunct="1"/>
            <a:r>
              <a:rPr lang="en-GB" dirty="0" smtClean="0"/>
              <a:t>How the agent knows if solution state found</a:t>
            </a:r>
          </a:p>
          <a:p>
            <a:pPr lvl="1" eaLnBrk="1" hangingPunct="1"/>
            <a:endParaRPr lang="en-GB" dirty="0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GB" dirty="0" smtClean="0"/>
              <a:t>Search strategies apply operators to chosen states</a:t>
            </a:r>
          </a:p>
        </p:txBody>
      </p:sp>
    </p:spTree>
    <p:extLst>
      <p:ext uri="{BB962C8B-B14F-4D97-AF65-F5344CB8AC3E}">
        <p14:creationId xmlns:p14="http://schemas.microsoft.com/office/powerpoint/2010/main" val="39175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1908</Words>
  <Application>Microsoft Office PowerPoint</Application>
  <PresentationFormat>On-screen Show (4:3)</PresentationFormat>
  <Paragraphs>337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Arial Black</vt:lpstr>
      <vt:lpstr>Calibri</vt:lpstr>
      <vt:lpstr>Cambria Math</vt:lpstr>
      <vt:lpstr>Century Gothic</vt:lpstr>
      <vt:lpstr>Comic Sans MS</vt:lpstr>
      <vt:lpstr>Times New Roman</vt:lpstr>
      <vt:lpstr>Wingdings</vt:lpstr>
      <vt:lpstr>Wingdings 2</vt:lpstr>
      <vt:lpstr>Office Theme</vt:lpstr>
      <vt:lpstr>PowerPoint Presentation</vt:lpstr>
      <vt:lpstr>Summarizing AI Search </vt:lpstr>
      <vt:lpstr>Search Terminology</vt:lpstr>
      <vt:lpstr>PowerPoint Presentation</vt:lpstr>
      <vt:lpstr>Searching Algorithm</vt:lpstr>
      <vt:lpstr>Search Representation</vt:lpstr>
      <vt:lpstr>Tree Search</vt:lpstr>
      <vt:lpstr>Tree Search Algorithm: Another View</vt:lpstr>
      <vt:lpstr>Specifying a Search Problem</vt:lpstr>
      <vt:lpstr>Branching Factor</vt:lpstr>
      <vt:lpstr>Branching Factor (BF or b)</vt:lpstr>
      <vt:lpstr>Search Types: Classifications</vt:lpstr>
      <vt:lpstr>PowerPoint Presentation</vt:lpstr>
      <vt:lpstr>Strategy Comparison?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BFS</vt:lpstr>
      <vt:lpstr>DFS</vt:lpstr>
      <vt:lpstr>Depth-First Search</vt:lpstr>
      <vt:lpstr>Depth-First Search (Depth Limit 4)</vt:lpstr>
      <vt:lpstr>Uniform Cost search</vt:lpstr>
      <vt:lpstr>Uniform Cost Search</vt:lpstr>
      <vt:lpstr>Uniform-Cost Search</vt:lpstr>
      <vt:lpstr>Comparing  BFS, Uniform Cost</vt:lpstr>
      <vt:lpstr>Depth- v. Breadth-First Search</vt:lpstr>
      <vt:lpstr>Breadth vs Depth First</vt:lpstr>
      <vt:lpstr>Depth-limited search</vt:lpstr>
      <vt:lpstr> Iterative Deepening Search</vt:lpstr>
      <vt:lpstr>Iterative deepening search L=0</vt:lpstr>
      <vt:lpstr>Iterative deepening search L=1</vt:lpstr>
      <vt:lpstr>Iterative deepening search L=1</vt:lpstr>
      <vt:lpstr>Iterative deepening search L=1</vt:lpstr>
      <vt:lpstr>Iterative deepening search L=2</vt:lpstr>
      <vt:lpstr>Iterative deepening search L=2</vt:lpstr>
      <vt:lpstr>Iterative deepening search L=3</vt:lpstr>
      <vt:lpstr>Number of Nodes Expanded</vt:lpstr>
      <vt:lpstr>Iterative deepening search</vt:lpstr>
      <vt:lpstr>Properties of iterative deepening search</vt:lpstr>
      <vt:lpstr>Example: Solving a Maze</vt:lpstr>
      <vt:lpstr>Bidirectional Search</vt:lpstr>
      <vt:lpstr>Summary of algorithms</vt:lpstr>
      <vt:lpstr>Final Word</vt:lpstr>
      <vt:lpstr>Summary: Blind Search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Mian Muhammad Awais</cp:lastModifiedBy>
  <cp:revision>79</cp:revision>
  <dcterms:created xsi:type="dcterms:W3CDTF">2013-06-25T09:26:05Z</dcterms:created>
  <dcterms:modified xsi:type="dcterms:W3CDTF">2015-09-09T04:38:38Z</dcterms:modified>
</cp:coreProperties>
</file>