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sldIdLst>
    <p:sldId id="257" r:id="rId2"/>
    <p:sldId id="258" r:id="rId3"/>
    <p:sldId id="260" r:id="rId4"/>
    <p:sldId id="264" r:id="rId5"/>
    <p:sldId id="266" r:id="rId6"/>
    <p:sldId id="261" r:id="rId7"/>
    <p:sldId id="262" r:id="rId8"/>
    <p:sldId id="265" r:id="rId9"/>
    <p:sldId id="274" r:id="rId10"/>
    <p:sldId id="275" r:id="rId11"/>
    <p:sldId id="277" r:id="rId12"/>
    <p:sldId id="278" r:id="rId13"/>
    <p:sldId id="267" r:id="rId14"/>
    <p:sldId id="268" r:id="rId15"/>
    <p:sldId id="269" r:id="rId16"/>
    <p:sldId id="270" r:id="rId17"/>
    <p:sldId id="271" r:id="rId18"/>
    <p:sldId id="272" r:id="rId19"/>
    <p:sldId id="280" r:id="rId20"/>
    <p:sldId id="279"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75" d="100"/>
          <a:sy n="75" d="100"/>
        </p:scale>
        <p:origin x="65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E42365-CFBE-4779-A3A8-19AA137CAE58}" type="datetimeFigureOut">
              <a:rPr lang="en-IN" smtClean="0"/>
              <a:t>21-03-2025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88181-0DF5-4115-849A-6C0CAF5E19A0}" type="slidenum">
              <a:rPr lang="en-IN" smtClean="0"/>
              <a:t>‹#›</a:t>
            </a:fld>
            <a:endParaRPr lang="en-IN"/>
          </a:p>
        </p:txBody>
      </p:sp>
    </p:spTree>
    <p:extLst>
      <p:ext uri="{BB962C8B-B14F-4D97-AF65-F5344CB8AC3E}">
        <p14:creationId xmlns:p14="http://schemas.microsoft.com/office/powerpoint/2010/main" val="1187622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E88181-0DF5-4115-849A-6C0CAF5E19A0}" type="slidenum">
              <a:rPr lang="en-IN" smtClean="0"/>
              <a:t>9</a:t>
            </a:fld>
            <a:endParaRPr lang="en-IN"/>
          </a:p>
        </p:txBody>
      </p:sp>
    </p:spTree>
    <p:extLst>
      <p:ext uri="{BB962C8B-B14F-4D97-AF65-F5344CB8AC3E}">
        <p14:creationId xmlns:p14="http://schemas.microsoft.com/office/powerpoint/2010/main" val="40871383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94AC600-B14C-4B3B-B41E-5AD0E961C8A4}" type="datetimeFigureOut">
              <a:rPr lang="en-IN" smtClean="0"/>
              <a:t>21-03-2025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658FA0B-0DA0-4931-BEEC-329A74708820}" type="slidenum">
              <a:rPr lang="en-IN" smtClean="0"/>
              <a:t>‹#›</a:t>
            </a:fld>
            <a:endParaRPr lang="en-IN"/>
          </a:p>
        </p:txBody>
      </p:sp>
    </p:spTree>
    <p:extLst>
      <p:ext uri="{BB962C8B-B14F-4D97-AF65-F5344CB8AC3E}">
        <p14:creationId xmlns:p14="http://schemas.microsoft.com/office/powerpoint/2010/main" val="2403584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4AC600-B14C-4B3B-B41E-5AD0E961C8A4}" type="datetimeFigureOut">
              <a:rPr lang="en-IN" smtClean="0"/>
              <a:t>21-03-2025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658FA0B-0DA0-4931-BEEC-329A74708820}" type="slidenum">
              <a:rPr lang="en-IN" smtClean="0"/>
              <a:t>‹#›</a:t>
            </a:fld>
            <a:endParaRPr lang="en-IN"/>
          </a:p>
        </p:txBody>
      </p:sp>
    </p:spTree>
    <p:extLst>
      <p:ext uri="{BB962C8B-B14F-4D97-AF65-F5344CB8AC3E}">
        <p14:creationId xmlns:p14="http://schemas.microsoft.com/office/powerpoint/2010/main" val="291242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4AC600-B14C-4B3B-B41E-5AD0E961C8A4}"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58FA0B-0DA0-4931-BEEC-329A74708820}" type="slidenum">
              <a:rPr lang="en-IN" smtClean="0"/>
              <a:t>‹#›</a:t>
            </a:fld>
            <a:endParaRPr lang="en-IN"/>
          </a:p>
        </p:txBody>
      </p:sp>
    </p:spTree>
    <p:extLst>
      <p:ext uri="{BB962C8B-B14F-4D97-AF65-F5344CB8AC3E}">
        <p14:creationId xmlns:p14="http://schemas.microsoft.com/office/powerpoint/2010/main" val="3085606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4AC600-B14C-4B3B-B41E-5AD0E961C8A4}"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58FA0B-0DA0-4931-BEEC-329A74708820}" type="slidenum">
              <a:rPr lang="en-IN" smtClean="0"/>
              <a:t>‹#›</a:t>
            </a:fld>
            <a:endParaRPr lang="en-IN"/>
          </a:p>
        </p:txBody>
      </p:sp>
    </p:spTree>
    <p:extLst>
      <p:ext uri="{BB962C8B-B14F-4D97-AF65-F5344CB8AC3E}">
        <p14:creationId xmlns:p14="http://schemas.microsoft.com/office/powerpoint/2010/main" val="5099539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4AC600-B14C-4B3B-B41E-5AD0E961C8A4}"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58FA0B-0DA0-4931-BEEC-329A74708820}" type="slidenum">
              <a:rPr lang="en-IN" smtClean="0"/>
              <a:t>‹#›</a:t>
            </a:fld>
            <a:endParaRPr lang="en-IN"/>
          </a:p>
        </p:txBody>
      </p:sp>
    </p:spTree>
    <p:extLst>
      <p:ext uri="{BB962C8B-B14F-4D97-AF65-F5344CB8AC3E}">
        <p14:creationId xmlns:p14="http://schemas.microsoft.com/office/powerpoint/2010/main" val="539020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4AC600-B14C-4B3B-B41E-5AD0E961C8A4}" type="datetimeFigureOut">
              <a:rPr lang="en-IN" smtClean="0"/>
              <a:t>21-03-2025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58FA0B-0DA0-4931-BEEC-329A74708820}" type="slidenum">
              <a:rPr lang="en-IN" smtClean="0"/>
              <a:t>‹#›</a:t>
            </a:fld>
            <a:endParaRPr lang="en-IN"/>
          </a:p>
        </p:txBody>
      </p:sp>
    </p:spTree>
    <p:extLst>
      <p:ext uri="{BB962C8B-B14F-4D97-AF65-F5344CB8AC3E}">
        <p14:creationId xmlns:p14="http://schemas.microsoft.com/office/powerpoint/2010/main" val="1097784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4AC600-B14C-4B3B-B41E-5AD0E961C8A4}" type="datetimeFigureOut">
              <a:rPr lang="en-IN" smtClean="0"/>
              <a:t>21-03-2025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C658FA0B-0DA0-4931-BEEC-329A74708820}" type="slidenum">
              <a:rPr lang="en-IN" smtClean="0"/>
              <a:t>‹#›</a:t>
            </a:fld>
            <a:endParaRPr lang="en-IN"/>
          </a:p>
        </p:txBody>
      </p:sp>
    </p:spTree>
    <p:extLst>
      <p:ext uri="{BB962C8B-B14F-4D97-AF65-F5344CB8AC3E}">
        <p14:creationId xmlns:p14="http://schemas.microsoft.com/office/powerpoint/2010/main" val="712934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94AC600-B14C-4B3B-B41E-5AD0E961C8A4}"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58FA0B-0DA0-4931-BEEC-329A74708820}" type="slidenum">
              <a:rPr lang="en-IN" smtClean="0"/>
              <a:t>‹#›</a:t>
            </a:fld>
            <a:endParaRPr lang="en-IN"/>
          </a:p>
        </p:txBody>
      </p:sp>
    </p:spTree>
    <p:extLst>
      <p:ext uri="{BB962C8B-B14F-4D97-AF65-F5344CB8AC3E}">
        <p14:creationId xmlns:p14="http://schemas.microsoft.com/office/powerpoint/2010/main" val="12791435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94AC600-B14C-4B3B-B41E-5AD0E961C8A4}"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58FA0B-0DA0-4931-BEEC-329A74708820}" type="slidenum">
              <a:rPr lang="en-IN" smtClean="0"/>
              <a:t>‹#›</a:t>
            </a:fld>
            <a:endParaRPr lang="en-IN"/>
          </a:p>
        </p:txBody>
      </p:sp>
    </p:spTree>
    <p:extLst>
      <p:ext uri="{BB962C8B-B14F-4D97-AF65-F5344CB8AC3E}">
        <p14:creationId xmlns:p14="http://schemas.microsoft.com/office/powerpoint/2010/main" val="2389776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4AC600-B14C-4B3B-B41E-5AD0E961C8A4}"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58FA0B-0DA0-4931-BEEC-329A74708820}" type="slidenum">
              <a:rPr lang="en-IN" smtClean="0"/>
              <a:t>‹#›</a:t>
            </a:fld>
            <a:endParaRPr lang="en-IN"/>
          </a:p>
        </p:txBody>
      </p:sp>
    </p:spTree>
    <p:extLst>
      <p:ext uri="{BB962C8B-B14F-4D97-AF65-F5344CB8AC3E}">
        <p14:creationId xmlns:p14="http://schemas.microsoft.com/office/powerpoint/2010/main" val="3881829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4AC600-B14C-4B3B-B41E-5AD0E961C8A4}"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658FA0B-0DA0-4931-BEEC-329A74708820}" type="slidenum">
              <a:rPr lang="en-IN" smtClean="0"/>
              <a:t>‹#›</a:t>
            </a:fld>
            <a:endParaRPr lang="en-IN"/>
          </a:p>
        </p:txBody>
      </p:sp>
    </p:spTree>
    <p:extLst>
      <p:ext uri="{BB962C8B-B14F-4D97-AF65-F5344CB8AC3E}">
        <p14:creationId xmlns:p14="http://schemas.microsoft.com/office/powerpoint/2010/main" val="193870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4AC600-B14C-4B3B-B41E-5AD0E961C8A4}" type="datetimeFigureOut">
              <a:rPr lang="en-IN" smtClean="0"/>
              <a:t>21-03-2025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58FA0B-0DA0-4931-BEEC-329A74708820}" type="slidenum">
              <a:rPr lang="en-IN" smtClean="0"/>
              <a:t>‹#›</a:t>
            </a:fld>
            <a:endParaRPr lang="en-IN"/>
          </a:p>
        </p:txBody>
      </p:sp>
    </p:spTree>
    <p:extLst>
      <p:ext uri="{BB962C8B-B14F-4D97-AF65-F5344CB8AC3E}">
        <p14:creationId xmlns:p14="http://schemas.microsoft.com/office/powerpoint/2010/main" val="1679273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4AC600-B14C-4B3B-B41E-5AD0E961C8A4}" type="datetimeFigureOut">
              <a:rPr lang="en-IN" smtClean="0"/>
              <a:t>21-03-2025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58FA0B-0DA0-4931-BEEC-329A74708820}" type="slidenum">
              <a:rPr lang="en-IN" smtClean="0"/>
              <a:t>‹#›</a:t>
            </a:fld>
            <a:endParaRPr lang="en-IN"/>
          </a:p>
        </p:txBody>
      </p:sp>
    </p:spTree>
    <p:extLst>
      <p:ext uri="{BB962C8B-B14F-4D97-AF65-F5344CB8AC3E}">
        <p14:creationId xmlns:p14="http://schemas.microsoft.com/office/powerpoint/2010/main" val="101059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4AC600-B14C-4B3B-B41E-5AD0E961C8A4}" type="datetimeFigureOut">
              <a:rPr lang="en-IN" smtClean="0"/>
              <a:t>21-03-2025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58FA0B-0DA0-4931-BEEC-329A74708820}" type="slidenum">
              <a:rPr lang="en-IN" smtClean="0"/>
              <a:t>‹#›</a:t>
            </a:fld>
            <a:endParaRPr lang="en-IN"/>
          </a:p>
        </p:txBody>
      </p:sp>
    </p:spTree>
    <p:extLst>
      <p:ext uri="{BB962C8B-B14F-4D97-AF65-F5344CB8AC3E}">
        <p14:creationId xmlns:p14="http://schemas.microsoft.com/office/powerpoint/2010/main" val="1338727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4AC600-B14C-4B3B-B41E-5AD0E961C8A4}" type="datetimeFigureOut">
              <a:rPr lang="en-IN" smtClean="0"/>
              <a:t>21-03-2025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658FA0B-0DA0-4931-BEEC-329A74708820}" type="slidenum">
              <a:rPr lang="en-IN" smtClean="0"/>
              <a:t>‹#›</a:t>
            </a:fld>
            <a:endParaRPr lang="en-IN"/>
          </a:p>
        </p:txBody>
      </p:sp>
    </p:spTree>
    <p:extLst>
      <p:ext uri="{BB962C8B-B14F-4D97-AF65-F5344CB8AC3E}">
        <p14:creationId xmlns:p14="http://schemas.microsoft.com/office/powerpoint/2010/main" val="410104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4AC600-B14C-4B3B-B41E-5AD0E961C8A4}" type="datetimeFigureOut">
              <a:rPr lang="en-IN" smtClean="0"/>
              <a:t>21-03-2025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658FA0B-0DA0-4931-BEEC-329A74708820}" type="slidenum">
              <a:rPr lang="en-IN" smtClean="0"/>
              <a:t>‹#›</a:t>
            </a:fld>
            <a:endParaRPr lang="en-IN"/>
          </a:p>
        </p:txBody>
      </p:sp>
    </p:spTree>
    <p:extLst>
      <p:ext uri="{BB962C8B-B14F-4D97-AF65-F5344CB8AC3E}">
        <p14:creationId xmlns:p14="http://schemas.microsoft.com/office/powerpoint/2010/main" val="1126318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4AC600-B14C-4B3B-B41E-5AD0E961C8A4}" type="datetimeFigureOut">
              <a:rPr lang="en-IN" smtClean="0"/>
              <a:t>21-03-2025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658FA0B-0DA0-4931-BEEC-329A74708820}" type="slidenum">
              <a:rPr lang="en-IN" smtClean="0"/>
              <a:t>‹#›</a:t>
            </a:fld>
            <a:endParaRPr lang="en-IN"/>
          </a:p>
        </p:txBody>
      </p:sp>
    </p:spTree>
    <p:extLst>
      <p:ext uri="{BB962C8B-B14F-4D97-AF65-F5344CB8AC3E}">
        <p14:creationId xmlns:p14="http://schemas.microsoft.com/office/powerpoint/2010/main" val="339180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94AC600-B14C-4B3B-B41E-5AD0E961C8A4}" type="datetimeFigureOut">
              <a:rPr lang="en-IN" smtClean="0"/>
              <a:t>21-03-2025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658FA0B-0DA0-4931-BEEC-329A74708820}" type="slidenum">
              <a:rPr lang="en-IN" smtClean="0"/>
              <a:t>‹#›</a:t>
            </a:fld>
            <a:endParaRPr lang="en-IN"/>
          </a:p>
        </p:txBody>
      </p:sp>
    </p:spTree>
    <p:extLst>
      <p:ext uri="{BB962C8B-B14F-4D97-AF65-F5344CB8AC3E}">
        <p14:creationId xmlns:p14="http://schemas.microsoft.com/office/powerpoint/2010/main" val="32877852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C46QfTjVCNU?si=7TEL2NBz75CjFE9i" TargetMode="External"/><Relationship Id="rId2" Type="http://schemas.openxmlformats.org/officeDocument/2006/relationships/hyperlink" Target="https://youtu.be/o4bAoo_gFBU?si=bm7MBJ4He-049JY_"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www.youtube.com/watch?v=V_T5NuccwRA&amp;t=1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85F969-5F21-9736-5882-7E1E34F5C66F}"/>
              </a:ext>
            </a:extLst>
          </p:cNvPr>
          <p:cNvSpPr txBox="1"/>
          <p:nvPr/>
        </p:nvSpPr>
        <p:spPr>
          <a:xfrm>
            <a:off x="491809" y="711200"/>
            <a:ext cx="11373390" cy="923330"/>
          </a:xfrm>
          <a:prstGeom prst="rect">
            <a:avLst/>
          </a:prstGeom>
          <a:noFill/>
        </p:spPr>
        <p:txBody>
          <a:bodyPr wrap="square" rtlCol="0">
            <a:spAutoFit/>
          </a:bodyPr>
          <a:lstStyle/>
          <a:p>
            <a:pPr algn="ctr"/>
            <a:r>
              <a:rPr lang="en-IN" sz="5400" dirty="0">
                <a:solidFill>
                  <a:schemeClr val="bg1"/>
                </a:solidFill>
              </a:rPr>
              <a:t>2D ARRAY , SORT &amp; SEARCH</a:t>
            </a:r>
          </a:p>
        </p:txBody>
      </p:sp>
      <p:pic>
        <p:nvPicPr>
          <p:cNvPr id="6" name="Picture 5">
            <a:extLst>
              <a:ext uri="{FF2B5EF4-FFF2-40B4-BE49-F238E27FC236}">
                <a16:creationId xmlns:a16="http://schemas.microsoft.com/office/drawing/2014/main" id="{43BF8AA9-F1B0-E66B-47A0-E62D9FDE0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59" y="338573"/>
            <a:ext cx="1765378" cy="1765378"/>
          </a:xfrm>
          <a:prstGeom prst="rect">
            <a:avLst/>
          </a:prstGeom>
        </p:spPr>
      </p:pic>
      <p:sp>
        <p:nvSpPr>
          <p:cNvPr id="7" name="Rectangle 6">
            <a:extLst>
              <a:ext uri="{FF2B5EF4-FFF2-40B4-BE49-F238E27FC236}">
                <a16:creationId xmlns:a16="http://schemas.microsoft.com/office/drawing/2014/main" id="{B16FBA56-5B86-C1B8-5C75-32EA9520E312}"/>
              </a:ext>
            </a:extLst>
          </p:cNvPr>
          <p:cNvSpPr/>
          <p:nvPr/>
        </p:nvSpPr>
        <p:spPr>
          <a:xfrm>
            <a:off x="646619" y="2573371"/>
            <a:ext cx="6648261" cy="769441"/>
          </a:xfrm>
          <a:prstGeom prst="rect">
            <a:avLst/>
          </a:prstGeom>
          <a:noFill/>
        </p:spPr>
        <p:txBody>
          <a:bodyPr wrap="square" lIns="91440" tIns="45720" rIns="91440" bIns="45720">
            <a:spAutoFit/>
          </a:bodyPr>
          <a:lstStyle/>
          <a:p>
            <a:pPr algn="ctr"/>
            <a:r>
              <a:rPr lang="en-US" sz="4400" b="0" cap="none" spc="0" dirty="0">
                <a:ln w="0"/>
                <a:solidFill>
                  <a:schemeClr val="tx1"/>
                </a:solidFill>
                <a:effectLst>
                  <a:outerShdw blurRad="38100" dist="19050" dir="2700000" algn="tl" rotWithShape="0">
                    <a:schemeClr val="dk1">
                      <a:alpha val="40000"/>
                    </a:schemeClr>
                  </a:outerShdw>
                </a:effectLst>
                <a:highlight>
                  <a:srgbClr val="FF00FF"/>
                </a:highlight>
              </a:rPr>
              <a:t>PRESENTED BY : </a:t>
            </a:r>
          </a:p>
        </p:txBody>
      </p:sp>
      <p:sp>
        <p:nvSpPr>
          <p:cNvPr id="8" name="Rectangle 7">
            <a:extLst>
              <a:ext uri="{FF2B5EF4-FFF2-40B4-BE49-F238E27FC236}">
                <a16:creationId xmlns:a16="http://schemas.microsoft.com/office/drawing/2014/main" id="{B813BDCF-E775-0F3C-58ED-68AB493A94B6}"/>
              </a:ext>
            </a:extLst>
          </p:cNvPr>
          <p:cNvSpPr/>
          <p:nvPr/>
        </p:nvSpPr>
        <p:spPr>
          <a:xfrm>
            <a:off x="2693859" y="2573371"/>
            <a:ext cx="11082188" cy="769441"/>
          </a:xfrm>
          <a:prstGeom prst="rect">
            <a:avLst/>
          </a:prstGeom>
          <a:noFill/>
        </p:spPr>
        <p:txBody>
          <a:bodyPr wrap="square" lIns="91440" tIns="45720" rIns="91440" bIns="45720">
            <a:spAutoFit/>
          </a:bodyPr>
          <a:lstStyle/>
          <a:p>
            <a:pPr algn="ctr"/>
            <a:r>
              <a:rPr lang="en-US" sz="4400" b="1" cap="none" spc="0" dirty="0">
                <a:ln w="9525">
                  <a:solidFill>
                    <a:schemeClr val="bg1"/>
                  </a:solidFill>
                  <a:prstDash val="solid"/>
                </a:ln>
                <a:effectLst>
                  <a:outerShdw blurRad="12700" dist="38100" dir="2700000" algn="tl" rotWithShape="0">
                    <a:schemeClr val="bg1">
                      <a:lumMod val="50000"/>
                    </a:schemeClr>
                  </a:outerShdw>
                </a:effectLst>
              </a:rPr>
              <a:t>   GROUP - 7</a:t>
            </a:r>
          </a:p>
        </p:txBody>
      </p:sp>
      <p:graphicFrame>
        <p:nvGraphicFramePr>
          <p:cNvPr id="9" name="Table 8">
            <a:extLst>
              <a:ext uri="{FF2B5EF4-FFF2-40B4-BE49-F238E27FC236}">
                <a16:creationId xmlns:a16="http://schemas.microsoft.com/office/drawing/2014/main" id="{71CBF09A-A3A5-FA29-255C-F78FA9CAD21E}"/>
              </a:ext>
            </a:extLst>
          </p:cNvPr>
          <p:cNvGraphicFramePr>
            <a:graphicFrameLocks noGrp="1"/>
          </p:cNvGraphicFramePr>
          <p:nvPr>
            <p:extLst>
              <p:ext uri="{D42A27DB-BD31-4B8C-83A1-F6EECF244321}">
                <p14:modId xmlns:p14="http://schemas.microsoft.com/office/powerpoint/2010/main" val="998959102"/>
              </p:ext>
            </p:extLst>
          </p:nvPr>
        </p:nvGraphicFramePr>
        <p:xfrm>
          <a:off x="1778729" y="3971348"/>
          <a:ext cx="8634541" cy="2175452"/>
        </p:xfrm>
        <a:graphic>
          <a:graphicData uri="http://schemas.openxmlformats.org/drawingml/2006/table">
            <a:tbl>
              <a:tblPr firstRow="1" bandRow="1">
                <a:tableStyleId>{5A111915-BE36-4E01-A7E5-04B1672EAD32}</a:tableStyleId>
              </a:tblPr>
              <a:tblGrid>
                <a:gridCol w="902687">
                  <a:extLst>
                    <a:ext uri="{9D8B030D-6E8A-4147-A177-3AD203B41FA5}">
                      <a16:colId xmlns:a16="http://schemas.microsoft.com/office/drawing/2014/main" val="3508315744"/>
                    </a:ext>
                  </a:extLst>
                </a:gridCol>
                <a:gridCol w="3865927">
                  <a:extLst>
                    <a:ext uri="{9D8B030D-6E8A-4147-A177-3AD203B41FA5}">
                      <a16:colId xmlns:a16="http://schemas.microsoft.com/office/drawing/2014/main" val="3297865800"/>
                    </a:ext>
                  </a:extLst>
                </a:gridCol>
                <a:gridCol w="3865927">
                  <a:extLst>
                    <a:ext uri="{9D8B030D-6E8A-4147-A177-3AD203B41FA5}">
                      <a16:colId xmlns:a16="http://schemas.microsoft.com/office/drawing/2014/main" val="2885317585"/>
                    </a:ext>
                  </a:extLst>
                </a:gridCol>
              </a:tblGrid>
              <a:tr h="430888">
                <a:tc>
                  <a:txBody>
                    <a:bodyPr/>
                    <a:lstStyle/>
                    <a:p>
                      <a:r>
                        <a:rPr lang="en-IN" dirty="0"/>
                        <a:t>S no.</a:t>
                      </a:r>
                    </a:p>
                  </a:txBody>
                  <a:tcPr/>
                </a:tc>
                <a:tc>
                  <a:txBody>
                    <a:bodyPr/>
                    <a:lstStyle/>
                    <a:p>
                      <a:pPr algn="ctr"/>
                      <a:r>
                        <a:rPr lang="en-IN" dirty="0"/>
                        <a:t>NAME </a:t>
                      </a:r>
                    </a:p>
                  </a:txBody>
                  <a:tcPr/>
                </a:tc>
                <a:tc>
                  <a:txBody>
                    <a:bodyPr/>
                    <a:lstStyle/>
                    <a:p>
                      <a:pPr algn="ctr"/>
                      <a:r>
                        <a:rPr lang="en-IN" dirty="0"/>
                        <a:t>ROLL NO</a:t>
                      </a:r>
                    </a:p>
                  </a:txBody>
                  <a:tcPr/>
                </a:tc>
                <a:extLst>
                  <a:ext uri="{0D108BD9-81ED-4DB2-BD59-A6C34878D82A}">
                    <a16:rowId xmlns:a16="http://schemas.microsoft.com/office/drawing/2014/main" val="3716763393"/>
                  </a:ext>
                </a:extLst>
              </a:tr>
              <a:tr h="436141">
                <a:tc>
                  <a:txBody>
                    <a:bodyPr/>
                    <a:lstStyle/>
                    <a:p>
                      <a:r>
                        <a:rPr lang="en-IN" dirty="0"/>
                        <a:t>1.</a:t>
                      </a:r>
                    </a:p>
                  </a:txBody>
                  <a:tcPr/>
                </a:tc>
                <a:tc>
                  <a:txBody>
                    <a:bodyPr/>
                    <a:lstStyle/>
                    <a:p>
                      <a:pPr algn="l"/>
                      <a:r>
                        <a:rPr lang="en-IN" dirty="0"/>
                        <a:t>TANISHA CHAKRABORTY </a:t>
                      </a:r>
                    </a:p>
                  </a:txBody>
                  <a:tcPr/>
                </a:tc>
                <a:tc>
                  <a:txBody>
                    <a:bodyPr/>
                    <a:lstStyle/>
                    <a:p>
                      <a:pPr algn="l"/>
                      <a:r>
                        <a:rPr lang="en-IN" dirty="0"/>
                        <a:t>UG/SOET/29/24/016</a:t>
                      </a:r>
                    </a:p>
                  </a:txBody>
                  <a:tcPr/>
                </a:tc>
                <a:extLst>
                  <a:ext uri="{0D108BD9-81ED-4DB2-BD59-A6C34878D82A}">
                    <a16:rowId xmlns:a16="http://schemas.microsoft.com/office/drawing/2014/main" val="755721598"/>
                  </a:ext>
                </a:extLst>
              </a:tr>
              <a:tr h="436141">
                <a:tc>
                  <a:txBody>
                    <a:bodyPr/>
                    <a:lstStyle/>
                    <a:p>
                      <a:r>
                        <a:rPr lang="en-IN" dirty="0"/>
                        <a:t>2.</a:t>
                      </a:r>
                    </a:p>
                  </a:txBody>
                  <a:tcPr/>
                </a:tc>
                <a:tc>
                  <a:txBody>
                    <a:bodyPr/>
                    <a:lstStyle/>
                    <a:p>
                      <a:pPr algn="l"/>
                      <a:r>
                        <a:rPr lang="en-IN" dirty="0"/>
                        <a:t>RITIKA BERA</a:t>
                      </a:r>
                    </a:p>
                  </a:txBody>
                  <a:tcPr/>
                </a:tc>
                <a:tc>
                  <a:txBody>
                    <a:bodyPr/>
                    <a:lstStyle/>
                    <a:p>
                      <a:pPr algn="l"/>
                      <a:r>
                        <a:rPr lang="en-IN" dirty="0"/>
                        <a:t>UG/SOET/29/24/017</a:t>
                      </a:r>
                    </a:p>
                  </a:txBody>
                  <a:tcPr/>
                </a:tc>
                <a:extLst>
                  <a:ext uri="{0D108BD9-81ED-4DB2-BD59-A6C34878D82A}">
                    <a16:rowId xmlns:a16="http://schemas.microsoft.com/office/drawing/2014/main" val="4221672685"/>
                  </a:ext>
                </a:extLst>
              </a:tr>
              <a:tr h="436141">
                <a:tc>
                  <a:txBody>
                    <a:bodyPr/>
                    <a:lstStyle/>
                    <a:p>
                      <a:r>
                        <a:rPr lang="en-IN" dirty="0"/>
                        <a:t>3.</a:t>
                      </a:r>
                    </a:p>
                  </a:txBody>
                  <a:tcPr/>
                </a:tc>
                <a:tc>
                  <a:txBody>
                    <a:bodyPr/>
                    <a:lstStyle/>
                    <a:p>
                      <a:pPr algn="l"/>
                      <a:r>
                        <a:rPr lang="en-IN" dirty="0"/>
                        <a:t>SHUBHADIP MONDAL</a:t>
                      </a:r>
                    </a:p>
                  </a:txBody>
                  <a:tcPr/>
                </a:tc>
                <a:tc>
                  <a:txBody>
                    <a:bodyPr/>
                    <a:lstStyle/>
                    <a:p>
                      <a:pPr algn="l"/>
                      <a:r>
                        <a:rPr lang="en-IN" dirty="0"/>
                        <a:t>UG/SOET/29/24/019</a:t>
                      </a:r>
                    </a:p>
                  </a:txBody>
                  <a:tcPr/>
                </a:tc>
                <a:extLst>
                  <a:ext uri="{0D108BD9-81ED-4DB2-BD59-A6C34878D82A}">
                    <a16:rowId xmlns:a16="http://schemas.microsoft.com/office/drawing/2014/main" val="2601453808"/>
                  </a:ext>
                </a:extLst>
              </a:tr>
              <a:tr h="436141">
                <a:tc>
                  <a:txBody>
                    <a:bodyPr/>
                    <a:lstStyle/>
                    <a:p>
                      <a:r>
                        <a:rPr lang="en-IN" dirty="0"/>
                        <a:t>4.</a:t>
                      </a:r>
                    </a:p>
                  </a:txBody>
                  <a:tcPr/>
                </a:tc>
                <a:tc>
                  <a:txBody>
                    <a:bodyPr/>
                    <a:lstStyle/>
                    <a:p>
                      <a:pPr algn="l"/>
                      <a:r>
                        <a:rPr lang="en-IN" dirty="0"/>
                        <a:t>ANAL BHUNIA</a:t>
                      </a:r>
                    </a:p>
                  </a:txBody>
                  <a:tcPr/>
                </a:tc>
                <a:tc>
                  <a:txBody>
                    <a:bodyPr/>
                    <a:lstStyle/>
                    <a:p>
                      <a:pPr algn="l"/>
                      <a:r>
                        <a:rPr lang="en-IN" dirty="0"/>
                        <a:t>UG/SOET/29/24/059</a:t>
                      </a:r>
                    </a:p>
                  </a:txBody>
                  <a:tcPr/>
                </a:tc>
                <a:extLst>
                  <a:ext uri="{0D108BD9-81ED-4DB2-BD59-A6C34878D82A}">
                    <a16:rowId xmlns:a16="http://schemas.microsoft.com/office/drawing/2014/main" val="358442640"/>
                  </a:ext>
                </a:extLst>
              </a:tr>
            </a:tbl>
          </a:graphicData>
        </a:graphic>
      </p:graphicFrame>
    </p:spTree>
    <p:extLst>
      <p:ext uri="{BB962C8B-B14F-4D97-AF65-F5344CB8AC3E}">
        <p14:creationId xmlns:p14="http://schemas.microsoft.com/office/powerpoint/2010/main" val="2054890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8A1567-7EEF-C696-1DB9-594665CC4256}"/>
              </a:ext>
            </a:extLst>
          </p:cNvPr>
          <p:cNvSpPr>
            <a:spLocks noGrp="1"/>
          </p:cNvSpPr>
          <p:nvPr>
            <p:ph type="title"/>
          </p:nvPr>
        </p:nvSpPr>
        <p:spPr>
          <a:xfrm>
            <a:off x="1154954" y="973668"/>
            <a:ext cx="8761413" cy="706964"/>
          </a:xfrm>
        </p:spPr>
        <p:txBody>
          <a:bodyPr/>
          <a:lstStyle/>
          <a:p>
            <a:pPr algn="ctr"/>
            <a:r>
              <a:rPr lang="en-IN" sz="4400" b="1" dirty="0"/>
              <a:t>Bubble Sort</a:t>
            </a:r>
          </a:p>
        </p:txBody>
      </p:sp>
      <p:sp>
        <p:nvSpPr>
          <p:cNvPr id="5" name="TextBox 4">
            <a:extLst>
              <a:ext uri="{FF2B5EF4-FFF2-40B4-BE49-F238E27FC236}">
                <a16:creationId xmlns:a16="http://schemas.microsoft.com/office/drawing/2014/main" id="{AD5FF754-92BB-EA09-9493-36753FB36A86}"/>
              </a:ext>
            </a:extLst>
          </p:cNvPr>
          <p:cNvSpPr txBox="1"/>
          <p:nvPr/>
        </p:nvSpPr>
        <p:spPr>
          <a:xfrm>
            <a:off x="1154954" y="2415653"/>
            <a:ext cx="7741920"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Bubble Sort is a simple algorithm that organizes a list of numbers or other elements in order.</a:t>
            </a:r>
            <a:endParaRPr lang="en-IN" sz="2000" b="1" dirty="0"/>
          </a:p>
        </p:txBody>
      </p:sp>
      <p:sp>
        <p:nvSpPr>
          <p:cNvPr id="7" name="TextBox 6">
            <a:extLst>
              <a:ext uri="{FF2B5EF4-FFF2-40B4-BE49-F238E27FC236}">
                <a16:creationId xmlns:a16="http://schemas.microsoft.com/office/drawing/2014/main" id="{53662457-424F-7C12-CB44-ED787A2EF13C}"/>
              </a:ext>
            </a:extLst>
          </p:cNvPr>
          <p:cNvSpPr txBox="1"/>
          <p:nvPr/>
        </p:nvSpPr>
        <p:spPr>
          <a:xfrm>
            <a:off x="1154954" y="3354371"/>
            <a:ext cx="7741920" cy="707886"/>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t>The  algorithm is called bubble  sort because larger elements  “bubble” up to the top of the list.</a:t>
            </a:r>
            <a:endParaRPr lang="en-IN" sz="2000" b="1" dirty="0"/>
          </a:p>
        </p:txBody>
      </p:sp>
      <p:pic>
        <p:nvPicPr>
          <p:cNvPr id="8" name="Picture 7">
            <a:extLst>
              <a:ext uri="{FF2B5EF4-FFF2-40B4-BE49-F238E27FC236}">
                <a16:creationId xmlns:a16="http://schemas.microsoft.com/office/drawing/2014/main" id="{BFE33D38-FC33-4EEC-7B9C-48D33E63E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55" y="336048"/>
            <a:ext cx="1765378" cy="1765378"/>
          </a:xfrm>
          <a:prstGeom prst="rect">
            <a:avLst/>
          </a:prstGeom>
        </p:spPr>
      </p:pic>
      <p:graphicFrame>
        <p:nvGraphicFramePr>
          <p:cNvPr id="10" name="Table 9">
            <a:extLst>
              <a:ext uri="{FF2B5EF4-FFF2-40B4-BE49-F238E27FC236}">
                <a16:creationId xmlns:a16="http://schemas.microsoft.com/office/drawing/2014/main" id="{D00EDDD7-EAD1-52B6-8053-BE5DF88A38AE}"/>
              </a:ext>
            </a:extLst>
          </p:cNvPr>
          <p:cNvGraphicFramePr>
            <a:graphicFrameLocks noGrp="1"/>
          </p:cNvGraphicFramePr>
          <p:nvPr>
            <p:extLst>
              <p:ext uri="{D42A27DB-BD31-4B8C-83A1-F6EECF244321}">
                <p14:modId xmlns:p14="http://schemas.microsoft.com/office/powerpoint/2010/main" val="3407584192"/>
              </p:ext>
            </p:extLst>
          </p:nvPr>
        </p:nvGraphicFramePr>
        <p:xfrm>
          <a:off x="4378643" y="4948563"/>
          <a:ext cx="4780850" cy="557899"/>
        </p:xfrm>
        <a:graphic>
          <a:graphicData uri="http://schemas.openxmlformats.org/drawingml/2006/table">
            <a:tbl>
              <a:tblPr firstRow="1" bandRow="1">
                <a:tableStyleId>{8799B23B-EC83-4686-B30A-512413B5E67A}</a:tableStyleId>
              </a:tblPr>
              <a:tblGrid>
                <a:gridCol w="956170">
                  <a:extLst>
                    <a:ext uri="{9D8B030D-6E8A-4147-A177-3AD203B41FA5}">
                      <a16:colId xmlns:a16="http://schemas.microsoft.com/office/drawing/2014/main" val="3006909222"/>
                    </a:ext>
                  </a:extLst>
                </a:gridCol>
                <a:gridCol w="956170">
                  <a:extLst>
                    <a:ext uri="{9D8B030D-6E8A-4147-A177-3AD203B41FA5}">
                      <a16:colId xmlns:a16="http://schemas.microsoft.com/office/drawing/2014/main" val="1580374840"/>
                    </a:ext>
                  </a:extLst>
                </a:gridCol>
                <a:gridCol w="956170">
                  <a:extLst>
                    <a:ext uri="{9D8B030D-6E8A-4147-A177-3AD203B41FA5}">
                      <a16:colId xmlns:a16="http://schemas.microsoft.com/office/drawing/2014/main" val="1314070722"/>
                    </a:ext>
                  </a:extLst>
                </a:gridCol>
                <a:gridCol w="956170">
                  <a:extLst>
                    <a:ext uri="{9D8B030D-6E8A-4147-A177-3AD203B41FA5}">
                      <a16:colId xmlns:a16="http://schemas.microsoft.com/office/drawing/2014/main" val="1599219195"/>
                    </a:ext>
                  </a:extLst>
                </a:gridCol>
                <a:gridCol w="956170">
                  <a:extLst>
                    <a:ext uri="{9D8B030D-6E8A-4147-A177-3AD203B41FA5}">
                      <a16:colId xmlns:a16="http://schemas.microsoft.com/office/drawing/2014/main" val="623325625"/>
                    </a:ext>
                  </a:extLst>
                </a:gridCol>
              </a:tblGrid>
              <a:tr h="557899">
                <a:tc>
                  <a:txBody>
                    <a:bodyPr/>
                    <a:lstStyle/>
                    <a:p>
                      <a:pPr algn="ctr"/>
                      <a:r>
                        <a:rPr lang="en-US" sz="2400" dirty="0">
                          <a:solidFill>
                            <a:schemeClr val="tx1"/>
                          </a:solidFill>
                        </a:rPr>
                        <a:t> 15</a:t>
                      </a:r>
                      <a:endParaRPr lang="en-IN" sz="2400" dirty="0">
                        <a:solidFill>
                          <a:schemeClr val="tx1"/>
                        </a:solidFill>
                      </a:endParaRPr>
                    </a:p>
                  </a:txBody>
                  <a:tcPr/>
                </a:tc>
                <a:tc>
                  <a:txBody>
                    <a:bodyPr/>
                    <a:lstStyle/>
                    <a:p>
                      <a:pPr algn="ctr"/>
                      <a:r>
                        <a:rPr lang="en-US" sz="2400" dirty="0">
                          <a:solidFill>
                            <a:schemeClr val="tx1"/>
                          </a:solidFill>
                        </a:rPr>
                        <a:t> 16</a:t>
                      </a:r>
                      <a:endParaRPr lang="en-IN" sz="2400" dirty="0">
                        <a:solidFill>
                          <a:schemeClr val="tx1"/>
                        </a:solidFill>
                      </a:endParaRPr>
                    </a:p>
                  </a:txBody>
                  <a:tcPr/>
                </a:tc>
                <a:tc>
                  <a:txBody>
                    <a:bodyPr/>
                    <a:lstStyle/>
                    <a:p>
                      <a:pPr algn="ctr"/>
                      <a:r>
                        <a:rPr lang="en-US" sz="2400" dirty="0">
                          <a:solidFill>
                            <a:schemeClr val="tx1"/>
                          </a:solidFill>
                        </a:rPr>
                        <a:t>  6</a:t>
                      </a:r>
                      <a:endParaRPr lang="en-IN" sz="2400" dirty="0">
                        <a:solidFill>
                          <a:schemeClr val="tx1"/>
                        </a:solidFill>
                      </a:endParaRPr>
                    </a:p>
                  </a:txBody>
                  <a:tcPr/>
                </a:tc>
                <a:tc>
                  <a:txBody>
                    <a:bodyPr/>
                    <a:lstStyle/>
                    <a:p>
                      <a:pPr algn="ctr"/>
                      <a:r>
                        <a:rPr lang="en-US" sz="2400" dirty="0">
                          <a:solidFill>
                            <a:schemeClr val="tx1"/>
                          </a:solidFill>
                        </a:rPr>
                        <a:t>  8</a:t>
                      </a:r>
                      <a:endParaRPr lang="en-IN" sz="2400" dirty="0">
                        <a:solidFill>
                          <a:schemeClr val="tx1"/>
                        </a:solidFill>
                      </a:endParaRPr>
                    </a:p>
                  </a:txBody>
                  <a:tcPr/>
                </a:tc>
                <a:tc>
                  <a:txBody>
                    <a:bodyPr/>
                    <a:lstStyle/>
                    <a:p>
                      <a:pPr algn="ctr"/>
                      <a:r>
                        <a:rPr lang="en-US" sz="2400" dirty="0">
                          <a:solidFill>
                            <a:schemeClr val="tx1"/>
                          </a:solidFill>
                        </a:rPr>
                        <a:t>  5</a:t>
                      </a:r>
                      <a:endParaRPr lang="en-IN" sz="2400" dirty="0">
                        <a:solidFill>
                          <a:schemeClr val="tx1"/>
                        </a:solidFill>
                      </a:endParaRPr>
                    </a:p>
                  </a:txBody>
                  <a:tcPr/>
                </a:tc>
                <a:extLst>
                  <a:ext uri="{0D108BD9-81ED-4DB2-BD59-A6C34878D82A}">
                    <a16:rowId xmlns:a16="http://schemas.microsoft.com/office/drawing/2014/main" val="1671370639"/>
                  </a:ext>
                </a:extLst>
              </a:tr>
            </a:tbl>
          </a:graphicData>
        </a:graphic>
      </p:graphicFrame>
      <p:sp>
        <p:nvSpPr>
          <p:cNvPr id="11" name="TextBox 10">
            <a:extLst>
              <a:ext uri="{FF2B5EF4-FFF2-40B4-BE49-F238E27FC236}">
                <a16:creationId xmlns:a16="http://schemas.microsoft.com/office/drawing/2014/main" id="{48E1E228-66BE-456A-EFC5-71602708EB8B}"/>
              </a:ext>
            </a:extLst>
          </p:cNvPr>
          <p:cNvSpPr txBox="1"/>
          <p:nvPr/>
        </p:nvSpPr>
        <p:spPr>
          <a:xfrm>
            <a:off x="3658235" y="4836802"/>
            <a:ext cx="532172" cy="707886"/>
          </a:xfrm>
          <a:prstGeom prst="rect">
            <a:avLst/>
          </a:prstGeom>
          <a:noFill/>
        </p:spPr>
        <p:txBody>
          <a:bodyPr wrap="square" rtlCol="0">
            <a:spAutoFit/>
          </a:bodyPr>
          <a:lstStyle/>
          <a:p>
            <a:r>
              <a:rPr lang="en-US" sz="4000" b="1" dirty="0"/>
              <a:t>A</a:t>
            </a:r>
            <a:endParaRPr lang="en-IN" sz="4000" b="1" dirty="0"/>
          </a:p>
        </p:txBody>
      </p:sp>
      <p:sp>
        <p:nvSpPr>
          <p:cNvPr id="12" name="Right Brace 11">
            <a:extLst>
              <a:ext uri="{FF2B5EF4-FFF2-40B4-BE49-F238E27FC236}">
                <a16:creationId xmlns:a16="http://schemas.microsoft.com/office/drawing/2014/main" id="{65A89D81-720D-DB1C-90DC-DB33ED74ED0C}"/>
              </a:ext>
            </a:extLst>
          </p:cNvPr>
          <p:cNvSpPr/>
          <p:nvPr/>
        </p:nvSpPr>
        <p:spPr>
          <a:xfrm rot="5400000">
            <a:off x="6546767" y="4228699"/>
            <a:ext cx="390135" cy="4310079"/>
          </a:xfrm>
          <a:prstGeom prst="rightBrace">
            <a:avLst>
              <a:gd name="adj1" fmla="val 8333"/>
              <a:gd name="adj2" fmla="val 49123"/>
            </a:avLst>
          </a:prstGeom>
          <a:ln>
            <a:headEnd type="arrow"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IN" dirty="0"/>
          </a:p>
        </p:txBody>
      </p:sp>
      <p:sp>
        <p:nvSpPr>
          <p:cNvPr id="13" name="TextBox 12">
            <a:extLst>
              <a:ext uri="{FF2B5EF4-FFF2-40B4-BE49-F238E27FC236}">
                <a16:creationId xmlns:a16="http://schemas.microsoft.com/office/drawing/2014/main" id="{64896B8C-4E1E-72CA-420F-97FC0F00D522}"/>
              </a:ext>
            </a:extLst>
          </p:cNvPr>
          <p:cNvSpPr txBox="1"/>
          <p:nvPr/>
        </p:nvSpPr>
        <p:spPr>
          <a:xfrm>
            <a:off x="4417980" y="5555179"/>
            <a:ext cx="4702175" cy="584775"/>
          </a:xfrm>
          <a:prstGeom prst="rect">
            <a:avLst/>
          </a:prstGeom>
          <a:noFill/>
        </p:spPr>
        <p:txBody>
          <a:bodyPr wrap="square" rtlCol="0">
            <a:spAutoFit/>
          </a:bodyPr>
          <a:lstStyle/>
          <a:p>
            <a:r>
              <a:rPr lang="en-US" sz="3200" dirty="0"/>
              <a:t>0      1        2        3       4</a:t>
            </a:r>
            <a:endParaRPr lang="en-IN" sz="3200" dirty="0"/>
          </a:p>
        </p:txBody>
      </p:sp>
      <p:sp>
        <p:nvSpPr>
          <p:cNvPr id="14" name="TextBox 13">
            <a:extLst>
              <a:ext uri="{FF2B5EF4-FFF2-40B4-BE49-F238E27FC236}">
                <a16:creationId xmlns:a16="http://schemas.microsoft.com/office/drawing/2014/main" id="{6B4A3B3F-A3CE-5BB3-5102-3FFA97DF6BF4}"/>
              </a:ext>
            </a:extLst>
          </p:cNvPr>
          <p:cNvSpPr txBox="1"/>
          <p:nvPr/>
        </p:nvSpPr>
        <p:spPr>
          <a:xfrm>
            <a:off x="876321" y="4929135"/>
            <a:ext cx="3048000" cy="523220"/>
          </a:xfrm>
          <a:prstGeom prst="rect">
            <a:avLst/>
          </a:prstGeom>
          <a:noFill/>
        </p:spPr>
        <p:txBody>
          <a:bodyPr wrap="square" rtlCol="0">
            <a:spAutoFit/>
          </a:bodyPr>
          <a:lstStyle/>
          <a:p>
            <a:r>
              <a:rPr lang="en-US" sz="2800" b="1" dirty="0"/>
              <a:t>EXAMPLE : </a:t>
            </a:r>
            <a:endParaRPr lang="en-IN" sz="2800" b="1" dirty="0"/>
          </a:p>
        </p:txBody>
      </p:sp>
      <p:sp>
        <p:nvSpPr>
          <p:cNvPr id="2" name="Right Brace 1">
            <a:extLst>
              <a:ext uri="{FF2B5EF4-FFF2-40B4-BE49-F238E27FC236}">
                <a16:creationId xmlns:a16="http://schemas.microsoft.com/office/drawing/2014/main" id="{67971EEF-3D86-441B-8EC2-B647C15F1B0C}"/>
              </a:ext>
            </a:extLst>
          </p:cNvPr>
          <p:cNvSpPr/>
          <p:nvPr/>
        </p:nvSpPr>
        <p:spPr>
          <a:xfrm rot="5400000">
            <a:off x="5362240" y="4758977"/>
            <a:ext cx="191995" cy="1275525"/>
          </a:xfrm>
          <a:prstGeom prst="rightBrac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solidFill>
                <a:schemeClr val="bg1"/>
              </a:solidFill>
            </a:endParaRPr>
          </a:p>
        </p:txBody>
      </p:sp>
    </p:spTree>
    <p:extLst>
      <p:ext uri="{BB962C8B-B14F-4D97-AF65-F5344CB8AC3E}">
        <p14:creationId xmlns:p14="http://schemas.microsoft.com/office/powerpoint/2010/main" val="1548164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99A16A-145D-B83F-10F3-31275848ED89}"/>
              </a:ext>
            </a:extLst>
          </p:cNvPr>
          <p:cNvSpPr/>
          <p:nvPr/>
        </p:nvSpPr>
        <p:spPr>
          <a:xfrm>
            <a:off x="589280" y="2418080"/>
            <a:ext cx="2153920" cy="20015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aphicFrame>
        <p:nvGraphicFramePr>
          <p:cNvPr id="7" name="Table 6">
            <a:extLst>
              <a:ext uri="{FF2B5EF4-FFF2-40B4-BE49-F238E27FC236}">
                <a16:creationId xmlns:a16="http://schemas.microsoft.com/office/drawing/2014/main" id="{E554B5D7-953E-B4C9-86D9-D9783C57D921}"/>
              </a:ext>
            </a:extLst>
          </p:cNvPr>
          <p:cNvGraphicFramePr>
            <a:graphicFrameLocks noGrp="1"/>
          </p:cNvGraphicFramePr>
          <p:nvPr>
            <p:extLst>
              <p:ext uri="{D42A27DB-BD31-4B8C-83A1-F6EECF244321}">
                <p14:modId xmlns:p14="http://schemas.microsoft.com/office/powerpoint/2010/main" val="3504464758"/>
              </p:ext>
            </p:extLst>
          </p:nvPr>
        </p:nvGraphicFramePr>
        <p:xfrm>
          <a:off x="589280" y="2595032"/>
          <a:ext cx="2153920" cy="1464736"/>
        </p:xfrm>
        <a:graphic>
          <a:graphicData uri="http://schemas.openxmlformats.org/drawingml/2006/table">
            <a:tbl>
              <a:tblPr firstRow="1" bandRow="1">
                <a:tableStyleId>{2D5ABB26-0587-4C30-8999-92F81FD0307C}</a:tableStyleId>
              </a:tblPr>
              <a:tblGrid>
                <a:gridCol w="430784">
                  <a:extLst>
                    <a:ext uri="{9D8B030D-6E8A-4147-A177-3AD203B41FA5}">
                      <a16:colId xmlns:a16="http://schemas.microsoft.com/office/drawing/2014/main" val="2064032475"/>
                    </a:ext>
                  </a:extLst>
                </a:gridCol>
                <a:gridCol w="430784">
                  <a:extLst>
                    <a:ext uri="{9D8B030D-6E8A-4147-A177-3AD203B41FA5}">
                      <a16:colId xmlns:a16="http://schemas.microsoft.com/office/drawing/2014/main" val="317510714"/>
                    </a:ext>
                  </a:extLst>
                </a:gridCol>
                <a:gridCol w="408432">
                  <a:extLst>
                    <a:ext uri="{9D8B030D-6E8A-4147-A177-3AD203B41FA5}">
                      <a16:colId xmlns:a16="http://schemas.microsoft.com/office/drawing/2014/main" val="2484580757"/>
                    </a:ext>
                  </a:extLst>
                </a:gridCol>
                <a:gridCol w="453136">
                  <a:extLst>
                    <a:ext uri="{9D8B030D-6E8A-4147-A177-3AD203B41FA5}">
                      <a16:colId xmlns:a16="http://schemas.microsoft.com/office/drawing/2014/main" val="2858152873"/>
                    </a:ext>
                  </a:extLst>
                </a:gridCol>
                <a:gridCol w="430784">
                  <a:extLst>
                    <a:ext uri="{9D8B030D-6E8A-4147-A177-3AD203B41FA5}">
                      <a16:colId xmlns:a16="http://schemas.microsoft.com/office/drawing/2014/main" val="1274770308"/>
                    </a:ext>
                  </a:extLst>
                </a:gridCol>
              </a:tblGrid>
              <a:tr h="366184">
                <a:tc>
                  <a:txBody>
                    <a:bodyPr/>
                    <a:lstStyle/>
                    <a:p>
                      <a:r>
                        <a:rPr lang="en-US" sz="1400" dirty="0">
                          <a:solidFill>
                            <a:schemeClr val="bg1"/>
                          </a:solidFill>
                        </a:rPr>
                        <a:t>15</a:t>
                      </a:r>
                      <a:endParaRPr lang="en-IN" sz="1400" dirty="0">
                        <a:solidFill>
                          <a:schemeClr val="bg1"/>
                        </a:solidFill>
                      </a:endParaRPr>
                    </a:p>
                  </a:txBody>
                  <a:tcPr/>
                </a:tc>
                <a:tc>
                  <a:txBody>
                    <a:bodyPr/>
                    <a:lstStyle/>
                    <a:p>
                      <a:r>
                        <a:rPr lang="en-US" sz="1400" dirty="0">
                          <a:solidFill>
                            <a:schemeClr val="bg1"/>
                          </a:solidFill>
                        </a:rPr>
                        <a:t>16</a:t>
                      </a:r>
                      <a:endParaRPr lang="en-IN" sz="1400" dirty="0">
                        <a:solidFill>
                          <a:schemeClr val="bg1"/>
                        </a:solidFill>
                      </a:endParaRPr>
                    </a:p>
                  </a:txBody>
                  <a:tcPr/>
                </a:tc>
                <a:tc>
                  <a:txBody>
                    <a:bodyPr/>
                    <a:lstStyle/>
                    <a:p>
                      <a:r>
                        <a:rPr lang="en-US" sz="1400" dirty="0">
                          <a:solidFill>
                            <a:schemeClr val="bg1"/>
                          </a:solidFill>
                        </a:rPr>
                        <a:t>6</a:t>
                      </a:r>
                      <a:endParaRPr lang="en-IN" sz="1400" dirty="0">
                        <a:solidFill>
                          <a:schemeClr val="bg1"/>
                        </a:solidFill>
                      </a:endParaRPr>
                    </a:p>
                  </a:txBody>
                  <a:tcPr/>
                </a:tc>
                <a:tc>
                  <a:txBody>
                    <a:bodyPr/>
                    <a:lstStyle/>
                    <a:p>
                      <a:r>
                        <a:rPr lang="en-US" sz="1400" dirty="0">
                          <a:solidFill>
                            <a:schemeClr val="bg1"/>
                          </a:solidFill>
                        </a:rPr>
                        <a:t>8</a:t>
                      </a:r>
                      <a:endParaRPr lang="en-IN" sz="1400" dirty="0">
                        <a:solidFill>
                          <a:schemeClr val="bg1"/>
                        </a:solidFill>
                      </a:endParaRPr>
                    </a:p>
                  </a:txBody>
                  <a:tcPr/>
                </a:tc>
                <a:tc>
                  <a:txBody>
                    <a:bodyPr/>
                    <a:lstStyle/>
                    <a:p>
                      <a:r>
                        <a:rPr lang="en-US" sz="1400" dirty="0">
                          <a:solidFill>
                            <a:schemeClr val="bg1"/>
                          </a:solidFill>
                        </a:rPr>
                        <a:t>5</a:t>
                      </a:r>
                    </a:p>
                  </a:txBody>
                  <a:tcPr/>
                </a:tc>
                <a:extLst>
                  <a:ext uri="{0D108BD9-81ED-4DB2-BD59-A6C34878D82A}">
                    <a16:rowId xmlns:a16="http://schemas.microsoft.com/office/drawing/2014/main" val="1732675414"/>
                  </a:ext>
                </a:extLst>
              </a:tr>
              <a:tr h="366184">
                <a:tc>
                  <a:txBody>
                    <a:bodyPr/>
                    <a:lstStyle/>
                    <a:p>
                      <a:r>
                        <a:rPr lang="en-US" sz="1400" dirty="0">
                          <a:solidFill>
                            <a:schemeClr val="bg1"/>
                          </a:solidFill>
                        </a:rPr>
                        <a:t>15</a:t>
                      </a:r>
                      <a:endParaRPr lang="en-IN" sz="1400" dirty="0">
                        <a:solidFill>
                          <a:schemeClr val="bg1"/>
                        </a:solidFill>
                      </a:endParaRPr>
                    </a:p>
                  </a:txBody>
                  <a:tcPr/>
                </a:tc>
                <a:tc>
                  <a:txBody>
                    <a:bodyPr/>
                    <a:lstStyle/>
                    <a:p>
                      <a:r>
                        <a:rPr lang="en-US" sz="1400" dirty="0">
                          <a:solidFill>
                            <a:schemeClr val="bg1"/>
                          </a:solidFill>
                        </a:rPr>
                        <a:t>6</a:t>
                      </a:r>
                      <a:endParaRPr lang="en-IN" sz="1400" dirty="0">
                        <a:solidFill>
                          <a:schemeClr val="bg1"/>
                        </a:solidFill>
                      </a:endParaRPr>
                    </a:p>
                  </a:txBody>
                  <a:tcPr/>
                </a:tc>
                <a:tc>
                  <a:txBody>
                    <a:bodyPr/>
                    <a:lstStyle/>
                    <a:p>
                      <a:r>
                        <a:rPr lang="en-US" sz="1400" dirty="0">
                          <a:solidFill>
                            <a:schemeClr val="bg1"/>
                          </a:solidFill>
                        </a:rPr>
                        <a:t>16</a:t>
                      </a:r>
                      <a:endParaRPr lang="en-IN" sz="1400" dirty="0">
                        <a:solidFill>
                          <a:schemeClr val="bg1"/>
                        </a:solidFill>
                      </a:endParaRPr>
                    </a:p>
                  </a:txBody>
                  <a:tcPr/>
                </a:tc>
                <a:tc>
                  <a:txBody>
                    <a:bodyPr/>
                    <a:lstStyle/>
                    <a:p>
                      <a:r>
                        <a:rPr lang="en-US" sz="1400" dirty="0">
                          <a:solidFill>
                            <a:schemeClr val="bg1"/>
                          </a:solidFill>
                        </a:rPr>
                        <a:t>8</a:t>
                      </a:r>
                      <a:endParaRPr lang="en-IN" sz="1400" dirty="0">
                        <a:solidFill>
                          <a:schemeClr val="bg1"/>
                        </a:solidFill>
                      </a:endParaRPr>
                    </a:p>
                  </a:txBody>
                  <a:tcPr/>
                </a:tc>
                <a:tc>
                  <a:txBody>
                    <a:bodyPr/>
                    <a:lstStyle/>
                    <a:p>
                      <a:r>
                        <a:rPr lang="en-US" sz="1400" dirty="0">
                          <a:solidFill>
                            <a:schemeClr val="bg1"/>
                          </a:solidFill>
                        </a:rPr>
                        <a:t>5</a:t>
                      </a:r>
                      <a:endParaRPr lang="en-IN" sz="1400" dirty="0">
                        <a:solidFill>
                          <a:schemeClr val="bg1"/>
                        </a:solidFill>
                      </a:endParaRPr>
                    </a:p>
                  </a:txBody>
                  <a:tcPr/>
                </a:tc>
                <a:extLst>
                  <a:ext uri="{0D108BD9-81ED-4DB2-BD59-A6C34878D82A}">
                    <a16:rowId xmlns:a16="http://schemas.microsoft.com/office/drawing/2014/main" val="2488705074"/>
                  </a:ext>
                </a:extLst>
              </a:tr>
              <a:tr h="366184">
                <a:tc>
                  <a:txBody>
                    <a:bodyPr/>
                    <a:lstStyle/>
                    <a:p>
                      <a:r>
                        <a:rPr lang="en-US" sz="1400" dirty="0">
                          <a:solidFill>
                            <a:schemeClr val="bg1"/>
                          </a:solidFill>
                        </a:rPr>
                        <a:t>15</a:t>
                      </a:r>
                      <a:endParaRPr lang="en-IN" sz="1400" dirty="0">
                        <a:solidFill>
                          <a:schemeClr val="bg1"/>
                        </a:solidFill>
                      </a:endParaRPr>
                    </a:p>
                  </a:txBody>
                  <a:tcPr/>
                </a:tc>
                <a:tc>
                  <a:txBody>
                    <a:bodyPr/>
                    <a:lstStyle/>
                    <a:p>
                      <a:r>
                        <a:rPr lang="en-US" sz="1400" dirty="0">
                          <a:solidFill>
                            <a:schemeClr val="bg1"/>
                          </a:solidFill>
                        </a:rPr>
                        <a:t>6</a:t>
                      </a:r>
                      <a:endParaRPr lang="en-IN" sz="1400" dirty="0">
                        <a:solidFill>
                          <a:schemeClr val="bg1"/>
                        </a:solidFill>
                      </a:endParaRPr>
                    </a:p>
                  </a:txBody>
                  <a:tcPr/>
                </a:tc>
                <a:tc>
                  <a:txBody>
                    <a:bodyPr/>
                    <a:lstStyle/>
                    <a:p>
                      <a:r>
                        <a:rPr lang="en-US" sz="1400" dirty="0">
                          <a:solidFill>
                            <a:schemeClr val="bg1"/>
                          </a:solidFill>
                        </a:rPr>
                        <a:t>8</a:t>
                      </a:r>
                      <a:endParaRPr lang="en-IN" sz="1400" dirty="0">
                        <a:solidFill>
                          <a:schemeClr val="bg1"/>
                        </a:solidFill>
                      </a:endParaRPr>
                    </a:p>
                  </a:txBody>
                  <a:tcPr/>
                </a:tc>
                <a:tc>
                  <a:txBody>
                    <a:bodyPr/>
                    <a:lstStyle/>
                    <a:p>
                      <a:r>
                        <a:rPr lang="en-US" sz="1400" dirty="0">
                          <a:solidFill>
                            <a:schemeClr val="bg1"/>
                          </a:solidFill>
                        </a:rPr>
                        <a:t>16</a:t>
                      </a:r>
                      <a:endParaRPr lang="en-IN" sz="1400" dirty="0">
                        <a:solidFill>
                          <a:schemeClr val="bg1"/>
                        </a:solidFill>
                      </a:endParaRPr>
                    </a:p>
                  </a:txBody>
                  <a:tcPr/>
                </a:tc>
                <a:tc>
                  <a:txBody>
                    <a:bodyPr/>
                    <a:lstStyle/>
                    <a:p>
                      <a:r>
                        <a:rPr lang="en-US" sz="1400" dirty="0">
                          <a:solidFill>
                            <a:schemeClr val="bg1"/>
                          </a:solidFill>
                        </a:rPr>
                        <a:t>5</a:t>
                      </a:r>
                      <a:endParaRPr lang="en-IN" sz="1400" dirty="0">
                        <a:solidFill>
                          <a:schemeClr val="bg1"/>
                        </a:solidFill>
                      </a:endParaRPr>
                    </a:p>
                  </a:txBody>
                  <a:tcPr/>
                </a:tc>
                <a:extLst>
                  <a:ext uri="{0D108BD9-81ED-4DB2-BD59-A6C34878D82A}">
                    <a16:rowId xmlns:a16="http://schemas.microsoft.com/office/drawing/2014/main" val="1663514739"/>
                  </a:ext>
                </a:extLst>
              </a:tr>
              <a:tr h="366184">
                <a:tc>
                  <a:txBody>
                    <a:bodyPr/>
                    <a:lstStyle/>
                    <a:p>
                      <a:r>
                        <a:rPr lang="en-US" sz="1400" dirty="0">
                          <a:solidFill>
                            <a:schemeClr val="bg1"/>
                          </a:solidFill>
                        </a:rPr>
                        <a:t>15</a:t>
                      </a:r>
                      <a:endParaRPr lang="en-IN" sz="1400" dirty="0">
                        <a:solidFill>
                          <a:schemeClr val="bg1"/>
                        </a:solidFill>
                      </a:endParaRPr>
                    </a:p>
                  </a:txBody>
                  <a:tcPr/>
                </a:tc>
                <a:tc>
                  <a:txBody>
                    <a:bodyPr/>
                    <a:lstStyle/>
                    <a:p>
                      <a:r>
                        <a:rPr lang="en-US" sz="1400" dirty="0">
                          <a:solidFill>
                            <a:schemeClr val="bg1"/>
                          </a:solidFill>
                        </a:rPr>
                        <a:t>6</a:t>
                      </a:r>
                      <a:endParaRPr lang="en-IN" sz="1400" dirty="0">
                        <a:solidFill>
                          <a:schemeClr val="bg1"/>
                        </a:solidFill>
                      </a:endParaRPr>
                    </a:p>
                  </a:txBody>
                  <a:tcPr/>
                </a:tc>
                <a:tc>
                  <a:txBody>
                    <a:bodyPr/>
                    <a:lstStyle/>
                    <a:p>
                      <a:r>
                        <a:rPr lang="en-US" sz="1400" dirty="0">
                          <a:solidFill>
                            <a:schemeClr val="bg1"/>
                          </a:solidFill>
                        </a:rPr>
                        <a:t>8</a:t>
                      </a:r>
                      <a:endParaRPr lang="en-IN" sz="1400" dirty="0">
                        <a:solidFill>
                          <a:schemeClr val="bg1"/>
                        </a:solidFill>
                      </a:endParaRPr>
                    </a:p>
                  </a:txBody>
                  <a:tcPr/>
                </a:tc>
                <a:tc>
                  <a:txBody>
                    <a:bodyPr/>
                    <a:lstStyle/>
                    <a:p>
                      <a:r>
                        <a:rPr lang="en-US" sz="1400" dirty="0">
                          <a:solidFill>
                            <a:schemeClr val="bg1"/>
                          </a:solidFill>
                        </a:rPr>
                        <a:t>5</a:t>
                      </a:r>
                      <a:endParaRPr lang="en-IN" sz="1400" dirty="0">
                        <a:solidFill>
                          <a:schemeClr val="bg1"/>
                        </a:solidFill>
                      </a:endParaRPr>
                    </a:p>
                  </a:txBody>
                  <a:tcPr/>
                </a:tc>
                <a:tc>
                  <a:txBody>
                    <a:bodyPr/>
                    <a:lstStyle/>
                    <a:p>
                      <a:r>
                        <a:rPr lang="en-US" sz="1400" dirty="0">
                          <a:solidFill>
                            <a:schemeClr val="bg1"/>
                          </a:solidFill>
                          <a:highlight>
                            <a:srgbClr val="0000FF"/>
                          </a:highlight>
                        </a:rPr>
                        <a:t>16</a:t>
                      </a:r>
                      <a:endParaRPr lang="en-IN" sz="1400" dirty="0">
                        <a:solidFill>
                          <a:schemeClr val="bg1"/>
                        </a:solidFill>
                        <a:highlight>
                          <a:srgbClr val="0000FF"/>
                        </a:highlight>
                      </a:endParaRPr>
                    </a:p>
                  </a:txBody>
                  <a:tcPr/>
                </a:tc>
                <a:extLst>
                  <a:ext uri="{0D108BD9-81ED-4DB2-BD59-A6C34878D82A}">
                    <a16:rowId xmlns:a16="http://schemas.microsoft.com/office/drawing/2014/main" val="2655203049"/>
                  </a:ext>
                </a:extLst>
              </a:tr>
            </a:tbl>
          </a:graphicData>
        </a:graphic>
      </p:graphicFrame>
      <p:sp>
        <p:nvSpPr>
          <p:cNvPr id="8" name="Right Brace 7">
            <a:extLst>
              <a:ext uri="{FF2B5EF4-FFF2-40B4-BE49-F238E27FC236}">
                <a16:creationId xmlns:a16="http://schemas.microsoft.com/office/drawing/2014/main" id="{3A927276-83CD-BAAE-1C16-A94C25EFC68C}"/>
              </a:ext>
            </a:extLst>
          </p:cNvPr>
          <p:cNvSpPr/>
          <p:nvPr/>
        </p:nvSpPr>
        <p:spPr>
          <a:xfrm rot="5400000">
            <a:off x="912284" y="2724996"/>
            <a:ext cx="232832" cy="452120"/>
          </a:xfrm>
          <a:prstGeom prst="rightBrac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solidFill>
                <a:schemeClr val="bg1"/>
              </a:solidFill>
            </a:endParaRPr>
          </a:p>
        </p:txBody>
      </p:sp>
      <p:sp>
        <p:nvSpPr>
          <p:cNvPr id="9" name="Rectangle 8">
            <a:extLst>
              <a:ext uri="{FF2B5EF4-FFF2-40B4-BE49-F238E27FC236}">
                <a16:creationId xmlns:a16="http://schemas.microsoft.com/office/drawing/2014/main" id="{51EF109C-E8D0-E4FB-B268-7170E80FE92E}"/>
              </a:ext>
            </a:extLst>
          </p:cNvPr>
          <p:cNvSpPr/>
          <p:nvPr/>
        </p:nvSpPr>
        <p:spPr>
          <a:xfrm>
            <a:off x="3439160" y="2438400"/>
            <a:ext cx="2153920" cy="20015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aphicFrame>
        <p:nvGraphicFramePr>
          <p:cNvPr id="10" name="Table 9">
            <a:extLst>
              <a:ext uri="{FF2B5EF4-FFF2-40B4-BE49-F238E27FC236}">
                <a16:creationId xmlns:a16="http://schemas.microsoft.com/office/drawing/2014/main" id="{6E7D5585-02D2-52F3-2685-F954D7389F6A}"/>
              </a:ext>
            </a:extLst>
          </p:cNvPr>
          <p:cNvGraphicFramePr>
            <a:graphicFrameLocks noGrp="1"/>
          </p:cNvGraphicFramePr>
          <p:nvPr>
            <p:extLst>
              <p:ext uri="{D42A27DB-BD31-4B8C-83A1-F6EECF244321}">
                <p14:modId xmlns:p14="http://schemas.microsoft.com/office/powerpoint/2010/main" val="954390009"/>
              </p:ext>
            </p:extLst>
          </p:nvPr>
        </p:nvGraphicFramePr>
        <p:xfrm>
          <a:off x="3423920" y="2584872"/>
          <a:ext cx="2153920" cy="1464736"/>
        </p:xfrm>
        <a:graphic>
          <a:graphicData uri="http://schemas.openxmlformats.org/drawingml/2006/table">
            <a:tbl>
              <a:tblPr firstRow="1" bandRow="1">
                <a:tableStyleId>{2D5ABB26-0587-4C30-8999-92F81FD0307C}</a:tableStyleId>
              </a:tblPr>
              <a:tblGrid>
                <a:gridCol w="430784">
                  <a:extLst>
                    <a:ext uri="{9D8B030D-6E8A-4147-A177-3AD203B41FA5}">
                      <a16:colId xmlns:a16="http://schemas.microsoft.com/office/drawing/2014/main" val="2064032475"/>
                    </a:ext>
                  </a:extLst>
                </a:gridCol>
                <a:gridCol w="430784">
                  <a:extLst>
                    <a:ext uri="{9D8B030D-6E8A-4147-A177-3AD203B41FA5}">
                      <a16:colId xmlns:a16="http://schemas.microsoft.com/office/drawing/2014/main" val="317510714"/>
                    </a:ext>
                  </a:extLst>
                </a:gridCol>
                <a:gridCol w="408432">
                  <a:extLst>
                    <a:ext uri="{9D8B030D-6E8A-4147-A177-3AD203B41FA5}">
                      <a16:colId xmlns:a16="http://schemas.microsoft.com/office/drawing/2014/main" val="2484580757"/>
                    </a:ext>
                  </a:extLst>
                </a:gridCol>
                <a:gridCol w="453136">
                  <a:extLst>
                    <a:ext uri="{9D8B030D-6E8A-4147-A177-3AD203B41FA5}">
                      <a16:colId xmlns:a16="http://schemas.microsoft.com/office/drawing/2014/main" val="2858152873"/>
                    </a:ext>
                  </a:extLst>
                </a:gridCol>
                <a:gridCol w="430784">
                  <a:extLst>
                    <a:ext uri="{9D8B030D-6E8A-4147-A177-3AD203B41FA5}">
                      <a16:colId xmlns:a16="http://schemas.microsoft.com/office/drawing/2014/main" val="1274770308"/>
                    </a:ext>
                  </a:extLst>
                </a:gridCol>
              </a:tblGrid>
              <a:tr h="366184">
                <a:tc>
                  <a:txBody>
                    <a:bodyPr/>
                    <a:lstStyle/>
                    <a:p>
                      <a:r>
                        <a:rPr lang="en-US" sz="1400" dirty="0">
                          <a:solidFill>
                            <a:schemeClr val="bg1"/>
                          </a:solidFill>
                        </a:rPr>
                        <a:t>15</a:t>
                      </a:r>
                      <a:endParaRPr lang="en-IN" sz="1400" dirty="0">
                        <a:solidFill>
                          <a:schemeClr val="bg1"/>
                        </a:solidFill>
                      </a:endParaRPr>
                    </a:p>
                  </a:txBody>
                  <a:tcPr/>
                </a:tc>
                <a:tc>
                  <a:txBody>
                    <a:bodyPr/>
                    <a:lstStyle/>
                    <a:p>
                      <a:r>
                        <a:rPr lang="en-US" sz="1400" dirty="0">
                          <a:solidFill>
                            <a:schemeClr val="bg1"/>
                          </a:solidFill>
                        </a:rPr>
                        <a:t> 6</a:t>
                      </a:r>
                      <a:endParaRPr lang="en-IN" sz="1400" dirty="0">
                        <a:solidFill>
                          <a:schemeClr val="bg1"/>
                        </a:solidFill>
                      </a:endParaRPr>
                    </a:p>
                  </a:txBody>
                  <a:tcPr/>
                </a:tc>
                <a:tc>
                  <a:txBody>
                    <a:bodyPr/>
                    <a:lstStyle/>
                    <a:p>
                      <a:r>
                        <a:rPr lang="en-US" sz="1400" dirty="0">
                          <a:solidFill>
                            <a:schemeClr val="bg1"/>
                          </a:solidFill>
                        </a:rPr>
                        <a:t>8</a:t>
                      </a:r>
                      <a:endParaRPr lang="en-IN" sz="1400" dirty="0">
                        <a:solidFill>
                          <a:schemeClr val="bg1"/>
                        </a:solidFill>
                      </a:endParaRPr>
                    </a:p>
                  </a:txBody>
                  <a:tcPr/>
                </a:tc>
                <a:tc>
                  <a:txBody>
                    <a:bodyPr/>
                    <a:lstStyle/>
                    <a:p>
                      <a:r>
                        <a:rPr lang="en-US" sz="1400" dirty="0">
                          <a:solidFill>
                            <a:schemeClr val="bg1"/>
                          </a:solidFill>
                        </a:rPr>
                        <a:t>5</a:t>
                      </a:r>
                      <a:endParaRPr lang="en-IN" sz="1400" dirty="0">
                        <a:solidFill>
                          <a:schemeClr val="bg1"/>
                        </a:solidFill>
                      </a:endParaRPr>
                    </a:p>
                  </a:txBody>
                  <a:tcPr/>
                </a:tc>
                <a:tc>
                  <a:txBody>
                    <a:bodyPr/>
                    <a:lstStyle/>
                    <a:p>
                      <a:r>
                        <a:rPr lang="en-US" sz="1400" dirty="0">
                          <a:solidFill>
                            <a:schemeClr val="bg1"/>
                          </a:solidFill>
                        </a:rPr>
                        <a:t>16</a:t>
                      </a:r>
                    </a:p>
                  </a:txBody>
                  <a:tcPr/>
                </a:tc>
                <a:extLst>
                  <a:ext uri="{0D108BD9-81ED-4DB2-BD59-A6C34878D82A}">
                    <a16:rowId xmlns:a16="http://schemas.microsoft.com/office/drawing/2014/main" val="1732675414"/>
                  </a:ext>
                </a:extLst>
              </a:tr>
              <a:tr h="366184">
                <a:tc>
                  <a:txBody>
                    <a:bodyPr/>
                    <a:lstStyle/>
                    <a:p>
                      <a:r>
                        <a:rPr lang="en-US" sz="1400" dirty="0">
                          <a:solidFill>
                            <a:schemeClr val="bg1"/>
                          </a:solidFill>
                        </a:rPr>
                        <a:t>6</a:t>
                      </a:r>
                      <a:endParaRPr lang="en-IN" sz="1400" dirty="0">
                        <a:solidFill>
                          <a:schemeClr val="bg1"/>
                        </a:solidFill>
                      </a:endParaRPr>
                    </a:p>
                  </a:txBody>
                  <a:tcPr/>
                </a:tc>
                <a:tc>
                  <a:txBody>
                    <a:bodyPr/>
                    <a:lstStyle/>
                    <a:p>
                      <a:r>
                        <a:rPr lang="en-US" sz="1400" dirty="0">
                          <a:solidFill>
                            <a:schemeClr val="bg1"/>
                          </a:solidFill>
                        </a:rPr>
                        <a:t>15</a:t>
                      </a:r>
                      <a:endParaRPr lang="en-IN" sz="1400" dirty="0">
                        <a:solidFill>
                          <a:schemeClr val="bg1"/>
                        </a:solidFill>
                      </a:endParaRPr>
                    </a:p>
                  </a:txBody>
                  <a:tcPr/>
                </a:tc>
                <a:tc>
                  <a:txBody>
                    <a:bodyPr/>
                    <a:lstStyle/>
                    <a:p>
                      <a:r>
                        <a:rPr lang="en-US" sz="1400" dirty="0">
                          <a:solidFill>
                            <a:schemeClr val="bg1"/>
                          </a:solidFill>
                        </a:rPr>
                        <a:t> 8</a:t>
                      </a:r>
                      <a:endParaRPr lang="en-IN" sz="1400" dirty="0">
                        <a:solidFill>
                          <a:schemeClr val="bg1"/>
                        </a:solidFill>
                      </a:endParaRPr>
                    </a:p>
                  </a:txBody>
                  <a:tcPr/>
                </a:tc>
                <a:tc>
                  <a:txBody>
                    <a:bodyPr/>
                    <a:lstStyle/>
                    <a:p>
                      <a:r>
                        <a:rPr lang="en-US" sz="1400" dirty="0">
                          <a:solidFill>
                            <a:schemeClr val="bg1"/>
                          </a:solidFill>
                        </a:rPr>
                        <a:t>5</a:t>
                      </a:r>
                      <a:endParaRPr lang="en-IN" sz="1400" dirty="0">
                        <a:solidFill>
                          <a:schemeClr val="bg1"/>
                        </a:solidFill>
                      </a:endParaRPr>
                    </a:p>
                  </a:txBody>
                  <a:tcPr/>
                </a:tc>
                <a:tc>
                  <a:txBody>
                    <a:bodyPr/>
                    <a:lstStyle/>
                    <a:p>
                      <a:r>
                        <a:rPr lang="en-US" sz="1400" dirty="0">
                          <a:solidFill>
                            <a:schemeClr val="bg1"/>
                          </a:solidFill>
                        </a:rPr>
                        <a:t>16</a:t>
                      </a:r>
                      <a:endParaRPr lang="en-IN" sz="1400" dirty="0">
                        <a:solidFill>
                          <a:schemeClr val="bg1"/>
                        </a:solidFill>
                      </a:endParaRPr>
                    </a:p>
                  </a:txBody>
                  <a:tcPr/>
                </a:tc>
                <a:extLst>
                  <a:ext uri="{0D108BD9-81ED-4DB2-BD59-A6C34878D82A}">
                    <a16:rowId xmlns:a16="http://schemas.microsoft.com/office/drawing/2014/main" val="2488705074"/>
                  </a:ext>
                </a:extLst>
              </a:tr>
              <a:tr h="366184">
                <a:tc>
                  <a:txBody>
                    <a:bodyPr/>
                    <a:lstStyle/>
                    <a:p>
                      <a:r>
                        <a:rPr lang="en-US" sz="1400" dirty="0">
                          <a:solidFill>
                            <a:schemeClr val="bg1"/>
                          </a:solidFill>
                        </a:rPr>
                        <a:t>6</a:t>
                      </a:r>
                      <a:endParaRPr lang="en-IN" sz="1400" dirty="0">
                        <a:solidFill>
                          <a:schemeClr val="bg1"/>
                        </a:solidFill>
                      </a:endParaRPr>
                    </a:p>
                  </a:txBody>
                  <a:tcPr/>
                </a:tc>
                <a:tc>
                  <a:txBody>
                    <a:bodyPr/>
                    <a:lstStyle/>
                    <a:p>
                      <a:r>
                        <a:rPr lang="en-US" sz="1400" dirty="0">
                          <a:solidFill>
                            <a:schemeClr val="bg1"/>
                          </a:solidFill>
                        </a:rPr>
                        <a:t>8</a:t>
                      </a:r>
                      <a:endParaRPr lang="en-IN" sz="1400" dirty="0">
                        <a:solidFill>
                          <a:schemeClr val="bg1"/>
                        </a:solidFill>
                      </a:endParaRPr>
                    </a:p>
                  </a:txBody>
                  <a:tcPr/>
                </a:tc>
                <a:tc>
                  <a:txBody>
                    <a:bodyPr/>
                    <a:lstStyle/>
                    <a:p>
                      <a:r>
                        <a:rPr lang="en-US" sz="1400" dirty="0">
                          <a:solidFill>
                            <a:schemeClr val="bg1"/>
                          </a:solidFill>
                        </a:rPr>
                        <a:t>15</a:t>
                      </a:r>
                      <a:endParaRPr lang="en-IN" sz="1400" dirty="0">
                        <a:solidFill>
                          <a:schemeClr val="bg1"/>
                        </a:solidFill>
                      </a:endParaRPr>
                    </a:p>
                  </a:txBody>
                  <a:tcPr/>
                </a:tc>
                <a:tc>
                  <a:txBody>
                    <a:bodyPr/>
                    <a:lstStyle/>
                    <a:p>
                      <a:r>
                        <a:rPr lang="en-US" sz="1400" dirty="0">
                          <a:solidFill>
                            <a:schemeClr val="bg1"/>
                          </a:solidFill>
                        </a:rPr>
                        <a:t> 5</a:t>
                      </a:r>
                      <a:endParaRPr lang="en-IN" sz="1400" dirty="0">
                        <a:solidFill>
                          <a:schemeClr val="bg1"/>
                        </a:solidFill>
                      </a:endParaRPr>
                    </a:p>
                  </a:txBody>
                  <a:tcPr/>
                </a:tc>
                <a:tc>
                  <a:txBody>
                    <a:bodyPr/>
                    <a:lstStyle/>
                    <a:p>
                      <a:r>
                        <a:rPr lang="en-US" sz="1400" dirty="0">
                          <a:solidFill>
                            <a:schemeClr val="bg1"/>
                          </a:solidFill>
                        </a:rPr>
                        <a:t>16</a:t>
                      </a:r>
                      <a:endParaRPr lang="en-IN" sz="1400" dirty="0">
                        <a:solidFill>
                          <a:schemeClr val="bg1"/>
                        </a:solidFill>
                      </a:endParaRPr>
                    </a:p>
                  </a:txBody>
                  <a:tcPr/>
                </a:tc>
                <a:extLst>
                  <a:ext uri="{0D108BD9-81ED-4DB2-BD59-A6C34878D82A}">
                    <a16:rowId xmlns:a16="http://schemas.microsoft.com/office/drawing/2014/main" val="1663514739"/>
                  </a:ext>
                </a:extLst>
              </a:tr>
              <a:tr h="366184">
                <a:tc>
                  <a:txBody>
                    <a:bodyPr/>
                    <a:lstStyle/>
                    <a:p>
                      <a:r>
                        <a:rPr lang="en-US" sz="1400" dirty="0">
                          <a:solidFill>
                            <a:schemeClr val="bg1"/>
                          </a:solidFill>
                        </a:rPr>
                        <a:t>6</a:t>
                      </a:r>
                      <a:endParaRPr lang="en-IN" sz="1400" dirty="0">
                        <a:solidFill>
                          <a:schemeClr val="bg1"/>
                        </a:solidFill>
                      </a:endParaRPr>
                    </a:p>
                  </a:txBody>
                  <a:tcPr/>
                </a:tc>
                <a:tc>
                  <a:txBody>
                    <a:bodyPr/>
                    <a:lstStyle/>
                    <a:p>
                      <a:r>
                        <a:rPr lang="en-US" sz="1400" dirty="0">
                          <a:solidFill>
                            <a:schemeClr val="bg1"/>
                          </a:solidFill>
                        </a:rPr>
                        <a:t>8</a:t>
                      </a:r>
                      <a:endParaRPr lang="en-IN" sz="1400" dirty="0">
                        <a:solidFill>
                          <a:schemeClr val="bg1"/>
                        </a:solidFill>
                      </a:endParaRPr>
                    </a:p>
                  </a:txBody>
                  <a:tcPr/>
                </a:tc>
                <a:tc>
                  <a:txBody>
                    <a:bodyPr/>
                    <a:lstStyle/>
                    <a:p>
                      <a:r>
                        <a:rPr lang="en-US" sz="1400" dirty="0">
                          <a:solidFill>
                            <a:schemeClr val="bg1"/>
                          </a:solidFill>
                        </a:rPr>
                        <a:t>5</a:t>
                      </a:r>
                      <a:endParaRPr lang="en-IN" sz="1400" dirty="0">
                        <a:solidFill>
                          <a:schemeClr val="bg1"/>
                        </a:solidFill>
                      </a:endParaRPr>
                    </a:p>
                  </a:txBody>
                  <a:tcPr/>
                </a:tc>
                <a:tc>
                  <a:txBody>
                    <a:bodyPr/>
                    <a:lstStyle/>
                    <a:p>
                      <a:r>
                        <a:rPr lang="en-US" sz="1400" dirty="0">
                          <a:solidFill>
                            <a:schemeClr val="bg1"/>
                          </a:solidFill>
                        </a:rPr>
                        <a:t>15</a:t>
                      </a:r>
                      <a:endParaRPr lang="en-IN" sz="1400" dirty="0">
                        <a:solidFill>
                          <a:schemeClr val="bg1"/>
                        </a:solidFill>
                      </a:endParaRPr>
                    </a:p>
                  </a:txBody>
                  <a:tcPr/>
                </a:tc>
                <a:tc>
                  <a:txBody>
                    <a:bodyPr/>
                    <a:lstStyle/>
                    <a:p>
                      <a:r>
                        <a:rPr lang="en-US" sz="1400" dirty="0">
                          <a:solidFill>
                            <a:schemeClr val="bg1"/>
                          </a:solidFill>
                        </a:rPr>
                        <a:t>16</a:t>
                      </a:r>
                      <a:endParaRPr lang="en-IN" sz="1400" dirty="0">
                        <a:solidFill>
                          <a:schemeClr val="bg1"/>
                        </a:solidFill>
                      </a:endParaRPr>
                    </a:p>
                  </a:txBody>
                  <a:tcPr/>
                </a:tc>
                <a:extLst>
                  <a:ext uri="{0D108BD9-81ED-4DB2-BD59-A6C34878D82A}">
                    <a16:rowId xmlns:a16="http://schemas.microsoft.com/office/drawing/2014/main" val="2655203049"/>
                  </a:ext>
                </a:extLst>
              </a:tr>
            </a:tbl>
          </a:graphicData>
        </a:graphic>
      </p:graphicFrame>
      <p:graphicFrame>
        <p:nvGraphicFramePr>
          <p:cNvPr id="11" name="Table 10">
            <a:extLst>
              <a:ext uri="{FF2B5EF4-FFF2-40B4-BE49-F238E27FC236}">
                <a16:creationId xmlns:a16="http://schemas.microsoft.com/office/drawing/2014/main" id="{0BF12B2E-AFF0-2924-153C-E129F4A7744C}"/>
              </a:ext>
            </a:extLst>
          </p:cNvPr>
          <p:cNvGraphicFramePr>
            <a:graphicFrameLocks noGrp="1"/>
          </p:cNvGraphicFramePr>
          <p:nvPr>
            <p:extLst>
              <p:ext uri="{D42A27DB-BD31-4B8C-83A1-F6EECF244321}">
                <p14:modId xmlns:p14="http://schemas.microsoft.com/office/powerpoint/2010/main" val="872749924"/>
              </p:ext>
            </p:extLst>
          </p:nvPr>
        </p:nvGraphicFramePr>
        <p:xfrm>
          <a:off x="3439160" y="4012988"/>
          <a:ext cx="2153920" cy="366184"/>
        </p:xfrm>
        <a:graphic>
          <a:graphicData uri="http://schemas.openxmlformats.org/drawingml/2006/table">
            <a:tbl>
              <a:tblPr firstRow="1" bandRow="1">
                <a:tableStyleId>{2D5ABB26-0587-4C30-8999-92F81FD0307C}</a:tableStyleId>
              </a:tblPr>
              <a:tblGrid>
                <a:gridCol w="430784">
                  <a:extLst>
                    <a:ext uri="{9D8B030D-6E8A-4147-A177-3AD203B41FA5}">
                      <a16:colId xmlns:a16="http://schemas.microsoft.com/office/drawing/2014/main" val="2064032475"/>
                    </a:ext>
                  </a:extLst>
                </a:gridCol>
                <a:gridCol w="430784">
                  <a:extLst>
                    <a:ext uri="{9D8B030D-6E8A-4147-A177-3AD203B41FA5}">
                      <a16:colId xmlns:a16="http://schemas.microsoft.com/office/drawing/2014/main" val="317510714"/>
                    </a:ext>
                  </a:extLst>
                </a:gridCol>
                <a:gridCol w="408432">
                  <a:extLst>
                    <a:ext uri="{9D8B030D-6E8A-4147-A177-3AD203B41FA5}">
                      <a16:colId xmlns:a16="http://schemas.microsoft.com/office/drawing/2014/main" val="2484580757"/>
                    </a:ext>
                  </a:extLst>
                </a:gridCol>
                <a:gridCol w="453136">
                  <a:extLst>
                    <a:ext uri="{9D8B030D-6E8A-4147-A177-3AD203B41FA5}">
                      <a16:colId xmlns:a16="http://schemas.microsoft.com/office/drawing/2014/main" val="2858152873"/>
                    </a:ext>
                  </a:extLst>
                </a:gridCol>
                <a:gridCol w="430784">
                  <a:extLst>
                    <a:ext uri="{9D8B030D-6E8A-4147-A177-3AD203B41FA5}">
                      <a16:colId xmlns:a16="http://schemas.microsoft.com/office/drawing/2014/main" val="1274770308"/>
                    </a:ext>
                  </a:extLst>
                </a:gridCol>
              </a:tblGrid>
              <a:tr h="366184">
                <a:tc>
                  <a:txBody>
                    <a:bodyPr/>
                    <a:lstStyle/>
                    <a:p>
                      <a:r>
                        <a:rPr lang="en-US" sz="1400" dirty="0">
                          <a:solidFill>
                            <a:schemeClr val="bg1"/>
                          </a:solidFill>
                        </a:rPr>
                        <a:t>6</a:t>
                      </a:r>
                      <a:endParaRPr lang="en-IN" sz="1400" dirty="0">
                        <a:solidFill>
                          <a:schemeClr val="bg1"/>
                        </a:solidFill>
                      </a:endParaRPr>
                    </a:p>
                  </a:txBody>
                  <a:tcPr/>
                </a:tc>
                <a:tc>
                  <a:txBody>
                    <a:bodyPr/>
                    <a:lstStyle/>
                    <a:p>
                      <a:r>
                        <a:rPr lang="en-US" sz="1400" dirty="0">
                          <a:solidFill>
                            <a:schemeClr val="bg1"/>
                          </a:solidFill>
                        </a:rPr>
                        <a:t>8</a:t>
                      </a:r>
                      <a:endParaRPr lang="en-IN" sz="1400" dirty="0">
                        <a:solidFill>
                          <a:schemeClr val="bg1"/>
                        </a:solidFill>
                      </a:endParaRPr>
                    </a:p>
                  </a:txBody>
                  <a:tcPr/>
                </a:tc>
                <a:tc>
                  <a:txBody>
                    <a:bodyPr/>
                    <a:lstStyle/>
                    <a:p>
                      <a:r>
                        <a:rPr lang="en-US" sz="1400" dirty="0">
                          <a:solidFill>
                            <a:schemeClr val="bg1"/>
                          </a:solidFill>
                        </a:rPr>
                        <a:t>5</a:t>
                      </a:r>
                      <a:endParaRPr lang="en-IN" sz="1400" dirty="0">
                        <a:solidFill>
                          <a:schemeClr val="bg1"/>
                        </a:solidFill>
                      </a:endParaRPr>
                    </a:p>
                  </a:txBody>
                  <a:tcPr/>
                </a:tc>
                <a:tc>
                  <a:txBody>
                    <a:bodyPr/>
                    <a:lstStyle/>
                    <a:p>
                      <a:r>
                        <a:rPr lang="en-US" sz="1400" dirty="0">
                          <a:solidFill>
                            <a:schemeClr val="bg1"/>
                          </a:solidFill>
                          <a:highlight>
                            <a:srgbClr val="0000FF"/>
                          </a:highlight>
                        </a:rPr>
                        <a:t>15</a:t>
                      </a:r>
                      <a:endParaRPr lang="en-IN" sz="1400" dirty="0">
                        <a:solidFill>
                          <a:schemeClr val="bg1"/>
                        </a:solidFill>
                        <a:highlight>
                          <a:srgbClr val="0000FF"/>
                        </a:highlight>
                      </a:endParaRPr>
                    </a:p>
                  </a:txBody>
                  <a:tcPr/>
                </a:tc>
                <a:tc>
                  <a:txBody>
                    <a:bodyPr/>
                    <a:lstStyle/>
                    <a:p>
                      <a:r>
                        <a:rPr lang="en-US" sz="1400" dirty="0">
                          <a:solidFill>
                            <a:schemeClr val="bg1"/>
                          </a:solidFill>
                          <a:highlight>
                            <a:srgbClr val="0000FF"/>
                          </a:highlight>
                        </a:rPr>
                        <a:t>16</a:t>
                      </a:r>
                      <a:endParaRPr lang="en-IN" sz="1400" dirty="0">
                        <a:solidFill>
                          <a:schemeClr val="bg1"/>
                        </a:solidFill>
                        <a:highlight>
                          <a:srgbClr val="0000FF"/>
                        </a:highlight>
                      </a:endParaRPr>
                    </a:p>
                  </a:txBody>
                  <a:tcPr/>
                </a:tc>
                <a:extLst>
                  <a:ext uri="{0D108BD9-81ED-4DB2-BD59-A6C34878D82A}">
                    <a16:rowId xmlns:a16="http://schemas.microsoft.com/office/drawing/2014/main" val="2655203049"/>
                  </a:ext>
                </a:extLst>
              </a:tr>
            </a:tbl>
          </a:graphicData>
        </a:graphic>
      </p:graphicFrame>
      <p:sp>
        <p:nvSpPr>
          <p:cNvPr id="12" name="Rectangle 11">
            <a:extLst>
              <a:ext uri="{FF2B5EF4-FFF2-40B4-BE49-F238E27FC236}">
                <a16:creationId xmlns:a16="http://schemas.microsoft.com/office/drawing/2014/main" id="{E4CCF468-36FF-D138-8E42-F06A11165981}"/>
              </a:ext>
            </a:extLst>
          </p:cNvPr>
          <p:cNvSpPr/>
          <p:nvPr/>
        </p:nvSpPr>
        <p:spPr>
          <a:xfrm>
            <a:off x="6289040" y="2453216"/>
            <a:ext cx="2153920" cy="20015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aphicFrame>
        <p:nvGraphicFramePr>
          <p:cNvPr id="14" name="Table 13">
            <a:extLst>
              <a:ext uri="{FF2B5EF4-FFF2-40B4-BE49-F238E27FC236}">
                <a16:creationId xmlns:a16="http://schemas.microsoft.com/office/drawing/2014/main" id="{E036679F-6050-317B-0446-B2A4366DEC85}"/>
              </a:ext>
            </a:extLst>
          </p:cNvPr>
          <p:cNvGraphicFramePr>
            <a:graphicFrameLocks noGrp="1"/>
          </p:cNvGraphicFramePr>
          <p:nvPr>
            <p:extLst>
              <p:ext uri="{D42A27DB-BD31-4B8C-83A1-F6EECF244321}">
                <p14:modId xmlns:p14="http://schemas.microsoft.com/office/powerpoint/2010/main" val="3692370193"/>
              </p:ext>
            </p:extLst>
          </p:nvPr>
        </p:nvGraphicFramePr>
        <p:xfrm>
          <a:off x="6289040" y="2595032"/>
          <a:ext cx="2153920" cy="1464736"/>
        </p:xfrm>
        <a:graphic>
          <a:graphicData uri="http://schemas.openxmlformats.org/drawingml/2006/table">
            <a:tbl>
              <a:tblPr firstRow="1" bandRow="1">
                <a:tableStyleId>{2D5ABB26-0587-4C30-8999-92F81FD0307C}</a:tableStyleId>
              </a:tblPr>
              <a:tblGrid>
                <a:gridCol w="430784">
                  <a:extLst>
                    <a:ext uri="{9D8B030D-6E8A-4147-A177-3AD203B41FA5}">
                      <a16:colId xmlns:a16="http://schemas.microsoft.com/office/drawing/2014/main" val="2064032475"/>
                    </a:ext>
                  </a:extLst>
                </a:gridCol>
                <a:gridCol w="430784">
                  <a:extLst>
                    <a:ext uri="{9D8B030D-6E8A-4147-A177-3AD203B41FA5}">
                      <a16:colId xmlns:a16="http://schemas.microsoft.com/office/drawing/2014/main" val="317510714"/>
                    </a:ext>
                  </a:extLst>
                </a:gridCol>
                <a:gridCol w="408432">
                  <a:extLst>
                    <a:ext uri="{9D8B030D-6E8A-4147-A177-3AD203B41FA5}">
                      <a16:colId xmlns:a16="http://schemas.microsoft.com/office/drawing/2014/main" val="2484580757"/>
                    </a:ext>
                  </a:extLst>
                </a:gridCol>
                <a:gridCol w="453136">
                  <a:extLst>
                    <a:ext uri="{9D8B030D-6E8A-4147-A177-3AD203B41FA5}">
                      <a16:colId xmlns:a16="http://schemas.microsoft.com/office/drawing/2014/main" val="2858152873"/>
                    </a:ext>
                  </a:extLst>
                </a:gridCol>
                <a:gridCol w="430784">
                  <a:extLst>
                    <a:ext uri="{9D8B030D-6E8A-4147-A177-3AD203B41FA5}">
                      <a16:colId xmlns:a16="http://schemas.microsoft.com/office/drawing/2014/main" val="1274770308"/>
                    </a:ext>
                  </a:extLst>
                </a:gridCol>
              </a:tblGrid>
              <a:tr h="366184">
                <a:tc>
                  <a:txBody>
                    <a:bodyPr/>
                    <a:lstStyle/>
                    <a:p>
                      <a:r>
                        <a:rPr lang="en-US" sz="1400" dirty="0">
                          <a:solidFill>
                            <a:schemeClr val="bg1"/>
                          </a:solidFill>
                        </a:rPr>
                        <a:t>6</a:t>
                      </a:r>
                      <a:endParaRPr lang="en-IN" sz="1400" dirty="0">
                        <a:solidFill>
                          <a:schemeClr val="bg1"/>
                        </a:solidFill>
                      </a:endParaRPr>
                    </a:p>
                  </a:txBody>
                  <a:tcPr/>
                </a:tc>
                <a:tc>
                  <a:txBody>
                    <a:bodyPr/>
                    <a:lstStyle/>
                    <a:p>
                      <a:r>
                        <a:rPr lang="en-US" sz="1400" dirty="0">
                          <a:solidFill>
                            <a:schemeClr val="bg1"/>
                          </a:solidFill>
                        </a:rPr>
                        <a:t>8</a:t>
                      </a:r>
                      <a:endParaRPr lang="en-IN" sz="1400" dirty="0">
                        <a:solidFill>
                          <a:schemeClr val="bg1"/>
                        </a:solidFill>
                      </a:endParaRPr>
                    </a:p>
                  </a:txBody>
                  <a:tcPr/>
                </a:tc>
                <a:tc>
                  <a:txBody>
                    <a:bodyPr/>
                    <a:lstStyle/>
                    <a:p>
                      <a:r>
                        <a:rPr lang="en-US" sz="1400" dirty="0">
                          <a:solidFill>
                            <a:schemeClr val="bg1"/>
                          </a:solidFill>
                        </a:rPr>
                        <a:t>5</a:t>
                      </a:r>
                      <a:endParaRPr lang="en-IN" sz="1400" dirty="0">
                        <a:solidFill>
                          <a:schemeClr val="bg1"/>
                        </a:solidFill>
                      </a:endParaRPr>
                    </a:p>
                  </a:txBody>
                  <a:tcPr/>
                </a:tc>
                <a:tc>
                  <a:txBody>
                    <a:bodyPr/>
                    <a:lstStyle/>
                    <a:p>
                      <a:r>
                        <a:rPr lang="en-US" sz="1400" dirty="0">
                          <a:solidFill>
                            <a:schemeClr val="bg1"/>
                          </a:solidFill>
                        </a:rPr>
                        <a:t>15</a:t>
                      </a:r>
                      <a:endParaRPr lang="en-IN" sz="1400" dirty="0">
                        <a:solidFill>
                          <a:schemeClr val="bg1"/>
                        </a:solidFill>
                      </a:endParaRPr>
                    </a:p>
                  </a:txBody>
                  <a:tcPr/>
                </a:tc>
                <a:tc>
                  <a:txBody>
                    <a:bodyPr/>
                    <a:lstStyle/>
                    <a:p>
                      <a:r>
                        <a:rPr lang="en-US" sz="1400" dirty="0">
                          <a:solidFill>
                            <a:schemeClr val="bg1"/>
                          </a:solidFill>
                        </a:rPr>
                        <a:t>16</a:t>
                      </a:r>
                    </a:p>
                  </a:txBody>
                  <a:tcPr/>
                </a:tc>
                <a:extLst>
                  <a:ext uri="{0D108BD9-81ED-4DB2-BD59-A6C34878D82A}">
                    <a16:rowId xmlns:a16="http://schemas.microsoft.com/office/drawing/2014/main" val="1732675414"/>
                  </a:ext>
                </a:extLst>
              </a:tr>
              <a:tr h="366184">
                <a:tc>
                  <a:txBody>
                    <a:bodyPr/>
                    <a:lstStyle/>
                    <a:p>
                      <a:r>
                        <a:rPr lang="en-US" sz="1400" dirty="0">
                          <a:solidFill>
                            <a:schemeClr val="bg1"/>
                          </a:solidFill>
                        </a:rPr>
                        <a:t>6</a:t>
                      </a:r>
                      <a:endParaRPr lang="en-IN" sz="1400" dirty="0">
                        <a:solidFill>
                          <a:schemeClr val="bg1"/>
                        </a:solidFill>
                      </a:endParaRPr>
                    </a:p>
                  </a:txBody>
                  <a:tcPr/>
                </a:tc>
                <a:tc>
                  <a:txBody>
                    <a:bodyPr/>
                    <a:lstStyle/>
                    <a:p>
                      <a:r>
                        <a:rPr lang="en-US" sz="1400" dirty="0">
                          <a:solidFill>
                            <a:schemeClr val="bg1"/>
                          </a:solidFill>
                        </a:rPr>
                        <a:t>8</a:t>
                      </a:r>
                      <a:endParaRPr lang="en-IN" sz="1400" dirty="0">
                        <a:solidFill>
                          <a:schemeClr val="bg1"/>
                        </a:solidFill>
                      </a:endParaRPr>
                    </a:p>
                  </a:txBody>
                  <a:tcPr/>
                </a:tc>
                <a:tc>
                  <a:txBody>
                    <a:bodyPr/>
                    <a:lstStyle/>
                    <a:p>
                      <a:r>
                        <a:rPr lang="en-US" sz="1400" dirty="0">
                          <a:solidFill>
                            <a:schemeClr val="bg1"/>
                          </a:solidFill>
                        </a:rPr>
                        <a:t>5</a:t>
                      </a:r>
                      <a:endParaRPr lang="en-IN" sz="1400" dirty="0">
                        <a:solidFill>
                          <a:schemeClr val="bg1"/>
                        </a:solidFill>
                      </a:endParaRPr>
                    </a:p>
                  </a:txBody>
                  <a:tcPr/>
                </a:tc>
                <a:tc>
                  <a:txBody>
                    <a:bodyPr/>
                    <a:lstStyle/>
                    <a:p>
                      <a:r>
                        <a:rPr lang="en-US" sz="1400" dirty="0">
                          <a:solidFill>
                            <a:schemeClr val="bg1"/>
                          </a:solidFill>
                        </a:rPr>
                        <a:t>15</a:t>
                      </a:r>
                      <a:endParaRPr lang="en-IN" sz="1400" dirty="0">
                        <a:solidFill>
                          <a:schemeClr val="bg1"/>
                        </a:solidFill>
                      </a:endParaRPr>
                    </a:p>
                  </a:txBody>
                  <a:tcPr/>
                </a:tc>
                <a:tc>
                  <a:txBody>
                    <a:bodyPr/>
                    <a:lstStyle/>
                    <a:p>
                      <a:r>
                        <a:rPr lang="en-US" sz="1400" dirty="0">
                          <a:solidFill>
                            <a:schemeClr val="bg1"/>
                          </a:solidFill>
                        </a:rPr>
                        <a:t>16</a:t>
                      </a:r>
                      <a:endParaRPr lang="en-IN" sz="1400" dirty="0">
                        <a:solidFill>
                          <a:schemeClr val="bg1"/>
                        </a:solidFill>
                      </a:endParaRPr>
                    </a:p>
                  </a:txBody>
                  <a:tcPr/>
                </a:tc>
                <a:extLst>
                  <a:ext uri="{0D108BD9-81ED-4DB2-BD59-A6C34878D82A}">
                    <a16:rowId xmlns:a16="http://schemas.microsoft.com/office/drawing/2014/main" val="2488705074"/>
                  </a:ext>
                </a:extLst>
              </a:tr>
              <a:tr h="366184">
                <a:tc>
                  <a:txBody>
                    <a:bodyPr/>
                    <a:lstStyle/>
                    <a:p>
                      <a:r>
                        <a:rPr lang="en-US" sz="1400" dirty="0">
                          <a:solidFill>
                            <a:schemeClr val="bg1"/>
                          </a:solidFill>
                        </a:rPr>
                        <a:t>6</a:t>
                      </a:r>
                      <a:endParaRPr lang="en-IN" sz="1400" dirty="0">
                        <a:solidFill>
                          <a:schemeClr val="bg1"/>
                        </a:solidFill>
                      </a:endParaRPr>
                    </a:p>
                  </a:txBody>
                  <a:tcPr/>
                </a:tc>
                <a:tc>
                  <a:txBody>
                    <a:bodyPr/>
                    <a:lstStyle/>
                    <a:p>
                      <a:r>
                        <a:rPr lang="en-US" sz="1400" dirty="0">
                          <a:solidFill>
                            <a:schemeClr val="bg1"/>
                          </a:solidFill>
                        </a:rPr>
                        <a:t>8</a:t>
                      </a:r>
                      <a:endParaRPr lang="en-IN" sz="1400" dirty="0">
                        <a:solidFill>
                          <a:schemeClr val="bg1"/>
                        </a:solidFill>
                      </a:endParaRPr>
                    </a:p>
                  </a:txBody>
                  <a:tcPr/>
                </a:tc>
                <a:tc>
                  <a:txBody>
                    <a:bodyPr/>
                    <a:lstStyle/>
                    <a:p>
                      <a:r>
                        <a:rPr lang="en-US" sz="1400" dirty="0">
                          <a:solidFill>
                            <a:schemeClr val="bg1"/>
                          </a:solidFill>
                        </a:rPr>
                        <a:t>5</a:t>
                      </a:r>
                      <a:endParaRPr lang="en-IN" sz="1400" dirty="0">
                        <a:solidFill>
                          <a:schemeClr val="bg1"/>
                        </a:solidFill>
                      </a:endParaRPr>
                    </a:p>
                  </a:txBody>
                  <a:tcPr/>
                </a:tc>
                <a:tc>
                  <a:txBody>
                    <a:bodyPr/>
                    <a:lstStyle/>
                    <a:p>
                      <a:r>
                        <a:rPr lang="en-US" sz="1400" dirty="0">
                          <a:solidFill>
                            <a:schemeClr val="bg1"/>
                          </a:solidFill>
                        </a:rPr>
                        <a:t>15</a:t>
                      </a:r>
                      <a:endParaRPr lang="en-IN" sz="1400" dirty="0">
                        <a:solidFill>
                          <a:schemeClr val="bg1"/>
                        </a:solidFill>
                      </a:endParaRPr>
                    </a:p>
                  </a:txBody>
                  <a:tcPr/>
                </a:tc>
                <a:tc>
                  <a:txBody>
                    <a:bodyPr/>
                    <a:lstStyle/>
                    <a:p>
                      <a:r>
                        <a:rPr lang="en-US" sz="1400" dirty="0">
                          <a:solidFill>
                            <a:schemeClr val="bg1"/>
                          </a:solidFill>
                        </a:rPr>
                        <a:t>16</a:t>
                      </a:r>
                      <a:endParaRPr lang="en-IN" sz="1400" dirty="0">
                        <a:solidFill>
                          <a:schemeClr val="bg1"/>
                        </a:solidFill>
                      </a:endParaRPr>
                    </a:p>
                  </a:txBody>
                  <a:tcPr/>
                </a:tc>
                <a:extLst>
                  <a:ext uri="{0D108BD9-81ED-4DB2-BD59-A6C34878D82A}">
                    <a16:rowId xmlns:a16="http://schemas.microsoft.com/office/drawing/2014/main" val="1663514739"/>
                  </a:ext>
                </a:extLst>
              </a:tr>
              <a:tr h="366184">
                <a:tc>
                  <a:txBody>
                    <a:bodyPr/>
                    <a:lstStyle/>
                    <a:p>
                      <a:r>
                        <a:rPr lang="en-US" sz="1400" dirty="0">
                          <a:solidFill>
                            <a:schemeClr val="bg1"/>
                          </a:solidFill>
                        </a:rPr>
                        <a:t>6</a:t>
                      </a:r>
                      <a:endParaRPr lang="en-IN" sz="1400" dirty="0">
                        <a:solidFill>
                          <a:schemeClr val="bg1"/>
                        </a:solidFill>
                      </a:endParaRPr>
                    </a:p>
                  </a:txBody>
                  <a:tcPr/>
                </a:tc>
                <a:tc>
                  <a:txBody>
                    <a:bodyPr/>
                    <a:lstStyle/>
                    <a:p>
                      <a:r>
                        <a:rPr lang="en-US" sz="1400" dirty="0">
                          <a:solidFill>
                            <a:schemeClr val="bg1"/>
                          </a:solidFill>
                        </a:rPr>
                        <a:t>8</a:t>
                      </a:r>
                      <a:endParaRPr lang="en-IN" sz="1400" dirty="0">
                        <a:solidFill>
                          <a:schemeClr val="bg1"/>
                        </a:solidFill>
                      </a:endParaRPr>
                    </a:p>
                  </a:txBody>
                  <a:tcPr/>
                </a:tc>
                <a:tc>
                  <a:txBody>
                    <a:bodyPr/>
                    <a:lstStyle/>
                    <a:p>
                      <a:r>
                        <a:rPr lang="en-US" sz="1400" dirty="0">
                          <a:solidFill>
                            <a:schemeClr val="bg1"/>
                          </a:solidFill>
                        </a:rPr>
                        <a:t>5</a:t>
                      </a:r>
                      <a:endParaRPr lang="en-IN" sz="1400" dirty="0">
                        <a:solidFill>
                          <a:schemeClr val="bg1"/>
                        </a:solidFill>
                      </a:endParaRPr>
                    </a:p>
                  </a:txBody>
                  <a:tcPr/>
                </a:tc>
                <a:tc>
                  <a:txBody>
                    <a:bodyPr/>
                    <a:lstStyle/>
                    <a:p>
                      <a:r>
                        <a:rPr lang="en-US" sz="1400" dirty="0">
                          <a:solidFill>
                            <a:schemeClr val="bg1"/>
                          </a:solidFill>
                        </a:rPr>
                        <a:t>15</a:t>
                      </a:r>
                      <a:endParaRPr lang="en-IN" sz="1400" dirty="0">
                        <a:solidFill>
                          <a:schemeClr val="bg1"/>
                        </a:solidFill>
                      </a:endParaRPr>
                    </a:p>
                  </a:txBody>
                  <a:tcPr/>
                </a:tc>
                <a:tc>
                  <a:txBody>
                    <a:bodyPr/>
                    <a:lstStyle/>
                    <a:p>
                      <a:r>
                        <a:rPr lang="en-US" sz="1400" dirty="0">
                          <a:solidFill>
                            <a:schemeClr val="bg1"/>
                          </a:solidFill>
                        </a:rPr>
                        <a:t>16</a:t>
                      </a:r>
                      <a:endParaRPr lang="en-IN" sz="1400" dirty="0">
                        <a:solidFill>
                          <a:schemeClr val="bg1"/>
                        </a:solidFill>
                      </a:endParaRPr>
                    </a:p>
                  </a:txBody>
                  <a:tcPr/>
                </a:tc>
                <a:extLst>
                  <a:ext uri="{0D108BD9-81ED-4DB2-BD59-A6C34878D82A}">
                    <a16:rowId xmlns:a16="http://schemas.microsoft.com/office/drawing/2014/main" val="2655203049"/>
                  </a:ext>
                </a:extLst>
              </a:tr>
            </a:tbl>
          </a:graphicData>
        </a:graphic>
      </p:graphicFrame>
      <p:graphicFrame>
        <p:nvGraphicFramePr>
          <p:cNvPr id="15" name="Table 14">
            <a:extLst>
              <a:ext uri="{FF2B5EF4-FFF2-40B4-BE49-F238E27FC236}">
                <a16:creationId xmlns:a16="http://schemas.microsoft.com/office/drawing/2014/main" id="{2C066A72-F9C1-5921-92F0-1021F743D2A1}"/>
              </a:ext>
            </a:extLst>
          </p:cNvPr>
          <p:cNvGraphicFramePr>
            <a:graphicFrameLocks noGrp="1"/>
          </p:cNvGraphicFramePr>
          <p:nvPr>
            <p:extLst>
              <p:ext uri="{D42A27DB-BD31-4B8C-83A1-F6EECF244321}">
                <p14:modId xmlns:p14="http://schemas.microsoft.com/office/powerpoint/2010/main" val="1541585158"/>
              </p:ext>
            </p:extLst>
          </p:nvPr>
        </p:nvGraphicFramePr>
        <p:xfrm>
          <a:off x="6319520" y="4018492"/>
          <a:ext cx="2153920" cy="366184"/>
        </p:xfrm>
        <a:graphic>
          <a:graphicData uri="http://schemas.openxmlformats.org/drawingml/2006/table">
            <a:tbl>
              <a:tblPr firstRow="1" bandRow="1">
                <a:tableStyleId>{2D5ABB26-0587-4C30-8999-92F81FD0307C}</a:tableStyleId>
              </a:tblPr>
              <a:tblGrid>
                <a:gridCol w="430784">
                  <a:extLst>
                    <a:ext uri="{9D8B030D-6E8A-4147-A177-3AD203B41FA5}">
                      <a16:colId xmlns:a16="http://schemas.microsoft.com/office/drawing/2014/main" val="2064032475"/>
                    </a:ext>
                  </a:extLst>
                </a:gridCol>
                <a:gridCol w="430784">
                  <a:extLst>
                    <a:ext uri="{9D8B030D-6E8A-4147-A177-3AD203B41FA5}">
                      <a16:colId xmlns:a16="http://schemas.microsoft.com/office/drawing/2014/main" val="317510714"/>
                    </a:ext>
                  </a:extLst>
                </a:gridCol>
                <a:gridCol w="408432">
                  <a:extLst>
                    <a:ext uri="{9D8B030D-6E8A-4147-A177-3AD203B41FA5}">
                      <a16:colId xmlns:a16="http://schemas.microsoft.com/office/drawing/2014/main" val="2484580757"/>
                    </a:ext>
                  </a:extLst>
                </a:gridCol>
                <a:gridCol w="453136">
                  <a:extLst>
                    <a:ext uri="{9D8B030D-6E8A-4147-A177-3AD203B41FA5}">
                      <a16:colId xmlns:a16="http://schemas.microsoft.com/office/drawing/2014/main" val="2858152873"/>
                    </a:ext>
                  </a:extLst>
                </a:gridCol>
                <a:gridCol w="430784">
                  <a:extLst>
                    <a:ext uri="{9D8B030D-6E8A-4147-A177-3AD203B41FA5}">
                      <a16:colId xmlns:a16="http://schemas.microsoft.com/office/drawing/2014/main" val="1274770308"/>
                    </a:ext>
                  </a:extLst>
                </a:gridCol>
              </a:tblGrid>
              <a:tr h="366184">
                <a:tc>
                  <a:txBody>
                    <a:bodyPr/>
                    <a:lstStyle/>
                    <a:p>
                      <a:r>
                        <a:rPr lang="en-US" sz="1400" dirty="0">
                          <a:solidFill>
                            <a:schemeClr val="bg1"/>
                          </a:solidFill>
                        </a:rPr>
                        <a:t>6</a:t>
                      </a:r>
                      <a:endParaRPr lang="en-IN" sz="1400" dirty="0">
                        <a:solidFill>
                          <a:schemeClr val="bg1"/>
                        </a:solidFill>
                      </a:endParaRPr>
                    </a:p>
                  </a:txBody>
                  <a:tcPr/>
                </a:tc>
                <a:tc>
                  <a:txBody>
                    <a:bodyPr/>
                    <a:lstStyle/>
                    <a:p>
                      <a:r>
                        <a:rPr lang="en-US" sz="1400" dirty="0">
                          <a:solidFill>
                            <a:schemeClr val="bg1"/>
                          </a:solidFill>
                        </a:rPr>
                        <a:t>8</a:t>
                      </a:r>
                      <a:endParaRPr lang="en-IN" sz="1400" dirty="0">
                        <a:solidFill>
                          <a:schemeClr val="bg1"/>
                        </a:solidFill>
                      </a:endParaRPr>
                    </a:p>
                  </a:txBody>
                  <a:tcPr/>
                </a:tc>
                <a:tc>
                  <a:txBody>
                    <a:bodyPr/>
                    <a:lstStyle/>
                    <a:p>
                      <a:r>
                        <a:rPr lang="en-US" sz="1400" dirty="0">
                          <a:solidFill>
                            <a:schemeClr val="bg1"/>
                          </a:solidFill>
                          <a:highlight>
                            <a:srgbClr val="0000FF"/>
                          </a:highlight>
                        </a:rPr>
                        <a:t>5</a:t>
                      </a:r>
                      <a:endParaRPr lang="en-IN" sz="1400" dirty="0">
                        <a:solidFill>
                          <a:schemeClr val="bg1"/>
                        </a:solidFill>
                        <a:highlight>
                          <a:srgbClr val="0000FF"/>
                        </a:highlight>
                      </a:endParaRPr>
                    </a:p>
                  </a:txBody>
                  <a:tcPr/>
                </a:tc>
                <a:tc>
                  <a:txBody>
                    <a:bodyPr/>
                    <a:lstStyle/>
                    <a:p>
                      <a:r>
                        <a:rPr lang="en-US" sz="1400" dirty="0">
                          <a:solidFill>
                            <a:schemeClr val="bg1"/>
                          </a:solidFill>
                          <a:highlight>
                            <a:srgbClr val="0000FF"/>
                          </a:highlight>
                        </a:rPr>
                        <a:t>15</a:t>
                      </a:r>
                      <a:endParaRPr lang="en-IN" sz="1400" dirty="0">
                        <a:solidFill>
                          <a:schemeClr val="bg1"/>
                        </a:solidFill>
                        <a:highlight>
                          <a:srgbClr val="0000FF"/>
                        </a:highlight>
                      </a:endParaRPr>
                    </a:p>
                  </a:txBody>
                  <a:tcPr/>
                </a:tc>
                <a:tc>
                  <a:txBody>
                    <a:bodyPr/>
                    <a:lstStyle/>
                    <a:p>
                      <a:r>
                        <a:rPr lang="en-US" sz="1400" dirty="0">
                          <a:solidFill>
                            <a:schemeClr val="bg1"/>
                          </a:solidFill>
                          <a:highlight>
                            <a:srgbClr val="0000FF"/>
                          </a:highlight>
                        </a:rPr>
                        <a:t>16</a:t>
                      </a:r>
                      <a:endParaRPr lang="en-IN" sz="1400" dirty="0">
                        <a:solidFill>
                          <a:schemeClr val="bg1"/>
                        </a:solidFill>
                        <a:highlight>
                          <a:srgbClr val="0000FF"/>
                        </a:highlight>
                      </a:endParaRPr>
                    </a:p>
                  </a:txBody>
                  <a:tcPr/>
                </a:tc>
                <a:extLst>
                  <a:ext uri="{0D108BD9-81ED-4DB2-BD59-A6C34878D82A}">
                    <a16:rowId xmlns:a16="http://schemas.microsoft.com/office/drawing/2014/main" val="2655203049"/>
                  </a:ext>
                </a:extLst>
              </a:tr>
            </a:tbl>
          </a:graphicData>
        </a:graphic>
      </p:graphicFrame>
      <p:sp>
        <p:nvSpPr>
          <p:cNvPr id="16" name="Right Brace 15">
            <a:extLst>
              <a:ext uri="{FF2B5EF4-FFF2-40B4-BE49-F238E27FC236}">
                <a16:creationId xmlns:a16="http://schemas.microsoft.com/office/drawing/2014/main" id="{11DE71BE-8526-9635-F8A1-14AF72DD27B9}"/>
              </a:ext>
            </a:extLst>
          </p:cNvPr>
          <p:cNvSpPr/>
          <p:nvPr/>
        </p:nvSpPr>
        <p:spPr>
          <a:xfrm rot="5400000">
            <a:off x="4158404" y="3070860"/>
            <a:ext cx="232832" cy="452120"/>
          </a:xfrm>
          <a:prstGeom prst="rightBrac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solidFill>
                <a:schemeClr val="bg1"/>
              </a:solidFill>
            </a:endParaRPr>
          </a:p>
        </p:txBody>
      </p:sp>
      <p:sp>
        <p:nvSpPr>
          <p:cNvPr id="17" name="Right Brace 16">
            <a:extLst>
              <a:ext uri="{FF2B5EF4-FFF2-40B4-BE49-F238E27FC236}">
                <a16:creationId xmlns:a16="http://schemas.microsoft.com/office/drawing/2014/main" id="{073DFA7C-5B49-4EFC-24DF-3EFA59887205}"/>
              </a:ext>
            </a:extLst>
          </p:cNvPr>
          <p:cNvSpPr/>
          <p:nvPr/>
        </p:nvSpPr>
        <p:spPr>
          <a:xfrm rot="5400000">
            <a:off x="3706284" y="2714836"/>
            <a:ext cx="232832" cy="452120"/>
          </a:xfrm>
          <a:prstGeom prst="rightBrac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solidFill>
                <a:schemeClr val="bg1"/>
              </a:solidFill>
            </a:endParaRPr>
          </a:p>
        </p:txBody>
      </p:sp>
      <p:sp>
        <p:nvSpPr>
          <p:cNvPr id="18" name="Right Brace 17">
            <a:extLst>
              <a:ext uri="{FF2B5EF4-FFF2-40B4-BE49-F238E27FC236}">
                <a16:creationId xmlns:a16="http://schemas.microsoft.com/office/drawing/2014/main" id="{F605050D-6E9A-CDEF-B9FF-1B20BA1A9EC8}"/>
              </a:ext>
            </a:extLst>
          </p:cNvPr>
          <p:cNvSpPr/>
          <p:nvPr/>
        </p:nvSpPr>
        <p:spPr>
          <a:xfrm rot="5400000">
            <a:off x="4572424" y="3434186"/>
            <a:ext cx="232832" cy="452120"/>
          </a:xfrm>
          <a:prstGeom prst="rightBrac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solidFill>
                <a:schemeClr val="bg1"/>
              </a:solidFill>
            </a:endParaRPr>
          </a:p>
        </p:txBody>
      </p:sp>
      <p:sp>
        <p:nvSpPr>
          <p:cNvPr id="19" name="Right Brace 18">
            <a:extLst>
              <a:ext uri="{FF2B5EF4-FFF2-40B4-BE49-F238E27FC236}">
                <a16:creationId xmlns:a16="http://schemas.microsoft.com/office/drawing/2014/main" id="{11BBCFDC-1E4D-2F13-4928-DDD8AFC3A524}"/>
              </a:ext>
            </a:extLst>
          </p:cNvPr>
          <p:cNvSpPr/>
          <p:nvPr/>
        </p:nvSpPr>
        <p:spPr>
          <a:xfrm rot="5400000">
            <a:off x="5052484" y="3785872"/>
            <a:ext cx="232832" cy="452120"/>
          </a:xfrm>
          <a:prstGeom prst="rightBrac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solidFill>
                <a:schemeClr val="bg1"/>
              </a:solidFill>
            </a:endParaRPr>
          </a:p>
        </p:txBody>
      </p:sp>
      <p:sp>
        <p:nvSpPr>
          <p:cNvPr id="20" name="Right Brace 19">
            <a:extLst>
              <a:ext uri="{FF2B5EF4-FFF2-40B4-BE49-F238E27FC236}">
                <a16:creationId xmlns:a16="http://schemas.microsoft.com/office/drawing/2014/main" id="{BF8F9458-E4B9-58A0-193E-25A15815FC8E}"/>
              </a:ext>
            </a:extLst>
          </p:cNvPr>
          <p:cNvSpPr/>
          <p:nvPr/>
        </p:nvSpPr>
        <p:spPr>
          <a:xfrm rot="5400000">
            <a:off x="6546004" y="2722138"/>
            <a:ext cx="232832" cy="452120"/>
          </a:xfrm>
          <a:prstGeom prst="rightBrac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solidFill>
                <a:schemeClr val="bg1"/>
              </a:solidFill>
            </a:endParaRPr>
          </a:p>
        </p:txBody>
      </p:sp>
      <p:sp>
        <p:nvSpPr>
          <p:cNvPr id="21" name="Right Brace 20">
            <a:extLst>
              <a:ext uri="{FF2B5EF4-FFF2-40B4-BE49-F238E27FC236}">
                <a16:creationId xmlns:a16="http://schemas.microsoft.com/office/drawing/2014/main" id="{6E504120-E085-E20D-F501-8BF872F2FEEB}"/>
              </a:ext>
            </a:extLst>
          </p:cNvPr>
          <p:cNvSpPr/>
          <p:nvPr/>
        </p:nvSpPr>
        <p:spPr>
          <a:xfrm rot="5400000">
            <a:off x="6962564" y="3071284"/>
            <a:ext cx="232832" cy="452120"/>
          </a:xfrm>
          <a:prstGeom prst="rightBrac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solidFill>
                <a:schemeClr val="bg1"/>
              </a:solidFill>
            </a:endParaRPr>
          </a:p>
        </p:txBody>
      </p:sp>
      <p:sp>
        <p:nvSpPr>
          <p:cNvPr id="22" name="Right Brace 21">
            <a:extLst>
              <a:ext uri="{FF2B5EF4-FFF2-40B4-BE49-F238E27FC236}">
                <a16:creationId xmlns:a16="http://schemas.microsoft.com/office/drawing/2014/main" id="{EDE7422D-9077-4D9E-1A0E-8D0F21978D99}"/>
              </a:ext>
            </a:extLst>
          </p:cNvPr>
          <p:cNvSpPr/>
          <p:nvPr/>
        </p:nvSpPr>
        <p:spPr>
          <a:xfrm rot="5400000">
            <a:off x="7414684" y="3444346"/>
            <a:ext cx="232832" cy="452120"/>
          </a:xfrm>
          <a:prstGeom prst="rightBrac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solidFill>
                <a:schemeClr val="bg1"/>
              </a:solidFill>
            </a:endParaRPr>
          </a:p>
        </p:txBody>
      </p:sp>
      <p:sp>
        <p:nvSpPr>
          <p:cNvPr id="23" name="Right Brace 22">
            <a:extLst>
              <a:ext uri="{FF2B5EF4-FFF2-40B4-BE49-F238E27FC236}">
                <a16:creationId xmlns:a16="http://schemas.microsoft.com/office/drawing/2014/main" id="{71A23ED8-7F07-F112-6862-3334DDBC63AE}"/>
              </a:ext>
            </a:extLst>
          </p:cNvPr>
          <p:cNvSpPr/>
          <p:nvPr/>
        </p:nvSpPr>
        <p:spPr>
          <a:xfrm rot="5400000">
            <a:off x="7866804" y="3791800"/>
            <a:ext cx="232832" cy="452120"/>
          </a:xfrm>
          <a:prstGeom prst="rightBrac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solidFill>
                <a:schemeClr val="bg1"/>
              </a:solidFill>
            </a:endParaRPr>
          </a:p>
        </p:txBody>
      </p:sp>
      <p:sp>
        <p:nvSpPr>
          <p:cNvPr id="24" name="Rectangle 23">
            <a:extLst>
              <a:ext uri="{FF2B5EF4-FFF2-40B4-BE49-F238E27FC236}">
                <a16:creationId xmlns:a16="http://schemas.microsoft.com/office/drawing/2014/main" id="{4080CDD3-5AD4-1BA5-3C83-58817614605F}"/>
              </a:ext>
            </a:extLst>
          </p:cNvPr>
          <p:cNvSpPr/>
          <p:nvPr/>
        </p:nvSpPr>
        <p:spPr>
          <a:xfrm>
            <a:off x="9037320" y="2453216"/>
            <a:ext cx="2153920" cy="200152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aphicFrame>
        <p:nvGraphicFramePr>
          <p:cNvPr id="25" name="Table 24">
            <a:extLst>
              <a:ext uri="{FF2B5EF4-FFF2-40B4-BE49-F238E27FC236}">
                <a16:creationId xmlns:a16="http://schemas.microsoft.com/office/drawing/2014/main" id="{D29D390B-CF08-0CD8-87A2-2992F2484138}"/>
              </a:ext>
            </a:extLst>
          </p:cNvPr>
          <p:cNvGraphicFramePr>
            <a:graphicFrameLocks noGrp="1"/>
          </p:cNvGraphicFramePr>
          <p:nvPr>
            <p:extLst>
              <p:ext uri="{D42A27DB-BD31-4B8C-83A1-F6EECF244321}">
                <p14:modId xmlns:p14="http://schemas.microsoft.com/office/powerpoint/2010/main" val="4068179265"/>
              </p:ext>
            </p:extLst>
          </p:nvPr>
        </p:nvGraphicFramePr>
        <p:xfrm>
          <a:off x="9037320" y="2595032"/>
          <a:ext cx="2153920" cy="1464736"/>
        </p:xfrm>
        <a:graphic>
          <a:graphicData uri="http://schemas.openxmlformats.org/drawingml/2006/table">
            <a:tbl>
              <a:tblPr firstRow="1" bandRow="1">
                <a:tableStyleId>{2D5ABB26-0587-4C30-8999-92F81FD0307C}</a:tableStyleId>
              </a:tblPr>
              <a:tblGrid>
                <a:gridCol w="430784">
                  <a:extLst>
                    <a:ext uri="{9D8B030D-6E8A-4147-A177-3AD203B41FA5}">
                      <a16:colId xmlns:a16="http://schemas.microsoft.com/office/drawing/2014/main" val="2064032475"/>
                    </a:ext>
                  </a:extLst>
                </a:gridCol>
                <a:gridCol w="430784">
                  <a:extLst>
                    <a:ext uri="{9D8B030D-6E8A-4147-A177-3AD203B41FA5}">
                      <a16:colId xmlns:a16="http://schemas.microsoft.com/office/drawing/2014/main" val="317510714"/>
                    </a:ext>
                  </a:extLst>
                </a:gridCol>
                <a:gridCol w="408432">
                  <a:extLst>
                    <a:ext uri="{9D8B030D-6E8A-4147-A177-3AD203B41FA5}">
                      <a16:colId xmlns:a16="http://schemas.microsoft.com/office/drawing/2014/main" val="2484580757"/>
                    </a:ext>
                  </a:extLst>
                </a:gridCol>
                <a:gridCol w="453136">
                  <a:extLst>
                    <a:ext uri="{9D8B030D-6E8A-4147-A177-3AD203B41FA5}">
                      <a16:colId xmlns:a16="http://schemas.microsoft.com/office/drawing/2014/main" val="2858152873"/>
                    </a:ext>
                  </a:extLst>
                </a:gridCol>
                <a:gridCol w="430784">
                  <a:extLst>
                    <a:ext uri="{9D8B030D-6E8A-4147-A177-3AD203B41FA5}">
                      <a16:colId xmlns:a16="http://schemas.microsoft.com/office/drawing/2014/main" val="1274770308"/>
                    </a:ext>
                  </a:extLst>
                </a:gridCol>
              </a:tblGrid>
              <a:tr h="366184">
                <a:tc>
                  <a:txBody>
                    <a:bodyPr/>
                    <a:lstStyle/>
                    <a:p>
                      <a:r>
                        <a:rPr lang="en-US" sz="1400" dirty="0">
                          <a:solidFill>
                            <a:schemeClr val="bg1"/>
                          </a:solidFill>
                        </a:rPr>
                        <a:t>6</a:t>
                      </a:r>
                      <a:endParaRPr lang="en-IN" sz="1400" dirty="0">
                        <a:solidFill>
                          <a:schemeClr val="bg1"/>
                        </a:solidFill>
                      </a:endParaRPr>
                    </a:p>
                  </a:txBody>
                  <a:tcPr/>
                </a:tc>
                <a:tc>
                  <a:txBody>
                    <a:bodyPr/>
                    <a:lstStyle/>
                    <a:p>
                      <a:r>
                        <a:rPr lang="en-US" sz="1400" dirty="0">
                          <a:solidFill>
                            <a:schemeClr val="bg1"/>
                          </a:solidFill>
                        </a:rPr>
                        <a:t>5</a:t>
                      </a:r>
                      <a:endParaRPr lang="en-IN" sz="1400" dirty="0">
                        <a:solidFill>
                          <a:schemeClr val="bg1"/>
                        </a:solidFill>
                      </a:endParaRPr>
                    </a:p>
                  </a:txBody>
                  <a:tcPr/>
                </a:tc>
                <a:tc>
                  <a:txBody>
                    <a:bodyPr/>
                    <a:lstStyle/>
                    <a:p>
                      <a:r>
                        <a:rPr lang="en-US" sz="1400" dirty="0">
                          <a:solidFill>
                            <a:schemeClr val="bg1"/>
                          </a:solidFill>
                        </a:rPr>
                        <a:t>8</a:t>
                      </a:r>
                      <a:endParaRPr lang="en-IN" sz="1400" dirty="0">
                        <a:solidFill>
                          <a:schemeClr val="bg1"/>
                        </a:solidFill>
                      </a:endParaRPr>
                    </a:p>
                  </a:txBody>
                  <a:tcPr/>
                </a:tc>
                <a:tc>
                  <a:txBody>
                    <a:bodyPr/>
                    <a:lstStyle/>
                    <a:p>
                      <a:r>
                        <a:rPr lang="en-US" sz="1400" dirty="0">
                          <a:solidFill>
                            <a:schemeClr val="bg1"/>
                          </a:solidFill>
                        </a:rPr>
                        <a:t>15</a:t>
                      </a:r>
                      <a:endParaRPr lang="en-IN" sz="1400" dirty="0">
                        <a:solidFill>
                          <a:schemeClr val="bg1"/>
                        </a:solidFill>
                      </a:endParaRPr>
                    </a:p>
                  </a:txBody>
                  <a:tcPr/>
                </a:tc>
                <a:tc>
                  <a:txBody>
                    <a:bodyPr/>
                    <a:lstStyle/>
                    <a:p>
                      <a:r>
                        <a:rPr lang="en-US" sz="1400" dirty="0">
                          <a:solidFill>
                            <a:schemeClr val="bg1"/>
                          </a:solidFill>
                        </a:rPr>
                        <a:t>16</a:t>
                      </a:r>
                    </a:p>
                  </a:txBody>
                  <a:tcPr/>
                </a:tc>
                <a:extLst>
                  <a:ext uri="{0D108BD9-81ED-4DB2-BD59-A6C34878D82A}">
                    <a16:rowId xmlns:a16="http://schemas.microsoft.com/office/drawing/2014/main" val="1732675414"/>
                  </a:ext>
                </a:extLst>
              </a:tr>
              <a:tr h="366184">
                <a:tc>
                  <a:txBody>
                    <a:bodyPr/>
                    <a:lstStyle/>
                    <a:p>
                      <a:r>
                        <a:rPr lang="en-US" sz="1400" dirty="0">
                          <a:solidFill>
                            <a:schemeClr val="bg1"/>
                          </a:solidFill>
                        </a:rPr>
                        <a:t>5</a:t>
                      </a:r>
                      <a:endParaRPr lang="en-IN" sz="1400" dirty="0">
                        <a:solidFill>
                          <a:schemeClr val="bg1"/>
                        </a:solidFill>
                      </a:endParaRPr>
                    </a:p>
                  </a:txBody>
                  <a:tcPr/>
                </a:tc>
                <a:tc>
                  <a:txBody>
                    <a:bodyPr/>
                    <a:lstStyle/>
                    <a:p>
                      <a:r>
                        <a:rPr lang="en-US" sz="1400" dirty="0">
                          <a:solidFill>
                            <a:schemeClr val="bg1"/>
                          </a:solidFill>
                        </a:rPr>
                        <a:t>6</a:t>
                      </a:r>
                      <a:endParaRPr lang="en-IN" sz="1400" dirty="0">
                        <a:solidFill>
                          <a:schemeClr val="bg1"/>
                        </a:solidFill>
                      </a:endParaRPr>
                    </a:p>
                  </a:txBody>
                  <a:tcPr/>
                </a:tc>
                <a:tc>
                  <a:txBody>
                    <a:bodyPr/>
                    <a:lstStyle/>
                    <a:p>
                      <a:r>
                        <a:rPr lang="en-US" sz="1400" dirty="0">
                          <a:solidFill>
                            <a:schemeClr val="bg1"/>
                          </a:solidFill>
                        </a:rPr>
                        <a:t>8</a:t>
                      </a:r>
                      <a:endParaRPr lang="en-IN" sz="1400" dirty="0">
                        <a:solidFill>
                          <a:schemeClr val="bg1"/>
                        </a:solidFill>
                      </a:endParaRPr>
                    </a:p>
                  </a:txBody>
                  <a:tcPr/>
                </a:tc>
                <a:tc>
                  <a:txBody>
                    <a:bodyPr/>
                    <a:lstStyle/>
                    <a:p>
                      <a:r>
                        <a:rPr lang="en-US" sz="1400" dirty="0">
                          <a:solidFill>
                            <a:schemeClr val="bg1"/>
                          </a:solidFill>
                        </a:rPr>
                        <a:t>15</a:t>
                      </a:r>
                      <a:endParaRPr lang="en-IN" sz="1400" dirty="0">
                        <a:solidFill>
                          <a:schemeClr val="bg1"/>
                        </a:solidFill>
                      </a:endParaRPr>
                    </a:p>
                  </a:txBody>
                  <a:tcPr/>
                </a:tc>
                <a:tc>
                  <a:txBody>
                    <a:bodyPr/>
                    <a:lstStyle/>
                    <a:p>
                      <a:r>
                        <a:rPr lang="en-US" sz="1400" dirty="0">
                          <a:solidFill>
                            <a:schemeClr val="bg1"/>
                          </a:solidFill>
                        </a:rPr>
                        <a:t>16</a:t>
                      </a:r>
                      <a:endParaRPr lang="en-IN" sz="1400" dirty="0">
                        <a:solidFill>
                          <a:schemeClr val="bg1"/>
                        </a:solidFill>
                      </a:endParaRPr>
                    </a:p>
                  </a:txBody>
                  <a:tcPr/>
                </a:tc>
                <a:extLst>
                  <a:ext uri="{0D108BD9-81ED-4DB2-BD59-A6C34878D82A}">
                    <a16:rowId xmlns:a16="http://schemas.microsoft.com/office/drawing/2014/main" val="2488705074"/>
                  </a:ext>
                </a:extLst>
              </a:tr>
              <a:tr h="366184">
                <a:tc>
                  <a:txBody>
                    <a:bodyPr/>
                    <a:lstStyle/>
                    <a:p>
                      <a:r>
                        <a:rPr lang="en-US" sz="1400" dirty="0">
                          <a:solidFill>
                            <a:schemeClr val="bg1"/>
                          </a:solidFill>
                        </a:rPr>
                        <a:t>5</a:t>
                      </a:r>
                      <a:endParaRPr lang="en-IN" sz="1400" dirty="0">
                        <a:solidFill>
                          <a:schemeClr val="bg1"/>
                        </a:solidFill>
                      </a:endParaRPr>
                    </a:p>
                  </a:txBody>
                  <a:tcPr/>
                </a:tc>
                <a:tc>
                  <a:txBody>
                    <a:bodyPr/>
                    <a:lstStyle/>
                    <a:p>
                      <a:r>
                        <a:rPr lang="en-US" sz="1400" dirty="0">
                          <a:solidFill>
                            <a:schemeClr val="bg1"/>
                          </a:solidFill>
                        </a:rPr>
                        <a:t>6</a:t>
                      </a:r>
                      <a:endParaRPr lang="en-IN" sz="1400" dirty="0">
                        <a:solidFill>
                          <a:schemeClr val="bg1"/>
                        </a:solidFill>
                      </a:endParaRPr>
                    </a:p>
                  </a:txBody>
                  <a:tcPr/>
                </a:tc>
                <a:tc>
                  <a:txBody>
                    <a:bodyPr/>
                    <a:lstStyle/>
                    <a:p>
                      <a:r>
                        <a:rPr lang="en-US" sz="1400" dirty="0">
                          <a:solidFill>
                            <a:schemeClr val="bg1"/>
                          </a:solidFill>
                        </a:rPr>
                        <a:t>8</a:t>
                      </a:r>
                      <a:endParaRPr lang="en-IN" sz="1400" dirty="0">
                        <a:solidFill>
                          <a:schemeClr val="bg1"/>
                        </a:solidFill>
                      </a:endParaRPr>
                    </a:p>
                  </a:txBody>
                  <a:tcPr/>
                </a:tc>
                <a:tc>
                  <a:txBody>
                    <a:bodyPr/>
                    <a:lstStyle/>
                    <a:p>
                      <a:r>
                        <a:rPr lang="en-US" sz="1400" dirty="0">
                          <a:solidFill>
                            <a:schemeClr val="bg1"/>
                          </a:solidFill>
                        </a:rPr>
                        <a:t>15</a:t>
                      </a:r>
                      <a:endParaRPr lang="en-IN" sz="1400" dirty="0">
                        <a:solidFill>
                          <a:schemeClr val="bg1"/>
                        </a:solidFill>
                      </a:endParaRPr>
                    </a:p>
                  </a:txBody>
                  <a:tcPr/>
                </a:tc>
                <a:tc>
                  <a:txBody>
                    <a:bodyPr/>
                    <a:lstStyle/>
                    <a:p>
                      <a:r>
                        <a:rPr lang="en-US" sz="1400" dirty="0">
                          <a:solidFill>
                            <a:schemeClr val="bg1"/>
                          </a:solidFill>
                        </a:rPr>
                        <a:t>16</a:t>
                      </a:r>
                      <a:endParaRPr lang="en-IN" sz="1400" dirty="0">
                        <a:solidFill>
                          <a:schemeClr val="bg1"/>
                        </a:solidFill>
                      </a:endParaRPr>
                    </a:p>
                  </a:txBody>
                  <a:tcPr/>
                </a:tc>
                <a:extLst>
                  <a:ext uri="{0D108BD9-81ED-4DB2-BD59-A6C34878D82A}">
                    <a16:rowId xmlns:a16="http://schemas.microsoft.com/office/drawing/2014/main" val="1663514739"/>
                  </a:ext>
                </a:extLst>
              </a:tr>
              <a:tr h="366184">
                <a:tc>
                  <a:txBody>
                    <a:bodyPr/>
                    <a:lstStyle/>
                    <a:p>
                      <a:r>
                        <a:rPr lang="en-US" sz="1400" dirty="0">
                          <a:solidFill>
                            <a:schemeClr val="bg1"/>
                          </a:solidFill>
                        </a:rPr>
                        <a:t>5</a:t>
                      </a:r>
                      <a:endParaRPr lang="en-IN" sz="1400" dirty="0">
                        <a:solidFill>
                          <a:schemeClr val="bg1"/>
                        </a:solidFill>
                      </a:endParaRPr>
                    </a:p>
                  </a:txBody>
                  <a:tcPr/>
                </a:tc>
                <a:tc>
                  <a:txBody>
                    <a:bodyPr/>
                    <a:lstStyle/>
                    <a:p>
                      <a:r>
                        <a:rPr lang="en-US" sz="1400" dirty="0">
                          <a:solidFill>
                            <a:schemeClr val="bg1"/>
                          </a:solidFill>
                        </a:rPr>
                        <a:t>6</a:t>
                      </a:r>
                      <a:endParaRPr lang="en-IN" sz="1400" dirty="0">
                        <a:solidFill>
                          <a:schemeClr val="bg1"/>
                        </a:solidFill>
                      </a:endParaRPr>
                    </a:p>
                  </a:txBody>
                  <a:tcPr/>
                </a:tc>
                <a:tc>
                  <a:txBody>
                    <a:bodyPr/>
                    <a:lstStyle/>
                    <a:p>
                      <a:r>
                        <a:rPr lang="en-US" sz="1400" dirty="0">
                          <a:solidFill>
                            <a:schemeClr val="bg1"/>
                          </a:solidFill>
                        </a:rPr>
                        <a:t>8</a:t>
                      </a:r>
                      <a:endParaRPr lang="en-IN" sz="1400" dirty="0">
                        <a:solidFill>
                          <a:schemeClr val="bg1"/>
                        </a:solidFill>
                      </a:endParaRPr>
                    </a:p>
                  </a:txBody>
                  <a:tcPr/>
                </a:tc>
                <a:tc>
                  <a:txBody>
                    <a:bodyPr/>
                    <a:lstStyle/>
                    <a:p>
                      <a:r>
                        <a:rPr lang="en-US" sz="1400" dirty="0">
                          <a:solidFill>
                            <a:schemeClr val="bg1"/>
                          </a:solidFill>
                        </a:rPr>
                        <a:t>15</a:t>
                      </a:r>
                      <a:endParaRPr lang="en-IN" sz="1400" dirty="0">
                        <a:solidFill>
                          <a:schemeClr val="bg1"/>
                        </a:solidFill>
                      </a:endParaRPr>
                    </a:p>
                  </a:txBody>
                  <a:tcPr/>
                </a:tc>
                <a:tc>
                  <a:txBody>
                    <a:bodyPr/>
                    <a:lstStyle/>
                    <a:p>
                      <a:r>
                        <a:rPr lang="en-US" sz="1400" dirty="0">
                          <a:solidFill>
                            <a:schemeClr val="bg1"/>
                          </a:solidFill>
                        </a:rPr>
                        <a:t>16</a:t>
                      </a:r>
                      <a:endParaRPr lang="en-IN" sz="1400" dirty="0">
                        <a:solidFill>
                          <a:schemeClr val="bg1"/>
                        </a:solidFill>
                      </a:endParaRPr>
                    </a:p>
                  </a:txBody>
                  <a:tcPr/>
                </a:tc>
                <a:extLst>
                  <a:ext uri="{0D108BD9-81ED-4DB2-BD59-A6C34878D82A}">
                    <a16:rowId xmlns:a16="http://schemas.microsoft.com/office/drawing/2014/main" val="2655203049"/>
                  </a:ext>
                </a:extLst>
              </a:tr>
            </a:tbl>
          </a:graphicData>
        </a:graphic>
      </p:graphicFrame>
      <p:graphicFrame>
        <p:nvGraphicFramePr>
          <p:cNvPr id="26" name="Table 25">
            <a:extLst>
              <a:ext uri="{FF2B5EF4-FFF2-40B4-BE49-F238E27FC236}">
                <a16:creationId xmlns:a16="http://schemas.microsoft.com/office/drawing/2014/main" id="{AFD68B23-448A-241E-FB8D-2266C2AD6766}"/>
              </a:ext>
            </a:extLst>
          </p:cNvPr>
          <p:cNvGraphicFramePr>
            <a:graphicFrameLocks noGrp="1"/>
          </p:cNvGraphicFramePr>
          <p:nvPr>
            <p:extLst>
              <p:ext uri="{D42A27DB-BD31-4B8C-83A1-F6EECF244321}">
                <p14:modId xmlns:p14="http://schemas.microsoft.com/office/powerpoint/2010/main" val="1690993379"/>
              </p:ext>
            </p:extLst>
          </p:nvPr>
        </p:nvGraphicFramePr>
        <p:xfrm>
          <a:off x="9067800" y="4018492"/>
          <a:ext cx="2153920" cy="366184"/>
        </p:xfrm>
        <a:graphic>
          <a:graphicData uri="http://schemas.openxmlformats.org/drawingml/2006/table">
            <a:tbl>
              <a:tblPr firstRow="1" bandRow="1">
                <a:tableStyleId>{2D5ABB26-0587-4C30-8999-92F81FD0307C}</a:tableStyleId>
              </a:tblPr>
              <a:tblGrid>
                <a:gridCol w="430784">
                  <a:extLst>
                    <a:ext uri="{9D8B030D-6E8A-4147-A177-3AD203B41FA5}">
                      <a16:colId xmlns:a16="http://schemas.microsoft.com/office/drawing/2014/main" val="2064032475"/>
                    </a:ext>
                  </a:extLst>
                </a:gridCol>
                <a:gridCol w="430784">
                  <a:extLst>
                    <a:ext uri="{9D8B030D-6E8A-4147-A177-3AD203B41FA5}">
                      <a16:colId xmlns:a16="http://schemas.microsoft.com/office/drawing/2014/main" val="317510714"/>
                    </a:ext>
                  </a:extLst>
                </a:gridCol>
                <a:gridCol w="408432">
                  <a:extLst>
                    <a:ext uri="{9D8B030D-6E8A-4147-A177-3AD203B41FA5}">
                      <a16:colId xmlns:a16="http://schemas.microsoft.com/office/drawing/2014/main" val="2484580757"/>
                    </a:ext>
                  </a:extLst>
                </a:gridCol>
                <a:gridCol w="453136">
                  <a:extLst>
                    <a:ext uri="{9D8B030D-6E8A-4147-A177-3AD203B41FA5}">
                      <a16:colId xmlns:a16="http://schemas.microsoft.com/office/drawing/2014/main" val="2858152873"/>
                    </a:ext>
                  </a:extLst>
                </a:gridCol>
                <a:gridCol w="430784">
                  <a:extLst>
                    <a:ext uri="{9D8B030D-6E8A-4147-A177-3AD203B41FA5}">
                      <a16:colId xmlns:a16="http://schemas.microsoft.com/office/drawing/2014/main" val="1274770308"/>
                    </a:ext>
                  </a:extLst>
                </a:gridCol>
              </a:tblGrid>
              <a:tr h="366184">
                <a:tc>
                  <a:txBody>
                    <a:bodyPr/>
                    <a:lstStyle/>
                    <a:p>
                      <a:r>
                        <a:rPr lang="en-US" sz="1400" dirty="0">
                          <a:solidFill>
                            <a:schemeClr val="bg1"/>
                          </a:solidFill>
                          <a:highlight>
                            <a:srgbClr val="0000FF"/>
                          </a:highlight>
                        </a:rPr>
                        <a:t>5</a:t>
                      </a:r>
                      <a:endParaRPr lang="en-IN" sz="1400" dirty="0">
                        <a:solidFill>
                          <a:schemeClr val="bg1"/>
                        </a:solidFill>
                        <a:highlight>
                          <a:srgbClr val="0000FF"/>
                        </a:highlight>
                      </a:endParaRPr>
                    </a:p>
                  </a:txBody>
                  <a:tcPr/>
                </a:tc>
                <a:tc>
                  <a:txBody>
                    <a:bodyPr/>
                    <a:lstStyle/>
                    <a:p>
                      <a:r>
                        <a:rPr lang="en-US" sz="1400" dirty="0">
                          <a:solidFill>
                            <a:schemeClr val="bg1"/>
                          </a:solidFill>
                          <a:highlight>
                            <a:srgbClr val="0000FF"/>
                          </a:highlight>
                        </a:rPr>
                        <a:t>6</a:t>
                      </a:r>
                      <a:endParaRPr lang="en-IN" sz="1400" dirty="0">
                        <a:solidFill>
                          <a:schemeClr val="bg1"/>
                        </a:solidFill>
                        <a:highlight>
                          <a:srgbClr val="0000FF"/>
                        </a:highlight>
                      </a:endParaRPr>
                    </a:p>
                  </a:txBody>
                  <a:tcPr/>
                </a:tc>
                <a:tc>
                  <a:txBody>
                    <a:bodyPr/>
                    <a:lstStyle/>
                    <a:p>
                      <a:r>
                        <a:rPr lang="en-US" sz="1400" dirty="0">
                          <a:solidFill>
                            <a:schemeClr val="bg1"/>
                          </a:solidFill>
                          <a:highlight>
                            <a:srgbClr val="0000FF"/>
                          </a:highlight>
                        </a:rPr>
                        <a:t>8</a:t>
                      </a:r>
                      <a:endParaRPr lang="en-IN" sz="1400" dirty="0">
                        <a:solidFill>
                          <a:schemeClr val="bg1"/>
                        </a:solidFill>
                        <a:highlight>
                          <a:srgbClr val="0000FF"/>
                        </a:highlight>
                      </a:endParaRPr>
                    </a:p>
                  </a:txBody>
                  <a:tcPr/>
                </a:tc>
                <a:tc>
                  <a:txBody>
                    <a:bodyPr/>
                    <a:lstStyle/>
                    <a:p>
                      <a:r>
                        <a:rPr lang="en-US" sz="1400" dirty="0">
                          <a:solidFill>
                            <a:schemeClr val="bg1"/>
                          </a:solidFill>
                          <a:highlight>
                            <a:srgbClr val="0000FF"/>
                          </a:highlight>
                        </a:rPr>
                        <a:t>15</a:t>
                      </a:r>
                      <a:endParaRPr lang="en-IN" sz="1400" dirty="0">
                        <a:solidFill>
                          <a:schemeClr val="bg1"/>
                        </a:solidFill>
                        <a:highlight>
                          <a:srgbClr val="0000FF"/>
                        </a:highlight>
                      </a:endParaRPr>
                    </a:p>
                  </a:txBody>
                  <a:tcPr/>
                </a:tc>
                <a:tc>
                  <a:txBody>
                    <a:bodyPr/>
                    <a:lstStyle/>
                    <a:p>
                      <a:r>
                        <a:rPr lang="en-US" sz="1400" dirty="0">
                          <a:solidFill>
                            <a:schemeClr val="bg1"/>
                          </a:solidFill>
                          <a:highlight>
                            <a:srgbClr val="0000FF"/>
                          </a:highlight>
                        </a:rPr>
                        <a:t>16</a:t>
                      </a:r>
                      <a:endParaRPr lang="en-IN" sz="1400" dirty="0">
                        <a:solidFill>
                          <a:schemeClr val="bg1"/>
                        </a:solidFill>
                        <a:highlight>
                          <a:srgbClr val="0000FF"/>
                        </a:highlight>
                      </a:endParaRPr>
                    </a:p>
                  </a:txBody>
                  <a:tcPr/>
                </a:tc>
                <a:extLst>
                  <a:ext uri="{0D108BD9-81ED-4DB2-BD59-A6C34878D82A}">
                    <a16:rowId xmlns:a16="http://schemas.microsoft.com/office/drawing/2014/main" val="2655203049"/>
                  </a:ext>
                </a:extLst>
              </a:tr>
            </a:tbl>
          </a:graphicData>
        </a:graphic>
      </p:graphicFrame>
      <p:sp>
        <p:nvSpPr>
          <p:cNvPr id="27" name="Right Brace 26">
            <a:extLst>
              <a:ext uri="{FF2B5EF4-FFF2-40B4-BE49-F238E27FC236}">
                <a16:creationId xmlns:a16="http://schemas.microsoft.com/office/drawing/2014/main" id="{E4A1C533-7800-4A38-5BDB-66B4C42BDC92}"/>
              </a:ext>
            </a:extLst>
          </p:cNvPr>
          <p:cNvSpPr/>
          <p:nvPr/>
        </p:nvSpPr>
        <p:spPr>
          <a:xfrm rot="5400000">
            <a:off x="9294284" y="2722138"/>
            <a:ext cx="232832" cy="452120"/>
          </a:xfrm>
          <a:prstGeom prst="rightBrac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solidFill>
                <a:schemeClr val="bg1"/>
              </a:solidFill>
            </a:endParaRPr>
          </a:p>
        </p:txBody>
      </p:sp>
      <p:sp>
        <p:nvSpPr>
          <p:cNvPr id="28" name="Right Brace 27">
            <a:extLst>
              <a:ext uri="{FF2B5EF4-FFF2-40B4-BE49-F238E27FC236}">
                <a16:creationId xmlns:a16="http://schemas.microsoft.com/office/drawing/2014/main" id="{D6A34ED3-C1AD-9263-6538-C66D192D4E0E}"/>
              </a:ext>
            </a:extLst>
          </p:cNvPr>
          <p:cNvSpPr/>
          <p:nvPr/>
        </p:nvSpPr>
        <p:spPr>
          <a:xfrm rot="5400000">
            <a:off x="9710844" y="3071284"/>
            <a:ext cx="232832" cy="452120"/>
          </a:xfrm>
          <a:prstGeom prst="rightBrac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solidFill>
                <a:schemeClr val="bg1"/>
              </a:solidFill>
            </a:endParaRPr>
          </a:p>
        </p:txBody>
      </p:sp>
      <p:sp>
        <p:nvSpPr>
          <p:cNvPr id="29" name="Right Brace 28">
            <a:extLst>
              <a:ext uri="{FF2B5EF4-FFF2-40B4-BE49-F238E27FC236}">
                <a16:creationId xmlns:a16="http://schemas.microsoft.com/office/drawing/2014/main" id="{6C6C257F-1139-C8C3-8ADD-E38952224C13}"/>
              </a:ext>
            </a:extLst>
          </p:cNvPr>
          <p:cNvSpPr/>
          <p:nvPr/>
        </p:nvSpPr>
        <p:spPr>
          <a:xfrm rot="5400000">
            <a:off x="10162964" y="3444346"/>
            <a:ext cx="232832" cy="452120"/>
          </a:xfrm>
          <a:prstGeom prst="rightBrac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solidFill>
                <a:schemeClr val="bg1"/>
              </a:solidFill>
            </a:endParaRPr>
          </a:p>
        </p:txBody>
      </p:sp>
      <p:sp>
        <p:nvSpPr>
          <p:cNvPr id="30" name="Right Brace 29">
            <a:extLst>
              <a:ext uri="{FF2B5EF4-FFF2-40B4-BE49-F238E27FC236}">
                <a16:creationId xmlns:a16="http://schemas.microsoft.com/office/drawing/2014/main" id="{DC4EF711-3A81-D92A-AE9C-463F64792BBD}"/>
              </a:ext>
            </a:extLst>
          </p:cNvPr>
          <p:cNvSpPr/>
          <p:nvPr/>
        </p:nvSpPr>
        <p:spPr>
          <a:xfrm rot="5400000">
            <a:off x="10615084" y="3791800"/>
            <a:ext cx="232832" cy="452120"/>
          </a:xfrm>
          <a:prstGeom prst="rightBrac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solidFill>
                <a:schemeClr val="bg1"/>
              </a:solidFill>
            </a:endParaRPr>
          </a:p>
        </p:txBody>
      </p:sp>
      <p:sp>
        <p:nvSpPr>
          <p:cNvPr id="31" name="TextBox 30">
            <a:extLst>
              <a:ext uri="{FF2B5EF4-FFF2-40B4-BE49-F238E27FC236}">
                <a16:creationId xmlns:a16="http://schemas.microsoft.com/office/drawing/2014/main" id="{772B5E98-7122-93C1-6234-2D5EA1767DA1}"/>
              </a:ext>
            </a:extLst>
          </p:cNvPr>
          <p:cNvSpPr txBox="1"/>
          <p:nvPr/>
        </p:nvSpPr>
        <p:spPr>
          <a:xfrm>
            <a:off x="800100" y="4836160"/>
            <a:ext cx="2250440" cy="523220"/>
          </a:xfrm>
          <a:prstGeom prst="rect">
            <a:avLst/>
          </a:prstGeom>
          <a:noFill/>
        </p:spPr>
        <p:txBody>
          <a:bodyPr wrap="square" rtlCol="0">
            <a:spAutoFit/>
          </a:bodyPr>
          <a:lstStyle/>
          <a:p>
            <a:r>
              <a:rPr lang="en-US" sz="2800" b="1" dirty="0">
                <a:highlight>
                  <a:srgbClr val="00FFFF"/>
                </a:highlight>
              </a:rPr>
              <a:t>PASS 1</a:t>
            </a:r>
            <a:endParaRPr lang="en-IN" sz="2800" b="1" dirty="0">
              <a:highlight>
                <a:srgbClr val="00FFFF"/>
              </a:highlight>
            </a:endParaRPr>
          </a:p>
        </p:txBody>
      </p:sp>
      <p:sp>
        <p:nvSpPr>
          <p:cNvPr id="32" name="TextBox 31">
            <a:extLst>
              <a:ext uri="{FF2B5EF4-FFF2-40B4-BE49-F238E27FC236}">
                <a16:creationId xmlns:a16="http://schemas.microsoft.com/office/drawing/2014/main" id="{F58EF400-4B51-C3AD-3E39-A9FE7D815E71}"/>
              </a:ext>
            </a:extLst>
          </p:cNvPr>
          <p:cNvSpPr txBox="1"/>
          <p:nvPr/>
        </p:nvSpPr>
        <p:spPr>
          <a:xfrm>
            <a:off x="3751580" y="4850886"/>
            <a:ext cx="2250440" cy="523220"/>
          </a:xfrm>
          <a:prstGeom prst="rect">
            <a:avLst/>
          </a:prstGeom>
          <a:noFill/>
        </p:spPr>
        <p:txBody>
          <a:bodyPr wrap="square" rtlCol="0">
            <a:spAutoFit/>
          </a:bodyPr>
          <a:lstStyle/>
          <a:p>
            <a:r>
              <a:rPr lang="en-US" sz="2800" b="1" dirty="0">
                <a:highlight>
                  <a:srgbClr val="00FFFF"/>
                </a:highlight>
              </a:rPr>
              <a:t>PASS 2</a:t>
            </a:r>
            <a:endParaRPr lang="en-IN" sz="2800" b="1" dirty="0">
              <a:highlight>
                <a:srgbClr val="00FFFF"/>
              </a:highlight>
            </a:endParaRPr>
          </a:p>
        </p:txBody>
      </p:sp>
      <p:sp>
        <p:nvSpPr>
          <p:cNvPr id="33" name="TextBox 32">
            <a:extLst>
              <a:ext uri="{FF2B5EF4-FFF2-40B4-BE49-F238E27FC236}">
                <a16:creationId xmlns:a16="http://schemas.microsoft.com/office/drawing/2014/main" id="{3F4D8F32-4E89-7E28-55BD-D3BFD6E5EDDE}"/>
              </a:ext>
            </a:extLst>
          </p:cNvPr>
          <p:cNvSpPr txBox="1"/>
          <p:nvPr/>
        </p:nvSpPr>
        <p:spPr>
          <a:xfrm>
            <a:off x="6576060" y="4804742"/>
            <a:ext cx="2250440" cy="523220"/>
          </a:xfrm>
          <a:prstGeom prst="rect">
            <a:avLst/>
          </a:prstGeom>
          <a:noFill/>
        </p:spPr>
        <p:txBody>
          <a:bodyPr wrap="square" rtlCol="0">
            <a:spAutoFit/>
          </a:bodyPr>
          <a:lstStyle/>
          <a:p>
            <a:r>
              <a:rPr lang="en-US" sz="2800" b="1" dirty="0">
                <a:highlight>
                  <a:srgbClr val="00FFFF"/>
                </a:highlight>
              </a:rPr>
              <a:t>PASS 3</a:t>
            </a:r>
            <a:endParaRPr lang="en-IN" sz="2800" b="1" dirty="0">
              <a:highlight>
                <a:srgbClr val="00FFFF"/>
              </a:highlight>
            </a:endParaRPr>
          </a:p>
        </p:txBody>
      </p:sp>
      <p:sp>
        <p:nvSpPr>
          <p:cNvPr id="34" name="TextBox 33">
            <a:extLst>
              <a:ext uri="{FF2B5EF4-FFF2-40B4-BE49-F238E27FC236}">
                <a16:creationId xmlns:a16="http://schemas.microsoft.com/office/drawing/2014/main" id="{3850503E-ACC5-B35C-03D3-1CC1DA1F9261}"/>
              </a:ext>
            </a:extLst>
          </p:cNvPr>
          <p:cNvSpPr txBox="1"/>
          <p:nvPr/>
        </p:nvSpPr>
        <p:spPr>
          <a:xfrm>
            <a:off x="9527540" y="4819468"/>
            <a:ext cx="2250440" cy="523220"/>
          </a:xfrm>
          <a:prstGeom prst="rect">
            <a:avLst/>
          </a:prstGeom>
          <a:noFill/>
        </p:spPr>
        <p:txBody>
          <a:bodyPr wrap="square" rtlCol="0">
            <a:spAutoFit/>
          </a:bodyPr>
          <a:lstStyle/>
          <a:p>
            <a:r>
              <a:rPr lang="en-US" sz="2800" b="1" dirty="0">
                <a:highlight>
                  <a:srgbClr val="00FFFF"/>
                </a:highlight>
              </a:rPr>
              <a:t>PASS 4</a:t>
            </a:r>
            <a:endParaRPr lang="en-IN" sz="2800" b="1" dirty="0">
              <a:highlight>
                <a:srgbClr val="00FFFF"/>
              </a:highlight>
            </a:endParaRPr>
          </a:p>
        </p:txBody>
      </p:sp>
      <p:pic>
        <p:nvPicPr>
          <p:cNvPr id="35" name="Picture 34">
            <a:extLst>
              <a:ext uri="{FF2B5EF4-FFF2-40B4-BE49-F238E27FC236}">
                <a16:creationId xmlns:a16="http://schemas.microsoft.com/office/drawing/2014/main" id="{90AAA3E7-03FD-C611-C52A-D5DBEFA36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138" y="444422"/>
            <a:ext cx="1765378" cy="1765378"/>
          </a:xfrm>
          <a:prstGeom prst="rect">
            <a:avLst/>
          </a:prstGeom>
        </p:spPr>
      </p:pic>
      <p:sp>
        <p:nvSpPr>
          <p:cNvPr id="36" name="TextBox 35">
            <a:extLst>
              <a:ext uri="{FF2B5EF4-FFF2-40B4-BE49-F238E27FC236}">
                <a16:creationId xmlns:a16="http://schemas.microsoft.com/office/drawing/2014/main" id="{B2E4AA41-ACCF-A6C0-0563-24CBBF82FACD}"/>
              </a:ext>
            </a:extLst>
          </p:cNvPr>
          <p:cNvSpPr txBox="1"/>
          <p:nvPr/>
        </p:nvSpPr>
        <p:spPr>
          <a:xfrm>
            <a:off x="852131" y="5717310"/>
            <a:ext cx="1386840" cy="461665"/>
          </a:xfrm>
          <a:prstGeom prst="rect">
            <a:avLst/>
          </a:prstGeom>
          <a:noFill/>
        </p:spPr>
        <p:txBody>
          <a:bodyPr wrap="square" rtlCol="0">
            <a:spAutoFit/>
          </a:bodyPr>
          <a:lstStyle/>
          <a:p>
            <a:r>
              <a:rPr lang="en-US" sz="2400" b="1" dirty="0"/>
              <a:t> for i = 0</a:t>
            </a:r>
            <a:endParaRPr lang="en-IN" sz="2400" b="1" dirty="0"/>
          </a:p>
        </p:txBody>
      </p:sp>
      <p:sp>
        <p:nvSpPr>
          <p:cNvPr id="37" name="TextBox 36">
            <a:extLst>
              <a:ext uri="{FF2B5EF4-FFF2-40B4-BE49-F238E27FC236}">
                <a16:creationId xmlns:a16="http://schemas.microsoft.com/office/drawing/2014/main" id="{EF84BEEF-1A1D-7BE4-EF1F-FBA5C8AD301B}"/>
              </a:ext>
            </a:extLst>
          </p:cNvPr>
          <p:cNvSpPr txBox="1"/>
          <p:nvPr/>
        </p:nvSpPr>
        <p:spPr>
          <a:xfrm>
            <a:off x="3817620" y="5722927"/>
            <a:ext cx="1270000" cy="461665"/>
          </a:xfrm>
          <a:prstGeom prst="rect">
            <a:avLst/>
          </a:prstGeom>
          <a:noFill/>
        </p:spPr>
        <p:txBody>
          <a:bodyPr wrap="square" rtlCol="0">
            <a:spAutoFit/>
          </a:bodyPr>
          <a:lstStyle/>
          <a:p>
            <a:r>
              <a:rPr lang="en-US" sz="2400" b="1" dirty="0"/>
              <a:t>for i = 1</a:t>
            </a:r>
            <a:endParaRPr lang="en-IN" sz="2400" b="1" dirty="0"/>
          </a:p>
        </p:txBody>
      </p:sp>
      <p:sp>
        <p:nvSpPr>
          <p:cNvPr id="38" name="TextBox 37">
            <a:extLst>
              <a:ext uri="{FF2B5EF4-FFF2-40B4-BE49-F238E27FC236}">
                <a16:creationId xmlns:a16="http://schemas.microsoft.com/office/drawing/2014/main" id="{5C447723-E1C9-C529-A691-B0EAAE507FDD}"/>
              </a:ext>
            </a:extLst>
          </p:cNvPr>
          <p:cNvSpPr txBox="1"/>
          <p:nvPr/>
        </p:nvSpPr>
        <p:spPr>
          <a:xfrm>
            <a:off x="6652260" y="5674106"/>
            <a:ext cx="1488440" cy="461665"/>
          </a:xfrm>
          <a:prstGeom prst="rect">
            <a:avLst/>
          </a:prstGeom>
          <a:noFill/>
        </p:spPr>
        <p:txBody>
          <a:bodyPr wrap="square" rtlCol="0">
            <a:spAutoFit/>
          </a:bodyPr>
          <a:lstStyle/>
          <a:p>
            <a:r>
              <a:rPr lang="en-US" sz="2400" b="1" dirty="0"/>
              <a:t>for i = 2</a:t>
            </a:r>
            <a:endParaRPr lang="en-IN" sz="2400" b="1" dirty="0"/>
          </a:p>
        </p:txBody>
      </p:sp>
      <p:sp>
        <p:nvSpPr>
          <p:cNvPr id="39" name="TextBox 38">
            <a:extLst>
              <a:ext uri="{FF2B5EF4-FFF2-40B4-BE49-F238E27FC236}">
                <a16:creationId xmlns:a16="http://schemas.microsoft.com/office/drawing/2014/main" id="{473E211B-85B2-5A46-AF9D-6191D0265478}"/>
              </a:ext>
            </a:extLst>
          </p:cNvPr>
          <p:cNvSpPr txBox="1"/>
          <p:nvPr/>
        </p:nvSpPr>
        <p:spPr>
          <a:xfrm>
            <a:off x="9636760" y="5585231"/>
            <a:ext cx="1488440" cy="461665"/>
          </a:xfrm>
          <a:prstGeom prst="rect">
            <a:avLst/>
          </a:prstGeom>
          <a:noFill/>
        </p:spPr>
        <p:txBody>
          <a:bodyPr wrap="square" rtlCol="0">
            <a:spAutoFit/>
          </a:bodyPr>
          <a:lstStyle/>
          <a:p>
            <a:r>
              <a:rPr lang="en-US" sz="2400" b="1" dirty="0"/>
              <a:t>for i = 3</a:t>
            </a:r>
            <a:endParaRPr lang="en-IN" sz="2400" b="1" dirty="0"/>
          </a:p>
        </p:txBody>
      </p:sp>
      <p:sp>
        <p:nvSpPr>
          <p:cNvPr id="2" name="Right Brace 1">
            <a:extLst>
              <a:ext uri="{FF2B5EF4-FFF2-40B4-BE49-F238E27FC236}">
                <a16:creationId xmlns:a16="http://schemas.microsoft.com/office/drawing/2014/main" id="{BCE2756A-8013-2619-7009-7AFBE298CD0D}"/>
              </a:ext>
            </a:extLst>
          </p:cNvPr>
          <p:cNvSpPr/>
          <p:nvPr/>
        </p:nvSpPr>
        <p:spPr>
          <a:xfrm rot="5400000">
            <a:off x="1695835" y="3482234"/>
            <a:ext cx="232832" cy="452120"/>
          </a:xfrm>
          <a:prstGeom prst="rightBrac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solidFill>
                <a:schemeClr val="bg1"/>
              </a:solidFill>
            </a:endParaRPr>
          </a:p>
        </p:txBody>
      </p:sp>
      <p:sp>
        <p:nvSpPr>
          <p:cNvPr id="3" name="Right Brace 2">
            <a:extLst>
              <a:ext uri="{FF2B5EF4-FFF2-40B4-BE49-F238E27FC236}">
                <a16:creationId xmlns:a16="http://schemas.microsoft.com/office/drawing/2014/main" id="{82862699-C1BF-FE58-30C2-232B76E92FB8}"/>
              </a:ext>
            </a:extLst>
          </p:cNvPr>
          <p:cNvSpPr/>
          <p:nvPr/>
        </p:nvSpPr>
        <p:spPr>
          <a:xfrm rot="5400000">
            <a:off x="1233555" y="3081020"/>
            <a:ext cx="232832" cy="452120"/>
          </a:xfrm>
          <a:prstGeom prst="rightBrace">
            <a:avLst/>
          </a:prstGeom>
          <a:ln w="9525" cap="flat" cmpd="sng" algn="ctr">
            <a:solidFill>
              <a:schemeClr val="accent5"/>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dirty="0">
              <a:solidFill>
                <a:schemeClr val="bg1"/>
              </a:solidFill>
            </a:endParaRPr>
          </a:p>
        </p:txBody>
      </p:sp>
    </p:spTree>
    <p:extLst>
      <p:ext uri="{BB962C8B-B14F-4D97-AF65-F5344CB8AC3E}">
        <p14:creationId xmlns:p14="http://schemas.microsoft.com/office/powerpoint/2010/main" val="253654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40174A-0E92-33EE-47A4-60CD798452C0}"/>
              </a:ext>
            </a:extLst>
          </p:cNvPr>
          <p:cNvSpPr txBox="1"/>
          <p:nvPr/>
        </p:nvSpPr>
        <p:spPr>
          <a:xfrm>
            <a:off x="609600" y="2346958"/>
            <a:ext cx="4768326" cy="3416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t>for (i=0; i&lt;n-1 ; i++){</a:t>
            </a:r>
          </a:p>
          <a:p>
            <a:r>
              <a:rPr lang="en-US" sz="2400" b="1" dirty="0"/>
              <a:t>	for(j=0; j&lt;n-1; j++){</a:t>
            </a:r>
          </a:p>
          <a:p>
            <a:r>
              <a:rPr lang="en-US" sz="2400" b="1" dirty="0"/>
              <a:t>If(A[ j ] &gt; A[ j + 1]{</a:t>
            </a:r>
          </a:p>
          <a:p>
            <a:r>
              <a:rPr lang="en-US" sz="2400" b="1" dirty="0"/>
              <a:t>	temp = A [ j ] ;</a:t>
            </a:r>
          </a:p>
          <a:p>
            <a:r>
              <a:rPr lang="en-US" sz="2400" b="1" dirty="0"/>
              <a:t>	A [ j ] = A [ j + 1 ];</a:t>
            </a:r>
          </a:p>
          <a:p>
            <a:r>
              <a:rPr lang="en-US" sz="2400" b="1" dirty="0"/>
              <a:t>	A [ j + 1] = temp;</a:t>
            </a:r>
          </a:p>
          <a:p>
            <a:r>
              <a:rPr lang="en-US" sz="2400" b="1" dirty="0"/>
              <a:t>	}</a:t>
            </a:r>
          </a:p>
          <a:p>
            <a:r>
              <a:rPr lang="en-US" sz="2400" b="1" dirty="0"/>
              <a:t>		}</a:t>
            </a:r>
          </a:p>
          <a:p>
            <a:r>
              <a:rPr lang="en-US" sz="2400" b="1" dirty="0"/>
              <a:t>			}</a:t>
            </a:r>
            <a:endParaRPr lang="en-IN" sz="2400" b="1" dirty="0"/>
          </a:p>
        </p:txBody>
      </p:sp>
      <p:pic>
        <p:nvPicPr>
          <p:cNvPr id="7" name="Picture 6">
            <a:extLst>
              <a:ext uri="{FF2B5EF4-FFF2-40B4-BE49-F238E27FC236}">
                <a16:creationId xmlns:a16="http://schemas.microsoft.com/office/drawing/2014/main" id="{EC386814-07E6-2528-8733-5A3B2E1D3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55" y="376688"/>
            <a:ext cx="1765378" cy="1765378"/>
          </a:xfrm>
          <a:prstGeom prst="rect">
            <a:avLst/>
          </a:prstGeom>
        </p:spPr>
      </p:pic>
      <p:sp>
        <p:nvSpPr>
          <p:cNvPr id="8" name="Title 1">
            <a:extLst>
              <a:ext uri="{FF2B5EF4-FFF2-40B4-BE49-F238E27FC236}">
                <a16:creationId xmlns:a16="http://schemas.microsoft.com/office/drawing/2014/main" id="{25182AB5-6137-97F8-3A7E-04AB3B4767DD}"/>
              </a:ext>
            </a:extLst>
          </p:cNvPr>
          <p:cNvSpPr>
            <a:spLocks noGrp="1"/>
          </p:cNvSpPr>
          <p:nvPr>
            <p:ph type="title"/>
          </p:nvPr>
        </p:nvSpPr>
        <p:spPr>
          <a:xfrm>
            <a:off x="1154954" y="973668"/>
            <a:ext cx="8761413" cy="706964"/>
          </a:xfrm>
        </p:spPr>
        <p:txBody>
          <a:bodyPr/>
          <a:lstStyle/>
          <a:p>
            <a:pPr algn="ctr"/>
            <a:r>
              <a:rPr lang="en-US" sz="4400" b="1" dirty="0"/>
              <a:t>Outer Loop &amp; Modification</a:t>
            </a:r>
            <a:endParaRPr lang="en-IN" sz="4400" b="1" dirty="0"/>
          </a:p>
        </p:txBody>
      </p:sp>
      <p:sp>
        <p:nvSpPr>
          <p:cNvPr id="4" name="TextBox 3">
            <a:extLst>
              <a:ext uri="{FF2B5EF4-FFF2-40B4-BE49-F238E27FC236}">
                <a16:creationId xmlns:a16="http://schemas.microsoft.com/office/drawing/2014/main" id="{9B0BD421-2EA8-7301-9176-D07F28700E86}"/>
              </a:ext>
            </a:extLst>
          </p:cNvPr>
          <p:cNvSpPr txBox="1"/>
          <p:nvPr/>
        </p:nvSpPr>
        <p:spPr>
          <a:xfrm>
            <a:off x="2773680" y="5927532"/>
            <a:ext cx="7953638" cy="70788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IN" sz="2000" b="1" dirty="0"/>
              <a:t>If We do this modifications then the unnecessary modifications will be avoided</a:t>
            </a:r>
          </a:p>
        </p:txBody>
      </p:sp>
      <p:sp>
        <p:nvSpPr>
          <p:cNvPr id="6" name="TextBox 5">
            <a:extLst>
              <a:ext uri="{FF2B5EF4-FFF2-40B4-BE49-F238E27FC236}">
                <a16:creationId xmlns:a16="http://schemas.microsoft.com/office/drawing/2014/main" id="{E8E3B121-EDF8-F313-7D65-7DB0CFC57B51}"/>
              </a:ext>
            </a:extLst>
          </p:cNvPr>
          <p:cNvSpPr txBox="1"/>
          <p:nvPr/>
        </p:nvSpPr>
        <p:spPr>
          <a:xfrm>
            <a:off x="6590555" y="2367276"/>
            <a:ext cx="4768326" cy="3416320"/>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b="1" dirty="0"/>
              <a:t>for (i=0; i&lt;n-1 ; i++){</a:t>
            </a:r>
          </a:p>
          <a:p>
            <a:r>
              <a:rPr lang="en-US" sz="2400" b="1" dirty="0"/>
              <a:t>	for(j=0 ;                   ; j++){</a:t>
            </a:r>
          </a:p>
          <a:p>
            <a:r>
              <a:rPr lang="en-US" sz="2400" b="1" dirty="0"/>
              <a:t>If(A[ j ] &gt; A[ j + 1]{</a:t>
            </a:r>
          </a:p>
          <a:p>
            <a:r>
              <a:rPr lang="en-US" sz="2400" b="1" dirty="0"/>
              <a:t>	temp = A [ j ] ;</a:t>
            </a:r>
          </a:p>
          <a:p>
            <a:r>
              <a:rPr lang="en-US" sz="2400" b="1" dirty="0"/>
              <a:t>	A [ j ] = A [ j + 1 ];</a:t>
            </a:r>
          </a:p>
          <a:p>
            <a:r>
              <a:rPr lang="en-US" sz="2400" b="1" dirty="0"/>
              <a:t>	A [ j + 1] = temp;</a:t>
            </a:r>
          </a:p>
          <a:p>
            <a:r>
              <a:rPr lang="en-US" sz="2400" b="1" dirty="0"/>
              <a:t>	}</a:t>
            </a:r>
          </a:p>
          <a:p>
            <a:r>
              <a:rPr lang="en-US" sz="2400" b="1" dirty="0"/>
              <a:t>		}</a:t>
            </a:r>
          </a:p>
          <a:p>
            <a:r>
              <a:rPr lang="en-US" sz="2400" b="1" dirty="0"/>
              <a:t>			}</a:t>
            </a:r>
            <a:endParaRPr lang="en-IN" sz="2400" b="1" dirty="0"/>
          </a:p>
        </p:txBody>
      </p:sp>
      <p:sp>
        <p:nvSpPr>
          <p:cNvPr id="9" name="Oval 8">
            <a:extLst>
              <a:ext uri="{FF2B5EF4-FFF2-40B4-BE49-F238E27FC236}">
                <a16:creationId xmlns:a16="http://schemas.microsoft.com/office/drawing/2014/main" id="{B89D7598-84AE-855D-DCD5-9C8EC9413528}"/>
              </a:ext>
            </a:extLst>
          </p:cNvPr>
          <p:cNvSpPr/>
          <p:nvPr/>
        </p:nvSpPr>
        <p:spPr>
          <a:xfrm>
            <a:off x="8224493" y="2753358"/>
            <a:ext cx="1622369" cy="44704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j&lt;n-1-2</a:t>
            </a:r>
            <a:endParaRPr lang="en-IN" sz="2000" dirty="0"/>
          </a:p>
        </p:txBody>
      </p:sp>
    </p:spTree>
    <p:extLst>
      <p:ext uri="{BB962C8B-B14F-4D97-AF65-F5344CB8AC3E}">
        <p14:creationId xmlns:p14="http://schemas.microsoft.com/office/powerpoint/2010/main" val="1060582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52D8-7D23-A118-8C5B-196AC6B26824}"/>
              </a:ext>
            </a:extLst>
          </p:cNvPr>
          <p:cNvSpPr>
            <a:spLocks noGrp="1"/>
          </p:cNvSpPr>
          <p:nvPr>
            <p:ph type="title"/>
          </p:nvPr>
        </p:nvSpPr>
        <p:spPr/>
        <p:txBody>
          <a:bodyPr/>
          <a:lstStyle/>
          <a:p>
            <a:pPr algn="ctr"/>
            <a:r>
              <a:rPr lang="en-IN" b="1" dirty="0"/>
              <a:t>What is Search?</a:t>
            </a:r>
          </a:p>
        </p:txBody>
      </p:sp>
      <p:sp>
        <p:nvSpPr>
          <p:cNvPr id="3" name="Content Placeholder 2">
            <a:extLst>
              <a:ext uri="{FF2B5EF4-FFF2-40B4-BE49-F238E27FC236}">
                <a16:creationId xmlns:a16="http://schemas.microsoft.com/office/drawing/2014/main" id="{1F529A22-0CAD-EA73-D7F6-0A8E184BDC2C}"/>
              </a:ext>
            </a:extLst>
          </p:cNvPr>
          <p:cNvSpPr>
            <a:spLocks noGrp="1"/>
          </p:cNvSpPr>
          <p:nvPr>
            <p:ph idx="1"/>
          </p:nvPr>
        </p:nvSpPr>
        <p:spPr/>
        <p:txBody>
          <a:bodyPr/>
          <a:lstStyle/>
          <a:p>
            <a:pPr>
              <a:buFont typeface="Wingdings" panose="05000000000000000000" pitchFamily="2" charset="2"/>
              <a:buChar char="v"/>
            </a:pPr>
            <a:r>
              <a:rPr lang="en-US" sz="2400" b="1" dirty="0">
                <a:solidFill>
                  <a:schemeClr val="tx1"/>
                </a:solidFill>
              </a:rPr>
              <a:t>In computer science searching play a Vital role. </a:t>
            </a:r>
          </a:p>
          <a:p>
            <a:pPr>
              <a:buFont typeface="Wingdings" panose="05000000000000000000" pitchFamily="2" charset="2"/>
              <a:buChar char="v"/>
            </a:pPr>
            <a:endParaRPr lang="en-US" sz="2400" b="1" dirty="0">
              <a:solidFill>
                <a:schemeClr val="tx1"/>
              </a:solidFill>
            </a:endParaRPr>
          </a:p>
          <a:p>
            <a:pPr>
              <a:buFont typeface="Wingdings" panose="05000000000000000000" pitchFamily="2" charset="2"/>
              <a:buChar char="v"/>
            </a:pPr>
            <a:r>
              <a:rPr lang="en-US" sz="2400" b="1" dirty="0">
                <a:solidFill>
                  <a:schemeClr val="tx1"/>
                </a:solidFill>
              </a:rPr>
              <a:t>It is an operation or process or technique to find out desired element or A place of an element in list. </a:t>
            </a:r>
          </a:p>
          <a:p>
            <a:pPr marL="0" indent="0">
              <a:buNone/>
            </a:pPr>
            <a:endParaRPr lang="en-US" sz="2400" b="1" dirty="0">
              <a:solidFill>
                <a:schemeClr val="tx1"/>
              </a:solidFill>
            </a:endParaRPr>
          </a:p>
          <a:p>
            <a:pPr>
              <a:buFont typeface="Wingdings" panose="05000000000000000000" pitchFamily="2" charset="2"/>
              <a:buChar char="v"/>
            </a:pPr>
            <a:r>
              <a:rPr lang="en-US" sz="2400" b="1" dirty="0">
                <a:solidFill>
                  <a:schemeClr val="tx1"/>
                </a:solidFill>
              </a:rPr>
              <a:t>Basically, search are two types – 1) linear search &amp; 2) binary search</a:t>
            </a:r>
            <a:endParaRPr lang="en-IN" sz="2400" b="1" dirty="0">
              <a:solidFill>
                <a:schemeClr val="tx1"/>
              </a:solidFill>
            </a:endParaRPr>
          </a:p>
          <a:p>
            <a:endParaRPr lang="en-IN" dirty="0"/>
          </a:p>
        </p:txBody>
      </p:sp>
      <p:pic>
        <p:nvPicPr>
          <p:cNvPr id="4" name="Picture 3">
            <a:extLst>
              <a:ext uri="{FF2B5EF4-FFF2-40B4-BE49-F238E27FC236}">
                <a16:creationId xmlns:a16="http://schemas.microsoft.com/office/drawing/2014/main" id="{76118571-E2C6-A33D-42A5-D9367DA43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55" y="376688"/>
            <a:ext cx="1765378" cy="1765378"/>
          </a:xfrm>
          <a:prstGeom prst="rect">
            <a:avLst/>
          </a:prstGeom>
        </p:spPr>
      </p:pic>
    </p:spTree>
    <p:extLst>
      <p:ext uri="{BB962C8B-B14F-4D97-AF65-F5344CB8AC3E}">
        <p14:creationId xmlns:p14="http://schemas.microsoft.com/office/powerpoint/2010/main" val="3438006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E6C3-FEA6-C4FF-500E-E55DCEF9F537}"/>
              </a:ext>
            </a:extLst>
          </p:cNvPr>
          <p:cNvSpPr>
            <a:spLocks noGrp="1"/>
          </p:cNvSpPr>
          <p:nvPr>
            <p:ph type="title"/>
          </p:nvPr>
        </p:nvSpPr>
        <p:spPr/>
        <p:txBody>
          <a:bodyPr/>
          <a:lstStyle/>
          <a:p>
            <a:pPr algn="ctr"/>
            <a:r>
              <a:rPr lang="en-IN" b="1" dirty="0"/>
              <a:t>What is Linear search?</a:t>
            </a:r>
          </a:p>
        </p:txBody>
      </p:sp>
      <p:sp>
        <p:nvSpPr>
          <p:cNvPr id="3" name="Content Placeholder 2">
            <a:extLst>
              <a:ext uri="{FF2B5EF4-FFF2-40B4-BE49-F238E27FC236}">
                <a16:creationId xmlns:a16="http://schemas.microsoft.com/office/drawing/2014/main" id="{CA2AF087-D383-CBEF-EAFB-9D60D7E60CC4}"/>
              </a:ext>
            </a:extLst>
          </p:cNvPr>
          <p:cNvSpPr>
            <a:spLocks noGrp="1"/>
          </p:cNvSpPr>
          <p:nvPr>
            <p:ph idx="1"/>
          </p:nvPr>
        </p:nvSpPr>
        <p:spPr/>
        <p:txBody>
          <a:bodyPr/>
          <a:lstStyle/>
          <a:p>
            <a:pPr>
              <a:buFont typeface="Wingdings" panose="05000000000000000000" pitchFamily="2" charset="2"/>
              <a:buChar char="v"/>
            </a:pPr>
            <a:r>
              <a:rPr lang="en-US" sz="1800" b="1" dirty="0">
                <a:solidFill>
                  <a:schemeClr val="tx1"/>
                </a:solidFill>
              </a:rPr>
              <a:t>Linear search also called sequential search.</a:t>
            </a:r>
          </a:p>
          <a:p>
            <a:pPr>
              <a:buFont typeface="Wingdings" panose="05000000000000000000" pitchFamily="2" charset="2"/>
              <a:buChar char="v"/>
            </a:pPr>
            <a:r>
              <a:rPr lang="en-US" sz="1800" b="1" dirty="0">
                <a:solidFill>
                  <a:schemeClr val="tx1"/>
                </a:solidFill>
              </a:rPr>
              <a:t>It is a simplest method of searching</a:t>
            </a:r>
          </a:p>
          <a:p>
            <a:pPr>
              <a:buFont typeface="Wingdings" panose="05000000000000000000" pitchFamily="2" charset="2"/>
              <a:buChar char="v"/>
            </a:pPr>
            <a:r>
              <a:rPr lang="en-US" sz="1800" b="1" dirty="0">
                <a:solidFill>
                  <a:schemeClr val="tx1"/>
                </a:solidFill>
              </a:rPr>
              <a:t>This search compare every element with desire element of list, until it found.</a:t>
            </a:r>
          </a:p>
          <a:p>
            <a:pPr>
              <a:buFont typeface="Wingdings" panose="05000000000000000000" pitchFamily="2" charset="2"/>
              <a:buChar char="v"/>
            </a:pPr>
            <a:endParaRPr lang="en-US" b="1" dirty="0">
              <a:solidFill>
                <a:schemeClr val="tx1"/>
              </a:solidFill>
            </a:endParaRPr>
          </a:p>
          <a:p>
            <a:pPr>
              <a:buFont typeface="Wingdings" panose="05000000000000000000" pitchFamily="2" charset="2"/>
              <a:buChar char="v"/>
            </a:pPr>
            <a:endParaRPr lang="en-US" sz="1800" dirty="0">
              <a:solidFill>
                <a:schemeClr val="tx1"/>
              </a:solidFill>
            </a:endParaRPr>
          </a:p>
          <a:p>
            <a:pPr>
              <a:buFont typeface="Wingdings" panose="05000000000000000000" pitchFamily="2" charset="2"/>
              <a:buChar char="v"/>
            </a:pPr>
            <a:endParaRPr lang="en-US" sz="1800" dirty="0">
              <a:solidFill>
                <a:schemeClr val="tx1"/>
              </a:solidFill>
            </a:endParaRPr>
          </a:p>
          <a:p>
            <a:pPr>
              <a:buFont typeface="Wingdings" panose="05000000000000000000" pitchFamily="2" charset="2"/>
              <a:buChar char="v"/>
            </a:pPr>
            <a:r>
              <a:rPr lang="en-US" sz="1800" b="1" dirty="0">
                <a:solidFill>
                  <a:schemeClr val="tx1"/>
                </a:solidFill>
              </a:rPr>
              <a:t>Linear search can be performed on sorted array or unsorted array both</a:t>
            </a:r>
            <a:endParaRPr lang="en-IN" sz="1800" b="1" dirty="0">
              <a:solidFill>
                <a:schemeClr val="tx1"/>
              </a:solidFill>
            </a:endParaRPr>
          </a:p>
          <a:p>
            <a:endParaRPr lang="en-US" sz="1800" b="1" dirty="0">
              <a:solidFill>
                <a:schemeClr val="tx1"/>
              </a:solidFill>
            </a:endParaRPr>
          </a:p>
          <a:p>
            <a:endParaRPr lang="en-IN" dirty="0">
              <a:solidFill>
                <a:schemeClr val="tx1"/>
              </a:solidFill>
            </a:endParaRPr>
          </a:p>
        </p:txBody>
      </p:sp>
      <p:pic>
        <p:nvPicPr>
          <p:cNvPr id="4" name="Picture 3">
            <a:extLst>
              <a:ext uri="{FF2B5EF4-FFF2-40B4-BE49-F238E27FC236}">
                <a16:creationId xmlns:a16="http://schemas.microsoft.com/office/drawing/2014/main" id="{F205BE1F-7EED-9FE9-BB19-D75DEBED5A76}"/>
              </a:ext>
            </a:extLst>
          </p:cNvPr>
          <p:cNvPicPr>
            <a:picLocks noChangeAspect="1"/>
          </p:cNvPicPr>
          <p:nvPr/>
        </p:nvPicPr>
        <p:blipFill>
          <a:blip r:embed="rId2"/>
          <a:stretch>
            <a:fillRect/>
          </a:stretch>
        </p:blipFill>
        <p:spPr>
          <a:xfrm>
            <a:off x="3363888" y="3952567"/>
            <a:ext cx="4407790" cy="1249788"/>
          </a:xfrm>
          <a:prstGeom prst="rect">
            <a:avLst/>
          </a:prstGeom>
        </p:spPr>
      </p:pic>
      <p:pic>
        <p:nvPicPr>
          <p:cNvPr id="5" name="Picture 4">
            <a:extLst>
              <a:ext uri="{FF2B5EF4-FFF2-40B4-BE49-F238E27FC236}">
                <a16:creationId xmlns:a16="http://schemas.microsoft.com/office/drawing/2014/main" id="{532BB067-6FF6-FD5A-BC8E-DBCD702150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455" y="376688"/>
            <a:ext cx="1765378" cy="1765378"/>
          </a:xfrm>
          <a:prstGeom prst="rect">
            <a:avLst/>
          </a:prstGeom>
        </p:spPr>
      </p:pic>
    </p:spTree>
    <p:extLst>
      <p:ext uri="{BB962C8B-B14F-4D97-AF65-F5344CB8AC3E}">
        <p14:creationId xmlns:p14="http://schemas.microsoft.com/office/powerpoint/2010/main" val="2341564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EC0E4-21C4-BB30-ABFA-EE4C751878FB}"/>
              </a:ext>
            </a:extLst>
          </p:cNvPr>
          <p:cNvSpPr>
            <a:spLocks noGrp="1"/>
          </p:cNvSpPr>
          <p:nvPr>
            <p:ph type="title"/>
          </p:nvPr>
        </p:nvSpPr>
        <p:spPr/>
        <p:txBody>
          <a:bodyPr/>
          <a:lstStyle/>
          <a:p>
            <a:r>
              <a:rPr lang="en-IN" sz="4000" b="1" dirty="0"/>
              <a:t>    EXAMPLE</a:t>
            </a:r>
            <a:r>
              <a:rPr lang="en-IN" b="1" dirty="0"/>
              <a:t>:</a:t>
            </a:r>
          </a:p>
        </p:txBody>
      </p:sp>
      <p:sp>
        <p:nvSpPr>
          <p:cNvPr id="3" name="Content Placeholder 2">
            <a:extLst>
              <a:ext uri="{FF2B5EF4-FFF2-40B4-BE49-F238E27FC236}">
                <a16:creationId xmlns:a16="http://schemas.microsoft.com/office/drawing/2014/main" id="{F9AFBFEB-C3EF-44B8-62C2-1C905B269E72}"/>
              </a:ext>
            </a:extLst>
          </p:cNvPr>
          <p:cNvSpPr>
            <a:spLocks noGrp="1"/>
          </p:cNvSpPr>
          <p:nvPr>
            <p:ph idx="1"/>
          </p:nvPr>
        </p:nvSpPr>
        <p:spPr>
          <a:xfrm>
            <a:off x="430653" y="2305685"/>
            <a:ext cx="9979741" cy="4473677"/>
          </a:xfrm>
        </p:spPr>
        <p:style>
          <a:lnRef idx="2">
            <a:schemeClr val="dk1"/>
          </a:lnRef>
          <a:fillRef idx="1">
            <a:schemeClr val="lt1"/>
          </a:fillRef>
          <a:effectRef idx="0">
            <a:schemeClr val="dk1"/>
          </a:effectRef>
          <a:fontRef idx="minor">
            <a:schemeClr val="dk1"/>
          </a:fontRef>
        </p:style>
        <p:txBody>
          <a:bodyPr>
            <a:normAutofit fontScale="92500" lnSpcReduction="20000"/>
          </a:bodyPr>
          <a:lstStyle/>
          <a:p>
            <a:pPr marL="0" indent="0">
              <a:buNone/>
            </a:pPr>
            <a:r>
              <a:rPr lang="en-US" sz="1900" b="1" dirty="0">
                <a:solidFill>
                  <a:schemeClr val="tx1"/>
                </a:solidFill>
              </a:rPr>
              <a:t>int main(){</a:t>
            </a:r>
          </a:p>
          <a:p>
            <a:pPr marL="0" indent="0">
              <a:buNone/>
            </a:pPr>
            <a:r>
              <a:rPr lang="en-US" sz="1900" b="1" dirty="0">
                <a:solidFill>
                  <a:schemeClr val="tx1"/>
                </a:solidFill>
              </a:rPr>
              <a:t>int n, i, key, found = 0, arr[6]={10, 5, 8,20,40,9};</a:t>
            </a:r>
          </a:p>
          <a:p>
            <a:pPr marL="0" indent="0">
              <a:buNone/>
            </a:pPr>
            <a:r>
              <a:rPr lang="en-US" sz="1900" b="1" dirty="0">
                <a:solidFill>
                  <a:schemeClr val="tx1"/>
                </a:solidFill>
              </a:rPr>
              <a:t>printf(“Enter element to search: “);</a:t>
            </a:r>
          </a:p>
          <a:p>
            <a:pPr marL="0" indent="0">
              <a:buNone/>
            </a:pPr>
            <a:r>
              <a:rPr lang="en-US" sz="1900" b="1" dirty="0">
                <a:solidFill>
                  <a:schemeClr val="tx1"/>
                </a:solidFill>
              </a:rPr>
              <a:t>scanf(“%d”, &amp;key);</a:t>
            </a:r>
          </a:p>
          <a:p>
            <a:pPr marL="0" indent="0">
              <a:buNone/>
            </a:pPr>
            <a:r>
              <a:rPr lang="en-US" sz="1900" b="1" dirty="0">
                <a:solidFill>
                  <a:schemeClr val="tx1"/>
                </a:solidFill>
              </a:rPr>
              <a:t>for(i = 0; i &lt; 6; i++){</a:t>
            </a:r>
          </a:p>
          <a:p>
            <a:pPr marL="0" indent="0">
              <a:buNone/>
            </a:pPr>
            <a:r>
              <a:rPr lang="en-US" sz="1900" b="1" dirty="0">
                <a:solidFill>
                  <a:schemeClr val="tx1"/>
                </a:solidFill>
              </a:rPr>
              <a:t>if(arr[i]==key);</a:t>
            </a:r>
          </a:p>
          <a:p>
            <a:pPr marL="0" indent="0">
              <a:buNone/>
            </a:pPr>
            <a:r>
              <a:rPr lang="en-US" sz="1900" b="1" dirty="0">
                <a:solidFill>
                  <a:schemeClr val="tx1"/>
                </a:solidFill>
              </a:rPr>
              <a:t>printf(“Element %d found at index %d\n”, </a:t>
            </a:r>
            <a:r>
              <a:rPr lang="en-US" sz="1900" b="1" dirty="0" err="1">
                <a:solidFill>
                  <a:schemeClr val="tx1"/>
                </a:solidFill>
              </a:rPr>
              <a:t>key,i</a:t>
            </a:r>
            <a:r>
              <a:rPr lang="en-US" sz="1900" b="1" dirty="0">
                <a:solidFill>
                  <a:schemeClr val="tx1"/>
                </a:solidFill>
              </a:rPr>
              <a:t>);</a:t>
            </a:r>
          </a:p>
          <a:p>
            <a:pPr marL="0" indent="0">
              <a:buNone/>
            </a:pPr>
            <a:r>
              <a:rPr lang="en-US" sz="1900" b="1" dirty="0">
                <a:solidFill>
                  <a:schemeClr val="tx1"/>
                </a:solidFill>
              </a:rPr>
              <a:t>found = 1;</a:t>
            </a:r>
          </a:p>
          <a:p>
            <a:pPr marL="0" indent="0">
              <a:buNone/>
            </a:pPr>
            <a:r>
              <a:rPr lang="en-US" sz="1900" b="1" dirty="0">
                <a:solidFill>
                  <a:schemeClr val="tx1"/>
                </a:solidFill>
              </a:rPr>
              <a:t>break; }</a:t>
            </a:r>
          </a:p>
          <a:p>
            <a:pPr marL="0" indent="0">
              <a:buNone/>
            </a:pPr>
            <a:r>
              <a:rPr lang="en-US" sz="1900" b="1" dirty="0">
                <a:solidFill>
                  <a:schemeClr val="tx1"/>
                </a:solidFill>
              </a:rPr>
              <a:t>if (found == 0){</a:t>
            </a:r>
          </a:p>
          <a:p>
            <a:pPr marL="0" indent="0">
              <a:buNone/>
            </a:pPr>
            <a:r>
              <a:rPr lang="en-US" sz="1900" b="1" dirty="0">
                <a:solidFill>
                  <a:schemeClr val="tx1"/>
                </a:solidFill>
              </a:rPr>
              <a:t>printf(“Element %d not found in the array. \n”, key); }</a:t>
            </a:r>
          </a:p>
          <a:p>
            <a:pPr marL="0" indent="0">
              <a:buNone/>
            </a:pPr>
            <a:r>
              <a:rPr lang="en-US" sz="1900" b="1" dirty="0">
                <a:solidFill>
                  <a:schemeClr val="tx1"/>
                </a:solidFill>
              </a:rPr>
              <a:t>return 0;</a:t>
            </a:r>
          </a:p>
          <a:p>
            <a:pPr marL="0" indent="0">
              <a:buNone/>
            </a:pPr>
            <a:r>
              <a:rPr lang="en-US" sz="1900" b="1" dirty="0">
                <a:solidFill>
                  <a:schemeClr val="tx1"/>
                </a:solidFill>
              </a:rPr>
              <a:t>}</a:t>
            </a:r>
          </a:p>
          <a:p>
            <a:pPr marL="0" indent="0">
              <a:buNone/>
            </a:pPr>
            <a:endParaRPr lang="en-IN" dirty="0">
              <a:solidFill>
                <a:schemeClr val="tx1"/>
              </a:solidFill>
            </a:endParaRPr>
          </a:p>
        </p:txBody>
      </p:sp>
      <p:pic>
        <p:nvPicPr>
          <p:cNvPr id="4" name="Picture 3">
            <a:extLst>
              <a:ext uri="{FF2B5EF4-FFF2-40B4-BE49-F238E27FC236}">
                <a16:creationId xmlns:a16="http://schemas.microsoft.com/office/drawing/2014/main" id="{2ECE3551-290B-EC4C-4ABC-A9EC290F25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455" y="365658"/>
            <a:ext cx="1765378" cy="1765378"/>
          </a:xfrm>
          <a:prstGeom prst="rect">
            <a:avLst/>
          </a:prstGeom>
        </p:spPr>
      </p:pic>
    </p:spTree>
    <p:extLst>
      <p:ext uri="{BB962C8B-B14F-4D97-AF65-F5344CB8AC3E}">
        <p14:creationId xmlns:p14="http://schemas.microsoft.com/office/powerpoint/2010/main" val="1043657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1A61-644C-69E5-8973-E082BBDC1A7E}"/>
              </a:ext>
            </a:extLst>
          </p:cNvPr>
          <p:cNvSpPr>
            <a:spLocks noGrp="1"/>
          </p:cNvSpPr>
          <p:nvPr>
            <p:ph type="title"/>
          </p:nvPr>
        </p:nvSpPr>
        <p:spPr/>
        <p:txBody>
          <a:bodyPr/>
          <a:lstStyle/>
          <a:p>
            <a:pPr algn="ctr"/>
            <a:r>
              <a:rPr lang="en-IN" b="1" dirty="0"/>
              <a:t>What is Binary search?</a:t>
            </a:r>
          </a:p>
        </p:txBody>
      </p:sp>
      <p:sp>
        <p:nvSpPr>
          <p:cNvPr id="3" name="Content Placeholder 2">
            <a:extLst>
              <a:ext uri="{FF2B5EF4-FFF2-40B4-BE49-F238E27FC236}">
                <a16:creationId xmlns:a16="http://schemas.microsoft.com/office/drawing/2014/main" id="{ADDDCBCB-7559-65EE-CAE3-A29E6D429B9F}"/>
              </a:ext>
            </a:extLst>
          </p:cNvPr>
          <p:cNvSpPr>
            <a:spLocks noGrp="1"/>
          </p:cNvSpPr>
          <p:nvPr>
            <p:ph idx="1"/>
          </p:nvPr>
        </p:nvSpPr>
        <p:spPr>
          <a:xfrm>
            <a:off x="1154955" y="2279035"/>
            <a:ext cx="5766956" cy="4111933"/>
          </a:xfrm>
        </p:spPr>
        <p:txBody>
          <a:bodyPr/>
          <a:lstStyle/>
          <a:p>
            <a:pPr>
              <a:spcBef>
                <a:spcPts val="1200"/>
              </a:spcBef>
            </a:pPr>
            <a:r>
              <a:rPr lang="en-US" sz="2000" b="1" dirty="0">
                <a:solidFill>
                  <a:schemeClr val="tx1"/>
                </a:solidFill>
              </a:rPr>
              <a:t>This searching technique looks for particular element by comparing the middle most element of the list. </a:t>
            </a:r>
          </a:p>
          <a:p>
            <a:pPr>
              <a:spcBef>
                <a:spcPts val="1200"/>
              </a:spcBef>
            </a:pPr>
            <a:r>
              <a:rPr lang="en-US" sz="2000" b="1" dirty="0">
                <a:solidFill>
                  <a:schemeClr val="tx1"/>
                </a:solidFill>
              </a:rPr>
              <a:t>It is a fast &amp; efficient technique, which is useful for long list element array.</a:t>
            </a:r>
          </a:p>
          <a:p>
            <a:pPr>
              <a:spcBef>
                <a:spcPts val="1200"/>
              </a:spcBef>
            </a:pPr>
            <a:r>
              <a:rPr lang="en-US" sz="2000" b="1" dirty="0">
                <a:solidFill>
                  <a:schemeClr val="tx1"/>
                </a:solidFill>
              </a:rPr>
              <a:t>works on the principle of divided into two parts rule - repeatedly dividing the search space in half, comparing the target value with the middle element, and then focusing on the relevant half until the target is found or the search space is empty</a:t>
            </a:r>
          </a:p>
          <a:p>
            <a:endParaRPr lang="en-IN" dirty="0">
              <a:solidFill>
                <a:schemeClr val="tx1"/>
              </a:solidFill>
            </a:endParaRPr>
          </a:p>
        </p:txBody>
      </p:sp>
      <p:pic>
        <p:nvPicPr>
          <p:cNvPr id="4" name="Picture 3">
            <a:extLst>
              <a:ext uri="{FF2B5EF4-FFF2-40B4-BE49-F238E27FC236}">
                <a16:creationId xmlns:a16="http://schemas.microsoft.com/office/drawing/2014/main" id="{E5C0C49C-6268-5B4A-BABB-DEA22E2EC7A8}"/>
              </a:ext>
            </a:extLst>
          </p:cNvPr>
          <p:cNvPicPr>
            <a:picLocks noChangeAspect="1"/>
          </p:cNvPicPr>
          <p:nvPr/>
        </p:nvPicPr>
        <p:blipFill>
          <a:blip r:embed="rId2"/>
          <a:stretch>
            <a:fillRect/>
          </a:stretch>
        </p:blipFill>
        <p:spPr>
          <a:xfrm>
            <a:off x="7312493" y="2893551"/>
            <a:ext cx="4535187" cy="2543688"/>
          </a:xfrm>
          <a:prstGeom prst="rect">
            <a:avLst/>
          </a:prstGeom>
          <a:ln>
            <a:solidFill>
              <a:schemeClr val="tx1"/>
            </a:solidFill>
          </a:ln>
        </p:spPr>
      </p:pic>
      <p:sp>
        <p:nvSpPr>
          <p:cNvPr id="5" name="TextBox 4">
            <a:extLst>
              <a:ext uri="{FF2B5EF4-FFF2-40B4-BE49-F238E27FC236}">
                <a16:creationId xmlns:a16="http://schemas.microsoft.com/office/drawing/2014/main" id="{BFEBC35E-8045-636B-FCC3-E59C2B64C94C}"/>
              </a:ext>
            </a:extLst>
          </p:cNvPr>
          <p:cNvSpPr txBox="1"/>
          <p:nvPr/>
        </p:nvSpPr>
        <p:spPr>
          <a:xfrm>
            <a:off x="7472516" y="2975076"/>
            <a:ext cx="3244645" cy="276999"/>
          </a:xfrm>
          <a:prstGeom prst="rect">
            <a:avLst/>
          </a:prstGeom>
          <a:noFill/>
        </p:spPr>
        <p:txBody>
          <a:bodyPr wrap="square" rtlCol="0">
            <a:spAutoFit/>
          </a:bodyPr>
          <a:lstStyle/>
          <a:p>
            <a:pPr algn="ctr"/>
            <a:r>
              <a:rPr lang="en-US" sz="1200" spc="1100" dirty="0"/>
              <a:t>0 1 2 3 4 5 6</a:t>
            </a:r>
            <a:endParaRPr lang="en-IN" sz="1200" spc="1100" dirty="0"/>
          </a:p>
        </p:txBody>
      </p:sp>
      <p:sp>
        <p:nvSpPr>
          <p:cNvPr id="6" name="TextBox 5">
            <a:extLst>
              <a:ext uri="{FF2B5EF4-FFF2-40B4-BE49-F238E27FC236}">
                <a16:creationId xmlns:a16="http://schemas.microsoft.com/office/drawing/2014/main" id="{4CD15838-D4B5-B2CF-7B13-174DE732A52C}"/>
              </a:ext>
            </a:extLst>
          </p:cNvPr>
          <p:cNvSpPr txBox="1"/>
          <p:nvPr/>
        </p:nvSpPr>
        <p:spPr>
          <a:xfrm>
            <a:off x="9212825" y="4334188"/>
            <a:ext cx="1347019" cy="246221"/>
          </a:xfrm>
          <a:prstGeom prst="rect">
            <a:avLst/>
          </a:prstGeom>
          <a:noFill/>
        </p:spPr>
        <p:txBody>
          <a:bodyPr wrap="square" rtlCol="0">
            <a:spAutoFit/>
          </a:bodyPr>
          <a:lstStyle/>
          <a:p>
            <a:pPr algn="ctr"/>
            <a:r>
              <a:rPr lang="en-US" sz="1000" spc="1050" dirty="0"/>
              <a:t>4 5 6</a:t>
            </a:r>
            <a:endParaRPr lang="en-IN" sz="1000" spc="1050" dirty="0"/>
          </a:p>
        </p:txBody>
      </p:sp>
      <p:pic>
        <p:nvPicPr>
          <p:cNvPr id="7" name="Picture 6">
            <a:extLst>
              <a:ext uri="{FF2B5EF4-FFF2-40B4-BE49-F238E27FC236}">
                <a16:creationId xmlns:a16="http://schemas.microsoft.com/office/drawing/2014/main" id="{FE01279F-69DA-86DE-6E31-308A5363CC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135" y="444461"/>
            <a:ext cx="1765378" cy="1765378"/>
          </a:xfrm>
          <a:prstGeom prst="rect">
            <a:avLst/>
          </a:prstGeom>
        </p:spPr>
      </p:pic>
    </p:spTree>
    <p:extLst>
      <p:ext uri="{BB962C8B-B14F-4D97-AF65-F5344CB8AC3E}">
        <p14:creationId xmlns:p14="http://schemas.microsoft.com/office/powerpoint/2010/main" val="27726832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AFCF-DE08-E622-007C-77ED081E6626}"/>
              </a:ext>
            </a:extLst>
          </p:cNvPr>
          <p:cNvSpPr>
            <a:spLocks noGrp="1"/>
          </p:cNvSpPr>
          <p:nvPr>
            <p:ph type="title"/>
          </p:nvPr>
        </p:nvSpPr>
        <p:spPr/>
        <p:txBody>
          <a:bodyPr/>
          <a:lstStyle/>
          <a:p>
            <a:r>
              <a:rPr lang="en-IN" sz="3600" b="1" dirty="0"/>
              <a:t>  EXAMPLE</a:t>
            </a:r>
            <a:r>
              <a:rPr lang="en-IN" b="1" dirty="0"/>
              <a:t>:</a:t>
            </a:r>
            <a:endParaRPr lang="en-IN" dirty="0"/>
          </a:p>
        </p:txBody>
      </p:sp>
      <p:sp>
        <p:nvSpPr>
          <p:cNvPr id="3" name="Content Placeholder 2">
            <a:extLst>
              <a:ext uri="{FF2B5EF4-FFF2-40B4-BE49-F238E27FC236}">
                <a16:creationId xmlns:a16="http://schemas.microsoft.com/office/drawing/2014/main" id="{653FE9AC-1C54-6B60-94B8-51116DB42DAE}"/>
              </a:ext>
            </a:extLst>
          </p:cNvPr>
          <p:cNvSpPr>
            <a:spLocks noGrp="1"/>
          </p:cNvSpPr>
          <p:nvPr>
            <p:ph idx="1"/>
          </p:nvPr>
        </p:nvSpPr>
        <p:spPr>
          <a:xfrm>
            <a:off x="1154954" y="2312547"/>
            <a:ext cx="9247575" cy="4395019"/>
          </a:xfrm>
        </p:spPr>
        <p:style>
          <a:lnRef idx="2">
            <a:schemeClr val="dk1"/>
          </a:lnRef>
          <a:fillRef idx="1">
            <a:schemeClr val="lt1"/>
          </a:fillRef>
          <a:effectRef idx="0">
            <a:schemeClr val="dk1"/>
          </a:effectRef>
          <a:fontRef idx="minor">
            <a:schemeClr val="dk1"/>
          </a:fontRef>
        </p:style>
        <p:txBody>
          <a:bodyPr/>
          <a:lstStyle/>
          <a:p>
            <a:pPr marL="0" indent="0">
              <a:buNone/>
            </a:pPr>
            <a:r>
              <a:rPr lang="en-US" sz="2000" b="1" dirty="0">
                <a:solidFill>
                  <a:schemeClr val="tx1"/>
                </a:solidFill>
              </a:rPr>
              <a:t>int main(){</a:t>
            </a:r>
          </a:p>
          <a:p>
            <a:pPr marL="0" indent="0">
              <a:buNone/>
            </a:pPr>
            <a:r>
              <a:rPr lang="en-US" sz="2000" b="1" dirty="0">
                <a:solidFill>
                  <a:schemeClr val="tx1"/>
                </a:solidFill>
              </a:rPr>
              <a:t>int first, last, mid, i, sElement, list[10] = {10, 14, 22, 35, 58, 63, 70, 86, 91, 100};</a:t>
            </a:r>
          </a:p>
          <a:p>
            <a:pPr marL="0" indent="0">
              <a:buNone/>
            </a:pPr>
            <a:r>
              <a:rPr lang="en-US" sz="2000" b="1" dirty="0">
                <a:solidFill>
                  <a:schemeClr val="tx1"/>
                </a:solidFill>
              </a:rPr>
              <a:t>printf(“Enter Element for search: ”);</a:t>
            </a:r>
          </a:p>
          <a:p>
            <a:pPr marL="0" indent="0">
              <a:buNone/>
            </a:pPr>
            <a:r>
              <a:rPr lang="en-US" sz="2000" b="1" dirty="0">
                <a:solidFill>
                  <a:schemeClr val="tx1"/>
                </a:solidFill>
              </a:rPr>
              <a:t>scanf(“%d”,  &amp;sElement);</a:t>
            </a:r>
          </a:p>
          <a:p>
            <a:pPr marL="0" indent="0">
              <a:buNone/>
            </a:pPr>
            <a:r>
              <a:rPr lang="en-US" sz="2000" b="1" dirty="0">
                <a:solidFill>
                  <a:schemeClr val="tx1"/>
                </a:solidFill>
              </a:rPr>
              <a:t>first = 0; last = 10 – 1; mid = (first + last)/2;</a:t>
            </a:r>
          </a:p>
          <a:p>
            <a:pPr marL="0" indent="0">
              <a:buNone/>
            </a:pPr>
            <a:endParaRPr lang="en-IN" dirty="0">
              <a:solidFill>
                <a:schemeClr val="tx1"/>
              </a:solidFill>
            </a:endParaRPr>
          </a:p>
        </p:txBody>
      </p:sp>
      <p:graphicFrame>
        <p:nvGraphicFramePr>
          <p:cNvPr id="4" name="Table 3">
            <a:extLst>
              <a:ext uri="{FF2B5EF4-FFF2-40B4-BE49-F238E27FC236}">
                <a16:creationId xmlns:a16="http://schemas.microsoft.com/office/drawing/2014/main" id="{93596C1A-885E-5DB4-D20A-E8E497C53C34}"/>
              </a:ext>
            </a:extLst>
          </p:cNvPr>
          <p:cNvGraphicFramePr>
            <a:graphicFrameLocks noGrp="1"/>
          </p:cNvGraphicFramePr>
          <p:nvPr/>
        </p:nvGraphicFramePr>
        <p:xfrm>
          <a:off x="2653170" y="5582675"/>
          <a:ext cx="5764980" cy="370840"/>
        </p:xfrm>
        <a:graphic>
          <a:graphicData uri="http://schemas.openxmlformats.org/drawingml/2006/table">
            <a:tbl>
              <a:tblPr firstRow="1" bandRow="1">
                <a:tableStyleId>{C4B1156A-380E-4F78-BDF5-A606A8083BF9}</a:tableStyleId>
              </a:tblPr>
              <a:tblGrid>
                <a:gridCol w="576498">
                  <a:extLst>
                    <a:ext uri="{9D8B030D-6E8A-4147-A177-3AD203B41FA5}">
                      <a16:colId xmlns:a16="http://schemas.microsoft.com/office/drawing/2014/main" val="4965920"/>
                    </a:ext>
                  </a:extLst>
                </a:gridCol>
                <a:gridCol w="576498">
                  <a:extLst>
                    <a:ext uri="{9D8B030D-6E8A-4147-A177-3AD203B41FA5}">
                      <a16:colId xmlns:a16="http://schemas.microsoft.com/office/drawing/2014/main" val="247683052"/>
                    </a:ext>
                  </a:extLst>
                </a:gridCol>
                <a:gridCol w="576498">
                  <a:extLst>
                    <a:ext uri="{9D8B030D-6E8A-4147-A177-3AD203B41FA5}">
                      <a16:colId xmlns:a16="http://schemas.microsoft.com/office/drawing/2014/main" val="3790144246"/>
                    </a:ext>
                  </a:extLst>
                </a:gridCol>
                <a:gridCol w="576498">
                  <a:extLst>
                    <a:ext uri="{9D8B030D-6E8A-4147-A177-3AD203B41FA5}">
                      <a16:colId xmlns:a16="http://schemas.microsoft.com/office/drawing/2014/main" val="1051767638"/>
                    </a:ext>
                  </a:extLst>
                </a:gridCol>
                <a:gridCol w="576498">
                  <a:extLst>
                    <a:ext uri="{9D8B030D-6E8A-4147-A177-3AD203B41FA5}">
                      <a16:colId xmlns:a16="http://schemas.microsoft.com/office/drawing/2014/main" val="2917422319"/>
                    </a:ext>
                  </a:extLst>
                </a:gridCol>
                <a:gridCol w="576498">
                  <a:extLst>
                    <a:ext uri="{9D8B030D-6E8A-4147-A177-3AD203B41FA5}">
                      <a16:colId xmlns:a16="http://schemas.microsoft.com/office/drawing/2014/main" val="2779333250"/>
                    </a:ext>
                  </a:extLst>
                </a:gridCol>
                <a:gridCol w="576498">
                  <a:extLst>
                    <a:ext uri="{9D8B030D-6E8A-4147-A177-3AD203B41FA5}">
                      <a16:colId xmlns:a16="http://schemas.microsoft.com/office/drawing/2014/main" val="1364602847"/>
                    </a:ext>
                  </a:extLst>
                </a:gridCol>
                <a:gridCol w="576498">
                  <a:extLst>
                    <a:ext uri="{9D8B030D-6E8A-4147-A177-3AD203B41FA5}">
                      <a16:colId xmlns:a16="http://schemas.microsoft.com/office/drawing/2014/main" val="3718705498"/>
                    </a:ext>
                  </a:extLst>
                </a:gridCol>
                <a:gridCol w="576498">
                  <a:extLst>
                    <a:ext uri="{9D8B030D-6E8A-4147-A177-3AD203B41FA5}">
                      <a16:colId xmlns:a16="http://schemas.microsoft.com/office/drawing/2014/main" val="3000012834"/>
                    </a:ext>
                  </a:extLst>
                </a:gridCol>
                <a:gridCol w="576498">
                  <a:extLst>
                    <a:ext uri="{9D8B030D-6E8A-4147-A177-3AD203B41FA5}">
                      <a16:colId xmlns:a16="http://schemas.microsoft.com/office/drawing/2014/main" val="3010819974"/>
                    </a:ext>
                  </a:extLst>
                </a:gridCol>
              </a:tblGrid>
              <a:tr h="370840">
                <a:tc>
                  <a:txBody>
                    <a:bodyPr/>
                    <a:lstStyle/>
                    <a:p>
                      <a:pPr algn="ctr"/>
                      <a:r>
                        <a:rPr lang="en-US" dirty="0">
                          <a:solidFill>
                            <a:schemeClr val="tx1"/>
                          </a:solidFill>
                        </a:rPr>
                        <a:t>10</a:t>
                      </a:r>
                    </a:p>
                  </a:txBody>
                  <a:tcPr anchor="ctr"/>
                </a:tc>
                <a:tc>
                  <a:txBody>
                    <a:bodyPr/>
                    <a:lstStyle/>
                    <a:p>
                      <a:pPr algn="ctr"/>
                      <a:r>
                        <a:rPr lang="en-US" dirty="0">
                          <a:solidFill>
                            <a:schemeClr val="tx1"/>
                          </a:solidFill>
                        </a:rPr>
                        <a:t>14</a:t>
                      </a:r>
                      <a:endParaRPr lang="en-IN" dirty="0">
                        <a:solidFill>
                          <a:schemeClr val="tx1"/>
                        </a:solidFill>
                      </a:endParaRPr>
                    </a:p>
                  </a:txBody>
                  <a:tcPr anchor="ctr"/>
                </a:tc>
                <a:tc>
                  <a:txBody>
                    <a:bodyPr/>
                    <a:lstStyle/>
                    <a:p>
                      <a:pPr algn="ctr"/>
                      <a:r>
                        <a:rPr lang="en-US" dirty="0">
                          <a:solidFill>
                            <a:schemeClr val="tx1"/>
                          </a:solidFill>
                        </a:rPr>
                        <a:t>22</a:t>
                      </a:r>
                      <a:endParaRPr lang="en-IN" dirty="0">
                        <a:solidFill>
                          <a:schemeClr val="tx1"/>
                        </a:solidFill>
                      </a:endParaRPr>
                    </a:p>
                  </a:txBody>
                  <a:tcPr anchor="ctr"/>
                </a:tc>
                <a:tc>
                  <a:txBody>
                    <a:bodyPr/>
                    <a:lstStyle/>
                    <a:p>
                      <a:pPr algn="ctr"/>
                      <a:r>
                        <a:rPr lang="en-US" dirty="0">
                          <a:solidFill>
                            <a:schemeClr val="tx1"/>
                          </a:solidFill>
                        </a:rPr>
                        <a:t>35</a:t>
                      </a:r>
                      <a:endParaRPr lang="en-IN" dirty="0">
                        <a:solidFill>
                          <a:schemeClr val="tx1"/>
                        </a:solidFill>
                      </a:endParaRPr>
                    </a:p>
                  </a:txBody>
                  <a:tcPr anchor="ctr"/>
                </a:tc>
                <a:tc>
                  <a:txBody>
                    <a:bodyPr/>
                    <a:lstStyle/>
                    <a:p>
                      <a:pPr algn="ctr"/>
                      <a:r>
                        <a:rPr lang="en-US" dirty="0">
                          <a:solidFill>
                            <a:schemeClr val="tx1"/>
                          </a:solidFill>
                        </a:rPr>
                        <a:t>58</a:t>
                      </a:r>
                      <a:endParaRPr lang="en-IN" dirty="0">
                        <a:solidFill>
                          <a:schemeClr val="tx1"/>
                        </a:solidFill>
                      </a:endParaRPr>
                    </a:p>
                  </a:txBody>
                  <a:tcPr anchor="ctr"/>
                </a:tc>
                <a:tc>
                  <a:txBody>
                    <a:bodyPr/>
                    <a:lstStyle/>
                    <a:p>
                      <a:pPr algn="ctr"/>
                      <a:r>
                        <a:rPr lang="en-US" dirty="0">
                          <a:solidFill>
                            <a:schemeClr val="tx1"/>
                          </a:solidFill>
                        </a:rPr>
                        <a:t>63</a:t>
                      </a:r>
                      <a:endParaRPr lang="en-IN" dirty="0">
                        <a:solidFill>
                          <a:schemeClr val="tx1"/>
                        </a:solidFill>
                      </a:endParaRPr>
                    </a:p>
                  </a:txBody>
                  <a:tcPr anchor="ctr"/>
                </a:tc>
                <a:tc>
                  <a:txBody>
                    <a:bodyPr/>
                    <a:lstStyle/>
                    <a:p>
                      <a:pPr algn="ctr"/>
                      <a:r>
                        <a:rPr lang="en-US" dirty="0">
                          <a:solidFill>
                            <a:schemeClr val="tx1"/>
                          </a:solidFill>
                        </a:rPr>
                        <a:t>70</a:t>
                      </a:r>
                      <a:endParaRPr lang="en-IN" dirty="0">
                        <a:solidFill>
                          <a:schemeClr val="tx1"/>
                        </a:solidFill>
                      </a:endParaRPr>
                    </a:p>
                  </a:txBody>
                  <a:tcPr anchor="ctr"/>
                </a:tc>
                <a:tc>
                  <a:txBody>
                    <a:bodyPr/>
                    <a:lstStyle/>
                    <a:p>
                      <a:pPr algn="ctr"/>
                      <a:r>
                        <a:rPr lang="en-US" dirty="0">
                          <a:solidFill>
                            <a:schemeClr val="tx1"/>
                          </a:solidFill>
                        </a:rPr>
                        <a:t>86</a:t>
                      </a:r>
                      <a:endParaRPr lang="en-IN" dirty="0">
                        <a:solidFill>
                          <a:schemeClr val="tx1"/>
                        </a:solidFill>
                      </a:endParaRPr>
                    </a:p>
                  </a:txBody>
                  <a:tcPr anchor="ctr"/>
                </a:tc>
                <a:tc>
                  <a:txBody>
                    <a:bodyPr/>
                    <a:lstStyle/>
                    <a:p>
                      <a:pPr algn="ctr"/>
                      <a:r>
                        <a:rPr lang="en-US" dirty="0">
                          <a:solidFill>
                            <a:schemeClr val="tx1"/>
                          </a:solidFill>
                        </a:rPr>
                        <a:t>91</a:t>
                      </a:r>
                      <a:endParaRPr lang="en-IN" dirty="0">
                        <a:solidFill>
                          <a:schemeClr val="tx1"/>
                        </a:solidFill>
                      </a:endParaRPr>
                    </a:p>
                  </a:txBody>
                  <a:tcPr anchor="ctr"/>
                </a:tc>
                <a:tc>
                  <a:txBody>
                    <a:bodyPr/>
                    <a:lstStyle/>
                    <a:p>
                      <a:pPr algn="ctr"/>
                      <a:r>
                        <a:rPr lang="en-US" dirty="0">
                          <a:solidFill>
                            <a:schemeClr val="tx1"/>
                          </a:solidFill>
                        </a:rPr>
                        <a:t>100</a:t>
                      </a:r>
                      <a:endParaRPr lang="en-IN" dirty="0">
                        <a:solidFill>
                          <a:schemeClr val="tx1"/>
                        </a:solidFill>
                      </a:endParaRPr>
                    </a:p>
                  </a:txBody>
                  <a:tcPr anchor="ctr"/>
                </a:tc>
                <a:extLst>
                  <a:ext uri="{0D108BD9-81ED-4DB2-BD59-A6C34878D82A}">
                    <a16:rowId xmlns:a16="http://schemas.microsoft.com/office/drawing/2014/main" val="2704326580"/>
                  </a:ext>
                </a:extLst>
              </a:tr>
            </a:tbl>
          </a:graphicData>
        </a:graphic>
      </p:graphicFrame>
      <p:sp>
        <p:nvSpPr>
          <p:cNvPr id="6" name="TextBox 5">
            <a:extLst>
              <a:ext uri="{FF2B5EF4-FFF2-40B4-BE49-F238E27FC236}">
                <a16:creationId xmlns:a16="http://schemas.microsoft.com/office/drawing/2014/main" id="{BC37952E-1FB6-05BE-855B-C6166F93B321}"/>
              </a:ext>
            </a:extLst>
          </p:cNvPr>
          <p:cNvSpPr txBox="1"/>
          <p:nvPr/>
        </p:nvSpPr>
        <p:spPr>
          <a:xfrm>
            <a:off x="2576051" y="5213343"/>
            <a:ext cx="6096000" cy="369332"/>
          </a:xfrm>
          <a:prstGeom prst="rect">
            <a:avLst/>
          </a:prstGeom>
          <a:noFill/>
        </p:spPr>
        <p:txBody>
          <a:bodyPr wrap="square">
            <a:spAutoFit/>
          </a:bodyPr>
          <a:lstStyle/>
          <a:p>
            <a:pPr algn="ctr"/>
            <a:r>
              <a:rPr lang="en-US" spc="1510" dirty="0"/>
              <a:t>0 1 2 3 4 5 6 7 8 9</a:t>
            </a:r>
            <a:endParaRPr lang="en-IN" spc="1510" dirty="0"/>
          </a:p>
        </p:txBody>
      </p:sp>
      <p:sp>
        <p:nvSpPr>
          <p:cNvPr id="7" name="Rectangle 6">
            <a:extLst>
              <a:ext uri="{FF2B5EF4-FFF2-40B4-BE49-F238E27FC236}">
                <a16:creationId xmlns:a16="http://schemas.microsoft.com/office/drawing/2014/main" id="{BDAB565A-6CB9-B76C-06BE-950E02925CC5}"/>
              </a:ext>
            </a:extLst>
          </p:cNvPr>
          <p:cNvSpPr/>
          <p:nvPr/>
        </p:nvSpPr>
        <p:spPr>
          <a:xfrm>
            <a:off x="2458065" y="5142271"/>
            <a:ext cx="6213986" cy="1032387"/>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IN">
              <a:noFill/>
            </a:endParaRPr>
          </a:p>
        </p:txBody>
      </p:sp>
      <p:pic>
        <p:nvPicPr>
          <p:cNvPr id="5" name="Picture 4">
            <a:extLst>
              <a:ext uri="{FF2B5EF4-FFF2-40B4-BE49-F238E27FC236}">
                <a16:creationId xmlns:a16="http://schemas.microsoft.com/office/drawing/2014/main" id="{4E55E664-DB10-2F86-C844-FCC5496F5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59" y="444461"/>
            <a:ext cx="1765378" cy="1765378"/>
          </a:xfrm>
          <a:prstGeom prst="rect">
            <a:avLst/>
          </a:prstGeom>
        </p:spPr>
      </p:pic>
    </p:spTree>
    <p:extLst>
      <p:ext uri="{BB962C8B-B14F-4D97-AF65-F5344CB8AC3E}">
        <p14:creationId xmlns:p14="http://schemas.microsoft.com/office/powerpoint/2010/main" val="2321278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F28A7-1568-B418-9B35-94E5C5CAD4A0}"/>
              </a:ext>
            </a:extLst>
          </p:cNvPr>
          <p:cNvSpPr>
            <a:spLocks noGrp="1"/>
          </p:cNvSpPr>
          <p:nvPr>
            <p:ph idx="1"/>
          </p:nvPr>
        </p:nvSpPr>
        <p:spPr>
          <a:xfrm>
            <a:off x="912095" y="2383423"/>
            <a:ext cx="9611369" cy="4257368"/>
          </a:xfrm>
          <a:ln w="19050">
            <a:solidFill>
              <a:schemeClr val="tx1"/>
            </a:solidFill>
          </a:ln>
        </p:spPr>
        <p:txBody>
          <a:bodyPr>
            <a:normAutofit fontScale="85000" lnSpcReduction="20000"/>
          </a:bodyPr>
          <a:lstStyle/>
          <a:p>
            <a:pPr marL="0" indent="0">
              <a:buNone/>
            </a:pPr>
            <a:r>
              <a:rPr lang="en-IN" sz="1900" b="1" dirty="0"/>
              <a:t>while(first&lt;=last){ </a:t>
            </a:r>
          </a:p>
          <a:p>
            <a:pPr marL="0" indent="0">
              <a:buNone/>
            </a:pPr>
            <a:r>
              <a:rPr lang="en-IN" sz="1900" b="1" dirty="0"/>
              <a:t>if(list[mid] == sElement)</a:t>
            </a:r>
          </a:p>
          <a:p>
            <a:pPr marL="0" indent="0">
              <a:buNone/>
            </a:pPr>
            <a:r>
              <a:rPr lang="en-IN" sz="1900" b="1" dirty="0"/>
              <a:t>printf(“Element found at index %d.\n”, mid);</a:t>
            </a:r>
          </a:p>
          <a:p>
            <a:pPr marL="0" indent="0">
              <a:buNone/>
            </a:pPr>
            <a:r>
              <a:rPr lang="en-IN" sz="1900" b="1" dirty="0"/>
              <a:t>break; }</a:t>
            </a:r>
          </a:p>
          <a:p>
            <a:pPr marL="0" indent="0">
              <a:buNone/>
            </a:pPr>
            <a:r>
              <a:rPr lang="en-IN" sz="1900" b="1" dirty="0"/>
              <a:t>else if (list[mid] &lt; sElement){</a:t>
            </a:r>
          </a:p>
          <a:p>
            <a:pPr marL="0" indent="0">
              <a:buNone/>
            </a:pPr>
            <a:r>
              <a:rPr lang="en-IN" sz="1900" b="1" dirty="0"/>
              <a:t>first = mid +1; }</a:t>
            </a:r>
          </a:p>
          <a:p>
            <a:pPr marL="0" indent="0">
              <a:buNone/>
            </a:pPr>
            <a:r>
              <a:rPr lang="en-IN" sz="1900" b="1" dirty="0"/>
              <a:t>else{</a:t>
            </a:r>
          </a:p>
          <a:p>
            <a:pPr marL="0" indent="0">
              <a:buNone/>
            </a:pPr>
            <a:r>
              <a:rPr lang="en-IN" sz="1900" b="1" dirty="0"/>
              <a:t>last = mid -1; }</a:t>
            </a:r>
          </a:p>
          <a:p>
            <a:pPr marL="0" indent="0">
              <a:buNone/>
            </a:pPr>
            <a:r>
              <a:rPr lang="en-IN" sz="1900" b="1" dirty="0"/>
              <a:t>mid = (first + last)/2; }</a:t>
            </a:r>
          </a:p>
          <a:p>
            <a:pPr marL="0" indent="0">
              <a:buNone/>
            </a:pPr>
            <a:r>
              <a:rPr lang="en-IN" sz="1900" b="1" dirty="0"/>
              <a:t>if (first&gt;last){</a:t>
            </a:r>
          </a:p>
          <a:p>
            <a:pPr marL="0" indent="0">
              <a:buNone/>
            </a:pPr>
            <a:r>
              <a:rPr lang="en-IN" sz="1900" b="1" dirty="0"/>
              <a:t>printf(“Element Not Found in the list.”); }</a:t>
            </a:r>
          </a:p>
          <a:p>
            <a:pPr marL="0" indent="0">
              <a:buNone/>
            </a:pPr>
            <a:r>
              <a:rPr lang="en-IN" sz="1900" b="1" dirty="0"/>
              <a:t>}</a:t>
            </a:r>
          </a:p>
          <a:p>
            <a:pPr marL="0" indent="0">
              <a:buNone/>
            </a:pPr>
            <a:r>
              <a:rPr lang="en-IN" sz="1900" b="1" dirty="0"/>
              <a:t>return 0;</a:t>
            </a:r>
          </a:p>
          <a:p>
            <a:pPr marL="0" indent="0">
              <a:buNone/>
            </a:pPr>
            <a:endParaRPr lang="en-IN" dirty="0"/>
          </a:p>
        </p:txBody>
      </p:sp>
      <p:graphicFrame>
        <p:nvGraphicFramePr>
          <p:cNvPr id="4" name="Table 3">
            <a:extLst>
              <a:ext uri="{FF2B5EF4-FFF2-40B4-BE49-F238E27FC236}">
                <a16:creationId xmlns:a16="http://schemas.microsoft.com/office/drawing/2014/main" id="{0BD4FB44-34A7-E4B0-29CF-040F45C0CC1D}"/>
              </a:ext>
            </a:extLst>
          </p:cNvPr>
          <p:cNvGraphicFramePr>
            <a:graphicFrameLocks noGrp="1"/>
          </p:cNvGraphicFramePr>
          <p:nvPr/>
        </p:nvGraphicFramePr>
        <p:xfrm>
          <a:off x="3213510" y="1177823"/>
          <a:ext cx="5764980" cy="370840"/>
        </p:xfrm>
        <a:graphic>
          <a:graphicData uri="http://schemas.openxmlformats.org/drawingml/2006/table">
            <a:tbl>
              <a:tblPr firstRow="1" bandRow="1">
                <a:tableStyleId>{C4B1156A-380E-4F78-BDF5-A606A8083BF9}</a:tableStyleId>
              </a:tblPr>
              <a:tblGrid>
                <a:gridCol w="576498">
                  <a:extLst>
                    <a:ext uri="{9D8B030D-6E8A-4147-A177-3AD203B41FA5}">
                      <a16:colId xmlns:a16="http://schemas.microsoft.com/office/drawing/2014/main" val="2994091723"/>
                    </a:ext>
                  </a:extLst>
                </a:gridCol>
                <a:gridCol w="576498">
                  <a:extLst>
                    <a:ext uri="{9D8B030D-6E8A-4147-A177-3AD203B41FA5}">
                      <a16:colId xmlns:a16="http://schemas.microsoft.com/office/drawing/2014/main" val="2017394123"/>
                    </a:ext>
                  </a:extLst>
                </a:gridCol>
                <a:gridCol w="576498">
                  <a:extLst>
                    <a:ext uri="{9D8B030D-6E8A-4147-A177-3AD203B41FA5}">
                      <a16:colId xmlns:a16="http://schemas.microsoft.com/office/drawing/2014/main" val="1035987237"/>
                    </a:ext>
                  </a:extLst>
                </a:gridCol>
                <a:gridCol w="576498">
                  <a:extLst>
                    <a:ext uri="{9D8B030D-6E8A-4147-A177-3AD203B41FA5}">
                      <a16:colId xmlns:a16="http://schemas.microsoft.com/office/drawing/2014/main" val="2165705546"/>
                    </a:ext>
                  </a:extLst>
                </a:gridCol>
                <a:gridCol w="576498">
                  <a:extLst>
                    <a:ext uri="{9D8B030D-6E8A-4147-A177-3AD203B41FA5}">
                      <a16:colId xmlns:a16="http://schemas.microsoft.com/office/drawing/2014/main" val="1454288540"/>
                    </a:ext>
                  </a:extLst>
                </a:gridCol>
                <a:gridCol w="576498">
                  <a:extLst>
                    <a:ext uri="{9D8B030D-6E8A-4147-A177-3AD203B41FA5}">
                      <a16:colId xmlns:a16="http://schemas.microsoft.com/office/drawing/2014/main" val="4093934357"/>
                    </a:ext>
                  </a:extLst>
                </a:gridCol>
                <a:gridCol w="576498">
                  <a:extLst>
                    <a:ext uri="{9D8B030D-6E8A-4147-A177-3AD203B41FA5}">
                      <a16:colId xmlns:a16="http://schemas.microsoft.com/office/drawing/2014/main" val="1466876436"/>
                    </a:ext>
                  </a:extLst>
                </a:gridCol>
                <a:gridCol w="576498">
                  <a:extLst>
                    <a:ext uri="{9D8B030D-6E8A-4147-A177-3AD203B41FA5}">
                      <a16:colId xmlns:a16="http://schemas.microsoft.com/office/drawing/2014/main" val="4167451388"/>
                    </a:ext>
                  </a:extLst>
                </a:gridCol>
                <a:gridCol w="576498">
                  <a:extLst>
                    <a:ext uri="{9D8B030D-6E8A-4147-A177-3AD203B41FA5}">
                      <a16:colId xmlns:a16="http://schemas.microsoft.com/office/drawing/2014/main" val="2910980795"/>
                    </a:ext>
                  </a:extLst>
                </a:gridCol>
                <a:gridCol w="576498">
                  <a:extLst>
                    <a:ext uri="{9D8B030D-6E8A-4147-A177-3AD203B41FA5}">
                      <a16:colId xmlns:a16="http://schemas.microsoft.com/office/drawing/2014/main" val="377139229"/>
                    </a:ext>
                  </a:extLst>
                </a:gridCol>
              </a:tblGrid>
              <a:tr h="370840">
                <a:tc>
                  <a:txBody>
                    <a:bodyPr/>
                    <a:lstStyle/>
                    <a:p>
                      <a:pPr algn="ctr"/>
                      <a:r>
                        <a:rPr lang="en-US" dirty="0">
                          <a:solidFill>
                            <a:schemeClr val="tx1"/>
                          </a:solidFill>
                        </a:rPr>
                        <a:t>10</a:t>
                      </a:r>
                    </a:p>
                  </a:txBody>
                  <a:tcPr anchor="ctr"/>
                </a:tc>
                <a:tc>
                  <a:txBody>
                    <a:bodyPr/>
                    <a:lstStyle/>
                    <a:p>
                      <a:pPr algn="ctr"/>
                      <a:r>
                        <a:rPr lang="en-US" dirty="0">
                          <a:solidFill>
                            <a:schemeClr val="tx1"/>
                          </a:solidFill>
                        </a:rPr>
                        <a:t>14</a:t>
                      </a:r>
                      <a:endParaRPr lang="en-IN" dirty="0">
                        <a:solidFill>
                          <a:schemeClr val="tx1"/>
                        </a:solidFill>
                      </a:endParaRPr>
                    </a:p>
                  </a:txBody>
                  <a:tcPr anchor="ctr"/>
                </a:tc>
                <a:tc>
                  <a:txBody>
                    <a:bodyPr/>
                    <a:lstStyle/>
                    <a:p>
                      <a:pPr algn="ctr"/>
                      <a:r>
                        <a:rPr lang="en-US" dirty="0">
                          <a:solidFill>
                            <a:schemeClr val="tx1"/>
                          </a:solidFill>
                        </a:rPr>
                        <a:t>22</a:t>
                      </a:r>
                      <a:endParaRPr lang="en-IN" dirty="0">
                        <a:solidFill>
                          <a:schemeClr val="tx1"/>
                        </a:solidFill>
                      </a:endParaRPr>
                    </a:p>
                  </a:txBody>
                  <a:tcPr anchor="ctr"/>
                </a:tc>
                <a:tc>
                  <a:txBody>
                    <a:bodyPr/>
                    <a:lstStyle/>
                    <a:p>
                      <a:pPr algn="ctr"/>
                      <a:r>
                        <a:rPr lang="en-US" dirty="0">
                          <a:solidFill>
                            <a:schemeClr val="tx1"/>
                          </a:solidFill>
                        </a:rPr>
                        <a:t>35</a:t>
                      </a:r>
                      <a:endParaRPr lang="en-IN" dirty="0">
                        <a:solidFill>
                          <a:schemeClr val="tx1"/>
                        </a:solidFill>
                      </a:endParaRPr>
                    </a:p>
                  </a:txBody>
                  <a:tcPr anchor="ctr"/>
                </a:tc>
                <a:tc>
                  <a:txBody>
                    <a:bodyPr/>
                    <a:lstStyle/>
                    <a:p>
                      <a:pPr algn="ctr"/>
                      <a:r>
                        <a:rPr lang="en-US" dirty="0">
                          <a:solidFill>
                            <a:schemeClr val="tx1"/>
                          </a:solidFill>
                        </a:rPr>
                        <a:t>58</a:t>
                      </a:r>
                      <a:endParaRPr lang="en-IN" dirty="0">
                        <a:solidFill>
                          <a:schemeClr val="tx1"/>
                        </a:solidFill>
                      </a:endParaRPr>
                    </a:p>
                  </a:txBody>
                  <a:tcPr anchor="ctr"/>
                </a:tc>
                <a:tc>
                  <a:txBody>
                    <a:bodyPr/>
                    <a:lstStyle/>
                    <a:p>
                      <a:pPr algn="ctr"/>
                      <a:r>
                        <a:rPr lang="en-US" dirty="0">
                          <a:solidFill>
                            <a:schemeClr val="tx1"/>
                          </a:solidFill>
                        </a:rPr>
                        <a:t>63</a:t>
                      </a:r>
                      <a:endParaRPr lang="en-IN" dirty="0">
                        <a:solidFill>
                          <a:schemeClr val="tx1"/>
                        </a:solidFill>
                      </a:endParaRPr>
                    </a:p>
                  </a:txBody>
                  <a:tcPr anchor="ctr"/>
                </a:tc>
                <a:tc>
                  <a:txBody>
                    <a:bodyPr/>
                    <a:lstStyle/>
                    <a:p>
                      <a:pPr algn="ctr"/>
                      <a:r>
                        <a:rPr lang="en-US" dirty="0">
                          <a:solidFill>
                            <a:schemeClr val="tx1"/>
                          </a:solidFill>
                        </a:rPr>
                        <a:t>70</a:t>
                      </a:r>
                      <a:endParaRPr lang="en-IN" dirty="0">
                        <a:solidFill>
                          <a:schemeClr val="tx1"/>
                        </a:solidFill>
                      </a:endParaRPr>
                    </a:p>
                  </a:txBody>
                  <a:tcPr anchor="ctr"/>
                </a:tc>
                <a:tc>
                  <a:txBody>
                    <a:bodyPr/>
                    <a:lstStyle/>
                    <a:p>
                      <a:pPr algn="ctr"/>
                      <a:r>
                        <a:rPr lang="en-US" dirty="0">
                          <a:solidFill>
                            <a:schemeClr val="tx1"/>
                          </a:solidFill>
                        </a:rPr>
                        <a:t>86</a:t>
                      </a:r>
                      <a:endParaRPr lang="en-IN" dirty="0">
                        <a:solidFill>
                          <a:schemeClr val="tx1"/>
                        </a:solidFill>
                      </a:endParaRPr>
                    </a:p>
                  </a:txBody>
                  <a:tcPr anchor="ctr"/>
                </a:tc>
                <a:tc>
                  <a:txBody>
                    <a:bodyPr/>
                    <a:lstStyle/>
                    <a:p>
                      <a:pPr algn="ctr"/>
                      <a:r>
                        <a:rPr lang="en-US" dirty="0">
                          <a:solidFill>
                            <a:schemeClr val="tx1"/>
                          </a:solidFill>
                        </a:rPr>
                        <a:t>91</a:t>
                      </a:r>
                      <a:endParaRPr lang="en-IN" dirty="0">
                        <a:solidFill>
                          <a:schemeClr val="tx1"/>
                        </a:solidFill>
                      </a:endParaRPr>
                    </a:p>
                  </a:txBody>
                  <a:tcPr anchor="ctr"/>
                </a:tc>
                <a:tc>
                  <a:txBody>
                    <a:bodyPr/>
                    <a:lstStyle/>
                    <a:p>
                      <a:pPr algn="ctr"/>
                      <a:r>
                        <a:rPr lang="en-US" dirty="0">
                          <a:solidFill>
                            <a:schemeClr val="tx1"/>
                          </a:solidFill>
                        </a:rPr>
                        <a:t>100</a:t>
                      </a:r>
                      <a:endParaRPr lang="en-IN" dirty="0">
                        <a:solidFill>
                          <a:schemeClr val="tx1"/>
                        </a:solidFill>
                      </a:endParaRPr>
                    </a:p>
                  </a:txBody>
                  <a:tcPr anchor="ctr"/>
                </a:tc>
                <a:extLst>
                  <a:ext uri="{0D108BD9-81ED-4DB2-BD59-A6C34878D82A}">
                    <a16:rowId xmlns:a16="http://schemas.microsoft.com/office/drawing/2014/main" val="2444406723"/>
                  </a:ext>
                </a:extLst>
              </a:tr>
            </a:tbl>
          </a:graphicData>
        </a:graphic>
      </p:graphicFrame>
      <p:cxnSp>
        <p:nvCxnSpPr>
          <p:cNvPr id="5" name="Straight Arrow Connector 4">
            <a:extLst>
              <a:ext uri="{FF2B5EF4-FFF2-40B4-BE49-F238E27FC236}">
                <a16:creationId xmlns:a16="http://schemas.microsoft.com/office/drawing/2014/main" id="{E0DB11D1-2320-712D-B3CD-FC64AF011CE2}"/>
              </a:ext>
            </a:extLst>
          </p:cNvPr>
          <p:cNvCxnSpPr/>
          <p:nvPr/>
        </p:nvCxnSpPr>
        <p:spPr>
          <a:xfrm>
            <a:off x="5830530" y="1548663"/>
            <a:ext cx="0" cy="393543"/>
          </a:xfrm>
          <a:prstGeom prst="straightConnector1">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cxnSp>
      <p:sp>
        <p:nvSpPr>
          <p:cNvPr id="7" name="TextBox 6">
            <a:extLst>
              <a:ext uri="{FF2B5EF4-FFF2-40B4-BE49-F238E27FC236}">
                <a16:creationId xmlns:a16="http://schemas.microsoft.com/office/drawing/2014/main" id="{FCB67AD9-21F2-EB5C-020D-FC39BDA7A582}"/>
              </a:ext>
            </a:extLst>
          </p:cNvPr>
          <p:cNvSpPr txBox="1"/>
          <p:nvPr/>
        </p:nvSpPr>
        <p:spPr>
          <a:xfrm>
            <a:off x="7806814" y="3193476"/>
            <a:ext cx="3677264" cy="923330"/>
          </a:xfrm>
          <a:prstGeom prst="rect">
            <a:avLst/>
          </a:prstGeom>
          <a:solidFill>
            <a:schemeClr val="tx1"/>
          </a:solidFill>
          <a:ln>
            <a:solidFill>
              <a:schemeClr val="tx1"/>
            </a:solidFill>
          </a:ln>
        </p:spPr>
        <p:txBody>
          <a:bodyPr wrap="square">
            <a:spAutoFit/>
          </a:bodyPr>
          <a:lstStyle/>
          <a:p>
            <a:pPr algn="ctr"/>
            <a:r>
              <a:rPr lang="en-US" b="1" u="sng" spc="50" dirty="0">
                <a:ln w="0"/>
                <a:solidFill>
                  <a:schemeClr val="bg2"/>
                </a:solidFill>
                <a:effectLst>
                  <a:innerShdw blurRad="63500" dist="50800" dir="13500000">
                    <a:srgbClr val="000000">
                      <a:alpha val="50000"/>
                    </a:srgbClr>
                  </a:innerShdw>
                </a:effectLst>
              </a:rPr>
              <a:t>Output </a:t>
            </a:r>
          </a:p>
          <a:p>
            <a:r>
              <a:rPr lang="en-US" b="1" spc="50" dirty="0">
                <a:ln w="0"/>
                <a:solidFill>
                  <a:schemeClr val="bg2"/>
                </a:solidFill>
                <a:effectLst>
                  <a:innerShdw blurRad="63500" dist="50800" dir="13500000">
                    <a:srgbClr val="000000">
                      <a:alpha val="50000"/>
                    </a:srgbClr>
                  </a:innerShdw>
                </a:effectLst>
              </a:rPr>
              <a:t>Enter Element for search: 63</a:t>
            </a:r>
          </a:p>
          <a:p>
            <a:r>
              <a:rPr lang="en-US" b="1" spc="50" dirty="0">
                <a:ln w="0"/>
                <a:solidFill>
                  <a:schemeClr val="bg2"/>
                </a:solidFill>
                <a:effectLst>
                  <a:innerShdw blurRad="63500" dist="50800" dir="13500000">
                    <a:srgbClr val="000000">
                      <a:alpha val="50000"/>
                    </a:srgbClr>
                  </a:innerShdw>
                </a:effectLst>
              </a:rPr>
              <a:t>Element found at index 5.</a:t>
            </a:r>
          </a:p>
        </p:txBody>
      </p:sp>
      <p:sp>
        <p:nvSpPr>
          <p:cNvPr id="9" name="TextBox 8">
            <a:extLst>
              <a:ext uri="{FF2B5EF4-FFF2-40B4-BE49-F238E27FC236}">
                <a16:creationId xmlns:a16="http://schemas.microsoft.com/office/drawing/2014/main" id="{1F0F45AC-3586-44DE-A94E-07E54DF23E07}"/>
              </a:ext>
            </a:extLst>
          </p:cNvPr>
          <p:cNvSpPr txBox="1"/>
          <p:nvPr/>
        </p:nvSpPr>
        <p:spPr>
          <a:xfrm>
            <a:off x="4960373" y="1989880"/>
            <a:ext cx="1941535" cy="646331"/>
          </a:xfrm>
          <a:prstGeom prst="rect">
            <a:avLst/>
          </a:prstGeom>
          <a:solidFill>
            <a:schemeClr val="accent4"/>
          </a:solidFill>
        </p:spPr>
        <p:txBody>
          <a:bodyPr wrap="square">
            <a:spAutoFit/>
          </a:bodyPr>
          <a:lstStyle/>
          <a:p>
            <a:r>
              <a:rPr lang="en-US" dirty="0">
                <a:solidFill>
                  <a:schemeClr val="bg1"/>
                </a:solidFill>
              </a:rPr>
              <a:t>Middle Element</a:t>
            </a:r>
          </a:p>
          <a:p>
            <a:pPr algn="ctr"/>
            <a:r>
              <a:rPr lang="en-US" dirty="0">
                <a:solidFill>
                  <a:schemeClr val="bg1"/>
                </a:solidFill>
              </a:rPr>
              <a:t>(mid)</a:t>
            </a:r>
            <a:endParaRPr lang="en-IN" dirty="0">
              <a:solidFill>
                <a:schemeClr val="bg1"/>
              </a:solidFill>
            </a:endParaRPr>
          </a:p>
        </p:txBody>
      </p:sp>
      <p:sp>
        <p:nvSpPr>
          <p:cNvPr id="11" name="TextBox 10">
            <a:extLst>
              <a:ext uri="{FF2B5EF4-FFF2-40B4-BE49-F238E27FC236}">
                <a16:creationId xmlns:a16="http://schemas.microsoft.com/office/drawing/2014/main" id="{D5D6A616-7296-99A7-F73E-D7B119E7B2EF}"/>
              </a:ext>
            </a:extLst>
          </p:cNvPr>
          <p:cNvSpPr txBox="1"/>
          <p:nvPr/>
        </p:nvSpPr>
        <p:spPr>
          <a:xfrm>
            <a:off x="3183362" y="772549"/>
            <a:ext cx="6096000" cy="369332"/>
          </a:xfrm>
          <a:prstGeom prst="rect">
            <a:avLst/>
          </a:prstGeom>
          <a:noFill/>
        </p:spPr>
        <p:txBody>
          <a:bodyPr wrap="square">
            <a:spAutoFit/>
          </a:bodyPr>
          <a:lstStyle/>
          <a:p>
            <a:pPr algn="ctr"/>
            <a:r>
              <a:rPr lang="en-US" spc="1500" dirty="0">
                <a:solidFill>
                  <a:schemeClr val="bg1"/>
                </a:solidFill>
              </a:rPr>
              <a:t>0 1 2 3 4 5 6 7 8 9</a:t>
            </a:r>
            <a:endParaRPr lang="en-IN" spc="1500" dirty="0">
              <a:solidFill>
                <a:schemeClr val="bg1"/>
              </a:solidFill>
            </a:endParaRPr>
          </a:p>
        </p:txBody>
      </p:sp>
      <p:pic>
        <p:nvPicPr>
          <p:cNvPr id="2" name="Picture 1">
            <a:extLst>
              <a:ext uri="{FF2B5EF4-FFF2-40B4-BE49-F238E27FC236}">
                <a16:creationId xmlns:a16="http://schemas.microsoft.com/office/drawing/2014/main" id="{A814E9AA-18A9-2DD1-0AB1-A15C58F16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19" y="381823"/>
            <a:ext cx="1765378" cy="1765378"/>
          </a:xfrm>
          <a:prstGeom prst="rect">
            <a:avLst/>
          </a:prstGeom>
        </p:spPr>
      </p:pic>
    </p:spTree>
    <p:extLst>
      <p:ext uri="{BB962C8B-B14F-4D97-AF65-F5344CB8AC3E}">
        <p14:creationId xmlns:p14="http://schemas.microsoft.com/office/powerpoint/2010/main" val="1911968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2AD0DD-BBDD-237F-F0A9-5F7BCFD20661}"/>
              </a:ext>
            </a:extLst>
          </p:cNvPr>
          <p:cNvSpPr>
            <a:spLocks noGrp="1"/>
          </p:cNvSpPr>
          <p:nvPr>
            <p:ph type="title"/>
          </p:nvPr>
        </p:nvSpPr>
        <p:spPr>
          <a:xfrm>
            <a:off x="1154954" y="973668"/>
            <a:ext cx="8761413" cy="706964"/>
          </a:xfrm>
        </p:spPr>
        <p:txBody>
          <a:bodyPr/>
          <a:lstStyle/>
          <a:p>
            <a:pPr algn="ctr"/>
            <a:r>
              <a:rPr lang="en-IN" b="1" dirty="0"/>
              <a:t>References</a:t>
            </a:r>
          </a:p>
        </p:txBody>
      </p:sp>
      <p:sp>
        <p:nvSpPr>
          <p:cNvPr id="5" name="TextBox 4">
            <a:extLst>
              <a:ext uri="{FF2B5EF4-FFF2-40B4-BE49-F238E27FC236}">
                <a16:creationId xmlns:a16="http://schemas.microsoft.com/office/drawing/2014/main" id="{4349F45C-4D99-5CDE-239D-9D6BC4ACF6AB}"/>
              </a:ext>
            </a:extLst>
          </p:cNvPr>
          <p:cNvSpPr txBox="1"/>
          <p:nvPr/>
        </p:nvSpPr>
        <p:spPr>
          <a:xfrm>
            <a:off x="579120" y="2326640"/>
            <a:ext cx="11460480" cy="4401205"/>
          </a:xfrm>
          <a:prstGeom prst="rect">
            <a:avLst/>
          </a:prstGeom>
          <a:noFill/>
        </p:spPr>
        <p:txBody>
          <a:bodyPr wrap="square" rtlCol="0">
            <a:spAutoFit/>
          </a:bodyPr>
          <a:lstStyle/>
          <a:p>
            <a:r>
              <a:rPr lang="en-IN" sz="2800" dirty="0">
                <a:highlight>
                  <a:srgbClr val="FFFF00"/>
                </a:highlight>
              </a:rPr>
              <a:t>YouTube :    </a:t>
            </a:r>
          </a:p>
          <a:p>
            <a:r>
              <a:rPr lang="en-IN" sz="2800" dirty="0">
                <a:hlinkClick r:id="rId2">
                  <a:extLst>
                    <a:ext uri="{A12FA001-AC4F-418D-AE19-62706E023703}">
                      <ahyp:hlinkClr xmlns:ahyp="http://schemas.microsoft.com/office/drawing/2018/hyperlinkcolor" val="tx"/>
                    </a:ext>
                  </a:extLst>
                </a:hlinkClick>
              </a:rPr>
              <a:t>https://youtu.be/o4bAoo_gFBU?si=bm7MBJ4He-						049JY_</a:t>
            </a:r>
            <a:endParaRPr lang="en-IN" sz="2800" dirty="0"/>
          </a:p>
          <a:p>
            <a:r>
              <a:rPr lang="en-IN" sz="2800" dirty="0">
                <a:hlinkClick r:id="rId3">
                  <a:extLst>
                    <a:ext uri="{A12FA001-AC4F-418D-AE19-62706E023703}">
                      <ahyp:hlinkClr xmlns:ahyp="http://schemas.microsoft.com/office/drawing/2018/hyperlinkcolor" val="tx"/>
                    </a:ext>
                  </a:extLst>
                </a:hlinkClick>
              </a:rPr>
              <a:t>https://youtu.be/C46QfTjVCNU?si=7TEL2NBz75CjFE9i</a:t>
            </a:r>
            <a:endParaRPr lang="en-IN" sz="2800" dirty="0"/>
          </a:p>
          <a:p>
            <a:r>
              <a:rPr lang="en-IN" sz="2800" dirty="0">
                <a:hlinkClick r:id="rId4">
                  <a:extLst>
                    <a:ext uri="{A12FA001-AC4F-418D-AE19-62706E023703}">
                      <ahyp:hlinkClr xmlns:ahyp="http://schemas.microsoft.com/office/drawing/2018/hyperlinkcolor" val="tx"/>
                    </a:ext>
                  </a:extLst>
                </a:hlinkClick>
              </a:rPr>
              <a:t>https://www.youtube.com/watch?v=V_T5NuccwRA&amp;t=1s</a:t>
            </a:r>
            <a:endParaRPr lang="en-IN" sz="2800" dirty="0"/>
          </a:p>
          <a:p>
            <a:endParaRPr lang="en-IN" sz="2800" dirty="0"/>
          </a:p>
          <a:p>
            <a:r>
              <a:rPr lang="en-IN" sz="2800" dirty="0">
                <a:highlight>
                  <a:srgbClr val="FFFF00"/>
                </a:highlight>
              </a:rPr>
              <a:t>Stack overflow:</a:t>
            </a:r>
          </a:p>
          <a:p>
            <a:r>
              <a:rPr lang="en-IN" sz="2800" dirty="0"/>
              <a:t>https://stackoverflow.com/questions/35137500/2d-array-initialization-of-columns-vs-rows</a:t>
            </a:r>
          </a:p>
          <a:p>
            <a:endParaRPr lang="en-IN" sz="2800" dirty="0"/>
          </a:p>
        </p:txBody>
      </p:sp>
      <p:pic>
        <p:nvPicPr>
          <p:cNvPr id="2" name="Picture 1">
            <a:extLst>
              <a:ext uri="{FF2B5EF4-FFF2-40B4-BE49-F238E27FC236}">
                <a16:creationId xmlns:a16="http://schemas.microsoft.com/office/drawing/2014/main" id="{8AFC12DF-E739-D7D7-C0B6-B4526BCEF4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719" y="381823"/>
            <a:ext cx="1765378" cy="1765378"/>
          </a:xfrm>
          <a:prstGeom prst="rect">
            <a:avLst/>
          </a:prstGeom>
        </p:spPr>
      </p:pic>
    </p:spTree>
    <p:extLst>
      <p:ext uri="{BB962C8B-B14F-4D97-AF65-F5344CB8AC3E}">
        <p14:creationId xmlns:p14="http://schemas.microsoft.com/office/powerpoint/2010/main" val="999284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CE113D-3AC0-FF72-7A7D-D171442F2FD7}"/>
              </a:ext>
            </a:extLst>
          </p:cNvPr>
          <p:cNvSpPr txBox="1"/>
          <p:nvPr/>
        </p:nvSpPr>
        <p:spPr>
          <a:xfrm>
            <a:off x="-1521095" y="751840"/>
            <a:ext cx="11373390" cy="830997"/>
          </a:xfrm>
          <a:prstGeom prst="rect">
            <a:avLst/>
          </a:prstGeom>
          <a:noFill/>
        </p:spPr>
        <p:txBody>
          <a:bodyPr wrap="square" rtlCol="0">
            <a:spAutoFit/>
          </a:bodyPr>
          <a:lstStyle/>
          <a:p>
            <a:pPr algn="ctr"/>
            <a:r>
              <a:rPr lang="en-IN" sz="4800" dirty="0">
                <a:solidFill>
                  <a:schemeClr val="bg1"/>
                </a:solidFill>
              </a:rPr>
              <a:t>2D ARRAYS</a:t>
            </a:r>
          </a:p>
        </p:txBody>
      </p:sp>
      <p:sp>
        <p:nvSpPr>
          <p:cNvPr id="10" name="TextBox 9">
            <a:extLst>
              <a:ext uri="{FF2B5EF4-FFF2-40B4-BE49-F238E27FC236}">
                <a16:creationId xmlns:a16="http://schemas.microsoft.com/office/drawing/2014/main" id="{150A48FC-8AE8-CC0A-A7B5-53C7D18C0477}"/>
              </a:ext>
            </a:extLst>
          </p:cNvPr>
          <p:cNvSpPr txBox="1"/>
          <p:nvPr/>
        </p:nvSpPr>
        <p:spPr>
          <a:xfrm>
            <a:off x="1605280" y="2661215"/>
            <a:ext cx="8168640" cy="1815882"/>
          </a:xfrm>
          <a:prstGeom prst="rect">
            <a:avLst/>
          </a:prstGeom>
          <a:noFill/>
        </p:spPr>
        <p:txBody>
          <a:bodyPr wrap="square">
            <a:spAutoFit/>
          </a:bodyPr>
          <a:lstStyle/>
          <a:p>
            <a:pPr marL="342900" indent="-342900">
              <a:buFont typeface="Wingdings" panose="05000000000000000000" pitchFamily="2" charset="2"/>
              <a:buChar char="Ø"/>
            </a:pPr>
            <a:r>
              <a:rPr lang="en-US" sz="2800" dirty="0"/>
              <a:t>The two-dimensional array can be defined as an array of arrays. </a:t>
            </a:r>
          </a:p>
          <a:p>
            <a:endParaRPr lang="en-IN" sz="2800" dirty="0"/>
          </a:p>
          <a:p>
            <a:pPr marL="342900" indent="-342900">
              <a:buFont typeface="Wingdings" panose="05000000000000000000" pitchFamily="2" charset="2"/>
              <a:buChar char="Ø"/>
            </a:pPr>
            <a:r>
              <a:rPr lang="en-US" sz="2800" dirty="0"/>
              <a:t>Storing Structure data</a:t>
            </a:r>
            <a:endParaRPr lang="en-IN" sz="2800" dirty="0"/>
          </a:p>
        </p:txBody>
      </p:sp>
      <p:pic>
        <p:nvPicPr>
          <p:cNvPr id="2" name="Picture 1">
            <a:extLst>
              <a:ext uri="{FF2B5EF4-FFF2-40B4-BE49-F238E27FC236}">
                <a16:creationId xmlns:a16="http://schemas.microsoft.com/office/drawing/2014/main" id="{DF6966CF-C303-F502-7CE6-9055319C6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98" y="356648"/>
            <a:ext cx="1765378" cy="1765378"/>
          </a:xfrm>
          <a:prstGeom prst="rect">
            <a:avLst/>
          </a:prstGeom>
        </p:spPr>
      </p:pic>
    </p:spTree>
    <p:extLst>
      <p:ext uri="{BB962C8B-B14F-4D97-AF65-F5344CB8AC3E}">
        <p14:creationId xmlns:p14="http://schemas.microsoft.com/office/powerpoint/2010/main" val="513816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299B71E-1E22-4317-8A0F-E518852E0C2E}"/>
              </a:ext>
            </a:extLst>
          </p:cNvPr>
          <p:cNvSpPr>
            <a:spLocks noGrp="1"/>
          </p:cNvSpPr>
          <p:nvPr>
            <p:ph type="title"/>
          </p:nvPr>
        </p:nvSpPr>
        <p:spPr>
          <a:xfrm>
            <a:off x="1154954" y="973668"/>
            <a:ext cx="8761413" cy="706964"/>
          </a:xfrm>
        </p:spPr>
        <p:txBody>
          <a:bodyPr/>
          <a:lstStyle/>
          <a:p>
            <a:pPr algn="ctr"/>
            <a:r>
              <a:rPr lang="en-IN" b="1" dirty="0"/>
              <a:t>Conclusion</a:t>
            </a:r>
          </a:p>
        </p:txBody>
      </p:sp>
      <p:sp>
        <p:nvSpPr>
          <p:cNvPr id="5" name="TextBox 4">
            <a:extLst>
              <a:ext uri="{FF2B5EF4-FFF2-40B4-BE49-F238E27FC236}">
                <a16:creationId xmlns:a16="http://schemas.microsoft.com/office/drawing/2014/main" id="{42E7DC04-97A6-B6AA-B62A-BBD0D84117A8}"/>
              </a:ext>
            </a:extLst>
          </p:cNvPr>
          <p:cNvSpPr txBox="1"/>
          <p:nvPr/>
        </p:nvSpPr>
        <p:spPr>
          <a:xfrm>
            <a:off x="919480" y="2570480"/>
            <a:ext cx="10353040" cy="4401205"/>
          </a:xfrm>
          <a:prstGeom prst="rect">
            <a:avLst/>
          </a:prstGeom>
          <a:noFill/>
        </p:spPr>
        <p:txBody>
          <a:bodyPr wrap="square" rtlCol="0">
            <a:spAutoFit/>
          </a:bodyPr>
          <a:lstStyle/>
          <a:p>
            <a:pPr marL="285750" indent="-285750">
              <a:buFont typeface="Wingdings" panose="05000000000000000000" pitchFamily="2" charset="2"/>
              <a:buChar char="Ø"/>
            </a:pPr>
            <a:r>
              <a:rPr lang="en-US" sz="2800" b="1" dirty="0"/>
              <a:t>2D arrays are essential for storing structured data.</a:t>
            </a:r>
          </a:p>
          <a:p>
            <a:r>
              <a:rPr lang="en-US" sz="2800" b="1" dirty="0"/>
              <a:t>  </a:t>
            </a:r>
          </a:p>
          <a:p>
            <a:pPr marL="457200" indent="-457200">
              <a:buFont typeface="Wingdings" panose="05000000000000000000" pitchFamily="2" charset="2"/>
              <a:buChar char="Ø"/>
            </a:pPr>
            <a:r>
              <a:rPr lang="en-US" sz="2800" b="1" dirty="0"/>
              <a:t>Arranging the element in the order from smallest to largest elements</a:t>
            </a:r>
          </a:p>
          <a:p>
            <a:endParaRPr lang="en-US" sz="2800" b="1" dirty="0"/>
          </a:p>
          <a:p>
            <a:pPr marL="285750" indent="-285750">
              <a:buFont typeface="Wingdings" panose="05000000000000000000" pitchFamily="2" charset="2"/>
              <a:buChar char="Ø"/>
            </a:pPr>
            <a:r>
              <a:rPr lang="en-US" sz="2800" b="1" dirty="0"/>
              <a:t>Linear search is simple but less efficient for large data sets, whereas binary search is faster but requires sorted data.</a:t>
            </a:r>
          </a:p>
          <a:p>
            <a:pPr marL="285750" indent="-285750">
              <a:buFont typeface="Wingdings" panose="05000000000000000000" pitchFamily="2" charset="2"/>
              <a:buChar char="Ø"/>
            </a:pPr>
            <a:endParaRPr lang="en-US" sz="2800" dirty="0"/>
          </a:p>
          <a:p>
            <a:endParaRPr lang="en-IN" sz="2800" dirty="0"/>
          </a:p>
        </p:txBody>
      </p:sp>
      <p:pic>
        <p:nvPicPr>
          <p:cNvPr id="2" name="Picture 1">
            <a:extLst>
              <a:ext uri="{FF2B5EF4-FFF2-40B4-BE49-F238E27FC236}">
                <a16:creationId xmlns:a16="http://schemas.microsoft.com/office/drawing/2014/main" id="{588D7463-C9E5-99E2-E973-FC4A26BF8A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719" y="381823"/>
            <a:ext cx="1765378" cy="1765378"/>
          </a:xfrm>
          <a:prstGeom prst="rect">
            <a:avLst/>
          </a:prstGeom>
        </p:spPr>
      </p:pic>
    </p:spTree>
    <p:extLst>
      <p:ext uri="{BB962C8B-B14F-4D97-AF65-F5344CB8AC3E}">
        <p14:creationId xmlns:p14="http://schemas.microsoft.com/office/powerpoint/2010/main" val="1181795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2A53C-8E8A-98B2-21EE-CC36ED429107}"/>
              </a:ext>
            </a:extLst>
          </p:cNvPr>
          <p:cNvSpPr>
            <a:spLocks noGrp="1"/>
          </p:cNvSpPr>
          <p:nvPr>
            <p:ph type="title"/>
          </p:nvPr>
        </p:nvSpPr>
        <p:spPr>
          <a:xfrm>
            <a:off x="828195" y="3540760"/>
            <a:ext cx="10002365" cy="706964"/>
          </a:xfrm>
        </p:spPr>
        <p:txBody>
          <a:bodyPr/>
          <a:lstStyle/>
          <a:p>
            <a:pPr algn="ctr"/>
            <a:r>
              <a:rPr lang="en-US" sz="11500" b="1" dirty="0">
                <a:ln w="22225">
                  <a:solidFill>
                    <a:schemeClr val="accent2"/>
                  </a:solidFill>
                  <a:prstDash val="solid"/>
                </a:ln>
                <a:solidFill>
                  <a:schemeClr val="accent5">
                    <a:lumMod val="75000"/>
                  </a:schemeClr>
                </a:solidFill>
              </a:rPr>
              <a:t>THANK  YOU</a:t>
            </a:r>
            <a:endParaRPr lang="en-IN" sz="11500" dirty="0">
              <a:solidFill>
                <a:schemeClr val="accent5">
                  <a:lumMod val="75000"/>
                </a:schemeClr>
              </a:solidFill>
            </a:endParaRPr>
          </a:p>
        </p:txBody>
      </p:sp>
      <p:pic>
        <p:nvPicPr>
          <p:cNvPr id="4" name="Picture 3">
            <a:extLst>
              <a:ext uri="{FF2B5EF4-FFF2-40B4-BE49-F238E27FC236}">
                <a16:creationId xmlns:a16="http://schemas.microsoft.com/office/drawing/2014/main" id="{49F7BE69-39EE-A1AA-DC98-AEAA32A8A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59" y="375818"/>
            <a:ext cx="1765378" cy="1765378"/>
          </a:xfrm>
          <a:prstGeom prst="rect">
            <a:avLst/>
          </a:prstGeom>
        </p:spPr>
      </p:pic>
    </p:spTree>
    <p:extLst>
      <p:ext uri="{BB962C8B-B14F-4D97-AF65-F5344CB8AC3E}">
        <p14:creationId xmlns:p14="http://schemas.microsoft.com/office/powerpoint/2010/main" val="394245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C6FF764-7358-0F99-F9F7-4F4070EF51C3}"/>
              </a:ext>
            </a:extLst>
          </p:cNvPr>
          <p:cNvSpPr txBox="1"/>
          <p:nvPr/>
        </p:nvSpPr>
        <p:spPr>
          <a:xfrm>
            <a:off x="409305" y="657880"/>
            <a:ext cx="11373390" cy="769441"/>
          </a:xfrm>
          <a:prstGeom prst="rect">
            <a:avLst/>
          </a:prstGeom>
          <a:noFill/>
        </p:spPr>
        <p:txBody>
          <a:bodyPr wrap="square" rtlCol="0">
            <a:spAutoFit/>
          </a:bodyPr>
          <a:lstStyle/>
          <a:p>
            <a:pPr algn="ctr"/>
            <a:r>
              <a:rPr lang="en-US" sz="4400" dirty="0">
                <a:solidFill>
                  <a:schemeClr val="bg1"/>
                </a:solidFill>
              </a:rPr>
              <a:t>Declaring a Two-Dimensional Array</a:t>
            </a:r>
            <a:endParaRPr lang="en-IN" sz="4400" dirty="0">
              <a:solidFill>
                <a:schemeClr val="bg1"/>
              </a:solidFill>
            </a:endParaRPr>
          </a:p>
        </p:txBody>
      </p:sp>
      <p:sp>
        <p:nvSpPr>
          <p:cNvPr id="2" name="TextBox 1">
            <a:extLst>
              <a:ext uri="{FF2B5EF4-FFF2-40B4-BE49-F238E27FC236}">
                <a16:creationId xmlns:a16="http://schemas.microsoft.com/office/drawing/2014/main" id="{355FDF4F-7C7A-896B-B5D1-D1EE6F6AAB2E}"/>
              </a:ext>
            </a:extLst>
          </p:cNvPr>
          <p:cNvSpPr txBox="1"/>
          <p:nvPr/>
        </p:nvSpPr>
        <p:spPr>
          <a:xfrm>
            <a:off x="501432" y="2176621"/>
            <a:ext cx="10637520" cy="523220"/>
          </a:xfrm>
          <a:prstGeom prst="rect">
            <a:avLst/>
          </a:prstGeom>
          <a:noFill/>
        </p:spPr>
        <p:txBody>
          <a:bodyPr wrap="square" rtlCol="0">
            <a:spAutoFit/>
          </a:bodyPr>
          <a:lstStyle/>
          <a:p>
            <a:r>
              <a:rPr lang="en-US" sz="2800" b="1" dirty="0"/>
              <a:t>data-type name  [no of rows] [no of columns];</a:t>
            </a:r>
            <a:endParaRPr lang="en-IN" sz="2800" b="1" dirty="0"/>
          </a:p>
        </p:txBody>
      </p:sp>
      <p:sp>
        <p:nvSpPr>
          <p:cNvPr id="18" name="TextBox 17">
            <a:extLst>
              <a:ext uri="{FF2B5EF4-FFF2-40B4-BE49-F238E27FC236}">
                <a16:creationId xmlns:a16="http://schemas.microsoft.com/office/drawing/2014/main" id="{CD0693B8-5370-6BC8-BA5F-A515B735B525}"/>
              </a:ext>
            </a:extLst>
          </p:cNvPr>
          <p:cNvSpPr txBox="1"/>
          <p:nvPr/>
        </p:nvSpPr>
        <p:spPr>
          <a:xfrm>
            <a:off x="3789680" y="2806386"/>
            <a:ext cx="3108960" cy="369332"/>
          </a:xfrm>
          <a:prstGeom prst="rect">
            <a:avLst/>
          </a:prstGeom>
          <a:noFill/>
        </p:spPr>
        <p:txBody>
          <a:bodyPr wrap="square" rtlCol="0">
            <a:spAutoFit/>
          </a:bodyPr>
          <a:lstStyle/>
          <a:p>
            <a:r>
              <a:rPr lang="en-US" dirty="0">
                <a:highlight>
                  <a:srgbClr val="FFFF00"/>
                </a:highlight>
              </a:rPr>
              <a:t>Integral constant / literal</a:t>
            </a:r>
            <a:endParaRPr lang="en-IN" dirty="0">
              <a:highlight>
                <a:srgbClr val="FFFF00"/>
              </a:highlight>
            </a:endParaRPr>
          </a:p>
        </p:txBody>
      </p:sp>
      <p:cxnSp>
        <p:nvCxnSpPr>
          <p:cNvPr id="14" name="Straight Arrow Connector 13">
            <a:extLst>
              <a:ext uri="{FF2B5EF4-FFF2-40B4-BE49-F238E27FC236}">
                <a16:creationId xmlns:a16="http://schemas.microsoft.com/office/drawing/2014/main" id="{5A41CF48-8B27-DDD6-2DAE-90A56212F914}"/>
              </a:ext>
            </a:extLst>
          </p:cNvPr>
          <p:cNvCxnSpPr/>
          <p:nvPr/>
        </p:nvCxnSpPr>
        <p:spPr>
          <a:xfrm>
            <a:off x="4907280" y="2589875"/>
            <a:ext cx="254000" cy="298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9227AEB-1CB2-5EE7-A9A2-7E0E98B5A62A}"/>
              </a:ext>
            </a:extLst>
          </p:cNvPr>
          <p:cNvCxnSpPr>
            <a:cxnSpLocks/>
          </p:cNvCxnSpPr>
          <p:nvPr/>
        </p:nvCxnSpPr>
        <p:spPr>
          <a:xfrm flipH="1">
            <a:off x="5648784" y="2566032"/>
            <a:ext cx="381175" cy="3266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94ACF46A-E3E3-AE3E-BF25-F5928783C9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872" y="3429000"/>
            <a:ext cx="8256816" cy="3067478"/>
          </a:xfrm>
          <a:prstGeom prst="rect">
            <a:avLst/>
          </a:prstGeom>
        </p:spPr>
      </p:pic>
      <p:pic>
        <p:nvPicPr>
          <p:cNvPr id="3" name="Picture 2">
            <a:extLst>
              <a:ext uri="{FF2B5EF4-FFF2-40B4-BE49-F238E27FC236}">
                <a16:creationId xmlns:a16="http://schemas.microsoft.com/office/drawing/2014/main" id="{A2C1EA75-B298-DE94-8B2C-C5A995D1F2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239" y="361522"/>
            <a:ext cx="1765378" cy="1765378"/>
          </a:xfrm>
          <a:prstGeom prst="rect">
            <a:avLst/>
          </a:prstGeom>
        </p:spPr>
      </p:pic>
    </p:spTree>
    <p:extLst>
      <p:ext uri="{BB962C8B-B14F-4D97-AF65-F5344CB8AC3E}">
        <p14:creationId xmlns:p14="http://schemas.microsoft.com/office/powerpoint/2010/main" val="2015523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386775-C523-B159-0420-A37873DAAB63}"/>
              </a:ext>
            </a:extLst>
          </p:cNvPr>
          <p:cNvSpPr txBox="1"/>
          <p:nvPr/>
        </p:nvSpPr>
        <p:spPr>
          <a:xfrm>
            <a:off x="304800" y="762000"/>
            <a:ext cx="11373390" cy="769441"/>
          </a:xfrm>
          <a:prstGeom prst="rect">
            <a:avLst/>
          </a:prstGeom>
          <a:noFill/>
        </p:spPr>
        <p:txBody>
          <a:bodyPr wrap="square" rtlCol="0">
            <a:spAutoFit/>
          </a:bodyPr>
          <a:lstStyle/>
          <a:p>
            <a:pPr algn="ctr"/>
            <a:r>
              <a:rPr lang="en-US" sz="4400">
                <a:solidFill>
                  <a:schemeClr val="bg1"/>
                </a:solidFill>
              </a:rPr>
              <a:t>Initialization of 2D Array in C</a:t>
            </a:r>
            <a:endParaRPr lang="en-IN" sz="4400">
              <a:solidFill>
                <a:schemeClr val="bg1"/>
              </a:solidFill>
            </a:endParaRPr>
          </a:p>
        </p:txBody>
      </p:sp>
      <p:sp>
        <p:nvSpPr>
          <p:cNvPr id="3" name="TextBox 2">
            <a:extLst>
              <a:ext uri="{FF2B5EF4-FFF2-40B4-BE49-F238E27FC236}">
                <a16:creationId xmlns:a16="http://schemas.microsoft.com/office/drawing/2014/main" id="{2E1AB985-E2DA-AFB5-4B7B-BF35B214A77E}"/>
              </a:ext>
            </a:extLst>
          </p:cNvPr>
          <p:cNvSpPr txBox="1"/>
          <p:nvPr/>
        </p:nvSpPr>
        <p:spPr>
          <a:xfrm>
            <a:off x="467360" y="2216931"/>
            <a:ext cx="8666480" cy="4001095"/>
          </a:xfrm>
          <a:prstGeom prst="rect">
            <a:avLst/>
          </a:prstGeom>
          <a:noFill/>
        </p:spPr>
        <p:txBody>
          <a:bodyPr wrap="square" rtlCol="0">
            <a:spAutoFit/>
          </a:bodyPr>
          <a:lstStyle/>
          <a:p>
            <a:endParaRPr lang="en-US" sz="3600" dirty="0"/>
          </a:p>
          <a:p>
            <a:pPr marL="285750" indent="-285750">
              <a:buFont typeface="Wingdings" panose="05000000000000000000" pitchFamily="2" charset="2"/>
              <a:buChar char="Ø"/>
            </a:pPr>
            <a:r>
              <a:rPr lang="en-US" sz="4400" b="1" dirty="0"/>
              <a:t>Row-by-row initialization </a:t>
            </a:r>
          </a:p>
          <a:p>
            <a:endParaRPr lang="en-US" sz="2400" b="1" dirty="0"/>
          </a:p>
          <a:p>
            <a:r>
              <a:rPr lang="en-US" dirty="0"/>
              <a:t>We can specify all the elements row by row using curly braces {}.</a:t>
            </a:r>
          </a:p>
          <a:p>
            <a:endParaRPr lang="en-US" dirty="0"/>
          </a:p>
          <a:p>
            <a:r>
              <a:rPr lang="en-US" dirty="0"/>
              <a:t> </a:t>
            </a:r>
            <a:r>
              <a:rPr lang="en-US" b="1" dirty="0"/>
              <a:t>int matrix[3][4] = {    {1, 2, 3, 4},   // Row 1    </a:t>
            </a:r>
          </a:p>
          <a:p>
            <a:r>
              <a:rPr lang="en-US" b="1" dirty="0"/>
              <a:t>					{5, 6, 7, 8},   // Row 2    </a:t>
            </a:r>
          </a:p>
          <a:p>
            <a:r>
              <a:rPr lang="en-US" b="1" dirty="0"/>
              <a:t>					{9, 10, 11, 12} // Row 3</a:t>
            </a:r>
          </a:p>
          <a:p>
            <a:r>
              <a:rPr lang="en-US" b="1" dirty="0"/>
              <a:t>				};</a:t>
            </a:r>
          </a:p>
          <a:p>
            <a:endParaRPr lang="en-US" dirty="0"/>
          </a:p>
          <a:p>
            <a:r>
              <a:rPr lang="en-US" sz="2400" dirty="0"/>
              <a:t>In memory, this array is stored as:		</a:t>
            </a:r>
            <a:r>
              <a:rPr lang="en-US" dirty="0"/>
              <a:t>	</a:t>
            </a:r>
            <a:endParaRPr lang="en-IN" dirty="0"/>
          </a:p>
        </p:txBody>
      </p:sp>
      <p:sp>
        <p:nvSpPr>
          <p:cNvPr id="5" name="Rectangle 4">
            <a:extLst>
              <a:ext uri="{FF2B5EF4-FFF2-40B4-BE49-F238E27FC236}">
                <a16:creationId xmlns:a16="http://schemas.microsoft.com/office/drawing/2014/main" id="{E5451C18-8185-DB8A-8DF0-CB383C229B91}"/>
              </a:ext>
            </a:extLst>
          </p:cNvPr>
          <p:cNvSpPr/>
          <p:nvPr/>
        </p:nvSpPr>
        <p:spPr>
          <a:xfrm>
            <a:off x="7162800" y="4326630"/>
            <a:ext cx="2753360" cy="1977291"/>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		1  2  3  4  </a:t>
            </a:r>
          </a:p>
          <a:p>
            <a:r>
              <a:rPr lang="en-US" dirty="0"/>
              <a:t>							5  6  7  8  </a:t>
            </a:r>
          </a:p>
          <a:p>
            <a:r>
              <a:rPr lang="en-US" dirty="0"/>
              <a:t>							9  10 11 12</a:t>
            </a:r>
            <a:endParaRPr lang="en-IN" dirty="0"/>
          </a:p>
          <a:p>
            <a:pPr algn="ctr"/>
            <a:endParaRPr lang="en-IN" dirty="0"/>
          </a:p>
        </p:txBody>
      </p:sp>
      <p:sp>
        <p:nvSpPr>
          <p:cNvPr id="10" name="TextBox 9">
            <a:extLst>
              <a:ext uri="{FF2B5EF4-FFF2-40B4-BE49-F238E27FC236}">
                <a16:creationId xmlns:a16="http://schemas.microsoft.com/office/drawing/2014/main" id="{2ECC0E90-8215-36BC-4395-16D527829CE0}"/>
              </a:ext>
            </a:extLst>
          </p:cNvPr>
          <p:cNvSpPr txBox="1"/>
          <p:nvPr/>
        </p:nvSpPr>
        <p:spPr>
          <a:xfrm>
            <a:off x="9916160" y="4992109"/>
            <a:ext cx="2092960" cy="646331"/>
          </a:xfrm>
          <a:prstGeom prst="rect">
            <a:avLst/>
          </a:prstGeom>
          <a:noFill/>
        </p:spPr>
        <p:txBody>
          <a:bodyPr wrap="square" rtlCol="0">
            <a:spAutoFit/>
          </a:bodyPr>
          <a:lstStyle/>
          <a:p>
            <a:pPr algn="just"/>
            <a:r>
              <a:rPr lang="en-US" dirty="0"/>
              <a:t>Memory Representation</a:t>
            </a:r>
            <a:endParaRPr lang="en-IN" dirty="0"/>
          </a:p>
        </p:txBody>
      </p:sp>
      <p:pic>
        <p:nvPicPr>
          <p:cNvPr id="12" name="Picture 11">
            <a:extLst>
              <a:ext uri="{FF2B5EF4-FFF2-40B4-BE49-F238E27FC236}">
                <a16:creationId xmlns:a16="http://schemas.microsoft.com/office/drawing/2014/main" id="{5E93C938-6CC9-1DB1-F788-FC7192EAF8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59" y="365658"/>
            <a:ext cx="1765378" cy="1765378"/>
          </a:xfrm>
          <a:prstGeom prst="rect">
            <a:avLst/>
          </a:prstGeom>
        </p:spPr>
      </p:pic>
    </p:spTree>
    <p:extLst>
      <p:ext uri="{BB962C8B-B14F-4D97-AF65-F5344CB8AC3E}">
        <p14:creationId xmlns:p14="http://schemas.microsoft.com/office/powerpoint/2010/main" val="1440109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A9A13F-587A-E24B-D0AD-6C427A4E7A83}"/>
              </a:ext>
            </a:extLst>
          </p:cNvPr>
          <p:cNvSpPr txBox="1"/>
          <p:nvPr/>
        </p:nvSpPr>
        <p:spPr>
          <a:xfrm>
            <a:off x="619760" y="2290306"/>
            <a:ext cx="8798560" cy="3231654"/>
          </a:xfrm>
          <a:prstGeom prst="rect">
            <a:avLst/>
          </a:prstGeom>
          <a:noFill/>
        </p:spPr>
        <p:txBody>
          <a:bodyPr wrap="square">
            <a:spAutoFit/>
          </a:bodyPr>
          <a:lstStyle/>
          <a:p>
            <a:pPr marL="342900" indent="-342900">
              <a:buFont typeface="Wingdings" panose="05000000000000000000" pitchFamily="2" charset="2"/>
              <a:buChar char="Ø"/>
            </a:pPr>
            <a:r>
              <a:rPr lang="en-IN" sz="3600" b="1" dirty="0"/>
              <a:t>Partial initialization </a:t>
            </a:r>
          </a:p>
          <a:p>
            <a:endParaRPr lang="en-IN" sz="2800" b="1" dirty="0"/>
          </a:p>
          <a:p>
            <a:r>
              <a:rPr lang="en-IN" dirty="0"/>
              <a:t>If you don’t provide all the elements, the missing ones will be initialized to 0.</a:t>
            </a:r>
          </a:p>
          <a:p>
            <a:r>
              <a:rPr lang="en-IN" dirty="0"/>
              <a:t>int matrix[3][4] = {    {1, 2},          // Remaining elements are initialized to 0   </a:t>
            </a:r>
          </a:p>
          <a:p>
            <a:r>
              <a:rPr lang="en-IN" dirty="0"/>
              <a:t>				 {3, 4, 5},       // One element is missing, so it will be 0    </a:t>
            </a:r>
          </a:p>
          <a:p>
            <a:r>
              <a:rPr lang="en-IN" dirty="0"/>
              <a:t>				{6, 7, 8, 9}  };   // Fully initialized row</a:t>
            </a:r>
          </a:p>
          <a:p>
            <a:endParaRPr lang="en-IN" dirty="0"/>
          </a:p>
          <a:p>
            <a:endParaRPr lang="en-IN" dirty="0"/>
          </a:p>
          <a:p>
            <a:r>
              <a:rPr lang="en-IN" sz="3200" b="1" dirty="0"/>
              <a:t>This will result in:</a:t>
            </a:r>
          </a:p>
        </p:txBody>
      </p:sp>
      <p:sp>
        <p:nvSpPr>
          <p:cNvPr id="6" name="Rectangle 5">
            <a:extLst>
              <a:ext uri="{FF2B5EF4-FFF2-40B4-BE49-F238E27FC236}">
                <a16:creationId xmlns:a16="http://schemas.microsoft.com/office/drawing/2014/main" id="{5678A0E4-C9FC-2105-A945-84271E3BF70C}"/>
              </a:ext>
            </a:extLst>
          </p:cNvPr>
          <p:cNvSpPr/>
          <p:nvPr/>
        </p:nvSpPr>
        <p:spPr>
          <a:xfrm>
            <a:off x="7528560" y="4307840"/>
            <a:ext cx="3210560" cy="232664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dirty="0"/>
              <a:t>		</a:t>
            </a:r>
            <a:r>
              <a:rPr lang="en-IN" dirty="0"/>
              <a:t> 1  2  0  0 </a:t>
            </a:r>
            <a:endParaRPr lang="en-US" dirty="0"/>
          </a:p>
          <a:p>
            <a:r>
              <a:rPr lang="en-US" dirty="0"/>
              <a:t>								</a:t>
            </a:r>
            <a:r>
              <a:rPr lang="en-IN" dirty="0"/>
              <a:t> 3  4  5  0 </a:t>
            </a:r>
            <a:r>
              <a:rPr lang="en-US" dirty="0"/>
              <a:t>								</a:t>
            </a:r>
          </a:p>
          <a:p>
            <a:r>
              <a:rPr lang="en-US" dirty="0"/>
              <a:t>		 </a:t>
            </a:r>
            <a:r>
              <a:rPr lang="en-IN" dirty="0"/>
              <a:t>6  7  8  9</a:t>
            </a:r>
          </a:p>
        </p:txBody>
      </p:sp>
      <p:pic>
        <p:nvPicPr>
          <p:cNvPr id="8" name="Picture 7">
            <a:extLst>
              <a:ext uri="{FF2B5EF4-FFF2-40B4-BE49-F238E27FC236}">
                <a16:creationId xmlns:a16="http://schemas.microsoft.com/office/drawing/2014/main" id="{208C7D55-F312-26FB-C8B9-4BA8A40B41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79" y="377568"/>
            <a:ext cx="1765378" cy="1765378"/>
          </a:xfrm>
          <a:prstGeom prst="rect">
            <a:avLst/>
          </a:prstGeom>
        </p:spPr>
      </p:pic>
    </p:spTree>
    <p:extLst>
      <p:ext uri="{BB962C8B-B14F-4D97-AF65-F5344CB8AC3E}">
        <p14:creationId xmlns:p14="http://schemas.microsoft.com/office/powerpoint/2010/main" val="151617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3386775-C523-B159-0420-A37873DAAB63}"/>
              </a:ext>
            </a:extLst>
          </p:cNvPr>
          <p:cNvSpPr txBox="1"/>
          <p:nvPr/>
        </p:nvSpPr>
        <p:spPr>
          <a:xfrm>
            <a:off x="-711200" y="731520"/>
            <a:ext cx="11373390" cy="769441"/>
          </a:xfrm>
          <a:prstGeom prst="rect">
            <a:avLst/>
          </a:prstGeom>
          <a:noFill/>
        </p:spPr>
        <p:txBody>
          <a:bodyPr wrap="square" rtlCol="0">
            <a:spAutoFit/>
          </a:bodyPr>
          <a:lstStyle/>
          <a:p>
            <a:pPr algn="ctr"/>
            <a:r>
              <a:rPr lang="en-US" sz="4400" dirty="0">
                <a:solidFill>
                  <a:schemeClr val="bg1"/>
                </a:solidFill>
              </a:rPr>
              <a:t>Accessing Elements </a:t>
            </a:r>
            <a:endParaRPr lang="en-IN" sz="4400" dirty="0">
              <a:solidFill>
                <a:schemeClr val="bg1"/>
              </a:solidFill>
            </a:endParaRPr>
          </a:p>
        </p:txBody>
      </p:sp>
      <p:sp>
        <p:nvSpPr>
          <p:cNvPr id="4" name="TextBox 3">
            <a:extLst>
              <a:ext uri="{FF2B5EF4-FFF2-40B4-BE49-F238E27FC236}">
                <a16:creationId xmlns:a16="http://schemas.microsoft.com/office/drawing/2014/main" id="{CE1FBD98-C93E-DD83-F42B-6AB653E56C8F}"/>
              </a:ext>
            </a:extLst>
          </p:cNvPr>
          <p:cNvSpPr txBox="1"/>
          <p:nvPr/>
        </p:nvSpPr>
        <p:spPr>
          <a:xfrm>
            <a:off x="836969" y="4050449"/>
            <a:ext cx="7833359" cy="2462213"/>
          </a:xfrm>
          <a:prstGeom prst="rect">
            <a:avLst/>
          </a:prstGeom>
          <a:noFill/>
        </p:spPr>
        <p:txBody>
          <a:bodyPr wrap="square">
            <a:spAutoFit/>
          </a:bodyPr>
          <a:lstStyle/>
          <a:p>
            <a:r>
              <a:rPr lang="en-IN" sz="4000" b="1" dirty="0"/>
              <a:t>Syntax:</a:t>
            </a:r>
          </a:p>
          <a:p>
            <a:endParaRPr lang="en-IN" dirty="0"/>
          </a:p>
          <a:p>
            <a:r>
              <a:rPr lang="en-IN" sz="2400" dirty="0"/>
              <a:t>array_name[row_index][column_index]</a:t>
            </a:r>
          </a:p>
          <a:p>
            <a:r>
              <a:rPr lang="en-IN" sz="2400" dirty="0"/>
              <a:t>Array indices start at 0, so:</a:t>
            </a:r>
          </a:p>
          <a:p>
            <a:r>
              <a:rPr lang="en-IN" sz="2400" dirty="0"/>
              <a:t>matrix[0][0] → First row, first column.</a:t>
            </a:r>
          </a:p>
          <a:p>
            <a:r>
              <a:rPr lang="en-IN" sz="2400" dirty="0"/>
              <a:t>matrix[1][2] → Second row, third column.</a:t>
            </a:r>
          </a:p>
        </p:txBody>
      </p:sp>
      <p:pic>
        <p:nvPicPr>
          <p:cNvPr id="5" name="Picture 4">
            <a:extLst>
              <a:ext uri="{FF2B5EF4-FFF2-40B4-BE49-F238E27FC236}">
                <a16:creationId xmlns:a16="http://schemas.microsoft.com/office/drawing/2014/main" id="{F45D58D7-5459-3ECD-3006-ACB24DDE1D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89" y="345338"/>
            <a:ext cx="1765378" cy="1765378"/>
          </a:xfrm>
          <a:prstGeom prst="rect">
            <a:avLst/>
          </a:prstGeom>
        </p:spPr>
      </p:pic>
      <p:sp>
        <p:nvSpPr>
          <p:cNvPr id="8" name="TextBox 7">
            <a:extLst>
              <a:ext uri="{FF2B5EF4-FFF2-40B4-BE49-F238E27FC236}">
                <a16:creationId xmlns:a16="http://schemas.microsoft.com/office/drawing/2014/main" id="{3249A1EB-EC32-D81F-90FA-18234C535726}"/>
              </a:ext>
            </a:extLst>
          </p:cNvPr>
          <p:cNvSpPr txBox="1"/>
          <p:nvPr/>
        </p:nvSpPr>
        <p:spPr>
          <a:xfrm>
            <a:off x="836969" y="2528120"/>
            <a:ext cx="9137126" cy="1569660"/>
          </a:xfrm>
          <a:prstGeom prst="rect">
            <a:avLst/>
          </a:prstGeom>
          <a:noFill/>
        </p:spPr>
        <p:txBody>
          <a:bodyPr wrap="square">
            <a:spAutoFit/>
          </a:bodyPr>
          <a:lstStyle/>
          <a:p>
            <a:pPr marL="342900" indent="-342900">
              <a:buFont typeface="Wingdings" panose="05000000000000000000" pitchFamily="2" charset="2"/>
              <a:buChar char="Ø"/>
            </a:pPr>
            <a:r>
              <a:rPr lang="en-US" sz="2400" dirty="0"/>
              <a:t>A two-dimensional array element can be accessed using two indices.</a:t>
            </a:r>
          </a:p>
          <a:p>
            <a:pPr marL="342900" indent="-342900">
              <a:buFont typeface="Wingdings" panose="05000000000000000000" pitchFamily="2" charset="2"/>
              <a:buChar char="Ø"/>
            </a:pPr>
            <a:r>
              <a:rPr lang="en-US" sz="2400" dirty="0"/>
              <a:t>Every element has two index Numbers.</a:t>
            </a:r>
          </a:p>
          <a:p>
            <a:endParaRPr lang="en-IN" sz="2400" dirty="0"/>
          </a:p>
        </p:txBody>
      </p:sp>
    </p:spTree>
    <p:extLst>
      <p:ext uri="{BB962C8B-B14F-4D97-AF65-F5344CB8AC3E}">
        <p14:creationId xmlns:p14="http://schemas.microsoft.com/office/powerpoint/2010/main" val="1020536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1C50BC-9EE5-64E4-E2C7-8C76594D6CC3}"/>
              </a:ext>
            </a:extLst>
          </p:cNvPr>
          <p:cNvSpPr txBox="1"/>
          <p:nvPr/>
        </p:nvSpPr>
        <p:spPr>
          <a:xfrm>
            <a:off x="-1744615" y="764024"/>
            <a:ext cx="11373390" cy="830997"/>
          </a:xfrm>
          <a:prstGeom prst="rect">
            <a:avLst/>
          </a:prstGeom>
          <a:noFill/>
        </p:spPr>
        <p:txBody>
          <a:bodyPr wrap="square" rtlCol="0">
            <a:spAutoFit/>
          </a:bodyPr>
          <a:lstStyle/>
          <a:p>
            <a:pPr algn="ctr"/>
            <a:r>
              <a:rPr lang="en-IN" sz="4800" dirty="0">
                <a:solidFill>
                  <a:schemeClr val="bg1"/>
                </a:solidFill>
              </a:rPr>
              <a:t>EXAMPLE</a:t>
            </a:r>
          </a:p>
        </p:txBody>
      </p:sp>
      <p:sp>
        <p:nvSpPr>
          <p:cNvPr id="7" name="Rectangle 6">
            <a:extLst>
              <a:ext uri="{FF2B5EF4-FFF2-40B4-BE49-F238E27FC236}">
                <a16:creationId xmlns:a16="http://schemas.microsoft.com/office/drawing/2014/main" id="{A7B4C853-9223-241D-F6E5-EB5A06F7290C}"/>
              </a:ext>
            </a:extLst>
          </p:cNvPr>
          <p:cNvSpPr/>
          <p:nvPr/>
        </p:nvSpPr>
        <p:spPr>
          <a:xfrm>
            <a:off x="7777598" y="3128098"/>
            <a:ext cx="3540642" cy="305983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endParaRPr lang="en-IN" sz="2000" dirty="0">
              <a:solidFill>
                <a:schemeClr val="bg1"/>
              </a:solidFill>
            </a:endParaRPr>
          </a:p>
        </p:txBody>
      </p:sp>
      <p:sp>
        <p:nvSpPr>
          <p:cNvPr id="4" name="TextBox 3">
            <a:extLst>
              <a:ext uri="{FF2B5EF4-FFF2-40B4-BE49-F238E27FC236}">
                <a16:creationId xmlns:a16="http://schemas.microsoft.com/office/drawing/2014/main" id="{A7A3E32C-8A0D-BF2B-7D51-A3259F9C9A03}"/>
              </a:ext>
            </a:extLst>
          </p:cNvPr>
          <p:cNvSpPr txBox="1"/>
          <p:nvPr/>
        </p:nvSpPr>
        <p:spPr>
          <a:xfrm>
            <a:off x="8199120" y="3845054"/>
            <a:ext cx="4480796" cy="1938992"/>
          </a:xfrm>
          <a:prstGeom prst="rect">
            <a:avLst/>
          </a:prstGeom>
          <a:noFill/>
        </p:spPr>
        <p:txBody>
          <a:bodyPr wrap="square">
            <a:spAutoFit/>
          </a:bodyPr>
          <a:lstStyle/>
          <a:p>
            <a:r>
              <a:rPr lang="fr-FR" sz="2000" dirty="0">
                <a:solidFill>
                  <a:schemeClr val="bg1"/>
                </a:solidFill>
              </a:rPr>
              <a:t>matrix[0][0] = 1 </a:t>
            </a:r>
          </a:p>
          <a:p>
            <a:r>
              <a:rPr lang="fr-FR" sz="2000" dirty="0">
                <a:solidFill>
                  <a:schemeClr val="bg1"/>
                </a:solidFill>
              </a:rPr>
              <a:t>matrix[0][1] = 2 </a:t>
            </a:r>
          </a:p>
          <a:p>
            <a:r>
              <a:rPr lang="fr-FR" sz="2000" dirty="0">
                <a:solidFill>
                  <a:schemeClr val="bg1"/>
                </a:solidFill>
              </a:rPr>
              <a:t>matrix[0][2] = 3  </a:t>
            </a:r>
          </a:p>
          <a:p>
            <a:r>
              <a:rPr lang="fr-FR" sz="2000" dirty="0">
                <a:solidFill>
                  <a:schemeClr val="bg1"/>
                </a:solidFill>
              </a:rPr>
              <a:t>matrix[1][0] = 4 </a:t>
            </a:r>
          </a:p>
          <a:p>
            <a:r>
              <a:rPr lang="fr-FR" sz="2000" dirty="0">
                <a:solidFill>
                  <a:schemeClr val="bg1"/>
                </a:solidFill>
              </a:rPr>
              <a:t>matrix[1][1] = 5  </a:t>
            </a:r>
          </a:p>
          <a:p>
            <a:r>
              <a:rPr lang="fr-FR" sz="2000" dirty="0">
                <a:solidFill>
                  <a:schemeClr val="bg1"/>
                </a:solidFill>
              </a:rPr>
              <a:t>matrix[1][2] = 6</a:t>
            </a:r>
            <a:endParaRPr lang="en-IN" sz="2000" dirty="0">
              <a:solidFill>
                <a:schemeClr val="bg1"/>
              </a:solidFill>
            </a:endParaRPr>
          </a:p>
        </p:txBody>
      </p:sp>
      <p:sp>
        <p:nvSpPr>
          <p:cNvPr id="8" name="TextBox 7">
            <a:extLst>
              <a:ext uri="{FF2B5EF4-FFF2-40B4-BE49-F238E27FC236}">
                <a16:creationId xmlns:a16="http://schemas.microsoft.com/office/drawing/2014/main" id="{F3631296-C90A-FA48-D98A-743825ACC449}"/>
              </a:ext>
            </a:extLst>
          </p:cNvPr>
          <p:cNvSpPr txBox="1"/>
          <p:nvPr/>
        </p:nvSpPr>
        <p:spPr>
          <a:xfrm>
            <a:off x="8600558" y="3012946"/>
            <a:ext cx="2600960" cy="646331"/>
          </a:xfrm>
          <a:prstGeom prst="rect">
            <a:avLst/>
          </a:prstGeom>
          <a:noFill/>
        </p:spPr>
        <p:txBody>
          <a:bodyPr wrap="square" rtlCol="0">
            <a:spAutoFit/>
          </a:bodyPr>
          <a:lstStyle/>
          <a:p>
            <a:endParaRPr lang="en-US" b="1" dirty="0">
              <a:solidFill>
                <a:schemeClr val="bg1"/>
              </a:solidFill>
            </a:endParaRPr>
          </a:p>
          <a:p>
            <a:r>
              <a:rPr lang="en-US" b="1" dirty="0">
                <a:solidFill>
                  <a:schemeClr val="bg1"/>
                </a:solidFill>
              </a:rPr>
              <a:t>OUTPUT</a:t>
            </a:r>
            <a:endParaRPr lang="en-IN" b="1" dirty="0">
              <a:solidFill>
                <a:schemeClr val="bg1"/>
              </a:solidFill>
            </a:endParaRPr>
          </a:p>
        </p:txBody>
      </p:sp>
      <p:pic>
        <p:nvPicPr>
          <p:cNvPr id="3" name="Picture 2">
            <a:extLst>
              <a:ext uri="{FF2B5EF4-FFF2-40B4-BE49-F238E27FC236}">
                <a16:creationId xmlns:a16="http://schemas.microsoft.com/office/drawing/2014/main" id="{35BE9627-E4E3-496F-D9BF-B1263CBE4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60" y="407185"/>
            <a:ext cx="1765378" cy="1765378"/>
          </a:xfrm>
          <a:prstGeom prst="rect">
            <a:avLst/>
          </a:prstGeom>
        </p:spPr>
      </p:pic>
      <p:sp>
        <p:nvSpPr>
          <p:cNvPr id="9" name="TextBox 8">
            <a:extLst>
              <a:ext uri="{FF2B5EF4-FFF2-40B4-BE49-F238E27FC236}">
                <a16:creationId xmlns:a16="http://schemas.microsoft.com/office/drawing/2014/main" id="{6A029D15-91F9-7286-B2F9-D5BB472EEB20}"/>
              </a:ext>
            </a:extLst>
          </p:cNvPr>
          <p:cNvSpPr txBox="1"/>
          <p:nvPr/>
        </p:nvSpPr>
        <p:spPr>
          <a:xfrm>
            <a:off x="593061" y="2740837"/>
            <a:ext cx="5996763" cy="344709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sz="2000" b="1" dirty="0"/>
              <a:t>#include &lt;stdio.h&gt;</a:t>
            </a:r>
          </a:p>
          <a:p>
            <a:r>
              <a:rPr lang="en-IN" sz="2000" b="1" dirty="0"/>
              <a:t>int main() {   </a:t>
            </a:r>
          </a:p>
          <a:p>
            <a:r>
              <a:rPr lang="en-IN" sz="2000" b="1" dirty="0"/>
              <a:t>int matrix[2][3] = {    {1, 2, 3},     {4, 5, 6}      };    // Traversing and printing the 2D array   </a:t>
            </a:r>
          </a:p>
          <a:p>
            <a:r>
              <a:rPr lang="en-IN" sz="2000" b="1" dirty="0"/>
              <a:t>for(int i = 0; i &lt; 2; i++) {     // Loop for rows        </a:t>
            </a:r>
          </a:p>
          <a:p>
            <a:r>
              <a:rPr lang="en-IN" sz="2000" b="1" dirty="0"/>
              <a:t>for(int j = 0; j &lt; 3; j++) {   // Loop for columns            </a:t>
            </a:r>
          </a:p>
          <a:p>
            <a:r>
              <a:rPr lang="en-IN" sz="2000" b="1" dirty="0"/>
              <a:t>printf("matrix[%d][%d] = %d\n", i, j,matrix[i][j]);     </a:t>
            </a:r>
          </a:p>
          <a:p>
            <a:r>
              <a:rPr lang="en-IN" sz="2000" b="1" dirty="0"/>
              <a:t>	}  </a:t>
            </a:r>
          </a:p>
          <a:p>
            <a:r>
              <a:rPr lang="en-IN" sz="2000" b="1" dirty="0"/>
              <a:t>  }    </a:t>
            </a:r>
          </a:p>
          <a:p>
            <a:r>
              <a:rPr lang="en-IN" sz="2000" b="1" dirty="0"/>
              <a:t>return </a:t>
            </a:r>
            <a:r>
              <a:rPr lang="en-IN" sz="1800" b="1" dirty="0"/>
              <a:t>0;</a:t>
            </a:r>
          </a:p>
          <a:p>
            <a:r>
              <a:rPr lang="en-IN" sz="1800" b="1" dirty="0"/>
              <a:t>}</a:t>
            </a:r>
          </a:p>
        </p:txBody>
      </p:sp>
    </p:spTree>
    <p:extLst>
      <p:ext uri="{BB962C8B-B14F-4D97-AF65-F5344CB8AC3E}">
        <p14:creationId xmlns:p14="http://schemas.microsoft.com/office/powerpoint/2010/main" val="2340719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1FCF36-0A2F-E3A0-EFE1-8C4A046AAF7B}"/>
              </a:ext>
            </a:extLst>
          </p:cNvPr>
          <p:cNvSpPr txBox="1"/>
          <p:nvPr/>
        </p:nvSpPr>
        <p:spPr>
          <a:xfrm>
            <a:off x="2336800" y="734814"/>
            <a:ext cx="8961120" cy="830997"/>
          </a:xfrm>
          <a:prstGeom prst="rect">
            <a:avLst/>
          </a:prstGeom>
          <a:noFill/>
        </p:spPr>
        <p:txBody>
          <a:bodyPr wrap="square">
            <a:spAutoFit/>
          </a:bodyPr>
          <a:lstStyle/>
          <a:p>
            <a:r>
              <a:rPr lang="en-US" sz="4800" b="0" i="0" u="none" strike="noStrike" dirty="0">
                <a:solidFill>
                  <a:schemeClr val="bg1"/>
                </a:solidFill>
                <a:effectLst/>
                <a:latin typeface="Arial" panose="020B0604020202020204" pitchFamily="34" charset="0"/>
              </a:rPr>
              <a:t>Applications of 2D Array in C</a:t>
            </a:r>
            <a:r>
              <a:rPr lang="en-US" sz="3200" b="0" i="0" dirty="0">
                <a:solidFill>
                  <a:schemeClr val="bg1"/>
                </a:solidFill>
                <a:effectLst/>
                <a:latin typeface="Arial" panose="020B0604020202020204" pitchFamily="34" charset="0"/>
              </a:rPr>
              <a:t>​</a:t>
            </a:r>
            <a:endParaRPr lang="en-IN" sz="3200" dirty="0">
              <a:solidFill>
                <a:schemeClr val="bg1"/>
              </a:solidFill>
            </a:endParaRPr>
          </a:p>
        </p:txBody>
      </p:sp>
      <p:sp>
        <p:nvSpPr>
          <p:cNvPr id="6" name="TextBox 5">
            <a:extLst>
              <a:ext uri="{FF2B5EF4-FFF2-40B4-BE49-F238E27FC236}">
                <a16:creationId xmlns:a16="http://schemas.microsoft.com/office/drawing/2014/main" id="{BDB3AD03-2D84-4380-3D1B-253B8C82A8D9}"/>
              </a:ext>
            </a:extLst>
          </p:cNvPr>
          <p:cNvSpPr txBox="1"/>
          <p:nvPr/>
        </p:nvSpPr>
        <p:spPr>
          <a:xfrm>
            <a:off x="1442720" y="2783840"/>
            <a:ext cx="8798560" cy="2972609"/>
          </a:xfrm>
          <a:prstGeom prst="rect">
            <a:avLst/>
          </a:prstGeom>
          <a:noFill/>
        </p:spPr>
        <p:txBody>
          <a:bodyPr wrap="square" rtlCol="0">
            <a:spAutoFit/>
          </a:bodyPr>
          <a:lstStyle/>
          <a:p>
            <a:pPr marL="285750" indent="-285750" algn="l" rtl="0" fontAlgn="base">
              <a:lnSpc>
                <a:spcPts val="2925"/>
              </a:lnSpc>
              <a:buFont typeface="Wingdings" panose="05000000000000000000" pitchFamily="2" charset="2"/>
              <a:buChar char="Ø"/>
            </a:pPr>
            <a:r>
              <a:rPr lang="en-US" sz="3600" b="0" i="0" u="none" strike="noStrike" dirty="0">
                <a:effectLst/>
                <a:latin typeface="Arial" panose="020B0604020202020204" pitchFamily="34" charset="0"/>
              </a:rPr>
              <a:t>Matrices in Mathematics</a:t>
            </a:r>
            <a:r>
              <a:rPr lang="en-US" sz="3600" b="0" i="0" dirty="0">
                <a:effectLst/>
                <a:latin typeface="Arial" panose="020B0604020202020204" pitchFamily="34" charset="0"/>
              </a:rPr>
              <a:t>​</a:t>
            </a:r>
          </a:p>
          <a:p>
            <a:pPr marL="285750" indent="-285750" algn="l" rtl="0" fontAlgn="base">
              <a:lnSpc>
                <a:spcPts val="2925"/>
              </a:lnSpc>
              <a:buFont typeface="Wingdings" panose="05000000000000000000" pitchFamily="2" charset="2"/>
              <a:buChar char="Ø"/>
            </a:pPr>
            <a:endParaRPr lang="en-US" sz="3600" b="0" i="0" dirty="0">
              <a:effectLst/>
              <a:latin typeface="Arial" panose="020B0604020202020204" pitchFamily="34" charset="0"/>
            </a:endParaRPr>
          </a:p>
          <a:p>
            <a:pPr marL="285750" indent="-285750" algn="l" rtl="0" fontAlgn="base">
              <a:lnSpc>
                <a:spcPts val="2925"/>
              </a:lnSpc>
              <a:buFont typeface="Wingdings" panose="05000000000000000000" pitchFamily="2" charset="2"/>
              <a:buChar char="Ø"/>
            </a:pPr>
            <a:r>
              <a:rPr lang="en-IN" sz="3600" b="0" i="0" u="none" strike="noStrike" dirty="0">
                <a:effectLst/>
                <a:latin typeface="Arial" panose="020B0604020202020204" pitchFamily="34" charset="0"/>
              </a:rPr>
              <a:t>Image Processing</a:t>
            </a:r>
            <a:r>
              <a:rPr lang="en-US" sz="3600" b="0" i="0" dirty="0">
                <a:effectLst/>
                <a:latin typeface="Arial" panose="020B0604020202020204" pitchFamily="34" charset="0"/>
              </a:rPr>
              <a:t>​</a:t>
            </a:r>
          </a:p>
          <a:p>
            <a:pPr marL="285750" indent="-285750" algn="l" rtl="0" fontAlgn="base">
              <a:lnSpc>
                <a:spcPts val="2925"/>
              </a:lnSpc>
              <a:buFont typeface="Wingdings" panose="05000000000000000000" pitchFamily="2" charset="2"/>
              <a:buChar char="Ø"/>
            </a:pPr>
            <a:endParaRPr lang="en-US" sz="3600" b="0" i="0" dirty="0">
              <a:effectLst/>
              <a:latin typeface="Arial" panose="020B0604020202020204" pitchFamily="34" charset="0"/>
            </a:endParaRPr>
          </a:p>
          <a:p>
            <a:pPr marL="285750" indent="-285750" algn="l" rtl="0" fontAlgn="base">
              <a:lnSpc>
                <a:spcPts val="2925"/>
              </a:lnSpc>
              <a:buFont typeface="Wingdings" panose="05000000000000000000" pitchFamily="2" charset="2"/>
              <a:buChar char="Ø"/>
            </a:pPr>
            <a:r>
              <a:rPr lang="en-IN" sz="3600" b="0" i="0" u="none" strike="noStrike" dirty="0">
                <a:effectLst/>
                <a:latin typeface="Arial" panose="020B0604020202020204" pitchFamily="34" charset="0"/>
              </a:rPr>
              <a:t>Games like Chess, Tic-Tac-Toe</a:t>
            </a:r>
          </a:p>
          <a:p>
            <a:pPr algn="l" rtl="0" fontAlgn="base">
              <a:lnSpc>
                <a:spcPts val="2925"/>
              </a:lnSpc>
            </a:pPr>
            <a:r>
              <a:rPr lang="en-US" sz="3600" b="0" i="0" dirty="0">
                <a:effectLst/>
                <a:latin typeface="Arial" panose="020B0604020202020204" pitchFamily="34" charset="0"/>
              </a:rPr>
              <a:t>​</a:t>
            </a:r>
          </a:p>
          <a:p>
            <a:pPr marL="285750" indent="-285750" algn="l" rtl="0" fontAlgn="base">
              <a:lnSpc>
                <a:spcPts val="2925"/>
              </a:lnSpc>
              <a:buFont typeface="Wingdings" panose="05000000000000000000" pitchFamily="2" charset="2"/>
              <a:buChar char="Ø"/>
            </a:pPr>
            <a:r>
              <a:rPr lang="en-US" sz="3600" b="0" i="0" u="none" strike="noStrike" dirty="0">
                <a:effectLst/>
                <a:latin typeface="Arial" panose="020B0604020202020204" pitchFamily="34" charset="0"/>
              </a:rPr>
              <a:t>Graph Representation</a:t>
            </a:r>
            <a:endParaRPr lang="en-IN" sz="3600" b="0" i="0" dirty="0">
              <a:effectLst/>
              <a:latin typeface="Arial" panose="020B0604020202020204" pitchFamily="34" charset="0"/>
            </a:endParaRPr>
          </a:p>
          <a:p>
            <a:endParaRPr lang="en-IN" dirty="0"/>
          </a:p>
        </p:txBody>
      </p:sp>
      <p:pic>
        <p:nvPicPr>
          <p:cNvPr id="2" name="Picture 1">
            <a:extLst>
              <a:ext uri="{FF2B5EF4-FFF2-40B4-BE49-F238E27FC236}">
                <a16:creationId xmlns:a16="http://schemas.microsoft.com/office/drawing/2014/main" id="{057BFEF8-6948-C160-3178-1F3010BF62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79" y="409448"/>
            <a:ext cx="1765378" cy="1765378"/>
          </a:xfrm>
          <a:prstGeom prst="rect">
            <a:avLst/>
          </a:prstGeom>
        </p:spPr>
      </p:pic>
    </p:spTree>
    <p:extLst>
      <p:ext uri="{BB962C8B-B14F-4D97-AF65-F5344CB8AC3E}">
        <p14:creationId xmlns:p14="http://schemas.microsoft.com/office/powerpoint/2010/main" val="2934517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FBACD2F-5FE2-3D70-0463-24E1CB81AD55}"/>
              </a:ext>
            </a:extLst>
          </p:cNvPr>
          <p:cNvSpPr>
            <a:spLocks noGrp="1"/>
          </p:cNvSpPr>
          <p:nvPr>
            <p:ph type="title"/>
          </p:nvPr>
        </p:nvSpPr>
        <p:spPr>
          <a:xfrm>
            <a:off x="1154954" y="973668"/>
            <a:ext cx="8761413" cy="706964"/>
          </a:xfrm>
        </p:spPr>
        <p:txBody>
          <a:bodyPr/>
          <a:lstStyle/>
          <a:p>
            <a:pPr algn="ctr"/>
            <a:r>
              <a:rPr lang="en-IN" b="1" dirty="0"/>
              <a:t>What is Sort ?</a:t>
            </a:r>
          </a:p>
        </p:txBody>
      </p:sp>
      <p:pic>
        <p:nvPicPr>
          <p:cNvPr id="5" name="Picture 4">
            <a:extLst>
              <a:ext uri="{FF2B5EF4-FFF2-40B4-BE49-F238E27FC236}">
                <a16:creationId xmlns:a16="http://schemas.microsoft.com/office/drawing/2014/main" id="{56E54505-C1FB-290E-C005-2F759C8B74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55" y="376688"/>
            <a:ext cx="1765378" cy="1765378"/>
          </a:xfrm>
          <a:prstGeom prst="rect">
            <a:avLst/>
          </a:prstGeom>
        </p:spPr>
      </p:pic>
      <p:sp>
        <p:nvSpPr>
          <p:cNvPr id="7" name="TextBox 6">
            <a:extLst>
              <a:ext uri="{FF2B5EF4-FFF2-40B4-BE49-F238E27FC236}">
                <a16:creationId xmlns:a16="http://schemas.microsoft.com/office/drawing/2014/main" id="{94620326-4CD7-834F-B2EE-226F265015A9}"/>
              </a:ext>
            </a:extLst>
          </p:cNvPr>
          <p:cNvSpPr txBox="1"/>
          <p:nvPr/>
        </p:nvSpPr>
        <p:spPr>
          <a:xfrm>
            <a:off x="1154954" y="2345951"/>
            <a:ext cx="9137126" cy="1227588"/>
          </a:xfrm>
          <a:prstGeom prst="rect">
            <a:avLst/>
          </a:prstGeom>
          <a:noFill/>
        </p:spPr>
        <p:txBody>
          <a:bodyPr wrap="square">
            <a:spAutoFit/>
          </a:bodyPr>
          <a:lstStyle/>
          <a:p>
            <a:r>
              <a:rPr lang="en-IN" sz="2400" dirty="0"/>
              <a:t>Sorting is the process of arranging elements of an array in a particular order—either ascending (smallest to largest) or descending (largest to smallest).</a:t>
            </a:r>
          </a:p>
        </p:txBody>
      </p:sp>
      <p:sp>
        <p:nvSpPr>
          <p:cNvPr id="8" name="Title 1">
            <a:extLst>
              <a:ext uri="{FF2B5EF4-FFF2-40B4-BE49-F238E27FC236}">
                <a16:creationId xmlns:a16="http://schemas.microsoft.com/office/drawing/2014/main" id="{AC220A81-D2A5-E1B8-31BC-29A135F1C391}"/>
              </a:ext>
            </a:extLst>
          </p:cNvPr>
          <p:cNvSpPr txBox="1">
            <a:spLocks/>
          </p:cNvSpPr>
          <p:nvPr/>
        </p:nvSpPr>
        <p:spPr bwMode="gray">
          <a:xfrm>
            <a:off x="-2718984" y="3939595"/>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ctr">
              <a:buFont typeface="Wingdings" panose="05000000000000000000" pitchFamily="2" charset="2"/>
              <a:buChar char="Ø"/>
            </a:pPr>
            <a:r>
              <a:rPr lang="en-US" b="1" dirty="0">
                <a:solidFill>
                  <a:schemeClr val="tx1"/>
                </a:solidFill>
              </a:rPr>
              <a:t>Types</a:t>
            </a:r>
            <a:endParaRPr lang="en-IN" b="1" dirty="0">
              <a:solidFill>
                <a:schemeClr val="tx1"/>
              </a:solidFill>
            </a:endParaRPr>
          </a:p>
        </p:txBody>
      </p:sp>
      <p:graphicFrame>
        <p:nvGraphicFramePr>
          <p:cNvPr id="11" name="Table 10">
            <a:extLst>
              <a:ext uri="{FF2B5EF4-FFF2-40B4-BE49-F238E27FC236}">
                <a16:creationId xmlns:a16="http://schemas.microsoft.com/office/drawing/2014/main" id="{63FB37B3-27A4-508E-0A35-1A85759A8556}"/>
              </a:ext>
            </a:extLst>
          </p:cNvPr>
          <p:cNvGraphicFramePr>
            <a:graphicFrameLocks noGrp="1"/>
          </p:cNvGraphicFramePr>
          <p:nvPr>
            <p:extLst>
              <p:ext uri="{D42A27DB-BD31-4B8C-83A1-F6EECF244321}">
                <p14:modId xmlns:p14="http://schemas.microsoft.com/office/powerpoint/2010/main" val="2745609457"/>
              </p:ext>
            </p:extLst>
          </p:nvPr>
        </p:nvGraphicFramePr>
        <p:xfrm>
          <a:off x="465716" y="5012616"/>
          <a:ext cx="10009244" cy="640080"/>
        </p:xfrm>
        <a:graphic>
          <a:graphicData uri="http://schemas.openxmlformats.org/drawingml/2006/table">
            <a:tbl>
              <a:tblPr firstRow="1" bandRow="1">
                <a:tableStyleId>{E8B1032C-EA38-4F05-BA0D-38AFFFC7BED3}</a:tableStyleId>
              </a:tblPr>
              <a:tblGrid>
                <a:gridCol w="1429892">
                  <a:extLst>
                    <a:ext uri="{9D8B030D-6E8A-4147-A177-3AD203B41FA5}">
                      <a16:colId xmlns:a16="http://schemas.microsoft.com/office/drawing/2014/main" val="56620418"/>
                    </a:ext>
                  </a:extLst>
                </a:gridCol>
                <a:gridCol w="1429892">
                  <a:extLst>
                    <a:ext uri="{9D8B030D-6E8A-4147-A177-3AD203B41FA5}">
                      <a16:colId xmlns:a16="http://schemas.microsoft.com/office/drawing/2014/main" val="3729697687"/>
                    </a:ext>
                  </a:extLst>
                </a:gridCol>
                <a:gridCol w="1429892">
                  <a:extLst>
                    <a:ext uri="{9D8B030D-6E8A-4147-A177-3AD203B41FA5}">
                      <a16:colId xmlns:a16="http://schemas.microsoft.com/office/drawing/2014/main" val="4172526036"/>
                    </a:ext>
                  </a:extLst>
                </a:gridCol>
                <a:gridCol w="1429892">
                  <a:extLst>
                    <a:ext uri="{9D8B030D-6E8A-4147-A177-3AD203B41FA5}">
                      <a16:colId xmlns:a16="http://schemas.microsoft.com/office/drawing/2014/main" val="2218045871"/>
                    </a:ext>
                  </a:extLst>
                </a:gridCol>
                <a:gridCol w="1429892">
                  <a:extLst>
                    <a:ext uri="{9D8B030D-6E8A-4147-A177-3AD203B41FA5}">
                      <a16:colId xmlns:a16="http://schemas.microsoft.com/office/drawing/2014/main" val="3610761696"/>
                    </a:ext>
                  </a:extLst>
                </a:gridCol>
                <a:gridCol w="1429892">
                  <a:extLst>
                    <a:ext uri="{9D8B030D-6E8A-4147-A177-3AD203B41FA5}">
                      <a16:colId xmlns:a16="http://schemas.microsoft.com/office/drawing/2014/main" val="1652298761"/>
                    </a:ext>
                  </a:extLst>
                </a:gridCol>
                <a:gridCol w="1429892">
                  <a:extLst>
                    <a:ext uri="{9D8B030D-6E8A-4147-A177-3AD203B41FA5}">
                      <a16:colId xmlns:a16="http://schemas.microsoft.com/office/drawing/2014/main" val="1363873900"/>
                    </a:ext>
                  </a:extLst>
                </a:gridCol>
              </a:tblGrid>
              <a:tr h="365597">
                <a:tc>
                  <a:txBody>
                    <a:bodyPr/>
                    <a:lstStyle/>
                    <a:p>
                      <a:pPr algn="ctr"/>
                      <a:r>
                        <a:rPr lang="en-US" dirty="0"/>
                        <a:t>Bubble Sort </a:t>
                      </a:r>
                      <a:endParaRPr lang="en-IN" dirty="0"/>
                    </a:p>
                  </a:txBody>
                  <a:tcPr/>
                </a:tc>
                <a:tc>
                  <a:txBody>
                    <a:bodyPr/>
                    <a:lstStyle/>
                    <a:p>
                      <a:pPr algn="ctr"/>
                      <a:r>
                        <a:rPr lang="en-US" dirty="0"/>
                        <a:t>Insertion Sort</a:t>
                      </a:r>
                      <a:endParaRPr lang="en-IN" dirty="0"/>
                    </a:p>
                  </a:txBody>
                  <a:tcPr/>
                </a:tc>
                <a:tc>
                  <a:txBody>
                    <a:bodyPr/>
                    <a:lstStyle/>
                    <a:p>
                      <a:pPr algn="ctr"/>
                      <a:r>
                        <a:rPr lang="en-US" dirty="0"/>
                        <a:t>Selection sort</a:t>
                      </a:r>
                      <a:endParaRPr lang="en-IN" dirty="0"/>
                    </a:p>
                  </a:txBody>
                  <a:tcPr/>
                </a:tc>
                <a:tc>
                  <a:txBody>
                    <a:bodyPr/>
                    <a:lstStyle/>
                    <a:p>
                      <a:pPr algn="ctr"/>
                      <a:r>
                        <a:rPr lang="en-US" dirty="0"/>
                        <a:t>Quick Sort</a:t>
                      </a:r>
                      <a:endParaRPr lang="en-IN" dirty="0"/>
                    </a:p>
                  </a:txBody>
                  <a:tcPr/>
                </a:tc>
                <a:tc>
                  <a:txBody>
                    <a:bodyPr/>
                    <a:lstStyle/>
                    <a:p>
                      <a:pPr algn="ctr"/>
                      <a:r>
                        <a:rPr lang="en-US" dirty="0"/>
                        <a:t>Merge Sort</a:t>
                      </a:r>
                      <a:endParaRPr lang="en-IN" dirty="0"/>
                    </a:p>
                  </a:txBody>
                  <a:tcPr/>
                </a:tc>
                <a:tc>
                  <a:txBody>
                    <a:bodyPr/>
                    <a:lstStyle/>
                    <a:p>
                      <a:pPr algn="ctr"/>
                      <a:r>
                        <a:rPr lang="en-US" dirty="0"/>
                        <a:t>Heap Sort</a:t>
                      </a:r>
                      <a:endParaRPr lang="en-IN" dirty="0"/>
                    </a:p>
                  </a:txBody>
                  <a:tcPr/>
                </a:tc>
                <a:tc>
                  <a:txBody>
                    <a:bodyPr/>
                    <a:lstStyle/>
                    <a:p>
                      <a:pPr algn="ctr"/>
                      <a:r>
                        <a:rPr lang="en-US" dirty="0"/>
                        <a:t>Shell Sort</a:t>
                      </a:r>
                      <a:endParaRPr lang="en-IN" dirty="0"/>
                    </a:p>
                  </a:txBody>
                  <a:tcPr/>
                </a:tc>
                <a:extLst>
                  <a:ext uri="{0D108BD9-81ED-4DB2-BD59-A6C34878D82A}">
                    <a16:rowId xmlns:a16="http://schemas.microsoft.com/office/drawing/2014/main" val="1818353504"/>
                  </a:ext>
                </a:extLst>
              </a:tr>
            </a:tbl>
          </a:graphicData>
        </a:graphic>
      </p:graphicFrame>
      <p:graphicFrame>
        <p:nvGraphicFramePr>
          <p:cNvPr id="12" name="Table 11">
            <a:extLst>
              <a:ext uri="{FF2B5EF4-FFF2-40B4-BE49-F238E27FC236}">
                <a16:creationId xmlns:a16="http://schemas.microsoft.com/office/drawing/2014/main" id="{93B5AB6D-B7E0-70D5-4E0B-6F9289585388}"/>
              </a:ext>
            </a:extLst>
          </p:cNvPr>
          <p:cNvGraphicFramePr>
            <a:graphicFrameLocks noGrp="1"/>
          </p:cNvGraphicFramePr>
          <p:nvPr>
            <p:extLst>
              <p:ext uri="{D42A27DB-BD31-4B8C-83A1-F6EECF244321}">
                <p14:modId xmlns:p14="http://schemas.microsoft.com/office/powerpoint/2010/main" val="3018904331"/>
              </p:ext>
            </p:extLst>
          </p:nvPr>
        </p:nvGraphicFramePr>
        <p:xfrm>
          <a:off x="10474960" y="5012779"/>
          <a:ext cx="1479006" cy="639917"/>
        </p:xfrm>
        <a:graphic>
          <a:graphicData uri="http://schemas.openxmlformats.org/drawingml/2006/table">
            <a:tbl>
              <a:tblPr firstRow="1" bandRow="1">
                <a:tableStyleId>{E8B1032C-EA38-4F05-BA0D-38AFFFC7BED3}</a:tableStyleId>
              </a:tblPr>
              <a:tblGrid>
                <a:gridCol w="1479006">
                  <a:extLst>
                    <a:ext uri="{9D8B030D-6E8A-4147-A177-3AD203B41FA5}">
                      <a16:colId xmlns:a16="http://schemas.microsoft.com/office/drawing/2014/main" val="1363873900"/>
                    </a:ext>
                  </a:extLst>
                </a:gridCol>
              </a:tblGrid>
              <a:tr h="639917">
                <a:tc>
                  <a:txBody>
                    <a:bodyPr/>
                    <a:lstStyle/>
                    <a:p>
                      <a:pPr algn="ctr"/>
                      <a:r>
                        <a:rPr lang="en-US" dirty="0"/>
                        <a:t>Tim Sort</a:t>
                      </a:r>
                      <a:endParaRPr lang="en-IN" dirty="0"/>
                    </a:p>
                  </a:txBody>
                  <a:tcPr/>
                </a:tc>
                <a:extLst>
                  <a:ext uri="{0D108BD9-81ED-4DB2-BD59-A6C34878D82A}">
                    <a16:rowId xmlns:a16="http://schemas.microsoft.com/office/drawing/2014/main" val="1818353504"/>
                  </a:ext>
                </a:extLst>
              </a:tr>
            </a:tbl>
          </a:graphicData>
        </a:graphic>
      </p:graphicFrame>
    </p:spTree>
    <p:extLst>
      <p:ext uri="{BB962C8B-B14F-4D97-AF65-F5344CB8AC3E}">
        <p14:creationId xmlns:p14="http://schemas.microsoft.com/office/powerpoint/2010/main" val="23890481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528</TotalTime>
  <Words>1628</Words>
  <Application>Microsoft Office PowerPoint</Application>
  <PresentationFormat>Widescreen</PresentationFormat>
  <Paragraphs>331</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Wingdings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Sort ?</vt:lpstr>
      <vt:lpstr>Bubble Sort</vt:lpstr>
      <vt:lpstr>PowerPoint Presentation</vt:lpstr>
      <vt:lpstr>Outer Loop &amp; Modification</vt:lpstr>
      <vt:lpstr>What is Search?</vt:lpstr>
      <vt:lpstr>What is Linear search?</vt:lpstr>
      <vt:lpstr>    EXAMPLE:</vt:lpstr>
      <vt:lpstr>What is Binary search?</vt:lpstr>
      <vt:lpstr>  EXAMPLE:</vt:lpstr>
      <vt:lpstr>PowerPoint Presentation</vt:lpstr>
      <vt:lpstr>References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SHUBHADIP MONDAL</dc:creator>
  <cp:lastModifiedBy>SHUBHADIP MONDAL</cp:lastModifiedBy>
  <cp:revision>39</cp:revision>
  <dcterms:created xsi:type="dcterms:W3CDTF">2025-03-16T09:06:21Z</dcterms:created>
  <dcterms:modified xsi:type="dcterms:W3CDTF">2025-03-21T09:06:21Z</dcterms:modified>
</cp:coreProperties>
</file>