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9" r:id="rId7"/>
    <p:sldId id="260" r:id="rId8"/>
    <p:sldId id="262" r:id="rId9"/>
    <p:sldId id="268" r:id="rId10"/>
    <p:sldId id="265" r:id="rId11"/>
    <p:sldId id="261" r:id="rId12"/>
    <p:sldId id="264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0638C-24A9-44D3-A1AF-D3353A17D04A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60436-E01D-433D-B9BA-4C6F43BE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3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0436-E01D-433D-B9BA-4C6F43BEB23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3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0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91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5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7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6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3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77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09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93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8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6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12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4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ECD852-4B95-491B-B605-09350736306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284C4D-C7FB-4345-9C55-DCAF22CCF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96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5AA2F0-41C3-5A61-741B-5422B78C5CB5}"/>
              </a:ext>
            </a:extLst>
          </p:cNvPr>
          <p:cNvSpPr txBox="1"/>
          <p:nvPr/>
        </p:nvSpPr>
        <p:spPr>
          <a:xfrm>
            <a:off x="1177423" y="235460"/>
            <a:ext cx="10647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highlight>
                  <a:srgbClr val="FF0000"/>
                </a:highlight>
                <a:latin typeface="Berlin Sans FB Demi" panose="020E0802020502020306" pitchFamily="34" charset="0"/>
              </a:rPr>
              <a:t>Introduction  </a:t>
            </a:r>
            <a:r>
              <a:rPr lang="en-US" sz="8000" spc="1000" dirty="0">
                <a:highlight>
                  <a:srgbClr val="FF0000"/>
                </a:highlight>
                <a:latin typeface="Berlin Sans FB Demi" panose="020E0802020502020306" pitchFamily="34" charset="0"/>
              </a:rPr>
              <a:t>to</a:t>
            </a:r>
            <a:r>
              <a:rPr lang="en-US" sz="8000" dirty="0">
                <a:highlight>
                  <a:srgbClr val="FF0000"/>
                </a:highlight>
                <a:latin typeface="Berlin Sans FB Demi" panose="020E0802020502020306" pitchFamily="34" charset="0"/>
              </a:rPr>
              <a:t>  C</a:t>
            </a:r>
            <a:endParaRPr lang="en-IN" sz="80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0E7C231-C600-B6AD-915C-178C8D6EA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65970"/>
              </p:ext>
            </p:extLst>
          </p:nvPr>
        </p:nvGraphicFramePr>
        <p:xfrm>
          <a:off x="5384091" y="4185121"/>
          <a:ext cx="6131560" cy="231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73">
                  <a:extLst>
                    <a:ext uri="{9D8B030D-6E8A-4147-A177-3AD203B41FA5}">
                      <a16:colId xmlns:a16="http://schemas.microsoft.com/office/drawing/2014/main" val="421587074"/>
                    </a:ext>
                  </a:extLst>
                </a:gridCol>
                <a:gridCol w="3208867">
                  <a:extLst>
                    <a:ext uri="{9D8B030D-6E8A-4147-A177-3AD203B41FA5}">
                      <a16:colId xmlns:a16="http://schemas.microsoft.com/office/drawing/2014/main" val="3107843985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699459943"/>
                    </a:ext>
                  </a:extLst>
                </a:gridCol>
              </a:tblGrid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latin typeface="+mn-lt"/>
                        </a:rPr>
                        <a:t>S No.</a:t>
                      </a:r>
                      <a:endParaRPr lang="en-IN" sz="1800" b="1" dirty="0">
                        <a:solidFill>
                          <a:srgbClr val="FFFF00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+mn-lt"/>
                        </a:rPr>
                        <a:t>NAME</a:t>
                      </a:r>
                      <a:endParaRPr lang="en-IN" sz="2400" b="1" dirty="0">
                        <a:solidFill>
                          <a:srgbClr val="FFFF00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+mn-lt"/>
                        </a:rPr>
                        <a:t> ROLL NO</a:t>
                      </a:r>
                      <a:endParaRPr lang="en-IN" sz="2000" b="1" dirty="0">
                        <a:solidFill>
                          <a:srgbClr val="FFFF00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648606"/>
                  </a:ext>
                </a:extLst>
              </a:tr>
              <a:tr h="36237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TANISHA CHAKRABORTY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5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RITIKA BERA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01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AYAN DAS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700244"/>
                  </a:ext>
                </a:extLst>
              </a:tr>
              <a:tr h="3770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SHUBHADIP MONDAL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0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ANUSHKA SAHA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1871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3E8268-B79E-F90E-FDBF-8BBB9F0D1A11}"/>
              </a:ext>
            </a:extLst>
          </p:cNvPr>
          <p:cNvSpPr txBox="1"/>
          <p:nvPr/>
        </p:nvSpPr>
        <p:spPr>
          <a:xfrm>
            <a:off x="-18676" y="3727947"/>
            <a:ext cx="4959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400" dirty="0">
                <a:highlight>
                  <a:srgbClr val="000080"/>
                </a:highlight>
                <a:latin typeface="Copperplate Gothic Bold" panose="020E0705020206020404" pitchFamily="34" charset="0"/>
                <a:cs typeface="Times New Roman" panose="02020603050405020304" pitchFamily="18" charset="0"/>
              </a:rPr>
              <a:t>By : </a:t>
            </a:r>
            <a:r>
              <a:rPr lang="en-US" sz="4400" dirty="0">
                <a:solidFill>
                  <a:srgbClr val="FFFF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Group  D</a:t>
            </a:r>
            <a:endParaRPr lang="en-IN" sz="4400" dirty="0">
              <a:solidFill>
                <a:srgbClr val="FFFF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23428-45F4-0343-30E6-19AF6402D8DF}"/>
              </a:ext>
            </a:extLst>
          </p:cNvPr>
          <p:cNvSpPr txBox="1"/>
          <p:nvPr/>
        </p:nvSpPr>
        <p:spPr>
          <a:xfrm>
            <a:off x="-112173" y="2877248"/>
            <a:ext cx="505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sz="3600" dirty="0">
                <a:highlight>
                  <a:srgbClr val="000080"/>
                </a:highlight>
                <a:latin typeface="Copperplate Gothic Bold" panose="020E0705020206020404" pitchFamily="34" charset="0"/>
                <a:cs typeface="Times New Roman" panose="02020603050405020304" pitchFamily="18" charset="0"/>
              </a:rPr>
              <a:t>Class: </a:t>
            </a:r>
            <a:r>
              <a:rPr lang="en-IN" sz="3600" dirty="0">
                <a:solidFill>
                  <a:srgbClr val="FFFF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BCA –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E69C4-1331-07BB-CAB9-0CACE052C421}"/>
              </a:ext>
            </a:extLst>
          </p:cNvPr>
          <p:cNvSpPr txBox="1"/>
          <p:nvPr/>
        </p:nvSpPr>
        <p:spPr>
          <a:xfrm>
            <a:off x="-12217" y="1964994"/>
            <a:ext cx="1095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sz="4000" dirty="0">
                <a:highlight>
                  <a:srgbClr val="000080"/>
                </a:highlight>
                <a:latin typeface="Copperplate Gothic Bold" panose="020E0705020206020404" pitchFamily="34" charset="0"/>
                <a:cs typeface="Times New Roman" panose="02020603050405020304" pitchFamily="18" charset="0"/>
              </a:rPr>
              <a:t>Sub : </a:t>
            </a:r>
            <a:r>
              <a:rPr lang="en-IN" sz="4000" dirty="0">
                <a:solidFill>
                  <a:srgbClr val="FFFF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Introduction To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B0A66-46EE-6FB6-3EC2-B14C00133B65}"/>
              </a:ext>
            </a:extLst>
          </p:cNvPr>
          <p:cNvSpPr txBox="1"/>
          <p:nvPr/>
        </p:nvSpPr>
        <p:spPr>
          <a:xfrm>
            <a:off x="6759910" y="3343226"/>
            <a:ext cx="2683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highlight>
                  <a:srgbClr val="000080"/>
                </a:highlight>
                <a:latin typeface="Berlin Sans FB Demi" panose="020E0802020502020306" pitchFamily="34" charset="0"/>
              </a:rPr>
              <a:t>Members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8F47DA-58D0-9A4D-DF91-A63172D9E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AE3E3D-2322-B92C-2380-BA1A2AB51386}"/>
              </a:ext>
            </a:extLst>
          </p:cNvPr>
          <p:cNvSpPr txBox="1"/>
          <p:nvPr/>
        </p:nvSpPr>
        <p:spPr>
          <a:xfrm>
            <a:off x="2227636" y="1323067"/>
            <a:ext cx="996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Control Flow Statements : 	</a:t>
            </a:r>
            <a:endParaRPr lang="en-IN" sz="2400" dirty="0">
              <a:solidFill>
                <a:srgbClr val="FFFF00"/>
              </a:solidFill>
              <a:highlight>
                <a:srgbClr val="000080"/>
              </a:highlight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E8E2E-B04E-B883-7A57-B9C19A94267A}"/>
              </a:ext>
            </a:extLst>
          </p:cNvPr>
          <p:cNvSpPr txBox="1"/>
          <p:nvPr/>
        </p:nvSpPr>
        <p:spPr>
          <a:xfrm>
            <a:off x="2227638" y="1752420"/>
            <a:ext cx="99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Arial Unicode MS"/>
              </a:rPr>
              <a:t>if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else, else if, switch, case, default, while, do, for, break, continue, goto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F3C4F-EB1B-D71F-8CA2-A93579D462CE}"/>
              </a:ext>
            </a:extLst>
          </p:cNvPr>
          <p:cNvSpPr txBox="1"/>
          <p:nvPr/>
        </p:nvSpPr>
        <p:spPr>
          <a:xfrm>
            <a:off x="2227636" y="2221600"/>
            <a:ext cx="996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Declaration and Definition: 	</a:t>
            </a:r>
            <a:endParaRPr lang="en-IN" sz="2400" dirty="0">
              <a:solidFill>
                <a:srgbClr val="FFFF00"/>
              </a:solidFill>
              <a:highlight>
                <a:srgbClr val="000080"/>
              </a:highlight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D23F7-27BD-25BB-68C6-1D09AB717F2B}"/>
              </a:ext>
            </a:extLst>
          </p:cNvPr>
          <p:cNvSpPr txBox="1"/>
          <p:nvPr/>
        </p:nvSpPr>
        <p:spPr>
          <a:xfrm>
            <a:off x="2227638" y="2729046"/>
            <a:ext cx="99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Arial Unicode MS"/>
              </a:rPr>
              <a:t>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ypedef, struct, union, enum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71A28C-7813-7093-FAFF-A7A4CB2AA358}"/>
              </a:ext>
            </a:extLst>
          </p:cNvPr>
          <p:cNvSpPr txBox="1"/>
          <p:nvPr/>
        </p:nvSpPr>
        <p:spPr>
          <a:xfrm>
            <a:off x="2227637" y="3237729"/>
            <a:ext cx="996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Input/Output Statements:	</a:t>
            </a:r>
            <a:endParaRPr lang="en-IN" sz="2400" dirty="0">
              <a:solidFill>
                <a:srgbClr val="FFFF00"/>
              </a:solidFill>
              <a:highlight>
                <a:srgbClr val="000080"/>
              </a:highlight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011323-B5AD-DE8A-3B8B-7F0692048B6D}"/>
              </a:ext>
            </a:extLst>
          </p:cNvPr>
          <p:cNvSpPr txBox="1"/>
          <p:nvPr/>
        </p:nvSpPr>
        <p:spPr>
          <a:xfrm>
            <a:off x="2227638" y="3759277"/>
            <a:ext cx="99879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Arial Unicode MS"/>
              </a:rPr>
              <a:t>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rintf, scanf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2F1A9-4206-61E9-5915-82238C5F0B0B}"/>
              </a:ext>
            </a:extLst>
          </p:cNvPr>
          <p:cNvSpPr txBox="1"/>
          <p:nvPr/>
        </p:nvSpPr>
        <p:spPr>
          <a:xfrm>
            <a:off x="2227638" y="4157151"/>
            <a:ext cx="996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Function Statements:	</a:t>
            </a:r>
            <a:endParaRPr lang="en-IN" sz="2400" dirty="0">
              <a:solidFill>
                <a:srgbClr val="FFFF00"/>
              </a:solidFill>
              <a:highlight>
                <a:srgbClr val="000080"/>
              </a:highlight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36F691-1D9F-BD54-81B8-564967465214}"/>
              </a:ext>
            </a:extLst>
          </p:cNvPr>
          <p:cNvSpPr txBox="1"/>
          <p:nvPr/>
        </p:nvSpPr>
        <p:spPr>
          <a:xfrm>
            <a:off x="2227638" y="4559497"/>
            <a:ext cx="996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D3C685-8921-929D-CBCE-0C11D827EC62}"/>
              </a:ext>
            </a:extLst>
          </p:cNvPr>
          <p:cNvSpPr txBox="1"/>
          <p:nvPr/>
        </p:nvSpPr>
        <p:spPr>
          <a:xfrm>
            <a:off x="2227638" y="4990772"/>
            <a:ext cx="998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Variable and Memory Statements:	</a:t>
            </a:r>
            <a:endParaRPr lang="en-IN" sz="2400" dirty="0">
              <a:solidFill>
                <a:srgbClr val="FFFF00"/>
              </a:solidFill>
              <a:highlight>
                <a:srgbClr val="000080"/>
              </a:highlight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EFCB56-4010-576C-3D7C-798731A837C0}"/>
              </a:ext>
            </a:extLst>
          </p:cNvPr>
          <p:cNvSpPr txBox="1"/>
          <p:nvPr/>
        </p:nvSpPr>
        <p:spPr>
          <a:xfrm>
            <a:off x="2227638" y="5409883"/>
            <a:ext cx="9964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Arial Unicode MS"/>
              </a:rPr>
              <a:t>sizeof, malloc, free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6AB5E0-19B9-9A0C-7599-15F68B0FCDAC}"/>
              </a:ext>
            </a:extLst>
          </p:cNvPr>
          <p:cNvSpPr txBox="1"/>
          <p:nvPr/>
        </p:nvSpPr>
        <p:spPr>
          <a:xfrm>
            <a:off x="2228025" y="5852290"/>
            <a:ext cx="998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Other Constructs:	</a:t>
            </a:r>
            <a:endParaRPr lang="en-IN" sz="2400" dirty="0">
              <a:solidFill>
                <a:srgbClr val="FFFF00"/>
              </a:solidFill>
              <a:highlight>
                <a:srgbClr val="000080"/>
              </a:highlight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E95583-F08C-73EF-0555-10C0604D8BEA}"/>
              </a:ext>
            </a:extLst>
          </p:cNvPr>
          <p:cNvSpPr txBox="1"/>
          <p:nvPr/>
        </p:nvSpPr>
        <p:spPr>
          <a:xfrm>
            <a:off x="2227638" y="6343138"/>
            <a:ext cx="9964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Arial Unicode MS"/>
              </a:rPr>
              <a:t>const, volatile, inline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9760C-0A97-46D4-F6F3-4ADA70D568A0}"/>
              </a:ext>
            </a:extLst>
          </p:cNvPr>
          <p:cNvSpPr txBox="1"/>
          <p:nvPr/>
        </p:nvSpPr>
        <p:spPr>
          <a:xfrm>
            <a:off x="2748440" y="44933"/>
            <a:ext cx="7689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highlight>
                  <a:srgbClr val="FF0000"/>
                </a:highlight>
                <a:latin typeface="Berlin Sans FB Demi" panose="020E0802020502020306" pitchFamily="34" charset="0"/>
              </a:rPr>
              <a:t>Commands in C</a:t>
            </a:r>
            <a:endParaRPr lang="en-IN" sz="66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CC3EF-8BFF-5603-DA3D-B0DF1301D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9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932361-133D-57D2-1611-026F1A69914B}"/>
              </a:ext>
            </a:extLst>
          </p:cNvPr>
          <p:cNvSpPr txBox="1"/>
          <p:nvPr/>
        </p:nvSpPr>
        <p:spPr>
          <a:xfrm>
            <a:off x="1261397" y="1883163"/>
            <a:ext cx="63621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Bahnschrift SemiBold" panose="020B0502040204020203" pitchFamily="34" charset="0"/>
              </a:rPr>
              <a:t>#include&lt;stdio.h&gt;</a:t>
            </a:r>
          </a:p>
          <a:p>
            <a:pPr algn="just"/>
            <a:r>
              <a:rPr lang="en-US" sz="2800" b="1" dirty="0">
                <a:latin typeface="Bahnschrift SemiBold" panose="020B0502040204020203" pitchFamily="34" charset="0"/>
              </a:rPr>
              <a:t>#include&lt;conio.h&gt;</a:t>
            </a:r>
          </a:p>
          <a:p>
            <a:pPr algn="just"/>
            <a:r>
              <a:rPr lang="en-US" sz="2800" b="1" dirty="0">
                <a:latin typeface="Bahnschrift SemiBold" panose="020B0502040204020203" pitchFamily="34" charset="0"/>
              </a:rPr>
              <a:t>void main ( ) or int main ( )</a:t>
            </a:r>
          </a:p>
          <a:p>
            <a:pPr algn="just"/>
            <a:r>
              <a:rPr lang="en-US" sz="2800" b="1" dirty="0">
                <a:latin typeface="Bahnschrift SemiBold" panose="020B0502040204020203" pitchFamily="34" charset="0"/>
              </a:rPr>
              <a:t>{</a:t>
            </a:r>
          </a:p>
          <a:p>
            <a:pPr algn="just"/>
            <a:r>
              <a:rPr lang="en-US" sz="2800" b="1" dirty="0">
                <a:latin typeface="Bahnschrift SemiBold" panose="020B0502040204020203" pitchFamily="34" charset="0"/>
              </a:rPr>
              <a:t>int a = 1;</a:t>
            </a:r>
          </a:p>
          <a:p>
            <a:pPr algn="just"/>
            <a:r>
              <a:rPr lang="en-US" sz="2800" b="1" dirty="0">
                <a:latin typeface="Bahnschrift SemiBold" panose="020B0502040204020203" pitchFamily="34" charset="0"/>
              </a:rPr>
              <a:t>printf("Given Number is  %d\n", a);</a:t>
            </a:r>
          </a:p>
          <a:p>
            <a:pPr algn="just"/>
            <a:r>
              <a:rPr lang="en-US" sz="2800" b="1" dirty="0">
                <a:latin typeface="Bahnschrift SemiBold" panose="020B0502040204020203" pitchFamily="34" charset="0"/>
              </a:rPr>
              <a:t>getch ( ); </a:t>
            </a:r>
            <a:r>
              <a:rPr lang="en-US" sz="2800" b="1" dirty="0">
                <a:highlight>
                  <a:srgbClr val="000080"/>
                </a:highlight>
                <a:latin typeface="Bahnschrift SemiBold" panose="020B0502040204020203" pitchFamily="34" charset="0"/>
              </a:rPr>
              <a:t>// reads a single character;</a:t>
            </a:r>
          </a:p>
          <a:p>
            <a:pPr algn="just"/>
            <a:r>
              <a:rPr lang="en-US" sz="2800" b="1" dirty="0">
                <a:latin typeface="Bahnschrift SemiBold" panose="020B0502040204020203" pitchFamily="34" charset="0"/>
              </a:rPr>
              <a:t>return 0;</a:t>
            </a:r>
          </a:p>
          <a:p>
            <a:pPr algn="just"/>
            <a:r>
              <a:rPr lang="en-US" sz="2800" b="1" dirty="0">
                <a:latin typeface="Bahnschrift SemiBold" panose="020B0502040204020203" pitchFamily="34" charset="0"/>
              </a:rPr>
              <a:t>}</a:t>
            </a:r>
            <a:endParaRPr lang="en-IN" sz="2800" b="1" dirty="0">
              <a:latin typeface="Bahnschrift SemiBold" panose="020B0502040204020203" pitchFamily="34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7AF5270-169D-9006-03F2-53E9EBFF2F4C}"/>
              </a:ext>
            </a:extLst>
          </p:cNvPr>
          <p:cNvCxnSpPr/>
          <p:nvPr/>
        </p:nvCxnSpPr>
        <p:spPr>
          <a:xfrm rot="16200000" flipH="1">
            <a:off x="5003201" y="4799426"/>
            <a:ext cx="1912775" cy="1101012"/>
          </a:xfrm>
          <a:prstGeom prst="bentConnector3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B00F923C-9AA9-5026-8DB4-9B9D6555FB4B}"/>
              </a:ext>
            </a:extLst>
          </p:cNvPr>
          <p:cNvSpPr/>
          <p:nvPr/>
        </p:nvSpPr>
        <p:spPr>
          <a:xfrm>
            <a:off x="4133334" y="1827243"/>
            <a:ext cx="309126" cy="914095"/>
          </a:xfrm>
          <a:prstGeom prst="rightBrace">
            <a:avLst>
              <a:gd name="adj1" fmla="val 8333"/>
              <a:gd name="adj2" fmla="val 53063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3D005-4712-8D95-60E2-7AAD2556218C}"/>
              </a:ext>
            </a:extLst>
          </p:cNvPr>
          <p:cNvSpPr txBox="1"/>
          <p:nvPr/>
        </p:nvSpPr>
        <p:spPr>
          <a:xfrm>
            <a:off x="4472169" y="1955417"/>
            <a:ext cx="214329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FFFF00"/>
                </a:solidFill>
                <a:highlight>
                  <a:srgbClr val="000080"/>
                </a:highlight>
                <a:latin typeface="Bahnschrift SemiBold" panose="020B0502040204020203" pitchFamily="34" charset="0"/>
              </a:rPr>
              <a:t>Header files</a:t>
            </a:r>
            <a:endParaRPr lang="en-IN" sz="2800" dirty="0">
              <a:solidFill>
                <a:srgbClr val="FFFF00"/>
              </a:solidFill>
              <a:highlight>
                <a:srgbClr val="000080"/>
              </a:highlight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24C55-AFD1-DD42-D3B0-0DF215F12EC1}"/>
              </a:ext>
            </a:extLst>
          </p:cNvPr>
          <p:cNvSpPr txBox="1"/>
          <p:nvPr/>
        </p:nvSpPr>
        <p:spPr>
          <a:xfrm>
            <a:off x="4224835" y="6264068"/>
            <a:ext cx="321216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FFFF00"/>
                </a:solidFill>
                <a:highlight>
                  <a:srgbClr val="000080"/>
                </a:highlight>
                <a:latin typeface="Bahnschrift SemiBold" panose="020B0502040204020203" pitchFamily="34" charset="0"/>
              </a:rPr>
              <a:t>Format specifier</a:t>
            </a:r>
            <a:endParaRPr lang="en-IN" sz="2800" dirty="0">
              <a:solidFill>
                <a:srgbClr val="FFFF00"/>
              </a:solidFill>
              <a:highlight>
                <a:srgbClr val="000080"/>
              </a:highlight>
              <a:latin typeface="Bahnschrift SemiBold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BE4237-6C98-019D-65EB-FE732037FD45}"/>
              </a:ext>
            </a:extLst>
          </p:cNvPr>
          <p:cNvCxnSpPr>
            <a:cxnSpLocks/>
          </p:cNvCxnSpPr>
          <p:nvPr/>
        </p:nvCxnSpPr>
        <p:spPr>
          <a:xfrm>
            <a:off x="5078060" y="3134735"/>
            <a:ext cx="295244" cy="30183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FBB19-575C-D219-910F-4A573791EEE5}"/>
              </a:ext>
            </a:extLst>
          </p:cNvPr>
          <p:cNvSpPr txBox="1"/>
          <p:nvPr/>
        </p:nvSpPr>
        <p:spPr>
          <a:xfrm>
            <a:off x="5055510" y="3402848"/>
            <a:ext cx="2454258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FFFF00"/>
                </a:solidFill>
                <a:highlight>
                  <a:srgbClr val="000080"/>
                </a:highlight>
                <a:latin typeface="Bahnschrift SemiBold" panose="020B0502040204020203" pitchFamily="34" charset="0"/>
              </a:rPr>
              <a:t>Main Function</a:t>
            </a:r>
            <a:endParaRPr lang="en-IN" sz="2800" dirty="0">
              <a:solidFill>
                <a:srgbClr val="FFFF00"/>
              </a:solidFill>
              <a:highlight>
                <a:srgbClr val="000080"/>
              </a:highlight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A58B3C-9F6F-E1BD-8DF9-470A39A08083}"/>
              </a:ext>
            </a:extLst>
          </p:cNvPr>
          <p:cNvSpPr txBox="1"/>
          <p:nvPr/>
        </p:nvSpPr>
        <p:spPr>
          <a:xfrm>
            <a:off x="3060032" y="3553298"/>
            <a:ext cx="178250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FFFF00"/>
                </a:solidFill>
                <a:highlight>
                  <a:srgbClr val="000080"/>
                </a:highlight>
                <a:latin typeface="Bahnschrift SemiBold" panose="020B0502040204020203" pitchFamily="34" charset="0"/>
              </a:rPr>
              <a:t>Variables</a:t>
            </a:r>
            <a:endParaRPr lang="en-IN" sz="2800" dirty="0">
              <a:solidFill>
                <a:srgbClr val="FFFF00"/>
              </a:solidFill>
              <a:highlight>
                <a:srgbClr val="000080"/>
              </a:highlight>
              <a:latin typeface="Bahnschrift SemiBold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4C651-7417-6B92-CFD0-226EC5D9614B}"/>
              </a:ext>
            </a:extLst>
          </p:cNvPr>
          <p:cNvCxnSpPr>
            <a:cxnSpLocks/>
          </p:cNvCxnSpPr>
          <p:nvPr/>
        </p:nvCxnSpPr>
        <p:spPr>
          <a:xfrm>
            <a:off x="2626920" y="3885487"/>
            <a:ext cx="4559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Arrow: Bent 30">
            <a:extLst>
              <a:ext uri="{FF2B5EF4-FFF2-40B4-BE49-F238E27FC236}">
                <a16:creationId xmlns:a16="http://schemas.microsoft.com/office/drawing/2014/main" id="{6FBCD031-8B9A-489E-5D76-0F4AFC1C459A}"/>
              </a:ext>
            </a:extLst>
          </p:cNvPr>
          <p:cNvSpPr/>
          <p:nvPr/>
        </p:nvSpPr>
        <p:spPr>
          <a:xfrm>
            <a:off x="594591" y="4169500"/>
            <a:ext cx="722918" cy="191277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9678C8-4EE6-5A55-AC29-FBADE88B0BC8}"/>
              </a:ext>
            </a:extLst>
          </p:cNvPr>
          <p:cNvSpPr txBox="1"/>
          <p:nvPr/>
        </p:nvSpPr>
        <p:spPr>
          <a:xfrm>
            <a:off x="466942" y="6071586"/>
            <a:ext cx="321216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solidFill>
                  <a:srgbClr val="FFFF00"/>
                </a:solidFill>
                <a:highlight>
                  <a:srgbClr val="000080"/>
                </a:highlight>
                <a:latin typeface="Bahnschrift SemiBold" panose="020B0502040204020203" pitchFamily="34" charset="0"/>
              </a:rPr>
              <a:t>To print the output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E0D070-54B7-1BDD-27F4-5E3F5100B3FD}"/>
              </a:ext>
            </a:extLst>
          </p:cNvPr>
          <p:cNvCxnSpPr>
            <a:cxnSpLocks/>
          </p:cNvCxnSpPr>
          <p:nvPr/>
        </p:nvCxnSpPr>
        <p:spPr>
          <a:xfrm>
            <a:off x="2432589" y="5313668"/>
            <a:ext cx="455900" cy="24538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7970A8B-0D7B-D6A9-86F9-97A34B797FBC}"/>
              </a:ext>
            </a:extLst>
          </p:cNvPr>
          <p:cNvSpPr txBox="1"/>
          <p:nvPr/>
        </p:nvSpPr>
        <p:spPr>
          <a:xfrm>
            <a:off x="2856736" y="5444658"/>
            <a:ext cx="339885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solidFill>
                  <a:srgbClr val="FFFF00"/>
                </a:solidFill>
                <a:highlight>
                  <a:srgbClr val="000080"/>
                </a:highlight>
                <a:latin typeface="Bahnschrift SemiBold" panose="020B0502040204020203" pitchFamily="34" charset="0"/>
              </a:rPr>
              <a:t>returns the control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A5CA19-B799-2E73-EE43-EA851AE27FBA}"/>
              </a:ext>
            </a:extLst>
          </p:cNvPr>
          <p:cNvCxnSpPr>
            <a:cxnSpLocks/>
          </p:cNvCxnSpPr>
          <p:nvPr/>
        </p:nvCxnSpPr>
        <p:spPr>
          <a:xfrm>
            <a:off x="7167408" y="4732395"/>
            <a:ext cx="269593" cy="2835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68D985-2B33-DEE6-115B-206993ADF2ED}"/>
              </a:ext>
            </a:extLst>
          </p:cNvPr>
          <p:cNvSpPr txBox="1"/>
          <p:nvPr/>
        </p:nvSpPr>
        <p:spPr>
          <a:xfrm>
            <a:off x="6615458" y="4989018"/>
            <a:ext cx="1925441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solidFill>
                  <a:srgbClr val="FFFF00"/>
                </a:solidFill>
                <a:highlight>
                  <a:srgbClr val="000080"/>
                </a:highlight>
                <a:latin typeface="Bahnschrift SemiBold" panose="020B0502040204020203" pitchFamily="34" charset="0"/>
              </a:rPr>
              <a:t>Comments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C84AB-2B8A-DC24-5CBD-B294EF198D9C}"/>
              </a:ext>
            </a:extLst>
          </p:cNvPr>
          <p:cNvSpPr txBox="1"/>
          <p:nvPr/>
        </p:nvSpPr>
        <p:spPr>
          <a:xfrm>
            <a:off x="1239102" y="180343"/>
            <a:ext cx="10647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highlight>
                  <a:srgbClr val="FF0000"/>
                </a:highlight>
                <a:latin typeface="Berlin Sans FB Demi" panose="020E0802020502020306" pitchFamily="34" charset="0"/>
              </a:rPr>
              <a:t>Syntax in C</a:t>
            </a:r>
            <a:endParaRPr lang="en-IN" sz="88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974DB-F50D-73CF-B58E-AE2A4C911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" r="52618" b="70227"/>
          <a:stretch/>
        </p:blipFill>
        <p:spPr>
          <a:xfrm>
            <a:off x="7722744" y="2992053"/>
            <a:ext cx="4273647" cy="16557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85463A-BA2D-EB7E-64BE-15B6C2F8AEF9}"/>
              </a:ext>
            </a:extLst>
          </p:cNvPr>
          <p:cNvSpPr txBox="1"/>
          <p:nvPr/>
        </p:nvSpPr>
        <p:spPr>
          <a:xfrm>
            <a:off x="9247303" y="1692157"/>
            <a:ext cx="141693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3200" dirty="0">
                <a:solidFill>
                  <a:srgbClr val="FFFF00"/>
                </a:solidFill>
                <a:highlight>
                  <a:srgbClr val="000080"/>
                </a:highlight>
                <a:latin typeface="Bahnschrift SemiBold" panose="020B0502040204020203" pitchFamily="34" charset="0"/>
              </a:rPr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A6239C-7CB1-DB5C-919E-274FB34DA99E}"/>
              </a:ext>
            </a:extLst>
          </p:cNvPr>
          <p:cNvCxnSpPr>
            <a:cxnSpLocks/>
          </p:cNvCxnSpPr>
          <p:nvPr/>
        </p:nvCxnSpPr>
        <p:spPr>
          <a:xfrm>
            <a:off x="9968221" y="2271553"/>
            <a:ext cx="0" cy="7205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EF52961-CCDC-A67F-8DBF-81BEE0F10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8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0C4676-1E2C-390B-C9C0-F6F8BF068C79}"/>
              </a:ext>
            </a:extLst>
          </p:cNvPr>
          <p:cNvSpPr txBox="1"/>
          <p:nvPr/>
        </p:nvSpPr>
        <p:spPr>
          <a:xfrm>
            <a:off x="674583" y="2120818"/>
            <a:ext cx="11270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 Black" panose="020B0A04020102020204" pitchFamily="34" charset="0"/>
              </a:rPr>
              <a:t>Primitive Data Types:</a:t>
            </a:r>
          </a:p>
          <a:p>
            <a:pPr algn="l"/>
            <a:endParaRPr lang="en-US" sz="1600" b="1" i="0" dirty="0"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US" sz="2000" b="1" i="0" dirty="0">
                <a:effectLst/>
                <a:latin typeface="Arial Rounded MT Bold" panose="020F0704030504030204" pitchFamily="34" charset="0"/>
              </a:rPr>
              <a:t>The most basic data types in C are known as primitive data types. These include: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FFC000"/>
                </a:solidFill>
                <a:effectLst/>
                <a:highlight>
                  <a:srgbClr val="000080"/>
                </a:highlight>
                <a:latin typeface="Arial Rounded MT Bold" panose="020F0704030504030204" pitchFamily="34" charset="0"/>
              </a:rPr>
              <a:t>int: </a:t>
            </a:r>
            <a:r>
              <a:rPr lang="en-US" sz="2000" b="1" i="0" dirty="0">
                <a:effectLst/>
                <a:latin typeface="Arial Rounded MT Bold" panose="020F0704030504030204" pitchFamily="34" charset="0"/>
              </a:rPr>
              <a:t>Used to store integers without decimal points. It typically requires 4 bytes of memory and can range from -2,147,483,648 to 2,147,483,647.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FFC000"/>
                </a:solidFill>
                <a:effectLst/>
                <a:highlight>
                  <a:srgbClr val="000080"/>
                </a:highlight>
                <a:latin typeface="Arial Rounded MT Bold" panose="020F0704030504030204" pitchFamily="34" charset="0"/>
              </a:rPr>
              <a:t>char: </a:t>
            </a:r>
            <a:r>
              <a:rPr lang="en-US" sz="2000" b="1" i="0" dirty="0">
                <a:effectLst/>
                <a:latin typeface="Arial Rounded MT Bold" panose="020F0704030504030204" pitchFamily="34" charset="0"/>
              </a:rPr>
              <a:t>Stores a single character and requires 1 byte of memory. It can range from -128 to 127 or 0 to 255.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FFC000"/>
                </a:solidFill>
                <a:effectLst/>
                <a:highlight>
                  <a:srgbClr val="000080"/>
                </a:highlight>
                <a:latin typeface="Arial Rounded MT Bold" panose="020F0704030504030204" pitchFamily="34" charset="0"/>
              </a:rPr>
              <a:t>float: </a:t>
            </a:r>
            <a:r>
              <a:rPr lang="en-US" sz="2000" b="1" i="0" dirty="0">
                <a:effectLst/>
                <a:latin typeface="Arial Rounded MT Bold" panose="020F0704030504030204" pitchFamily="34" charset="0"/>
              </a:rPr>
              <a:t>Holds floating-point numbers or decimals with single precision. It occupies 4 bytes of memory and has a range of 1.2E-38 to 3.4E+38.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FFC000"/>
                </a:solidFill>
                <a:effectLst/>
                <a:highlight>
                  <a:srgbClr val="000080"/>
                </a:highlight>
                <a:latin typeface="Arial Rounded MT Bold" panose="020F0704030504030204" pitchFamily="34" charset="0"/>
              </a:rPr>
              <a:t>double: </a:t>
            </a:r>
            <a:r>
              <a:rPr lang="en-US" sz="2000" b="1" i="0" dirty="0">
                <a:effectLst/>
                <a:latin typeface="Arial Rounded MT Bold" panose="020F0704030504030204" pitchFamily="34" charset="0"/>
              </a:rPr>
              <a:t>Similar to float but with double precision, meaning it can store decimal numbers with more digits. It takes up 8 bytes of memory and ranges from 1.7E-308 to 1.7E+308.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CFB7B-83A0-045B-4823-7AA7BA92C185}"/>
              </a:ext>
            </a:extLst>
          </p:cNvPr>
          <p:cNvSpPr txBox="1"/>
          <p:nvPr/>
        </p:nvSpPr>
        <p:spPr>
          <a:xfrm>
            <a:off x="1123544" y="190062"/>
            <a:ext cx="10647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highlight>
                  <a:srgbClr val="FF0000"/>
                </a:highlight>
                <a:latin typeface="Berlin Sans FB Demi" panose="020E0802020502020306" pitchFamily="34" charset="0"/>
              </a:rPr>
              <a:t>Datatypes in C</a:t>
            </a:r>
            <a:endParaRPr lang="en-IN" sz="80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5D3AA-379A-DE04-1311-7B05D91B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84BAB6-C3CA-63EE-5B65-3029D5EF3C5E}"/>
              </a:ext>
            </a:extLst>
          </p:cNvPr>
          <p:cNvSpPr txBox="1"/>
          <p:nvPr/>
        </p:nvSpPr>
        <p:spPr>
          <a:xfrm>
            <a:off x="307527" y="2037574"/>
            <a:ext cx="1096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FFFF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There are total 32 keywords in C language:</a:t>
            </a:r>
            <a:endParaRPr lang="en-IN" sz="2800" dirty="0">
              <a:solidFill>
                <a:srgbClr val="FFFF00"/>
              </a:solidFill>
              <a:highlight>
                <a:srgbClr val="000080"/>
              </a:highlight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6210D-E8D7-C3A5-2403-01344BE73A94}"/>
              </a:ext>
            </a:extLst>
          </p:cNvPr>
          <p:cNvSpPr txBox="1"/>
          <p:nvPr/>
        </p:nvSpPr>
        <p:spPr>
          <a:xfrm>
            <a:off x="423275" y="2600708"/>
            <a:ext cx="111768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auto , break , case, char, const, continue, default, do, double, else, enum, extern, float, for, goto, if, int, long, register, return, short, signed, sizeof, static, struct, switch, typedef, union, unsigned, void, volatile , while.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5E015-1006-A462-829C-C1ABA17086AB}"/>
              </a:ext>
            </a:extLst>
          </p:cNvPr>
          <p:cNvSpPr txBox="1"/>
          <p:nvPr/>
        </p:nvSpPr>
        <p:spPr>
          <a:xfrm>
            <a:off x="13914" y="4802822"/>
            <a:ext cx="122267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C0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* Keywords are reserved words with special meanings in C.</a:t>
            </a:r>
            <a:endParaRPr lang="en-IN" sz="2400" dirty="0">
              <a:solidFill>
                <a:srgbClr val="FFC000"/>
              </a:solidFill>
              <a:highlight>
                <a:srgbClr val="000080"/>
              </a:highlight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C95FF-D6F3-FF38-902C-9CDE6EA05F1C}"/>
              </a:ext>
            </a:extLst>
          </p:cNvPr>
          <p:cNvSpPr txBox="1"/>
          <p:nvPr/>
        </p:nvSpPr>
        <p:spPr>
          <a:xfrm>
            <a:off x="13916" y="5409727"/>
            <a:ext cx="122267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FF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* They help to define the structure, behavior and types of data in C.</a:t>
            </a:r>
            <a:endParaRPr lang="en-IN" sz="2400" dirty="0">
              <a:solidFill>
                <a:srgbClr val="FFFF00"/>
              </a:solidFill>
              <a:highlight>
                <a:srgbClr val="000080"/>
              </a:highlight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DB5D8-CE8B-C8AA-14D2-E7576C5AD537}"/>
              </a:ext>
            </a:extLst>
          </p:cNvPr>
          <p:cNvSpPr txBox="1"/>
          <p:nvPr/>
        </p:nvSpPr>
        <p:spPr>
          <a:xfrm>
            <a:off x="13914" y="5985484"/>
            <a:ext cx="12178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C0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*</a:t>
            </a:r>
            <a:r>
              <a:rPr lang="en-US" sz="2400" dirty="0">
                <a:solidFill>
                  <a:srgbClr val="FFFF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Do not use keywords as identifiers (e.g. variable name or function names ) in code.</a:t>
            </a:r>
            <a:endParaRPr lang="en-IN" sz="2400" dirty="0">
              <a:solidFill>
                <a:srgbClr val="FFC000"/>
              </a:solidFill>
              <a:highlight>
                <a:srgbClr val="000080"/>
              </a:highlight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F6302-14DD-960D-D320-CD7C73A26460}"/>
              </a:ext>
            </a:extLst>
          </p:cNvPr>
          <p:cNvSpPr txBox="1"/>
          <p:nvPr/>
        </p:nvSpPr>
        <p:spPr>
          <a:xfrm>
            <a:off x="820800" y="394351"/>
            <a:ext cx="10647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highlight>
                  <a:srgbClr val="FF0000"/>
                </a:highlight>
                <a:latin typeface="Berlin Sans FB Demi" panose="020E0802020502020306" pitchFamily="34" charset="0"/>
              </a:rPr>
              <a:t>Keywords in C</a:t>
            </a:r>
            <a:endParaRPr lang="en-IN" sz="80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1BC73-B7E1-4268-BDAC-A9E8741C8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9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A4005C-90DB-81A4-67CA-3EA1190B3358}"/>
              </a:ext>
            </a:extLst>
          </p:cNvPr>
          <p:cNvSpPr txBox="1"/>
          <p:nvPr/>
        </p:nvSpPr>
        <p:spPr>
          <a:xfrm>
            <a:off x="712598" y="2161455"/>
            <a:ext cx="100511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Berlin Sans FB Demi" panose="020E0802020502020306" pitchFamily="34" charset="0"/>
              </a:rPr>
              <a:t>Thank You</a:t>
            </a:r>
            <a:endParaRPr lang="en-IN" sz="13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0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B3888-8BFE-DA56-D608-EEFC0260129F}"/>
              </a:ext>
            </a:extLst>
          </p:cNvPr>
          <p:cNvSpPr txBox="1"/>
          <p:nvPr/>
        </p:nvSpPr>
        <p:spPr>
          <a:xfrm>
            <a:off x="898820" y="1711432"/>
            <a:ext cx="10647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rial Black" panose="020B0A04020102020204" pitchFamily="34" charset="0"/>
              </a:rPr>
              <a:t>Welcome  To</a:t>
            </a:r>
          </a:p>
          <a:p>
            <a:pPr algn="ctr"/>
            <a:r>
              <a:rPr lang="en-US" sz="8800" b="1" dirty="0">
                <a:latin typeface="Arial Black" panose="020B0A04020102020204" pitchFamily="34" charset="0"/>
              </a:rPr>
              <a:t>Our </a:t>
            </a:r>
          </a:p>
          <a:p>
            <a:pPr algn="ctr"/>
            <a:r>
              <a:rPr lang="en-US" sz="8800" b="1" dirty="0">
                <a:latin typeface="Arial Black" panose="020B0A04020102020204" pitchFamily="34" charset="0"/>
              </a:rPr>
              <a:t>Presentation</a:t>
            </a:r>
            <a:endParaRPr lang="en-IN" sz="8800" b="1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49054-11AC-9634-2B2F-E42A6DA3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7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3F6301-E718-8073-7B3D-042CED35EF7F}"/>
              </a:ext>
            </a:extLst>
          </p:cNvPr>
          <p:cNvSpPr txBox="1"/>
          <p:nvPr/>
        </p:nvSpPr>
        <p:spPr>
          <a:xfrm>
            <a:off x="434303" y="1964353"/>
            <a:ext cx="86785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C is a high-level programming language that was invented by  Dennis Ritchie at </a:t>
            </a:r>
            <a:r>
              <a:rPr lang="en-US" sz="2400" b="1" dirty="0">
                <a:highlight>
                  <a:srgbClr val="000080"/>
                </a:highlight>
              </a:rPr>
              <a:t>1972 at Bell Labs. </a:t>
            </a:r>
            <a:r>
              <a:rPr lang="en-US" sz="2400" b="1" dirty="0"/>
              <a:t>It is widely known for its efficiency and control over system resources, making it ideal for systems programming, including </a:t>
            </a:r>
            <a:r>
              <a:rPr lang="en-US" sz="2400" b="1" dirty="0">
                <a:highlight>
                  <a:srgbClr val="000080"/>
                </a:highlight>
              </a:rPr>
              <a:t>developing operating systems</a:t>
            </a:r>
            <a:r>
              <a:rPr lang="en-US" sz="2400" b="1" dirty="0"/>
              <a:t>, </a:t>
            </a:r>
            <a:r>
              <a:rPr lang="en-US" sz="2400" b="1" dirty="0">
                <a:highlight>
                  <a:srgbClr val="000080"/>
                </a:highlight>
              </a:rPr>
              <a:t>embedded systems, </a:t>
            </a:r>
            <a:r>
              <a:rPr lang="en-US" sz="2400" b="1" dirty="0"/>
              <a:t>and </a:t>
            </a:r>
            <a:r>
              <a:rPr lang="en-US" sz="2400" b="1" dirty="0">
                <a:highlight>
                  <a:srgbClr val="000080"/>
                </a:highlight>
              </a:rPr>
              <a:t>other software </a:t>
            </a:r>
            <a:r>
              <a:rPr lang="en-US" sz="2400" b="1" dirty="0"/>
              <a:t>where performance is critical.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>
                <a:highlight>
                  <a:srgbClr val="000080"/>
                </a:highlight>
              </a:rPr>
              <a:t>C is also known as the mother of all languages.</a:t>
            </a:r>
          </a:p>
          <a:p>
            <a:pPr algn="just"/>
            <a:r>
              <a:rPr lang="en-US" sz="2400" b="1" dirty="0">
                <a:latin typeface="+mj-lt"/>
              </a:rPr>
              <a:t>It serves as the foundation for many higher-level languages, including </a:t>
            </a:r>
            <a:r>
              <a:rPr lang="en-US" sz="2400" b="1" dirty="0">
                <a:highlight>
                  <a:srgbClr val="000080"/>
                </a:highlight>
                <a:latin typeface="+mj-lt"/>
              </a:rPr>
              <a:t>C#, Java, Python, and more</a:t>
            </a:r>
            <a:r>
              <a:rPr lang="en-US" sz="2400" b="1" dirty="0">
                <a:latin typeface="+mj-lt"/>
              </a:rPr>
              <a:t>. C's efficiency and versatility make it suitable for a wide range of applications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500B7-8534-A880-A923-A1B902F52361}"/>
              </a:ext>
            </a:extLst>
          </p:cNvPr>
          <p:cNvSpPr txBox="1"/>
          <p:nvPr/>
        </p:nvSpPr>
        <p:spPr>
          <a:xfrm>
            <a:off x="206170" y="258902"/>
            <a:ext cx="10647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highlight>
                  <a:srgbClr val="FF0000"/>
                </a:highlight>
                <a:latin typeface="Berlin Sans FB Demi" panose="020E0802020502020306" pitchFamily="34" charset="0"/>
              </a:rPr>
              <a:t>What is C ?</a:t>
            </a:r>
            <a:endParaRPr lang="en-IN" sz="88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EC40E-A9EF-DF7A-4E17-9EFE132E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938446-4785-F796-A155-D00328DAE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7" y="2104322"/>
            <a:ext cx="4212668" cy="4058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D13C6F-739B-D0F8-F03F-851F6C541FA8}"/>
              </a:ext>
            </a:extLst>
          </p:cNvPr>
          <p:cNvSpPr txBox="1"/>
          <p:nvPr/>
        </p:nvSpPr>
        <p:spPr>
          <a:xfrm>
            <a:off x="6210249" y="1513229"/>
            <a:ext cx="477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FF00"/>
                </a:solidFill>
                <a:highlight>
                  <a:srgbClr val="000080"/>
                </a:highlight>
                <a:latin typeface="Felix Titling" panose="04060505060202020A04" pitchFamily="82" charset="0"/>
              </a:rPr>
              <a:t>Dennis  Ritchie</a:t>
            </a:r>
            <a:endParaRPr lang="en-IN" sz="4000" b="1" u="sng" dirty="0">
              <a:solidFill>
                <a:srgbClr val="FFFF00"/>
              </a:solidFill>
              <a:highlight>
                <a:srgbClr val="000080"/>
              </a:highlight>
              <a:latin typeface="Felix Titling" panose="04060505060202020A04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3CB1A-4220-74C8-1AE4-726B93676380}"/>
              </a:ext>
            </a:extLst>
          </p:cNvPr>
          <p:cNvSpPr txBox="1"/>
          <p:nvPr/>
        </p:nvSpPr>
        <p:spPr>
          <a:xfrm>
            <a:off x="5680202" y="2247089"/>
            <a:ext cx="6077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ighlight>
                  <a:srgbClr val="000080"/>
                </a:highlight>
                <a:latin typeface="Arial Rounded MT Bold" panose="020F0704030504030204" pitchFamily="34" charset="0"/>
              </a:rPr>
              <a:t>Dennis Ritchie </a:t>
            </a:r>
            <a:r>
              <a:rPr lang="en-US" dirty="0">
                <a:latin typeface="Arial Rounded MT Bold" panose="020F0704030504030204" pitchFamily="34" charset="0"/>
              </a:rPr>
              <a:t>was an </a:t>
            </a:r>
            <a:r>
              <a:rPr lang="en-US" dirty="0">
                <a:highlight>
                  <a:srgbClr val="000080"/>
                </a:highlight>
                <a:latin typeface="Arial Rounded MT Bold" panose="020F0704030504030204" pitchFamily="34" charset="0"/>
              </a:rPr>
              <a:t>American computer scientist </a:t>
            </a:r>
            <a:r>
              <a:rPr lang="en-US" dirty="0">
                <a:latin typeface="Arial Rounded MT Bold" panose="020F0704030504030204" pitchFamily="34" charset="0"/>
              </a:rPr>
              <a:t>also </a:t>
            </a:r>
            <a:r>
              <a:rPr lang="en-US" dirty="0">
                <a:highlight>
                  <a:srgbClr val="000080"/>
                </a:highlight>
                <a:latin typeface="Arial Rounded MT Bold" panose="020F0704030504030204" pitchFamily="34" charset="0"/>
              </a:rPr>
              <a:t>known for his significant contributions to the development of computer programming</a:t>
            </a:r>
            <a:r>
              <a:rPr lang="en-US" dirty="0">
                <a:latin typeface="Arial Rounded MT Bold" panose="020F0704030504030204" pitchFamily="34" charset="0"/>
              </a:rPr>
              <a:t> languages and operating systems. </a:t>
            </a:r>
            <a:r>
              <a:rPr lang="en-US" dirty="0">
                <a:highlight>
                  <a:srgbClr val="000080"/>
                </a:highlight>
                <a:latin typeface="Arial Rounded MT Bold" panose="020F0704030504030204" pitchFamily="34" charset="0"/>
              </a:rPr>
              <a:t>He was born on September 9, 1941, and passed away on October 12, 2011. </a:t>
            </a:r>
          </a:p>
          <a:p>
            <a:pPr algn="just"/>
            <a:r>
              <a:rPr lang="en-US" dirty="0">
                <a:latin typeface="Arial Rounded MT Bold" panose="020F0704030504030204" pitchFamily="34" charset="0"/>
              </a:rPr>
              <a:t>He is widely regarded as one of the most influential figures in modern computing.</a:t>
            </a:r>
          </a:p>
          <a:p>
            <a:pPr algn="just"/>
            <a:endParaRPr lang="en-US" dirty="0">
              <a:latin typeface="Arial Rounded MT Bold" panose="020F0704030504030204" pitchFamily="34" charset="0"/>
            </a:endParaRPr>
          </a:p>
          <a:p>
            <a:pPr algn="just"/>
            <a:r>
              <a:rPr lang="en-US" dirty="0">
                <a:highlight>
                  <a:srgbClr val="000080"/>
                </a:highlight>
                <a:latin typeface="Arial Rounded MT Bold" panose="020F0704030504030204" pitchFamily="34" charset="0"/>
              </a:rPr>
              <a:t>Dennis Ritchie is the creator of the C programming language that was developed at Bell Labs in the 1972.</a:t>
            </a:r>
            <a:r>
              <a:rPr lang="en-US" dirty="0">
                <a:latin typeface="Arial Rounded MT Bold" panose="020F0704030504030204" pitchFamily="34" charset="0"/>
              </a:rPr>
              <a:t> C became one of the most widely used programming languages in history due to its </a:t>
            </a:r>
            <a:r>
              <a:rPr lang="en-US" dirty="0">
                <a:highlight>
                  <a:srgbClr val="000080"/>
                </a:highlight>
                <a:latin typeface="Arial Rounded MT Bold" panose="020F0704030504030204" pitchFamily="34" charset="0"/>
              </a:rPr>
              <a:t>versatility, efficiency, and portability</a:t>
            </a:r>
            <a:r>
              <a:rPr lang="en-US" dirty="0">
                <a:latin typeface="Arial Rounded MT Bold" panose="020F0704030504030204" pitchFamily="34" charset="0"/>
              </a:rPr>
              <a:t> across different platforms.</a:t>
            </a:r>
            <a:endParaRPr lang="en-US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2B308-415E-F07D-705C-FCC5BE1A3C8E}"/>
              </a:ext>
            </a:extLst>
          </p:cNvPr>
          <p:cNvSpPr txBox="1"/>
          <p:nvPr/>
        </p:nvSpPr>
        <p:spPr>
          <a:xfrm>
            <a:off x="542049" y="40705"/>
            <a:ext cx="10647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highlight>
                  <a:srgbClr val="FF0000"/>
                </a:highlight>
                <a:latin typeface="Berlin Sans FB Demi" panose="020E0802020502020306" pitchFamily="34" charset="0"/>
              </a:rPr>
              <a:t>Creator Of C</a:t>
            </a:r>
            <a:endParaRPr lang="en-IN" sz="88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4CE4BB-6998-F350-8552-01DDAA5FD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F77F1B-A670-425F-2D3D-5482845F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58"/>
          <a:stretch/>
        </p:blipFill>
        <p:spPr>
          <a:xfrm>
            <a:off x="504758" y="2247089"/>
            <a:ext cx="4174247" cy="3169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C63E2F-78CA-F7CC-E968-87102240AB0B}"/>
              </a:ext>
            </a:extLst>
          </p:cNvPr>
          <p:cNvSpPr txBox="1"/>
          <p:nvPr/>
        </p:nvSpPr>
        <p:spPr>
          <a:xfrm>
            <a:off x="4861878" y="1711625"/>
            <a:ext cx="71269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C has </a:t>
            </a:r>
            <a:r>
              <a:rPr lang="en-US" sz="2000" dirty="0">
                <a:highlight>
                  <a:srgbClr val="000080"/>
                </a:highlight>
                <a:latin typeface="Arial Rounded MT Bold" panose="020F0704030504030204" pitchFamily="34" charset="0"/>
              </a:rPr>
              <a:t>evolved from a system programming language to a foundation of software development, shaping how modern programming languages </a:t>
            </a:r>
            <a:r>
              <a:rPr lang="en-US" sz="2000" dirty="0">
                <a:latin typeface="Arial Rounded MT Bold" panose="020F0704030504030204" pitchFamily="34" charset="0"/>
              </a:rPr>
              <a:t>are designed and used today.</a:t>
            </a:r>
          </a:p>
          <a:p>
            <a:pPr algn="just"/>
            <a:endParaRPr lang="en-US" sz="2000" dirty="0">
              <a:latin typeface="Arial Rounded MT Bold" panose="020F07040305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Despite the rise of newer languages, </a:t>
            </a:r>
            <a:r>
              <a:rPr lang="en-US" sz="2000" dirty="0">
                <a:highlight>
                  <a:srgbClr val="000080"/>
                </a:highlight>
                <a:latin typeface="Arial Rounded MT Bold" panose="020F0704030504030204" pitchFamily="34" charset="0"/>
              </a:rPr>
              <a:t>C’s portability, efficiency, and flexibility continue to make it a critical tool for software developers.</a:t>
            </a:r>
            <a:r>
              <a:rPr lang="en-US" sz="2000" dirty="0">
                <a:latin typeface="Arial Rounded MT Bold" panose="020F0704030504030204" pitchFamily="34" charset="0"/>
              </a:rPr>
              <a:t> The enduring relevance of C in systems </a:t>
            </a:r>
            <a:r>
              <a:rPr lang="en-US" sz="2000" dirty="0">
                <a:highlight>
                  <a:srgbClr val="000080"/>
                </a:highlight>
                <a:latin typeface="Arial Rounded MT Bold" panose="020F0704030504030204" pitchFamily="34" charset="0"/>
              </a:rPr>
              <a:t>programming, compilers, and performance-critical applications </a:t>
            </a:r>
            <a:r>
              <a:rPr lang="en-US" sz="2000" dirty="0">
                <a:latin typeface="Arial Rounded MT Bold" panose="020F0704030504030204" pitchFamily="34" charset="0"/>
              </a:rPr>
              <a:t>showcases its timeless design.</a:t>
            </a:r>
          </a:p>
          <a:p>
            <a:pPr algn="just"/>
            <a:endParaRPr lang="en-US" sz="2000" dirty="0">
              <a:latin typeface="Arial Rounded MT Bold" panose="020F07040305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 Rounded MT Bold" panose="020F0704030504030204" pitchFamily="34" charset="0"/>
              </a:rPr>
              <a:t>C remains one of the most popular languages for </a:t>
            </a:r>
            <a:r>
              <a:rPr lang="en-US" sz="2000" dirty="0">
                <a:highlight>
                  <a:srgbClr val="000080"/>
                </a:highlight>
                <a:latin typeface="Arial Rounded MT Bold" panose="020F0704030504030204" pitchFamily="34" charset="0"/>
              </a:rPr>
              <a:t>writing operating systems, embedded systems, device drivers, and real-time applications </a:t>
            </a:r>
            <a:r>
              <a:rPr lang="en-US" sz="2000" dirty="0">
                <a:latin typeface="Arial Rounded MT Bold" panose="020F0704030504030204" pitchFamily="34" charset="0"/>
              </a:rPr>
              <a:t>due to its performance and low-level control over memory.</a:t>
            </a:r>
            <a:endParaRPr lang="en-US" sz="20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F7039-C916-DD4A-F263-CC870A023CD0}"/>
              </a:ext>
            </a:extLst>
          </p:cNvPr>
          <p:cNvSpPr txBox="1"/>
          <p:nvPr/>
        </p:nvSpPr>
        <p:spPr>
          <a:xfrm>
            <a:off x="1341120" y="355437"/>
            <a:ext cx="1064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highlight>
                  <a:srgbClr val="FF0000"/>
                </a:highlight>
                <a:latin typeface="Berlin Sans FB Demi" panose="020E0802020502020306" pitchFamily="34" charset="0"/>
              </a:rPr>
              <a:t>Development in C</a:t>
            </a:r>
            <a:endParaRPr lang="en-IN" sz="72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5A7B0-8884-DA3C-81C7-4E4DB0EC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948873-91A1-ED84-BB6F-C1938E691EB4}"/>
              </a:ext>
            </a:extLst>
          </p:cNvPr>
          <p:cNvSpPr txBox="1"/>
          <p:nvPr/>
        </p:nvSpPr>
        <p:spPr>
          <a:xfrm>
            <a:off x="561703" y="3029922"/>
            <a:ext cx="44979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/>
              <a:t>Efficiency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/>
              <a:t>Structured Programming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/>
              <a:t>Rich Library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/>
              <a:t>Dynamic Memory Allocation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/>
              <a:t>Speed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/>
              <a:t>Extensibility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6F94E-6BAD-9D73-139F-52557A50B1C4}"/>
              </a:ext>
            </a:extLst>
          </p:cNvPr>
          <p:cNvSpPr txBox="1"/>
          <p:nvPr/>
        </p:nvSpPr>
        <p:spPr>
          <a:xfrm>
            <a:off x="6091985" y="2883515"/>
            <a:ext cx="61000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Lack of Memory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Lack of built in error checking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Absence of Object-oriented programming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Limited Standard Library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Lack of Standardardized String Handling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Vulnerable to Undefined Behaviour</a:t>
            </a:r>
          </a:p>
          <a:p>
            <a:pPr algn="just"/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316DF-9880-15F3-A7E0-1F14C572D4A6}"/>
              </a:ext>
            </a:extLst>
          </p:cNvPr>
          <p:cNvSpPr txBox="1"/>
          <p:nvPr/>
        </p:nvSpPr>
        <p:spPr>
          <a:xfrm>
            <a:off x="2017949" y="684056"/>
            <a:ext cx="10174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highlight>
                  <a:srgbClr val="FF0000"/>
                </a:highlight>
                <a:latin typeface="Berlin Sans FB Demi" panose="020E0802020502020306" pitchFamily="34" charset="0"/>
              </a:rPr>
              <a:t>Advantages &amp; Disadvantages Of C</a:t>
            </a:r>
            <a:endParaRPr lang="en-IN" sz="48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9E83B-0CCA-7C54-E3DB-B1B5A11C7942}"/>
              </a:ext>
            </a:extLst>
          </p:cNvPr>
          <p:cNvSpPr/>
          <p:nvPr/>
        </p:nvSpPr>
        <p:spPr>
          <a:xfrm>
            <a:off x="5583986" y="2479040"/>
            <a:ext cx="101600" cy="421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F3864-2DC0-D50D-E30C-B2F277A61CED}"/>
              </a:ext>
            </a:extLst>
          </p:cNvPr>
          <p:cNvSpPr txBox="1"/>
          <p:nvPr/>
        </p:nvSpPr>
        <p:spPr>
          <a:xfrm>
            <a:off x="142241" y="1971208"/>
            <a:ext cx="440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solidFill>
                  <a:srgbClr val="FFFF00"/>
                </a:solidFill>
                <a:highlight>
                  <a:srgbClr val="000080"/>
                </a:highlight>
                <a:latin typeface="Berlin Sans FB Demi" panose="020E0802020502020306" pitchFamily="34" charset="0"/>
              </a:rPr>
              <a:t>Advantages</a:t>
            </a:r>
            <a:endParaRPr lang="en-IN" sz="4800" u="sng" dirty="0">
              <a:solidFill>
                <a:srgbClr val="FFFF00"/>
              </a:solidFill>
              <a:highlight>
                <a:srgbClr val="000080"/>
              </a:highlight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B5BF5-E639-5597-E291-8E82BA46FFB3}"/>
              </a:ext>
            </a:extLst>
          </p:cNvPr>
          <p:cNvSpPr txBox="1"/>
          <p:nvPr/>
        </p:nvSpPr>
        <p:spPr>
          <a:xfrm>
            <a:off x="6608016" y="1971207"/>
            <a:ext cx="440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solidFill>
                  <a:srgbClr val="FFFF00"/>
                </a:solidFill>
                <a:highlight>
                  <a:srgbClr val="000080"/>
                </a:highlight>
                <a:latin typeface="Berlin Sans FB Demi" panose="020E0802020502020306" pitchFamily="34" charset="0"/>
              </a:rPr>
              <a:t>Disadvantages</a:t>
            </a:r>
            <a:endParaRPr lang="en-IN" sz="4800" u="sng" dirty="0">
              <a:solidFill>
                <a:srgbClr val="FFFF00"/>
              </a:solidFill>
              <a:highlight>
                <a:srgbClr val="00008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518B0-B299-4040-E1B4-AD96D524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66307C-730E-364B-BC86-7CF6DC8838BE}"/>
              </a:ext>
            </a:extLst>
          </p:cNvPr>
          <p:cNvSpPr txBox="1"/>
          <p:nvPr/>
        </p:nvSpPr>
        <p:spPr>
          <a:xfrm>
            <a:off x="467432" y="1972483"/>
            <a:ext cx="67460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Operating Systems </a:t>
            </a:r>
          </a:p>
          <a:p>
            <a:pPr algn="just"/>
            <a:r>
              <a:rPr 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Embedded Systems</a:t>
            </a:r>
          </a:p>
          <a:p>
            <a:pPr algn="just"/>
            <a:endParaRPr lang="en-US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Compilers </a:t>
            </a:r>
          </a:p>
          <a:p>
            <a:pPr algn="just"/>
            <a:r>
              <a:rPr lang="en-US" sz="2800" b="1" dirty="0">
                <a:solidFill>
                  <a:srgbClr val="FFFF00"/>
                </a:solidFill>
              </a:rPr>
              <a:t>      </a:t>
            </a:r>
            <a:r>
              <a:rPr 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&amp;  Interpreters</a:t>
            </a:r>
          </a:p>
          <a:p>
            <a:pPr algn="just"/>
            <a:endParaRPr lang="en-US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Databases</a:t>
            </a:r>
          </a:p>
          <a:p>
            <a:pPr algn="just"/>
            <a:endParaRPr lang="en-US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Game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1E8F-F860-681E-1312-0CB1E8244791}"/>
              </a:ext>
            </a:extLst>
          </p:cNvPr>
          <p:cNvSpPr txBox="1"/>
          <p:nvPr/>
        </p:nvSpPr>
        <p:spPr>
          <a:xfrm>
            <a:off x="4978534" y="1972483"/>
            <a:ext cx="674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:   such as Linux, Unix , windows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9DFE7-ADB7-6070-8B05-EE9658B8FC6F}"/>
              </a:ext>
            </a:extLst>
          </p:cNvPr>
          <p:cNvSpPr txBox="1"/>
          <p:nvPr/>
        </p:nvSpPr>
        <p:spPr>
          <a:xfrm>
            <a:off x="4891274" y="2865035"/>
            <a:ext cx="73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:   such as automobiles, smartphones 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E7B62-0AE1-4EFB-D004-265ED9FEBB26}"/>
              </a:ext>
            </a:extLst>
          </p:cNvPr>
          <p:cNvSpPr txBox="1"/>
          <p:nvPr/>
        </p:nvSpPr>
        <p:spPr>
          <a:xfrm>
            <a:off x="4826374" y="3719294"/>
            <a:ext cx="7050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: programming language to machine  	language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06084-53CC-9A39-77CE-C1874EFFCA1D}"/>
              </a:ext>
            </a:extLst>
          </p:cNvPr>
          <p:cNvSpPr txBox="1"/>
          <p:nvPr/>
        </p:nvSpPr>
        <p:spPr>
          <a:xfrm>
            <a:off x="4826374" y="4944119"/>
            <a:ext cx="705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:   handles massive amount of data</a:t>
            </a:r>
            <a:endParaRPr lang="en-IN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1F8AC-C842-DFFF-3AB7-384652A17ABE}"/>
              </a:ext>
            </a:extLst>
          </p:cNvPr>
          <p:cNvSpPr txBox="1"/>
          <p:nvPr/>
        </p:nvSpPr>
        <p:spPr>
          <a:xfrm>
            <a:off x="4826374" y="5799612"/>
            <a:ext cx="705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:   performance &amp; high hand graphics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888EC-B2F9-90FF-E36D-25A420E480C9}"/>
              </a:ext>
            </a:extLst>
          </p:cNvPr>
          <p:cNvSpPr txBox="1"/>
          <p:nvPr/>
        </p:nvSpPr>
        <p:spPr>
          <a:xfrm>
            <a:off x="1210994" y="257055"/>
            <a:ext cx="1064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highlight>
                  <a:srgbClr val="FF0000"/>
                </a:highlight>
                <a:latin typeface="Berlin Sans FB Demi" panose="020E0802020502020306" pitchFamily="34" charset="0"/>
              </a:rPr>
              <a:t>Applications of C</a:t>
            </a:r>
            <a:endParaRPr lang="en-IN" sz="72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C6C2C-40B1-2B9A-7BC9-3092217FE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2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94276D-177D-7DBC-DBE0-CC879499356A}"/>
              </a:ext>
            </a:extLst>
          </p:cNvPr>
          <p:cNvSpPr txBox="1"/>
          <p:nvPr/>
        </p:nvSpPr>
        <p:spPr>
          <a:xfrm>
            <a:off x="231714" y="1913811"/>
            <a:ext cx="394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4800" dirty="0">
                <a:highlight>
                  <a:srgbClr val="000080"/>
                </a:highlight>
                <a:latin typeface="Arial Rounded MT Bold" panose="020F0704030504030204" pitchFamily="34" charset="0"/>
              </a:rPr>
              <a:t> stdio.h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42F67-9DFB-82BF-AE67-B08956896F94}"/>
              </a:ext>
            </a:extLst>
          </p:cNvPr>
          <p:cNvSpPr txBox="1"/>
          <p:nvPr/>
        </p:nvSpPr>
        <p:spPr>
          <a:xfrm>
            <a:off x="4082354" y="1913811"/>
            <a:ext cx="7764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(Standard Input Output ) is basically a header file in C that provides functions for performing input &amp; output operations.</a:t>
            </a:r>
            <a:endParaRPr lang="en-IN" sz="2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F0800-28B1-BF80-F7B9-66B86E1FE177}"/>
              </a:ext>
            </a:extLst>
          </p:cNvPr>
          <p:cNvSpPr txBox="1"/>
          <p:nvPr/>
        </p:nvSpPr>
        <p:spPr>
          <a:xfrm>
            <a:off x="231714" y="3586653"/>
            <a:ext cx="3942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4800" dirty="0">
                <a:highlight>
                  <a:srgbClr val="000080"/>
                </a:highlight>
                <a:latin typeface="Arial Rounded MT Bold" panose="020F0704030504030204" pitchFamily="34" charset="0"/>
              </a:rPr>
              <a:t>conio.h</a:t>
            </a:r>
          </a:p>
          <a:p>
            <a:pPr algn="ctr"/>
            <a:endParaRPr lang="en-US" sz="1400" dirty="0">
              <a:highlight>
                <a:srgbClr val="000080"/>
              </a:highlight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AFD2B-43E1-6EEA-41E0-4DF58DFF158C}"/>
              </a:ext>
            </a:extLst>
          </p:cNvPr>
          <p:cNvSpPr txBox="1"/>
          <p:nvPr/>
        </p:nvSpPr>
        <p:spPr>
          <a:xfrm>
            <a:off x="231714" y="5331803"/>
            <a:ext cx="3942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4800" dirty="0">
                <a:highlight>
                  <a:srgbClr val="000080"/>
                </a:highlight>
                <a:latin typeface="Arial Rounded MT Bold" panose="020F0704030504030204" pitchFamily="34" charset="0"/>
              </a:rPr>
              <a:t>math.h</a:t>
            </a:r>
          </a:p>
          <a:p>
            <a:pPr algn="ctr"/>
            <a:endParaRPr lang="en-US" sz="1400" dirty="0">
              <a:highlight>
                <a:srgbClr val="000080"/>
              </a:highlight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A6B4B-B9BB-2627-71B3-C1AA11A1DE0C}"/>
              </a:ext>
            </a:extLst>
          </p:cNvPr>
          <p:cNvSpPr txBox="1"/>
          <p:nvPr/>
        </p:nvSpPr>
        <p:spPr>
          <a:xfrm>
            <a:off x="3990914" y="3597502"/>
            <a:ext cx="7764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(Console Input Output ) is non-standard  library header file in C that provides</a:t>
            </a:r>
          </a:p>
          <a:p>
            <a:pPr algn="just"/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Console input output  functions .</a:t>
            </a:r>
            <a:endParaRPr lang="en-IN" sz="2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F1ACE-8DD9-EC88-FB8D-2C6D238A814F}"/>
              </a:ext>
            </a:extLst>
          </p:cNvPr>
          <p:cNvSpPr txBox="1"/>
          <p:nvPr/>
        </p:nvSpPr>
        <p:spPr>
          <a:xfrm>
            <a:off x="3990914" y="5342555"/>
            <a:ext cx="8076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It is basically a header file in C that provides mathematical functions for performing various mathematical operations</a:t>
            </a:r>
            <a:endParaRPr lang="en-IN" sz="24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5A54B-5B8E-51D0-CEB7-E1C9AF08AD03}"/>
              </a:ext>
            </a:extLst>
          </p:cNvPr>
          <p:cNvSpPr txBox="1"/>
          <p:nvPr/>
        </p:nvSpPr>
        <p:spPr>
          <a:xfrm>
            <a:off x="1419285" y="189310"/>
            <a:ext cx="1064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highlight>
                  <a:srgbClr val="FF0000"/>
                </a:highlight>
                <a:latin typeface="Berlin Sans FB Demi" panose="020E0802020502020306" pitchFamily="34" charset="0"/>
              </a:rPr>
              <a:t>Header Files in C</a:t>
            </a:r>
            <a:endParaRPr lang="en-IN" sz="72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6F57D-059B-C168-F8BE-53A9D7577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0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3DAC003-09BC-2FC1-7C13-B131B2A7332E}"/>
              </a:ext>
            </a:extLst>
          </p:cNvPr>
          <p:cNvSpPr txBox="1"/>
          <p:nvPr/>
        </p:nvSpPr>
        <p:spPr>
          <a:xfrm>
            <a:off x="229190" y="1902797"/>
            <a:ext cx="117336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Declaration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Introduces a variable and its type.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Initialization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Assigns a value to the variable.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Data Types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the type of data a variable can hold.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Scope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Determines where the variable can be accessed.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Storage Classes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the lifetime and visibility of variables.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Constants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whose values cannot be changed </a:t>
            </a:r>
          </a:p>
          <a:p>
            <a:pPr algn="just"/>
            <a:endParaRPr lang="en-IN" sz="2800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19F90-02C0-93F1-7AB9-637BECC72230}"/>
              </a:ext>
            </a:extLst>
          </p:cNvPr>
          <p:cNvSpPr txBox="1"/>
          <p:nvPr/>
        </p:nvSpPr>
        <p:spPr>
          <a:xfrm>
            <a:off x="1044534" y="253047"/>
            <a:ext cx="10647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highlight>
                  <a:srgbClr val="FF0000"/>
                </a:highlight>
                <a:latin typeface="Berlin Sans FB Demi" panose="020E0802020502020306" pitchFamily="34" charset="0"/>
              </a:rPr>
              <a:t>Variables in C</a:t>
            </a:r>
            <a:endParaRPr lang="en-IN" sz="8000" dirty="0">
              <a:highlight>
                <a:srgbClr val="FF0000"/>
              </a:highligh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00A4E-A3EF-6196-B781-1FD12260B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7089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75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925</TotalTime>
  <Words>1013</Words>
  <Application>Microsoft Office PowerPoint</Application>
  <PresentationFormat>Widescreen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Black</vt:lpstr>
      <vt:lpstr>Arial Rounded MT Bold</vt:lpstr>
      <vt:lpstr>Arial Unicode MS</vt:lpstr>
      <vt:lpstr>Bahnschrift SemiBold</vt:lpstr>
      <vt:lpstr>Berlin Sans FB Demi</vt:lpstr>
      <vt:lpstr>Calibri</vt:lpstr>
      <vt:lpstr>Calibri Light</vt:lpstr>
      <vt:lpstr>Copperplate Gothic Bold</vt:lpstr>
      <vt:lpstr>Felix Titling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SHUBHADIP MONDAL</dc:creator>
  <cp:lastModifiedBy>SHUBHADIP MONDAL</cp:lastModifiedBy>
  <cp:revision>63</cp:revision>
  <dcterms:created xsi:type="dcterms:W3CDTF">2024-09-16T19:26:38Z</dcterms:created>
  <dcterms:modified xsi:type="dcterms:W3CDTF">2025-03-22T15:29:16Z</dcterms:modified>
</cp:coreProperties>
</file>