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F8316-B573-48DF-8496-EE9EDE4DF2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33BDB-EDFA-4740-A6D4-814A23F8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33BDB-EDFA-4740-A6D4-814A23F82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4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34CD-4418-424B-84D6-CD5C7F92C95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479-9514-4A25-A8F0-E3CD5656C04C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251F-009A-411D-9E0E-B7BA56269E6E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097-3AF1-417D-917E-976CAF9884DE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7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3674-9458-44B5-8590-802972A7C1C4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3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7ED5-D4F3-4C20-85BE-47C2D73B2C46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F08E-05F2-4711-A68E-7153BF7DA7D4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5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0322-A69E-4A1C-995B-3DF4DAA0F45F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E047-49E6-4395-B97C-BA917E2C082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27E-110C-4977-B9A1-E78A80196F1A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882C-8BED-44E2-B89E-2D6562F8B20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98B3-4F01-477B-AC96-3FA667E9DD0C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AC1D-557E-45FC-99CD-F87F7ACAB237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3BAA-FE24-4B99-A7F2-FFD12ED54F32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7398-46A6-4B33-A047-A5DF6C6B506B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5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0A87-C6B0-4822-8BE6-303DD3AD38E8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D79B-7E36-42F8-97E6-E6C326AA7F46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D10BD2-6387-4BFB-ADF9-F6162512F33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B5ED32-9AFB-4B74-B989-7580EFB2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758" y="23072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COREFERENCE RESOLUTION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BY : HASSAN ZORKOT AND HADI SROUR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764B-19D1-F0C6-A1FC-A1E656B7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771B-BD53-4434-86C6-48CE9AB66883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D50A-4C36-9B91-FEF1-0350CABF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22" y="1151854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Additional NLTK Functionalities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256" y="2770731"/>
            <a:ext cx="11921544" cy="396855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Syntactic and Semantic Analysis:</a:t>
            </a:r>
          </a:p>
          <a:p>
            <a:pPr algn="l"/>
            <a:r>
              <a:rPr lang="en-US" sz="2800" dirty="0"/>
              <a:t>•	NLTK aids in understanding complex language structures.</a:t>
            </a:r>
          </a:p>
          <a:p>
            <a:pPr algn="l"/>
            <a:r>
              <a:rPr lang="en-US" sz="2800" dirty="0"/>
              <a:t>•	Useful for resolving </a:t>
            </a:r>
            <a:r>
              <a:rPr lang="en-US" sz="2800" dirty="0" err="1"/>
              <a:t>coreferences</a:t>
            </a:r>
            <a:r>
              <a:rPr lang="en-US" sz="2800" dirty="0"/>
              <a:t> in varied contexts.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144D-2F54-DC0C-279C-8C571C7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DBC-04BB-45FF-B413-D8AF508C3E2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B68FC-50AD-DDD8-6F1D-91D9827E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Installing Required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67428"/>
            <a:ext cx="11921544" cy="4923144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/>
              <a:t>pythonCopy</a:t>
            </a:r>
            <a:r>
              <a:rPr lang="en-US" sz="2000" dirty="0"/>
              <a:t> code</a:t>
            </a:r>
          </a:p>
          <a:p>
            <a:pPr algn="l"/>
            <a:r>
              <a:rPr lang="en-US" sz="2000" dirty="0"/>
              <a:t>!pip install </a:t>
            </a:r>
            <a:r>
              <a:rPr lang="en-US" sz="2000" dirty="0" err="1"/>
              <a:t>nltk</a:t>
            </a:r>
            <a:r>
              <a:rPr lang="en-US" sz="2000" dirty="0"/>
              <a:t> !pip install </a:t>
            </a:r>
            <a:r>
              <a:rPr lang="en-US" sz="2000" dirty="0" err="1"/>
              <a:t>neuralcoref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•	Dependencies:</a:t>
            </a:r>
          </a:p>
          <a:p>
            <a:pPr algn="l"/>
            <a:r>
              <a:rPr lang="en-US" sz="2000" dirty="0"/>
              <a:t>•	Install NLTK and </a:t>
            </a:r>
            <a:r>
              <a:rPr lang="en-US" sz="2000" dirty="0" err="1"/>
              <a:t>NeuralCoref</a:t>
            </a:r>
            <a:r>
              <a:rPr lang="en-US" sz="2000" dirty="0"/>
              <a:t> for necessary functionalities.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</a:t>
            </a:r>
            <a:r>
              <a:rPr lang="en-US" sz="2000" dirty="0" err="1"/>
              <a:t>Coreference</a:t>
            </a:r>
            <a:r>
              <a:rPr lang="en-US" sz="2000" dirty="0"/>
              <a:t> Resolution with NLTK</a:t>
            </a:r>
          </a:p>
          <a:p>
            <a:pPr algn="l"/>
            <a:r>
              <a:rPr lang="en-US" sz="2000" dirty="0"/>
              <a:t>•	Sample NLTK Code:</a:t>
            </a:r>
          </a:p>
          <a:p>
            <a:pPr algn="l"/>
            <a:r>
              <a:rPr lang="en-US" sz="2000" dirty="0"/>
              <a:t>•	Identify resolved proper nouns in a sentence, e.g., "John is a software engineer. He loves programming."</a:t>
            </a:r>
          </a:p>
          <a:p>
            <a:pPr algn="l"/>
            <a:r>
              <a:rPr lang="en-US" sz="2000" dirty="0" err="1"/>
              <a:t>pythonCopy</a:t>
            </a:r>
            <a:r>
              <a:rPr lang="en-US" sz="2000" dirty="0"/>
              <a:t> code</a:t>
            </a:r>
          </a:p>
          <a:p>
            <a:pPr algn="l"/>
            <a:r>
              <a:rPr lang="en-US" sz="2000" dirty="0"/>
              <a:t>import </a:t>
            </a:r>
            <a:r>
              <a:rPr lang="en-US" sz="2000" dirty="0" err="1"/>
              <a:t>nltk</a:t>
            </a:r>
            <a:r>
              <a:rPr lang="en-US" sz="2000" dirty="0"/>
              <a:t> from </a:t>
            </a:r>
            <a:r>
              <a:rPr lang="en-US" sz="2000" dirty="0" err="1"/>
              <a:t>nltk</a:t>
            </a:r>
            <a:r>
              <a:rPr lang="en-US" sz="2000" dirty="0"/>
              <a:t> import </a:t>
            </a:r>
            <a:r>
              <a:rPr lang="en-US" sz="2000" dirty="0" err="1"/>
              <a:t>coref</a:t>
            </a:r>
            <a:r>
              <a:rPr lang="en-US" sz="2000" dirty="0"/>
              <a:t> text = "John is a software engineer. He loves programming." sentences = </a:t>
            </a:r>
            <a:r>
              <a:rPr lang="en-US" sz="2000" dirty="0" err="1"/>
              <a:t>nltk.sent_tokenize</a:t>
            </a:r>
            <a:r>
              <a:rPr lang="en-US" sz="2000" dirty="0"/>
              <a:t>(text) for sentence in sentences: tokens = </a:t>
            </a:r>
            <a:r>
              <a:rPr lang="en-US" sz="2000" dirty="0" err="1"/>
              <a:t>nltk.word_tokenize</a:t>
            </a:r>
            <a:r>
              <a:rPr lang="en-US" sz="2000" dirty="0"/>
              <a:t>(sentence) tags = </a:t>
            </a:r>
            <a:r>
              <a:rPr lang="en-US" sz="2000" dirty="0" err="1"/>
              <a:t>nltk.pos_tag</a:t>
            </a:r>
            <a:r>
              <a:rPr lang="en-US" sz="2000" dirty="0"/>
              <a:t>(tokens) chunks = </a:t>
            </a:r>
            <a:r>
              <a:rPr lang="en-US" sz="2000" dirty="0" err="1"/>
              <a:t>nltk.ne_chunk</a:t>
            </a:r>
            <a:r>
              <a:rPr lang="en-US" sz="2000" dirty="0"/>
              <a:t>(tags) </a:t>
            </a:r>
            <a:r>
              <a:rPr lang="en-US" sz="2000" dirty="0" err="1"/>
              <a:t>coref.add_proper_nouns</a:t>
            </a:r>
            <a:r>
              <a:rPr lang="en-US" sz="2000" dirty="0"/>
              <a:t>(chunks) print(</a:t>
            </a:r>
            <a:r>
              <a:rPr lang="en-US" sz="2000" dirty="0" err="1"/>
              <a:t>coref.get_proper_nouns</a:t>
            </a:r>
            <a:r>
              <a:rPr lang="en-US" sz="2000" dirty="0"/>
              <a:t>(chunks))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8636-2D3D-317F-35C7-14196DC9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A06-821C-47C5-B126-9B0A8C65BE6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FB091-AF6C-5631-9797-7B34B4E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51136"/>
          </a:xfrm>
        </p:spPr>
        <p:txBody>
          <a:bodyPr>
            <a:normAutofit/>
          </a:bodyPr>
          <a:lstStyle/>
          <a:p>
            <a:r>
              <a:rPr lang="en-US" b="1" dirty="0" err="1"/>
              <a:t>NeuralCoref</a:t>
            </a:r>
            <a:r>
              <a:rPr lang="en-US" b="1" dirty="0"/>
              <a:t>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985256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</a:t>
            </a:r>
            <a:r>
              <a:rPr lang="en-US" sz="2000" dirty="0"/>
              <a:t>Introduction to </a:t>
            </a:r>
            <a:r>
              <a:rPr lang="en-US" sz="2000" dirty="0" err="1"/>
              <a:t>NeuralCoref</a:t>
            </a:r>
            <a:r>
              <a:rPr lang="en-US" sz="2000" dirty="0"/>
              <a:t>:</a:t>
            </a:r>
          </a:p>
          <a:p>
            <a:pPr algn="l"/>
            <a:r>
              <a:rPr lang="en-US" sz="2000" dirty="0"/>
              <a:t>•	Seamless integration with </a:t>
            </a:r>
            <a:r>
              <a:rPr lang="en-US" sz="2000" dirty="0" err="1"/>
              <a:t>spaCy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•	Example:</a:t>
            </a:r>
          </a:p>
          <a:p>
            <a:pPr algn="l"/>
            <a:r>
              <a:rPr lang="en-US" sz="2000" dirty="0"/>
              <a:t>•	In "The company announced its quarterly earnings," </a:t>
            </a:r>
            <a:r>
              <a:rPr lang="en-US" sz="2000" dirty="0" err="1"/>
              <a:t>NeuralCoref</a:t>
            </a:r>
            <a:r>
              <a:rPr lang="en-US" sz="2000" dirty="0"/>
              <a:t> identifies that "its" refers to "The company."</a:t>
            </a:r>
          </a:p>
          <a:p>
            <a:pPr algn="l"/>
            <a:r>
              <a:rPr lang="en-US" sz="2000" dirty="0" err="1"/>
              <a:t>pythonCopy</a:t>
            </a:r>
            <a:r>
              <a:rPr lang="en-US" sz="2000" dirty="0"/>
              <a:t> code</a:t>
            </a:r>
          </a:p>
          <a:p>
            <a:pPr algn="l"/>
            <a:r>
              <a:rPr lang="en-US" sz="2000" dirty="0"/>
              <a:t>!pip install </a:t>
            </a:r>
            <a:r>
              <a:rPr lang="en-US" sz="2000" dirty="0" err="1"/>
              <a:t>neuralcoref</a:t>
            </a:r>
            <a:r>
              <a:rPr lang="en-US" sz="2000" dirty="0"/>
              <a:t> import spacy import </a:t>
            </a:r>
            <a:r>
              <a:rPr lang="en-US" sz="2000" dirty="0" err="1"/>
              <a:t>neuralcoref</a:t>
            </a:r>
            <a:r>
              <a:rPr lang="en-US" sz="2000" dirty="0"/>
              <a:t> </a:t>
            </a:r>
            <a:r>
              <a:rPr lang="en-US" sz="2000" dirty="0" err="1"/>
              <a:t>nlp</a:t>
            </a:r>
            <a:r>
              <a:rPr lang="en-US" sz="2000" dirty="0"/>
              <a:t> = </a:t>
            </a:r>
            <a:r>
              <a:rPr lang="en-US" sz="2000" dirty="0" err="1"/>
              <a:t>spacy.load</a:t>
            </a:r>
            <a:r>
              <a:rPr lang="en-US" sz="2000" dirty="0"/>
              <a:t>('</a:t>
            </a:r>
            <a:r>
              <a:rPr lang="en-US" sz="2000" dirty="0" err="1"/>
              <a:t>en</a:t>
            </a:r>
            <a:r>
              <a:rPr lang="en-US" sz="2000" dirty="0"/>
              <a:t>') </a:t>
            </a:r>
            <a:r>
              <a:rPr lang="en-US" sz="2000" dirty="0" err="1"/>
              <a:t>neuralcoref.add_to_pipe</a:t>
            </a:r>
            <a:r>
              <a:rPr lang="en-US" sz="2000" dirty="0"/>
              <a:t>(</a:t>
            </a:r>
            <a:r>
              <a:rPr lang="en-US" sz="2000" dirty="0" err="1"/>
              <a:t>nlp</a:t>
            </a:r>
            <a:r>
              <a:rPr lang="en-US" sz="2000" dirty="0"/>
              <a:t>) text = "The company announced its quarterly earnings." doc = </a:t>
            </a:r>
            <a:r>
              <a:rPr lang="en-US" sz="2000" dirty="0" err="1"/>
              <a:t>nlp</a:t>
            </a:r>
            <a:r>
              <a:rPr lang="en-US" sz="2000" dirty="0"/>
              <a:t>(text) print(doc._.</a:t>
            </a:r>
            <a:r>
              <a:rPr lang="en-US" sz="2000" dirty="0" err="1"/>
              <a:t>coref_clusters</a:t>
            </a:r>
            <a:r>
              <a:rPr lang="en-US" sz="2000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7552-B6F7-599C-75A0-70C13DA3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3406-F228-47B3-A500-E943E3DC812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0184-87BB-4955-44BD-73CCA24B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9741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Advanced Features of </a:t>
            </a:r>
            <a:r>
              <a:rPr lang="en-US" b="1" dirty="0" err="1"/>
              <a:t>NeuralCoref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2330575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Efficiency and State-of-the-Art Results:</a:t>
            </a:r>
          </a:p>
          <a:p>
            <a:pPr algn="l"/>
            <a:r>
              <a:rPr lang="en-US" sz="2800" dirty="0"/>
              <a:t>•	</a:t>
            </a:r>
            <a:r>
              <a:rPr lang="en-US" sz="2800" dirty="0" err="1"/>
              <a:t>NeuralCoref</a:t>
            </a:r>
            <a:r>
              <a:rPr lang="en-US" sz="2800" dirty="0"/>
              <a:t> is known for efficient </a:t>
            </a:r>
            <a:r>
              <a:rPr lang="en-US" sz="2800" dirty="0" err="1"/>
              <a:t>coreference</a:t>
            </a:r>
            <a:r>
              <a:rPr lang="en-US" sz="2800" dirty="0"/>
              <a:t> resolution.</a:t>
            </a:r>
          </a:p>
          <a:p>
            <a:pPr algn="l"/>
            <a:r>
              <a:rPr lang="en-US" sz="2800" dirty="0"/>
              <a:t>•	Integration with </a:t>
            </a:r>
            <a:r>
              <a:rPr lang="en-US" sz="2800" dirty="0" err="1"/>
              <a:t>spaCy</a:t>
            </a:r>
            <a:r>
              <a:rPr lang="en-US" sz="2800" dirty="0"/>
              <a:t>:</a:t>
            </a:r>
          </a:p>
          <a:p>
            <a:pPr algn="l"/>
            <a:r>
              <a:rPr lang="en-US" sz="2800" dirty="0"/>
              <a:t>•	Enhances user experience and allows for comprehensive NLP pipelines.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477A-03B0-3F5D-E431-65747CB1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42E6-FF1D-45A5-B380-E77A978F615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726D0-E15D-ADDB-C1CF-5227662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228" y="721392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Challenges in </a:t>
            </a:r>
            <a:r>
              <a:rPr lang="en-US" b="1" dirty="0" err="1"/>
              <a:t>Coreference</a:t>
            </a:r>
            <a:r>
              <a:rPr lang="en-US" b="1" dirty="0"/>
              <a:t>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1747479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Ambiguity in Pronoun References:</a:t>
            </a:r>
          </a:p>
          <a:p>
            <a:pPr algn="l"/>
            <a:r>
              <a:rPr lang="en-US" sz="2800" dirty="0"/>
              <a:t>•	Example: "They said the book is excellent. I agree with them."</a:t>
            </a:r>
          </a:p>
          <a:p>
            <a:pPr algn="l"/>
            <a:r>
              <a:rPr lang="en-US" sz="2800" dirty="0"/>
              <a:t>•	Handling Different Contexts:</a:t>
            </a:r>
          </a:p>
          <a:p>
            <a:pPr algn="l"/>
            <a:r>
              <a:rPr lang="en-US" sz="2800" dirty="0"/>
              <a:t>•	In a news article, "The president visited the country. He discussed trade agreements."</a:t>
            </a:r>
          </a:p>
          <a:p>
            <a:pPr algn="l"/>
            <a:r>
              <a:rPr lang="en-US" sz="2800" dirty="0"/>
              <a:t>•	Resolving </a:t>
            </a:r>
            <a:r>
              <a:rPr lang="en-US" sz="2800" dirty="0" err="1"/>
              <a:t>Coreferences</a:t>
            </a:r>
            <a:r>
              <a:rPr lang="en-US" sz="2800" dirty="0"/>
              <a:t> in Complex Sentences:</a:t>
            </a:r>
          </a:p>
          <a:p>
            <a:pPr algn="l"/>
            <a:r>
              <a:rPr lang="en-US" sz="2800" dirty="0"/>
              <a:t>•	Example: "While John was sleeping, the thieves stole his car."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00F0-6347-6C1B-7049-1937482F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3947-1498-4C06-9267-C936E3D5DA6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BF024-9455-1984-1109-E2B48A6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9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228" y="927652"/>
            <a:ext cx="9144000" cy="11044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Evaluation Metrics for </a:t>
            </a:r>
            <a:r>
              <a:rPr lang="en-US" b="1" dirty="0" err="1"/>
              <a:t>Coreference</a:t>
            </a:r>
            <a:r>
              <a:rPr lang="en-US" b="1" dirty="0"/>
              <a:t>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2582366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Mention Detection, Entity Detection, and Linking:</a:t>
            </a:r>
          </a:p>
          <a:p>
            <a:pPr algn="l"/>
            <a:r>
              <a:rPr lang="en-US" sz="2800" dirty="0"/>
              <a:t>•	Example: "Apple released a new product. The reviews praised it."</a:t>
            </a:r>
          </a:p>
          <a:p>
            <a:pPr algn="l"/>
            <a:r>
              <a:rPr lang="en-US" sz="2800" dirty="0"/>
              <a:t>•	F1 Score, Precision, Recall:</a:t>
            </a:r>
          </a:p>
          <a:p>
            <a:pPr algn="l"/>
            <a:r>
              <a:rPr lang="en-US" sz="2800" dirty="0"/>
              <a:t>•	Provide a balance between precision and recall.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94E6-D283-AB74-94E5-669F7B8A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4B33-6274-471E-8E12-1E142A6F9041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BC51-A572-CB6B-6F15-BA6E03CF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9425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Common Challenges in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28" y="2317323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Lack of Standardization:</a:t>
            </a:r>
          </a:p>
          <a:p>
            <a:pPr algn="l"/>
            <a:r>
              <a:rPr lang="en-US" sz="2800" dirty="0"/>
              <a:t>•	Metrics may vary across datasets, making model comparison challenging.</a:t>
            </a:r>
          </a:p>
          <a:p>
            <a:pPr algn="l"/>
            <a:r>
              <a:rPr lang="en-US" sz="2800" dirty="0"/>
              <a:t>•	Subjectivity in Annotations:</a:t>
            </a:r>
          </a:p>
          <a:p>
            <a:pPr algn="l"/>
            <a:r>
              <a:rPr lang="en-US" sz="2800" dirty="0"/>
              <a:t>•	Annotators may interpret </a:t>
            </a:r>
            <a:r>
              <a:rPr lang="en-US" sz="2800" dirty="0" err="1"/>
              <a:t>coreference</a:t>
            </a:r>
            <a:r>
              <a:rPr lang="en-US" sz="2800" dirty="0"/>
              <a:t> differently, leading to subjective annotations.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AE78-D5E2-EC82-5FC1-3FF0A2EA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D350-124B-4977-B702-D5A29CF88640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03F9-DFE9-A590-2ED5-08793B51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010" y="751373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Applications of </a:t>
            </a:r>
            <a:r>
              <a:rPr lang="en-US" b="1" dirty="0" err="1"/>
              <a:t>Coreference</a:t>
            </a:r>
            <a:r>
              <a:rPr lang="en-US" b="1" dirty="0"/>
              <a:t>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1747479"/>
            <a:ext cx="11921544" cy="342086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</a:t>
            </a:r>
            <a:r>
              <a:rPr lang="en-US" sz="2400" dirty="0"/>
              <a:t>Improving Document Summarization:</a:t>
            </a:r>
          </a:p>
          <a:p>
            <a:pPr algn="l"/>
            <a:r>
              <a:rPr lang="en-US" sz="2400" dirty="0"/>
              <a:t>•	Example: In summarizing product reviews, knowing that "it" refers to a specific feature improves coherence.</a:t>
            </a:r>
          </a:p>
          <a:p>
            <a:pPr algn="l"/>
            <a:r>
              <a:rPr lang="en-US" sz="2400" dirty="0"/>
              <a:t>•	Enhancing Question-Answering Systems:</a:t>
            </a:r>
          </a:p>
          <a:p>
            <a:pPr algn="l"/>
            <a:r>
              <a:rPr lang="en-US" sz="2400" dirty="0"/>
              <a:t>•	Example: In a Q&amp;A system, understanding references is crucial. "Who won the Nobel Prize? She achieved a breakthrough in medicine."</a:t>
            </a:r>
          </a:p>
          <a:p>
            <a:pPr algn="l"/>
            <a:r>
              <a:rPr lang="en-US" sz="2400" dirty="0"/>
              <a:t>•	Boosting Machine Translation:</a:t>
            </a:r>
          </a:p>
          <a:p>
            <a:pPr algn="l"/>
            <a:r>
              <a:rPr lang="en-US" sz="2400" dirty="0"/>
              <a:t>•	Example: In translating "The team won the game. They celebrated," resolving "They" as the team ensures accurate translation.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D091-F985-A14E-9F54-7E122679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5A1-12B2-44AA-9EED-DEC2DABA659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03D72-66E1-C124-B58E-900AD42F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059" y="796343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Real-world Impact: Document Summarization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1747479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Contextual Understanding for Summarization:</a:t>
            </a:r>
          </a:p>
          <a:p>
            <a:pPr algn="l"/>
            <a:r>
              <a:rPr lang="en-US" sz="2800" dirty="0"/>
              <a:t>•	</a:t>
            </a:r>
            <a:r>
              <a:rPr lang="en-US" sz="2800" dirty="0" err="1"/>
              <a:t>Coreference</a:t>
            </a:r>
            <a:r>
              <a:rPr lang="en-US" sz="2800" dirty="0"/>
              <a:t> resolution ensures pronouns in summaries accurately refer to intended entities.</a:t>
            </a:r>
          </a:p>
          <a:p>
            <a:pPr algn="l"/>
            <a:r>
              <a:rPr lang="en-US" sz="2800" dirty="0"/>
              <a:t>•	Example:</a:t>
            </a:r>
          </a:p>
          <a:p>
            <a:pPr algn="l"/>
            <a:r>
              <a:rPr lang="en-US" sz="2800" dirty="0"/>
              <a:t>•	Original: "The new smartphone was released. It has groundbreaking features."</a:t>
            </a:r>
          </a:p>
          <a:p>
            <a:pPr algn="l"/>
            <a:r>
              <a:rPr lang="en-US" sz="2800" dirty="0"/>
              <a:t>•	Summarized: "The new smartphone, which has groundbreaking features, was released."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F4E5-7406-4BEF-F399-EDCAFC13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D656-92BD-4050-89DF-F246256A243D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F2885-85D1-D12B-95D9-282D13D5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3724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Real-world Impact: Question-Answering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2729948"/>
            <a:ext cx="11921544" cy="391555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Precision in Answer Extraction:</a:t>
            </a:r>
          </a:p>
          <a:p>
            <a:pPr algn="l"/>
            <a:r>
              <a:rPr lang="en-US" sz="2800" dirty="0"/>
              <a:t>•	Accurate </a:t>
            </a:r>
            <a:r>
              <a:rPr lang="en-US" sz="2800" dirty="0" err="1"/>
              <a:t>coreference</a:t>
            </a:r>
            <a:r>
              <a:rPr lang="en-US" sz="2800" dirty="0"/>
              <a:t> resolution contributes to precise answers.</a:t>
            </a:r>
          </a:p>
          <a:p>
            <a:pPr algn="l"/>
            <a:r>
              <a:rPr lang="en-US" sz="2800" dirty="0"/>
              <a:t>•	Example:</a:t>
            </a:r>
          </a:p>
          <a:p>
            <a:pPr algn="l"/>
            <a:r>
              <a:rPr lang="en-US" sz="2800" dirty="0"/>
              <a:t>•	Question: "Who discovered penicillin?"</a:t>
            </a:r>
          </a:p>
          <a:p>
            <a:pPr algn="l"/>
            <a:r>
              <a:rPr lang="en-US" sz="2800" dirty="0"/>
              <a:t>•	Answer: "Alexander Fleming, who discovered penicillin, was a renowned scientist."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BB411-97A8-262D-1410-1963D05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4666-D23A-4D8B-ADCA-BAB7271F6C8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2D84-BD9E-CF50-1393-2288107D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192" y="134032"/>
            <a:ext cx="9144000" cy="951136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56" y="1172791"/>
            <a:ext cx="10442714" cy="471048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•	Definition of </a:t>
            </a:r>
            <a:r>
              <a:rPr lang="en-US" sz="2800" dirty="0" err="1"/>
              <a:t>Coreference</a:t>
            </a:r>
            <a:r>
              <a:rPr lang="en-US" sz="2800" dirty="0"/>
              <a:t> Resolution:</a:t>
            </a:r>
          </a:p>
          <a:p>
            <a:pPr algn="just"/>
            <a:r>
              <a:rPr lang="en-US" sz="2800" dirty="0"/>
              <a:t>•	Identifying when different expressions in a text refer to the same entity, e.g., "John went to the store. He bought some groceries."</a:t>
            </a:r>
          </a:p>
          <a:p>
            <a:pPr algn="just"/>
            <a:r>
              <a:rPr lang="en-US" sz="2800" dirty="0"/>
              <a:t>•	Significance in NLP:</a:t>
            </a:r>
          </a:p>
          <a:p>
            <a:pPr algn="just"/>
            <a:r>
              <a:rPr lang="en-US" sz="2800" dirty="0"/>
              <a:t>•	Essential for </a:t>
            </a:r>
            <a:r>
              <a:rPr lang="en-US" sz="2800" dirty="0" err="1"/>
              <a:t>chatbots</a:t>
            </a:r>
            <a:r>
              <a:rPr lang="en-US" sz="2800" dirty="0"/>
              <a:t>, text summarization, question-answering systems, and machine translation.</a:t>
            </a:r>
          </a:p>
          <a:p>
            <a:pPr algn="just"/>
            <a:r>
              <a:rPr lang="en-US" sz="2800" dirty="0"/>
              <a:t>•	Real-world Applications:</a:t>
            </a:r>
          </a:p>
          <a:p>
            <a:pPr algn="just"/>
            <a:r>
              <a:rPr lang="en-US" sz="2800" dirty="0"/>
              <a:t>•	Improves coherence in various applications.</a:t>
            </a:r>
          </a:p>
          <a:p>
            <a:pPr algn="l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802B-B90A-14BE-0581-85B28662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79CE-4D0B-4E10-B33B-3E78CA50A282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9062-6D9C-E333-FA6F-053B537A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C34F1-D3E0-C4ED-D8FA-423D4476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2" y="3250427"/>
            <a:ext cx="7010402" cy="72887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dist="2540000" dir="5400000" sx="107000" sy="107000" algn="ctr" rotWithShape="0">
              <a:schemeClr val="tx1">
                <a:alpha val="0"/>
              </a:scheme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h="0"/>
            <a:bevelB w="0" h="50800"/>
          </a:sp3d>
        </p:spPr>
      </p:pic>
    </p:spTree>
    <p:extLst>
      <p:ext uri="{BB962C8B-B14F-4D97-AF65-F5344CB8AC3E}">
        <p14:creationId xmlns:p14="http://schemas.microsoft.com/office/powerpoint/2010/main" val="3957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723" y="924611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Real-world Impact: Machine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2279374"/>
            <a:ext cx="11921544" cy="436612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Maintaining Context in Translation:</a:t>
            </a:r>
          </a:p>
          <a:p>
            <a:pPr algn="l"/>
            <a:r>
              <a:rPr lang="en-US" sz="2800" dirty="0"/>
              <a:t>•	</a:t>
            </a:r>
            <a:r>
              <a:rPr lang="en-US" sz="2800" dirty="0" err="1"/>
              <a:t>Coreference</a:t>
            </a:r>
            <a:r>
              <a:rPr lang="en-US" sz="2800" dirty="0"/>
              <a:t> resolution ensures accurate translation by preserving references.</a:t>
            </a:r>
          </a:p>
          <a:p>
            <a:pPr algn="l"/>
            <a:r>
              <a:rPr lang="en-US" sz="2800" dirty="0"/>
              <a:t>•	Example:</a:t>
            </a:r>
          </a:p>
          <a:p>
            <a:pPr algn="l"/>
            <a:r>
              <a:rPr lang="en-US" sz="2800" dirty="0"/>
              <a:t>•	Source: "The team won the championship. They celebrated all night."</a:t>
            </a:r>
          </a:p>
          <a:p>
            <a:pPr algn="l"/>
            <a:r>
              <a:rPr lang="en-US" sz="2800" dirty="0"/>
              <a:t>•	Translation: "</a:t>
            </a:r>
            <a:r>
              <a:rPr lang="en-US" sz="2800" dirty="0" err="1"/>
              <a:t>L'équipe</a:t>
            </a:r>
            <a:r>
              <a:rPr lang="en-US" sz="2800" dirty="0"/>
              <a:t> a </a:t>
            </a:r>
            <a:r>
              <a:rPr lang="en-US" sz="2800" dirty="0" err="1"/>
              <a:t>remporté</a:t>
            </a:r>
            <a:r>
              <a:rPr lang="en-US" sz="2800" dirty="0"/>
              <a:t> le </a:t>
            </a:r>
            <a:r>
              <a:rPr lang="en-US" sz="2800" dirty="0" err="1"/>
              <a:t>championnat</a:t>
            </a:r>
            <a:r>
              <a:rPr lang="en-US" sz="2800" dirty="0"/>
              <a:t>. </a:t>
            </a:r>
            <a:r>
              <a:rPr lang="en-US" sz="2800" dirty="0" err="1"/>
              <a:t>Ils</a:t>
            </a:r>
            <a:r>
              <a:rPr lang="en-US" sz="2800" dirty="0"/>
              <a:t> </a:t>
            </a:r>
            <a:r>
              <a:rPr lang="en-US" sz="2800" dirty="0" err="1"/>
              <a:t>ont</a:t>
            </a:r>
            <a:r>
              <a:rPr lang="en-US" sz="2800" dirty="0"/>
              <a:t> </a:t>
            </a:r>
            <a:r>
              <a:rPr lang="en-US" sz="2800" dirty="0" err="1"/>
              <a:t>célébré</a:t>
            </a:r>
            <a:r>
              <a:rPr lang="en-US" sz="2800" dirty="0"/>
              <a:t> </a:t>
            </a:r>
            <a:r>
              <a:rPr lang="en-US" sz="2800" dirty="0" err="1"/>
              <a:t>toute</a:t>
            </a:r>
            <a:r>
              <a:rPr lang="en-US" sz="2800" dirty="0"/>
              <a:t> la </a:t>
            </a:r>
            <a:r>
              <a:rPr lang="en-US" sz="2800" dirty="0" err="1"/>
              <a:t>nuit</a:t>
            </a:r>
            <a:r>
              <a:rPr lang="en-US" sz="2800" dirty="0"/>
              <a:t>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DE8E-5099-6E38-C06E-01DC7DAC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8BBD-CC2B-40F2-8ADC-FCF7E88C3D7F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B87B7-FA39-C96D-E500-78811F44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22" y="900062"/>
            <a:ext cx="9144000" cy="951136"/>
          </a:xfrm>
        </p:spPr>
        <p:txBody>
          <a:bodyPr>
            <a:normAutofit/>
          </a:bodyPr>
          <a:lstStyle/>
          <a:p>
            <a:r>
              <a:rPr lang="en-US" b="1" dirty="0"/>
              <a:t>Future Developments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2398643"/>
            <a:ext cx="11921544" cy="424685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Ongoing Research and Advancements:</a:t>
            </a:r>
          </a:p>
          <a:p>
            <a:pPr algn="l"/>
            <a:r>
              <a:rPr lang="en-US" sz="2800" dirty="0"/>
              <a:t>•	Integration of attention mechanisms into </a:t>
            </a:r>
            <a:r>
              <a:rPr lang="en-US" sz="2800" dirty="0" err="1"/>
              <a:t>coreference</a:t>
            </a:r>
            <a:r>
              <a:rPr lang="en-US" sz="2800" dirty="0"/>
              <a:t> resolution models.</a:t>
            </a:r>
          </a:p>
          <a:p>
            <a:pPr algn="l"/>
            <a:r>
              <a:rPr lang="en-US" sz="2800" dirty="0"/>
              <a:t>•	Integration with Larger Language Models:</a:t>
            </a:r>
          </a:p>
          <a:p>
            <a:pPr algn="l"/>
            <a:r>
              <a:rPr lang="en-US" sz="2800" dirty="0"/>
              <a:t>•	Future developments leveraging advancements in larger language models for more context-aware understanding.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CC6E-2102-00E5-4394-22CDC2E5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ACC1-ABB1-40B4-8235-BA30F0944FCD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28D-4EE7-C687-E7F0-8A2A2C3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51136"/>
          </a:xfrm>
        </p:spPr>
        <p:txBody>
          <a:bodyPr>
            <a:normAutofit/>
          </a:bodyPr>
          <a:lstStyle/>
          <a:p>
            <a:r>
              <a:rPr lang="en-US" b="1" dirty="0"/>
              <a:t>Self-Learning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1747479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Reflection on Learning Journey:</a:t>
            </a:r>
          </a:p>
          <a:p>
            <a:pPr algn="l"/>
            <a:r>
              <a:rPr lang="en-US" sz="2800" dirty="0"/>
              <a:t>•	Overcoming challenges, gaining insights, and personal growth.</a:t>
            </a:r>
          </a:p>
          <a:p>
            <a:pPr algn="l"/>
            <a:r>
              <a:rPr lang="en-US" sz="2800" dirty="0"/>
              <a:t>•	Mastery of </a:t>
            </a:r>
            <a:r>
              <a:rPr lang="en-US" sz="2800" dirty="0" err="1"/>
              <a:t>Coreference</a:t>
            </a:r>
            <a:r>
              <a:rPr lang="en-US" sz="2800" dirty="0"/>
              <a:t> Resolution Techniques:</a:t>
            </a:r>
          </a:p>
          <a:p>
            <a:pPr algn="l"/>
            <a:r>
              <a:rPr lang="en-US" sz="2800" dirty="0"/>
              <a:t>•	Demonstrating proficiency through practical examples and showcasing application of acquired knowledge.</a:t>
            </a:r>
          </a:p>
          <a:p>
            <a:pPr algn="l"/>
            <a:r>
              <a:rPr lang="en-US" sz="2800" dirty="0"/>
              <a:t>•	Future Aspirations in NLP:</a:t>
            </a:r>
          </a:p>
          <a:p>
            <a:pPr algn="l"/>
            <a:r>
              <a:rPr lang="en-US" sz="2800" dirty="0"/>
              <a:t>•	Outlining future goals and expressing commitment to continuous learning in Natural Language Processing.</a:t>
            </a:r>
          </a:p>
          <a:p>
            <a:pPr algn="l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4493-54E3-C2A1-F48A-D8865349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854-B1BA-40F6-9C60-48DF91E86D2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E24E-59E4-CE9A-6820-961A3667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51136"/>
          </a:xfrm>
        </p:spPr>
        <p:txBody>
          <a:bodyPr>
            <a:normAutofit/>
          </a:bodyPr>
          <a:lstStyle/>
          <a:p>
            <a:r>
              <a:rPr lang="en-US" b="1" dirty="0"/>
              <a:t>Simple code example: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3352"/>
            <a:ext cx="9846365" cy="5231295"/>
          </a:xfrm>
        </p:spPr>
        <p:txBody>
          <a:bodyPr numCol="1">
            <a:noAutofit/>
          </a:bodyPr>
          <a:lstStyle/>
          <a:p>
            <a:pPr algn="l"/>
            <a:r>
              <a:rPr lang="en-US" sz="1200" dirty="0"/>
              <a:t>import spacy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def </a:t>
            </a:r>
            <a:r>
              <a:rPr lang="en-US" sz="1200" dirty="0" err="1"/>
              <a:t>coreference_resolution_without_neuralcoref</a:t>
            </a:r>
            <a:r>
              <a:rPr lang="en-US" sz="1200" dirty="0"/>
              <a:t>(text):</a:t>
            </a:r>
          </a:p>
          <a:p>
            <a:pPr algn="l"/>
            <a:r>
              <a:rPr lang="en-US" sz="1200" dirty="0"/>
              <a:t>    # Load the </a:t>
            </a:r>
            <a:r>
              <a:rPr lang="en-US" sz="1200" dirty="0" err="1"/>
              <a:t>spaCy</a:t>
            </a:r>
            <a:r>
              <a:rPr lang="en-US" sz="1200" dirty="0"/>
              <a:t> English language model</a:t>
            </a:r>
          </a:p>
          <a:p>
            <a:pPr algn="l"/>
            <a:r>
              <a:rPr lang="en-US" sz="1200" dirty="0"/>
              <a:t>    </a:t>
            </a:r>
            <a:r>
              <a:rPr lang="en-US" sz="1200" dirty="0" err="1"/>
              <a:t>nlp</a:t>
            </a:r>
            <a:r>
              <a:rPr lang="en-US" sz="1200" dirty="0"/>
              <a:t> = </a:t>
            </a:r>
            <a:r>
              <a:rPr lang="en-US" sz="1200" dirty="0" err="1"/>
              <a:t>spacy.load</a:t>
            </a:r>
            <a:r>
              <a:rPr lang="en-US" sz="1200" dirty="0"/>
              <a:t>("</a:t>
            </a:r>
            <a:r>
              <a:rPr lang="en-US" sz="1200" dirty="0" err="1"/>
              <a:t>en_core_web_sm</a:t>
            </a:r>
            <a:r>
              <a:rPr lang="en-US" sz="1200" dirty="0"/>
              <a:t>")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# Process the input text using </a:t>
            </a:r>
            <a:r>
              <a:rPr lang="en-US" sz="1200" dirty="0" err="1"/>
              <a:t>spaCy</a:t>
            </a:r>
            <a:endParaRPr lang="en-US" sz="1200" dirty="0"/>
          </a:p>
          <a:p>
            <a:pPr algn="l"/>
            <a:r>
              <a:rPr lang="en-US" sz="1200" dirty="0"/>
              <a:t>    doc = </a:t>
            </a:r>
            <a:r>
              <a:rPr lang="en-US" sz="1200" dirty="0" err="1"/>
              <a:t>nlp</a:t>
            </a:r>
            <a:r>
              <a:rPr lang="en-US" sz="1200" dirty="0"/>
              <a:t>(text)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# Iterate over the sentences and print the coreference-resolved output</a:t>
            </a:r>
          </a:p>
          <a:p>
            <a:pPr algn="l"/>
            <a:r>
              <a:rPr lang="en-US" sz="1200" dirty="0"/>
              <a:t>    for sent in </a:t>
            </a:r>
            <a:r>
              <a:rPr lang="en-US" sz="1200" dirty="0" err="1"/>
              <a:t>doc.sents</a:t>
            </a:r>
            <a:r>
              <a:rPr lang="en-US" sz="1200" dirty="0"/>
              <a:t>:</a:t>
            </a:r>
          </a:p>
          <a:p>
            <a:pPr algn="l"/>
            <a:r>
              <a:rPr lang="en-US" sz="1200" dirty="0"/>
              <a:t>        print("Original Sentence:", </a:t>
            </a:r>
            <a:r>
              <a:rPr lang="en-US" sz="1200" dirty="0" err="1"/>
              <a:t>sent.text</a:t>
            </a:r>
            <a:r>
              <a:rPr lang="en-US" sz="1200" dirty="0"/>
              <a:t>)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A1BD-D54E-8DAA-A639-38CD1C75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9D1-E5AF-4383-B5BE-548100F4DF2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1F25F-C2BF-F2FD-EF08-22F6C34D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8181-86F0-E3D3-A50A-43CF9DEB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27E-110C-4977-B9A1-E78A80196F1A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F5B42-FB1C-735C-E636-5EF18D4C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6BF77-8D33-CA64-AE67-3197521DB4D3}"/>
              </a:ext>
            </a:extLst>
          </p:cNvPr>
          <p:cNvSpPr txBox="1"/>
          <p:nvPr/>
        </p:nvSpPr>
        <p:spPr>
          <a:xfrm>
            <a:off x="1086678" y="609600"/>
            <a:ext cx="89319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 # Iterate over the entities in the sentence</a:t>
            </a:r>
          </a:p>
          <a:p>
            <a:pPr algn="l"/>
            <a:r>
              <a:rPr lang="en-US" sz="1800" dirty="0"/>
              <a:t>        for </a:t>
            </a:r>
            <a:r>
              <a:rPr lang="en-US" sz="1800" dirty="0" err="1"/>
              <a:t>ent</a:t>
            </a:r>
            <a:r>
              <a:rPr lang="en-US" sz="1800" dirty="0"/>
              <a:t> in </a:t>
            </a:r>
            <a:r>
              <a:rPr lang="en-US" sz="1800" dirty="0" err="1"/>
              <a:t>sent.ents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/>
              <a:t>            if </a:t>
            </a:r>
            <a:r>
              <a:rPr lang="en-US" sz="1800" dirty="0" err="1"/>
              <a:t>ent.root.head.text.lower</a:t>
            </a:r>
            <a:r>
              <a:rPr lang="en-US" sz="1800" dirty="0"/>
              <a:t>() == "he" or </a:t>
            </a:r>
            <a:r>
              <a:rPr lang="en-US" sz="1800" dirty="0" err="1"/>
              <a:t>ent.root.head.text.lower</a:t>
            </a:r>
            <a:r>
              <a:rPr lang="en-US" sz="1800" dirty="0"/>
              <a:t>() == "she":</a:t>
            </a:r>
          </a:p>
          <a:p>
            <a:pPr algn="l"/>
            <a:r>
              <a:rPr lang="en-US" sz="1800" dirty="0"/>
              <a:t>                # Replace "he" or "she" with the entity text</a:t>
            </a:r>
          </a:p>
          <a:p>
            <a:pPr algn="l"/>
            <a:r>
              <a:rPr lang="en-US" sz="1800" dirty="0"/>
              <a:t>                </a:t>
            </a:r>
            <a:r>
              <a:rPr lang="en-US" sz="1800" dirty="0" err="1"/>
              <a:t>resolved_text</a:t>
            </a:r>
            <a:r>
              <a:rPr lang="en-US" sz="1800" dirty="0"/>
              <a:t> = </a:t>
            </a:r>
            <a:r>
              <a:rPr lang="en-US" sz="1800" dirty="0" err="1"/>
              <a:t>sent.text.replace</a:t>
            </a:r>
            <a:r>
              <a:rPr lang="en-US" sz="1800" dirty="0"/>
              <a:t>(</a:t>
            </a:r>
            <a:r>
              <a:rPr lang="en-US" sz="1800" dirty="0" err="1"/>
              <a:t>ent.root.head.text</a:t>
            </a:r>
            <a:r>
              <a:rPr lang="en-US" sz="1800" dirty="0"/>
              <a:t>, </a:t>
            </a:r>
            <a:r>
              <a:rPr lang="en-US" sz="1800" dirty="0" err="1"/>
              <a:t>ent.text</a:t>
            </a:r>
            <a:r>
              <a:rPr lang="en-US" sz="1800" dirty="0"/>
              <a:t>, 1)</a:t>
            </a:r>
          </a:p>
          <a:p>
            <a:pPr algn="l"/>
            <a:r>
              <a:rPr lang="en-US" sz="1800" dirty="0"/>
              <a:t>                print("Coreference Resolved Sentence:", </a:t>
            </a:r>
            <a:r>
              <a:rPr lang="en-US" sz="1800" dirty="0" err="1"/>
              <a:t>resolved_text</a:t>
            </a:r>
            <a:r>
              <a:rPr lang="en-US" sz="1800" dirty="0"/>
              <a:t>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      print("\n")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if __name__ == "__main__":</a:t>
            </a:r>
          </a:p>
          <a:p>
            <a:pPr algn="l"/>
            <a:r>
              <a:rPr lang="en-US" sz="1800" dirty="0"/>
              <a:t>    # Example usage</a:t>
            </a:r>
          </a:p>
          <a:p>
            <a:pPr algn="l"/>
            <a:r>
              <a:rPr lang="en-US" sz="1800" dirty="0"/>
              <a:t>    text = "John is a data scientist. He works at a tech company. John loves his job."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coreference_resolution_without_neuralcoref</a:t>
            </a:r>
            <a:r>
              <a:rPr lang="en-US" sz="1800" dirty="0"/>
              <a:t>(text)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D49AC-A86C-30A4-F9C3-1AB024E2BF13}"/>
              </a:ext>
            </a:extLst>
          </p:cNvPr>
          <p:cNvSpPr txBox="1"/>
          <p:nvPr/>
        </p:nvSpPr>
        <p:spPr>
          <a:xfrm>
            <a:off x="1166191" y="4611757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b="0" i="0" dirty="0">
                <a:effectLst/>
                <a:latin typeface="Söhne Mono"/>
              </a:rPr>
              <a:t>Original Sentence: John is a data scientist. </a:t>
            </a:r>
          </a:p>
          <a:p>
            <a:r>
              <a:rPr lang="en-US" b="0" i="0" dirty="0">
                <a:effectLst/>
                <a:latin typeface="Söhne Mono"/>
              </a:rPr>
              <a:t>Coreference Resolved Sentence: John is a data scientist. </a:t>
            </a:r>
          </a:p>
          <a:p>
            <a:endParaRPr lang="en-US" b="0" i="0" dirty="0">
              <a:effectLst/>
              <a:latin typeface="Söhne Mono"/>
            </a:endParaRPr>
          </a:p>
          <a:p>
            <a:r>
              <a:rPr lang="en-US" b="0" i="0" dirty="0">
                <a:effectLst/>
                <a:latin typeface="Söhne Mono"/>
              </a:rPr>
              <a:t>Original Sentence: He works at a tech company. </a:t>
            </a:r>
          </a:p>
          <a:p>
            <a:r>
              <a:rPr lang="en-US" b="0" i="0" dirty="0">
                <a:effectLst/>
                <a:latin typeface="Söhne Mono"/>
              </a:rPr>
              <a:t>Coreference Resolved Sentence: John works at a tech company.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0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0462"/>
            <a:ext cx="9144000" cy="3191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Coreference</a:t>
            </a:r>
            <a:r>
              <a:rPr lang="en-US" b="1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730" y="1167818"/>
            <a:ext cx="10906539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Explanation of </a:t>
            </a:r>
            <a:r>
              <a:rPr lang="en-US" sz="2800" dirty="0" err="1"/>
              <a:t>Coreference</a:t>
            </a:r>
            <a:r>
              <a:rPr lang="en-US" sz="2800" dirty="0"/>
              <a:t>:</a:t>
            </a:r>
          </a:p>
          <a:p>
            <a:pPr algn="l"/>
            <a:r>
              <a:rPr lang="en-US" sz="2800" dirty="0"/>
              <a:t>•	When different expressions refer to the same entity, e.g., "The cat is cute. It sleeps all day."</a:t>
            </a:r>
          </a:p>
          <a:p>
            <a:pPr algn="l"/>
            <a:r>
              <a:rPr lang="en-US" sz="2800" dirty="0"/>
              <a:t>•	Examples and Types:</a:t>
            </a:r>
          </a:p>
          <a:p>
            <a:pPr algn="l"/>
            <a:r>
              <a:rPr lang="en-US" sz="2800" dirty="0"/>
              <a:t>•	</a:t>
            </a:r>
            <a:r>
              <a:rPr lang="en-US" sz="2800" dirty="0" err="1"/>
              <a:t>Cataphora</a:t>
            </a:r>
            <a:r>
              <a:rPr lang="en-US" sz="2800" dirty="0"/>
              <a:t> (forward reference): "When she arrived, Mary was tired."</a:t>
            </a:r>
          </a:p>
          <a:p>
            <a:pPr algn="l"/>
            <a:r>
              <a:rPr lang="en-US" sz="2800" dirty="0"/>
              <a:t>•	Challenges:</a:t>
            </a:r>
          </a:p>
          <a:p>
            <a:pPr algn="l"/>
            <a:r>
              <a:rPr lang="en-US" sz="2800" dirty="0"/>
              <a:t>•	Ambiguity, e.g., "The company announced its new policy. It caused a stir."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C0E1-F491-9396-79AA-0FB59F4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48F5-1FE6-4261-82B1-110F841E892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E0E7-F9F7-81BA-E2CA-9A73CBDD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744" y="0"/>
            <a:ext cx="9144000" cy="1517095"/>
          </a:xfrm>
        </p:spPr>
        <p:txBody>
          <a:bodyPr>
            <a:normAutofit/>
          </a:bodyPr>
          <a:lstStyle/>
          <a:p>
            <a:r>
              <a:rPr lang="en-US" b="1" dirty="0"/>
              <a:t>Coreference Resolution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58" y="1336527"/>
            <a:ext cx="10532772" cy="418494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</a:t>
            </a:r>
            <a:r>
              <a:rPr lang="en-US" sz="2400" dirty="0"/>
              <a:t>	Rule-based Approaches:</a:t>
            </a:r>
          </a:p>
          <a:p>
            <a:pPr algn="l"/>
            <a:r>
              <a:rPr lang="en-US" sz="2400" dirty="0"/>
              <a:t>•	Use grammatical rules, e.g., if a pronoun follows a noun, link them.</a:t>
            </a:r>
          </a:p>
          <a:p>
            <a:pPr algn="l"/>
            <a:r>
              <a:rPr lang="en-US" sz="2400" dirty="0"/>
              <a:t>•	Machine Learning-based Approaches:</a:t>
            </a:r>
          </a:p>
          <a:p>
            <a:pPr algn="l"/>
            <a:r>
              <a:rPr lang="en-US" sz="2400" dirty="0"/>
              <a:t>•	Learn patterns from annotated data, e.g., recognizing "President" and "He" co-refer.</a:t>
            </a:r>
          </a:p>
          <a:p>
            <a:pPr algn="l"/>
            <a:r>
              <a:rPr lang="en-US" sz="2400" dirty="0"/>
              <a:t>•	Deep Learning-based Approaches:</a:t>
            </a:r>
          </a:p>
          <a:p>
            <a:pPr algn="l"/>
            <a:r>
              <a:rPr lang="en-US" sz="2400" dirty="0"/>
              <a:t>•	Capture nuanced relationships, e.g., linking "It" to "The car" in "The car hit the tree."</a:t>
            </a:r>
          </a:p>
          <a:p>
            <a:pPr algn="l"/>
            <a:r>
              <a:rPr lang="en-US" sz="2400" dirty="0"/>
              <a:t>•	Hybrid Models:</a:t>
            </a:r>
          </a:p>
          <a:p>
            <a:pPr algn="l"/>
            <a:r>
              <a:rPr lang="en-US" sz="2400" dirty="0"/>
              <a:t>•	Combine rules and learned features for precision and adaptability.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B5A0-2E1D-D490-BD1B-A80F851A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0EEF-30AB-436C-B154-CD6417195C7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C8CD7-72D8-EE1F-5DA0-46C81D6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51136"/>
          </a:xfrm>
        </p:spPr>
        <p:txBody>
          <a:bodyPr>
            <a:normAutofit/>
          </a:bodyPr>
          <a:lstStyle/>
          <a:p>
            <a:r>
              <a:rPr lang="en-US" b="1" dirty="0"/>
              <a:t>Rule-based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1747479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Explicit Rules for </a:t>
            </a:r>
            <a:r>
              <a:rPr lang="en-US" sz="2800" dirty="0" err="1"/>
              <a:t>Coreference</a:t>
            </a:r>
            <a:r>
              <a:rPr lang="en-US" sz="2800" dirty="0"/>
              <a:t>:</a:t>
            </a:r>
          </a:p>
          <a:p>
            <a:pPr algn="l"/>
            <a:r>
              <a:rPr lang="en-US" sz="2800" dirty="0"/>
              <a:t>•	Example: If a pronoun follows a noun, link the pronoun to that noun.</a:t>
            </a:r>
          </a:p>
          <a:p>
            <a:pPr algn="l"/>
            <a:r>
              <a:rPr lang="en-US" sz="2800" dirty="0"/>
              <a:t>•	Rule: If [Noun] [Verb] [Pronoun], link [Pronoun] to [Noun].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2EDF-9301-C13F-C52E-D0C5C1A5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587D-053D-4E7A-93D7-43EC09A9D2B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E9D4-B265-F5A2-F671-A9C4DE48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5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6148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Learning-based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26923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Training on Annotated Data:</a:t>
            </a:r>
          </a:p>
          <a:p>
            <a:pPr algn="l"/>
            <a:r>
              <a:rPr lang="en-US" sz="2800" dirty="0"/>
              <a:t>•	Annotate a dataset with labeled </a:t>
            </a:r>
            <a:r>
              <a:rPr lang="en-US" sz="2800" dirty="0" err="1"/>
              <a:t>coreferences</a:t>
            </a:r>
            <a:r>
              <a:rPr lang="en-US" sz="2800" dirty="0"/>
              <a:t>, e.g., "He" refers to "John."</a:t>
            </a:r>
          </a:p>
          <a:p>
            <a:pPr algn="l"/>
            <a:r>
              <a:rPr lang="en-US" sz="2800" dirty="0"/>
              <a:t>•	Model learns patterns: "President" → "He" in political articles.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BC-FE10-0ADE-14C0-C090712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6448-CCF3-427D-97DF-9580AAA5D8E6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5AAD-EF54-366F-F4A2-1EA03153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228" y="1131432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Learning-based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2529357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Capturing Nuanced Relationships:</a:t>
            </a:r>
          </a:p>
          <a:p>
            <a:pPr algn="l"/>
            <a:r>
              <a:rPr lang="en-US" sz="2800" dirty="0"/>
              <a:t>•	Example: Neural networks with attention mechanisms understand contextual dependencies.</a:t>
            </a:r>
          </a:p>
          <a:p>
            <a:pPr algn="l"/>
            <a:r>
              <a:rPr lang="en-US" sz="2800" dirty="0"/>
              <a:t>•	Sentence: "The car hit the tree. It was severely damaged."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992F-AAAE-D0C8-0EF0-AD03310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78FC-7631-4A72-89EB-6DA0903AB38F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E9653-BB74-5CA1-601A-187325C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4532"/>
            <a:ext cx="9144000" cy="951136"/>
          </a:xfrm>
        </p:spPr>
        <p:txBody>
          <a:bodyPr>
            <a:normAutofit/>
          </a:bodyPr>
          <a:lstStyle/>
          <a:p>
            <a:r>
              <a:rPr lang="en-US" b="1" dirty="0"/>
              <a:t>Hybrid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248" y="2237810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Combining Rules and Learned Features:</a:t>
            </a:r>
          </a:p>
          <a:p>
            <a:pPr algn="l"/>
            <a:r>
              <a:rPr lang="en-US" sz="2800" dirty="0"/>
              <a:t>•	Example: Use explicit rules for common cases and machine learning for exceptions.</a:t>
            </a:r>
          </a:p>
          <a:p>
            <a:pPr algn="l"/>
            <a:r>
              <a:rPr lang="en-US" sz="2800" dirty="0"/>
              <a:t>•	Achieves precision and adaptability.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F9DC-DA4D-50D3-5A42-EDA94FE2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C8EF-81F7-4A44-A119-8C00DE591B6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1A1D7-8728-553D-4943-917B4A1C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731" y="913314"/>
            <a:ext cx="9144000" cy="951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NLTK for </a:t>
            </a:r>
            <a:r>
              <a:rPr lang="en-US" b="1" dirty="0" err="1"/>
              <a:t>Coreference</a:t>
            </a:r>
            <a:r>
              <a:rPr lang="en-US" b="1" dirty="0"/>
              <a:t>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1720974"/>
            <a:ext cx="11921544" cy="489801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•	Overview of NLTK Library:</a:t>
            </a:r>
          </a:p>
          <a:p>
            <a:pPr algn="l"/>
            <a:r>
              <a:rPr lang="en-US" sz="2800" dirty="0"/>
              <a:t>•	NLTK provides tools for working with human language data.</a:t>
            </a:r>
          </a:p>
          <a:p>
            <a:pPr algn="l"/>
            <a:r>
              <a:rPr lang="en-US" sz="2800" dirty="0"/>
              <a:t>•	Role of NLTK in </a:t>
            </a:r>
            <a:r>
              <a:rPr lang="en-US" sz="2800" dirty="0" err="1"/>
              <a:t>Coreference</a:t>
            </a:r>
            <a:r>
              <a:rPr lang="en-US" sz="2800" dirty="0"/>
              <a:t>:</a:t>
            </a:r>
          </a:p>
          <a:p>
            <a:pPr algn="l"/>
            <a:r>
              <a:rPr lang="en-US" sz="2800" dirty="0"/>
              <a:t>•	Tokenization, part-of-speech tagging, and Named Entity Recognition (NER).</a:t>
            </a:r>
          </a:p>
          <a:p>
            <a:pPr algn="l"/>
            <a:r>
              <a:rPr lang="en-US" sz="2800" dirty="0"/>
              <a:t>•	Key Functionalities:</a:t>
            </a:r>
          </a:p>
          <a:p>
            <a:pPr algn="l"/>
            <a:r>
              <a:rPr lang="en-US" sz="2800" dirty="0"/>
              <a:t>•	Identify entities like names, e.g., recognizing "John" as a person.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14B0-C600-5D7F-2E77-1A013AA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CDB7-951D-4BEA-90FB-ADA8BD467C90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87752-FB79-F0F5-C17C-0124868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D32-9AFB-4B74-B989-7580EFB2A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305</TotalTime>
  <Words>1705</Words>
  <Application>Microsoft Office PowerPoint</Application>
  <PresentationFormat>Widescreen</PresentationFormat>
  <Paragraphs>209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Söhne Mono</vt:lpstr>
      <vt:lpstr>Tw Cen MT</vt:lpstr>
      <vt:lpstr>Droplet</vt:lpstr>
      <vt:lpstr>COREFERENCE RESOLUTION  BY : HASSAN ZORKOT AND HADI SROUR</vt:lpstr>
      <vt:lpstr>Introduction</vt:lpstr>
      <vt:lpstr>What is Coreference?</vt:lpstr>
      <vt:lpstr>Coreference Resolution Approaches</vt:lpstr>
      <vt:lpstr>Rule-based Approaches</vt:lpstr>
      <vt:lpstr>Machine Learning-based Approaches</vt:lpstr>
      <vt:lpstr>Deep Learning-based Approaches</vt:lpstr>
      <vt:lpstr>Hybrid Models</vt:lpstr>
      <vt:lpstr>NLTK for Coreference Resolution</vt:lpstr>
      <vt:lpstr>Additional NLTK Functionalities</vt:lpstr>
      <vt:lpstr>Installing Required Dependencies</vt:lpstr>
      <vt:lpstr>NeuralCoref Library</vt:lpstr>
      <vt:lpstr>Advanced Features of NeuralCoref</vt:lpstr>
      <vt:lpstr>Challenges in Coreference Resolution</vt:lpstr>
      <vt:lpstr>Evaluation Metrics for Coreference Resolution</vt:lpstr>
      <vt:lpstr>Common Challenges in Evaluation</vt:lpstr>
      <vt:lpstr>Applications of Coreference Resolution</vt:lpstr>
      <vt:lpstr>Real-world Impact: Document Summarization</vt:lpstr>
      <vt:lpstr>Real-world Impact: Question-Answering Systems</vt:lpstr>
      <vt:lpstr>Real-world Impact: Machine Translation</vt:lpstr>
      <vt:lpstr>Future Developments</vt:lpstr>
      <vt:lpstr>Self-Learning Outcome</vt:lpstr>
      <vt:lpstr>Simple code example: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COREFERENCE RESOLUTION  BY : HASSAN ZORKOT AND HADI SROUR</dc:title>
  <dc:creator>Maher Fattouh</dc:creator>
  <cp:lastModifiedBy>Hadi Srour</cp:lastModifiedBy>
  <cp:revision>13</cp:revision>
  <dcterms:created xsi:type="dcterms:W3CDTF">2023-12-30T21:13:12Z</dcterms:created>
  <dcterms:modified xsi:type="dcterms:W3CDTF">2024-01-11T07:12:17Z</dcterms:modified>
</cp:coreProperties>
</file>