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03537-FEC2-4BDE-AA7F-43C632ADB7B3}" type="doc">
      <dgm:prSet loTypeId="urn:microsoft.com/office/officeart/2005/8/layout/process1" loCatId="process" qsTypeId="urn:microsoft.com/office/officeart/2005/8/quickstyle/simple3" qsCatId="simple" csTypeId="urn:microsoft.com/office/officeart/2005/8/colors/accent2_5" csCatId="accent2" phldr="1"/>
      <dgm:spPr/>
    </dgm:pt>
    <dgm:pt modelId="{28E4F26F-6D94-4F24-989D-BE8DAB32D2F3}">
      <dgm:prSet phldrT="[Текст]" custT="1"/>
      <dgm:spPr/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dirty="0">
              <a:solidFill>
                <a:schemeClr val="tx1"/>
              </a:solidFill>
            </a:rPr>
            <a:t>86</a:t>
          </a:r>
          <a:r>
            <a:rPr lang="en-AU" sz="1600" dirty="0"/>
            <a:t> 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dirty="0"/>
            <a:t>Hoffman residents were invited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AU" sz="1400" dirty="0"/>
            <a:t>- over the age of 14</a:t>
          </a:r>
        </a:p>
        <a:p>
          <a:pPr marL="0" marR="0" lvl="0" indent="0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AU" sz="1400" dirty="0"/>
            <a:t>- age and gender proportions were observed</a:t>
          </a:r>
          <a:endParaRPr lang="ru-KZ" sz="1600" dirty="0"/>
        </a:p>
      </dgm:t>
    </dgm:pt>
    <dgm:pt modelId="{8984D8E9-94F2-47C8-BB30-C606C1B720C2}" type="parTrans" cxnId="{EBB3C009-97E4-4C76-A750-D4328672D87F}">
      <dgm:prSet/>
      <dgm:spPr/>
      <dgm:t>
        <a:bodyPr/>
        <a:lstStyle/>
        <a:p>
          <a:endParaRPr lang="ru-KZ"/>
        </a:p>
      </dgm:t>
    </dgm:pt>
    <dgm:pt modelId="{B66ACD07-8143-4558-9A7F-13E13CD3BAD8}" type="sibTrans" cxnId="{EBB3C009-97E4-4C76-A750-D4328672D87F}">
      <dgm:prSet/>
      <dgm:spPr/>
      <dgm:t>
        <a:bodyPr/>
        <a:lstStyle/>
        <a:p>
          <a:endParaRPr lang="ru-KZ"/>
        </a:p>
      </dgm:t>
    </dgm:pt>
    <dgm:pt modelId="{060C73CF-96B9-4D6B-806D-20F44C126AFE}">
      <dgm:prSet phldrT="[Текст]" custT="1"/>
      <dgm:spPr/>
      <dgm:t>
        <a:bodyPr/>
        <a:lstStyle/>
        <a:p>
          <a:pPr>
            <a:buNone/>
          </a:pPr>
          <a:r>
            <a:rPr lang="en-AU" sz="1800" b="1" dirty="0">
              <a:solidFill>
                <a:schemeClr val="tx1"/>
              </a:solidFill>
            </a:rPr>
            <a:t>69</a:t>
          </a:r>
          <a:r>
            <a:rPr lang="en-AU" sz="1600" dirty="0"/>
            <a:t> </a:t>
          </a:r>
        </a:p>
        <a:p>
          <a:pPr>
            <a:buNone/>
          </a:pPr>
          <a:r>
            <a:rPr lang="en-AU" sz="1400" dirty="0"/>
            <a:t>participants were at the beginning of the study</a:t>
          </a:r>
        </a:p>
      </dgm:t>
    </dgm:pt>
    <dgm:pt modelId="{EBEBE5A7-6A98-4F82-BB0D-73D56DDAE949}" type="parTrans" cxnId="{56BA896D-A0CF-4F66-AA13-36DCD670DFAB}">
      <dgm:prSet/>
      <dgm:spPr/>
      <dgm:t>
        <a:bodyPr/>
        <a:lstStyle/>
        <a:p>
          <a:endParaRPr lang="ru-KZ"/>
        </a:p>
      </dgm:t>
    </dgm:pt>
    <dgm:pt modelId="{2623C113-65FD-4518-A3E1-1132237E3744}" type="sibTrans" cxnId="{56BA896D-A0CF-4F66-AA13-36DCD670DFA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ru-KZ"/>
        </a:p>
      </dgm:t>
    </dgm:pt>
    <dgm:pt modelId="{E8FFF4B1-2309-4F67-8DF4-8617DCBF90AC}">
      <dgm:prSet phldrT="[Текст]" custT="1"/>
      <dgm:spPr/>
      <dgm:t>
        <a:bodyPr/>
        <a:lstStyle/>
        <a:p>
          <a:r>
            <a:rPr lang="en-AU" sz="1800" b="1" dirty="0">
              <a:solidFill>
                <a:srgbClr val="FF0000"/>
              </a:solidFill>
            </a:rPr>
            <a:t>62</a:t>
          </a:r>
          <a:endParaRPr lang="en-AU" sz="1400" b="1" dirty="0">
            <a:solidFill>
              <a:srgbClr val="FF0000"/>
            </a:solidFill>
          </a:endParaRPr>
        </a:p>
        <a:p>
          <a:r>
            <a:rPr lang="en-AU" sz="1400" dirty="0"/>
            <a:t>participants took part from start to finish</a:t>
          </a:r>
          <a:endParaRPr lang="ru-KZ" sz="1400" dirty="0"/>
        </a:p>
      </dgm:t>
    </dgm:pt>
    <dgm:pt modelId="{779BE1F2-9B53-4DF0-B31E-D7CDE04490E8}" type="parTrans" cxnId="{09475671-11E7-4DED-8348-6B8ABB92CAE8}">
      <dgm:prSet/>
      <dgm:spPr/>
      <dgm:t>
        <a:bodyPr/>
        <a:lstStyle/>
        <a:p>
          <a:endParaRPr lang="ru-KZ"/>
        </a:p>
      </dgm:t>
    </dgm:pt>
    <dgm:pt modelId="{B4EFDF2E-DAC3-44F6-A04C-668F711AC33C}" type="sibTrans" cxnId="{09475671-11E7-4DED-8348-6B8ABB92CAE8}">
      <dgm:prSet/>
      <dgm:spPr/>
      <dgm:t>
        <a:bodyPr/>
        <a:lstStyle/>
        <a:p>
          <a:endParaRPr lang="ru-KZ"/>
        </a:p>
      </dgm:t>
    </dgm:pt>
    <dgm:pt modelId="{CC6FEE14-1B54-42D9-A379-1B7256DC15A0}" type="pres">
      <dgm:prSet presAssocID="{D8603537-FEC2-4BDE-AA7F-43C632ADB7B3}" presName="Name0" presStyleCnt="0">
        <dgm:presLayoutVars>
          <dgm:dir/>
          <dgm:resizeHandles val="exact"/>
        </dgm:presLayoutVars>
      </dgm:prSet>
      <dgm:spPr/>
    </dgm:pt>
    <dgm:pt modelId="{1F61499D-75AF-4E67-AEF3-ACCD5F644B1B}" type="pres">
      <dgm:prSet presAssocID="{28E4F26F-6D94-4F24-989D-BE8DAB32D2F3}" presName="node" presStyleLbl="node1" presStyleIdx="0" presStyleCnt="3" custScaleX="59136" custScaleY="60853" custLinFactX="-21663" custLinFactNeighborX="-100000" custLinFactNeighborY="-832">
        <dgm:presLayoutVars>
          <dgm:bulletEnabled val="1"/>
        </dgm:presLayoutVars>
      </dgm:prSet>
      <dgm:spPr/>
    </dgm:pt>
    <dgm:pt modelId="{6E3FA1CA-E114-4ABC-BAB0-877FCC4C90DF}" type="pres">
      <dgm:prSet presAssocID="{B66ACD07-8143-4558-9A7F-13E13CD3BAD8}" presName="sibTrans" presStyleLbl="sibTrans2D1" presStyleIdx="0" presStyleCnt="2" custScaleX="157564" custScaleY="71134" custLinFactNeighborX="173" custLinFactNeighborY="-2595"/>
      <dgm:spPr/>
    </dgm:pt>
    <dgm:pt modelId="{E67649F8-B3AE-448E-999E-7BB731275458}" type="pres">
      <dgm:prSet presAssocID="{B66ACD07-8143-4558-9A7F-13E13CD3BAD8}" presName="connectorText" presStyleLbl="sibTrans2D1" presStyleIdx="0" presStyleCnt="2"/>
      <dgm:spPr/>
    </dgm:pt>
    <dgm:pt modelId="{1057099F-8952-4F14-8773-413E74EDEB6C}" type="pres">
      <dgm:prSet presAssocID="{060C73CF-96B9-4D6B-806D-20F44C126AFE}" presName="node" presStyleLbl="node1" presStyleIdx="1" presStyleCnt="3" custScaleX="49239" custScaleY="55525" custLinFactNeighborX="-1787" custLinFactNeighborY="-722">
        <dgm:presLayoutVars>
          <dgm:bulletEnabled val="1"/>
        </dgm:presLayoutVars>
      </dgm:prSet>
      <dgm:spPr/>
    </dgm:pt>
    <dgm:pt modelId="{7F74635E-9BC8-42CA-ABCB-3DBD1CEEE61B}" type="pres">
      <dgm:prSet presAssocID="{2623C113-65FD-4518-A3E1-1132237E3744}" presName="sibTrans" presStyleLbl="sibTrans2D1" presStyleIdx="1" presStyleCnt="2" custScaleX="174597" custScaleY="77727" custLinFactNeighborX="3364" custLinFactNeighborY="-845"/>
      <dgm:spPr/>
    </dgm:pt>
    <dgm:pt modelId="{DB1A8737-0CD2-402F-AEBF-20D5845A7EB8}" type="pres">
      <dgm:prSet presAssocID="{2623C113-65FD-4518-A3E1-1132237E3744}" presName="connectorText" presStyleLbl="sibTrans2D1" presStyleIdx="1" presStyleCnt="2"/>
      <dgm:spPr/>
    </dgm:pt>
    <dgm:pt modelId="{8B60D5DE-DA36-4004-80C6-95847C4A998F}" type="pres">
      <dgm:prSet presAssocID="{E8FFF4B1-2309-4F67-8DF4-8617DCBF90AC}" presName="node" presStyleLbl="node1" presStyleIdx="2" presStyleCnt="3" custScaleX="35447" custScaleY="48987" custLinFactNeighborX="-3621" custLinFactNeighborY="1003">
        <dgm:presLayoutVars>
          <dgm:bulletEnabled val="1"/>
        </dgm:presLayoutVars>
      </dgm:prSet>
      <dgm:spPr/>
    </dgm:pt>
  </dgm:ptLst>
  <dgm:cxnLst>
    <dgm:cxn modelId="{EBB3C009-97E4-4C76-A750-D4328672D87F}" srcId="{D8603537-FEC2-4BDE-AA7F-43C632ADB7B3}" destId="{28E4F26F-6D94-4F24-989D-BE8DAB32D2F3}" srcOrd="0" destOrd="0" parTransId="{8984D8E9-94F2-47C8-BB30-C606C1B720C2}" sibTransId="{B66ACD07-8143-4558-9A7F-13E13CD3BAD8}"/>
    <dgm:cxn modelId="{831E6D0B-0BE8-4DF6-AAE2-84F6398466DC}" type="presOf" srcId="{E8FFF4B1-2309-4F67-8DF4-8617DCBF90AC}" destId="{8B60D5DE-DA36-4004-80C6-95847C4A998F}" srcOrd="0" destOrd="0" presId="urn:microsoft.com/office/officeart/2005/8/layout/process1"/>
    <dgm:cxn modelId="{06905E13-FCF0-4C4F-BF85-333FC8D8F233}" type="presOf" srcId="{B66ACD07-8143-4558-9A7F-13E13CD3BAD8}" destId="{E67649F8-B3AE-448E-999E-7BB731275458}" srcOrd="1" destOrd="0" presId="urn:microsoft.com/office/officeart/2005/8/layout/process1"/>
    <dgm:cxn modelId="{C2568E13-85D9-4C6B-B007-A2E5BDDE7CDC}" type="presOf" srcId="{2623C113-65FD-4518-A3E1-1132237E3744}" destId="{DB1A8737-0CD2-402F-AEBF-20D5845A7EB8}" srcOrd="1" destOrd="0" presId="urn:microsoft.com/office/officeart/2005/8/layout/process1"/>
    <dgm:cxn modelId="{AD8FD65D-FD03-409A-9C22-7B05C50BFAF1}" type="presOf" srcId="{28E4F26F-6D94-4F24-989D-BE8DAB32D2F3}" destId="{1F61499D-75AF-4E67-AEF3-ACCD5F644B1B}" srcOrd="0" destOrd="0" presId="urn:microsoft.com/office/officeart/2005/8/layout/process1"/>
    <dgm:cxn modelId="{29F7B441-381B-45AF-84E1-6C89AC43D3F1}" type="presOf" srcId="{060C73CF-96B9-4D6B-806D-20F44C126AFE}" destId="{1057099F-8952-4F14-8773-413E74EDEB6C}" srcOrd="0" destOrd="0" presId="urn:microsoft.com/office/officeart/2005/8/layout/process1"/>
    <dgm:cxn modelId="{7A1D954C-07A2-49B4-AFA9-156574E53A1B}" type="presOf" srcId="{2623C113-65FD-4518-A3E1-1132237E3744}" destId="{7F74635E-9BC8-42CA-ABCB-3DBD1CEEE61B}" srcOrd="0" destOrd="0" presId="urn:microsoft.com/office/officeart/2005/8/layout/process1"/>
    <dgm:cxn modelId="{56BA896D-A0CF-4F66-AA13-36DCD670DFAB}" srcId="{D8603537-FEC2-4BDE-AA7F-43C632ADB7B3}" destId="{060C73CF-96B9-4D6B-806D-20F44C126AFE}" srcOrd="1" destOrd="0" parTransId="{EBEBE5A7-6A98-4F82-BB0D-73D56DDAE949}" sibTransId="{2623C113-65FD-4518-A3E1-1132237E3744}"/>
    <dgm:cxn modelId="{09475671-11E7-4DED-8348-6B8ABB92CAE8}" srcId="{D8603537-FEC2-4BDE-AA7F-43C632ADB7B3}" destId="{E8FFF4B1-2309-4F67-8DF4-8617DCBF90AC}" srcOrd="2" destOrd="0" parTransId="{779BE1F2-9B53-4DF0-B31E-D7CDE04490E8}" sibTransId="{B4EFDF2E-DAC3-44F6-A04C-668F711AC33C}"/>
    <dgm:cxn modelId="{8766D0D8-ED27-4F8A-91F4-7866BEAE993C}" type="presOf" srcId="{D8603537-FEC2-4BDE-AA7F-43C632ADB7B3}" destId="{CC6FEE14-1B54-42D9-A379-1B7256DC15A0}" srcOrd="0" destOrd="0" presId="urn:microsoft.com/office/officeart/2005/8/layout/process1"/>
    <dgm:cxn modelId="{EFEC36FF-1B0C-45BF-9DC0-83C76E96BD50}" type="presOf" srcId="{B66ACD07-8143-4558-9A7F-13E13CD3BAD8}" destId="{6E3FA1CA-E114-4ABC-BAB0-877FCC4C90DF}" srcOrd="0" destOrd="0" presId="urn:microsoft.com/office/officeart/2005/8/layout/process1"/>
    <dgm:cxn modelId="{75E0F670-45BD-4E3F-93DD-79A33BD44234}" type="presParOf" srcId="{CC6FEE14-1B54-42D9-A379-1B7256DC15A0}" destId="{1F61499D-75AF-4E67-AEF3-ACCD5F644B1B}" srcOrd="0" destOrd="0" presId="urn:microsoft.com/office/officeart/2005/8/layout/process1"/>
    <dgm:cxn modelId="{6A6C646B-B8DD-4F25-8084-3A77DA536A27}" type="presParOf" srcId="{CC6FEE14-1B54-42D9-A379-1B7256DC15A0}" destId="{6E3FA1CA-E114-4ABC-BAB0-877FCC4C90DF}" srcOrd="1" destOrd="0" presId="urn:microsoft.com/office/officeart/2005/8/layout/process1"/>
    <dgm:cxn modelId="{B0DC6170-C0C4-4364-8C91-A2EC2532A4CA}" type="presParOf" srcId="{6E3FA1CA-E114-4ABC-BAB0-877FCC4C90DF}" destId="{E67649F8-B3AE-448E-999E-7BB731275458}" srcOrd="0" destOrd="0" presId="urn:microsoft.com/office/officeart/2005/8/layout/process1"/>
    <dgm:cxn modelId="{9272B435-AE5A-4664-A78D-B9508494141C}" type="presParOf" srcId="{CC6FEE14-1B54-42D9-A379-1B7256DC15A0}" destId="{1057099F-8952-4F14-8773-413E74EDEB6C}" srcOrd="2" destOrd="0" presId="urn:microsoft.com/office/officeart/2005/8/layout/process1"/>
    <dgm:cxn modelId="{7C4FC78D-C21E-412C-AB34-7CC4DB6878FB}" type="presParOf" srcId="{CC6FEE14-1B54-42D9-A379-1B7256DC15A0}" destId="{7F74635E-9BC8-42CA-ABCB-3DBD1CEEE61B}" srcOrd="3" destOrd="0" presId="urn:microsoft.com/office/officeart/2005/8/layout/process1"/>
    <dgm:cxn modelId="{55F60AE7-AA40-414B-8F70-3B754C9916E0}" type="presParOf" srcId="{7F74635E-9BC8-42CA-ABCB-3DBD1CEEE61B}" destId="{DB1A8737-0CD2-402F-AEBF-20D5845A7EB8}" srcOrd="0" destOrd="0" presId="urn:microsoft.com/office/officeart/2005/8/layout/process1"/>
    <dgm:cxn modelId="{0339EA4B-1336-491F-BEDE-60CAF29915BB}" type="presParOf" srcId="{CC6FEE14-1B54-42D9-A379-1B7256DC15A0}" destId="{8B60D5DE-DA36-4004-80C6-95847C4A99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1499D-75AF-4E67-AEF3-ACCD5F644B1B}">
      <dsp:nvSpPr>
        <dsp:cNvPr id="0" name=""/>
        <dsp:cNvSpPr/>
      </dsp:nvSpPr>
      <dsp:spPr>
        <a:xfrm>
          <a:off x="0" y="559376"/>
          <a:ext cx="2585715" cy="16713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86</a:t>
          </a:r>
          <a:r>
            <a:rPr lang="en-AU" sz="1600" kern="1200" dirty="0"/>
            <a:t>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Hoffman residents were invited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AU" sz="1400" kern="1200" dirty="0"/>
            <a:t>- over the age of 14</a:t>
          </a:r>
        </a:p>
        <a:p>
          <a:pPr marL="0" marR="0" lvl="0" indent="0" algn="ctr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AU" sz="1400" kern="1200" dirty="0"/>
            <a:t>- age and gender proportions were observed</a:t>
          </a:r>
          <a:endParaRPr lang="ru-KZ" sz="1600" kern="1200" dirty="0"/>
        </a:p>
      </dsp:txBody>
      <dsp:txXfrm>
        <a:off x="48951" y="608327"/>
        <a:ext cx="2487813" cy="1573407"/>
      </dsp:txXfrm>
    </dsp:sp>
    <dsp:sp modelId="{6E3FA1CA-E114-4ABC-BAB0-877FCC4C90DF}">
      <dsp:nvSpPr>
        <dsp:cNvPr id="0" name=""/>
        <dsp:cNvSpPr/>
      </dsp:nvSpPr>
      <dsp:spPr>
        <a:xfrm rot="2533">
          <a:off x="2756013" y="982820"/>
          <a:ext cx="1445676" cy="7713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3300" kern="1200"/>
        </a:p>
      </dsp:txBody>
      <dsp:txXfrm>
        <a:off x="2756013" y="1137007"/>
        <a:ext cx="1214268" cy="462817"/>
      </dsp:txXfrm>
    </dsp:sp>
    <dsp:sp modelId="{1057099F-8952-4F14-8773-413E74EDEB6C}">
      <dsp:nvSpPr>
        <dsp:cNvPr id="0" name=""/>
        <dsp:cNvSpPr/>
      </dsp:nvSpPr>
      <dsp:spPr>
        <a:xfrm>
          <a:off x="4316878" y="635563"/>
          <a:ext cx="2152970" cy="1524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80000"/>
                <a:satMod val="107000"/>
                <a:lumMod val="10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chemeClr val="tx1"/>
              </a:solidFill>
            </a:rPr>
            <a:t>69</a:t>
          </a:r>
          <a:r>
            <a:rPr lang="en-AU" sz="16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participants were at the beginning of the study</a:t>
          </a:r>
        </a:p>
      </dsp:txBody>
      <dsp:txXfrm>
        <a:off x="4361543" y="680228"/>
        <a:ext cx="2063640" cy="1435647"/>
      </dsp:txXfrm>
    </dsp:sp>
    <dsp:sp modelId="{7F74635E-9BC8-42CA-ABCB-3DBD1CEEE61B}">
      <dsp:nvSpPr>
        <dsp:cNvPr id="0" name=""/>
        <dsp:cNvSpPr/>
      </dsp:nvSpPr>
      <dsp:spPr>
        <a:xfrm rot="45465">
          <a:off x="6591180" y="993487"/>
          <a:ext cx="1601597" cy="842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3600" kern="1200"/>
        </a:p>
      </dsp:txBody>
      <dsp:txXfrm>
        <a:off x="6591191" y="1160386"/>
        <a:ext cx="1348741" cy="505712"/>
      </dsp:txXfrm>
    </dsp:sp>
    <dsp:sp modelId="{8B60D5DE-DA36-4004-80C6-95847C4A998F}">
      <dsp:nvSpPr>
        <dsp:cNvPr id="0" name=""/>
        <dsp:cNvSpPr/>
      </dsp:nvSpPr>
      <dsp:spPr>
        <a:xfrm>
          <a:off x="8200473" y="772721"/>
          <a:ext cx="1549916" cy="1345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80000"/>
                <a:satMod val="107000"/>
                <a:lumMod val="10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solidFill>
                <a:srgbClr val="FF0000"/>
              </a:solidFill>
            </a:rPr>
            <a:t>62</a:t>
          </a:r>
          <a:endParaRPr lang="en-AU" sz="1400" b="1" kern="1200" dirty="0">
            <a:solidFill>
              <a:srgbClr val="FF00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participants took part from start to finish</a:t>
          </a:r>
          <a:endParaRPr lang="ru-KZ" sz="1400" kern="1200" dirty="0"/>
        </a:p>
      </dsp:txBody>
      <dsp:txXfrm>
        <a:off x="8239879" y="812127"/>
        <a:ext cx="1471104" cy="1266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1DE47-C599-42FF-91D9-DAA54636CA63}" type="datetimeFigureOut">
              <a:rPr lang="ru-KZ" smtClean="0"/>
              <a:t>24.10.2021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881B-7527-4B73-9EE4-F14C43293D5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52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72095-A658-4AD9-B3E4-C1FD75B2B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067339"/>
            <a:ext cx="8110330" cy="1599056"/>
          </a:xfrm>
        </p:spPr>
        <p:txBody>
          <a:bodyPr>
            <a:normAutofit/>
          </a:bodyPr>
          <a:lstStyle/>
          <a:p>
            <a:r>
              <a:rPr lang="en-AU" sz="2400" dirty="0"/>
              <a:t>predicting the results of a </a:t>
            </a:r>
            <a:br>
              <a:rPr lang="ru-RU" sz="2400" dirty="0"/>
            </a:br>
            <a:br>
              <a:rPr lang="ru-RU" sz="2400" dirty="0"/>
            </a:br>
            <a:r>
              <a:rPr lang="en-AU" sz="2400" dirty="0"/>
              <a:t>mental arithmetic test</a:t>
            </a:r>
            <a:endParaRPr lang="ru-KZ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E1F4DB-796D-4652-B8FD-F16B313F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determining the characteristics of the test taker that affect the result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22860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8FE6-3BDA-4C68-AD16-3DD74EA1380D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Correlation of attributes to Mental Arithmetic test scores</a:t>
            </a:r>
            <a:endParaRPr lang="ru-KZ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B298-0F70-4088-B3A7-8810BAAFCD37}"/>
              </a:ext>
            </a:extLst>
          </p:cNvPr>
          <p:cNvSpPr txBox="1"/>
          <p:nvPr/>
        </p:nvSpPr>
        <p:spPr>
          <a:xfrm>
            <a:off x="694617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A209B-9EF6-440F-B9D4-2C71609A84D4}"/>
              </a:ext>
            </a:extLst>
          </p:cNvPr>
          <p:cNvSpPr txBox="1"/>
          <p:nvPr/>
        </p:nvSpPr>
        <p:spPr>
          <a:xfrm>
            <a:off x="4364372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Attention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FBCE4-1C85-4EA1-96AF-8BC0F068599C}"/>
              </a:ext>
            </a:extLst>
          </p:cNvPr>
          <p:cNvSpPr txBox="1"/>
          <p:nvPr/>
        </p:nvSpPr>
        <p:spPr>
          <a:xfrm>
            <a:off x="8324777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IQ test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062F27-D773-4E69-A2AB-D35D2CC9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945005"/>
            <a:ext cx="11649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B7EB298-0F70-4088-B3A7-8810BAAFCD37}"/>
              </a:ext>
            </a:extLst>
          </p:cNvPr>
          <p:cNvSpPr txBox="1"/>
          <p:nvPr/>
        </p:nvSpPr>
        <p:spPr>
          <a:xfrm>
            <a:off x="399977" y="3303492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transformation should be applied on ‘</a:t>
            </a:r>
            <a:r>
              <a:rPr lang="en-AU" dirty="0" err="1"/>
              <a:t>att_test_missed</a:t>
            </a:r>
            <a:r>
              <a:rPr lang="en-AU" dirty="0"/>
              <a:t>’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A209B-9EF6-440F-B9D4-2C71609A84D4}"/>
              </a:ext>
            </a:extLst>
          </p:cNvPr>
          <p:cNvSpPr txBox="1"/>
          <p:nvPr/>
        </p:nvSpPr>
        <p:spPr>
          <a:xfrm>
            <a:off x="4364372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Attention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FBCE4-1C85-4EA1-96AF-8BC0F068599C}"/>
              </a:ext>
            </a:extLst>
          </p:cNvPr>
          <p:cNvSpPr txBox="1"/>
          <p:nvPr/>
        </p:nvSpPr>
        <p:spPr>
          <a:xfrm>
            <a:off x="8324777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IQ test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D40F31-EDCB-4781-96C1-C1A031B19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4114800" y="1881450"/>
            <a:ext cx="7527869" cy="4690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BE930-10EB-488D-B251-AE2A08E5CFB9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Correlation of attributes to Mental Arithmetic test scores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278627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10A209B-9EF6-440F-B9D4-2C71609A84D4}"/>
              </a:ext>
            </a:extLst>
          </p:cNvPr>
          <p:cNvSpPr txBox="1"/>
          <p:nvPr/>
        </p:nvSpPr>
        <p:spPr>
          <a:xfrm>
            <a:off x="4364372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Attention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BE930-10EB-488D-B251-AE2A08E5CFB9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Correlation of attributes to Mental Arithmetic test scores</a:t>
            </a:r>
            <a:endParaRPr lang="ru-KZ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8792-3ABB-4BCF-BDEC-EE59A4F1CE3F}"/>
              </a:ext>
            </a:extLst>
          </p:cNvPr>
          <p:cNvSpPr txBox="1"/>
          <p:nvPr/>
        </p:nvSpPr>
        <p:spPr>
          <a:xfrm>
            <a:off x="8324777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IQ test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8AC77A-15F6-49E2-96A8-1E9D6816F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67" r="889"/>
          <a:stretch/>
        </p:blipFill>
        <p:spPr>
          <a:xfrm>
            <a:off x="3975651" y="1935981"/>
            <a:ext cx="7673010" cy="4735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BD3C58-7C89-4210-A812-7A748C5C6F30}"/>
              </a:ext>
            </a:extLst>
          </p:cNvPr>
          <p:cNvSpPr txBox="1"/>
          <p:nvPr/>
        </p:nvSpPr>
        <p:spPr>
          <a:xfrm>
            <a:off x="399977" y="3303492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Having looked at different transformations, I decided on taking the square root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12456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7471D-2B7A-438B-BFA1-3E812DD8F096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Constructing a Linear Regression Model</a:t>
            </a:r>
            <a:endParaRPr lang="ru-KZ" sz="2400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85A5B47-3E3F-47DC-A3F0-B4B51C6056DF}"/>
              </a:ext>
            </a:extLst>
          </p:cNvPr>
          <p:cNvSpPr/>
          <p:nvPr/>
        </p:nvSpPr>
        <p:spPr>
          <a:xfrm>
            <a:off x="264161" y="1188031"/>
            <a:ext cx="11551920" cy="1239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              =  -12.07 - 1.09 * SQRT(                   ) + 0.42 *                 - 1.01 *                     - 1.22 *   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6536E-3475-4072-8771-0A0A956C0CDD}"/>
              </a:ext>
            </a:extLst>
          </p:cNvPr>
          <p:cNvSpPr txBox="1"/>
          <p:nvPr/>
        </p:nvSpPr>
        <p:spPr>
          <a:xfrm>
            <a:off x="655779" y="1433250"/>
            <a:ext cx="140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Mental Arithmetic test score</a:t>
            </a:r>
            <a:endParaRPr lang="ru-KZ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B86D-D98E-4B2F-8672-E944AB82169B}"/>
              </a:ext>
            </a:extLst>
          </p:cNvPr>
          <p:cNvSpPr txBox="1"/>
          <p:nvPr/>
        </p:nvSpPr>
        <p:spPr>
          <a:xfrm>
            <a:off x="4271998" y="1433250"/>
            <a:ext cx="140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Number of        missed symbols in attention test</a:t>
            </a:r>
            <a:endParaRPr lang="ru-KZ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B8096-9A2F-44A4-9CBE-3E3203AF391B}"/>
              </a:ext>
            </a:extLst>
          </p:cNvPr>
          <p:cNvSpPr txBox="1"/>
          <p:nvPr/>
        </p:nvSpPr>
        <p:spPr>
          <a:xfrm>
            <a:off x="6270677" y="1648694"/>
            <a:ext cx="14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IQ test score</a:t>
            </a:r>
            <a:endParaRPr lang="ru-KZ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DF64F-4F44-4379-8EBC-CB6E21731641}"/>
              </a:ext>
            </a:extLst>
          </p:cNvPr>
          <p:cNvSpPr txBox="1"/>
          <p:nvPr/>
        </p:nvSpPr>
        <p:spPr>
          <a:xfrm>
            <a:off x="8163104" y="1325528"/>
            <a:ext cx="1401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Predisposition to subjects that involve work with numbers </a:t>
            </a:r>
            <a:endParaRPr lang="ru-KZ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0C41B-C686-402E-A50E-E8B84BAAF736}"/>
              </a:ext>
            </a:extLst>
          </p:cNvPr>
          <p:cNvSpPr txBox="1"/>
          <p:nvPr/>
        </p:nvSpPr>
        <p:spPr>
          <a:xfrm>
            <a:off x="9856747" y="1648694"/>
            <a:ext cx="14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IS MALE</a:t>
            </a:r>
            <a:endParaRPr lang="ru-KZ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0EA183-4706-4FF5-BB60-2E1DD87A4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08"/>
          <a:stretch/>
        </p:blipFill>
        <p:spPr>
          <a:xfrm>
            <a:off x="2876830" y="3236254"/>
            <a:ext cx="6239240" cy="14244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3D5B62-6239-488E-9834-0ABB5D2D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18"/>
          <a:stretch/>
        </p:blipFill>
        <p:spPr>
          <a:xfrm>
            <a:off x="2876830" y="4916336"/>
            <a:ext cx="6640842" cy="7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7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7471D-2B7A-438B-BFA1-3E812DD8F096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Model diagnostics</a:t>
            </a:r>
            <a:endParaRPr lang="ru-KZ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554124-3D5D-46D9-A11E-2FE2531C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71637"/>
            <a:ext cx="6505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6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7471D-2B7A-438B-BFA1-3E812DD8F096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Model diagnostics</a:t>
            </a:r>
            <a:endParaRPr lang="ru-KZ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3CACA5-3B10-4937-A0C4-979433C4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6" y="1860196"/>
            <a:ext cx="5843588" cy="36531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149373-926F-4E5C-81DB-C69FCE5F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" y="1905394"/>
            <a:ext cx="5843588" cy="36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10A209B-9EF6-440F-B9D4-2C71609A84D4}"/>
              </a:ext>
            </a:extLst>
          </p:cNvPr>
          <p:cNvSpPr txBox="1"/>
          <p:nvPr/>
        </p:nvSpPr>
        <p:spPr>
          <a:xfrm>
            <a:off x="2578192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Attention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BE930-10EB-488D-B251-AE2A08E5CFB9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Correlation of attributes to Mental Arithmetic test scores</a:t>
            </a:r>
            <a:endParaRPr lang="ru-KZ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8792-3ABB-4BCF-BDEC-EE59A4F1CE3F}"/>
              </a:ext>
            </a:extLst>
          </p:cNvPr>
          <p:cNvSpPr txBox="1"/>
          <p:nvPr/>
        </p:nvSpPr>
        <p:spPr>
          <a:xfrm>
            <a:off x="6272457" y="12996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IQ test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8AC77A-15F6-49E2-96A8-1E9D6816F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67" r="889"/>
          <a:stretch/>
        </p:blipFill>
        <p:spPr>
          <a:xfrm>
            <a:off x="1992887" y="1935981"/>
            <a:ext cx="7673010" cy="47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7471D-2B7A-438B-BFA1-3E812DD8F096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Model diagnostics</a:t>
            </a:r>
            <a:endParaRPr lang="ru-KZ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200D0-763E-4614-BD8A-4CA86144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3" y="1740590"/>
            <a:ext cx="5422128" cy="3376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966918-1B17-484F-8455-C933437C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69" y="1740590"/>
            <a:ext cx="5372833" cy="33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7471D-2B7A-438B-BFA1-3E812DD8F096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Model diagnostics</a:t>
            </a:r>
            <a:endParaRPr lang="ru-KZ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CB1DB-6770-489D-B619-0E22655B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276350"/>
            <a:ext cx="7496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E352E-5EB6-4F70-98FF-60A49472BF70}"/>
              </a:ext>
            </a:extLst>
          </p:cNvPr>
          <p:cNvSpPr txBox="1"/>
          <p:nvPr/>
        </p:nvSpPr>
        <p:spPr>
          <a:xfrm>
            <a:off x="2423160" y="40772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Conclusions</a:t>
            </a:r>
            <a:endParaRPr lang="ru-KZ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FB364-71A1-404E-9931-8C4359ACBFA5}"/>
              </a:ext>
            </a:extLst>
          </p:cNvPr>
          <p:cNvSpPr txBox="1"/>
          <p:nvPr/>
        </p:nvSpPr>
        <p:spPr>
          <a:xfrm>
            <a:off x="944880" y="1310640"/>
            <a:ext cx="10047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</a:t>
            </a:r>
            <a:r>
              <a:rPr lang="en-AU" dirty="0"/>
              <a:t> test scores of</a:t>
            </a:r>
            <a:r>
              <a:rPr lang="en-US" dirty="0"/>
              <a:t> females and those who used to love technical subjects in school, on average, were higher,  gender and</a:t>
            </a:r>
            <a:r>
              <a:rPr lang="ru-RU" dirty="0"/>
              <a:t> </a:t>
            </a:r>
            <a:r>
              <a:rPr lang="en-AU" dirty="0"/>
              <a:t>predisposition to certain disciplines</a:t>
            </a:r>
            <a:r>
              <a:rPr lang="en-US" dirty="0"/>
              <a:t> shouldn’t be used as Mental Arithmetic test score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doesn’t affect the results of Mental Arithmetic test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can be improved by adding attributes, like</a:t>
            </a:r>
            <a:r>
              <a:rPr lang="ru-RU" dirty="0"/>
              <a:t> </a:t>
            </a:r>
            <a:r>
              <a:rPr lang="en-AU" dirty="0"/>
              <a:t>the level of education</a:t>
            </a:r>
            <a:r>
              <a:rPr lang="en-US" dirty="0"/>
              <a:t> and scores for other mental tests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033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E352E-5EB6-4F70-98FF-60A49472BF70}"/>
              </a:ext>
            </a:extLst>
          </p:cNvPr>
          <p:cNvSpPr txBox="1"/>
          <p:nvPr/>
        </p:nvSpPr>
        <p:spPr>
          <a:xfrm>
            <a:off x="-434212" y="34676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Study description and aims </a:t>
            </a:r>
            <a:endParaRPr lang="ru-KZ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2E956-32B8-4750-AE3E-7EFF9C0DEEA0}"/>
              </a:ext>
            </a:extLst>
          </p:cNvPr>
          <p:cNvSpPr txBox="1"/>
          <p:nvPr/>
        </p:nvSpPr>
        <p:spPr>
          <a:xfrm>
            <a:off x="6245052" y="878924"/>
            <a:ext cx="51416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	Mental arithmetic test </a:t>
            </a:r>
            <a:r>
              <a:rPr lang="en-AU" dirty="0"/>
              <a:t>is designed to measure a person’s ability to answer problems using the basic arithmetic operations:  Adding, Subtracting, Multiplying, Dividing and Fractions.</a:t>
            </a:r>
          </a:p>
          <a:p>
            <a:r>
              <a:rPr lang="en-AU" dirty="0"/>
              <a:t>	It’s a standardized psychometric assessment test that shows a candidate’s </a:t>
            </a:r>
            <a:r>
              <a:rPr lang="en-AU" u="sng" dirty="0"/>
              <a:t>general numerical aptitude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dirty="0"/>
              <a:t>	Aims: </a:t>
            </a:r>
            <a:r>
              <a:rPr lang="en-AU" dirty="0">
                <a:cs typeface="Times New Roman" panose="02020603050405020304" pitchFamily="18" charset="0"/>
              </a:rPr>
              <a:t>Determine which characteristics of a person affect the results of a mental arithmetic test, and therefore his general numerical abilities :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level of intelligence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ttentiveness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predisposition to certain types of sciences</a:t>
            </a:r>
          </a:p>
          <a:p>
            <a:pPr marL="285750" indent="-285750">
              <a:buFontTx/>
              <a:buChar char="-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ractice</a:t>
            </a:r>
          </a:p>
          <a:p>
            <a:r>
              <a:rPr lang="en-AU" dirty="0">
                <a:cs typeface="Times New Roman" panose="02020603050405020304" pitchFamily="18" charset="0"/>
              </a:rPr>
              <a:t>, and create a model to </a:t>
            </a:r>
            <a:r>
              <a:rPr lang="en-AU" b="1" dirty="0">
                <a:cs typeface="Times New Roman" panose="02020603050405020304" pitchFamily="18" charset="0"/>
              </a:rPr>
              <a:t>predict</a:t>
            </a:r>
            <a:r>
              <a:rPr lang="en-AU" dirty="0">
                <a:cs typeface="Times New Roman" panose="02020603050405020304" pitchFamily="18" charset="0"/>
              </a:rPr>
              <a:t> the results of the test using these attributes.</a:t>
            </a:r>
            <a:endParaRPr lang="en-AU" b="1" dirty="0"/>
          </a:p>
          <a:p>
            <a:r>
              <a:rPr lang="en-AU" b="1" dirty="0"/>
              <a:t> </a:t>
            </a:r>
            <a:endParaRPr lang="ru-KZ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19018D-0D1E-4DA6-B1F6-D4089243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5" y="2240841"/>
            <a:ext cx="4866607" cy="28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10B5B94C-F43E-4D87-84C7-E6D36307D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944966"/>
              </p:ext>
            </p:extLst>
          </p:nvPr>
        </p:nvGraphicFramePr>
        <p:xfrm>
          <a:off x="704794" y="1789927"/>
          <a:ext cx="9786731" cy="283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D4166F-639F-4670-AD6F-B6CB27A2FA15}"/>
              </a:ext>
            </a:extLst>
          </p:cNvPr>
          <p:cNvSpPr txBox="1"/>
          <p:nvPr/>
        </p:nvSpPr>
        <p:spPr>
          <a:xfrm>
            <a:off x="3517013" y="2904056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17 candidates 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did not consent </a:t>
            </a:r>
            <a:endParaRPr lang="ru-KZ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AAAA2-5E64-4E1C-9B2A-30E1C73E3315}"/>
              </a:ext>
            </a:extLst>
          </p:cNvPr>
          <p:cNvSpPr txBox="1"/>
          <p:nvPr/>
        </p:nvSpPr>
        <p:spPr>
          <a:xfrm>
            <a:off x="7466004" y="2942992"/>
            <a:ext cx="107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7 participants 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withdrew </a:t>
            </a:r>
            <a:endParaRPr lang="ru-KZ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36ACE-E9B7-425A-A5DE-6101E87066F0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Sampling and measurements 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8024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E352E-5EB6-4F70-98FF-60A49472BF70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Sampling and measurements </a:t>
            </a:r>
            <a:endParaRPr lang="ru-KZ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D2437D-D352-4D11-BB70-A209DB1D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62" y="1699889"/>
            <a:ext cx="9132390" cy="1626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BD5E9-FEC4-4CF3-9313-1BEDA39DD048}"/>
              </a:ext>
            </a:extLst>
          </p:cNvPr>
          <p:cNvSpPr txBox="1"/>
          <p:nvPr/>
        </p:nvSpPr>
        <p:spPr>
          <a:xfrm>
            <a:off x="1839361" y="3786809"/>
            <a:ext cx="89048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+mj-lt"/>
              </a:rPr>
              <a:t>Participants’ age, gender and favourite subjects back in school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+mj-lt"/>
              </a:rPr>
              <a:t>Favourite subjects were grouped into two categories: </a:t>
            </a:r>
          </a:p>
          <a:p>
            <a:r>
              <a:rPr lang="en-AU" sz="1600" b="1" dirty="0">
                <a:latin typeface="+mj-lt"/>
              </a:rPr>
              <a:t>     0</a:t>
            </a:r>
            <a:r>
              <a:rPr lang="en-AU" sz="1600" dirty="0">
                <a:latin typeface="+mj-lt"/>
              </a:rPr>
              <a:t> – humanities and </a:t>
            </a:r>
            <a:r>
              <a:rPr lang="en-AU" sz="1600" b="1" dirty="0">
                <a:latin typeface="+mj-lt"/>
              </a:rPr>
              <a:t>1</a:t>
            </a:r>
            <a:r>
              <a:rPr lang="en-AU" sz="1600" dirty="0">
                <a:latin typeface="+mj-lt"/>
              </a:rPr>
              <a:t> – subjects that involve critical thinking and work with numbers</a:t>
            </a:r>
          </a:p>
          <a:p>
            <a:pPr lvl="1"/>
            <a:endParaRPr lang="en-AU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+mj-lt"/>
              </a:rPr>
              <a:t>Participants were asked to pass Attention test and IQ test. Results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+mj-lt"/>
              </a:rPr>
              <a:t>Before passing Mental Arithmetic test they were randomly divided into two groups. One of the groups practiced </a:t>
            </a:r>
            <a:r>
              <a:rPr lang="en-AU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a problem solving</a:t>
            </a:r>
            <a:r>
              <a:rPr lang="en-AU" sz="16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+mj-lt"/>
              </a:rPr>
              <a:t>Mental Arithmetic test results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64D62-5CD1-4065-94C0-A7A2B42A816E}"/>
              </a:ext>
            </a:extLst>
          </p:cNvPr>
          <p:cNvSpPr txBox="1"/>
          <p:nvPr/>
        </p:nvSpPr>
        <p:spPr>
          <a:xfrm>
            <a:off x="4421256" y="1269217"/>
            <a:ext cx="334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62 rows X 8 columns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744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18182-DDE6-4476-863B-7D0954344539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Data summary</a:t>
            </a:r>
            <a:endParaRPr lang="ru-KZ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67ED9-13A1-442C-BA37-3D358EEC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2244952"/>
            <a:ext cx="3715385" cy="3060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A02766-2F95-45E7-95CB-3A73BD78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5" y="3074932"/>
            <a:ext cx="4862580" cy="3497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A2D25-EF54-4CDE-A020-BD5ED256D290}"/>
              </a:ext>
            </a:extLst>
          </p:cNvPr>
          <p:cNvSpPr txBox="1"/>
          <p:nvPr/>
        </p:nvSpPr>
        <p:spPr>
          <a:xfrm>
            <a:off x="7436769" y="1065961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Age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8B3BDA-4F87-4B22-AD7E-C57DBC275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3009" r="1406"/>
          <a:stretch/>
        </p:blipFill>
        <p:spPr>
          <a:xfrm>
            <a:off x="6713010" y="1563887"/>
            <a:ext cx="1711675" cy="138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12426-D3C6-4DC9-9577-11354FAA0F10}"/>
              </a:ext>
            </a:extLst>
          </p:cNvPr>
          <p:cNvSpPr txBox="1"/>
          <p:nvPr/>
        </p:nvSpPr>
        <p:spPr>
          <a:xfrm>
            <a:off x="965200" y="1065961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65708-DBD7-4880-8966-620436B3EA12}"/>
              </a:ext>
            </a:extLst>
          </p:cNvPr>
          <p:cNvSpPr txBox="1"/>
          <p:nvPr/>
        </p:nvSpPr>
        <p:spPr>
          <a:xfrm>
            <a:off x="2997200" y="5305017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males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8391D-69EF-419F-A8C6-3724ACCF33D1}"/>
              </a:ext>
            </a:extLst>
          </p:cNvPr>
          <p:cNvSpPr txBox="1"/>
          <p:nvPr/>
        </p:nvSpPr>
        <p:spPr>
          <a:xfrm>
            <a:off x="1393507" y="5318993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females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929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18182-DDE6-4476-863B-7D0954344539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Data summary</a:t>
            </a:r>
            <a:endParaRPr lang="ru-KZ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12426-D3C6-4DC9-9577-11354FAA0F10}"/>
              </a:ext>
            </a:extLst>
          </p:cNvPr>
          <p:cNvSpPr txBox="1"/>
          <p:nvPr/>
        </p:nvSpPr>
        <p:spPr>
          <a:xfrm>
            <a:off x="3773097" y="1076121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Favourite subjects and predisposition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09A941-9701-4AA6-A2F6-5F6A035E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" y="1928971"/>
            <a:ext cx="10325781" cy="30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18182-DDE6-4476-863B-7D0954344539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Data summary</a:t>
            </a:r>
            <a:endParaRPr lang="ru-KZ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12426-D3C6-4DC9-9577-11354FAA0F10}"/>
              </a:ext>
            </a:extLst>
          </p:cNvPr>
          <p:cNvSpPr txBox="1"/>
          <p:nvPr/>
        </p:nvSpPr>
        <p:spPr>
          <a:xfrm>
            <a:off x="763847" y="1045641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Attention test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26366-D07B-482D-BF3E-5F4204E851D3}"/>
              </a:ext>
            </a:extLst>
          </p:cNvPr>
          <p:cNvSpPr txBox="1"/>
          <p:nvPr/>
        </p:nvSpPr>
        <p:spPr>
          <a:xfrm>
            <a:off x="6622977" y="1045641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IQ test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AE54E6-54D9-4984-80E8-8C13D3F9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8" y="3113350"/>
            <a:ext cx="5260028" cy="3458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99EE33-7DAC-48BD-BA84-931CA606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82" y="3113350"/>
            <a:ext cx="5314109" cy="34588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40F560-4D6B-493C-B170-A868A6307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82" y="1423015"/>
            <a:ext cx="1516698" cy="13931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855072-578B-4B78-B868-53BFA052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2" y="1509972"/>
            <a:ext cx="1556370" cy="13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18182-DDE6-4476-863B-7D0954344539}"/>
              </a:ext>
            </a:extLst>
          </p:cNvPr>
          <p:cNvSpPr txBox="1"/>
          <p:nvPr/>
        </p:nvSpPr>
        <p:spPr>
          <a:xfrm>
            <a:off x="2320217" y="285805"/>
            <a:ext cx="734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Data summary</a:t>
            </a:r>
            <a:endParaRPr lang="ru-KZ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26366-D07B-482D-BF3E-5F4204E851D3}"/>
              </a:ext>
            </a:extLst>
          </p:cNvPr>
          <p:cNvSpPr txBox="1"/>
          <p:nvPr/>
        </p:nvSpPr>
        <p:spPr>
          <a:xfrm>
            <a:off x="6622977" y="1045641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Mental arithmetic test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9017E-549F-410B-A5AE-6BC12593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0"/>
          <a:stretch/>
        </p:blipFill>
        <p:spPr>
          <a:xfrm>
            <a:off x="6382590" y="1651589"/>
            <a:ext cx="1521890" cy="1172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9E378-DDC0-44E0-9940-82826369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88" y="3113350"/>
            <a:ext cx="5224297" cy="3458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F1AC61-9A19-413F-9A6D-49DD603A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" y="2244952"/>
            <a:ext cx="3715385" cy="3060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3927E5-AA04-47E9-98A7-6B3A1EAC185F}"/>
              </a:ext>
            </a:extLst>
          </p:cNvPr>
          <p:cNvSpPr txBox="1"/>
          <p:nvPr/>
        </p:nvSpPr>
        <p:spPr>
          <a:xfrm>
            <a:off x="763847" y="1045641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Practice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A3469-D426-49E2-A630-9E201C9FAFFF}"/>
              </a:ext>
            </a:extLst>
          </p:cNvPr>
          <p:cNvSpPr txBox="1"/>
          <p:nvPr/>
        </p:nvSpPr>
        <p:spPr>
          <a:xfrm>
            <a:off x="2997200" y="5305017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not practice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13329-5273-424A-A58A-950351AEF96A}"/>
              </a:ext>
            </a:extLst>
          </p:cNvPr>
          <p:cNvSpPr txBox="1"/>
          <p:nvPr/>
        </p:nvSpPr>
        <p:spPr>
          <a:xfrm>
            <a:off x="1393507" y="5318993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practiced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6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8FE6-3BDA-4C68-AD16-3DD74EA1380D}"/>
              </a:ext>
            </a:extLst>
          </p:cNvPr>
          <p:cNvSpPr txBox="1"/>
          <p:nvPr/>
        </p:nvSpPr>
        <p:spPr>
          <a:xfrm>
            <a:off x="2320217" y="285805"/>
            <a:ext cx="734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Correlation of attributes to Mental Arithmetic test scores</a:t>
            </a:r>
            <a:endParaRPr lang="ru-KZ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EBCEF5-A52D-404A-9BBB-E2B33973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" y="949363"/>
            <a:ext cx="5003077" cy="28362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EE0478-CB09-4FCA-AC3C-BE26B252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5" y="1038244"/>
            <a:ext cx="5003077" cy="27473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B85C67-40C9-46EF-AE62-0B442897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518" y="4076364"/>
            <a:ext cx="5003077" cy="2794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06C49F-B011-4307-9F50-8E46EE9A9492}"/>
              </a:ext>
            </a:extLst>
          </p:cNvPr>
          <p:cNvSpPr txBox="1"/>
          <p:nvPr/>
        </p:nvSpPr>
        <p:spPr>
          <a:xfrm>
            <a:off x="7056984" y="625736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practiced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A850E-3CBD-461B-8A36-763873F339B6}"/>
              </a:ext>
            </a:extLst>
          </p:cNvPr>
          <p:cNvSpPr txBox="1"/>
          <p:nvPr/>
        </p:nvSpPr>
        <p:spPr>
          <a:xfrm>
            <a:off x="3860800" y="6257369"/>
            <a:ext cx="1413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did not practice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F7309-D9E4-4C68-95E9-50AB57E7A701}"/>
              </a:ext>
            </a:extLst>
          </p:cNvPr>
          <p:cNvSpPr txBox="1"/>
          <p:nvPr/>
        </p:nvSpPr>
        <p:spPr>
          <a:xfrm>
            <a:off x="9830664" y="3167241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STEM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551C9-B569-4DE8-980E-8AEEDB0318A0}"/>
              </a:ext>
            </a:extLst>
          </p:cNvPr>
          <p:cNvSpPr txBox="1"/>
          <p:nvPr/>
        </p:nvSpPr>
        <p:spPr>
          <a:xfrm>
            <a:off x="7056984" y="3167241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humanities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F2373-62DA-44AB-A6D5-DED29A9DE150}"/>
              </a:ext>
            </a:extLst>
          </p:cNvPr>
          <p:cNvSpPr txBox="1"/>
          <p:nvPr/>
        </p:nvSpPr>
        <p:spPr>
          <a:xfrm>
            <a:off x="3702438" y="3167241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males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03C3D-F660-46F6-AD59-38E1D5114603}"/>
              </a:ext>
            </a:extLst>
          </p:cNvPr>
          <p:cNvSpPr txBox="1"/>
          <p:nvPr/>
        </p:nvSpPr>
        <p:spPr>
          <a:xfrm>
            <a:off x="1070998" y="3167241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females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696878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1715</TotalTime>
  <Words>505</Words>
  <Application>Microsoft Office PowerPoint</Application>
  <PresentationFormat>Широкоэкранный</PresentationFormat>
  <Paragraphs>95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Gill Sans MT</vt:lpstr>
      <vt:lpstr>Посылка</vt:lpstr>
      <vt:lpstr>predicting the results of a   mental arithmetic test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Айжан Габджанова</dc:creator>
  <cp:lastModifiedBy>Айжан Габджанова</cp:lastModifiedBy>
  <cp:revision>36</cp:revision>
  <dcterms:created xsi:type="dcterms:W3CDTF">2021-10-24T08:30:50Z</dcterms:created>
  <dcterms:modified xsi:type="dcterms:W3CDTF">2021-10-25T13:06:25Z</dcterms:modified>
</cp:coreProperties>
</file>