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67" r:id="rId3"/>
    <p:sldId id="258" r:id="rId4"/>
    <p:sldId id="262" r:id="rId5"/>
    <p:sldId id="264" r:id="rId6"/>
    <p:sldId id="265" r:id="rId7"/>
    <p:sldId id="260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3f95a03603b21ad/&#1044;&#1086;&#1082;&#1091;&#1084;&#1077;&#1085;&#1090;&#1099;/capstone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Cost &amp;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1.xlsx]Strategies'!$G$9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1.xlsx]Strategies'!$G$12,'[capstone 1.xlsx]Strategies'!$G$17,'[capstone 1.xlsx]Strategies'!$G$19</c:f>
              <c:numCache>
                <c:formatCode>"$"#,##0</c:formatCode>
                <c:ptCount val="3"/>
                <c:pt idx="0">
                  <c:v>52830207</c:v>
                </c:pt>
                <c:pt idx="1">
                  <c:v>33076688.63999987</c:v>
                </c:pt>
                <c:pt idx="2">
                  <c:v>19753518.36000013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1-7D40-9653-DDB817D3FF00}"/>
            </c:ext>
          </c:extLst>
        </c:ser>
        <c:ser>
          <c:idx val="1"/>
          <c:order val="1"/>
          <c:tx>
            <c:strRef>
              <c:f>'[capstone 1.xlsx]Strategies'!$H$9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1.xlsx]Strategies'!$H$12,'[capstone 1.xlsx]Strategies'!$H$17,'[capstone 1.xlsx]Strategies'!$H$19</c:f>
              <c:numCache>
                <c:formatCode>"$"#,##0</c:formatCode>
                <c:ptCount val="3"/>
                <c:pt idx="0">
                  <c:v>59433982.875</c:v>
                </c:pt>
                <c:pt idx="1">
                  <c:v>33076688.63999987</c:v>
                </c:pt>
                <c:pt idx="2">
                  <c:v>26357294.23500013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1-7D40-9653-DDB817D3F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5618319"/>
        <c:axId val="886585471"/>
      </c:barChart>
      <c:catAx>
        <c:axId val="81561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585471"/>
        <c:crosses val="autoZero"/>
        <c:auto val="1"/>
        <c:lblAlgn val="ctr"/>
        <c:lblOffset val="100"/>
        <c:noMultiLvlLbl val="0"/>
      </c:catAx>
      <c:valAx>
        <c:axId val="88658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61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Number Of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1.xlsx]Strategies'!$F$10</c:f>
              <c:strCache>
                <c:ptCount val="1"/>
                <c:pt idx="0">
                  <c:v>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0-264F-BAF5-45AF7CB5569C}"/>
              </c:ext>
            </c:extLst>
          </c:dPt>
          <c:cat>
            <c:strRef>
              <c:f>'[capstone 1.xlsx]Strategies'!$G$9:$H$9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'[capstone 1.xlsx]Strategies'!$G$10:$H$10</c:f>
              <c:numCache>
                <c:formatCode>General</c:formatCode>
                <c:ptCount val="2"/>
                <c:pt idx="0">
                  <c:v>4000</c:v>
                </c:pt>
                <c:pt idx="1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10-264F-BAF5-45AF7CB55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4448063"/>
        <c:axId val="1213702527"/>
      </c:barChart>
      <c:catAx>
        <c:axId val="119444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02527"/>
        <c:crosses val="autoZero"/>
        <c:auto val="1"/>
        <c:lblAlgn val="ctr"/>
        <c:lblOffset val="100"/>
        <c:noMultiLvlLbl val="0"/>
      </c:catAx>
      <c:valAx>
        <c:axId val="121370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448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[capstone 1.xlsx]Top 10!PivotTable3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 10 The</a:t>
            </a:r>
            <a:r>
              <a:rPr lang="en-US" sz="1600" baseline="0"/>
              <a:t> Most Profitable Cars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'Top 10'!$A$5:$A$45</c:f>
              <c:multiLvlStrCache>
                <c:ptCount val="10"/>
                <c:lvl>
                  <c:pt idx="0">
                    <c:v>2016</c:v>
                  </c:pt>
                  <c:pt idx="1">
                    <c:v>2016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2016</c:v>
                  </c:pt>
                  <c:pt idx="5">
                    <c:v>2016</c:v>
                  </c:pt>
                  <c:pt idx="6">
                    <c:v>2016</c:v>
                  </c:pt>
                  <c:pt idx="7">
                    <c:v>2016</c:v>
                  </c:pt>
                  <c:pt idx="8">
                    <c:v>2018</c:v>
                  </c:pt>
                  <c:pt idx="9">
                    <c:v>2018</c:v>
                  </c:pt>
                </c:lvl>
                <c:lvl>
                  <c:pt idx="0">
                    <c:v>Audi</c:v>
                  </c:pt>
                  <c:pt idx="1">
                    <c:v>Honda</c:v>
                  </c:pt>
                  <c:pt idx="2">
                    <c:v>Mercury</c:v>
                  </c:pt>
                  <c:pt idx="3">
                    <c:v>BMW</c:v>
                  </c:pt>
                  <c:pt idx="4">
                    <c:v>GMC</c:v>
                  </c:pt>
                  <c:pt idx="5">
                    <c:v>Pontiac</c:v>
                  </c:pt>
                  <c:pt idx="6">
                    <c:v>Lotus</c:v>
                  </c:pt>
                  <c:pt idx="7">
                    <c:v>Honda</c:v>
                  </c:pt>
                  <c:pt idx="8">
                    <c:v>Chevrolet</c:v>
                  </c:pt>
                  <c:pt idx="9">
                    <c:v>Jeep</c:v>
                  </c:pt>
                </c:lvl>
                <c:lvl>
                  <c:pt idx="0">
                    <c:v>A4</c:v>
                  </c:pt>
                  <c:pt idx="1">
                    <c:v>Civic</c:v>
                  </c:pt>
                  <c:pt idx="2">
                    <c:v>Cougar</c:v>
                  </c:pt>
                  <c:pt idx="3">
                    <c:v>3 Series</c:v>
                  </c:pt>
                  <c:pt idx="4">
                    <c:v>Savana 2500</c:v>
                  </c:pt>
                  <c:pt idx="5">
                    <c:v>Sunfire</c:v>
                  </c:pt>
                  <c:pt idx="6">
                    <c:v>Esprit</c:v>
                  </c:pt>
                  <c:pt idx="7">
                    <c:v>CR-Z</c:v>
                  </c:pt>
                  <c:pt idx="8">
                    <c:v>Express 2500</c:v>
                  </c:pt>
                  <c:pt idx="9">
                    <c:v>Wrangler</c:v>
                  </c:pt>
                </c:lvl>
                <c:lvl>
                  <c:pt idx="0">
                    <c:v>6828772814</c:v>
                  </c:pt>
                  <c:pt idx="1">
                    <c:v>8364286315</c:v>
                  </c:pt>
                  <c:pt idx="2">
                    <c:v>8117427109</c:v>
                  </c:pt>
                  <c:pt idx="3">
                    <c:v>1899941835</c:v>
                  </c:pt>
                  <c:pt idx="4">
                    <c:v>1518014402</c:v>
                  </c:pt>
                  <c:pt idx="5">
                    <c:v>7678695853</c:v>
                  </c:pt>
                  <c:pt idx="6">
                    <c:v>1771287098</c:v>
                  </c:pt>
                  <c:pt idx="7">
                    <c:v>8975039153</c:v>
                  </c:pt>
                  <c:pt idx="8">
                    <c:v>2022433637</c:v>
                  </c:pt>
                  <c:pt idx="9">
                    <c:v>8000848686</c:v>
                  </c:pt>
                </c:lvl>
              </c:multiLvlStrCache>
            </c:multiLvlStrRef>
          </c:cat>
          <c:val>
            <c:numRef>
              <c:f>'Top 10'!$B$5:$B$45</c:f>
              <c:numCache>
                <c:formatCode>General</c:formatCode>
                <c:ptCount val="10"/>
                <c:pt idx="0">
                  <c:v>13512.92</c:v>
                </c:pt>
                <c:pt idx="1">
                  <c:v>13549.960000000001</c:v>
                </c:pt>
                <c:pt idx="2">
                  <c:v>13660.6</c:v>
                </c:pt>
                <c:pt idx="3">
                  <c:v>13686.68</c:v>
                </c:pt>
                <c:pt idx="4">
                  <c:v>13693.279999999999</c:v>
                </c:pt>
                <c:pt idx="5">
                  <c:v>13917.32</c:v>
                </c:pt>
                <c:pt idx="6">
                  <c:v>13961.28</c:v>
                </c:pt>
                <c:pt idx="7">
                  <c:v>14454.2</c:v>
                </c:pt>
                <c:pt idx="8">
                  <c:v>14495.720000000001</c:v>
                </c:pt>
                <c:pt idx="9">
                  <c:v>18253.48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0-D048-AC73-9F2B7CF88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5813631"/>
        <c:axId val="1185697215"/>
      </c:barChart>
      <c:catAx>
        <c:axId val="118581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697215"/>
        <c:crosses val="autoZero"/>
        <c:auto val="1"/>
        <c:lblAlgn val="ctr"/>
        <c:lblOffset val="100"/>
        <c:noMultiLvlLbl val="0"/>
      </c:catAx>
      <c:valAx>
        <c:axId val="118569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81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[capstone 1.xlsx]Bottom 10!PivotTable4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Bottom</a:t>
            </a:r>
            <a:r>
              <a:rPr lang="en-US" sz="1600" baseline="0"/>
              <a:t> 10 The Least Profitable Cars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'Bottom 10'!$B$3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'Bottom 10'!$A$4:$A$44</c:f>
              <c:multiLvlStrCache>
                <c:ptCount val="10"/>
                <c:lvl>
                  <c:pt idx="0">
                    <c:v>2017</c:v>
                  </c:pt>
                  <c:pt idx="1">
                    <c:v>2016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2016</c:v>
                  </c:pt>
                  <c:pt idx="6">
                    <c:v>2017</c:v>
                  </c:pt>
                  <c:pt idx="7">
                    <c:v>2016</c:v>
                  </c:pt>
                  <c:pt idx="8">
                    <c:v>2016</c:v>
                  </c:pt>
                  <c:pt idx="9">
                    <c:v>2017</c:v>
                  </c:pt>
                </c:lvl>
                <c:lvl>
                  <c:pt idx="0">
                    <c:v>Lincoln</c:v>
                  </c:pt>
                  <c:pt idx="1">
                    <c:v>Dodge</c:v>
                  </c:pt>
                  <c:pt idx="2">
                    <c:v>Audi</c:v>
                  </c:pt>
                  <c:pt idx="3">
                    <c:v>Chevrolet</c:v>
                  </c:pt>
                  <c:pt idx="4">
                    <c:v>BMW</c:v>
                  </c:pt>
                  <c:pt idx="5">
                    <c:v>Dodge</c:v>
                  </c:pt>
                  <c:pt idx="6">
                    <c:v>GMC</c:v>
                  </c:pt>
                  <c:pt idx="7">
                    <c:v>Subaru</c:v>
                  </c:pt>
                  <c:pt idx="8">
                    <c:v>Oldsmobile</c:v>
                  </c:pt>
                  <c:pt idx="9">
                    <c:v>Volvo</c:v>
                  </c:pt>
                </c:lvl>
                <c:lvl>
                  <c:pt idx="0">
                    <c:v>Navigator</c:v>
                  </c:pt>
                  <c:pt idx="1">
                    <c:v>Stealth</c:v>
                  </c:pt>
                  <c:pt idx="2">
                    <c:v>R8</c:v>
                  </c:pt>
                  <c:pt idx="3">
                    <c:v>Astro</c:v>
                  </c:pt>
                  <c:pt idx="4">
                    <c:v>7 Series</c:v>
                  </c:pt>
                  <c:pt idx="5">
                    <c:v>Ram 2500 Club</c:v>
                  </c:pt>
                  <c:pt idx="6">
                    <c:v>Yukon</c:v>
                  </c:pt>
                  <c:pt idx="7">
                    <c:v>Leone</c:v>
                  </c:pt>
                  <c:pt idx="8">
                    <c:v>88</c:v>
                  </c:pt>
                  <c:pt idx="9">
                    <c:v>S60</c:v>
                  </c:pt>
                </c:lvl>
                <c:lvl>
                  <c:pt idx="0">
                    <c:v>35889691</c:v>
                  </c:pt>
                  <c:pt idx="1">
                    <c:v>524579059</c:v>
                  </c:pt>
                  <c:pt idx="2">
                    <c:v>898297621</c:v>
                  </c:pt>
                  <c:pt idx="3">
                    <c:v>2628987872</c:v>
                  </c:pt>
                  <c:pt idx="4">
                    <c:v>3574491565</c:v>
                  </c:pt>
                  <c:pt idx="5">
                    <c:v>4720271979</c:v>
                  </c:pt>
                  <c:pt idx="6">
                    <c:v>4904936965</c:v>
                  </c:pt>
                  <c:pt idx="7">
                    <c:v>6268492927</c:v>
                  </c:pt>
                  <c:pt idx="8">
                    <c:v>7640689821</c:v>
                  </c:pt>
                  <c:pt idx="9">
                    <c:v>9388143280</c:v>
                  </c:pt>
                </c:lvl>
              </c:multiLvlStrCache>
            </c:multiLvlStrRef>
          </c:cat>
          <c:val>
            <c:numRef>
              <c:f>'Bottom 10'!$B$4:$B$44</c:f>
              <c:numCache>
                <c:formatCode>"$"#,##0</c:formatCode>
                <c:ptCount val="10"/>
                <c:pt idx="0">
                  <c:v>-3612.3199999999997</c:v>
                </c:pt>
                <c:pt idx="1">
                  <c:v>-3815.2800000000007</c:v>
                </c:pt>
                <c:pt idx="2">
                  <c:v>-3717.7200000000012</c:v>
                </c:pt>
                <c:pt idx="3">
                  <c:v>-3904</c:v>
                </c:pt>
                <c:pt idx="4">
                  <c:v>-3084.9200000000019</c:v>
                </c:pt>
                <c:pt idx="5">
                  <c:v>-3898.3600000000006</c:v>
                </c:pt>
                <c:pt idx="6">
                  <c:v>-2900.4000000000015</c:v>
                </c:pt>
                <c:pt idx="7">
                  <c:v>-4017.16</c:v>
                </c:pt>
                <c:pt idx="8">
                  <c:v>-3634.6800000000003</c:v>
                </c:pt>
                <c:pt idx="9">
                  <c:v>-3200.24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B-0B46-9C26-EF781E399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6478703"/>
        <c:axId val="1206585151"/>
      </c:barChart>
      <c:catAx>
        <c:axId val="120647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585151"/>
        <c:crosses val="autoZero"/>
        <c:auto val="1"/>
        <c:lblAlgn val="ctr"/>
        <c:lblOffset val="100"/>
        <c:noMultiLvlLbl val="0"/>
      </c:catAx>
      <c:valAx>
        <c:axId val="120658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478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Cost &amp;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1.xlsx]Strategies'!$G$9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1.xlsx]Strategies'!$G$12,'[capstone 1.xlsx]Strategies'!$G$17,'[capstone 1.xlsx]Strategies'!$G$19</c:f>
              <c:numCache>
                <c:formatCode>"$"#,##0</c:formatCode>
                <c:ptCount val="3"/>
                <c:pt idx="0">
                  <c:v>52830207</c:v>
                </c:pt>
                <c:pt idx="1">
                  <c:v>33076688.63999987</c:v>
                </c:pt>
                <c:pt idx="2">
                  <c:v>19753518.36000013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4-3248-AE78-A5FCE0D7A9B2}"/>
            </c:ext>
          </c:extLst>
        </c:ser>
        <c:ser>
          <c:idx val="1"/>
          <c:order val="1"/>
          <c:tx>
            <c:strRef>
              <c:f>'[capstone 1.xlsx]Strategies'!$I$9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1.xlsx]Strategies'!$I$12,'[capstone 1.xlsx]Strategies'!$I$17,'[capstone 1.xlsx]Strategies'!$I$19</c:f>
              <c:numCache>
                <c:formatCode>"$"#,##0</c:formatCode>
                <c:ptCount val="3"/>
                <c:pt idx="0" formatCode="&quot;$&quot;#,##0.00">
                  <c:v>60754738.049999997</c:v>
                </c:pt>
                <c:pt idx="1">
                  <c:v>33076688.63999987</c:v>
                </c:pt>
                <c:pt idx="2">
                  <c:v>27678049.410000127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4-3248-AE78-A5FCE0D7A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9909039"/>
        <c:axId val="1299603007"/>
      </c:barChart>
      <c:catAx>
        <c:axId val="119990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603007"/>
        <c:crosses val="autoZero"/>
        <c:auto val="1"/>
        <c:lblAlgn val="ctr"/>
        <c:lblOffset val="100"/>
        <c:noMultiLvlLbl val="0"/>
      </c:catAx>
      <c:valAx>
        <c:axId val="129960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90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Costs &amp; Revenue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31794311608195"/>
          <c:y val="0.14378983877015372"/>
          <c:w val="0.67803647073580497"/>
          <c:h val="0.76685789276340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'[capstone 1.xlsx]Strategies'!$G$9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1.xlsx]Strategies'!$G$12,'[capstone 1.xlsx]Strategies'!$G$17,'[capstone 1.xlsx]Strategies'!$G$19</c:f>
              <c:numCache>
                <c:formatCode>"$"#,##0</c:formatCode>
                <c:ptCount val="3"/>
                <c:pt idx="0">
                  <c:v>52830207</c:v>
                </c:pt>
                <c:pt idx="1">
                  <c:v>33076688.63999987</c:v>
                </c:pt>
                <c:pt idx="2">
                  <c:v>19753518.36000013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2-3544-848C-030FF4C8B2FC}"/>
            </c:ext>
          </c:extLst>
        </c:ser>
        <c:ser>
          <c:idx val="1"/>
          <c:order val="1"/>
          <c:tx>
            <c:strRef>
              <c:f>'[capstone 1.xlsx]Strategies'!$J$9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'[capstone 1.xlsx]Strategies'!$F$12,'[capstone 1.xlsx]Strategies'!$F$17,'[capstone 1.xlsx]Strategies'!$F$19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1.xlsx]Strategies'!$J$12,'[capstone 1.xlsx]Strategies'!$J$17,'[capstone 1.xlsx]Strategies'!$J$19</c:f>
              <c:numCache>
                <c:formatCode>"$"#,##0</c:formatCode>
                <c:ptCount val="3"/>
                <c:pt idx="0">
                  <c:v>52830207</c:v>
                </c:pt>
                <c:pt idx="1">
                  <c:v>30575525.03759988</c:v>
                </c:pt>
                <c:pt idx="2">
                  <c:v>22254681.96240012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2-3544-848C-030FF4C8B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752207"/>
        <c:axId val="1212322447"/>
      </c:barChart>
      <c:catAx>
        <c:axId val="128775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322447"/>
        <c:crosses val="autoZero"/>
        <c:auto val="1"/>
        <c:lblAlgn val="ctr"/>
        <c:lblOffset val="100"/>
        <c:noMultiLvlLbl val="0"/>
      </c:catAx>
      <c:valAx>
        <c:axId val="121232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5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1.xlsx]Strategies'!$F$19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41E-C64F-93E7-979113E2044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1E-C64F-93E7-979113E2044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C06-6242-A2D7-FB8986390B9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1E-C64F-93E7-979113E2044B}"/>
              </c:ext>
            </c:extLst>
          </c:dPt>
          <c:cat>
            <c:strRef>
              <c:f>'[capstone 1.xlsx]Strategies'!$G$9:$J$9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'[capstone 1.xlsx]Strategies'!$G$19:$J$19</c:f>
              <c:numCache>
                <c:formatCode>"$"#,##0</c:formatCode>
                <c:ptCount val="4"/>
                <c:pt idx="0">
                  <c:v>19753518.36000013</c:v>
                </c:pt>
                <c:pt idx="1">
                  <c:v>26357294.23500013</c:v>
                </c:pt>
                <c:pt idx="2">
                  <c:v>27678049.410000127</c:v>
                </c:pt>
                <c:pt idx="3">
                  <c:v>22254681.96240012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1E-C64F-93E7-979113E20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715855"/>
        <c:axId val="875486575"/>
      </c:barChart>
      <c:catAx>
        <c:axId val="88671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486575"/>
        <c:crosses val="autoZero"/>
        <c:auto val="1"/>
        <c:lblAlgn val="ctr"/>
        <c:lblOffset val="100"/>
        <c:noMultiLvlLbl val="0"/>
      </c:catAx>
      <c:valAx>
        <c:axId val="8754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715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2831-27AA-3B4C-A12B-078BAA0E89C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0F49-0EE1-404D-9DE0-A9AAEEFC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Goal: Maximize Revenue, minimize costs </a:t>
            </a:r>
          </a:p>
          <a:p>
            <a:r>
              <a:rPr lang="en-US"/>
              <a:t>Strategy recommendation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4300 cars instead of 4000, exclude cars model year 2016, purchase new cars model year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Purchase more top 10 the most profitable cars in 2019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Recommended to exclude bottom 10 cars in 2019 since they are least profitable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Increase cost of the car rentals by 15% </a:t>
            </a:r>
          </a:p>
          <a:p>
            <a:r>
              <a:rPr lang="en-US"/>
              <a:t>Costs remain same, gross revenue $60M, net revenue $26.5M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Decrease of car cost by 8%, insurance cost by 5%</a:t>
            </a:r>
          </a:p>
          <a:p>
            <a:r>
              <a:rPr lang="en-US"/>
              <a:t>Gross revenue same, costs  $30.5M, net revenue $22M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Recommended strategies: 1,2 (increased number of cars/Increased Revenue) Difference $6.6M / $10M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40F49-0EE1-404D-9DE0-A9AAEEFC6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37DC-3B20-1847-A9E0-6D14ABB221C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93E8F-AB11-8C47-AD75-2A042A6DA0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D553D8-013C-1440-900B-EC548C9F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Lariat national rental car company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5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A03D9D-C904-6644-AB92-08ADC5AE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400"/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FF57C-1445-0F44-B7A4-C2BF5AEF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030637"/>
            <a:ext cx="3539266" cy="4318602"/>
          </a:xfrm>
        </p:spPr>
        <p:txBody>
          <a:bodyPr anchor="ctr">
            <a:normAutofit/>
          </a:bodyPr>
          <a:lstStyle/>
          <a:p>
            <a:r>
              <a:rPr lang="en-US"/>
              <a:t>Business 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FFD9-CE9D-EB4D-BF62-E233C625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852407"/>
            <a:ext cx="6130003" cy="4579749"/>
          </a:xfrm>
        </p:spPr>
        <p:txBody>
          <a:bodyPr anchor="ctr">
            <a:normAutofit/>
          </a:bodyPr>
          <a:lstStyle/>
          <a:p>
            <a:r>
              <a:rPr lang="en-US"/>
              <a:t>Maximize Revenue &amp; Minimize Costs</a:t>
            </a:r>
          </a:p>
          <a:p>
            <a:r>
              <a:rPr lang="en-US"/>
              <a:t>Recommend Strategies To Reach The Company’s Goals</a:t>
            </a:r>
          </a:p>
        </p:txBody>
      </p:sp>
    </p:spTree>
    <p:extLst>
      <p:ext uri="{BB962C8B-B14F-4D97-AF65-F5344CB8AC3E}">
        <p14:creationId xmlns:p14="http://schemas.microsoft.com/office/powerpoint/2010/main" val="10163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1EA50-331E-0C4F-A9B6-F78BAB52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67" y="1821823"/>
            <a:ext cx="3539266" cy="3627377"/>
          </a:xfrm>
        </p:spPr>
        <p:txBody>
          <a:bodyPr anchor="ctr">
            <a:normAutofit/>
          </a:bodyPr>
          <a:lstStyle/>
          <a:p>
            <a:r>
              <a:rPr lang="en-US" sz="4000"/>
              <a:t>Base assumptions </a:t>
            </a:r>
            <a:br>
              <a:rPr lang="en-US" sz="4000"/>
            </a:br>
            <a:r>
              <a:rPr lang="en-US" sz="4000"/>
              <a:t>2018 year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43242F24-BD91-714F-AFD1-A2EB4EE6D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36607"/>
              </p:ext>
            </p:extLst>
          </p:nvPr>
        </p:nvGraphicFramePr>
        <p:xfrm>
          <a:off x="5228216" y="1921790"/>
          <a:ext cx="5827136" cy="34274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13568">
                  <a:extLst>
                    <a:ext uri="{9D8B030D-6E8A-4147-A177-3AD203B41FA5}">
                      <a16:colId xmlns:a16="http://schemas.microsoft.com/office/drawing/2014/main" val="2627070911"/>
                    </a:ext>
                  </a:extLst>
                </a:gridCol>
                <a:gridCol w="2913568">
                  <a:extLst>
                    <a:ext uri="{9D8B030D-6E8A-4147-A177-3AD203B41FA5}">
                      <a16:colId xmlns:a16="http://schemas.microsoft.com/office/drawing/2014/main" val="121137134"/>
                    </a:ext>
                  </a:extLst>
                </a:gridCol>
              </a:tblGrid>
              <a:tr h="574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Number Of Cars</a:t>
                      </a:r>
                    </a:p>
                  </a:txBody>
                  <a:tcPr>
                    <a:solidFill>
                      <a:srgbClr val="F4E7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4000</a:t>
                      </a:r>
                    </a:p>
                  </a:txBody>
                  <a:tcPr>
                    <a:solidFill>
                      <a:srgbClr val="F4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3886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Gross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$52,830,207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2211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Car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$28,244,306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9056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Insurance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$4,832,383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29013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$33,076,689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62550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Net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kern="1200">
                          <a:solidFill>
                            <a:schemeClr val="dk1"/>
                          </a:solidFill>
                          <a:latin typeface="Al Tarikh" pitchFamily="2" charset="-78"/>
                          <a:ea typeface="+mn-ea"/>
                          <a:cs typeface="Al Tarikh" pitchFamily="2" charset="-78"/>
                        </a:rPr>
                        <a:t>$19,753,518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4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93663-BC08-2E42-93CC-85002B2A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614"/>
            <a:ext cx="4383742" cy="1573078"/>
          </a:xfrm>
        </p:spPr>
        <p:txBody>
          <a:bodyPr anchor="ctr">
            <a:normAutofit/>
          </a:bodyPr>
          <a:lstStyle/>
          <a:p>
            <a:r>
              <a:rPr lang="en-US" sz="4000"/>
              <a:t>Strategy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3529-1E19-D445-B57F-A9C8F52B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2719"/>
            <a:ext cx="4262026" cy="3091911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Assume Growth In The Number Of Cars</a:t>
            </a:r>
          </a:p>
          <a:p>
            <a:pPr>
              <a:lnSpc>
                <a:spcPct val="130000"/>
              </a:lnSpc>
            </a:pPr>
            <a:r>
              <a:rPr lang="en-US"/>
              <a:t>Increase In Net Revenue Of $6.6M</a:t>
            </a:r>
          </a:p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6B8C22-03B7-524E-AC48-DA81FCC11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142527"/>
              </p:ext>
            </p:extLst>
          </p:nvPr>
        </p:nvGraphicFramePr>
        <p:xfrm>
          <a:off x="5157325" y="957228"/>
          <a:ext cx="3963064" cy="247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2CFE37-4798-6043-882B-3A42BD138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067311"/>
              </p:ext>
            </p:extLst>
          </p:nvPr>
        </p:nvGraphicFramePr>
        <p:xfrm>
          <a:off x="7801177" y="3681018"/>
          <a:ext cx="3562094" cy="241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48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F6E6-B54B-3C40-A940-B9455DD9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Top10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EAA39F-EF90-1648-812A-A81978603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2372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146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2CA73-DFEC-F84D-B134-BE762E82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Bottom 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27E75F-5BF4-3144-A23B-43B1686EB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1135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22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43745-8588-4948-A5E4-BD7CA826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4534"/>
            <a:ext cx="4383742" cy="1803399"/>
          </a:xfrm>
        </p:spPr>
        <p:txBody>
          <a:bodyPr anchor="ctr">
            <a:normAutofit/>
          </a:bodyPr>
          <a:lstStyle/>
          <a:p>
            <a:r>
              <a:rPr lang="en-US" sz="4000"/>
              <a:t>Strategy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8612-EDF3-BB49-A2E1-3A548A22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1167"/>
            <a:ext cx="4525499" cy="2778071"/>
          </a:xfrm>
        </p:spPr>
        <p:txBody>
          <a:bodyPr anchor="ctr">
            <a:normAutofit/>
          </a:bodyPr>
          <a:lstStyle/>
          <a:p>
            <a:r>
              <a:rPr lang="en-US"/>
              <a:t>Assume Growth In The Revenue </a:t>
            </a:r>
          </a:p>
          <a:p>
            <a:r>
              <a:rPr lang="en-US"/>
              <a:t>Increase In Net Revenue Of $</a:t>
            </a:r>
            <a:r>
              <a:rPr lang="en-US" dirty="0"/>
              <a:t>8M</a:t>
            </a:r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99DA84B-685E-8340-BD41-6C5CB8479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92358"/>
              </p:ext>
            </p:extLst>
          </p:nvPr>
        </p:nvGraphicFramePr>
        <p:xfrm>
          <a:off x="5912631" y="2286423"/>
          <a:ext cx="5020732" cy="292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84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DA8C-FA56-DE4F-BB1B-240FCF46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8334"/>
            <a:ext cx="4299075" cy="1684866"/>
          </a:xfrm>
        </p:spPr>
        <p:txBody>
          <a:bodyPr anchor="ctr">
            <a:normAutofit/>
          </a:bodyPr>
          <a:lstStyle/>
          <a:p>
            <a:r>
              <a:rPr lang="en-US" sz="4000"/>
              <a:t>Strategy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72EE-6CE7-2F4D-B166-56980FF2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24746"/>
            <a:ext cx="4479010" cy="3024493"/>
          </a:xfrm>
        </p:spPr>
        <p:txBody>
          <a:bodyPr anchor="ctr">
            <a:normAutofit/>
          </a:bodyPr>
          <a:lstStyle/>
          <a:p>
            <a:r>
              <a:rPr lang="en-US"/>
              <a:t>Assume Decrease Of Car Cost &amp; Insurance Cost</a:t>
            </a:r>
          </a:p>
          <a:p>
            <a:r>
              <a:rPr lang="en-US"/>
              <a:t>Increase In Net Revenue of $2.5M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E92B78-C12C-654A-8265-2679DA7F8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62802"/>
              </p:ext>
            </p:extLst>
          </p:nvPr>
        </p:nvGraphicFramePr>
        <p:xfrm>
          <a:off x="5687883" y="2148838"/>
          <a:ext cx="4954064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63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E66CA-8959-514F-A753-EEAA391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1" y="796238"/>
            <a:ext cx="8235950" cy="1049235"/>
          </a:xfrm>
        </p:spPr>
        <p:txBody>
          <a:bodyPr>
            <a:normAutofit/>
          </a:bodyPr>
          <a:lstStyle/>
          <a:p>
            <a:r>
              <a:rPr lang="en-US"/>
              <a:t>Benchmarking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64F4BA-E670-E543-B48D-B712A64CB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92449"/>
              </p:ext>
            </p:extLst>
          </p:nvPr>
        </p:nvGraphicFramePr>
        <p:xfrm>
          <a:off x="2761120" y="2371240"/>
          <a:ext cx="6669760" cy="3566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49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Macintosh PowerPoint</Application>
  <PresentationFormat>Widescreen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 Tarikh</vt:lpstr>
      <vt:lpstr>Arial</vt:lpstr>
      <vt:lpstr>Calibri</vt:lpstr>
      <vt:lpstr>Gill Sans MT</vt:lpstr>
      <vt:lpstr>Gallery</vt:lpstr>
      <vt:lpstr>Lariat national rental car company</vt:lpstr>
      <vt:lpstr>Business objective</vt:lpstr>
      <vt:lpstr>Base assumptions  2018 year</vt:lpstr>
      <vt:lpstr>Strategy 1</vt:lpstr>
      <vt:lpstr>Top10 </vt:lpstr>
      <vt:lpstr>Bottom 10</vt:lpstr>
      <vt:lpstr>Strategy 2</vt:lpstr>
      <vt:lpstr>Strategy 3</vt:lpstr>
      <vt:lpstr>Benchmarking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national rental car company</dc:title>
  <dc:creator>Айжан Байболот</dc:creator>
  <cp:lastModifiedBy>Айжан Байболот</cp:lastModifiedBy>
  <cp:revision>2</cp:revision>
  <dcterms:created xsi:type="dcterms:W3CDTF">2022-02-25T01:38:34Z</dcterms:created>
  <dcterms:modified xsi:type="dcterms:W3CDTF">2022-05-17T14:49:35Z</dcterms:modified>
</cp:coreProperties>
</file>