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0"/>
    <p:restoredTop sz="96330"/>
  </p:normalViewPr>
  <p:slideViewPr>
    <p:cSldViewPr snapToGrid="0" snapToObjects="1">
      <p:cViewPr varScale="1">
        <p:scale>
          <a:sx n="167" d="100"/>
          <a:sy n="167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c/Downloads/Capstone_2.hou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c/Downloads/Capstone_2.hou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47865690871235"/>
          <c:y val="1.8094041436309823E-2"/>
          <c:w val="0.83852134309128767"/>
          <c:h val="0.8822516334394371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'T-test 1'!$S$12:$T$12</c:f>
                <c:numCache>
                  <c:formatCode>General</c:formatCode>
                  <c:ptCount val="2"/>
                  <c:pt idx="0">
                    <c:v>3315.5481569128992</c:v>
                  </c:pt>
                  <c:pt idx="1">
                    <c:v>6140.3169340855775</c:v>
                  </c:pt>
                </c:numCache>
              </c:numRef>
            </c:plus>
            <c:minus>
              <c:numRef>
                <c:f>'T-test 1'!$S$13:$T$13</c:f>
                <c:numCache>
                  <c:formatCode>General</c:formatCode>
                  <c:ptCount val="2"/>
                  <c:pt idx="0">
                    <c:v>3315.5481569128992</c:v>
                  </c:pt>
                  <c:pt idx="1">
                    <c:v>6140.3169340855775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1'!$S$7:$T$7</c:f>
              <c:strCache>
                <c:ptCount val="2"/>
                <c:pt idx="0">
                  <c:v>without fireplace</c:v>
                </c:pt>
                <c:pt idx="1">
                  <c:v>with fireplace</c:v>
                </c:pt>
              </c:strCache>
            </c:strRef>
          </c:cat>
          <c:val>
            <c:numRef>
              <c:f>'T-test 1'!$S$8:$T$8</c:f>
              <c:numCache>
                <c:formatCode>General</c:formatCode>
                <c:ptCount val="2"/>
                <c:pt idx="0">
                  <c:v>141331.48260869566</c:v>
                </c:pt>
                <c:pt idx="1">
                  <c:v>216397.69220779222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6-4F48-9DD0-0029AB59E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3519680"/>
        <c:axId val="1820956672"/>
      </c:barChart>
      <c:catAx>
        <c:axId val="13435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56672"/>
        <c:crosses val="autoZero"/>
        <c:auto val="1"/>
        <c:lblAlgn val="ctr"/>
        <c:lblOffset val="100"/>
        <c:noMultiLvlLbl val="0"/>
      </c:catAx>
      <c:valAx>
        <c:axId val="1820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5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'T-test 2'!$S$12:$T$12</c:f>
                <c:numCache>
                  <c:formatCode>General</c:formatCode>
                  <c:ptCount val="2"/>
                  <c:pt idx="0">
                    <c:v>2983.3902570486007</c:v>
                  </c:pt>
                  <c:pt idx="1">
                    <c:v>4994.7381706611195</c:v>
                  </c:pt>
                </c:numCache>
              </c:numRef>
            </c:plus>
            <c:minus>
              <c:numRef>
                <c:f>'T-test 2'!$S$13:$T$13</c:f>
                <c:numCache>
                  <c:formatCode>General</c:formatCode>
                  <c:ptCount val="2"/>
                  <c:pt idx="0">
                    <c:v>2983.3902570486007</c:v>
                  </c:pt>
                  <c:pt idx="1">
                    <c:v>4994.7381706611195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2'!$S$7:$T$7</c:f>
              <c:strCache>
                <c:ptCount val="2"/>
                <c:pt idx="0">
                  <c:v>1 or 0 garage car</c:v>
                </c:pt>
                <c:pt idx="1">
                  <c:v>more than 2 garage cars</c:v>
                </c:pt>
              </c:strCache>
            </c:strRef>
          </c:cat>
          <c:val>
            <c:numRef>
              <c:f>'T-test 2'!$S$8:$T$8</c:f>
              <c:numCache>
                <c:formatCode>General</c:formatCode>
                <c:ptCount val="2"/>
                <c:pt idx="0">
                  <c:v>123652.79555555555</c:v>
                </c:pt>
                <c:pt idx="1">
                  <c:v>206436.81980198019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F-6E46-A315-31AE64417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9158400"/>
        <c:axId val="1329559456"/>
      </c:barChart>
      <c:catAx>
        <c:axId val="132915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559456"/>
        <c:crosses val="autoZero"/>
        <c:auto val="1"/>
        <c:lblAlgn val="ctr"/>
        <c:lblOffset val="100"/>
        <c:noMultiLvlLbl val="0"/>
      </c:catAx>
      <c:valAx>
        <c:axId val="132955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15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8366B-9271-4945-BA72-63D0A36E2A2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DEB97-1195-459B-A73E-35B838F6E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Analyze factors affecting home prices</a:t>
          </a:r>
          <a:endParaRPr lang="en-US"/>
        </a:p>
      </dgm:t>
    </dgm:pt>
    <dgm:pt modelId="{F8C5B46D-F023-4BBC-8704-D14500C70EF0}" type="parTrans" cxnId="{A1A3D54F-DFC9-4964-95C4-55C49F4DF7BD}">
      <dgm:prSet/>
      <dgm:spPr/>
      <dgm:t>
        <a:bodyPr/>
        <a:lstStyle/>
        <a:p>
          <a:endParaRPr lang="en-US"/>
        </a:p>
      </dgm:t>
    </dgm:pt>
    <dgm:pt modelId="{E532D1DC-40B9-4FEA-A98B-81301A2F6623}" type="sibTrans" cxnId="{A1A3D54F-DFC9-4964-95C4-55C49F4DF7BD}">
      <dgm:prSet/>
      <dgm:spPr/>
      <dgm:t>
        <a:bodyPr/>
        <a:lstStyle/>
        <a:p>
          <a:endParaRPr lang="en-US"/>
        </a:p>
      </dgm:t>
    </dgm:pt>
    <dgm:pt modelId="{3FDE2656-408D-48BD-9985-072C68619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Recommendations based on analysis  </a:t>
          </a:r>
          <a:endParaRPr lang="en-US"/>
        </a:p>
      </dgm:t>
    </dgm:pt>
    <dgm:pt modelId="{A642FE78-B3AF-413F-BADE-C933A9B5D5EA}" type="parTrans" cxnId="{412D9390-7993-4C4A-B940-ED3CF1D9D7EC}">
      <dgm:prSet/>
      <dgm:spPr/>
      <dgm:t>
        <a:bodyPr/>
        <a:lstStyle/>
        <a:p>
          <a:endParaRPr lang="en-US"/>
        </a:p>
      </dgm:t>
    </dgm:pt>
    <dgm:pt modelId="{73303FA0-E8D1-44FD-865B-C7B4D0D82BD5}" type="sibTrans" cxnId="{412D9390-7993-4C4A-B940-ED3CF1D9D7EC}">
      <dgm:prSet/>
      <dgm:spPr/>
      <dgm:t>
        <a:bodyPr/>
        <a:lstStyle/>
        <a:p>
          <a:endParaRPr lang="en-US"/>
        </a:p>
      </dgm:t>
    </dgm:pt>
    <dgm:pt modelId="{70EF2EB4-52AB-4A00-A6C1-EEDD04DC0FC3}" type="pres">
      <dgm:prSet presAssocID="{1448366B-9271-4945-BA72-63D0A36E2A2D}" presName="root" presStyleCnt="0">
        <dgm:presLayoutVars>
          <dgm:dir/>
          <dgm:resizeHandles val="exact"/>
        </dgm:presLayoutVars>
      </dgm:prSet>
      <dgm:spPr/>
    </dgm:pt>
    <dgm:pt modelId="{2D95D5E7-A37F-49A6-AA92-0B7FDF99A593}" type="pres">
      <dgm:prSet presAssocID="{FD4DEB97-1195-459B-A73E-35B838F6E60E}" presName="compNode" presStyleCnt="0"/>
      <dgm:spPr/>
    </dgm:pt>
    <dgm:pt modelId="{81F9823F-4AC3-445B-8B2F-CEAECB099AD3}" type="pres">
      <dgm:prSet presAssocID="{FD4DEB97-1195-459B-A73E-35B838F6E6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4FFB3B6-5120-445C-B54F-1F3FE2CE5386}" type="pres">
      <dgm:prSet presAssocID="{FD4DEB97-1195-459B-A73E-35B838F6E60E}" presName="spaceRect" presStyleCnt="0"/>
      <dgm:spPr/>
    </dgm:pt>
    <dgm:pt modelId="{107BF812-BB8D-47C0-9F65-CBECAF974159}" type="pres">
      <dgm:prSet presAssocID="{FD4DEB97-1195-459B-A73E-35B838F6E60E}" presName="textRect" presStyleLbl="revTx" presStyleIdx="0" presStyleCnt="2">
        <dgm:presLayoutVars>
          <dgm:chMax val="1"/>
          <dgm:chPref val="1"/>
        </dgm:presLayoutVars>
      </dgm:prSet>
      <dgm:spPr/>
    </dgm:pt>
    <dgm:pt modelId="{A12980BA-9430-4E8D-9B10-B8381716AA59}" type="pres">
      <dgm:prSet presAssocID="{E532D1DC-40B9-4FEA-A98B-81301A2F6623}" presName="sibTrans" presStyleCnt="0"/>
      <dgm:spPr/>
    </dgm:pt>
    <dgm:pt modelId="{94C44D48-6525-43F8-B046-1E31F6447D4D}" type="pres">
      <dgm:prSet presAssocID="{3FDE2656-408D-48BD-9985-072C686193D1}" presName="compNode" presStyleCnt="0"/>
      <dgm:spPr/>
    </dgm:pt>
    <dgm:pt modelId="{C87746E1-4E6C-4DF6-BF36-C2FB5670AF0B}" type="pres">
      <dgm:prSet presAssocID="{3FDE2656-408D-48BD-9985-072C686193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4679-C70A-4523-BCA5-86DA62DB8108}" type="pres">
      <dgm:prSet presAssocID="{3FDE2656-408D-48BD-9985-072C686193D1}" presName="spaceRect" presStyleCnt="0"/>
      <dgm:spPr/>
    </dgm:pt>
    <dgm:pt modelId="{E37DEEE2-459D-456F-90B9-0FA12303077A}" type="pres">
      <dgm:prSet presAssocID="{3FDE2656-408D-48BD-9985-072C686193D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E4236-53DC-4B0E-9076-F2F8D1BB6ADF}" type="presOf" srcId="{FD4DEB97-1195-459B-A73E-35B838F6E60E}" destId="{107BF812-BB8D-47C0-9F65-CBECAF974159}" srcOrd="0" destOrd="0" presId="urn:microsoft.com/office/officeart/2018/2/layout/IconLabelList"/>
    <dgm:cxn modelId="{A1A3D54F-DFC9-4964-95C4-55C49F4DF7BD}" srcId="{1448366B-9271-4945-BA72-63D0A36E2A2D}" destId="{FD4DEB97-1195-459B-A73E-35B838F6E60E}" srcOrd="0" destOrd="0" parTransId="{F8C5B46D-F023-4BBC-8704-D14500C70EF0}" sibTransId="{E532D1DC-40B9-4FEA-A98B-81301A2F6623}"/>
    <dgm:cxn modelId="{78BC365E-715D-4680-932D-AA7A6FBAFDBC}" type="presOf" srcId="{1448366B-9271-4945-BA72-63D0A36E2A2D}" destId="{70EF2EB4-52AB-4A00-A6C1-EEDD04DC0FC3}" srcOrd="0" destOrd="0" presId="urn:microsoft.com/office/officeart/2018/2/layout/IconLabelList"/>
    <dgm:cxn modelId="{2E3FFB8F-AF66-4B5B-8BC8-2F28E56E95E5}" type="presOf" srcId="{3FDE2656-408D-48BD-9985-072C686193D1}" destId="{E37DEEE2-459D-456F-90B9-0FA12303077A}" srcOrd="0" destOrd="0" presId="urn:microsoft.com/office/officeart/2018/2/layout/IconLabelList"/>
    <dgm:cxn modelId="{412D9390-7993-4C4A-B940-ED3CF1D9D7EC}" srcId="{1448366B-9271-4945-BA72-63D0A36E2A2D}" destId="{3FDE2656-408D-48BD-9985-072C686193D1}" srcOrd="1" destOrd="0" parTransId="{A642FE78-B3AF-413F-BADE-C933A9B5D5EA}" sibTransId="{73303FA0-E8D1-44FD-865B-C7B4D0D82BD5}"/>
    <dgm:cxn modelId="{6D22F31C-AD80-44C9-A283-3E14FD21A71B}" type="presParOf" srcId="{70EF2EB4-52AB-4A00-A6C1-EEDD04DC0FC3}" destId="{2D95D5E7-A37F-49A6-AA92-0B7FDF99A593}" srcOrd="0" destOrd="0" presId="urn:microsoft.com/office/officeart/2018/2/layout/IconLabelList"/>
    <dgm:cxn modelId="{112C2B22-23A8-4832-9EBF-478A62631056}" type="presParOf" srcId="{2D95D5E7-A37F-49A6-AA92-0B7FDF99A593}" destId="{81F9823F-4AC3-445B-8B2F-CEAECB099AD3}" srcOrd="0" destOrd="0" presId="urn:microsoft.com/office/officeart/2018/2/layout/IconLabelList"/>
    <dgm:cxn modelId="{3B80A502-75D4-48C5-8E15-35294C02CFAF}" type="presParOf" srcId="{2D95D5E7-A37F-49A6-AA92-0B7FDF99A593}" destId="{14FFB3B6-5120-445C-B54F-1F3FE2CE5386}" srcOrd="1" destOrd="0" presId="urn:microsoft.com/office/officeart/2018/2/layout/IconLabelList"/>
    <dgm:cxn modelId="{EC740AC7-35DB-4D06-BF04-E476B6CEDB6E}" type="presParOf" srcId="{2D95D5E7-A37F-49A6-AA92-0B7FDF99A593}" destId="{107BF812-BB8D-47C0-9F65-CBECAF974159}" srcOrd="2" destOrd="0" presId="urn:microsoft.com/office/officeart/2018/2/layout/IconLabelList"/>
    <dgm:cxn modelId="{62A73770-BBB9-4829-9790-46CA69E89339}" type="presParOf" srcId="{70EF2EB4-52AB-4A00-A6C1-EEDD04DC0FC3}" destId="{A12980BA-9430-4E8D-9B10-B8381716AA59}" srcOrd="1" destOrd="0" presId="urn:microsoft.com/office/officeart/2018/2/layout/IconLabelList"/>
    <dgm:cxn modelId="{B9673033-F5D7-4B0E-AC2F-57790050AA46}" type="presParOf" srcId="{70EF2EB4-52AB-4A00-A6C1-EEDD04DC0FC3}" destId="{94C44D48-6525-43F8-B046-1E31F6447D4D}" srcOrd="2" destOrd="0" presId="urn:microsoft.com/office/officeart/2018/2/layout/IconLabelList"/>
    <dgm:cxn modelId="{6890E1AA-3287-4614-AB50-A7B1D62BCC0C}" type="presParOf" srcId="{94C44D48-6525-43F8-B046-1E31F6447D4D}" destId="{C87746E1-4E6C-4DF6-BF36-C2FB5670AF0B}" srcOrd="0" destOrd="0" presId="urn:microsoft.com/office/officeart/2018/2/layout/IconLabelList"/>
    <dgm:cxn modelId="{0F2B9C1E-FFE8-4CCE-B2F9-38782F88C6CD}" type="presParOf" srcId="{94C44D48-6525-43F8-B046-1E31F6447D4D}" destId="{20DE4679-C70A-4523-BCA5-86DA62DB8108}" srcOrd="1" destOrd="0" presId="urn:microsoft.com/office/officeart/2018/2/layout/IconLabelList"/>
    <dgm:cxn modelId="{6236F461-CA54-44BC-90BE-00B65DEF472D}" type="presParOf" srcId="{94C44D48-6525-43F8-B046-1E31F6447D4D}" destId="{E37DEEE2-459D-456F-90B9-0FA123030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038F1-7212-43EE-A248-710C0323A7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9EC13A-15EF-4BAD-B1D1-979FB0006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1460 houses.</a:t>
          </a:r>
        </a:p>
      </dgm:t>
    </dgm:pt>
    <dgm:pt modelId="{C551B417-17BF-485F-9BBA-B8DBA2863B72}" type="parTrans" cxnId="{99996AAE-5D62-452B-9B2C-92BC231E494E}">
      <dgm:prSet/>
      <dgm:spPr/>
      <dgm:t>
        <a:bodyPr/>
        <a:lstStyle/>
        <a:p>
          <a:endParaRPr lang="en-US"/>
        </a:p>
      </dgm:t>
    </dgm:pt>
    <dgm:pt modelId="{8C3602B9-034F-4EA8-9071-8ECCC393DC4D}" type="sibTrans" cxnId="{99996AAE-5D62-452B-9B2C-92BC231E494E}">
      <dgm:prSet/>
      <dgm:spPr/>
      <dgm:t>
        <a:bodyPr/>
        <a:lstStyle/>
        <a:p>
          <a:endParaRPr lang="en-US"/>
        </a:p>
      </dgm:t>
    </dgm:pt>
    <dgm:pt modelId="{572CAE07-0887-497A-B371-C7A4F7F5C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690 houses without fireplace while 770 with fireplace.</a:t>
          </a:r>
        </a:p>
      </dgm:t>
    </dgm:pt>
    <dgm:pt modelId="{B023F7C3-4FC0-43E0-9B3E-88FFF99D3AF5}" type="parTrans" cxnId="{2BFEDD38-3785-4FE6-8888-B18021BCEE61}">
      <dgm:prSet/>
      <dgm:spPr/>
      <dgm:t>
        <a:bodyPr/>
        <a:lstStyle/>
        <a:p>
          <a:endParaRPr lang="en-US"/>
        </a:p>
      </dgm:t>
    </dgm:pt>
    <dgm:pt modelId="{8B0D8D9E-9340-427B-AA0C-48F6D21EF912}" type="sibTrans" cxnId="{2BFEDD38-3785-4FE6-8888-B18021BCEE61}">
      <dgm:prSet/>
      <dgm:spPr/>
      <dgm:t>
        <a:bodyPr/>
        <a:lstStyle/>
        <a:p>
          <a:endParaRPr lang="en-US"/>
        </a:p>
      </dgm:t>
    </dgm:pt>
    <dgm:pt modelId="{4FC52ED9-09CE-4A75-89E9-5C57E33BB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450 houses with 1 or 0 garage car while 1010 with more than 2 garage cars.</a:t>
          </a:r>
        </a:p>
      </dgm:t>
    </dgm:pt>
    <dgm:pt modelId="{C22C791A-D500-4F36-9BE9-705439ADB181}" type="parTrans" cxnId="{4718907B-A71E-45AC-A11B-565DF1D3B986}">
      <dgm:prSet/>
      <dgm:spPr/>
      <dgm:t>
        <a:bodyPr/>
        <a:lstStyle/>
        <a:p>
          <a:endParaRPr lang="en-US"/>
        </a:p>
      </dgm:t>
    </dgm:pt>
    <dgm:pt modelId="{4650D45C-BA72-478A-AF25-DBE14E86BFD9}" type="sibTrans" cxnId="{4718907B-A71E-45AC-A11B-565DF1D3B986}">
      <dgm:prSet/>
      <dgm:spPr/>
      <dgm:t>
        <a:bodyPr/>
        <a:lstStyle/>
        <a:p>
          <a:endParaRPr lang="en-US"/>
        </a:p>
      </dgm:t>
    </dgm:pt>
    <dgm:pt modelId="{57C365A6-5561-4C68-B981-B81E09ACA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Conducted statistical analyses(t-test) to see if there is any statistically significant difference between them.</a:t>
          </a:r>
        </a:p>
      </dgm:t>
    </dgm:pt>
    <dgm:pt modelId="{04B237AC-4008-4517-A8FB-4BAFFB885FDE}" type="parTrans" cxnId="{1C250A85-F818-467F-BA63-458A968F163A}">
      <dgm:prSet/>
      <dgm:spPr/>
      <dgm:t>
        <a:bodyPr/>
        <a:lstStyle/>
        <a:p>
          <a:endParaRPr lang="en-US"/>
        </a:p>
      </dgm:t>
    </dgm:pt>
    <dgm:pt modelId="{37B9E5BF-9981-4C2A-BF5F-55226B20E056}" type="sibTrans" cxnId="{1C250A85-F818-467F-BA63-458A968F163A}">
      <dgm:prSet/>
      <dgm:spPr/>
      <dgm:t>
        <a:bodyPr/>
        <a:lstStyle/>
        <a:p>
          <a:endParaRPr lang="en-US"/>
        </a:p>
      </dgm:t>
    </dgm:pt>
    <dgm:pt modelId="{A4DBFDC2-8E31-41C6-BA5D-66B7473BC81B}" type="pres">
      <dgm:prSet presAssocID="{8C2038F1-7212-43EE-A248-710C0323A78A}" presName="root" presStyleCnt="0">
        <dgm:presLayoutVars>
          <dgm:dir/>
          <dgm:resizeHandles val="exact"/>
        </dgm:presLayoutVars>
      </dgm:prSet>
      <dgm:spPr/>
    </dgm:pt>
    <dgm:pt modelId="{2EB08536-D073-4898-AD8D-5D9844C78881}" type="pres">
      <dgm:prSet presAssocID="{7F9EC13A-15EF-4BAD-B1D1-979FB0006A19}" presName="compNode" presStyleCnt="0"/>
      <dgm:spPr/>
    </dgm:pt>
    <dgm:pt modelId="{0086C07A-4CFE-4A8B-ADF6-94A2BB51DF91}" type="pres">
      <dgm:prSet presAssocID="{7F9EC13A-15EF-4BAD-B1D1-979FB0006A19}" presName="bgRect" presStyleLbl="bgShp" presStyleIdx="0" presStyleCnt="4"/>
      <dgm:spPr/>
    </dgm:pt>
    <dgm:pt modelId="{90254756-5C44-47F3-BFC4-09D99B00D4B2}" type="pres">
      <dgm:prSet presAssocID="{7F9EC13A-15EF-4BAD-B1D1-979FB0006A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A911D39-2D1C-4A3A-9FB0-7B867625E22A}" type="pres">
      <dgm:prSet presAssocID="{7F9EC13A-15EF-4BAD-B1D1-979FB0006A19}" presName="spaceRect" presStyleCnt="0"/>
      <dgm:spPr/>
    </dgm:pt>
    <dgm:pt modelId="{E187A4BB-F8E7-40DE-9EFE-D8E38D875797}" type="pres">
      <dgm:prSet presAssocID="{7F9EC13A-15EF-4BAD-B1D1-979FB0006A19}" presName="parTx" presStyleLbl="revTx" presStyleIdx="0" presStyleCnt="4">
        <dgm:presLayoutVars>
          <dgm:chMax val="0"/>
          <dgm:chPref val="0"/>
        </dgm:presLayoutVars>
      </dgm:prSet>
      <dgm:spPr/>
    </dgm:pt>
    <dgm:pt modelId="{6F6001F4-47CA-4376-8956-895C0331CCEB}" type="pres">
      <dgm:prSet presAssocID="{8C3602B9-034F-4EA8-9071-8ECCC393DC4D}" presName="sibTrans" presStyleCnt="0"/>
      <dgm:spPr/>
    </dgm:pt>
    <dgm:pt modelId="{3DF41C26-A011-4077-954D-9320B7AD4950}" type="pres">
      <dgm:prSet presAssocID="{572CAE07-0887-497A-B371-C7A4F7F5C39B}" presName="compNode" presStyleCnt="0"/>
      <dgm:spPr/>
    </dgm:pt>
    <dgm:pt modelId="{55450190-EE09-425D-A55B-F5350307EF07}" type="pres">
      <dgm:prSet presAssocID="{572CAE07-0887-497A-B371-C7A4F7F5C39B}" presName="bgRect" presStyleLbl="bgShp" presStyleIdx="1" presStyleCnt="4"/>
      <dgm:spPr/>
    </dgm:pt>
    <dgm:pt modelId="{2FF5129E-714D-4097-A1DF-FD0E5C14429E}" type="pres">
      <dgm:prSet presAssocID="{572CAE07-0887-497A-B371-C7A4F7F5C3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79CF1B4B-7052-4F2F-8542-733B99FDF649}" type="pres">
      <dgm:prSet presAssocID="{572CAE07-0887-497A-B371-C7A4F7F5C39B}" presName="spaceRect" presStyleCnt="0"/>
      <dgm:spPr/>
    </dgm:pt>
    <dgm:pt modelId="{9A9EA76C-F3C1-4FD8-8115-2C45AADF9406}" type="pres">
      <dgm:prSet presAssocID="{572CAE07-0887-497A-B371-C7A4F7F5C39B}" presName="parTx" presStyleLbl="revTx" presStyleIdx="1" presStyleCnt="4">
        <dgm:presLayoutVars>
          <dgm:chMax val="0"/>
          <dgm:chPref val="0"/>
        </dgm:presLayoutVars>
      </dgm:prSet>
      <dgm:spPr/>
    </dgm:pt>
    <dgm:pt modelId="{C9EE8819-2E83-46F7-9041-2743B1CB683E}" type="pres">
      <dgm:prSet presAssocID="{8B0D8D9E-9340-427B-AA0C-48F6D21EF912}" presName="sibTrans" presStyleCnt="0"/>
      <dgm:spPr/>
    </dgm:pt>
    <dgm:pt modelId="{9B9667D1-001A-489E-85CB-B9F4663E0385}" type="pres">
      <dgm:prSet presAssocID="{4FC52ED9-09CE-4A75-89E9-5C57E33BB0CA}" presName="compNode" presStyleCnt="0"/>
      <dgm:spPr/>
    </dgm:pt>
    <dgm:pt modelId="{260E78A6-1A4B-4BC2-A139-858474A24D3D}" type="pres">
      <dgm:prSet presAssocID="{4FC52ED9-09CE-4A75-89E9-5C57E33BB0CA}" presName="bgRect" presStyleLbl="bgShp" presStyleIdx="2" presStyleCnt="4"/>
      <dgm:spPr/>
    </dgm:pt>
    <dgm:pt modelId="{C627997C-49CF-42A0-8592-A218341D2B9A}" type="pres">
      <dgm:prSet presAssocID="{4FC52ED9-09CE-4A75-89E9-5C57E33BB0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A5147DF-BBEA-45D7-9621-100F4F438A4C}" type="pres">
      <dgm:prSet presAssocID="{4FC52ED9-09CE-4A75-89E9-5C57E33BB0CA}" presName="spaceRect" presStyleCnt="0"/>
      <dgm:spPr/>
    </dgm:pt>
    <dgm:pt modelId="{7EA0E814-2F32-4538-8D89-64B45945B091}" type="pres">
      <dgm:prSet presAssocID="{4FC52ED9-09CE-4A75-89E9-5C57E33BB0CA}" presName="parTx" presStyleLbl="revTx" presStyleIdx="2" presStyleCnt="4">
        <dgm:presLayoutVars>
          <dgm:chMax val="0"/>
          <dgm:chPref val="0"/>
        </dgm:presLayoutVars>
      </dgm:prSet>
      <dgm:spPr/>
    </dgm:pt>
    <dgm:pt modelId="{BB88F5AC-A74D-4BE3-9681-5A1044AAD30F}" type="pres">
      <dgm:prSet presAssocID="{4650D45C-BA72-478A-AF25-DBE14E86BFD9}" presName="sibTrans" presStyleCnt="0"/>
      <dgm:spPr/>
    </dgm:pt>
    <dgm:pt modelId="{88A33EE4-C18E-448A-9C0C-472D147A60C2}" type="pres">
      <dgm:prSet presAssocID="{57C365A6-5561-4C68-B981-B81E09ACA448}" presName="compNode" presStyleCnt="0"/>
      <dgm:spPr/>
    </dgm:pt>
    <dgm:pt modelId="{39F2DD42-8320-4A7F-BB85-0A94B332EB8E}" type="pres">
      <dgm:prSet presAssocID="{57C365A6-5561-4C68-B981-B81E09ACA448}" presName="bgRect" presStyleLbl="bgShp" presStyleIdx="3" presStyleCnt="4"/>
      <dgm:spPr/>
    </dgm:pt>
    <dgm:pt modelId="{945470F3-B1C4-4BA5-8DF3-5E3149B1A834}" type="pres">
      <dgm:prSet presAssocID="{57C365A6-5561-4C68-B981-B81E09ACA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E47607-ED1E-4E9D-B566-DF27B4CD5FDA}" type="pres">
      <dgm:prSet presAssocID="{57C365A6-5561-4C68-B981-B81E09ACA448}" presName="spaceRect" presStyleCnt="0"/>
      <dgm:spPr/>
    </dgm:pt>
    <dgm:pt modelId="{CECAF24B-70FA-45C6-A41A-7546D0C28FA1}" type="pres">
      <dgm:prSet presAssocID="{57C365A6-5561-4C68-B981-B81E09ACA4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417F10-261A-4C01-8D78-D6C2D55BC2A0}" type="presOf" srcId="{8C2038F1-7212-43EE-A248-710C0323A78A}" destId="{A4DBFDC2-8E31-41C6-BA5D-66B7473BC81B}" srcOrd="0" destOrd="0" presId="urn:microsoft.com/office/officeart/2018/2/layout/IconVerticalSolidList"/>
    <dgm:cxn modelId="{031D8C1F-310F-4ACD-8114-D1DDA94C1C3E}" type="presOf" srcId="{7F9EC13A-15EF-4BAD-B1D1-979FB0006A19}" destId="{E187A4BB-F8E7-40DE-9EFE-D8E38D875797}" srcOrd="0" destOrd="0" presId="urn:microsoft.com/office/officeart/2018/2/layout/IconVerticalSolidList"/>
    <dgm:cxn modelId="{77128038-BE33-42D6-A4F2-2C990399A325}" type="presOf" srcId="{4FC52ED9-09CE-4A75-89E9-5C57E33BB0CA}" destId="{7EA0E814-2F32-4538-8D89-64B45945B091}" srcOrd="0" destOrd="0" presId="urn:microsoft.com/office/officeart/2018/2/layout/IconVerticalSolidList"/>
    <dgm:cxn modelId="{2BFEDD38-3785-4FE6-8888-B18021BCEE61}" srcId="{8C2038F1-7212-43EE-A248-710C0323A78A}" destId="{572CAE07-0887-497A-B371-C7A4F7F5C39B}" srcOrd="1" destOrd="0" parTransId="{B023F7C3-4FC0-43E0-9B3E-88FFF99D3AF5}" sibTransId="{8B0D8D9E-9340-427B-AA0C-48F6D21EF912}"/>
    <dgm:cxn modelId="{DE288656-41FC-4E05-A01B-72B4DE7313F8}" type="presOf" srcId="{572CAE07-0887-497A-B371-C7A4F7F5C39B}" destId="{9A9EA76C-F3C1-4FD8-8115-2C45AADF9406}" srcOrd="0" destOrd="0" presId="urn:microsoft.com/office/officeart/2018/2/layout/IconVerticalSolidList"/>
    <dgm:cxn modelId="{042FA071-7B4F-43EF-A130-DA8524B7076F}" type="presOf" srcId="{57C365A6-5561-4C68-B981-B81E09ACA448}" destId="{CECAF24B-70FA-45C6-A41A-7546D0C28FA1}" srcOrd="0" destOrd="0" presId="urn:microsoft.com/office/officeart/2018/2/layout/IconVerticalSolidList"/>
    <dgm:cxn modelId="{4718907B-A71E-45AC-A11B-565DF1D3B986}" srcId="{8C2038F1-7212-43EE-A248-710C0323A78A}" destId="{4FC52ED9-09CE-4A75-89E9-5C57E33BB0CA}" srcOrd="2" destOrd="0" parTransId="{C22C791A-D500-4F36-9BE9-705439ADB181}" sibTransId="{4650D45C-BA72-478A-AF25-DBE14E86BFD9}"/>
    <dgm:cxn modelId="{1C250A85-F818-467F-BA63-458A968F163A}" srcId="{8C2038F1-7212-43EE-A248-710C0323A78A}" destId="{57C365A6-5561-4C68-B981-B81E09ACA448}" srcOrd="3" destOrd="0" parTransId="{04B237AC-4008-4517-A8FB-4BAFFB885FDE}" sibTransId="{37B9E5BF-9981-4C2A-BF5F-55226B20E056}"/>
    <dgm:cxn modelId="{99996AAE-5D62-452B-9B2C-92BC231E494E}" srcId="{8C2038F1-7212-43EE-A248-710C0323A78A}" destId="{7F9EC13A-15EF-4BAD-B1D1-979FB0006A19}" srcOrd="0" destOrd="0" parTransId="{C551B417-17BF-485F-9BBA-B8DBA2863B72}" sibTransId="{8C3602B9-034F-4EA8-9071-8ECCC393DC4D}"/>
    <dgm:cxn modelId="{1656E67C-7050-4E60-83D5-AA0636711CCD}" type="presParOf" srcId="{A4DBFDC2-8E31-41C6-BA5D-66B7473BC81B}" destId="{2EB08536-D073-4898-AD8D-5D9844C78881}" srcOrd="0" destOrd="0" presId="urn:microsoft.com/office/officeart/2018/2/layout/IconVerticalSolidList"/>
    <dgm:cxn modelId="{FEB58A75-3D22-4F20-8C5C-A58A69896F4D}" type="presParOf" srcId="{2EB08536-D073-4898-AD8D-5D9844C78881}" destId="{0086C07A-4CFE-4A8B-ADF6-94A2BB51DF91}" srcOrd="0" destOrd="0" presId="urn:microsoft.com/office/officeart/2018/2/layout/IconVerticalSolidList"/>
    <dgm:cxn modelId="{870678EE-CB27-4860-BEDA-00C054A59FC2}" type="presParOf" srcId="{2EB08536-D073-4898-AD8D-5D9844C78881}" destId="{90254756-5C44-47F3-BFC4-09D99B00D4B2}" srcOrd="1" destOrd="0" presId="urn:microsoft.com/office/officeart/2018/2/layout/IconVerticalSolidList"/>
    <dgm:cxn modelId="{66FE1CBD-7452-4D8A-91F5-7D87B2A96968}" type="presParOf" srcId="{2EB08536-D073-4898-AD8D-5D9844C78881}" destId="{6A911D39-2D1C-4A3A-9FB0-7B867625E22A}" srcOrd="2" destOrd="0" presId="urn:microsoft.com/office/officeart/2018/2/layout/IconVerticalSolidList"/>
    <dgm:cxn modelId="{B94B5A91-6517-447B-9B40-CFCDED90C673}" type="presParOf" srcId="{2EB08536-D073-4898-AD8D-5D9844C78881}" destId="{E187A4BB-F8E7-40DE-9EFE-D8E38D875797}" srcOrd="3" destOrd="0" presId="urn:microsoft.com/office/officeart/2018/2/layout/IconVerticalSolidList"/>
    <dgm:cxn modelId="{448BEE18-919F-4CCF-8A80-38E2ECA55611}" type="presParOf" srcId="{A4DBFDC2-8E31-41C6-BA5D-66B7473BC81B}" destId="{6F6001F4-47CA-4376-8956-895C0331CCEB}" srcOrd="1" destOrd="0" presId="urn:microsoft.com/office/officeart/2018/2/layout/IconVerticalSolidList"/>
    <dgm:cxn modelId="{3F300A68-10B3-4138-89BD-D3318D4D4893}" type="presParOf" srcId="{A4DBFDC2-8E31-41C6-BA5D-66B7473BC81B}" destId="{3DF41C26-A011-4077-954D-9320B7AD4950}" srcOrd="2" destOrd="0" presId="urn:microsoft.com/office/officeart/2018/2/layout/IconVerticalSolidList"/>
    <dgm:cxn modelId="{910F9D43-E058-49A5-B7A2-BEB1D453924F}" type="presParOf" srcId="{3DF41C26-A011-4077-954D-9320B7AD4950}" destId="{55450190-EE09-425D-A55B-F5350307EF07}" srcOrd="0" destOrd="0" presId="urn:microsoft.com/office/officeart/2018/2/layout/IconVerticalSolidList"/>
    <dgm:cxn modelId="{545F47CB-7431-44AB-9AEB-0A53B7714B6C}" type="presParOf" srcId="{3DF41C26-A011-4077-954D-9320B7AD4950}" destId="{2FF5129E-714D-4097-A1DF-FD0E5C14429E}" srcOrd="1" destOrd="0" presId="urn:microsoft.com/office/officeart/2018/2/layout/IconVerticalSolidList"/>
    <dgm:cxn modelId="{4FC0B9B3-9FF5-4F0D-B23E-AE2FC1778885}" type="presParOf" srcId="{3DF41C26-A011-4077-954D-9320B7AD4950}" destId="{79CF1B4B-7052-4F2F-8542-733B99FDF649}" srcOrd="2" destOrd="0" presId="urn:microsoft.com/office/officeart/2018/2/layout/IconVerticalSolidList"/>
    <dgm:cxn modelId="{BBB0EB2E-0343-436F-80C6-103E67863F49}" type="presParOf" srcId="{3DF41C26-A011-4077-954D-9320B7AD4950}" destId="{9A9EA76C-F3C1-4FD8-8115-2C45AADF9406}" srcOrd="3" destOrd="0" presId="urn:microsoft.com/office/officeart/2018/2/layout/IconVerticalSolidList"/>
    <dgm:cxn modelId="{9342D776-47A6-43B9-9D4E-3D37FE535225}" type="presParOf" srcId="{A4DBFDC2-8E31-41C6-BA5D-66B7473BC81B}" destId="{C9EE8819-2E83-46F7-9041-2743B1CB683E}" srcOrd="3" destOrd="0" presId="urn:microsoft.com/office/officeart/2018/2/layout/IconVerticalSolidList"/>
    <dgm:cxn modelId="{34938D0D-FD4B-417C-AC81-75FD3754C821}" type="presParOf" srcId="{A4DBFDC2-8E31-41C6-BA5D-66B7473BC81B}" destId="{9B9667D1-001A-489E-85CB-B9F4663E0385}" srcOrd="4" destOrd="0" presId="urn:microsoft.com/office/officeart/2018/2/layout/IconVerticalSolidList"/>
    <dgm:cxn modelId="{C3B0F281-E48D-4B79-83E6-19A6D4B23067}" type="presParOf" srcId="{9B9667D1-001A-489E-85CB-B9F4663E0385}" destId="{260E78A6-1A4B-4BC2-A139-858474A24D3D}" srcOrd="0" destOrd="0" presId="urn:microsoft.com/office/officeart/2018/2/layout/IconVerticalSolidList"/>
    <dgm:cxn modelId="{04F9B107-83BD-4779-8B35-A79B323EFE38}" type="presParOf" srcId="{9B9667D1-001A-489E-85CB-B9F4663E0385}" destId="{C627997C-49CF-42A0-8592-A218341D2B9A}" srcOrd="1" destOrd="0" presId="urn:microsoft.com/office/officeart/2018/2/layout/IconVerticalSolidList"/>
    <dgm:cxn modelId="{70830EC1-2A04-4B1C-AD07-61FDD88501FA}" type="presParOf" srcId="{9B9667D1-001A-489E-85CB-B9F4663E0385}" destId="{1A5147DF-BBEA-45D7-9621-100F4F438A4C}" srcOrd="2" destOrd="0" presId="urn:microsoft.com/office/officeart/2018/2/layout/IconVerticalSolidList"/>
    <dgm:cxn modelId="{8D5BF7EA-2015-4605-9995-BAB47A5CD429}" type="presParOf" srcId="{9B9667D1-001A-489E-85CB-B9F4663E0385}" destId="{7EA0E814-2F32-4538-8D89-64B45945B091}" srcOrd="3" destOrd="0" presId="urn:microsoft.com/office/officeart/2018/2/layout/IconVerticalSolidList"/>
    <dgm:cxn modelId="{5FD8BA0E-796E-4666-939F-DB8F136C3958}" type="presParOf" srcId="{A4DBFDC2-8E31-41C6-BA5D-66B7473BC81B}" destId="{BB88F5AC-A74D-4BE3-9681-5A1044AAD30F}" srcOrd="5" destOrd="0" presId="urn:microsoft.com/office/officeart/2018/2/layout/IconVerticalSolidList"/>
    <dgm:cxn modelId="{07F95DF9-966A-4354-8120-BCC266578CC3}" type="presParOf" srcId="{A4DBFDC2-8E31-41C6-BA5D-66B7473BC81B}" destId="{88A33EE4-C18E-448A-9C0C-472D147A60C2}" srcOrd="6" destOrd="0" presId="urn:microsoft.com/office/officeart/2018/2/layout/IconVerticalSolidList"/>
    <dgm:cxn modelId="{B968EB00-DED9-43F3-8DD5-4000F5329FA8}" type="presParOf" srcId="{88A33EE4-C18E-448A-9C0C-472D147A60C2}" destId="{39F2DD42-8320-4A7F-BB85-0A94B332EB8E}" srcOrd="0" destOrd="0" presId="urn:microsoft.com/office/officeart/2018/2/layout/IconVerticalSolidList"/>
    <dgm:cxn modelId="{C95C4F50-4DBB-4643-86D6-1DEB2383ED7B}" type="presParOf" srcId="{88A33EE4-C18E-448A-9C0C-472D147A60C2}" destId="{945470F3-B1C4-4BA5-8DF3-5E3149B1A834}" srcOrd="1" destOrd="0" presId="urn:microsoft.com/office/officeart/2018/2/layout/IconVerticalSolidList"/>
    <dgm:cxn modelId="{04F770C0-1F5F-4134-BD0F-2408F599AF62}" type="presParOf" srcId="{88A33EE4-C18E-448A-9C0C-472D147A60C2}" destId="{E5E47607-ED1E-4E9D-B566-DF27B4CD5FDA}" srcOrd="2" destOrd="0" presId="urn:microsoft.com/office/officeart/2018/2/layout/IconVerticalSolidList"/>
    <dgm:cxn modelId="{5C885726-46D9-4001-A543-8138B95E1F7D}" type="presParOf" srcId="{88A33EE4-C18E-448A-9C0C-472D147A60C2}" destId="{CECAF24B-70FA-45C6-A41A-7546D0C28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DDA98-56CC-439F-8AA2-9B50B920A5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960A5-6BF5-482B-B146-75DED926A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statistical analyses showed that</a:t>
          </a:r>
        </a:p>
      </dgm:t>
    </dgm:pt>
    <dgm:pt modelId="{7D19E7C6-87B6-4F7B-92B1-1BF3FD26C553}" type="parTrans" cxnId="{F266056A-2B1F-43FE-A0D5-BD39CDD81E8C}">
      <dgm:prSet/>
      <dgm:spPr/>
      <dgm:t>
        <a:bodyPr/>
        <a:lstStyle/>
        <a:p>
          <a:endParaRPr lang="en-US"/>
        </a:p>
      </dgm:t>
    </dgm:pt>
    <dgm:pt modelId="{8DBD0807-7633-4A55-829B-E161250435B8}" type="sibTrans" cxnId="{F266056A-2B1F-43FE-A0D5-BD39CDD81E8C}">
      <dgm:prSet/>
      <dgm:spPr/>
      <dgm:t>
        <a:bodyPr/>
        <a:lstStyle/>
        <a:p>
          <a:endParaRPr lang="en-US"/>
        </a:p>
      </dgm:t>
    </dgm:pt>
    <dgm:pt modelId="{5959D8A5-0344-43D0-B891-D1BFCA167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price of the houses with fireplace is more than the ones without.</a:t>
          </a:r>
        </a:p>
      </dgm:t>
    </dgm:pt>
    <dgm:pt modelId="{4375CE93-AB87-46C4-9D96-29F1AEE3DE49}" type="parTrans" cxnId="{BDCB5E06-0D7F-4DC1-BAD2-3966C727E3EE}">
      <dgm:prSet/>
      <dgm:spPr/>
      <dgm:t>
        <a:bodyPr/>
        <a:lstStyle/>
        <a:p>
          <a:endParaRPr lang="en-US"/>
        </a:p>
      </dgm:t>
    </dgm:pt>
    <dgm:pt modelId="{1B9A16FD-2654-4A7E-8741-696756810D26}" type="sibTrans" cxnId="{BDCB5E06-0D7F-4DC1-BAD2-3966C727E3EE}">
      <dgm:prSet/>
      <dgm:spPr/>
      <dgm:t>
        <a:bodyPr/>
        <a:lstStyle/>
        <a:p>
          <a:endParaRPr lang="en-US"/>
        </a:p>
      </dgm:t>
    </dgm:pt>
    <dgm:pt modelId="{11C7E30E-976F-4B19-BE05-06D54E760B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price of the houses with more than 2 garage cars is more than the houses with 1 or 0 garage car.</a:t>
          </a:r>
        </a:p>
      </dgm:t>
    </dgm:pt>
    <dgm:pt modelId="{63A20A97-60F4-4FC2-AD80-606A5B52C2FF}" type="parTrans" cxnId="{DD4E10B2-21CF-48EC-8AF6-9EE9241C3C90}">
      <dgm:prSet/>
      <dgm:spPr/>
      <dgm:t>
        <a:bodyPr/>
        <a:lstStyle/>
        <a:p>
          <a:endParaRPr lang="en-US"/>
        </a:p>
      </dgm:t>
    </dgm:pt>
    <dgm:pt modelId="{43B0E283-A6D4-4003-9D3E-D32D8009FBD3}" type="sibTrans" cxnId="{DD4E10B2-21CF-48EC-8AF6-9EE9241C3C90}">
      <dgm:prSet/>
      <dgm:spPr/>
      <dgm:t>
        <a:bodyPr/>
        <a:lstStyle/>
        <a:p>
          <a:endParaRPr lang="en-US"/>
        </a:p>
      </dgm:t>
    </dgm:pt>
    <dgm:pt modelId="{15B93FAD-B1BB-42DC-A75C-5F8A090DED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Recommendation:</a:t>
          </a:r>
        </a:p>
      </dgm:t>
    </dgm:pt>
    <dgm:pt modelId="{BC63362B-556D-4536-9FEA-FBB9EB058E47}" type="parTrans" cxnId="{1661F3F7-9D6F-4CF7-9406-A150B1615196}">
      <dgm:prSet/>
      <dgm:spPr/>
      <dgm:t>
        <a:bodyPr/>
        <a:lstStyle/>
        <a:p>
          <a:endParaRPr lang="en-US"/>
        </a:p>
      </dgm:t>
    </dgm:pt>
    <dgm:pt modelId="{CC183ED8-2DC9-4D97-B0E1-229013FA7CC1}" type="sibTrans" cxnId="{1661F3F7-9D6F-4CF7-9406-A150B1615196}">
      <dgm:prSet/>
      <dgm:spPr/>
      <dgm:t>
        <a:bodyPr/>
        <a:lstStyle/>
        <a:p>
          <a:endParaRPr lang="en-US"/>
        </a:p>
      </dgm:t>
    </dgm:pt>
    <dgm:pt modelId="{F4B0AE2E-16C5-4775-AFCC-92905E356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Consider the options of extending garage cars and adding fireplaces.</a:t>
          </a:r>
        </a:p>
      </dgm:t>
    </dgm:pt>
    <dgm:pt modelId="{EA0F5E34-A594-4E13-AD74-99AB11C04A5F}" type="parTrans" cxnId="{32FD3755-22C6-4D2D-84C8-0FE533C6769C}">
      <dgm:prSet/>
      <dgm:spPr/>
      <dgm:t>
        <a:bodyPr/>
        <a:lstStyle/>
        <a:p>
          <a:endParaRPr lang="en-US"/>
        </a:p>
      </dgm:t>
    </dgm:pt>
    <dgm:pt modelId="{C99C5C56-E8B2-4129-97EA-E1CFA84E115D}" type="sibTrans" cxnId="{32FD3755-22C6-4D2D-84C8-0FE533C6769C}">
      <dgm:prSet/>
      <dgm:spPr/>
      <dgm:t>
        <a:bodyPr/>
        <a:lstStyle/>
        <a:p>
          <a:endParaRPr lang="en-US"/>
        </a:p>
      </dgm:t>
    </dgm:pt>
    <dgm:pt modelId="{A3D36245-5DFF-465E-9E2E-B93EE7B8C2C5}" type="pres">
      <dgm:prSet presAssocID="{908DDA98-56CC-439F-8AA2-9B50B920A504}" presName="root" presStyleCnt="0">
        <dgm:presLayoutVars>
          <dgm:dir/>
          <dgm:resizeHandles val="exact"/>
        </dgm:presLayoutVars>
      </dgm:prSet>
      <dgm:spPr/>
    </dgm:pt>
    <dgm:pt modelId="{EB2F69C9-618E-4E93-BC6E-BC3841DAFCC2}" type="pres">
      <dgm:prSet presAssocID="{323960A5-6BF5-482B-B146-75DED926A9FC}" presName="compNode" presStyleCnt="0"/>
      <dgm:spPr/>
    </dgm:pt>
    <dgm:pt modelId="{2E09B852-FEEA-4A9C-85EB-3BF1DBE9D5A0}" type="pres">
      <dgm:prSet presAssocID="{323960A5-6BF5-482B-B146-75DED926A9FC}" presName="bgRect" presStyleLbl="bgShp" presStyleIdx="0" presStyleCnt="2"/>
      <dgm:spPr/>
    </dgm:pt>
    <dgm:pt modelId="{B2FED37A-B3CF-4213-AD1A-B76C487237FC}" type="pres">
      <dgm:prSet presAssocID="{323960A5-6BF5-482B-B146-75DED926A9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DD88AFF-1754-4165-B8F6-EBA983571949}" type="pres">
      <dgm:prSet presAssocID="{323960A5-6BF5-482B-B146-75DED926A9FC}" presName="spaceRect" presStyleCnt="0"/>
      <dgm:spPr/>
    </dgm:pt>
    <dgm:pt modelId="{F9E7A96B-6B26-47EF-8B71-17B01A27D0AB}" type="pres">
      <dgm:prSet presAssocID="{323960A5-6BF5-482B-B146-75DED926A9FC}" presName="parTx" presStyleLbl="revTx" presStyleIdx="0" presStyleCnt="4">
        <dgm:presLayoutVars>
          <dgm:chMax val="0"/>
          <dgm:chPref val="0"/>
        </dgm:presLayoutVars>
      </dgm:prSet>
      <dgm:spPr/>
    </dgm:pt>
    <dgm:pt modelId="{DA698159-DC7D-4887-9D01-CEA17AA84CE5}" type="pres">
      <dgm:prSet presAssocID="{323960A5-6BF5-482B-B146-75DED926A9FC}" presName="desTx" presStyleLbl="revTx" presStyleIdx="1" presStyleCnt="4">
        <dgm:presLayoutVars/>
      </dgm:prSet>
      <dgm:spPr/>
    </dgm:pt>
    <dgm:pt modelId="{8E1D8800-5F85-4729-8CC6-A8616D2A067A}" type="pres">
      <dgm:prSet presAssocID="{8DBD0807-7633-4A55-829B-E161250435B8}" presName="sibTrans" presStyleCnt="0"/>
      <dgm:spPr/>
    </dgm:pt>
    <dgm:pt modelId="{7749E661-BCD3-4777-A500-D09DF1289CC5}" type="pres">
      <dgm:prSet presAssocID="{15B93FAD-B1BB-42DC-A75C-5F8A090DED80}" presName="compNode" presStyleCnt="0"/>
      <dgm:spPr/>
    </dgm:pt>
    <dgm:pt modelId="{C3DF729E-F3DE-41C6-AC6F-04C2E885921C}" type="pres">
      <dgm:prSet presAssocID="{15B93FAD-B1BB-42DC-A75C-5F8A090DED80}" presName="bgRect" presStyleLbl="bgShp" presStyleIdx="1" presStyleCnt="2"/>
      <dgm:spPr/>
    </dgm:pt>
    <dgm:pt modelId="{61F168C4-75B3-46FA-8480-C6DC91B1AFC1}" type="pres">
      <dgm:prSet presAssocID="{15B93FAD-B1BB-42DC-A75C-5F8A090DED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DE8DCE1-BDFA-43DB-8689-57C038F9F163}" type="pres">
      <dgm:prSet presAssocID="{15B93FAD-B1BB-42DC-A75C-5F8A090DED80}" presName="spaceRect" presStyleCnt="0"/>
      <dgm:spPr/>
    </dgm:pt>
    <dgm:pt modelId="{0EFCC00A-5BC6-44AE-9F3D-1FF3CAD108D2}" type="pres">
      <dgm:prSet presAssocID="{15B93FAD-B1BB-42DC-A75C-5F8A090DED80}" presName="parTx" presStyleLbl="revTx" presStyleIdx="2" presStyleCnt="4">
        <dgm:presLayoutVars>
          <dgm:chMax val="0"/>
          <dgm:chPref val="0"/>
        </dgm:presLayoutVars>
      </dgm:prSet>
      <dgm:spPr/>
    </dgm:pt>
    <dgm:pt modelId="{4EA5C43D-5FA4-4C65-BC0F-08D13AF0A8F6}" type="pres">
      <dgm:prSet presAssocID="{15B93FAD-B1BB-42DC-A75C-5F8A090DED80}" presName="desTx" presStyleLbl="revTx" presStyleIdx="3" presStyleCnt="4">
        <dgm:presLayoutVars/>
      </dgm:prSet>
      <dgm:spPr/>
    </dgm:pt>
  </dgm:ptLst>
  <dgm:cxnLst>
    <dgm:cxn modelId="{BDCB5E06-0D7F-4DC1-BAD2-3966C727E3EE}" srcId="{323960A5-6BF5-482B-B146-75DED926A9FC}" destId="{5959D8A5-0344-43D0-B891-D1BFCA167E8E}" srcOrd="0" destOrd="0" parTransId="{4375CE93-AB87-46C4-9D96-29F1AEE3DE49}" sibTransId="{1B9A16FD-2654-4A7E-8741-696756810D26}"/>
    <dgm:cxn modelId="{E31CBB0C-45E6-4240-8E0F-4F0DB2470209}" type="presOf" srcId="{11C7E30E-976F-4B19-BE05-06D54E760B3F}" destId="{DA698159-DC7D-4887-9D01-CEA17AA84CE5}" srcOrd="0" destOrd="1" presId="urn:microsoft.com/office/officeart/2018/2/layout/IconVerticalSolidList"/>
    <dgm:cxn modelId="{32FD3755-22C6-4D2D-84C8-0FE533C6769C}" srcId="{15B93FAD-B1BB-42DC-A75C-5F8A090DED80}" destId="{F4B0AE2E-16C5-4775-AFCC-92905E35659F}" srcOrd="0" destOrd="0" parTransId="{EA0F5E34-A594-4E13-AD74-99AB11C04A5F}" sibTransId="{C99C5C56-E8B2-4129-97EA-E1CFA84E115D}"/>
    <dgm:cxn modelId="{0019F169-DF2B-4575-9A08-173ABF749EFE}" type="presOf" srcId="{15B93FAD-B1BB-42DC-A75C-5F8A090DED80}" destId="{0EFCC00A-5BC6-44AE-9F3D-1FF3CAD108D2}" srcOrd="0" destOrd="0" presId="urn:microsoft.com/office/officeart/2018/2/layout/IconVerticalSolidList"/>
    <dgm:cxn modelId="{F266056A-2B1F-43FE-A0D5-BD39CDD81E8C}" srcId="{908DDA98-56CC-439F-8AA2-9B50B920A504}" destId="{323960A5-6BF5-482B-B146-75DED926A9FC}" srcOrd="0" destOrd="0" parTransId="{7D19E7C6-87B6-4F7B-92B1-1BF3FD26C553}" sibTransId="{8DBD0807-7633-4A55-829B-E161250435B8}"/>
    <dgm:cxn modelId="{3112D590-8106-4074-B91E-EF0CB784A823}" type="presOf" srcId="{908DDA98-56CC-439F-8AA2-9B50B920A504}" destId="{A3D36245-5DFF-465E-9E2E-B93EE7B8C2C5}" srcOrd="0" destOrd="0" presId="urn:microsoft.com/office/officeart/2018/2/layout/IconVerticalSolidList"/>
    <dgm:cxn modelId="{DD4E10B2-21CF-48EC-8AF6-9EE9241C3C90}" srcId="{323960A5-6BF5-482B-B146-75DED926A9FC}" destId="{11C7E30E-976F-4B19-BE05-06D54E760B3F}" srcOrd="1" destOrd="0" parTransId="{63A20A97-60F4-4FC2-AD80-606A5B52C2FF}" sibTransId="{43B0E283-A6D4-4003-9D3E-D32D8009FBD3}"/>
    <dgm:cxn modelId="{17786CBF-A006-45D2-8A57-64E18600003C}" type="presOf" srcId="{323960A5-6BF5-482B-B146-75DED926A9FC}" destId="{F9E7A96B-6B26-47EF-8B71-17B01A27D0AB}" srcOrd="0" destOrd="0" presId="urn:microsoft.com/office/officeart/2018/2/layout/IconVerticalSolidList"/>
    <dgm:cxn modelId="{CE2B8FCA-331A-42A7-910E-9229294CF661}" type="presOf" srcId="{F4B0AE2E-16C5-4775-AFCC-92905E35659F}" destId="{4EA5C43D-5FA4-4C65-BC0F-08D13AF0A8F6}" srcOrd="0" destOrd="0" presId="urn:microsoft.com/office/officeart/2018/2/layout/IconVerticalSolidList"/>
    <dgm:cxn modelId="{B25E83E9-3ABF-47A8-ABBB-FC9D79BB59D0}" type="presOf" srcId="{5959D8A5-0344-43D0-B891-D1BFCA167E8E}" destId="{DA698159-DC7D-4887-9D01-CEA17AA84CE5}" srcOrd="0" destOrd="0" presId="urn:microsoft.com/office/officeart/2018/2/layout/IconVerticalSolidList"/>
    <dgm:cxn modelId="{1661F3F7-9D6F-4CF7-9406-A150B1615196}" srcId="{908DDA98-56CC-439F-8AA2-9B50B920A504}" destId="{15B93FAD-B1BB-42DC-A75C-5F8A090DED80}" srcOrd="1" destOrd="0" parTransId="{BC63362B-556D-4536-9FEA-FBB9EB058E47}" sibTransId="{CC183ED8-2DC9-4D97-B0E1-229013FA7CC1}"/>
    <dgm:cxn modelId="{04D69DDD-DD48-4ABA-9157-5B8C4C234BB9}" type="presParOf" srcId="{A3D36245-5DFF-465E-9E2E-B93EE7B8C2C5}" destId="{EB2F69C9-618E-4E93-BC6E-BC3841DAFCC2}" srcOrd="0" destOrd="0" presId="urn:microsoft.com/office/officeart/2018/2/layout/IconVerticalSolidList"/>
    <dgm:cxn modelId="{8F4F04F0-3A0D-4D0A-84E6-113D5C6EE032}" type="presParOf" srcId="{EB2F69C9-618E-4E93-BC6E-BC3841DAFCC2}" destId="{2E09B852-FEEA-4A9C-85EB-3BF1DBE9D5A0}" srcOrd="0" destOrd="0" presId="urn:microsoft.com/office/officeart/2018/2/layout/IconVerticalSolidList"/>
    <dgm:cxn modelId="{23E5347C-073D-467C-83C0-B88DB1BC9D1F}" type="presParOf" srcId="{EB2F69C9-618E-4E93-BC6E-BC3841DAFCC2}" destId="{B2FED37A-B3CF-4213-AD1A-B76C487237FC}" srcOrd="1" destOrd="0" presId="urn:microsoft.com/office/officeart/2018/2/layout/IconVerticalSolidList"/>
    <dgm:cxn modelId="{DE61B708-4533-4E1A-ADBD-5ADF928A9BAE}" type="presParOf" srcId="{EB2F69C9-618E-4E93-BC6E-BC3841DAFCC2}" destId="{ADD88AFF-1754-4165-B8F6-EBA983571949}" srcOrd="2" destOrd="0" presId="urn:microsoft.com/office/officeart/2018/2/layout/IconVerticalSolidList"/>
    <dgm:cxn modelId="{C5E7CBD5-94DE-4102-AF42-C6423DE549CD}" type="presParOf" srcId="{EB2F69C9-618E-4E93-BC6E-BC3841DAFCC2}" destId="{F9E7A96B-6B26-47EF-8B71-17B01A27D0AB}" srcOrd="3" destOrd="0" presId="urn:microsoft.com/office/officeart/2018/2/layout/IconVerticalSolidList"/>
    <dgm:cxn modelId="{FD4E94DC-D1D7-4E8A-B31C-906062C2E0DE}" type="presParOf" srcId="{EB2F69C9-618E-4E93-BC6E-BC3841DAFCC2}" destId="{DA698159-DC7D-4887-9D01-CEA17AA84CE5}" srcOrd="4" destOrd="0" presId="urn:microsoft.com/office/officeart/2018/2/layout/IconVerticalSolidList"/>
    <dgm:cxn modelId="{35FE759D-EABC-4304-9906-91E59E4361DF}" type="presParOf" srcId="{A3D36245-5DFF-465E-9E2E-B93EE7B8C2C5}" destId="{8E1D8800-5F85-4729-8CC6-A8616D2A067A}" srcOrd="1" destOrd="0" presId="urn:microsoft.com/office/officeart/2018/2/layout/IconVerticalSolidList"/>
    <dgm:cxn modelId="{7693C10B-27BC-4800-85D2-13DEDF71CD1B}" type="presParOf" srcId="{A3D36245-5DFF-465E-9E2E-B93EE7B8C2C5}" destId="{7749E661-BCD3-4777-A500-D09DF1289CC5}" srcOrd="2" destOrd="0" presId="urn:microsoft.com/office/officeart/2018/2/layout/IconVerticalSolidList"/>
    <dgm:cxn modelId="{07C8E1B7-B1F5-428D-8934-722CEFCA5FB6}" type="presParOf" srcId="{7749E661-BCD3-4777-A500-D09DF1289CC5}" destId="{C3DF729E-F3DE-41C6-AC6F-04C2E885921C}" srcOrd="0" destOrd="0" presId="urn:microsoft.com/office/officeart/2018/2/layout/IconVerticalSolidList"/>
    <dgm:cxn modelId="{0F778073-9740-437F-B441-2E90F4E0E420}" type="presParOf" srcId="{7749E661-BCD3-4777-A500-D09DF1289CC5}" destId="{61F168C4-75B3-46FA-8480-C6DC91B1AFC1}" srcOrd="1" destOrd="0" presId="urn:microsoft.com/office/officeart/2018/2/layout/IconVerticalSolidList"/>
    <dgm:cxn modelId="{190A1C9C-0D37-48AD-8B5E-77A1E0DE13B5}" type="presParOf" srcId="{7749E661-BCD3-4777-A500-D09DF1289CC5}" destId="{8DE8DCE1-BDFA-43DB-8689-57C038F9F163}" srcOrd="2" destOrd="0" presId="urn:microsoft.com/office/officeart/2018/2/layout/IconVerticalSolidList"/>
    <dgm:cxn modelId="{02F6A7A5-29E6-42FC-8FA4-EFA45CB861E4}" type="presParOf" srcId="{7749E661-BCD3-4777-A500-D09DF1289CC5}" destId="{0EFCC00A-5BC6-44AE-9F3D-1FF3CAD108D2}" srcOrd="3" destOrd="0" presId="urn:microsoft.com/office/officeart/2018/2/layout/IconVerticalSolidList"/>
    <dgm:cxn modelId="{E71C3FF5-6929-4A82-A3E4-6CD19DEA4EA5}" type="presParOf" srcId="{7749E661-BCD3-4777-A500-D09DF1289CC5}" destId="{4EA5C43D-5FA4-4C65-BC0F-08D13AF0A8F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823F-4AC3-445B-8B2F-CEAECB099AD3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BF812-BB8D-47C0-9F65-CBECAF974159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Analyze factors affecting home prices</a:t>
          </a:r>
          <a:endParaRPr lang="en-US" sz="2500" kern="1200"/>
        </a:p>
      </dsp:txBody>
      <dsp:txXfrm>
        <a:off x="102599" y="2637939"/>
        <a:ext cx="4320000" cy="720000"/>
      </dsp:txXfrm>
    </dsp:sp>
    <dsp:sp modelId="{C87746E1-4E6C-4DF6-BF36-C2FB5670AF0B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DEEE2-459D-456F-90B9-0FA12303077A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Recommendations based on analysis  </a:t>
          </a:r>
          <a:endParaRPr lang="en-US" sz="2500" kern="1200"/>
        </a:p>
      </dsp:txBody>
      <dsp:txXfrm>
        <a:off x="5178600" y="263793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C07A-4CFE-4A8B-ADF6-94A2BB51DF91}">
      <dsp:nvSpPr>
        <dsp:cNvPr id="0" name=""/>
        <dsp:cNvSpPr/>
      </dsp:nvSpPr>
      <dsp:spPr>
        <a:xfrm>
          <a:off x="0" y="1486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54756-5C44-47F3-BFC4-09D99B00D4B2}">
      <dsp:nvSpPr>
        <dsp:cNvPr id="0" name=""/>
        <dsp:cNvSpPr/>
      </dsp:nvSpPr>
      <dsp:spPr>
        <a:xfrm>
          <a:off x="227889" y="170990"/>
          <a:ext cx="414344" cy="414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A4BB-F8E7-40DE-9EFE-D8E38D875797}">
      <dsp:nvSpPr>
        <dsp:cNvPr id="0" name=""/>
        <dsp:cNvSpPr/>
      </dsp:nvSpPr>
      <dsp:spPr>
        <a:xfrm>
          <a:off x="870122" y="1486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1460 houses.</a:t>
          </a:r>
        </a:p>
      </dsp:txBody>
      <dsp:txXfrm>
        <a:off x="870122" y="1486"/>
        <a:ext cx="8731077" cy="753353"/>
      </dsp:txXfrm>
    </dsp:sp>
    <dsp:sp modelId="{55450190-EE09-425D-A55B-F5350307EF07}">
      <dsp:nvSpPr>
        <dsp:cNvPr id="0" name=""/>
        <dsp:cNvSpPr/>
      </dsp:nvSpPr>
      <dsp:spPr>
        <a:xfrm>
          <a:off x="0" y="943177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5129E-714D-4097-A1DF-FD0E5C14429E}">
      <dsp:nvSpPr>
        <dsp:cNvPr id="0" name=""/>
        <dsp:cNvSpPr/>
      </dsp:nvSpPr>
      <dsp:spPr>
        <a:xfrm>
          <a:off x="227889" y="1112682"/>
          <a:ext cx="414344" cy="414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EA76C-F3C1-4FD8-8115-2C45AADF9406}">
      <dsp:nvSpPr>
        <dsp:cNvPr id="0" name=""/>
        <dsp:cNvSpPr/>
      </dsp:nvSpPr>
      <dsp:spPr>
        <a:xfrm>
          <a:off x="870122" y="943177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690 houses without fireplace while 770 with fireplace.</a:t>
          </a:r>
        </a:p>
      </dsp:txBody>
      <dsp:txXfrm>
        <a:off x="870122" y="943177"/>
        <a:ext cx="8731077" cy="753353"/>
      </dsp:txXfrm>
    </dsp:sp>
    <dsp:sp modelId="{260E78A6-1A4B-4BC2-A139-858474A24D3D}">
      <dsp:nvSpPr>
        <dsp:cNvPr id="0" name=""/>
        <dsp:cNvSpPr/>
      </dsp:nvSpPr>
      <dsp:spPr>
        <a:xfrm>
          <a:off x="0" y="1884869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997C-49CF-42A0-8592-A218341D2B9A}">
      <dsp:nvSpPr>
        <dsp:cNvPr id="0" name=""/>
        <dsp:cNvSpPr/>
      </dsp:nvSpPr>
      <dsp:spPr>
        <a:xfrm>
          <a:off x="227889" y="2054373"/>
          <a:ext cx="414344" cy="414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E814-2F32-4538-8D89-64B45945B091}">
      <dsp:nvSpPr>
        <dsp:cNvPr id="0" name=""/>
        <dsp:cNvSpPr/>
      </dsp:nvSpPr>
      <dsp:spPr>
        <a:xfrm>
          <a:off x="870122" y="1884869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450 houses with 1 or 0 garage car while 1010 with more than 2 garage cars.</a:t>
          </a:r>
        </a:p>
      </dsp:txBody>
      <dsp:txXfrm>
        <a:off x="870122" y="1884869"/>
        <a:ext cx="8731077" cy="753353"/>
      </dsp:txXfrm>
    </dsp:sp>
    <dsp:sp modelId="{39F2DD42-8320-4A7F-BB85-0A94B332EB8E}">
      <dsp:nvSpPr>
        <dsp:cNvPr id="0" name=""/>
        <dsp:cNvSpPr/>
      </dsp:nvSpPr>
      <dsp:spPr>
        <a:xfrm>
          <a:off x="0" y="2826560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470F3-B1C4-4BA5-8DF3-5E3149B1A834}">
      <dsp:nvSpPr>
        <dsp:cNvPr id="0" name=""/>
        <dsp:cNvSpPr/>
      </dsp:nvSpPr>
      <dsp:spPr>
        <a:xfrm>
          <a:off x="227889" y="2996064"/>
          <a:ext cx="414344" cy="414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AF24B-70FA-45C6-A41A-7546D0C28FA1}">
      <dsp:nvSpPr>
        <dsp:cNvPr id="0" name=""/>
        <dsp:cNvSpPr/>
      </dsp:nvSpPr>
      <dsp:spPr>
        <a:xfrm>
          <a:off x="870122" y="2826560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Conducted statistical analyses(t-test) to see if there is any statistically significant difference between them.</a:t>
          </a:r>
        </a:p>
      </dsp:txBody>
      <dsp:txXfrm>
        <a:off x="870122" y="2826560"/>
        <a:ext cx="8731077" cy="753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9B852-FEEA-4A9C-85EB-3BF1DBE9D5A0}">
      <dsp:nvSpPr>
        <dsp:cNvPr id="0" name=""/>
        <dsp:cNvSpPr/>
      </dsp:nvSpPr>
      <dsp:spPr>
        <a:xfrm>
          <a:off x="0" y="581977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ED37A-B3CF-4213-AD1A-B76C487237FC}">
      <dsp:nvSpPr>
        <dsp:cNvPr id="0" name=""/>
        <dsp:cNvSpPr/>
      </dsp:nvSpPr>
      <dsp:spPr>
        <a:xfrm>
          <a:off x="325012" y="823721"/>
          <a:ext cx="590931" cy="59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A96B-6B26-47EF-8B71-17B01A27D0AB}">
      <dsp:nvSpPr>
        <dsp:cNvPr id="0" name=""/>
        <dsp:cNvSpPr/>
      </dsp:nvSpPr>
      <dsp:spPr>
        <a:xfrm>
          <a:off x="1240955" y="581977"/>
          <a:ext cx="4320540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statistical analyses showed that</a:t>
          </a:r>
        </a:p>
      </dsp:txBody>
      <dsp:txXfrm>
        <a:off x="1240955" y="581977"/>
        <a:ext cx="4320540" cy="1074420"/>
      </dsp:txXfrm>
    </dsp:sp>
    <dsp:sp modelId="{DA698159-DC7D-4887-9D01-CEA17AA84CE5}">
      <dsp:nvSpPr>
        <dsp:cNvPr id="0" name=""/>
        <dsp:cNvSpPr/>
      </dsp:nvSpPr>
      <dsp:spPr>
        <a:xfrm>
          <a:off x="5561495" y="581977"/>
          <a:ext cx="403970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price of the houses with fireplace is more than the ones without.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price of the houses with more than 2 garage cars is more than the houses with 1 or 0 garage car.</a:t>
          </a:r>
        </a:p>
      </dsp:txBody>
      <dsp:txXfrm>
        <a:off x="5561495" y="581977"/>
        <a:ext cx="4039704" cy="1074420"/>
      </dsp:txXfrm>
    </dsp:sp>
    <dsp:sp modelId="{C3DF729E-F3DE-41C6-AC6F-04C2E885921C}">
      <dsp:nvSpPr>
        <dsp:cNvPr id="0" name=""/>
        <dsp:cNvSpPr/>
      </dsp:nvSpPr>
      <dsp:spPr>
        <a:xfrm>
          <a:off x="0" y="1925002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168C4-75B3-46FA-8480-C6DC91B1AFC1}">
      <dsp:nvSpPr>
        <dsp:cNvPr id="0" name=""/>
        <dsp:cNvSpPr/>
      </dsp:nvSpPr>
      <dsp:spPr>
        <a:xfrm>
          <a:off x="325012" y="2166747"/>
          <a:ext cx="590931" cy="59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C00A-5BC6-44AE-9F3D-1FF3CAD108D2}">
      <dsp:nvSpPr>
        <dsp:cNvPr id="0" name=""/>
        <dsp:cNvSpPr/>
      </dsp:nvSpPr>
      <dsp:spPr>
        <a:xfrm>
          <a:off x="1240955" y="1925002"/>
          <a:ext cx="4320540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Recommendation:</a:t>
          </a:r>
        </a:p>
      </dsp:txBody>
      <dsp:txXfrm>
        <a:off x="1240955" y="1925002"/>
        <a:ext cx="4320540" cy="1074420"/>
      </dsp:txXfrm>
    </dsp:sp>
    <dsp:sp modelId="{4EA5C43D-5FA4-4C65-BC0F-08D13AF0A8F6}">
      <dsp:nvSpPr>
        <dsp:cNvPr id="0" name=""/>
        <dsp:cNvSpPr/>
      </dsp:nvSpPr>
      <dsp:spPr>
        <a:xfrm>
          <a:off x="5561495" y="1925002"/>
          <a:ext cx="403970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Consider the options of extending garage cars and adding fireplaces.</a:t>
          </a:r>
        </a:p>
      </dsp:txBody>
      <dsp:txXfrm>
        <a:off x="5561495" y="1925002"/>
        <a:ext cx="4039704" cy="1074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DAB4-86FE-0F4F-85DB-874E5D176442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21107-2AB2-CA46-8DB3-81392474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1107-2AB2-CA46-8DB3-813924747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t_Gallery_Fireplace_(42118019965)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954F8-B5F3-824D-A6D5-63CED825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n-US" sz="5100"/>
              <a:t>Analyzing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86B1-B2C2-C34C-B058-B763829D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Aizhan Baibolot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F839F441-C44C-CFFD-1EC4-D9FE01A2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6B9C-B8EA-8441-B278-3DB6C50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D04033-1454-5BE0-503F-AED46A96B1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4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208-52BB-C44E-9A27-219F5E87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2075-96EB-4046-883C-03F7E082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price of the houses</a:t>
            </a:r>
          </a:p>
          <a:p>
            <a:r>
              <a:rPr lang="en-US" dirty="0"/>
              <a:t>With fireplace vs without</a:t>
            </a:r>
          </a:p>
          <a:p>
            <a:r>
              <a:rPr lang="en-US" dirty="0"/>
              <a:t>With more than 2 garage cars vs with 1 or 0 garage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indoor, cabinet, oven, nature&#10;&#10;Description automatically generated">
            <a:extLst>
              <a:ext uri="{FF2B5EF4-FFF2-40B4-BE49-F238E27FC236}">
                <a16:creationId xmlns:a16="http://schemas.microsoft.com/office/drawing/2014/main" id="{79D96FF7-68AC-B644-B3B3-5606F9D1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4093"/>
          <a:stretch/>
        </p:blipFill>
        <p:spPr>
          <a:xfrm>
            <a:off x="5031467" y="825080"/>
            <a:ext cx="6517065" cy="46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0EDA-655A-BD4F-86CE-2865B643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BC0D-3A6E-C448-8604-B921683A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941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Null Hypothesis 1 (Ho):</a:t>
            </a:r>
          </a:p>
          <a:p>
            <a:pPr marL="0" indent="0">
              <a:buNone/>
            </a:pPr>
            <a:r>
              <a:rPr lang="en-US" dirty="0"/>
              <a:t>	The price of the houses with fireplace is not more than the ones without.</a:t>
            </a:r>
          </a:p>
          <a:p>
            <a:r>
              <a:rPr lang="en-US" dirty="0"/>
              <a:t>Alternate Hypothesis 1 (Ha):</a:t>
            </a:r>
          </a:p>
          <a:p>
            <a:pPr marL="0" indent="0">
              <a:buNone/>
            </a:pPr>
            <a:r>
              <a:rPr lang="en-US" dirty="0"/>
              <a:t>	The price of the houses with fireplace is more than the ones without.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Null Hypothesis 2 (Ho):</a:t>
            </a:r>
          </a:p>
          <a:p>
            <a:pPr marL="0" indent="0">
              <a:buNone/>
            </a:pPr>
            <a:r>
              <a:rPr lang="en-US" dirty="0"/>
              <a:t>	The price of the houses with more than 2 garage cars is not more than the ones with 1 or 0 	garage car.</a:t>
            </a:r>
          </a:p>
          <a:p>
            <a:r>
              <a:rPr lang="en-US" dirty="0"/>
              <a:t>Alternate Hypothesis 2 (Ha):</a:t>
            </a:r>
          </a:p>
          <a:p>
            <a:pPr marL="0" indent="0">
              <a:buNone/>
            </a:pPr>
            <a:r>
              <a:rPr lang="en-US" dirty="0"/>
              <a:t>	The price of the houses with more than 2 garage cars is more than the ones with 1 or 0  	garage car.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2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C1EB-D8B7-B84D-B0DB-EFD1214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0A9A8-0E96-EB09-D373-B97CC7DFFD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05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6CE9-79FE-8A42-9D0C-BED3795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Hypothesis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3BE9F1-6910-C84F-9BAA-F9D6F05D4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49552"/>
              </p:ext>
            </p:extLst>
          </p:nvPr>
        </p:nvGraphicFramePr>
        <p:xfrm>
          <a:off x="5695406" y="1706880"/>
          <a:ext cx="5626185" cy="404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2FA35-6665-6D45-A919-6AE76EACB94F}"/>
              </a:ext>
            </a:extLst>
          </p:cNvPr>
          <p:cNvSpPr txBox="1">
            <a:spLocks/>
          </p:cNvSpPr>
          <p:nvPr/>
        </p:nvSpPr>
        <p:spPr>
          <a:xfrm>
            <a:off x="1219200" y="2171700"/>
            <a:ext cx="4876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a statistically significant difference between the prices of the houses with and without fireplace </a:t>
            </a:r>
          </a:p>
          <a:p>
            <a:r>
              <a:rPr lang="en-US" dirty="0"/>
              <a:t>Average house price with fireplace $216 400, whereas without fireplace $141 000 </a:t>
            </a:r>
          </a:p>
          <a:p>
            <a:r>
              <a:rPr lang="en-US" dirty="0"/>
              <a:t>Average difference $75 400</a:t>
            </a:r>
          </a:p>
        </p:txBody>
      </p:sp>
    </p:spTree>
    <p:extLst>
      <p:ext uri="{BB962C8B-B14F-4D97-AF65-F5344CB8AC3E}">
        <p14:creationId xmlns:p14="http://schemas.microsoft.com/office/powerpoint/2010/main" val="99941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90D-74D5-5644-838B-DAC51DDB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52C3-3444-2F46-BF6F-0716467C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There is a statistically difference between the prices of the houses with 1 or 0 garage car versus more than 2 garage cars</a:t>
            </a:r>
          </a:p>
          <a:p>
            <a:r>
              <a:rPr lang="en-US" dirty="0"/>
              <a:t>Average house price with more than 2 garage cars $206 500 whereas less than 2 garage cars $123 700</a:t>
            </a:r>
          </a:p>
          <a:p>
            <a:r>
              <a:rPr lang="en-US" dirty="0"/>
              <a:t>Average difference $82 800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5C9CB1-A188-754E-A01E-DFA3EFA2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05232"/>
              </p:ext>
            </p:extLst>
          </p:nvPr>
        </p:nvGraphicFramePr>
        <p:xfrm>
          <a:off x="6096000" y="1959429"/>
          <a:ext cx="5644243" cy="421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240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B12-19B9-D140-853D-6419B1DB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message and recommendations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834FB-F61B-7F39-D56C-9ECB5B632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5876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8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BD6D5-2F81-184E-82D9-BEEDC92E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Thank you</a:t>
            </a:r>
            <a:br>
              <a:rPr lang="en-US" sz="6600" cap="all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31354811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4381</TotalTime>
  <Words>354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Analyzing home prices</vt:lpstr>
      <vt:lpstr>Business objective</vt:lpstr>
      <vt:lpstr>Project goal</vt:lpstr>
      <vt:lpstr>Hypotheses</vt:lpstr>
      <vt:lpstr>Data Analyzed</vt:lpstr>
      <vt:lpstr>Analysis of Hypothesis 1</vt:lpstr>
      <vt:lpstr>Analysis of Hypothesis 2</vt:lpstr>
      <vt:lpstr>Final message and 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home prices</dc:title>
  <dc:creator>Айжан Байболот</dc:creator>
  <cp:lastModifiedBy>Айжан Байболот</cp:lastModifiedBy>
  <cp:revision>4</cp:revision>
  <dcterms:created xsi:type="dcterms:W3CDTF">2022-04-12T15:00:18Z</dcterms:created>
  <dcterms:modified xsi:type="dcterms:W3CDTF">2022-04-18T13:11:17Z</dcterms:modified>
</cp:coreProperties>
</file>