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
  </p:handoutMasterIdLst>
  <p:sldIdLst>
    <p:sldId id="256" r:id="rId3"/>
    <p:sldId id="259" r:id="rId5"/>
    <p:sldId id="284" r:id="rId6"/>
    <p:sldId id="267" r:id="rId7"/>
    <p:sldId id="285" r:id="rId8"/>
    <p:sldId id="261" r:id="rId9"/>
    <p:sldId id="279" r:id="rId10"/>
    <p:sldId id="288" r:id="rId11"/>
  </p:sldIdLst>
  <p:sldSz cx="9144000" cy="5143500" type="screen16x9"/>
  <p:notesSz cx="6858000" cy="9144000"/>
  <p:custDataLst>
    <p:tags r:id="rId16"/>
  </p:custDataLst>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7" d="100"/>
          <a:sy n="117" d="100"/>
        </p:scale>
        <p:origin x="204" y="96"/>
      </p:cViewPr>
      <p:guideLst>
        <p:guide orient="horz" pos="1597"/>
        <p:guide pos="288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2585720" y="1581785"/>
            <a:ext cx="6142355" cy="499110"/>
          </a:xfrm>
          <a:prstGeom prst="rect">
            <a:avLst/>
          </a:prstGeom>
          <a:noFill/>
        </p:spPr>
        <p:txBody>
          <a:bodyPr wrap="square" lIns="68580" tIns="34290" rIns="68580" bIns="34290" rtlCol="0">
            <a:spAutoFit/>
          </a:bodyPr>
          <a:lstStyle/>
          <a:p>
            <a:r>
              <a:rPr lang="zh-CN" altLang="en-US" sz="2800" b="1" dirty="0">
                <a:solidFill>
                  <a:srgbClr val="1B4367"/>
                </a:solidFill>
                <a:cs typeface="+mn-ea"/>
                <a:sym typeface="+mn-lt"/>
              </a:rPr>
              <a:t>校园安全防范管理系统的设计与实现</a:t>
            </a:r>
            <a:endParaRPr lang="zh-CN" altLang="en-US" sz="2800" b="1" dirty="0">
              <a:solidFill>
                <a:srgbClr val="1B4367"/>
              </a:solidFill>
              <a:cs typeface="+mn-ea"/>
              <a:sym typeface="+mn-lt"/>
            </a:endParaRPr>
          </a:p>
        </p:txBody>
      </p:sp>
      <p:sp>
        <p:nvSpPr>
          <p:cNvPr id="3075" name="文本框 3074"/>
          <p:cNvSpPr txBox="1"/>
          <p:nvPr/>
        </p:nvSpPr>
        <p:spPr>
          <a:xfrm>
            <a:off x="3404878" y="3196479"/>
            <a:ext cx="3461808" cy="252730"/>
          </a:xfrm>
          <a:prstGeom prst="rect">
            <a:avLst/>
          </a:prstGeom>
          <a:noFill/>
          <a:ln w="9525">
            <a:noFill/>
            <a:miter/>
          </a:ln>
          <a:effectLst/>
        </p:spPr>
        <p:txBody>
          <a:bodyPr vert="horz" wrap="square" lIns="68580" tIns="34290" rIns="68580" bIns="34290" anchor="t">
            <a:spAutoFit/>
          </a:bodyPr>
          <a:lstStyle/>
          <a:p>
            <a:pPr lvl="0" eaLnBrk="0" hangingPunct="0"/>
            <a:r>
              <a:rPr lang="zh-CN" altLang="en-US" sz="1200" dirty="0">
                <a:solidFill>
                  <a:schemeClr val="tx1">
                    <a:lumMod val="75000"/>
                    <a:lumOff val="25000"/>
                  </a:schemeClr>
                </a:solidFill>
                <a:cs typeface="+mn-ea"/>
                <a:sym typeface="+mn-lt"/>
              </a:rPr>
              <a:t>汇报人</a:t>
            </a:r>
            <a:r>
              <a:rPr lang="zh-CN" altLang="en-US" sz="1200" dirty="0" smtClean="0">
                <a:solidFill>
                  <a:schemeClr val="tx1">
                    <a:lumMod val="75000"/>
                    <a:lumOff val="25000"/>
                  </a:schemeClr>
                </a:solidFill>
                <a:cs typeface="+mn-ea"/>
                <a:sym typeface="+mn-lt"/>
              </a:rPr>
              <a:t>：朱学良    </a:t>
            </a:r>
            <a:r>
              <a:rPr lang="zh-CN" altLang="en-US" sz="1200" dirty="0">
                <a:solidFill>
                  <a:schemeClr val="tx1">
                    <a:lumMod val="75000"/>
                    <a:lumOff val="25000"/>
                  </a:schemeClr>
                </a:solidFill>
                <a:cs typeface="+mn-ea"/>
                <a:sym typeface="+mn-lt"/>
              </a:rPr>
              <a:t>汇报时间：</a:t>
            </a:r>
            <a:r>
              <a:rPr lang="en-US" altLang="zh-CN" sz="1200" dirty="0">
                <a:solidFill>
                  <a:schemeClr val="tx1">
                    <a:lumMod val="75000"/>
                    <a:lumOff val="25000"/>
                  </a:schemeClr>
                </a:solidFill>
                <a:cs typeface="+mn-ea"/>
                <a:sym typeface="+mn-lt"/>
              </a:rPr>
              <a:t>2019</a:t>
            </a:r>
            <a:r>
              <a:rPr lang="zh-CN" altLang="en-US" sz="1200" dirty="0">
                <a:solidFill>
                  <a:schemeClr val="tx1">
                    <a:lumMod val="75000"/>
                    <a:lumOff val="25000"/>
                  </a:schemeClr>
                </a:solidFill>
                <a:cs typeface="+mn-ea"/>
                <a:sym typeface="+mn-lt"/>
              </a:rPr>
              <a:t>年</a:t>
            </a:r>
            <a:r>
              <a:rPr lang="en-US" altLang="zh-CN" sz="1200" dirty="0">
                <a:solidFill>
                  <a:schemeClr val="tx1">
                    <a:lumMod val="75000"/>
                    <a:lumOff val="25000"/>
                  </a:schemeClr>
                </a:solidFill>
                <a:cs typeface="+mn-ea"/>
                <a:sym typeface="+mn-lt"/>
              </a:rPr>
              <a:t>04</a:t>
            </a:r>
            <a:r>
              <a:rPr lang="zh-CN" altLang="en-US" sz="1200" dirty="0">
                <a:solidFill>
                  <a:schemeClr val="tx1">
                    <a:lumMod val="75000"/>
                    <a:lumOff val="25000"/>
                  </a:schemeClr>
                </a:solidFill>
                <a:cs typeface="+mn-ea"/>
                <a:sym typeface="+mn-lt"/>
              </a:rPr>
              <a:t>月</a:t>
            </a:r>
            <a:endParaRPr lang="zh-CN" altLang="en-US" sz="1200" dirty="0">
              <a:solidFill>
                <a:schemeClr val="tx1">
                  <a:lumMod val="75000"/>
                  <a:lumOff val="25000"/>
                </a:schemeClr>
              </a:solidFill>
              <a:cs typeface="+mn-ea"/>
              <a:sym typeface="+mn-lt"/>
            </a:endParaRPr>
          </a:p>
        </p:txBody>
      </p:sp>
      <p:sp>
        <p:nvSpPr>
          <p:cNvPr id="121" name="TextBox 120"/>
          <p:cNvSpPr txBox="1"/>
          <p:nvPr/>
        </p:nvSpPr>
        <p:spPr>
          <a:xfrm>
            <a:off x="3458845" y="2626995"/>
            <a:ext cx="3804285" cy="307356"/>
          </a:xfrm>
          <a:prstGeom prst="roundRect">
            <a:avLst/>
          </a:prstGeom>
          <a:solidFill>
            <a:srgbClr val="1B4367"/>
          </a:solidFill>
        </p:spPr>
        <p:txBody>
          <a:bodyPr wrap="square" rtlCol="0">
            <a:spAutoFit/>
          </a:bodyPr>
          <a:lstStyle/>
          <a:p>
            <a:r>
              <a:rPr lang="zh-CN" altLang="en-US" sz="1200" dirty="0" smtClean="0">
                <a:solidFill>
                  <a:schemeClr val="bg1"/>
                </a:solidFill>
                <a:cs typeface="+mn-ea"/>
                <a:sym typeface="+mn-lt"/>
              </a:rPr>
              <a:t>数据学院计算机系软件</a:t>
            </a:r>
            <a:r>
              <a:rPr lang="en-US" altLang="zh-CN" sz="1200" dirty="0" smtClean="0">
                <a:solidFill>
                  <a:schemeClr val="bg1"/>
                </a:solidFill>
                <a:cs typeface="+mn-ea"/>
                <a:sym typeface="+mn-lt"/>
              </a:rPr>
              <a:t>15-3</a:t>
            </a:r>
            <a:r>
              <a:rPr lang="zh-CN" altLang="en-US" sz="1200" dirty="0" smtClean="0">
                <a:solidFill>
                  <a:schemeClr val="bg1"/>
                </a:solidFill>
                <a:cs typeface="+mn-ea"/>
                <a:sym typeface="+mn-lt"/>
              </a:rPr>
              <a:t>班       专业：</a:t>
            </a:r>
            <a:r>
              <a:rPr lang="en-US" altLang="zh-CN" sz="1200" dirty="0">
                <a:solidFill>
                  <a:schemeClr val="bg1"/>
                </a:solidFill>
                <a:cs typeface="+mn-ea"/>
                <a:sym typeface="+mn-lt"/>
              </a:rPr>
              <a:t> </a:t>
            </a:r>
            <a:r>
              <a:rPr lang="zh-CN" altLang="en-US" sz="1200" dirty="0">
                <a:solidFill>
                  <a:schemeClr val="bg1"/>
                </a:solidFill>
                <a:cs typeface="+mn-ea"/>
                <a:sym typeface="+mn-lt"/>
              </a:rPr>
              <a:t>软件工程</a:t>
            </a:r>
            <a:endParaRPr lang="zh-CN" altLang="en-US" sz="1200" dirty="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1250"/>
                            </p:stCondLst>
                            <p:childTnLst>
                              <p:par>
                                <p:cTn id="13" presetID="14" presetClass="entr" presetSubtype="10" fill="hold" grpId="0" nodeType="afterEffect">
                                  <p:stCondLst>
                                    <p:cond delay="0"/>
                                  </p:stCondLst>
                                  <p:childTnLst>
                                    <p:set>
                                      <p:cBhvr>
                                        <p:cTn id="14" dur="1" fill="hold">
                                          <p:stCondLst>
                                            <p:cond delay="0"/>
                                          </p:stCondLst>
                                        </p:cTn>
                                        <p:tgtEl>
                                          <p:spTgt spid="121"/>
                                        </p:tgtEl>
                                        <p:attrNameLst>
                                          <p:attrName>style.visibility</p:attrName>
                                        </p:attrNameLst>
                                      </p:cBhvr>
                                      <p:to>
                                        <p:strVal val="visible"/>
                                      </p:to>
                                    </p:set>
                                    <p:animEffect transition="in" filter="randombar(horizontal)">
                                      <p:cBhvr>
                                        <p:cTn id="15" dur="500"/>
                                        <p:tgtEl>
                                          <p:spTgt spid="121"/>
                                        </p:tgtEl>
                                      </p:cBhvr>
                                    </p:animEffect>
                                  </p:childTnLst>
                                </p:cTn>
                              </p:par>
                            </p:childTnLst>
                          </p:cTn>
                        </p:par>
                        <p:par>
                          <p:cTn id="16" fill="hold">
                            <p:stCondLst>
                              <p:cond delay="1750"/>
                            </p:stCondLst>
                            <p:childTnLst>
                              <p:par>
                                <p:cTn id="17" presetID="12" presetClass="entr" presetSubtype="8" fill="hold" grpId="0" nodeType="afterEffect">
                                  <p:stCondLst>
                                    <p:cond delay="0"/>
                                  </p:stCondLst>
                                  <p:childTnLst>
                                    <p:set>
                                      <p:cBhvr>
                                        <p:cTn id="18" dur="1" fill="hold">
                                          <p:stCondLst>
                                            <p:cond delay="0"/>
                                          </p:stCondLst>
                                        </p:cTn>
                                        <p:tgtEl>
                                          <p:spTgt spid="3075"/>
                                        </p:tgtEl>
                                        <p:attrNameLst>
                                          <p:attrName>style.visibility</p:attrName>
                                        </p:attrNameLst>
                                      </p:cBhvr>
                                      <p:to>
                                        <p:strVal val="visible"/>
                                      </p:to>
                                    </p:set>
                                    <p:anim calcmode="lin" valueType="num">
                                      <p:cBhvr additive="base">
                                        <p:cTn id="19" dur="500"/>
                                        <p:tgtEl>
                                          <p:spTgt spid="3075"/>
                                        </p:tgtEl>
                                        <p:attrNameLst>
                                          <p:attrName>ppt_x</p:attrName>
                                        </p:attrNameLst>
                                      </p:cBhvr>
                                      <p:tavLst>
                                        <p:tav tm="0">
                                          <p:val>
                                            <p:strVal val="#ppt_x-#ppt_w*1.125000"/>
                                          </p:val>
                                        </p:tav>
                                        <p:tav tm="100000">
                                          <p:val>
                                            <p:strVal val="#ppt_x"/>
                                          </p:val>
                                        </p:tav>
                                      </p:tavLst>
                                    </p:anim>
                                    <p:animEffect transition="in" filter="wipe(right)">
                                      <p:cBhvr>
                                        <p:cTn id="20"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bldLvl="0" animBg="1"/>
      <p:bldP spid="12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45150" y="2098675"/>
            <a:ext cx="3058795" cy="393291"/>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选题背景、现状及实现目标</a:t>
            </a:r>
            <a:endParaRPr lang="zh-CN" altLang="en-US" sz="1700" dirty="0">
              <a:solidFill>
                <a:schemeClr val="bg1"/>
              </a:solidFill>
              <a:cs typeface="+mn-ea"/>
              <a:sym typeface="+mn-lt"/>
            </a:endParaRPr>
          </a:p>
        </p:txBody>
      </p:sp>
      <p:grpSp>
        <p:nvGrpSpPr>
          <p:cNvPr id="2" name="组合 1"/>
          <p:cNvGrpSpPr/>
          <p:nvPr/>
        </p:nvGrpSpPr>
        <p:grpSpPr>
          <a:xfrm>
            <a:off x="5135755" y="2078699"/>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cs typeface="+mn-ea"/>
                  <a:sym typeface="+mn-lt"/>
                </a:rPr>
                <a:t>01</a:t>
              </a:r>
              <a:endParaRPr lang="en-US" altLang="zh-CN" sz="1800" dirty="0">
                <a:solidFill>
                  <a:schemeClr val="bg1"/>
                </a:solidFill>
                <a:cs typeface="+mn-ea"/>
                <a:sym typeface="+mn-lt"/>
              </a:endParaRP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cs typeface="+mn-ea"/>
                <a:sym typeface="+mn-lt"/>
              </a:rPr>
              <a:t>目 录</a:t>
            </a:r>
            <a:endParaRPr lang="zh-CN" altLang="en-US" sz="4400" b="1" spc="-225" dirty="0">
              <a:solidFill>
                <a:srgbClr val="1B4367"/>
              </a:solidFill>
              <a:cs typeface="+mn-ea"/>
              <a:sym typeface="+mn-lt"/>
            </a:endParaRP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cs typeface="+mn-ea"/>
                <a:sym typeface="+mn-lt"/>
              </a:rPr>
              <a:t>CONTENTS</a:t>
            </a:r>
            <a:endParaRPr lang="en-US" altLang="zh-CN" sz="2400" b="1" dirty="0">
              <a:solidFill>
                <a:srgbClr val="1B4367"/>
              </a:solidFill>
              <a:cs typeface="+mn-ea"/>
              <a:sym typeface="+mn-lt"/>
            </a:endParaRPr>
          </a:p>
        </p:txBody>
      </p:sp>
      <p:sp>
        <p:nvSpPr>
          <p:cNvPr id="79" name="文本框 10"/>
          <p:cNvSpPr txBox="1"/>
          <p:nvPr/>
        </p:nvSpPr>
        <p:spPr>
          <a:xfrm>
            <a:off x="5645150" y="2816225"/>
            <a:ext cx="3059430" cy="390555"/>
          </a:xfrm>
          <a:prstGeom prst="roundRect">
            <a:avLst/>
          </a:prstGeom>
          <a:solidFill>
            <a:srgbClr val="1B4367"/>
          </a:solidFill>
        </p:spPr>
        <p:txBody>
          <a:bodyPr wrap="square" rtlCol="0">
            <a:spAutoFit/>
          </a:bodyPr>
          <a:lstStyle/>
          <a:p>
            <a:r>
              <a:rPr lang="zh-CN" altLang="en-US" sz="1700" dirty="0">
                <a:solidFill>
                  <a:schemeClr val="bg1"/>
                </a:solidFill>
                <a:cs typeface="+mn-ea"/>
                <a:sym typeface="+mn-lt"/>
              </a:rPr>
              <a:t>研究方法与过程</a:t>
            </a:r>
            <a:endParaRPr lang="zh-CN" altLang="en-US" sz="1700" dirty="0">
              <a:solidFill>
                <a:schemeClr val="bg1"/>
              </a:solidFill>
              <a:cs typeface="+mn-ea"/>
              <a:sym typeface="+mn-lt"/>
            </a:endParaRPr>
          </a:p>
        </p:txBody>
      </p:sp>
      <p:grpSp>
        <p:nvGrpSpPr>
          <p:cNvPr id="80" name="组合 79"/>
          <p:cNvGrpSpPr/>
          <p:nvPr/>
        </p:nvGrpSpPr>
        <p:grpSpPr>
          <a:xfrm>
            <a:off x="5135755" y="2796243"/>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smtClean="0">
                  <a:solidFill>
                    <a:schemeClr val="bg1"/>
                  </a:solidFill>
                  <a:cs typeface="+mn-ea"/>
                  <a:sym typeface="+mn-lt"/>
                </a:rPr>
                <a:t>02</a:t>
              </a:r>
              <a:endParaRPr lang="en-US" altLang="zh-CN" sz="1800" dirty="0">
                <a:solidFill>
                  <a:schemeClr val="bg1"/>
                </a:solidFill>
                <a:cs typeface="+mn-ea"/>
                <a:sym typeface="+mn-lt"/>
              </a:endParaRP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528"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fltVal val="0.5"/>
                                          </p:val>
                                        </p:tav>
                                        <p:tav tm="100000">
                                          <p:val>
                                            <p:strVal val="#ppt_x"/>
                                          </p:val>
                                        </p:tav>
                                      </p:tavLst>
                                    </p:anim>
                                    <p:anim calcmode="lin" valueType="num">
                                      <p:cBhvr>
                                        <p:cTn id="39" dur="500" fill="hold"/>
                                        <p:tgtEl>
                                          <p:spTgt spid="80"/>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3" grpId="0"/>
      <p:bldP spid="3" grpId="0"/>
      <p:bldP spid="79" grpId="0" bldLvl="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2056130" y="2709545"/>
            <a:ext cx="4817745" cy="560705"/>
          </a:xfrm>
          <a:prstGeom prst="rect">
            <a:avLst/>
          </a:prstGeom>
          <a:noFill/>
        </p:spPr>
        <p:txBody>
          <a:bodyPr wrap="square" lIns="68580" tIns="34290" rIns="68580" bIns="34290" rtlCol="0">
            <a:spAutoFit/>
          </a:bodyPr>
          <a:lstStyle/>
          <a:p>
            <a:pPr algn="ctr"/>
            <a:r>
              <a:rPr lang="zh-CN" altLang="en-US" sz="3200" b="1" dirty="0">
                <a:solidFill>
                  <a:srgbClr val="1B4367"/>
                </a:solidFill>
                <a:cs typeface="+mn-ea"/>
                <a:sym typeface="+mn-lt"/>
              </a:rPr>
              <a:t>课题背景、现状及目标</a:t>
            </a:r>
            <a:endParaRPr lang="zh-CN" altLang="en-US" sz="3200" b="1" dirty="0">
              <a:solidFill>
                <a:srgbClr val="1B4367"/>
              </a:solidFill>
              <a:cs typeface="+mn-ea"/>
              <a:sym typeface="+mn-lt"/>
            </a:endParaRPr>
          </a:p>
        </p:txBody>
      </p:sp>
      <p:sp>
        <p:nvSpPr>
          <p:cNvPr id="16" name="文本框 36"/>
          <p:cNvSpPr txBox="1"/>
          <p:nvPr/>
        </p:nvSpPr>
        <p:spPr>
          <a:xfrm>
            <a:off x="2649806" y="3603930"/>
            <a:ext cx="3860006" cy="43751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zh-CN" altLang="en-US" sz="1600" dirty="0">
                <a:solidFill>
                  <a:schemeClr val="tx1">
                    <a:lumMod val="75000"/>
                    <a:lumOff val="25000"/>
                  </a:schemeClr>
                </a:solidFill>
                <a:cs typeface="+mn-ea"/>
                <a:sym typeface="+mn-lt"/>
              </a:rPr>
              <a:t>校园安全防范系统的设计与实现</a:t>
            </a:r>
            <a:endParaRPr lang="zh-CN" altLang="en-US" sz="1600" dirty="0">
              <a:solidFill>
                <a:schemeClr val="tx1">
                  <a:lumMod val="75000"/>
                  <a:lumOff val="25000"/>
                </a:schemeClr>
              </a:solidFill>
              <a:cs typeface="+mn-ea"/>
              <a:sym typeface="+mn-lt"/>
            </a:endParaRPr>
          </a:p>
        </p:txBody>
      </p:sp>
      <p:sp>
        <p:nvSpPr>
          <p:cNvPr id="95" name="文本框 11"/>
          <p:cNvSpPr txBox="1"/>
          <p:nvPr/>
        </p:nvSpPr>
        <p:spPr>
          <a:xfrm>
            <a:off x="3713476" y="1575042"/>
            <a:ext cx="1732894" cy="815736"/>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cs typeface="+mn-ea"/>
                <a:sym typeface="+mn-lt"/>
              </a:rPr>
              <a:t>01</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par>
                          <p:cTn id="22" fill="hold">
                            <p:stCondLst>
                              <p:cond delay="2050"/>
                            </p:stCondLst>
                            <p:childTnLst>
                              <p:par>
                                <p:cTn id="23" presetID="42"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anim calcmode="lin" valueType="num">
                                      <p:cBhvr>
                                        <p:cTn id="26" dur="1000" fill="hold"/>
                                        <p:tgtEl>
                                          <p:spTgt spid="16"/>
                                        </p:tgtEl>
                                        <p:attrNameLst>
                                          <p:attrName>ppt_x</p:attrName>
                                        </p:attrNameLst>
                                      </p:cBhvr>
                                      <p:tavLst>
                                        <p:tav tm="0">
                                          <p:val>
                                            <p:strVal val="#ppt_x"/>
                                          </p:val>
                                        </p:tav>
                                        <p:tav tm="100000">
                                          <p:val>
                                            <p:strVal val="#ppt_x"/>
                                          </p:val>
                                        </p:tav>
                                      </p:tavLst>
                                    </p:anim>
                                    <p:anim calcmode="lin" valueType="num">
                                      <p:cBhvr>
                                        <p:cTn id="2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6" grpId="0"/>
      <p:bldP spid="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759271" y="3201930"/>
            <a:ext cx="1202531" cy="1202531"/>
            <a:chOff x="4420032" y="1854736"/>
            <a:chExt cx="1603375" cy="1603375"/>
          </a:xfrm>
          <a:solidFill>
            <a:srgbClr val="1B4367"/>
          </a:solidFill>
        </p:grpSpPr>
        <p:sp>
          <p:nvSpPr>
            <p:cNvPr id="20486" name="Rectangle 5"/>
            <p:cNvSpPr/>
            <p:nvPr/>
          </p:nvSpPr>
          <p:spPr>
            <a:xfrm>
              <a:off x="4420032" y="1854736"/>
              <a:ext cx="1603375" cy="1603375"/>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0489" name="Freeform 132"/>
            <p:cNvSpPr>
              <a:spLocks noEditPoints="1"/>
            </p:cNvSpPr>
            <p:nvPr/>
          </p:nvSpPr>
          <p:spPr>
            <a:xfrm>
              <a:off x="4971860" y="2268369"/>
              <a:ext cx="497814" cy="691654"/>
            </a:xfrm>
            <a:custGeom>
              <a:avLst/>
              <a:gdLst/>
              <a:ahLst/>
              <a:cxnLst>
                <a:cxn ang="0">
                  <a:pos x="69148" y="0"/>
                </a:cxn>
                <a:cxn ang="0">
                  <a:pos x="69148" y="0"/>
                </a:cxn>
                <a:cxn ang="0">
                  <a:pos x="69148" y="48617"/>
                </a:cxn>
                <a:cxn ang="0">
                  <a:pos x="69148" y="70611"/>
                </a:cxn>
                <a:cxn ang="0">
                  <a:pos x="47251" y="70611"/>
                </a:cxn>
                <a:cxn ang="0">
                  <a:pos x="0" y="70611"/>
                </a:cxn>
                <a:cxn ang="0">
                  <a:pos x="0" y="333375"/>
                </a:cxn>
                <a:cxn ang="0">
                  <a:pos x="239712" y="333375"/>
                </a:cxn>
                <a:cxn ang="0">
                  <a:pos x="239712" y="0"/>
                </a:cxn>
                <a:cxn ang="0">
                  <a:pos x="69148" y="0"/>
                </a:cxn>
                <a:cxn ang="0">
                  <a:pos x="187851" y="193311"/>
                </a:cxn>
                <a:cxn ang="0">
                  <a:pos x="154430" y="193311"/>
                </a:cxn>
                <a:cxn ang="0">
                  <a:pos x="140600" y="193311"/>
                </a:cxn>
                <a:cxn ang="0">
                  <a:pos x="140600" y="266237"/>
                </a:cxn>
                <a:cxn ang="0">
                  <a:pos x="127923" y="278970"/>
                </a:cxn>
                <a:cxn ang="0">
                  <a:pos x="111789" y="278970"/>
                </a:cxn>
                <a:cxn ang="0">
                  <a:pos x="99112" y="266237"/>
                </a:cxn>
                <a:cxn ang="0">
                  <a:pos x="99112" y="193311"/>
                </a:cxn>
                <a:cxn ang="0">
                  <a:pos x="85282" y="193311"/>
                </a:cxn>
                <a:cxn ang="0">
                  <a:pos x="51861" y="193311"/>
                </a:cxn>
                <a:cxn ang="0">
                  <a:pos x="46098" y="182893"/>
                </a:cxn>
                <a:cxn ang="0">
                  <a:pos x="111789" y="105337"/>
                </a:cxn>
                <a:cxn ang="0">
                  <a:pos x="127923" y="105337"/>
                </a:cxn>
                <a:cxn ang="0">
                  <a:pos x="192461" y="182893"/>
                </a:cxn>
                <a:cxn ang="0">
                  <a:pos x="187851" y="193311"/>
                </a:cxn>
              </a:cxnLst>
              <a:rect l="0" t="0" r="0" b="0"/>
              <a:pathLst>
                <a:path w="208" h="288">
                  <a:moveTo>
                    <a:pt x="60" y="0"/>
                  </a:moveTo>
                  <a:cubicBezTo>
                    <a:pt x="60" y="0"/>
                    <a:pt x="60" y="0"/>
                    <a:pt x="60" y="0"/>
                  </a:cubicBezTo>
                  <a:cubicBezTo>
                    <a:pt x="60" y="42"/>
                    <a:pt x="60" y="42"/>
                    <a:pt x="60" y="42"/>
                  </a:cubicBezTo>
                  <a:cubicBezTo>
                    <a:pt x="60" y="61"/>
                    <a:pt x="60" y="61"/>
                    <a:pt x="60" y="61"/>
                  </a:cubicBezTo>
                  <a:cubicBezTo>
                    <a:pt x="41" y="61"/>
                    <a:pt x="41" y="61"/>
                    <a:pt x="41" y="61"/>
                  </a:cubicBezTo>
                  <a:cubicBezTo>
                    <a:pt x="0" y="61"/>
                    <a:pt x="0" y="61"/>
                    <a:pt x="0" y="61"/>
                  </a:cubicBezTo>
                  <a:cubicBezTo>
                    <a:pt x="0" y="288"/>
                    <a:pt x="0" y="288"/>
                    <a:pt x="0" y="288"/>
                  </a:cubicBezTo>
                  <a:cubicBezTo>
                    <a:pt x="208" y="288"/>
                    <a:pt x="208" y="288"/>
                    <a:pt x="208" y="288"/>
                  </a:cubicBezTo>
                  <a:cubicBezTo>
                    <a:pt x="208" y="0"/>
                    <a:pt x="208" y="0"/>
                    <a:pt x="208" y="0"/>
                  </a:cubicBezTo>
                  <a:lnTo>
                    <a:pt x="60" y="0"/>
                  </a:lnTo>
                  <a:close/>
                  <a:moveTo>
                    <a:pt x="163" y="167"/>
                  </a:moveTo>
                  <a:cubicBezTo>
                    <a:pt x="134" y="167"/>
                    <a:pt x="134" y="167"/>
                    <a:pt x="134" y="167"/>
                  </a:cubicBezTo>
                  <a:cubicBezTo>
                    <a:pt x="131" y="167"/>
                    <a:pt x="126" y="167"/>
                    <a:pt x="122" y="167"/>
                  </a:cubicBezTo>
                  <a:cubicBezTo>
                    <a:pt x="122" y="230"/>
                    <a:pt x="122" y="230"/>
                    <a:pt x="122" y="230"/>
                  </a:cubicBezTo>
                  <a:cubicBezTo>
                    <a:pt x="122" y="236"/>
                    <a:pt x="117" y="241"/>
                    <a:pt x="111" y="241"/>
                  </a:cubicBezTo>
                  <a:cubicBezTo>
                    <a:pt x="97" y="241"/>
                    <a:pt x="97" y="241"/>
                    <a:pt x="97" y="241"/>
                  </a:cubicBezTo>
                  <a:cubicBezTo>
                    <a:pt x="91" y="241"/>
                    <a:pt x="86" y="236"/>
                    <a:pt x="86" y="230"/>
                  </a:cubicBezTo>
                  <a:cubicBezTo>
                    <a:pt x="86" y="167"/>
                    <a:pt x="86" y="167"/>
                    <a:pt x="86" y="167"/>
                  </a:cubicBezTo>
                  <a:cubicBezTo>
                    <a:pt x="81" y="167"/>
                    <a:pt x="77" y="167"/>
                    <a:pt x="74" y="167"/>
                  </a:cubicBezTo>
                  <a:cubicBezTo>
                    <a:pt x="45" y="167"/>
                    <a:pt x="45" y="167"/>
                    <a:pt x="45" y="167"/>
                  </a:cubicBezTo>
                  <a:cubicBezTo>
                    <a:pt x="38" y="167"/>
                    <a:pt x="36" y="163"/>
                    <a:pt x="40" y="158"/>
                  </a:cubicBezTo>
                  <a:cubicBezTo>
                    <a:pt x="97" y="91"/>
                    <a:pt x="97" y="91"/>
                    <a:pt x="97" y="91"/>
                  </a:cubicBezTo>
                  <a:cubicBezTo>
                    <a:pt x="101" y="86"/>
                    <a:pt x="107" y="86"/>
                    <a:pt x="111" y="91"/>
                  </a:cubicBezTo>
                  <a:cubicBezTo>
                    <a:pt x="167" y="158"/>
                    <a:pt x="167" y="158"/>
                    <a:pt x="167" y="158"/>
                  </a:cubicBezTo>
                  <a:cubicBezTo>
                    <a:pt x="172" y="163"/>
                    <a:pt x="170" y="167"/>
                    <a:pt x="163" y="167"/>
                  </a:cubicBezTo>
                  <a:close/>
                </a:path>
              </a:pathLst>
            </a:custGeom>
            <a:solidFill>
              <a:schemeClr val="bg1"/>
            </a:solidFill>
            <a:ln w="9525">
              <a:noFill/>
            </a:ln>
          </p:spPr>
          <p:txBody>
            <a:bodyPr/>
            <a:lstStyle/>
            <a:p>
              <a:endParaRPr lang="zh-CN" altLang="en-US">
                <a:cs typeface="+mn-ea"/>
                <a:sym typeface="+mn-lt"/>
              </a:endParaRPr>
            </a:p>
          </p:txBody>
        </p:sp>
      </p:grpSp>
      <p:grpSp>
        <p:nvGrpSpPr>
          <p:cNvPr id="7" name="组合 6"/>
          <p:cNvGrpSpPr/>
          <p:nvPr/>
        </p:nvGrpSpPr>
        <p:grpSpPr>
          <a:xfrm>
            <a:off x="824718" y="1120238"/>
            <a:ext cx="1202531" cy="1202531"/>
            <a:chOff x="2361414" y="1854736"/>
            <a:chExt cx="1603375" cy="1603375"/>
          </a:xfrm>
          <a:solidFill>
            <a:srgbClr val="1B4367"/>
          </a:solidFill>
        </p:grpSpPr>
        <p:sp>
          <p:nvSpPr>
            <p:cNvPr id="20485" name="Rectangle 3"/>
            <p:cNvSpPr/>
            <p:nvPr/>
          </p:nvSpPr>
          <p:spPr>
            <a:xfrm>
              <a:off x="2361414" y="1854736"/>
              <a:ext cx="1603375" cy="1603375"/>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0490" name="Freeform 220"/>
            <p:cNvSpPr/>
            <p:nvPr/>
          </p:nvSpPr>
          <p:spPr>
            <a:xfrm>
              <a:off x="2770383" y="2305455"/>
              <a:ext cx="796514" cy="594622"/>
            </a:xfrm>
            <a:custGeom>
              <a:avLst/>
              <a:gdLst/>
              <a:ahLst/>
              <a:cxnLst>
                <a:cxn ang="0">
                  <a:pos x="384421" y="282893"/>
                </a:cxn>
                <a:cxn ang="0">
                  <a:pos x="384421" y="0"/>
                </a:cxn>
                <a:cxn ang="0">
                  <a:pos x="299800" y="0"/>
                </a:cxn>
                <a:cxn ang="0">
                  <a:pos x="299800" y="282893"/>
                </a:cxn>
                <a:cxn ang="0">
                  <a:pos x="251445" y="282893"/>
                </a:cxn>
                <a:cxn ang="0">
                  <a:pos x="251445" y="174088"/>
                </a:cxn>
                <a:cxn ang="0">
                  <a:pos x="166824" y="174088"/>
                </a:cxn>
                <a:cxn ang="0">
                  <a:pos x="166824" y="282893"/>
                </a:cxn>
                <a:cxn ang="0">
                  <a:pos x="120887" y="282893"/>
                </a:cxn>
                <a:cxn ang="0">
                  <a:pos x="120887" y="77372"/>
                </a:cxn>
                <a:cxn ang="0">
                  <a:pos x="36266" y="77372"/>
                </a:cxn>
                <a:cxn ang="0">
                  <a:pos x="36266" y="282893"/>
                </a:cxn>
                <a:cxn ang="0">
                  <a:pos x="0" y="282893"/>
                </a:cxn>
                <a:cxn ang="0">
                  <a:pos x="0" y="314325"/>
                </a:cxn>
                <a:cxn ang="0">
                  <a:pos x="420687" y="314325"/>
                </a:cxn>
                <a:cxn ang="0">
                  <a:pos x="420687" y="282893"/>
                </a:cxn>
                <a:cxn ang="0">
                  <a:pos x="384421" y="282893"/>
                </a:cxn>
              </a:cxnLst>
              <a:rect l="0" t="0" r="0" b="0"/>
              <a:pathLst>
                <a:path w="174" h="130">
                  <a:moveTo>
                    <a:pt x="159" y="117"/>
                  </a:moveTo>
                  <a:lnTo>
                    <a:pt x="159" y="0"/>
                  </a:lnTo>
                  <a:lnTo>
                    <a:pt x="124" y="0"/>
                  </a:lnTo>
                  <a:lnTo>
                    <a:pt x="124" y="117"/>
                  </a:lnTo>
                  <a:lnTo>
                    <a:pt x="104" y="117"/>
                  </a:lnTo>
                  <a:lnTo>
                    <a:pt x="104" y="72"/>
                  </a:lnTo>
                  <a:lnTo>
                    <a:pt x="69" y="72"/>
                  </a:lnTo>
                  <a:lnTo>
                    <a:pt x="69" y="117"/>
                  </a:lnTo>
                  <a:lnTo>
                    <a:pt x="50" y="117"/>
                  </a:lnTo>
                  <a:lnTo>
                    <a:pt x="50" y="32"/>
                  </a:lnTo>
                  <a:lnTo>
                    <a:pt x="15" y="32"/>
                  </a:lnTo>
                  <a:lnTo>
                    <a:pt x="15" y="117"/>
                  </a:lnTo>
                  <a:lnTo>
                    <a:pt x="0" y="117"/>
                  </a:lnTo>
                  <a:lnTo>
                    <a:pt x="0" y="130"/>
                  </a:lnTo>
                  <a:lnTo>
                    <a:pt x="174" y="130"/>
                  </a:lnTo>
                  <a:lnTo>
                    <a:pt x="174" y="117"/>
                  </a:lnTo>
                  <a:lnTo>
                    <a:pt x="159" y="117"/>
                  </a:lnTo>
                  <a:close/>
                </a:path>
              </a:pathLst>
            </a:custGeom>
            <a:solidFill>
              <a:schemeClr val="bg1"/>
            </a:solidFill>
            <a:ln w="9525">
              <a:noFill/>
            </a:ln>
          </p:spPr>
          <p:txBody>
            <a:bodyPr/>
            <a:lstStyle/>
            <a:p>
              <a:endParaRPr lang="zh-CN" altLang="en-US">
                <a:cs typeface="+mn-ea"/>
                <a:sym typeface="+mn-lt"/>
              </a:endParaRPr>
            </a:p>
          </p:txBody>
        </p:sp>
      </p:grpSp>
      <p:sp>
        <p:nvSpPr>
          <p:cNvPr id="20493" name="TextBox 13"/>
          <p:cNvSpPr txBox="1"/>
          <p:nvPr/>
        </p:nvSpPr>
        <p:spPr>
          <a:xfrm>
            <a:off x="2152015" y="1064895"/>
            <a:ext cx="2329180" cy="215265"/>
          </a:xfrm>
          <a:prstGeom prst="rect">
            <a:avLst/>
          </a:prstGeom>
          <a:noFill/>
          <a:ln w="9525">
            <a:noFill/>
            <a:miter/>
          </a:ln>
        </p:spPr>
        <p:txBody>
          <a:bodyPr wrap="square" lIns="0" tIns="0" rIns="0" bIns="0">
            <a:spAutoFit/>
          </a:bodyPr>
          <a:lstStyle/>
          <a:p>
            <a:pPr defTabSz="683260">
              <a:spcBef>
                <a:spcPct val="20000"/>
              </a:spcBef>
            </a:pPr>
            <a:r>
              <a:rPr lang="zh-CN" altLang="en-US" b="1" dirty="0">
                <a:solidFill>
                  <a:srgbClr val="1B4367"/>
                </a:solidFill>
                <a:cs typeface="+mn-ea"/>
                <a:sym typeface="+mn-lt"/>
              </a:rPr>
              <a:t>背景：学生安全意识薄弱</a:t>
            </a:r>
            <a:endParaRPr lang="zh-CN" altLang="en-US" b="1" dirty="0">
              <a:solidFill>
                <a:srgbClr val="1B4367"/>
              </a:solidFill>
              <a:cs typeface="+mn-ea"/>
              <a:sym typeface="+mn-lt"/>
            </a:endParaRPr>
          </a:p>
        </p:txBody>
      </p:sp>
      <p:sp>
        <p:nvSpPr>
          <p:cNvPr id="20494" name="TextBox 13"/>
          <p:cNvSpPr txBox="1"/>
          <p:nvPr/>
        </p:nvSpPr>
        <p:spPr>
          <a:xfrm>
            <a:off x="2151948" y="1340128"/>
            <a:ext cx="2157202" cy="1153795"/>
          </a:xfrm>
          <a:prstGeom prst="rect">
            <a:avLst/>
          </a:prstGeom>
          <a:noFill/>
          <a:ln w="9525">
            <a:noFill/>
            <a:miter/>
          </a:ln>
        </p:spPr>
        <p:txBody>
          <a:bodyPr wrap="square" lIns="0" tIns="0" rIns="0" bIns="0">
            <a:spAutoFit/>
          </a:bodyPr>
          <a:lstStyle/>
          <a:p>
            <a:pPr>
              <a:lnSpc>
                <a:spcPts val="1500"/>
              </a:lnSpc>
            </a:pPr>
            <a:r>
              <a:rPr lang="zh-CN" altLang="en-US" sz="1000" dirty="0">
                <a:solidFill>
                  <a:schemeClr val="tx1">
                    <a:lumMod val="75000"/>
                    <a:lumOff val="25000"/>
                  </a:schemeClr>
                </a:solidFill>
                <a:cs typeface="+mn-ea"/>
                <a:sym typeface="+mn-lt"/>
              </a:rPr>
              <a:t>学校安全工作是全社会安全工作的一个重要组成部分。它直接关系到青少年学生能否安全、建康地成长，随着时代的发展，校园教学、科研、管理都需要安全环境，校园网的安全问题日益突出。</a:t>
            </a:r>
            <a:endParaRPr lang="zh-CN" altLang="en-US" sz="1000" dirty="0">
              <a:solidFill>
                <a:schemeClr val="tx1">
                  <a:lumMod val="75000"/>
                  <a:lumOff val="25000"/>
                </a:schemeClr>
              </a:solidFill>
              <a:cs typeface="+mn-ea"/>
              <a:sym typeface="+mn-lt"/>
            </a:endParaRPr>
          </a:p>
        </p:txBody>
      </p:sp>
      <p:sp>
        <p:nvSpPr>
          <p:cNvPr id="24"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如下：</a:t>
            </a:r>
            <a:endParaRPr lang="zh-CN" altLang="en-US" sz="1700" b="1" dirty="0">
              <a:solidFill>
                <a:srgbClr val="1B4367"/>
              </a:solidFill>
              <a:cs typeface="+mn-ea"/>
              <a:sym typeface="+mn-lt"/>
            </a:endParaRPr>
          </a:p>
        </p:txBody>
      </p:sp>
      <p:grpSp>
        <p:nvGrpSpPr>
          <p:cNvPr id="4" name="组合 3"/>
          <p:cNvGrpSpPr/>
          <p:nvPr/>
        </p:nvGrpSpPr>
        <p:grpSpPr>
          <a:xfrm>
            <a:off x="4755722" y="1121666"/>
            <a:ext cx="1201103" cy="1202531"/>
            <a:chOff x="4856202" y="1222146"/>
            <a:chExt cx="1201103" cy="1202531"/>
          </a:xfrm>
          <a:solidFill>
            <a:srgbClr val="1B4367"/>
          </a:solidFill>
        </p:grpSpPr>
        <p:sp>
          <p:nvSpPr>
            <p:cNvPr id="20487" name="Rectangle 6"/>
            <p:cNvSpPr/>
            <p:nvPr/>
          </p:nvSpPr>
          <p:spPr>
            <a:xfrm>
              <a:off x="4856202" y="1222146"/>
              <a:ext cx="1201103" cy="1202531"/>
            </a:xfrm>
            <a:prstGeom prst="flowChartConnector">
              <a:avLst/>
            </a:prstGeom>
            <a:grpFill/>
            <a:ln w="9525">
              <a:noFill/>
              <a:miter/>
            </a:ln>
          </p:spPr>
          <p:txBody>
            <a:bodyPr anchor="ctr"/>
            <a:lstStyle/>
            <a:p>
              <a:pPr lvl="0" algn="ctr" eaLnBrk="1" hangingPunct="1"/>
              <a:endParaRPr lang="en-US" altLang="zh-CN" sz="1000" dirty="0">
                <a:solidFill>
                  <a:srgbClr val="FFFFFF"/>
                </a:solidFill>
                <a:cs typeface="+mn-ea"/>
                <a:sym typeface="+mn-lt"/>
              </a:endParaRPr>
            </a:p>
          </p:txBody>
        </p:sp>
        <p:sp>
          <p:nvSpPr>
            <p:cNvPr id="25" name="KSO_Shape"/>
            <p:cNvSpPr/>
            <p:nvPr/>
          </p:nvSpPr>
          <p:spPr bwMode="auto">
            <a:xfrm>
              <a:off x="5275038" y="1500840"/>
              <a:ext cx="363431" cy="645143"/>
            </a:xfrm>
            <a:custGeom>
              <a:avLst/>
              <a:gdLst>
                <a:gd name="T0" fmla="*/ 2147483646 w 3056"/>
                <a:gd name="T1" fmla="*/ 2147483646 h 5429"/>
                <a:gd name="T2" fmla="*/ 2147483646 w 3056"/>
                <a:gd name="T3" fmla="*/ 2147483646 h 5429"/>
                <a:gd name="T4" fmla="*/ 2147483646 w 3056"/>
                <a:gd name="T5" fmla="*/ 388832290 h 5429"/>
                <a:gd name="T6" fmla="*/ 2147483646 w 3056"/>
                <a:gd name="T7" fmla="*/ 345615213 h 5429"/>
                <a:gd name="T8" fmla="*/ 2147483646 w 3056"/>
                <a:gd name="T9" fmla="*/ 2147483646 h 5429"/>
                <a:gd name="T10" fmla="*/ 2147483646 w 3056"/>
                <a:gd name="T11" fmla="*/ 2147483646 h 5429"/>
                <a:gd name="T12" fmla="*/ 2147483646 w 3056"/>
                <a:gd name="T13" fmla="*/ 2147483646 h 5429"/>
                <a:gd name="T14" fmla="*/ 2147483646 w 3056"/>
                <a:gd name="T15" fmla="*/ 2147483646 h 5429"/>
                <a:gd name="T16" fmla="*/ 2147483646 w 3056"/>
                <a:gd name="T17" fmla="*/ 2147483646 h 5429"/>
                <a:gd name="T18" fmla="*/ 2147483646 w 3056"/>
                <a:gd name="T19" fmla="*/ 2147483646 h 5429"/>
                <a:gd name="T20" fmla="*/ 475747481 w 3056"/>
                <a:gd name="T21" fmla="*/ 2147483646 h 5429"/>
                <a:gd name="T22" fmla="*/ 432463999 w 3056"/>
                <a:gd name="T23" fmla="*/ 2147483646 h 5429"/>
                <a:gd name="T24" fmla="*/ 2147483646 w 3056"/>
                <a:gd name="T25" fmla="*/ 2147483646 h 5429"/>
                <a:gd name="T26" fmla="*/ 2147483646 w 3056"/>
                <a:gd name="T27" fmla="*/ 2147483646 h 5429"/>
                <a:gd name="T28" fmla="*/ 2147483646 w 3056"/>
                <a:gd name="T29" fmla="*/ 2147483646 h 5429"/>
                <a:gd name="T30" fmla="*/ 2147483646 w 3056"/>
                <a:gd name="T31" fmla="*/ 2147483646 h 5429"/>
                <a:gd name="T32" fmla="*/ 2147483646 w 3056"/>
                <a:gd name="T33" fmla="*/ 2147483646 h 5429"/>
                <a:gd name="T34" fmla="*/ 2147483646 w 3056"/>
                <a:gd name="T35" fmla="*/ 2147483646 h 5429"/>
                <a:gd name="T36" fmla="*/ 2147483646 w 3056"/>
                <a:gd name="T37" fmla="*/ 2147483646 h 5429"/>
                <a:gd name="T38" fmla="*/ 2147483646 w 3056"/>
                <a:gd name="T39" fmla="*/ 2147483646 h 5429"/>
                <a:gd name="T40" fmla="*/ 2147483646 w 3056"/>
                <a:gd name="T41" fmla="*/ 2147483646 h 5429"/>
                <a:gd name="T42" fmla="*/ 2147483646 w 3056"/>
                <a:gd name="T43" fmla="*/ 2147483646 h 5429"/>
                <a:gd name="T44" fmla="*/ 2147483646 w 3056"/>
                <a:gd name="T45" fmla="*/ 2147483646 h 5429"/>
                <a:gd name="T46" fmla="*/ 2147483646 w 3056"/>
                <a:gd name="T47" fmla="*/ 2147483646 h 5429"/>
                <a:gd name="T48" fmla="*/ 2147483646 w 3056"/>
                <a:gd name="T49" fmla="*/ 2147483646 h 5429"/>
                <a:gd name="T50" fmla="*/ 2147483646 w 3056"/>
                <a:gd name="T51" fmla="*/ 2147483646 h 5429"/>
                <a:gd name="T52" fmla="*/ 2147483646 w 3056"/>
                <a:gd name="T53" fmla="*/ 2147483646 h 5429"/>
                <a:gd name="T54" fmla="*/ 2147483646 w 3056"/>
                <a:gd name="T55" fmla="*/ 2147483646 h 5429"/>
                <a:gd name="T56" fmla="*/ 2147483646 w 3056"/>
                <a:gd name="T57" fmla="*/ 2147483646 h 5429"/>
                <a:gd name="T58" fmla="*/ 2147483646 w 3056"/>
                <a:gd name="T59" fmla="*/ 2147483646 h 5429"/>
                <a:gd name="T60" fmla="*/ 2147483646 w 3056"/>
                <a:gd name="T61" fmla="*/ 2147483646 h 5429"/>
                <a:gd name="T62" fmla="*/ 2147483646 w 3056"/>
                <a:gd name="T63" fmla="*/ 2147483646 h 5429"/>
                <a:gd name="T64" fmla="*/ 2147483646 w 3056"/>
                <a:gd name="T65" fmla="*/ 2147483646 h 5429"/>
                <a:gd name="T66" fmla="*/ 2147483646 w 3056"/>
                <a:gd name="T67" fmla="*/ 2147483646 h 5429"/>
                <a:gd name="T68" fmla="*/ 2147483646 w 3056"/>
                <a:gd name="T69" fmla="*/ 2147483646 h 5429"/>
                <a:gd name="T70" fmla="*/ 2147483646 w 3056"/>
                <a:gd name="T71" fmla="*/ 2147483646 h 5429"/>
                <a:gd name="T72" fmla="*/ 2147483646 w 3056"/>
                <a:gd name="T73" fmla="*/ 2147483646 h 5429"/>
                <a:gd name="T74" fmla="*/ 2147483646 w 3056"/>
                <a:gd name="T75" fmla="*/ 2147483646 h 5429"/>
                <a:gd name="T76" fmla="*/ 2147483646 w 3056"/>
                <a:gd name="T77" fmla="*/ 2147483646 h 5429"/>
                <a:gd name="T78" fmla="*/ 2147483646 w 3056"/>
                <a:gd name="T79" fmla="*/ 2147483646 h 5429"/>
                <a:gd name="T80" fmla="*/ 2147483646 w 3056"/>
                <a:gd name="T81" fmla="*/ 2147483646 h 5429"/>
                <a:gd name="T82" fmla="*/ 2147483646 w 3056"/>
                <a:gd name="T83" fmla="*/ 2147483646 h 5429"/>
                <a:gd name="T84" fmla="*/ 2147483646 w 3056"/>
                <a:gd name="T85" fmla="*/ 2147483646 h 5429"/>
                <a:gd name="T86" fmla="*/ 2147483646 w 3056"/>
                <a:gd name="T87" fmla="*/ 2147483646 h 5429"/>
                <a:gd name="T88" fmla="*/ 2147483646 w 3056"/>
                <a:gd name="T89" fmla="*/ 2147483646 h 5429"/>
                <a:gd name="T90" fmla="*/ 2147483646 w 3056"/>
                <a:gd name="T91" fmla="*/ 2147483646 h 5429"/>
                <a:gd name="T92" fmla="*/ 2147483646 w 3056"/>
                <a:gd name="T93" fmla="*/ 2147483646 h 5429"/>
                <a:gd name="T94" fmla="*/ 2147483646 w 3056"/>
                <a:gd name="T95" fmla="*/ 2147483646 h 5429"/>
                <a:gd name="T96" fmla="*/ 2147483646 w 3056"/>
                <a:gd name="T97" fmla="*/ 2147483646 h 5429"/>
                <a:gd name="T98" fmla="*/ 2147483646 w 3056"/>
                <a:gd name="T99" fmla="*/ 2147483646 h 5429"/>
                <a:gd name="T100" fmla="*/ 2147483646 w 3056"/>
                <a:gd name="T101" fmla="*/ 2147483646 h 5429"/>
                <a:gd name="T102" fmla="*/ 2147483646 w 3056"/>
                <a:gd name="T103" fmla="*/ 2147483646 h 5429"/>
                <a:gd name="T104" fmla="*/ 2147483646 w 3056"/>
                <a:gd name="T105" fmla="*/ 2147483646 h 5429"/>
                <a:gd name="T106" fmla="*/ 2147483646 w 3056"/>
                <a:gd name="T107" fmla="*/ 2147483646 h 5429"/>
                <a:gd name="T108" fmla="*/ 2147483646 w 3056"/>
                <a:gd name="T109" fmla="*/ 2147483646 h 5429"/>
                <a:gd name="T110" fmla="*/ 2147483646 w 3056"/>
                <a:gd name="T111" fmla="*/ 2147483646 h 5429"/>
                <a:gd name="T112" fmla="*/ 2147483646 w 3056"/>
                <a:gd name="T113" fmla="*/ 2147483646 h 5429"/>
                <a:gd name="T114" fmla="*/ 2147483646 w 3056"/>
                <a:gd name="T115" fmla="*/ 2147483646 h 5429"/>
                <a:gd name="T116" fmla="*/ 2147483646 w 3056"/>
                <a:gd name="T117" fmla="*/ 2147483646 h 5429"/>
                <a:gd name="T118" fmla="*/ 2147483646 w 3056"/>
                <a:gd name="T119" fmla="*/ 2147483646 h 5429"/>
                <a:gd name="T120" fmla="*/ 2147483646 w 3056"/>
                <a:gd name="T121" fmla="*/ 2147483646 h 542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056" h="5429">
                  <a:moveTo>
                    <a:pt x="2609" y="448"/>
                  </a:moveTo>
                  <a:lnTo>
                    <a:pt x="2609" y="448"/>
                  </a:lnTo>
                  <a:lnTo>
                    <a:pt x="2575" y="415"/>
                  </a:lnTo>
                  <a:lnTo>
                    <a:pt x="2538" y="383"/>
                  </a:lnTo>
                  <a:lnTo>
                    <a:pt x="2503" y="352"/>
                  </a:lnTo>
                  <a:lnTo>
                    <a:pt x="2465" y="322"/>
                  </a:lnTo>
                  <a:lnTo>
                    <a:pt x="2426" y="293"/>
                  </a:lnTo>
                  <a:lnTo>
                    <a:pt x="2388" y="265"/>
                  </a:lnTo>
                  <a:lnTo>
                    <a:pt x="2348" y="239"/>
                  </a:lnTo>
                  <a:lnTo>
                    <a:pt x="2307" y="213"/>
                  </a:lnTo>
                  <a:lnTo>
                    <a:pt x="2266" y="190"/>
                  </a:lnTo>
                  <a:lnTo>
                    <a:pt x="2224" y="168"/>
                  </a:lnTo>
                  <a:lnTo>
                    <a:pt x="2182" y="146"/>
                  </a:lnTo>
                  <a:lnTo>
                    <a:pt x="2138" y="127"/>
                  </a:lnTo>
                  <a:lnTo>
                    <a:pt x="2095" y="108"/>
                  </a:lnTo>
                  <a:lnTo>
                    <a:pt x="2049" y="91"/>
                  </a:lnTo>
                  <a:lnTo>
                    <a:pt x="2005" y="75"/>
                  </a:lnTo>
                  <a:lnTo>
                    <a:pt x="1960" y="61"/>
                  </a:lnTo>
                  <a:lnTo>
                    <a:pt x="1907" y="46"/>
                  </a:lnTo>
                  <a:lnTo>
                    <a:pt x="1853" y="34"/>
                  </a:lnTo>
                  <a:lnTo>
                    <a:pt x="1800" y="24"/>
                  </a:lnTo>
                  <a:lnTo>
                    <a:pt x="1746" y="15"/>
                  </a:lnTo>
                  <a:lnTo>
                    <a:pt x="1692" y="9"/>
                  </a:lnTo>
                  <a:lnTo>
                    <a:pt x="1638" y="3"/>
                  </a:lnTo>
                  <a:lnTo>
                    <a:pt x="1582" y="1"/>
                  </a:lnTo>
                  <a:lnTo>
                    <a:pt x="1527" y="0"/>
                  </a:lnTo>
                  <a:lnTo>
                    <a:pt x="1490" y="0"/>
                  </a:lnTo>
                  <a:lnTo>
                    <a:pt x="1451" y="2"/>
                  </a:lnTo>
                  <a:lnTo>
                    <a:pt x="1413" y="4"/>
                  </a:lnTo>
                  <a:lnTo>
                    <a:pt x="1376" y="8"/>
                  </a:lnTo>
                  <a:lnTo>
                    <a:pt x="1338" y="11"/>
                  </a:lnTo>
                  <a:lnTo>
                    <a:pt x="1302" y="17"/>
                  </a:lnTo>
                  <a:lnTo>
                    <a:pt x="1264" y="22"/>
                  </a:lnTo>
                  <a:lnTo>
                    <a:pt x="1227" y="29"/>
                  </a:lnTo>
                  <a:lnTo>
                    <a:pt x="1191" y="36"/>
                  </a:lnTo>
                  <a:lnTo>
                    <a:pt x="1154" y="45"/>
                  </a:lnTo>
                  <a:lnTo>
                    <a:pt x="1118" y="55"/>
                  </a:lnTo>
                  <a:lnTo>
                    <a:pt x="1083" y="65"/>
                  </a:lnTo>
                  <a:lnTo>
                    <a:pt x="1047" y="76"/>
                  </a:lnTo>
                  <a:lnTo>
                    <a:pt x="1012" y="88"/>
                  </a:lnTo>
                  <a:lnTo>
                    <a:pt x="977" y="102"/>
                  </a:lnTo>
                  <a:lnTo>
                    <a:pt x="942" y="115"/>
                  </a:lnTo>
                  <a:lnTo>
                    <a:pt x="909" y="130"/>
                  </a:lnTo>
                  <a:lnTo>
                    <a:pt x="875" y="146"/>
                  </a:lnTo>
                  <a:lnTo>
                    <a:pt x="841" y="161"/>
                  </a:lnTo>
                  <a:lnTo>
                    <a:pt x="808" y="179"/>
                  </a:lnTo>
                  <a:lnTo>
                    <a:pt x="775" y="197"/>
                  </a:lnTo>
                  <a:lnTo>
                    <a:pt x="743" y="216"/>
                  </a:lnTo>
                  <a:lnTo>
                    <a:pt x="712" y="235"/>
                  </a:lnTo>
                  <a:lnTo>
                    <a:pt x="680" y="255"/>
                  </a:lnTo>
                  <a:lnTo>
                    <a:pt x="649" y="277"/>
                  </a:lnTo>
                  <a:lnTo>
                    <a:pt x="619" y="300"/>
                  </a:lnTo>
                  <a:lnTo>
                    <a:pt x="589" y="322"/>
                  </a:lnTo>
                  <a:lnTo>
                    <a:pt x="559" y="345"/>
                  </a:lnTo>
                  <a:lnTo>
                    <a:pt x="531" y="370"/>
                  </a:lnTo>
                  <a:lnTo>
                    <a:pt x="502" y="395"/>
                  </a:lnTo>
                  <a:lnTo>
                    <a:pt x="474" y="421"/>
                  </a:lnTo>
                  <a:lnTo>
                    <a:pt x="447" y="448"/>
                  </a:lnTo>
                  <a:lnTo>
                    <a:pt x="420" y="475"/>
                  </a:lnTo>
                  <a:lnTo>
                    <a:pt x="395" y="503"/>
                  </a:lnTo>
                  <a:lnTo>
                    <a:pt x="369" y="531"/>
                  </a:lnTo>
                  <a:lnTo>
                    <a:pt x="345" y="561"/>
                  </a:lnTo>
                  <a:lnTo>
                    <a:pt x="322" y="589"/>
                  </a:lnTo>
                  <a:lnTo>
                    <a:pt x="298" y="619"/>
                  </a:lnTo>
                  <a:lnTo>
                    <a:pt x="276" y="650"/>
                  </a:lnTo>
                  <a:lnTo>
                    <a:pt x="255" y="681"/>
                  </a:lnTo>
                  <a:lnTo>
                    <a:pt x="235" y="712"/>
                  </a:lnTo>
                  <a:lnTo>
                    <a:pt x="215" y="744"/>
                  </a:lnTo>
                  <a:lnTo>
                    <a:pt x="197" y="776"/>
                  </a:lnTo>
                  <a:lnTo>
                    <a:pt x="179" y="808"/>
                  </a:lnTo>
                  <a:lnTo>
                    <a:pt x="161" y="841"/>
                  </a:lnTo>
                  <a:lnTo>
                    <a:pt x="145" y="875"/>
                  </a:lnTo>
                  <a:lnTo>
                    <a:pt x="129" y="909"/>
                  </a:lnTo>
                  <a:lnTo>
                    <a:pt x="115" y="943"/>
                  </a:lnTo>
                  <a:lnTo>
                    <a:pt x="101" y="977"/>
                  </a:lnTo>
                  <a:lnTo>
                    <a:pt x="88" y="1012"/>
                  </a:lnTo>
                  <a:lnTo>
                    <a:pt x="76" y="1047"/>
                  </a:lnTo>
                  <a:lnTo>
                    <a:pt x="65" y="1082"/>
                  </a:lnTo>
                  <a:lnTo>
                    <a:pt x="55" y="1118"/>
                  </a:lnTo>
                  <a:lnTo>
                    <a:pt x="45" y="1154"/>
                  </a:lnTo>
                  <a:lnTo>
                    <a:pt x="36" y="1191"/>
                  </a:lnTo>
                  <a:lnTo>
                    <a:pt x="28" y="1227"/>
                  </a:lnTo>
                  <a:lnTo>
                    <a:pt x="22" y="1264"/>
                  </a:lnTo>
                  <a:lnTo>
                    <a:pt x="16" y="1301"/>
                  </a:lnTo>
                  <a:lnTo>
                    <a:pt x="11" y="1338"/>
                  </a:lnTo>
                  <a:lnTo>
                    <a:pt x="7" y="1376"/>
                  </a:lnTo>
                  <a:lnTo>
                    <a:pt x="4" y="1413"/>
                  </a:lnTo>
                  <a:lnTo>
                    <a:pt x="2" y="1452"/>
                  </a:lnTo>
                  <a:lnTo>
                    <a:pt x="0" y="1489"/>
                  </a:lnTo>
                  <a:lnTo>
                    <a:pt x="0" y="1527"/>
                  </a:lnTo>
                  <a:lnTo>
                    <a:pt x="6" y="1667"/>
                  </a:lnTo>
                  <a:lnTo>
                    <a:pt x="10" y="1707"/>
                  </a:lnTo>
                  <a:lnTo>
                    <a:pt x="15" y="1746"/>
                  </a:lnTo>
                  <a:lnTo>
                    <a:pt x="22" y="1785"/>
                  </a:lnTo>
                  <a:lnTo>
                    <a:pt x="28" y="1823"/>
                  </a:lnTo>
                  <a:lnTo>
                    <a:pt x="36" y="1862"/>
                  </a:lnTo>
                  <a:lnTo>
                    <a:pt x="45" y="1900"/>
                  </a:lnTo>
                  <a:lnTo>
                    <a:pt x="55" y="1937"/>
                  </a:lnTo>
                  <a:lnTo>
                    <a:pt x="66" y="1975"/>
                  </a:lnTo>
                  <a:lnTo>
                    <a:pt x="78" y="2012"/>
                  </a:lnTo>
                  <a:lnTo>
                    <a:pt x="92" y="2049"/>
                  </a:lnTo>
                  <a:lnTo>
                    <a:pt x="105" y="2085"/>
                  </a:lnTo>
                  <a:lnTo>
                    <a:pt x="119" y="2122"/>
                  </a:lnTo>
                  <a:lnTo>
                    <a:pt x="136" y="2157"/>
                  </a:lnTo>
                  <a:lnTo>
                    <a:pt x="152" y="2193"/>
                  </a:lnTo>
                  <a:lnTo>
                    <a:pt x="170" y="2228"/>
                  </a:lnTo>
                  <a:lnTo>
                    <a:pt x="189" y="2262"/>
                  </a:lnTo>
                  <a:lnTo>
                    <a:pt x="195" y="2277"/>
                  </a:lnTo>
                  <a:lnTo>
                    <a:pt x="213" y="2312"/>
                  </a:lnTo>
                  <a:lnTo>
                    <a:pt x="242" y="2366"/>
                  </a:lnTo>
                  <a:lnTo>
                    <a:pt x="278" y="2439"/>
                  </a:lnTo>
                  <a:lnTo>
                    <a:pt x="323" y="2528"/>
                  </a:lnTo>
                  <a:lnTo>
                    <a:pt x="371" y="2631"/>
                  </a:lnTo>
                  <a:lnTo>
                    <a:pt x="422" y="2743"/>
                  </a:lnTo>
                  <a:lnTo>
                    <a:pt x="450" y="2804"/>
                  </a:lnTo>
                  <a:lnTo>
                    <a:pt x="476" y="2867"/>
                  </a:lnTo>
                  <a:lnTo>
                    <a:pt x="503" y="2931"/>
                  </a:lnTo>
                  <a:lnTo>
                    <a:pt x="530" y="2998"/>
                  </a:lnTo>
                  <a:lnTo>
                    <a:pt x="556" y="3065"/>
                  </a:lnTo>
                  <a:lnTo>
                    <a:pt x="582" y="3134"/>
                  </a:lnTo>
                  <a:lnTo>
                    <a:pt x="607" y="3202"/>
                  </a:lnTo>
                  <a:lnTo>
                    <a:pt x="630" y="3273"/>
                  </a:lnTo>
                  <a:lnTo>
                    <a:pt x="653" y="3343"/>
                  </a:lnTo>
                  <a:lnTo>
                    <a:pt x="674" y="3413"/>
                  </a:lnTo>
                  <a:lnTo>
                    <a:pt x="693" y="3483"/>
                  </a:lnTo>
                  <a:lnTo>
                    <a:pt x="711" y="3553"/>
                  </a:lnTo>
                  <a:lnTo>
                    <a:pt x="726" y="3621"/>
                  </a:lnTo>
                  <a:lnTo>
                    <a:pt x="739" y="3690"/>
                  </a:lnTo>
                  <a:lnTo>
                    <a:pt x="750" y="3756"/>
                  </a:lnTo>
                  <a:lnTo>
                    <a:pt x="754" y="3788"/>
                  </a:lnTo>
                  <a:lnTo>
                    <a:pt x="757" y="3822"/>
                  </a:lnTo>
                  <a:lnTo>
                    <a:pt x="760" y="3854"/>
                  </a:lnTo>
                  <a:lnTo>
                    <a:pt x="762" y="3885"/>
                  </a:lnTo>
                  <a:lnTo>
                    <a:pt x="763" y="3915"/>
                  </a:lnTo>
                  <a:lnTo>
                    <a:pt x="764" y="3946"/>
                  </a:lnTo>
                  <a:lnTo>
                    <a:pt x="783" y="4137"/>
                  </a:lnTo>
                  <a:lnTo>
                    <a:pt x="789" y="4160"/>
                  </a:lnTo>
                  <a:lnTo>
                    <a:pt x="796" y="4181"/>
                  </a:lnTo>
                  <a:lnTo>
                    <a:pt x="804" y="4202"/>
                  </a:lnTo>
                  <a:lnTo>
                    <a:pt x="813" y="4220"/>
                  </a:lnTo>
                  <a:lnTo>
                    <a:pt x="823" y="4237"/>
                  </a:lnTo>
                  <a:lnTo>
                    <a:pt x="833" y="4253"/>
                  </a:lnTo>
                  <a:lnTo>
                    <a:pt x="844" y="4267"/>
                  </a:lnTo>
                  <a:lnTo>
                    <a:pt x="855" y="4280"/>
                  </a:lnTo>
                  <a:lnTo>
                    <a:pt x="867" y="4291"/>
                  </a:lnTo>
                  <a:lnTo>
                    <a:pt x="880" y="4301"/>
                  </a:lnTo>
                  <a:lnTo>
                    <a:pt x="895" y="4309"/>
                  </a:lnTo>
                  <a:lnTo>
                    <a:pt x="909" y="4316"/>
                  </a:lnTo>
                  <a:lnTo>
                    <a:pt x="924" y="4321"/>
                  </a:lnTo>
                  <a:lnTo>
                    <a:pt x="941" y="4325"/>
                  </a:lnTo>
                  <a:lnTo>
                    <a:pt x="959" y="4328"/>
                  </a:lnTo>
                  <a:lnTo>
                    <a:pt x="976" y="4328"/>
                  </a:lnTo>
                  <a:lnTo>
                    <a:pt x="2079" y="4328"/>
                  </a:lnTo>
                  <a:lnTo>
                    <a:pt x="2097" y="4328"/>
                  </a:lnTo>
                  <a:lnTo>
                    <a:pt x="2114" y="4325"/>
                  </a:lnTo>
                  <a:lnTo>
                    <a:pt x="2130" y="4321"/>
                  </a:lnTo>
                  <a:lnTo>
                    <a:pt x="2145" y="4316"/>
                  </a:lnTo>
                  <a:lnTo>
                    <a:pt x="2161" y="4309"/>
                  </a:lnTo>
                  <a:lnTo>
                    <a:pt x="2174" y="4301"/>
                  </a:lnTo>
                  <a:lnTo>
                    <a:pt x="2187" y="4291"/>
                  </a:lnTo>
                  <a:lnTo>
                    <a:pt x="2201" y="4280"/>
                  </a:lnTo>
                  <a:lnTo>
                    <a:pt x="2212" y="4267"/>
                  </a:lnTo>
                  <a:lnTo>
                    <a:pt x="2223" y="4253"/>
                  </a:lnTo>
                  <a:lnTo>
                    <a:pt x="2233" y="4237"/>
                  </a:lnTo>
                  <a:lnTo>
                    <a:pt x="2243" y="4220"/>
                  </a:lnTo>
                  <a:lnTo>
                    <a:pt x="2251" y="4202"/>
                  </a:lnTo>
                  <a:lnTo>
                    <a:pt x="2259" y="4181"/>
                  </a:lnTo>
                  <a:lnTo>
                    <a:pt x="2266" y="4160"/>
                  </a:lnTo>
                  <a:lnTo>
                    <a:pt x="2272" y="4137"/>
                  </a:lnTo>
                  <a:lnTo>
                    <a:pt x="2291" y="3946"/>
                  </a:lnTo>
                  <a:lnTo>
                    <a:pt x="2293" y="3915"/>
                  </a:lnTo>
                  <a:lnTo>
                    <a:pt x="2294" y="3885"/>
                  </a:lnTo>
                  <a:lnTo>
                    <a:pt x="2295" y="3854"/>
                  </a:lnTo>
                  <a:lnTo>
                    <a:pt x="2298" y="3822"/>
                  </a:lnTo>
                  <a:lnTo>
                    <a:pt x="2301" y="3788"/>
                  </a:lnTo>
                  <a:lnTo>
                    <a:pt x="2306" y="3756"/>
                  </a:lnTo>
                  <a:lnTo>
                    <a:pt x="2316" y="3690"/>
                  </a:lnTo>
                  <a:lnTo>
                    <a:pt x="2329" y="3621"/>
                  </a:lnTo>
                  <a:lnTo>
                    <a:pt x="2345" y="3553"/>
                  </a:lnTo>
                  <a:lnTo>
                    <a:pt x="2362" y="3483"/>
                  </a:lnTo>
                  <a:lnTo>
                    <a:pt x="2381" y="3413"/>
                  </a:lnTo>
                  <a:lnTo>
                    <a:pt x="2402" y="3343"/>
                  </a:lnTo>
                  <a:lnTo>
                    <a:pt x="2425" y="3273"/>
                  </a:lnTo>
                  <a:lnTo>
                    <a:pt x="2449" y="3202"/>
                  </a:lnTo>
                  <a:lnTo>
                    <a:pt x="2474" y="3134"/>
                  </a:lnTo>
                  <a:lnTo>
                    <a:pt x="2499" y="3065"/>
                  </a:lnTo>
                  <a:lnTo>
                    <a:pt x="2526" y="2998"/>
                  </a:lnTo>
                  <a:lnTo>
                    <a:pt x="2552" y="2931"/>
                  </a:lnTo>
                  <a:lnTo>
                    <a:pt x="2579" y="2867"/>
                  </a:lnTo>
                  <a:lnTo>
                    <a:pt x="2607" y="2804"/>
                  </a:lnTo>
                  <a:lnTo>
                    <a:pt x="2633" y="2743"/>
                  </a:lnTo>
                  <a:lnTo>
                    <a:pt x="2685" y="2631"/>
                  </a:lnTo>
                  <a:lnTo>
                    <a:pt x="2735" y="2528"/>
                  </a:lnTo>
                  <a:lnTo>
                    <a:pt x="2778" y="2439"/>
                  </a:lnTo>
                  <a:lnTo>
                    <a:pt x="2816" y="2366"/>
                  </a:lnTo>
                  <a:lnTo>
                    <a:pt x="2846" y="2312"/>
                  </a:lnTo>
                  <a:lnTo>
                    <a:pt x="2872" y="2262"/>
                  </a:lnTo>
                  <a:lnTo>
                    <a:pt x="2890" y="2228"/>
                  </a:lnTo>
                  <a:lnTo>
                    <a:pt x="2906" y="2193"/>
                  </a:lnTo>
                  <a:lnTo>
                    <a:pt x="2923" y="2157"/>
                  </a:lnTo>
                  <a:lnTo>
                    <a:pt x="2937" y="2122"/>
                  </a:lnTo>
                  <a:lnTo>
                    <a:pt x="2952" y="2085"/>
                  </a:lnTo>
                  <a:lnTo>
                    <a:pt x="2965" y="2049"/>
                  </a:lnTo>
                  <a:lnTo>
                    <a:pt x="2978" y="2012"/>
                  </a:lnTo>
                  <a:lnTo>
                    <a:pt x="2989" y="1975"/>
                  </a:lnTo>
                  <a:lnTo>
                    <a:pt x="3000" y="1937"/>
                  </a:lnTo>
                  <a:lnTo>
                    <a:pt x="3010" y="1900"/>
                  </a:lnTo>
                  <a:lnTo>
                    <a:pt x="3019" y="1862"/>
                  </a:lnTo>
                  <a:lnTo>
                    <a:pt x="3027" y="1823"/>
                  </a:lnTo>
                  <a:lnTo>
                    <a:pt x="3034" y="1785"/>
                  </a:lnTo>
                  <a:lnTo>
                    <a:pt x="3040" y="1746"/>
                  </a:lnTo>
                  <a:lnTo>
                    <a:pt x="3045" y="1707"/>
                  </a:lnTo>
                  <a:lnTo>
                    <a:pt x="3049" y="1667"/>
                  </a:lnTo>
                  <a:lnTo>
                    <a:pt x="3056" y="1527"/>
                  </a:lnTo>
                  <a:lnTo>
                    <a:pt x="3055" y="1489"/>
                  </a:lnTo>
                  <a:lnTo>
                    <a:pt x="3054" y="1452"/>
                  </a:lnTo>
                  <a:lnTo>
                    <a:pt x="3051" y="1413"/>
                  </a:lnTo>
                  <a:lnTo>
                    <a:pt x="3048" y="1376"/>
                  </a:lnTo>
                  <a:lnTo>
                    <a:pt x="3044" y="1338"/>
                  </a:lnTo>
                  <a:lnTo>
                    <a:pt x="3039" y="1301"/>
                  </a:lnTo>
                  <a:lnTo>
                    <a:pt x="3034" y="1264"/>
                  </a:lnTo>
                  <a:lnTo>
                    <a:pt x="3026" y="1227"/>
                  </a:lnTo>
                  <a:lnTo>
                    <a:pt x="3018" y="1191"/>
                  </a:lnTo>
                  <a:lnTo>
                    <a:pt x="3010" y="1154"/>
                  </a:lnTo>
                  <a:lnTo>
                    <a:pt x="3000" y="1118"/>
                  </a:lnTo>
                  <a:lnTo>
                    <a:pt x="2990" y="1082"/>
                  </a:lnTo>
                  <a:lnTo>
                    <a:pt x="2979" y="1047"/>
                  </a:lnTo>
                  <a:lnTo>
                    <a:pt x="2967" y="1012"/>
                  </a:lnTo>
                  <a:lnTo>
                    <a:pt x="2954" y="977"/>
                  </a:lnTo>
                  <a:lnTo>
                    <a:pt x="2941" y="943"/>
                  </a:lnTo>
                  <a:lnTo>
                    <a:pt x="2925" y="909"/>
                  </a:lnTo>
                  <a:lnTo>
                    <a:pt x="2910" y="875"/>
                  </a:lnTo>
                  <a:lnTo>
                    <a:pt x="2894" y="841"/>
                  </a:lnTo>
                  <a:lnTo>
                    <a:pt x="2877" y="808"/>
                  </a:lnTo>
                  <a:lnTo>
                    <a:pt x="2859" y="776"/>
                  </a:lnTo>
                  <a:lnTo>
                    <a:pt x="2840" y="744"/>
                  </a:lnTo>
                  <a:lnTo>
                    <a:pt x="2820" y="712"/>
                  </a:lnTo>
                  <a:lnTo>
                    <a:pt x="2800" y="681"/>
                  </a:lnTo>
                  <a:lnTo>
                    <a:pt x="2779" y="650"/>
                  </a:lnTo>
                  <a:lnTo>
                    <a:pt x="2757" y="619"/>
                  </a:lnTo>
                  <a:lnTo>
                    <a:pt x="2734" y="589"/>
                  </a:lnTo>
                  <a:lnTo>
                    <a:pt x="2711" y="561"/>
                  </a:lnTo>
                  <a:lnTo>
                    <a:pt x="2686" y="531"/>
                  </a:lnTo>
                  <a:lnTo>
                    <a:pt x="2661" y="503"/>
                  </a:lnTo>
                  <a:lnTo>
                    <a:pt x="2635" y="475"/>
                  </a:lnTo>
                  <a:lnTo>
                    <a:pt x="2609" y="448"/>
                  </a:lnTo>
                  <a:close/>
                  <a:moveTo>
                    <a:pt x="2661" y="1641"/>
                  </a:moveTo>
                  <a:lnTo>
                    <a:pt x="2661" y="1641"/>
                  </a:lnTo>
                  <a:lnTo>
                    <a:pt x="2658" y="1669"/>
                  </a:lnTo>
                  <a:lnTo>
                    <a:pt x="2654" y="1697"/>
                  </a:lnTo>
                  <a:lnTo>
                    <a:pt x="2650" y="1725"/>
                  </a:lnTo>
                  <a:lnTo>
                    <a:pt x="2644" y="1753"/>
                  </a:lnTo>
                  <a:lnTo>
                    <a:pt x="2639" y="1781"/>
                  </a:lnTo>
                  <a:lnTo>
                    <a:pt x="2632" y="1809"/>
                  </a:lnTo>
                  <a:lnTo>
                    <a:pt x="2624" y="1837"/>
                  </a:lnTo>
                  <a:lnTo>
                    <a:pt x="2617" y="1863"/>
                  </a:lnTo>
                  <a:lnTo>
                    <a:pt x="2608" y="1891"/>
                  </a:lnTo>
                  <a:lnTo>
                    <a:pt x="2599" y="1918"/>
                  </a:lnTo>
                  <a:lnTo>
                    <a:pt x="2589" y="1945"/>
                  </a:lnTo>
                  <a:lnTo>
                    <a:pt x="2579" y="1972"/>
                  </a:lnTo>
                  <a:lnTo>
                    <a:pt x="2567" y="1998"/>
                  </a:lnTo>
                  <a:lnTo>
                    <a:pt x="2556" y="2025"/>
                  </a:lnTo>
                  <a:lnTo>
                    <a:pt x="2543" y="2051"/>
                  </a:lnTo>
                  <a:lnTo>
                    <a:pt x="2529" y="2078"/>
                  </a:lnTo>
                  <a:lnTo>
                    <a:pt x="2485" y="2158"/>
                  </a:lnTo>
                  <a:lnTo>
                    <a:pt x="2450" y="2227"/>
                  </a:lnTo>
                  <a:lnTo>
                    <a:pt x="2408" y="2311"/>
                  </a:lnTo>
                  <a:lnTo>
                    <a:pt x="2359" y="2409"/>
                  </a:lnTo>
                  <a:lnTo>
                    <a:pt x="2307" y="2519"/>
                  </a:lnTo>
                  <a:lnTo>
                    <a:pt x="2253" y="2641"/>
                  </a:lnTo>
                  <a:lnTo>
                    <a:pt x="2225" y="2705"/>
                  </a:lnTo>
                  <a:lnTo>
                    <a:pt x="2197" y="2771"/>
                  </a:lnTo>
                  <a:lnTo>
                    <a:pt x="2170" y="2838"/>
                  </a:lnTo>
                  <a:lnTo>
                    <a:pt x="2142" y="2908"/>
                  </a:lnTo>
                  <a:lnTo>
                    <a:pt x="2116" y="2979"/>
                  </a:lnTo>
                  <a:lnTo>
                    <a:pt x="2090" y="3051"/>
                  </a:lnTo>
                  <a:lnTo>
                    <a:pt x="2065" y="3124"/>
                  </a:lnTo>
                  <a:lnTo>
                    <a:pt x="2040" y="3198"/>
                  </a:lnTo>
                  <a:lnTo>
                    <a:pt x="2018" y="3272"/>
                  </a:lnTo>
                  <a:lnTo>
                    <a:pt x="1996" y="3346"/>
                  </a:lnTo>
                  <a:lnTo>
                    <a:pt x="1977" y="3420"/>
                  </a:lnTo>
                  <a:lnTo>
                    <a:pt x="1960" y="3494"/>
                  </a:lnTo>
                  <a:lnTo>
                    <a:pt x="1944" y="3568"/>
                  </a:lnTo>
                  <a:lnTo>
                    <a:pt x="1930" y="3641"/>
                  </a:lnTo>
                  <a:lnTo>
                    <a:pt x="1919" y="3714"/>
                  </a:lnTo>
                  <a:lnTo>
                    <a:pt x="1911" y="3785"/>
                  </a:lnTo>
                  <a:lnTo>
                    <a:pt x="1908" y="3820"/>
                  </a:lnTo>
                  <a:lnTo>
                    <a:pt x="1905" y="3856"/>
                  </a:lnTo>
                  <a:lnTo>
                    <a:pt x="1903" y="3890"/>
                  </a:lnTo>
                  <a:lnTo>
                    <a:pt x="1902" y="3924"/>
                  </a:lnTo>
                  <a:lnTo>
                    <a:pt x="1901" y="3939"/>
                  </a:lnTo>
                  <a:lnTo>
                    <a:pt x="1722" y="3939"/>
                  </a:lnTo>
                  <a:lnTo>
                    <a:pt x="1722" y="3230"/>
                  </a:lnTo>
                  <a:lnTo>
                    <a:pt x="1333" y="3230"/>
                  </a:lnTo>
                  <a:lnTo>
                    <a:pt x="1333" y="3939"/>
                  </a:lnTo>
                  <a:lnTo>
                    <a:pt x="1154" y="3939"/>
                  </a:lnTo>
                  <a:lnTo>
                    <a:pt x="1152" y="3924"/>
                  </a:lnTo>
                  <a:lnTo>
                    <a:pt x="1151" y="3873"/>
                  </a:lnTo>
                  <a:lnTo>
                    <a:pt x="1148" y="3820"/>
                  </a:lnTo>
                  <a:lnTo>
                    <a:pt x="1142" y="3767"/>
                  </a:lnTo>
                  <a:lnTo>
                    <a:pt x="1136" y="3714"/>
                  </a:lnTo>
                  <a:lnTo>
                    <a:pt x="1128" y="3659"/>
                  </a:lnTo>
                  <a:lnTo>
                    <a:pt x="1118" y="3604"/>
                  </a:lnTo>
                  <a:lnTo>
                    <a:pt x="1108" y="3547"/>
                  </a:lnTo>
                  <a:lnTo>
                    <a:pt x="1096" y="3491"/>
                  </a:lnTo>
                  <a:lnTo>
                    <a:pt x="1081" y="3434"/>
                  </a:lnTo>
                  <a:lnTo>
                    <a:pt x="1067" y="3377"/>
                  </a:lnTo>
                  <a:lnTo>
                    <a:pt x="1052" y="3319"/>
                  </a:lnTo>
                  <a:lnTo>
                    <a:pt x="1035" y="3261"/>
                  </a:lnTo>
                  <a:lnTo>
                    <a:pt x="1016" y="3203"/>
                  </a:lnTo>
                  <a:lnTo>
                    <a:pt x="997" y="3145"/>
                  </a:lnTo>
                  <a:lnTo>
                    <a:pt x="977" y="3086"/>
                  </a:lnTo>
                  <a:lnTo>
                    <a:pt x="958" y="3029"/>
                  </a:lnTo>
                  <a:lnTo>
                    <a:pt x="937" y="2970"/>
                  </a:lnTo>
                  <a:lnTo>
                    <a:pt x="914" y="2911"/>
                  </a:lnTo>
                  <a:lnTo>
                    <a:pt x="868" y="2796"/>
                  </a:lnTo>
                  <a:lnTo>
                    <a:pt x="820" y="2681"/>
                  </a:lnTo>
                  <a:lnTo>
                    <a:pt x="771" y="2570"/>
                  </a:lnTo>
                  <a:lnTo>
                    <a:pt x="721" y="2459"/>
                  </a:lnTo>
                  <a:lnTo>
                    <a:pt x="669" y="2353"/>
                  </a:lnTo>
                  <a:lnTo>
                    <a:pt x="618" y="2249"/>
                  </a:lnTo>
                  <a:lnTo>
                    <a:pt x="568" y="2150"/>
                  </a:lnTo>
                  <a:lnTo>
                    <a:pt x="567" y="2144"/>
                  </a:lnTo>
                  <a:lnTo>
                    <a:pt x="530" y="2075"/>
                  </a:lnTo>
                  <a:lnTo>
                    <a:pt x="515" y="2050"/>
                  </a:lnTo>
                  <a:lnTo>
                    <a:pt x="503" y="2024"/>
                  </a:lnTo>
                  <a:lnTo>
                    <a:pt x="491" y="1998"/>
                  </a:lnTo>
                  <a:lnTo>
                    <a:pt x="479" y="1972"/>
                  </a:lnTo>
                  <a:lnTo>
                    <a:pt x="468" y="1945"/>
                  </a:lnTo>
                  <a:lnTo>
                    <a:pt x="458" y="1918"/>
                  </a:lnTo>
                  <a:lnTo>
                    <a:pt x="449" y="1892"/>
                  </a:lnTo>
                  <a:lnTo>
                    <a:pt x="440" y="1864"/>
                  </a:lnTo>
                  <a:lnTo>
                    <a:pt x="431" y="1838"/>
                  </a:lnTo>
                  <a:lnTo>
                    <a:pt x="424" y="1810"/>
                  </a:lnTo>
                  <a:lnTo>
                    <a:pt x="418" y="1782"/>
                  </a:lnTo>
                  <a:lnTo>
                    <a:pt x="411" y="1754"/>
                  </a:lnTo>
                  <a:lnTo>
                    <a:pt x="406" y="1726"/>
                  </a:lnTo>
                  <a:lnTo>
                    <a:pt x="401" y="1697"/>
                  </a:lnTo>
                  <a:lnTo>
                    <a:pt x="398" y="1670"/>
                  </a:lnTo>
                  <a:lnTo>
                    <a:pt x="395" y="1641"/>
                  </a:lnTo>
                  <a:lnTo>
                    <a:pt x="389" y="1519"/>
                  </a:lnTo>
                  <a:lnTo>
                    <a:pt x="389" y="1492"/>
                  </a:lnTo>
                  <a:lnTo>
                    <a:pt x="390" y="1463"/>
                  </a:lnTo>
                  <a:lnTo>
                    <a:pt x="392" y="1435"/>
                  </a:lnTo>
                  <a:lnTo>
                    <a:pt x="395" y="1408"/>
                  </a:lnTo>
                  <a:lnTo>
                    <a:pt x="398" y="1380"/>
                  </a:lnTo>
                  <a:lnTo>
                    <a:pt x="402" y="1352"/>
                  </a:lnTo>
                  <a:lnTo>
                    <a:pt x="407" y="1325"/>
                  </a:lnTo>
                  <a:lnTo>
                    <a:pt x="412" y="1298"/>
                  </a:lnTo>
                  <a:lnTo>
                    <a:pt x="418" y="1270"/>
                  </a:lnTo>
                  <a:lnTo>
                    <a:pt x="424" y="1244"/>
                  </a:lnTo>
                  <a:lnTo>
                    <a:pt x="431" y="1217"/>
                  </a:lnTo>
                  <a:lnTo>
                    <a:pt x="439" y="1191"/>
                  </a:lnTo>
                  <a:lnTo>
                    <a:pt x="448" y="1165"/>
                  </a:lnTo>
                  <a:lnTo>
                    <a:pt x="457" y="1139"/>
                  </a:lnTo>
                  <a:lnTo>
                    <a:pt x="466" y="1113"/>
                  </a:lnTo>
                  <a:lnTo>
                    <a:pt x="476" y="1088"/>
                  </a:lnTo>
                  <a:lnTo>
                    <a:pt x="487" y="1063"/>
                  </a:lnTo>
                  <a:lnTo>
                    <a:pt x="499" y="1038"/>
                  </a:lnTo>
                  <a:lnTo>
                    <a:pt x="511" y="1013"/>
                  </a:lnTo>
                  <a:lnTo>
                    <a:pt x="524" y="989"/>
                  </a:lnTo>
                  <a:lnTo>
                    <a:pt x="537" y="965"/>
                  </a:lnTo>
                  <a:lnTo>
                    <a:pt x="551" y="941"/>
                  </a:lnTo>
                  <a:lnTo>
                    <a:pt x="565" y="918"/>
                  </a:lnTo>
                  <a:lnTo>
                    <a:pt x="580" y="895"/>
                  </a:lnTo>
                  <a:lnTo>
                    <a:pt x="596" y="871"/>
                  </a:lnTo>
                  <a:lnTo>
                    <a:pt x="612" y="849"/>
                  </a:lnTo>
                  <a:lnTo>
                    <a:pt x="629" y="827"/>
                  </a:lnTo>
                  <a:lnTo>
                    <a:pt x="647" y="806"/>
                  </a:lnTo>
                  <a:lnTo>
                    <a:pt x="664" y="784"/>
                  </a:lnTo>
                  <a:lnTo>
                    <a:pt x="683" y="763"/>
                  </a:lnTo>
                  <a:lnTo>
                    <a:pt x="702" y="743"/>
                  </a:lnTo>
                  <a:lnTo>
                    <a:pt x="722" y="723"/>
                  </a:lnTo>
                  <a:lnTo>
                    <a:pt x="743" y="703"/>
                  </a:lnTo>
                  <a:lnTo>
                    <a:pt x="764" y="683"/>
                  </a:lnTo>
                  <a:lnTo>
                    <a:pt x="785" y="665"/>
                  </a:lnTo>
                  <a:lnTo>
                    <a:pt x="806" y="647"/>
                  </a:lnTo>
                  <a:lnTo>
                    <a:pt x="828" y="629"/>
                  </a:lnTo>
                  <a:lnTo>
                    <a:pt x="850" y="611"/>
                  </a:lnTo>
                  <a:lnTo>
                    <a:pt x="874" y="596"/>
                  </a:lnTo>
                  <a:lnTo>
                    <a:pt x="896" y="579"/>
                  </a:lnTo>
                  <a:lnTo>
                    <a:pt x="920" y="565"/>
                  </a:lnTo>
                  <a:lnTo>
                    <a:pt x="943" y="550"/>
                  </a:lnTo>
                  <a:lnTo>
                    <a:pt x="968" y="536"/>
                  </a:lnTo>
                  <a:lnTo>
                    <a:pt x="992" y="523"/>
                  </a:lnTo>
                  <a:lnTo>
                    <a:pt x="1016" y="510"/>
                  </a:lnTo>
                  <a:lnTo>
                    <a:pt x="1041" y="498"/>
                  </a:lnTo>
                  <a:lnTo>
                    <a:pt x="1066" y="486"/>
                  </a:lnTo>
                  <a:lnTo>
                    <a:pt x="1091" y="475"/>
                  </a:lnTo>
                  <a:lnTo>
                    <a:pt x="1117" y="464"/>
                  </a:lnTo>
                  <a:lnTo>
                    <a:pt x="1143" y="456"/>
                  </a:lnTo>
                  <a:lnTo>
                    <a:pt x="1170" y="446"/>
                  </a:lnTo>
                  <a:lnTo>
                    <a:pt x="1195" y="438"/>
                  </a:lnTo>
                  <a:lnTo>
                    <a:pt x="1223" y="430"/>
                  </a:lnTo>
                  <a:lnTo>
                    <a:pt x="1250" y="423"/>
                  </a:lnTo>
                  <a:lnTo>
                    <a:pt x="1276" y="417"/>
                  </a:lnTo>
                  <a:lnTo>
                    <a:pt x="1304" y="411"/>
                  </a:lnTo>
                  <a:lnTo>
                    <a:pt x="1331" y="406"/>
                  </a:lnTo>
                  <a:lnTo>
                    <a:pt x="1359" y="401"/>
                  </a:lnTo>
                  <a:lnTo>
                    <a:pt x="1387" y="398"/>
                  </a:lnTo>
                  <a:lnTo>
                    <a:pt x="1414" y="395"/>
                  </a:lnTo>
                  <a:lnTo>
                    <a:pt x="1443" y="392"/>
                  </a:lnTo>
                  <a:lnTo>
                    <a:pt x="1471" y="390"/>
                  </a:lnTo>
                  <a:lnTo>
                    <a:pt x="1500" y="389"/>
                  </a:lnTo>
                  <a:lnTo>
                    <a:pt x="1527" y="389"/>
                  </a:lnTo>
                  <a:lnTo>
                    <a:pt x="1569" y="389"/>
                  </a:lnTo>
                  <a:lnTo>
                    <a:pt x="1610" y="391"/>
                  </a:lnTo>
                  <a:lnTo>
                    <a:pt x="1651" y="396"/>
                  </a:lnTo>
                  <a:lnTo>
                    <a:pt x="1691" y="400"/>
                  </a:lnTo>
                  <a:lnTo>
                    <a:pt x="1732" y="407"/>
                  </a:lnTo>
                  <a:lnTo>
                    <a:pt x="1771" y="415"/>
                  </a:lnTo>
                  <a:lnTo>
                    <a:pt x="1810" y="423"/>
                  </a:lnTo>
                  <a:lnTo>
                    <a:pt x="1849" y="435"/>
                  </a:lnTo>
                  <a:lnTo>
                    <a:pt x="1882" y="444"/>
                  </a:lnTo>
                  <a:lnTo>
                    <a:pt x="1917" y="457"/>
                  </a:lnTo>
                  <a:lnTo>
                    <a:pt x="1950" y="470"/>
                  </a:lnTo>
                  <a:lnTo>
                    <a:pt x="1983" y="483"/>
                  </a:lnTo>
                  <a:lnTo>
                    <a:pt x="2015" y="498"/>
                  </a:lnTo>
                  <a:lnTo>
                    <a:pt x="2047" y="514"/>
                  </a:lnTo>
                  <a:lnTo>
                    <a:pt x="2078" y="531"/>
                  </a:lnTo>
                  <a:lnTo>
                    <a:pt x="2109" y="548"/>
                  </a:lnTo>
                  <a:lnTo>
                    <a:pt x="2139" y="567"/>
                  </a:lnTo>
                  <a:lnTo>
                    <a:pt x="2169" y="586"/>
                  </a:lnTo>
                  <a:lnTo>
                    <a:pt x="2197" y="607"/>
                  </a:lnTo>
                  <a:lnTo>
                    <a:pt x="2226" y="628"/>
                  </a:lnTo>
                  <a:lnTo>
                    <a:pt x="2254" y="650"/>
                  </a:lnTo>
                  <a:lnTo>
                    <a:pt x="2281" y="673"/>
                  </a:lnTo>
                  <a:lnTo>
                    <a:pt x="2308" y="698"/>
                  </a:lnTo>
                  <a:lnTo>
                    <a:pt x="2333" y="723"/>
                  </a:lnTo>
                  <a:lnTo>
                    <a:pt x="2353" y="743"/>
                  </a:lnTo>
                  <a:lnTo>
                    <a:pt x="2372" y="763"/>
                  </a:lnTo>
                  <a:lnTo>
                    <a:pt x="2391" y="784"/>
                  </a:lnTo>
                  <a:lnTo>
                    <a:pt x="2409" y="806"/>
                  </a:lnTo>
                  <a:lnTo>
                    <a:pt x="2426" y="827"/>
                  </a:lnTo>
                  <a:lnTo>
                    <a:pt x="2443" y="849"/>
                  </a:lnTo>
                  <a:lnTo>
                    <a:pt x="2460" y="872"/>
                  </a:lnTo>
                  <a:lnTo>
                    <a:pt x="2475" y="895"/>
                  </a:lnTo>
                  <a:lnTo>
                    <a:pt x="2489" y="918"/>
                  </a:lnTo>
                  <a:lnTo>
                    <a:pt x="2505" y="941"/>
                  </a:lnTo>
                  <a:lnTo>
                    <a:pt x="2518" y="965"/>
                  </a:lnTo>
                  <a:lnTo>
                    <a:pt x="2531" y="989"/>
                  </a:lnTo>
                  <a:lnTo>
                    <a:pt x="2545" y="1013"/>
                  </a:lnTo>
                  <a:lnTo>
                    <a:pt x="2557" y="1038"/>
                  </a:lnTo>
                  <a:lnTo>
                    <a:pt x="2568" y="1063"/>
                  </a:lnTo>
                  <a:lnTo>
                    <a:pt x="2579" y="1088"/>
                  </a:lnTo>
                  <a:lnTo>
                    <a:pt x="2589" y="1113"/>
                  </a:lnTo>
                  <a:lnTo>
                    <a:pt x="2599" y="1139"/>
                  </a:lnTo>
                  <a:lnTo>
                    <a:pt x="2608" y="1164"/>
                  </a:lnTo>
                  <a:lnTo>
                    <a:pt x="2617" y="1191"/>
                  </a:lnTo>
                  <a:lnTo>
                    <a:pt x="2624" y="1217"/>
                  </a:lnTo>
                  <a:lnTo>
                    <a:pt x="2631" y="1244"/>
                  </a:lnTo>
                  <a:lnTo>
                    <a:pt x="2638" y="1270"/>
                  </a:lnTo>
                  <a:lnTo>
                    <a:pt x="2643" y="1297"/>
                  </a:lnTo>
                  <a:lnTo>
                    <a:pt x="2649" y="1325"/>
                  </a:lnTo>
                  <a:lnTo>
                    <a:pt x="2653" y="1352"/>
                  </a:lnTo>
                  <a:lnTo>
                    <a:pt x="2658" y="1379"/>
                  </a:lnTo>
                  <a:lnTo>
                    <a:pt x="2660" y="1406"/>
                  </a:lnTo>
                  <a:lnTo>
                    <a:pt x="2663" y="1435"/>
                  </a:lnTo>
                  <a:lnTo>
                    <a:pt x="2664" y="1463"/>
                  </a:lnTo>
                  <a:lnTo>
                    <a:pt x="2666" y="1491"/>
                  </a:lnTo>
                  <a:lnTo>
                    <a:pt x="2666" y="1519"/>
                  </a:lnTo>
                  <a:lnTo>
                    <a:pt x="2661" y="1641"/>
                  </a:lnTo>
                  <a:close/>
                  <a:moveTo>
                    <a:pt x="907" y="4981"/>
                  </a:moveTo>
                  <a:lnTo>
                    <a:pt x="2149" y="4981"/>
                  </a:lnTo>
                  <a:lnTo>
                    <a:pt x="2149" y="4592"/>
                  </a:lnTo>
                  <a:lnTo>
                    <a:pt x="907" y="4592"/>
                  </a:lnTo>
                  <a:lnTo>
                    <a:pt x="907" y="4981"/>
                  </a:lnTo>
                  <a:close/>
                  <a:moveTo>
                    <a:pt x="1177" y="5429"/>
                  </a:moveTo>
                  <a:lnTo>
                    <a:pt x="1879" y="5429"/>
                  </a:lnTo>
                  <a:lnTo>
                    <a:pt x="1879" y="5209"/>
                  </a:lnTo>
                  <a:lnTo>
                    <a:pt x="1177" y="5209"/>
                  </a:lnTo>
                  <a:lnTo>
                    <a:pt x="1177" y="5429"/>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cxnSp>
        <p:nvCxnSpPr>
          <p:cNvPr id="26" name="直接连接符 25"/>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
        <p:nvSpPr>
          <p:cNvPr id="29" name="TextBox 13"/>
          <p:cNvSpPr txBox="1"/>
          <p:nvPr/>
        </p:nvSpPr>
        <p:spPr>
          <a:xfrm>
            <a:off x="5947410" y="1064895"/>
            <a:ext cx="2875915" cy="215265"/>
          </a:xfrm>
          <a:prstGeom prst="rect">
            <a:avLst/>
          </a:prstGeom>
          <a:noFill/>
          <a:ln w="9525">
            <a:noFill/>
            <a:miter/>
          </a:ln>
        </p:spPr>
        <p:txBody>
          <a:bodyPr wrap="square" lIns="0" tIns="0" rIns="0" bIns="0">
            <a:spAutoFit/>
          </a:bodyPr>
          <a:lstStyle/>
          <a:p>
            <a:pPr defTabSz="683260">
              <a:spcBef>
                <a:spcPct val="20000"/>
              </a:spcBef>
            </a:pPr>
            <a:r>
              <a:rPr lang="zh-CN" altLang="en-US" b="1" dirty="0">
                <a:solidFill>
                  <a:srgbClr val="1B4367"/>
                </a:solidFill>
                <a:cs typeface="+mn-ea"/>
                <a:sym typeface="+mn-lt"/>
              </a:rPr>
              <a:t>现状：缺乏实用的校园安全管理系统</a:t>
            </a:r>
            <a:endParaRPr lang="zh-CN" altLang="en-US" b="1" dirty="0">
              <a:solidFill>
                <a:srgbClr val="1B4367"/>
              </a:solidFill>
              <a:cs typeface="+mn-ea"/>
              <a:sym typeface="+mn-lt"/>
            </a:endParaRPr>
          </a:p>
        </p:txBody>
      </p:sp>
      <p:sp>
        <p:nvSpPr>
          <p:cNvPr id="30" name="TextBox 13"/>
          <p:cNvSpPr txBox="1"/>
          <p:nvPr/>
        </p:nvSpPr>
        <p:spPr>
          <a:xfrm>
            <a:off x="6131100" y="1340128"/>
            <a:ext cx="2157202" cy="576580"/>
          </a:xfrm>
          <a:prstGeom prst="rect">
            <a:avLst/>
          </a:prstGeom>
          <a:noFill/>
          <a:ln w="9525">
            <a:noFill/>
            <a:miter/>
          </a:ln>
        </p:spPr>
        <p:txBody>
          <a:bodyPr wrap="square" lIns="0" tIns="0" rIns="0" bIns="0">
            <a:spAutoFit/>
          </a:bodyPr>
          <a:lstStyle/>
          <a:p>
            <a:pPr>
              <a:lnSpc>
                <a:spcPts val="1500"/>
              </a:lnSpc>
            </a:pPr>
            <a:r>
              <a:rPr lang="zh-CN" altLang="en-US" sz="1000" dirty="0">
                <a:solidFill>
                  <a:schemeClr val="tx1">
                    <a:lumMod val="75000"/>
                    <a:lumOff val="25000"/>
                  </a:schemeClr>
                </a:solidFill>
                <a:cs typeface="+mn-ea"/>
                <a:sym typeface="+mn-lt"/>
              </a:rPr>
              <a:t>仅依靠WeChat或QQ或电话或Mail，且P2P模式，结构单一，不能满足校园安全防范的需要</a:t>
            </a:r>
            <a:endParaRPr lang="zh-CN" altLang="en-US" sz="1000" dirty="0">
              <a:solidFill>
                <a:schemeClr val="tx1">
                  <a:lumMod val="75000"/>
                  <a:lumOff val="25000"/>
                </a:schemeClr>
              </a:solidFill>
              <a:cs typeface="+mn-ea"/>
              <a:sym typeface="+mn-lt"/>
            </a:endParaRPr>
          </a:p>
        </p:txBody>
      </p:sp>
      <p:sp>
        <p:nvSpPr>
          <p:cNvPr id="31" name="TextBox 13"/>
          <p:cNvSpPr txBox="1"/>
          <p:nvPr/>
        </p:nvSpPr>
        <p:spPr>
          <a:xfrm>
            <a:off x="4081780" y="3081655"/>
            <a:ext cx="2157730" cy="430530"/>
          </a:xfrm>
          <a:prstGeom prst="rect">
            <a:avLst/>
          </a:prstGeom>
          <a:noFill/>
          <a:ln w="9525">
            <a:noFill/>
            <a:miter/>
          </a:ln>
        </p:spPr>
        <p:txBody>
          <a:bodyPr wrap="square" lIns="0" tIns="0" rIns="0" bIns="0">
            <a:spAutoFit/>
          </a:bodyPr>
          <a:lstStyle/>
          <a:p>
            <a:pPr defTabSz="683260">
              <a:spcBef>
                <a:spcPct val="20000"/>
              </a:spcBef>
            </a:pPr>
            <a:r>
              <a:rPr lang="zh-CN" altLang="en-US" b="1" dirty="0">
                <a:solidFill>
                  <a:srgbClr val="1B4367"/>
                </a:solidFill>
                <a:cs typeface="+mn-ea"/>
                <a:sym typeface="+mn-lt"/>
              </a:rPr>
              <a:t>实现目标：使校园安全问题得到及时有效的处理</a:t>
            </a:r>
            <a:endParaRPr lang="zh-CN" altLang="en-US" b="1" dirty="0">
              <a:solidFill>
                <a:srgbClr val="1B4367"/>
              </a:solidFill>
              <a:cs typeface="+mn-ea"/>
              <a:sym typeface="+mn-lt"/>
            </a:endParaRPr>
          </a:p>
        </p:txBody>
      </p:sp>
      <p:sp>
        <p:nvSpPr>
          <p:cNvPr id="32" name="TextBox 13"/>
          <p:cNvSpPr txBox="1"/>
          <p:nvPr/>
        </p:nvSpPr>
        <p:spPr>
          <a:xfrm>
            <a:off x="4082348" y="3596421"/>
            <a:ext cx="2157202" cy="576580"/>
          </a:xfrm>
          <a:prstGeom prst="rect">
            <a:avLst/>
          </a:prstGeom>
          <a:noFill/>
          <a:ln w="9525">
            <a:noFill/>
            <a:miter/>
          </a:ln>
        </p:spPr>
        <p:txBody>
          <a:bodyPr wrap="square" lIns="0" tIns="0" rIns="0" bIns="0">
            <a:spAutoFit/>
          </a:bodyPr>
          <a:lstStyle/>
          <a:p>
            <a:pPr>
              <a:lnSpc>
                <a:spcPts val="1500"/>
              </a:lnSpc>
            </a:pPr>
            <a:r>
              <a:rPr lang="zh-CN" altLang="en-US" sz="1000" dirty="0">
                <a:solidFill>
                  <a:schemeClr val="tx1">
                    <a:lumMod val="75000"/>
                    <a:lumOff val="25000"/>
                  </a:schemeClr>
                </a:solidFill>
                <a:cs typeface="+mn-ea"/>
                <a:sym typeface="+mn-lt"/>
              </a:rPr>
              <a:t>建立校园安全防范管理平台，真实有效的显示校园存在的各种安全隐患，并对校园安全隐患有必要的应对措施</a:t>
            </a:r>
            <a:endParaRPr lang="zh-CN" altLang="en-US" sz="10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par>
                          <p:cTn id="12" fill="hold">
                            <p:stCondLst>
                              <p:cond delay="6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300"/>
                                        <p:tgtEl>
                                          <p:spTgt spid="26"/>
                                        </p:tgtEl>
                                      </p:cBhvr>
                                    </p:animEffect>
                                  </p:childTnLst>
                                </p:cTn>
                              </p:par>
                            </p:childTnLst>
                          </p:cTn>
                        </p:par>
                        <p:par>
                          <p:cTn id="16" fill="hold">
                            <p:stCondLst>
                              <p:cond delay="1100"/>
                            </p:stCondLst>
                            <p:childTnLst>
                              <p:par>
                                <p:cTn id="17" presetID="53" presetClass="entr" presetSubtype="52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anim calcmode="lin" valueType="num">
                                      <p:cBhvr>
                                        <p:cTn id="22" dur="500" fill="hold"/>
                                        <p:tgtEl>
                                          <p:spTgt spid="7"/>
                                        </p:tgtEl>
                                        <p:attrNameLst>
                                          <p:attrName>ppt_x</p:attrName>
                                        </p:attrNameLst>
                                      </p:cBhvr>
                                      <p:tavLst>
                                        <p:tav tm="0">
                                          <p:val>
                                            <p:fltVal val="0.5"/>
                                          </p:val>
                                        </p:tav>
                                        <p:tav tm="100000">
                                          <p:val>
                                            <p:strVal val="#ppt_x"/>
                                          </p:val>
                                        </p:tav>
                                      </p:tavLst>
                                    </p:anim>
                                    <p:anim calcmode="lin" valueType="num">
                                      <p:cBhvr>
                                        <p:cTn id="23" dur="500" fill="hold"/>
                                        <p:tgtEl>
                                          <p:spTgt spid="7"/>
                                        </p:tgtEl>
                                        <p:attrNameLst>
                                          <p:attrName>ppt_y</p:attrName>
                                        </p:attrNameLst>
                                      </p:cBhvr>
                                      <p:tavLst>
                                        <p:tav tm="0">
                                          <p:val>
                                            <p:fltVal val="0.5"/>
                                          </p:val>
                                        </p:tav>
                                        <p:tav tm="100000">
                                          <p:val>
                                            <p:strVal val="#ppt_y"/>
                                          </p:val>
                                        </p:tav>
                                      </p:tavLst>
                                    </p:anim>
                                  </p:childTnLst>
                                </p:cTn>
                              </p:par>
                            </p:childTnLst>
                          </p:cTn>
                        </p:par>
                        <p:par>
                          <p:cTn id="24" fill="hold">
                            <p:stCondLst>
                              <p:cond delay="1600"/>
                            </p:stCondLst>
                            <p:childTnLst>
                              <p:par>
                                <p:cTn id="25" presetID="42" presetClass="entr" presetSubtype="0" fill="hold" grpId="0" nodeType="afterEffect">
                                  <p:stCondLst>
                                    <p:cond delay="0"/>
                                  </p:stCondLst>
                                  <p:childTnLst>
                                    <p:set>
                                      <p:cBhvr>
                                        <p:cTn id="26" dur="1" fill="hold">
                                          <p:stCondLst>
                                            <p:cond delay="0"/>
                                          </p:stCondLst>
                                        </p:cTn>
                                        <p:tgtEl>
                                          <p:spTgt spid="20493"/>
                                        </p:tgtEl>
                                        <p:attrNameLst>
                                          <p:attrName>style.visibility</p:attrName>
                                        </p:attrNameLst>
                                      </p:cBhvr>
                                      <p:to>
                                        <p:strVal val="visible"/>
                                      </p:to>
                                    </p:set>
                                    <p:animEffect transition="in" filter="fade">
                                      <p:cBhvr>
                                        <p:cTn id="27" dur="500"/>
                                        <p:tgtEl>
                                          <p:spTgt spid="20493"/>
                                        </p:tgtEl>
                                      </p:cBhvr>
                                    </p:animEffect>
                                    <p:anim calcmode="lin" valueType="num">
                                      <p:cBhvr>
                                        <p:cTn id="28" dur="500" fill="hold"/>
                                        <p:tgtEl>
                                          <p:spTgt spid="20493"/>
                                        </p:tgtEl>
                                        <p:attrNameLst>
                                          <p:attrName>ppt_x</p:attrName>
                                        </p:attrNameLst>
                                      </p:cBhvr>
                                      <p:tavLst>
                                        <p:tav tm="0">
                                          <p:val>
                                            <p:strVal val="#ppt_x"/>
                                          </p:val>
                                        </p:tav>
                                        <p:tav tm="100000">
                                          <p:val>
                                            <p:strVal val="#ppt_x"/>
                                          </p:val>
                                        </p:tav>
                                      </p:tavLst>
                                    </p:anim>
                                    <p:anim calcmode="lin" valueType="num">
                                      <p:cBhvr>
                                        <p:cTn id="29" dur="500" fill="hold"/>
                                        <p:tgtEl>
                                          <p:spTgt spid="20493"/>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0494"/>
                                        </p:tgtEl>
                                        <p:attrNameLst>
                                          <p:attrName>style.visibility</p:attrName>
                                        </p:attrNameLst>
                                      </p:cBhvr>
                                      <p:to>
                                        <p:strVal val="visible"/>
                                      </p:to>
                                    </p:set>
                                    <p:animEffect transition="in" filter="fade">
                                      <p:cBhvr>
                                        <p:cTn id="32" dur="500"/>
                                        <p:tgtEl>
                                          <p:spTgt spid="20494"/>
                                        </p:tgtEl>
                                      </p:cBhvr>
                                    </p:animEffect>
                                    <p:anim calcmode="lin" valueType="num">
                                      <p:cBhvr>
                                        <p:cTn id="33" dur="500" fill="hold"/>
                                        <p:tgtEl>
                                          <p:spTgt spid="20494"/>
                                        </p:tgtEl>
                                        <p:attrNameLst>
                                          <p:attrName>ppt_x</p:attrName>
                                        </p:attrNameLst>
                                      </p:cBhvr>
                                      <p:tavLst>
                                        <p:tav tm="0">
                                          <p:val>
                                            <p:strVal val="#ppt_x"/>
                                          </p:val>
                                        </p:tav>
                                        <p:tav tm="100000">
                                          <p:val>
                                            <p:strVal val="#ppt_x"/>
                                          </p:val>
                                        </p:tav>
                                      </p:tavLst>
                                    </p:anim>
                                    <p:anim calcmode="lin" valueType="num">
                                      <p:cBhvr>
                                        <p:cTn id="34" dur="500" fill="hold"/>
                                        <p:tgtEl>
                                          <p:spTgt spid="20494"/>
                                        </p:tgtEl>
                                        <p:attrNameLst>
                                          <p:attrName>ppt_y</p:attrName>
                                        </p:attrNameLst>
                                      </p:cBhvr>
                                      <p:tavLst>
                                        <p:tav tm="0">
                                          <p:val>
                                            <p:strVal val="#ppt_y+.1"/>
                                          </p:val>
                                        </p:tav>
                                        <p:tav tm="100000">
                                          <p:val>
                                            <p:strVal val="#ppt_y"/>
                                          </p:val>
                                        </p:tav>
                                      </p:tavLst>
                                    </p:anim>
                                  </p:childTnLst>
                                </p:cTn>
                              </p:par>
                            </p:childTnLst>
                          </p:cTn>
                        </p:par>
                        <p:par>
                          <p:cTn id="35" fill="hold">
                            <p:stCondLst>
                              <p:cond delay="2100"/>
                            </p:stCondLst>
                            <p:childTnLst>
                              <p:par>
                                <p:cTn id="36" presetID="53" presetClass="entr" presetSubtype="528"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p:cTn id="38" dur="500" fill="hold"/>
                                        <p:tgtEl>
                                          <p:spTgt spid="4"/>
                                        </p:tgtEl>
                                        <p:attrNameLst>
                                          <p:attrName>ppt_w</p:attrName>
                                        </p:attrNameLst>
                                      </p:cBhvr>
                                      <p:tavLst>
                                        <p:tav tm="0">
                                          <p:val>
                                            <p:fltVal val="0"/>
                                          </p:val>
                                        </p:tav>
                                        <p:tav tm="100000">
                                          <p:val>
                                            <p:strVal val="#ppt_w"/>
                                          </p:val>
                                        </p:tav>
                                      </p:tavLst>
                                    </p:anim>
                                    <p:anim calcmode="lin" valueType="num">
                                      <p:cBhvr>
                                        <p:cTn id="39" dur="500" fill="hold"/>
                                        <p:tgtEl>
                                          <p:spTgt spid="4"/>
                                        </p:tgtEl>
                                        <p:attrNameLst>
                                          <p:attrName>ppt_h</p:attrName>
                                        </p:attrNameLst>
                                      </p:cBhvr>
                                      <p:tavLst>
                                        <p:tav tm="0">
                                          <p:val>
                                            <p:fltVal val="0"/>
                                          </p:val>
                                        </p:tav>
                                        <p:tav tm="100000">
                                          <p:val>
                                            <p:strVal val="#ppt_h"/>
                                          </p:val>
                                        </p:tav>
                                      </p:tavLst>
                                    </p:anim>
                                    <p:animEffect transition="in" filter="fade">
                                      <p:cBhvr>
                                        <p:cTn id="40" dur="500"/>
                                        <p:tgtEl>
                                          <p:spTgt spid="4"/>
                                        </p:tgtEl>
                                      </p:cBhvr>
                                    </p:animEffect>
                                    <p:anim calcmode="lin" valueType="num">
                                      <p:cBhvr>
                                        <p:cTn id="41" dur="500" fill="hold"/>
                                        <p:tgtEl>
                                          <p:spTgt spid="4"/>
                                        </p:tgtEl>
                                        <p:attrNameLst>
                                          <p:attrName>ppt_x</p:attrName>
                                        </p:attrNameLst>
                                      </p:cBhvr>
                                      <p:tavLst>
                                        <p:tav tm="0">
                                          <p:val>
                                            <p:fltVal val="0.5"/>
                                          </p:val>
                                        </p:tav>
                                        <p:tav tm="100000">
                                          <p:val>
                                            <p:strVal val="#ppt_x"/>
                                          </p:val>
                                        </p:tav>
                                      </p:tavLst>
                                    </p:anim>
                                    <p:anim calcmode="lin" valueType="num">
                                      <p:cBhvr>
                                        <p:cTn id="42" dur="500" fill="hold"/>
                                        <p:tgtEl>
                                          <p:spTgt spid="4"/>
                                        </p:tgtEl>
                                        <p:attrNameLst>
                                          <p:attrName>ppt_y</p:attrName>
                                        </p:attrNameLst>
                                      </p:cBhvr>
                                      <p:tavLst>
                                        <p:tav tm="0">
                                          <p:val>
                                            <p:fltVal val="0.5"/>
                                          </p:val>
                                        </p:tav>
                                        <p:tav tm="100000">
                                          <p:val>
                                            <p:strVal val="#ppt_y"/>
                                          </p:val>
                                        </p:tav>
                                      </p:tavLst>
                                    </p:anim>
                                  </p:childTnLst>
                                </p:cTn>
                              </p:par>
                            </p:childTnLst>
                          </p:cTn>
                        </p:par>
                        <p:par>
                          <p:cTn id="43" fill="hold">
                            <p:stCondLst>
                              <p:cond delay="2600"/>
                            </p:stCondLst>
                            <p:childTnLst>
                              <p:par>
                                <p:cTn id="44" presetID="42" presetClass="entr" presetSubtype="0"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anim calcmode="lin" valueType="num">
                                      <p:cBhvr>
                                        <p:cTn id="47" dur="500" fill="hold"/>
                                        <p:tgtEl>
                                          <p:spTgt spid="29"/>
                                        </p:tgtEl>
                                        <p:attrNameLst>
                                          <p:attrName>ppt_x</p:attrName>
                                        </p:attrNameLst>
                                      </p:cBhvr>
                                      <p:tavLst>
                                        <p:tav tm="0">
                                          <p:val>
                                            <p:strVal val="#ppt_x"/>
                                          </p:val>
                                        </p:tav>
                                        <p:tav tm="100000">
                                          <p:val>
                                            <p:strVal val="#ppt_x"/>
                                          </p:val>
                                        </p:tav>
                                      </p:tavLst>
                                    </p:anim>
                                    <p:anim calcmode="lin" valueType="num">
                                      <p:cBhvr>
                                        <p:cTn id="48" dur="500" fill="hold"/>
                                        <p:tgtEl>
                                          <p:spTgt spid="29"/>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anim calcmode="lin" valueType="num">
                                      <p:cBhvr>
                                        <p:cTn id="52" dur="500" fill="hold"/>
                                        <p:tgtEl>
                                          <p:spTgt spid="30"/>
                                        </p:tgtEl>
                                        <p:attrNameLst>
                                          <p:attrName>ppt_x</p:attrName>
                                        </p:attrNameLst>
                                      </p:cBhvr>
                                      <p:tavLst>
                                        <p:tav tm="0">
                                          <p:val>
                                            <p:strVal val="#ppt_x"/>
                                          </p:val>
                                        </p:tav>
                                        <p:tav tm="100000">
                                          <p:val>
                                            <p:strVal val="#ppt_x"/>
                                          </p:val>
                                        </p:tav>
                                      </p:tavLst>
                                    </p:anim>
                                    <p:anim calcmode="lin" valueType="num">
                                      <p:cBhvr>
                                        <p:cTn id="53" dur="500" fill="hold"/>
                                        <p:tgtEl>
                                          <p:spTgt spid="30"/>
                                        </p:tgtEl>
                                        <p:attrNameLst>
                                          <p:attrName>ppt_y</p:attrName>
                                        </p:attrNameLst>
                                      </p:cBhvr>
                                      <p:tavLst>
                                        <p:tav tm="0">
                                          <p:val>
                                            <p:strVal val="#ppt_y+.1"/>
                                          </p:val>
                                        </p:tav>
                                        <p:tav tm="100000">
                                          <p:val>
                                            <p:strVal val="#ppt_y"/>
                                          </p:val>
                                        </p:tav>
                                      </p:tavLst>
                                    </p:anim>
                                  </p:childTnLst>
                                </p:cTn>
                              </p:par>
                            </p:childTnLst>
                          </p:cTn>
                        </p:par>
                        <p:par>
                          <p:cTn id="54" fill="hold">
                            <p:stCondLst>
                              <p:cond delay="3100"/>
                            </p:stCondLst>
                            <p:childTnLst>
                              <p:par>
                                <p:cTn id="55" presetID="53" presetClass="entr" presetSubtype="528"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 calcmode="lin" valueType="num">
                                      <p:cBhvr>
                                        <p:cTn id="57" dur="500" fill="hold"/>
                                        <p:tgtEl>
                                          <p:spTgt spid="5"/>
                                        </p:tgtEl>
                                        <p:attrNameLst>
                                          <p:attrName>ppt_w</p:attrName>
                                        </p:attrNameLst>
                                      </p:cBhvr>
                                      <p:tavLst>
                                        <p:tav tm="0">
                                          <p:val>
                                            <p:fltVal val="0"/>
                                          </p:val>
                                        </p:tav>
                                        <p:tav tm="100000">
                                          <p:val>
                                            <p:strVal val="#ppt_w"/>
                                          </p:val>
                                        </p:tav>
                                      </p:tavLst>
                                    </p:anim>
                                    <p:anim calcmode="lin" valueType="num">
                                      <p:cBhvr>
                                        <p:cTn id="58" dur="500" fill="hold"/>
                                        <p:tgtEl>
                                          <p:spTgt spid="5"/>
                                        </p:tgtEl>
                                        <p:attrNameLst>
                                          <p:attrName>ppt_h</p:attrName>
                                        </p:attrNameLst>
                                      </p:cBhvr>
                                      <p:tavLst>
                                        <p:tav tm="0">
                                          <p:val>
                                            <p:fltVal val="0"/>
                                          </p:val>
                                        </p:tav>
                                        <p:tav tm="100000">
                                          <p:val>
                                            <p:strVal val="#ppt_h"/>
                                          </p:val>
                                        </p:tav>
                                      </p:tavLst>
                                    </p:anim>
                                    <p:animEffect transition="in" filter="fade">
                                      <p:cBhvr>
                                        <p:cTn id="59" dur="500"/>
                                        <p:tgtEl>
                                          <p:spTgt spid="5"/>
                                        </p:tgtEl>
                                      </p:cBhvr>
                                    </p:animEffect>
                                    <p:anim calcmode="lin" valueType="num">
                                      <p:cBhvr>
                                        <p:cTn id="60" dur="500" fill="hold"/>
                                        <p:tgtEl>
                                          <p:spTgt spid="5"/>
                                        </p:tgtEl>
                                        <p:attrNameLst>
                                          <p:attrName>ppt_x</p:attrName>
                                        </p:attrNameLst>
                                      </p:cBhvr>
                                      <p:tavLst>
                                        <p:tav tm="0">
                                          <p:val>
                                            <p:fltVal val="0.5"/>
                                          </p:val>
                                        </p:tav>
                                        <p:tav tm="100000">
                                          <p:val>
                                            <p:strVal val="#ppt_x"/>
                                          </p:val>
                                        </p:tav>
                                      </p:tavLst>
                                    </p:anim>
                                    <p:anim calcmode="lin" valueType="num">
                                      <p:cBhvr>
                                        <p:cTn id="61" dur="500" fill="hold"/>
                                        <p:tgtEl>
                                          <p:spTgt spid="5"/>
                                        </p:tgtEl>
                                        <p:attrNameLst>
                                          <p:attrName>ppt_y</p:attrName>
                                        </p:attrNameLst>
                                      </p:cBhvr>
                                      <p:tavLst>
                                        <p:tav tm="0">
                                          <p:val>
                                            <p:fltVal val="0.5"/>
                                          </p:val>
                                        </p:tav>
                                        <p:tav tm="100000">
                                          <p:val>
                                            <p:strVal val="#ppt_y"/>
                                          </p:val>
                                        </p:tav>
                                      </p:tavLst>
                                    </p:anim>
                                  </p:childTnLst>
                                </p:cTn>
                              </p:par>
                            </p:childTnLst>
                          </p:cTn>
                        </p:par>
                        <p:par>
                          <p:cTn id="62" fill="hold">
                            <p:stCondLst>
                              <p:cond delay="3600"/>
                            </p:stCondLst>
                            <p:childTnLst>
                              <p:par>
                                <p:cTn id="63" presetID="42" presetClass="entr" presetSubtype="0" fill="hold" grpId="0" nodeType="after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500"/>
                                        <p:tgtEl>
                                          <p:spTgt spid="31"/>
                                        </p:tgtEl>
                                      </p:cBhvr>
                                    </p:animEffect>
                                    <p:anim calcmode="lin" valueType="num">
                                      <p:cBhvr>
                                        <p:cTn id="66" dur="500" fill="hold"/>
                                        <p:tgtEl>
                                          <p:spTgt spid="31"/>
                                        </p:tgtEl>
                                        <p:attrNameLst>
                                          <p:attrName>ppt_x</p:attrName>
                                        </p:attrNameLst>
                                      </p:cBhvr>
                                      <p:tavLst>
                                        <p:tav tm="0">
                                          <p:val>
                                            <p:strVal val="#ppt_x"/>
                                          </p:val>
                                        </p:tav>
                                        <p:tav tm="100000">
                                          <p:val>
                                            <p:strVal val="#ppt_x"/>
                                          </p:val>
                                        </p:tav>
                                      </p:tavLst>
                                    </p:anim>
                                    <p:anim calcmode="lin" valueType="num">
                                      <p:cBhvr>
                                        <p:cTn id="67" dur="500" fill="hold"/>
                                        <p:tgtEl>
                                          <p:spTgt spid="31"/>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anim calcmode="lin" valueType="num">
                                      <p:cBhvr>
                                        <p:cTn id="71" dur="500" fill="hold"/>
                                        <p:tgtEl>
                                          <p:spTgt spid="32"/>
                                        </p:tgtEl>
                                        <p:attrNameLst>
                                          <p:attrName>ppt_x</p:attrName>
                                        </p:attrNameLst>
                                      </p:cBhvr>
                                      <p:tavLst>
                                        <p:tav tm="0">
                                          <p:val>
                                            <p:strVal val="#ppt_x"/>
                                          </p:val>
                                        </p:tav>
                                        <p:tav tm="100000">
                                          <p:val>
                                            <p:strVal val="#ppt_x"/>
                                          </p:val>
                                        </p:tav>
                                      </p:tavLst>
                                    </p:anim>
                                    <p:anim calcmode="lin" valueType="num">
                                      <p:cBhvr>
                                        <p:cTn id="72" dur="5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3" grpId="0"/>
      <p:bldP spid="20494" grpId="0"/>
      <p:bldP spid="24" grpId="0"/>
      <p:bldP spid="29" grpId="0"/>
      <p:bldP spid="30" grpId="0"/>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2" name="椭圆 10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cs typeface="+mn-ea"/>
                <a:sym typeface="+mn-lt"/>
              </a:rPr>
              <a:t>研究方法与过程</a:t>
            </a:r>
            <a:endParaRPr lang="zh-CN" altLang="en-US" sz="3400" b="1" dirty="0">
              <a:solidFill>
                <a:srgbClr val="1B4367"/>
              </a:solidFill>
              <a:cs typeface="+mn-ea"/>
              <a:sym typeface="+mn-lt"/>
            </a:endParaRPr>
          </a:p>
        </p:txBody>
      </p:sp>
      <p:sp>
        <p:nvSpPr>
          <p:cNvPr id="104" name="文本框 36"/>
          <p:cNvSpPr txBox="1"/>
          <p:nvPr/>
        </p:nvSpPr>
        <p:spPr>
          <a:xfrm>
            <a:off x="2639646" y="3249600"/>
            <a:ext cx="3860006" cy="310515"/>
          </a:xfrm>
          <a:prstGeom prst="rect">
            <a:avLst/>
          </a:prstGeom>
          <a:noFill/>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endParaRPr lang="zh-CN" altLang="en-US" sz="1050" dirty="0">
              <a:solidFill>
                <a:schemeClr val="tx1">
                  <a:lumMod val="75000"/>
                  <a:lumOff val="25000"/>
                </a:schemeClr>
              </a:solidFill>
              <a:cs typeface="+mn-ea"/>
              <a:sym typeface="+mn-lt"/>
            </a:endParaRPr>
          </a:p>
        </p:txBody>
      </p:sp>
      <p:sp>
        <p:nvSpPr>
          <p:cNvPr id="105" name="文本框 11"/>
          <p:cNvSpPr txBox="1"/>
          <p:nvPr/>
        </p:nvSpPr>
        <p:spPr>
          <a:xfrm>
            <a:off x="3713476" y="1575042"/>
            <a:ext cx="1732894" cy="838691"/>
          </a:xfrm>
          <a:prstGeom prst="rect">
            <a:avLst/>
          </a:prstGeom>
          <a:noFill/>
        </p:spPr>
        <p:txBody>
          <a:bodyPr wrap="square" lIns="68580" tIns="34290" rIns="68580" bIns="34290" rtlCol="0">
            <a:spAutoFit/>
          </a:bodyPr>
          <a:lstStyle/>
          <a:p>
            <a:pPr algn="ctr">
              <a:lnSpc>
                <a:spcPts val="3000"/>
              </a:lnSpc>
            </a:pPr>
            <a:r>
              <a:rPr lang="en-US" altLang="zh-CN" sz="5400" dirty="0" smtClean="0">
                <a:solidFill>
                  <a:schemeClr val="bg1"/>
                </a:solidFill>
                <a:cs typeface="+mn-ea"/>
                <a:sym typeface="+mn-lt"/>
              </a:rPr>
              <a:t>02</a:t>
            </a:r>
            <a:endParaRPr lang="zh-CN" altLang="en-US" sz="5400" dirty="0">
              <a:solidFill>
                <a:schemeClr val="bg1"/>
              </a:solidFill>
              <a:cs typeface="+mn-ea"/>
              <a:sym typeface="+mn-lt"/>
            </a:endParaRPr>
          </a:p>
          <a:p>
            <a:pPr algn="ctr">
              <a:lnSpc>
                <a:spcPts val="3000"/>
              </a:lnSpc>
            </a:pPr>
            <a:r>
              <a:rPr lang="en-US" altLang="zh-CN" sz="2400" dirty="0" smtClean="0">
                <a:solidFill>
                  <a:schemeClr val="bg1"/>
                </a:solidFill>
                <a:cs typeface="+mn-ea"/>
                <a:sym typeface="+mn-lt"/>
              </a:rPr>
              <a:t>PART </a:t>
            </a:r>
            <a:endParaRPr lang="en-US" altLang="zh-CN" sz="2400" dirty="0" smtClean="0">
              <a:solidFill>
                <a:schemeClr val="bg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wheel(1)">
                                      <p:cBhvr>
                                        <p:cTn id="7" dur="600"/>
                                        <p:tgtEl>
                                          <p:spTgt spid="10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 calcmode="lin" valueType="num">
                                      <p:cBhvr>
                                        <p:cTn id="11" dur="500" fill="hold"/>
                                        <p:tgtEl>
                                          <p:spTgt spid="105"/>
                                        </p:tgtEl>
                                        <p:attrNameLst>
                                          <p:attrName>ppt_w</p:attrName>
                                        </p:attrNameLst>
                                      </p:cBhvr>
                                      <p:tavLst>
                                        <p:tav tm="0">
                                          <p:val>
                                            <p:fltVal val="0"/>
                                          </p:val>
                                        </p:tav>
                                        <p:tav tm="100000">
                                          <p:val>
                                            <p:strVal val="#ppt_w"/>
                                          </p:val>
                                        </p:tav>
                                      </p:tavLst>
                                    </p:anim>
                                    <p:anim calcmode="lin" valueType="num">
                                      <p:cBhvr>
                                        <p:cTn id="12" dur="500" fill="hold"/>
                                        <p:tgtEl>
                                          <p:spTgt spid="105"/>
                                        </p:tgtEl>
                                        <p:attrNameLst>
                                          <p:attrName>ppt_h</p:attrName>
                                        </p:attrNameLst>
                                      </p:cBhvr>
                                      <p:tavLst>
                                        <p:tav tm="0">
                                          <p:val>
                                            <p:fltVal val="0"/>
                                          </p:val>
                                        </p:tav>
                                        <p:tav tm="100000">
                                          <p:val>
                                            <p:strVal val="#ppt_h"/>
                                          </p:val>
                                        </p:tav>
                                      </p:tavLst>
                                    </p:anim>
                                    <p:animEffect transition="in" filter="fade">
                                      <p:cBhvr>
                                        <p:cTn id="13" dur="500"/>
                                        <p:tgtEl>
                                          <p:spTgt spid="10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3"/>
                                        </p:tgtEl>
                                        <p:attrNameLst>
                                          <p:attrName>style.visibility</p:attrName>
                                        </p:attrNameLst>
                                      </p:cBhvr>
                                      <p:to>
                                        <p:strVal val="visible"/>
                                      </p:to>
                                    </p:set>
                                    <p:anim calcmode="lin" valueType="num">
                                      <p:cBhvr>
                                        <p:cTn id="17" dur="500" fill="hold"/>
                                        <p:tgtEl>
                                          <p:spTgt spid="103"/>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03"/>
                                        </p:tgtEl>
                                        <p:attrNameLst>
                                          <p:attrName>ppt_y</p:attrName>
                                        </p:attrNameLst>
                                      </p:cBhvr>
                                      <p:tavLst>
                                        <p:tav tm="0">
                                          <p:val>
                                            <p:strVal val="#ppt_y"/>
                                          </p:val>
                                        </p:tav>
                                        <p:tav tm="100000">
                                          <p:val>
                                            <p:strVal val="#ppt_y"/>
                                          </p:val>
                                        </p:tav>
                                      </p:tavLst>
                                    </p:anim>
                                    <p:anim calcmode="lin" valueType="num">
                                      <p:cBhvr>
                                        <p:cTn id="19" dur="500" fill="hold"/>
                                        <p:tgtEl>
                                          <p:spTgt spid="103"/>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0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03"/>
                                        </p:tgtEl>
                                      </p:cBhvr>
                                    </p:animEffect>
                                  </p:childTnLst>
                                </p:cTn>
                              </p:par>
                            </p:childTnLst>
                          </p:cTn>
                        </p:par>
                        <p:par>
                          <p:cTn id="22" fill="hold">
                            <p:stCondLst>
                              <p:cond delay="1899"/>
                            </p:stCondLst>
                            <p:childTnLst>
                              <p:par>
                                <p:cTn id="23" presetID="42" presetClass="entr" presetSubtype="0" fill="hold" grpId="0" nodeType="after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fade">
                                      <p:cBhvr>
                                        <p:cTn id="25" dur="1000"/>
                                        <p:tgtEl>
                                          <p:spTgt spid="104"/>
                                        </p:tgtEl>
                                      </p:cBhvr>
                                    </p:animEffect>
                                    <p:anim calcmode="lin" valueType="num">
                                      <p:cBhvr>
                                        <p:cTn id="26" dur="1000" fill="hold"/>
                                        <p:tgtEl>
                                          <p:spTgt spid="104"/>
                                        </p:tgtEl>
                                        <p:attrNameLst>
                                          <p:attrName>ppt_x</p:attrName>
                                        </p:attrNameLst>
                                      </p:cBhvr>
                                      <p:tavLst>
                                        <p:tav tm="0">
                                          <p:val>
                                            <p:strVal val="#ppt_x"/>
                                          </p:val>
                                        </p:tav>
                                        <p:tav tm="100000">
                                          <p:val>
                                            <p:strVal val="#ppt_x"/>
                                          </p:val>
                                        </p:tav>
                                      </p:tavLst>
                                    </p:anim>
                                    <p:anim calcmode="lin" valueType="num">
                                      <p:cBhvr>
                                        <p:cTn id="27" dur="1000" fill="hold"/>
                                        <p:tgtEl>
                                          <p:spTgt spid="1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p:bldP spid="104" grpId="0"/>
      <p:bldP spid="10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15"/>
          <p:cNvSpPr txBox="1"/>
          <p:nvPr/>
        </p:nvSpPr>
        <p:spPr>
          <a:xfrm>
            <a:off x="709386" y="30978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研究方法</a:t>
            </a:r>
            <a:endParaRPr lang="zh-CN" altLang="en-US" sz="1700" b="1" dirty="0">
              <a:solidFill>
                <a:srgbClr val="1B4367"/>
              </a:solidFill>
              <a:cs typeface="+mn-ea"/>
              <a:sym typeface="+mn-lt"/>
            </a:endParaRPr>
          </a:p>
        </p:txBody>
      </p:sp>
      <p:grpSp>
        <p:nvGrpSpPr>
          <p:cNvPr id="48" name="组合 27"/>
          <p:cNvGrpSpPr/>
          <p:nvPr/>
        </p:nvGrpSpPr>
        <p:grpSpPr bwMode="auto">
          <a:xfrm>
            <a:off x="966337" y="2223043"/>
            <a:ext cx="1624013" cy="783894"/>
            <a:chOff x="0" y="234675"/>
            <a:chExt cx="2166010" cy="1045342"/>
          </a:xfrm>
          <a:solidFill>
            <a:srgbClr val="1B4367"/>
          </a:solidFill>
        </p:grpSpPr>
        <p:sp>
          <p:nvSpPr>
            <p:cNvPr id="49" name="任意多边形 14"/>
            <p:cNvSpPr/>
            <p:nvPr/>
          </p:nvSpPr>
          <p:spPr bwMode="auto">
            <a:xfrm>
              <a:off x="433519" y="234675"/>
              <a:ext cx="1732491"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730" eaLnBrk="1" hangingPunct="1">
                <a:lnSpc>
                  <a:spcPct val="90000"/>
                </a:lnSpc>
                <a:spcAft>
                  <a:spcPct val="15000"/>
                </a:spcAft>
                <a:buFont typeface="Arial" panose="020B0604020202020204" pitchFamily="34" charset="0"/>
                <a:buChar char="•"/>
              </a:pPr>
              <a:endParaRPr lang="zh-CN" altLang="en-US" sz="1400">
                <a:solidFill>
                  <a:schemeClr val="bg1"/>
                </a:solidFill>
                <a:latin typeface="微软雅黑" panose="020B0503020204020204" pitchFamily="34" charset="-122"/>
                <a:ea typeface="微软雅黑" panose="020B0503020204020204" pitchFamily="34" charset="-122"/>
              </a:endParaRPr>
            </a:p>
            <a:p>
              <a:pPr marL="128905" lvl="1" indent="-128905" defTabSz="633730" eaLnBrk="1" hangingPunct="1">
                <a:lnSpc>
                  <a:spcPct val="90000"/>
                </a:lnSpc>
                <a:spcAft>
                  <a:spcPct val="15000"/>
                </a:spcAft>
                <a:buFont typeface="Arial" panose="020B0604020202020204" pitchFamily="34" charset="0"/>
                <a:buChar char="•"/>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0" name="任意多边形 15"/>
            <p:cNvSpPr/>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anose="020B0503020204020204" pitchFamily="34" charset="-122"/>
                  <a:ea typeface="微软雅黑" panose="020B0503020204020204" pitchFamily="34" charset="-122"/>
                </a:rPr>
                <a:t>01</a:t>
              </a:r>
              <a:endParaRPr lang="zh-CN" altLang="en-US" sz="2100">
                <a:solidFill>
                  <a:schemeClr val="bg1"/>
                </a:solidFill>
                <a:latin typeface="微软雅黑" panose="020B0503020204020204" pitchFamily="34" charset="-122"/>
                <a:ea typeface="微软雅黑" panose="020B0503020204020204" pitchFamily="34" charset="-122"/>
              </a:endParaRPr>
            </a:p>
          </p:txBody>
        </p:sp>
        <p:sp>
          <p:nvSpPr>
            <p:cNvPr id="51" name="Freeform 13"/>
            <p:cNvSpPr/>
            <p:nvPr/>
          </p:nvSpPr>
          <p:spPr bwMode="auto">
            <a:xfrm>
              <a:off x="1202687" y="583515"/>
              <a:ext cx="371639" cy="347662"/>
            </a:xfrm>
            <a:custGeom>
              <a:avLst/>
              <a:gdLst>
                <a:gd name="T0" fmla="*/ 489318417 w 257"/>
                <a:gd name="T1" fmla="*/ 49945036 h 241"/>
                <a:gd name="T2" fmla="*/ 384763496 w 257"/>
                <a:gd name="T3" fmla="*/ 0 h 241"/>
                <a:gd name="T4" fmla="*/ 288572622 w 257"/>
                <a:gd name="T5" fmla="*/ 49945036 h 241"/>
                <a:gd name="T6" fmla="*/ 41821679 w 257"/>
                <a:gd name="T7" fmla="*/ 299670218 h 241"/>
                <a:gd name="T8" fmla="*/ 41821679 w 257"/>
                <a:gd name="T9" fmla="*/ 457829019 h 241"/>
                <a:gd name="T10" fmla="*/ 198654783 w 257"/>
                <a:gd name="T11" fmla="*/ 457829019 h 241"/>
                <a:gd name="T12" fmla="*/ 432859656 w 257"/>
                <a:gd name="T13" fmla="*/ 220590818 h 241"/>
                <a:gd name="T14" fmla="*/ 443314715 w 257"/>
                <a:gd name="T15" fmla="*/ 93646583 h 241"/>
                <a:gd name="T16" fmla="*/ 319939243 w 257"/>
                <a:gd name="T17" fmla="*/ 106133563 h 241"/>
                <a:gd name="T18" fmla="*/ 92008851 w 257"/>
                <a:gd name="T19" fmla="*/ 339209918 h 241"/>
                <a:gd name="T20" fmla="*/ 92008851 w 257"/>
                <a:gd name="T21" fmla="*/ 362100792 h 241"/>
                <a:gd name="T22" fmla="*/ 115011425 w 257"/>
                <a:gd name="T23" fmla="*/ 362100792 h 241"/>
                <a:gd name="T24" fmla="*/ 342941817 w 257"/>
                <a:gd name="T25" fmla="*/ 129024437 h 241"/>
                <a:gd name="T26" fmla="*/ 422403152 w 257"/>
                <a:gd name="T27" fmla="*/ 116538899 h 241"/>
                <a:gd name="T28" fmla="*/ 409857082 w 257"/>
                <a:gd name="T29" fmla="*/ 197698501 h 241"/>
                <a:gd name="T30" fmla="*/ 175653655 w 257"/>
                <a:gd name="T31" fmla="*/ 434936703 h 241"/>
                <a:gd name="T32" fmla="*/ 64824253 w 257"/>
                <a:gd name="T33" fmla="*/ 434936703 h 241"/>
                <a:gd name="T34" fmla="*/ 64824253 w 257"/>
                <a:gd name="T35" fmla="*/ 322561092 h 241"/>
                <a:gd name="T36" fmla="*/ 311575196 w 257"/>
                <a:gd name="T37" fmla="*/ 70755709 h 241"/>
                <a:gd name="T38" fmla="*/ 384763496 w 257"/>
                <a:gd name="T39" fmla="*/ 33296210 h 241"/>
                <a:gd name="T40" fmla="*/ 466317289 w 257"/>
                <a:gd name="T41" fmla="*/ 72835910 h 241"/>
                <a:gd name="T42" fmla="*/ 503956945 w 257"/>
                <a:gd name="T43" fmla="*/ 153996955 h 241"/>
                <a:gd name="T44" fmla="*/ 466317289 w 257"/>
                <a:gd name="T45" fmla="*/ 230994711 h 241"/>
                <a:gd name="T46" fmla="*/ 328303290 w 257"/>
                <a:gd name="T47" fmla="*/ 370424484 h 241"/>
                <a:gd name="T48" fmla="*/ 328303290 w 257"/>
                <a:gd name="T49" fmla="*/ 393316801 h 241"/>
                <a:gd name="T50" fmla="*/ 351305864 w 257"/>
                <a:gd name="T51" fmla="*/ 393316801 h 241"/>
                <a:gd name="T52" fmla="*/ 487227405 w 257"/>
                <a:gd name="T53" fmla="*/ 253887028 h 241"/>
                <a:gd name="T54" fmla="*/ 535323565 w 257"/>
                <a:gd name="T55" fmla="*/ 156078599 h 241"/>
                <a:gd name="T56" fmla="*/ 489318417 w 257"/>
                <a:gd name="T57" fmla="*/ 49945036 h 24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57" h="241">
                  <a:moveTo>
                    <a:pt x="234" y="24"/>
                  </a:moveTo>
                  <a:cubicBezTo>
                    <a:pt x="218" y="8"/>
                    <a:pt x="201" y="0"/>
                    <a:pt x="184" y="0"/>
                  </a:cubicBezTo>
                  <a:cubicBezTo>
                    <a:pt x="156" y="2"/>
                    <a:pt x="138" y="23"/>
                    <a:pt x="138" y="24"/>
                  </a:cubicBezTo>
                  <a:cubicBezTo>
                    <a:pt x="20" y="144"/>
                    <a:pt x="20" y="144"/>
                    <a:pt x="20" y="144"/>
                  </a:cubicBezTo>
                  <a:cubicBezTo>
                    <a:pt x="0" y="165"/>
                    <a:pt x="0" y="199"/>
                    <a:pt x="20" y="220"/>
                  </a:cubicBezTo>
                  <a:cubicBezTo>
                    <a:pt x="41" y="241"/>
                    <a:pt x="74" y="241"/>
                    <a:pt x="95" y="220"/>
                  </a:cubicBezTo>
                  <a:cubicBezTo>
                    <a:pt x="207" y="106"/>
                    <a:pt x="207" y="106"/>
                    <a:pt x="207" y="106"/>
                  </a:cubicBezTo>
                  <a:cubicBezTo>
                    <a:pt x="224" y="88"/>
                    <a:pt x="227" y="61"/>
                    <a:pt x="212" y="45"/>
                  </a:cubicBezTo>
                  <a:cubicBezTo>
                    <a:pt x="198" y="30"/>
                    <a:pt x="171" y="33"/>
                    <a:pt x="153" y="51"/>
                  </a:cubicBezTo>
                  <a:cubicBezTo>
                    <a:pt x="44" y="163"/>
                    <a:pt x="44" y="163"/>
                    <a:pt x="44" y="163"/>
                  </a:cubicBezTo>
                  <a:cubicBezTo>
                    <a:pt x="41" y="166"/>
                    <a:pt x="41" y="171"/>
                    <a:pt x="44" y="174"/>
                  </a:cubicBezTo>
                  <a:cubicBezTo>
                    <a:pt x="47" y="177"/>
                    <a:pt x="52" y="177"/>
                    <a:pt x="55" y="174"/>
                  </a:cubicBezTo>
                  <a:cubicBezTo>
                    <a:pt x="164" y="62"/>
                    <a:pt x="164" y="62"/>
                    <a:pt x="164" y="62"/>
                  </a:cubicBezTo>
                  <a:cubicBezTo>
                    <a:pt x="176" y="50"/>
                    <a:pt x="193" y="47"/>
                    <a:pt x="202" y="56"/>
                  </a:cubicBezTo>
                  <a:cubicBezTo>
                    <a:pt x="210" y="65"/>
                    <a:pt x="208" y="83"/>
                    <a:pt x="196" y="95"/>
                  </a:cubicBezTo>
                  <a:cubicBezTo>
                    <a:pt x="84" y="209"/>
                    <a:pt x="84" y="209"/>
                    <a:pt x="84" y="209"/>
                  </a:cubicBezTo>
                  <a:cubicBezTo>
                    <a:pt x="70" y="225"/>
                    <a:pt x="46" y="225"/>
                    <a:pt x="31" y="209"/>
                  </a:cubicBezTo>
                  <a:cubicBezTo>
                    <a:pt x="16" y="194"/>
                    <a:pt x="16" y="170"/>
                    <a:pt x="31" y="155"/>
                  </a:cubicBezTo>
                  <a:cubicBezTo>
                    <a:pt x="149" y="34"/>
                    <a:pt x="149" y="34"/>
                    <a:pt x="149" y="34"/>
                  </a:cubicBezTo>
                  <a:cubicBezTo>
                    <a:pt x="149" y="34"/>
                    <a:pt x="163" y="17"/>
                    <a:pt x="184" y="16"/>
                  </a:cubicBezTo>
                  <a:cubicBezTo>
                    <a:pt x="197" y="15"/>
                    <a:pt x="210" y="22"/>
                    <a:pt x="223" y="35"/>
                  </a:cubicBezTo>
                  <a:cubicBezTo>
                    <a:pt x="236" y="47"/>
                    <a:pt x="242" y="61"/>
                    <a:pt x="241" y="74"/>
                  </a:cubicBezTo>
                  <a:cubicBezTo>
                    <a:pt x="240" y="95"/>
                    <a:pt x="224" y="111"/>
                    <a:pt x="223" y="111"/>
                  </a:cubicBezTo>
                  <a:cubicBezTo>
                    <a:pt x="157" y="178"/>
                    <a:pt x="157" y="178"/>
                    <a:pt x="157" y="178"/>
                  </a:cubicBezTo>
                  <a:cubicBezTo>
                    <a:pt x="155" y="181"/>
                    <a:pt x="155" y="186"/>
                    <a:pt x="157" y="189"/>
                  </a:cubicBezTo>
                  <a:cubicBezTo>
                    <a:pt x="160" y="192"/>
                    <a:pt x="165" y="192"/>
                    <a:pt x="168" y="189"/>
                  </a:cubicBezTo>
                  <a:cubicBezTo>
                    <a:pt x="233" y="122"/>
                    <a:pt x="233" y="122"/>
                    <a:pt x="233" y="122"/>
                  </a:cubicBezTo>
                  <a:cubicBezTo>
                    <a:pt x="234" y="122"/>
                    <a:pt x="255" y="103"/>
                    <a:pt x="256" y="75"/>
                  </a:cubicBezTo>
                  <a:cubicBezTo>
                    <a:pt x="257" y="57"/>
                    <a:pt x="249" y="40"/>
                    <a:pt x="234" y="2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52" name="组合 29"/>
          <p:cNvGrpSpPr/>
          <p:nvPr/>
        </p:nvGrpSpPr>
        <p:grpSpPr bwMode="auto">
          <a:xfrm>
            <a:off x="4598533" y="2223043"/>
            <a:ext cx="1625204" cy="783894"/>
            <a:chOff x="0" y="234675"/>
            <a:chExt cx="2166010" cy="1045342"/>
          </a:xfrm>
          <a:solidFill>
            <a:srgbClr val="1B4367"/>
          </a:solidFill>
        </p:grpSpPr>
        <p:sp>
          <p:nvSpPr>
            <p:cNvPr id="53" name="任意多边形 18"/>
            <p:cNvSpPr/>
            <p:nvPr/>
          </p:nvSpPr>
          <p:spPr bwMode="auto">
            <a:xfrm>
              <a:off x="433202" y="234675"/>
              <a:ext cx="1732808"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730" eaLnBrk="1" hangingPunct="1">
                <a:lnSpc>
                  <a:spcPct val="90000"/>
                </a:lnSpc>
                <a:spcAft>
                  <a:spcPct val="15000"/>
                </a:spcAft>
                <a:buFont typeface="Arial" panose="020B0604020202020204" pitchFamily="34" charset="0"/>
                <a:buChar char="•"/>
              </a:pPr>
              <a:endParaRPr lang="zh-CN" altLang="en-US" sz="1400">
                <a:solidFill>
                  <a:schemeClr val="bg1"/>
                </a:solidFill>
                <a:latin typeface="微软雅黑" panose="020B0503020204020204" pitchFamily="34" charset="-122"/>
                <a:ea typeface="微软雅黑" panose="020B0503020204020204" pitchFamily="34" charset="-122"/>
              </a:endParaRPr>
            </a:p>
            <a:p>
              <a:pPr marL="128905" lvl="1" indent="-128905" defTabSz="633730" eaLnBrk="1" hangingPunct="1">
                <a:lnSpc>
                  <a:spcPct val="90000"/>
                </a:lnSpc>
                <a:spcAft>
                  <a:spcPct val="15000"/>
                </a:spcAft>
                <a:buFont typeface="Arial" panose="020B0604020202020204" pitchFamily="34" charset="0"/>
                <a:buChar char="•"/>
              </a:pPr>
              <a:endParaRPr lang="zh-CN" altLang="en-US" sz="1400">
                <a:solidFill>
                  <a:schemeClr val="bg1"/>
                </a:solidFill>
                <a:latin typeface="微软雅黑" panose="020B0503020204020204" pitchFamily="34" charset="-122"/>
                <a:ea typeface="微软雅黑" panose="020B0503020204020204" pitchFamily="34" charset="-122"/>
              </a:endParaRPr>
            </a:p>
          </p:txBody>
        </p:sp>
        <p:sp>
          <p:nvSpPr>
            <p:cNvPr id="54" name="任意多边形 19"/>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anose="020B0503020204020204" pitchFamily="34" charset="-122"/>
                  <a:ea typeface="微软雅黑" panose="020B0503020204020204" pitchFamily="34" charset="-122"/>
                </a:rPr>
                <a:t>03</a:t>
              </a:r>
              <a:endParaRPr lang="zh-CN" altLang="en-US" sz="2100">
                <a:solidFill>
                  <a:schemeClr val="bg1"/>
                </a:solidFill>
                <a:latin typeface="微软雅黑" panose="020B0503020204020204" pitchFamily="34" charset="-122"/>
                <a:ea typeface="微软雅黑" panose="020B0503020204020204" pitchFamily="34" charset="-122"/>
              </a:endParaRPr>
            </a:p>
          </p:txBody>
        </p:sp>
        <p:sp>
          <p:nvSpPr>
            <p:cNvPr id="55" name="Freeform 14"/>
            <p:cNvSpPr>
              <a:spLocks noEditPoints="1"/>
            </p:cNvSpPr>
            <p:nvPr/>
          </p:nvSpPr>
          <p:spPr bwMode="auto">
            <a:xfrm>
              <a:off x="1212278" y="581118"/>
              <a:ext cx="352457" cy="352457"/>
            </a:xfrm>
            <a:custGeom>
              <a:avLst/>
              <a:gdLst>
                <a:gd name="T0" fmla="*/ 327681910 w 147"/>
                <a:gd name="T1" fmla="*/ 845074400 h 147"/>
                <a:gd name="T2" fmla="*/ 0 w 147"/>
                <a:gd name="T3" fmla="*/ 0 h 147"/>
                <a:gd name="T4" fmla="*/ 845074400 w 147"/>
                <a:gd name="T5" fmla="*/ 356425138 h 147"/>
                <a:gd name="T6" fmla="*/ 454156429 w 147"/>
                <a:gd name="T7" fmla="*/ 454156429 h 147"/>
                <a:gd name="T8" fmla="*/ 327681910 w 147"/>
                <a:gd name="T9" fmla="*/ 845074400 h 147"/>
                <a:gd name="T10" fmla="*/ 97728893 w 147"/>
                <a:gd name="T11" fmla="*/ 97728893 h 147"/>
                <a:gd name="T12" fmla="*/ 321932306 w 147"/>
                <a:gd name="T13" fmla="*/ 684107049 h 147"/>
                <a:gd name="T14" fmla="*/ 413913992 w 147"/>
                <a:gd name="T15" fmla="*/ 413913992 h 147"/>
                <a:gd name="T16" fmla="*/ 678359842 w 147"/>
                <a:gd name="T17" fmla="*/ 344928327 h 147"/>
                <a:gd name="T18" fmla="*/ 97728893 w 147"/>
                <a:gd name="T19" fmla="*/ 97728893 h 1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47" h="147">
                  <a:moveTo>
                    <a:pt x="57" y="147"/>
                  </a:moveTo>
                  <a:lnTo>
                    <a:pt x="0" y="0"/>
                  </a:lnTo>
                  <a:lnTo>
                    <a:pt x="147" y="62"/>
                  </a:lnTo>
                  <a:lnTo>
                    <a:pt x="79" y="79"/>
                  </a:lnTo>
                  <a:lnTo>
                    <a:pt x="57" y="147"/>
                  </a:lnTo>
                  <a:close/>
                  <a:moveTo>
                    <a:pt x="17" y="17"/>
                  </a:moveTo>
                  <a:lnTo>
                    <a:pt x="56" y="119"/>
                  </a:lnTo>
                  <a:lnTo>
                    <a:pt x="72" y="72"/>
                  </a:lnTo>
                  <a:lnTo>
                    <a:pt x="118" y="60"/>
                  </a:lnTo>
                  <a:lnTo>
                    <a:pt x="17" y="1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56" name="组合 28"/>
          <p:cNvGrpSpPr/>
          <p:nvPr/>
        </p:nvGrpSpPr>
        <p:grpSpPr bwMode="auto">
          <a:xfrm>
            <a:off x="2781840" y="2223043"/>
            <a:ext cx="1625203" cy="783894"/>
            <a:chOff x="0" y="234675"/>
            <a:chExt cx="2166010" cy="1045342"/>
          </a:xfrm>
          <a:solidFill>
            <a:srgbClr val="1B4367"/>
          </a:solidFill>
        </p:grpSpPr>
        <p:sp>
          <p:nvSpPr>
            <p:cNvPr id="57" name="任意多边形 16"/>
            <p:cNvSpPr/>
            <p:nvPr/>
          </p:nvSpPr>
          <p:spPr bwMode="auto">
            <a:xfrm>
              <a:off x="433203" y="234675"/>
              <a:ext cx="1732807" cy="1045342"/>
            </a:xfrm>
            <a:prstGeom prst="roundRect">
              <a:avLst/>
            </a:prstGeom>
            <a:grpFill/>
            <a:ln w="9525">
              <a:solidFill>
                <a:schemeClr val="tx1">
                  <a:lumMod val="75000"/>
                  <a:lumOff val="25000"/>
                </a:schemeClr>
              </a:solidFill>
              <a:miter lim="800000"/>
            </a:ln>
          </p:spPr>
          <p:txBody>
            <a:bodyPr lIns="481462" tIns="239269" rIns="478992" bIns="239269" anchor="ctr"/>
            <a:lstStyle/>
            <a:p>
              <a:pPr marL="128905" lvl="1" indent="-128905" defTabSz="633730" eaLnBrk="1" hangingPunct="1">
                <a:lnSpc>
                  <a:spcPct val="90000"/>
                </a:lnSpc>
                <a:spcAft>
                  <a:spcPct val="15000"/>
                </a:spcAft>
                <a:buFont typeface="Arial" panose="020B0604020202020204" pitchFamily="34" charset="0"/>
                <a:buChar char="•"/>
              </a:pPr>
              <a:endParaRPr lang="zh-CN" altLang="en-US" sz="1400" dirty="0">
                <a:solidFill>
                  <a:schemeClr val="bg1"/>
                </a:solidFill>
                <a:latin typeface="微软雅黑" panose="020B0503020204020204" pitchFamily="34" charset="-122"/>
                <a:ea typeface="微软雅黑" panose="020B0503020204020204" pitchFamily="34" charset="-122"/>
              </a:endParaRPr>
            </a:p>
            <a:p>
              <a:pPr marL="128905" lvl="1" indent="-128905" defTabSz="633730" eaLnBrk="1" hangingPunct="1">
                <a:lnSpc>
                  <a:spcPct val="90000"/>
                </a:lnSpc>
                <a:spcAft>
                  <a:spcPct val="15000"/>
                </a:spcAft>
                <a:buFont typeface="Arial" panose="020B0604020202020204" pitchFamily="34" charset="0"/>
                <a:buChar char="•"/>
              </a:pP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58" name="任意多边形 17"/>
            <p:cNvSpPr/>
            <p:nvPr/>
          </p:nvSpPr>
          <p:spPr bwMode="auto">
            <a:xfrm>
              <a:off x="0" y="323896"/>
              <a:ext cx="866404" cy="866899"/>
            </a:xfrm>
            <a:custGeom>
              <a:avLst/>
              <a:gdLst>
                <a:gd name="T0" fmla="*/ 0 w 866404"/>
                <a:gd name="T1" fmla="*/ 433945 h 866404"/>
                <a:gd name="T2" fmla="*/ 433202 w 866404"/>
                <a:gd name="T3" fmla="*/ 0 h 866404"/>
                <a:gd name="T4" fmla="*/ 866404 w 866404"/>
                <a:gd name="T5" fmla="*/ 433945 h 866404"/>
                <a:gd name="T6" fmla="*/ 433202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39582" tIns="139582" rIns="139582" bIns="139582" anchor="ctr"/>
            <a:lstStyle/>
            <a:p>
              <a:pPr algn="ctr" defTabSz="666750" eaLnBrk="1" hangingPunct="1">
                <a:lnSpc>
                  <a:spcPct val="90000"/>
                </a:lnSpc>
                <a:spcAft>
                  <a:spcPct val="35000"/>
                </a:spcAft>
              </a:pPr>
              <a:r>
                <a:rPr lang="en-US" altLang="zh-CN" sz="2100">
                  <a:solidFill>
                    <a:schemeClr val="bg1"/>
                  </a:solidFill>
                  <a:latin typeface="微软雅黑" panose="020B0503020204020204" pitchFamily="34" charset="-122"/>
                  <a:ea typeface="微软雅黑" panose="020B0503020204020204" pitchFamily="34" charset="-122"/>
                </a:rPr>
                <a:t>02</a:t>
              </a:r>
              <a:endParaRPr lang="zh-CN" altLang="en-US" sz="2100">
                <a:solidFill>
                  <a:schemeClr val="bg1"/>
                </a:solidFill>
                <a:latin typeface="微软雅黑" panose="020B0503020204020204" pitchFamily="34" charset="-122"/>
                <a:ea typeface="微软雅黑" panose="020B0503020204020204" pitchFamily="34" charset="-122"/>
              </a:endParaRPr>
            </a:p>
          </p:txBody>
        </p:sp>
        <p:sp>
          <p:nvSpPr>
            <p:cNvPr id="59" name="Freeform 19"/>
            <p:cNvSpPr>
              <a:spLocks noEditPoints="1"/>
            </p:cNvSpPr>
            <p:nvPr/>
          </p:nvSpPr>
          <p:spPr bwMode="auto">
            <a:xfrm>
              <a:off x="1157132" y="608691"/>
              <a:ext cx="462749" cy="297310"/>
            </a:xfrm>
            <a:custGeom>
              <a:avLst/>
              <a:gdLst>
                <a:gd name="T0" fmla="*/ 516520434 w 320"/>
                <a:gd name="T1" fmla="*/ 429093379 h 206"/>
                <a:gd name="T2" fmla="*/ 98284995 w 320"/>
                <a:gd name="T3" fmla="*/ 429093379 h 206"/>
                <a:gd name="T4" fmla="*/ 0 w 320"/>
                <a:gd name="T5" fmla="*/ 306197548 h 206"/>
                <a:gd name="T6" fmla="*/ 127562546 w 320"/>
                <a:gd name="T7" fmla="*/ 185384331 h 206"/>
                <a:gd name="T8" fmla="*/ 340862359 w 320"/>
                <a:gd name="T9" fmla="*/ 0 h 206"/>
                <a:gd name="T10" fmla="*/ 549980079 w 320"/>
                <a:gd name="T11" fmla="*/ 141642236 h 206"/>
                <a:gd name="T12" fmla="*/ 669176991 w 320"/>
                <a:gd name="T13" fmla="*/ 283284473 h 206"/>
                <a:gd name="T14" fmla="*/ 516520434 w 320"/>
                <a:gd name="T15" fmla="*/ 429093379 h 206"/>
                <a:gd name="T16" fmla="*/ 102467090 w 320"/>
                <a:gd name="T17" fmla="*/ 397848407 h 206"/>
                <a:gd name="T18" fmla="*/ 516520434 w 320"/>
                <a:gd name="T19" fmla="*/ 397848407 h 206"/>
                <a:gd name="T20" fmla="*/ 637809839 w 320"/>
                <a:gd name="T21" fmla="*/ 283284473 h 206"/>
                <a:gd name="T22" fmla="*/ 535341303 w 320"/>
                <a:gd name="T23" fmla="*/ 170804595 h 206"/>
                <a:gd name="T24" fmla="*/ 524886068 w 320"/>
                <a:gd name="T25" fmla="*/ 170804595 h 206"/>
                <a:gd name="T26" fmla="*/ 522795021 w 320"/>
                <a:gd name="T27" fmla="*/ 160388642 h 206"/>
                <a:gd name="T28" fmla="*/ 340862359 w 320"/>
                <a:gd name="T29" fmla="*/ 33327585 h 206"/>
                <a:gd name="T30" fmla="*/ 156838651 w 320"/>
                <a:gd name="T31" fmla="*/ 204132180 h 206"/>
                <a:gd name="T32" fmla="*/ 156838651 w 320"/>
                <a:gd name="T33" fmla="*/ 222878586 h 206"/>
                <a:gd name="T34" fmla="*/ 138017781 w 320"/>
                <a:gd name="T35" fmla="*/ 218713359 h 206"/>
                <a:gd name="T36" fmla="*/ 123379006 w 320"/>
                <a:gd name="T37" fmla="*/ 218713359 h 206"/>
                <a:gd name="T38" fmla="*/ 31367152 w 320"/>
                <a:gd name="T39" fmla="*/ 306197548 h 206"/>
                <a:gd name="T40" fmla="*/ 102467090 w 320"/>
                <a:gd name="T41" fmla="*/ 397848407 h 20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0" h="206">
                  <a:moveTo>
                    <a:pt x="247" y="206"/>
                  </a:moveTo>
                  <a:cubicBezTo>
                    <a:pt x="47" y="206"/>
                    <a:pt x="47" y="206"/>
                    <a:pt x="47" y="206"/>
                  </a:cubicBezTo>
                  <a:cubicBezTo>
                    <a:pt x="20" y="200"/>
                    <a:pt x="0" y="175"/>
                    <a:pt x="0" y="147"/>
                  </a:cubicBezTo>
                  <a:cubicBezTo>
                    <a:pt x="0" y="115"/>
                    <a:pt x="27" y="88"/>
                    <a:pt x="61" y="89"/>
                  </a:cubicBezTo>
                  <a:cubicBezTo>
                    <a:pt x="67" y="38"/>
                    <a:pt x="110" y="0"/>
                    <a:pt x="163" y="0"/>
                  </a:cubicBezTo>
                  <a:cubicBezTo>
                    <a:pt x="208" y="0"/>
                    <a:pt x="248" y="28"/>
                    <a:pt x="263" y="68"/>
                  </a:cubicBezTo>
                  <a:cubicBezTo>
                    <a:pt x="296" y="74"/>
                    <a:pt x="320" y="103"/>
                    <a:pt x="320" y="136"/>
                  </a:cubicBezTo>
                  <a:cubicBezTo>
                    <a:pt x="320" y="174"/>
                    <a:pt x="287" y="206"/>
                    <a:pt x="247" y="206"/>
                  </a:cubicBezTo>
                  <a:close/>
                  <a:moveTo>
                    <a:pt x="49" y="191"/>
                  </a:moveTo>
                  <a:cubicBezTo>
                    <a:pt x="247" y="191"/>
                    <a:pt x="247" y="191"/>
                    <a:pt x="247" y="191"/>
                  </a:cubicBezTo>
                  <a:cubicBezTo>
                    <a:pt x="278" y="191"/>
                    <a:pt x="305" y="165"/>
                    <a:pt x="305" y="136"/>
                  </a:cubicBezTo>
                  <a:cubicBezTo>
                    <a:pt x="305" y="109"/>
                    <a:pt x="284" y="86"/>
                    <a:pt x="256" y="82"/>
                  </a:cubicBezTo>
                  <a:cubicBezTo>
                    <a:pt x="251" y="82"/>
                    <a:pt x="251" y="82"/>
                    <a:pt x="251" y="82"/>
                  </a:cubicBezTo>
                  <a:cubicBezTo>
                    <a:pt x="250" y="77"/>
                    <a:pt x="250" y="77"/>
                    <a:pt x="250" y="77"/>
                  </a:cubicBezTo>
                  <a:cubicBezTo>
                    <a:pt x="239" y="41"/>
                    <a:pt x="203" y="16"/>
                    <a:pt x="163" y="16"/>
                  </a:cubicBezTo>
                  <a:cubicBezTo>
                    <a:pt x="115" y="16"/>
                    <a:pt x="77" y="51"/>
                    <a:pt x="75" y="98"/>
                  </a:cubicBezTo>
                  <a:cubicBezTo>
                    <a:pt x="75" y="107"/>
                    <a:pt x="75" y="107"/>
                    <a:pt x="75" y="107"/>
                  </a:cubicBezTo>
                  <a:cubicBezTo>
                    <a:pt x="66" y="105"/>
                    <a:pt x="66" y="105"/>
                    <a:pt x="66" y="105"/>
                  </a:cubicBezTo>
                  <a:cubicBezTo>
                    <a:pt x="63" y="105"/>
                    <a:pt x="61" y="105"/>
                    <a:pt x="59" y="105"/>
                  </a:cubicBezTo>
                  <a:cubicBezTo>
                    <a:pt x="35" y="105"/>
                    <a:pt x="15" y="124"/>
                    <a:pt x="15" y="147"/>
                  </a:cubicBezTo>
                  <a:cubicBezTo>
                    <a:pt x="15" y="167"/>
                    <a:pt x="30" y="186"/>
                    <a:pt x="49" y="19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grpSp>
        <p:nvGrpSpPr>
          <p:cNvPr id="60" name="组合 30"/>
          <p:cNvGrpSpPr/>
          <p:nvPr/>
        </p:nvGrpSpPr>
        <p:grpSpPr bwMode="auto">
          <a:xfrm>
            <a:off x="6415227" y="2223043"/>
            <a:ext cx="1624013" cy="783894"/>
            <a:chOff x="0" y="234675"/>
            <a:chExt cx="2166010" cy="1045342"/>
          </a:xfrm>
          <a:solidFill>
            <a:srgbClr val="1B4367"/>
          </a:solidFill>
        </p:grpSpPr>
        <p:sp>
          <p:nvSpPr>
            <p:cNvPr id="61" name="右箭头 20"/>
            <p:cNvSpPr>
              <a:spLocks noChangeArrowheads="1"/>
            </p:cNvSpPr>
            <p:nvPr/>
          </p:nvSpPr>
          <p:spPr bwMode="auto">
            <a:xfrm>
              <a:off x="433519" y="234675"/>
              <a:ext cx="1732491" cy="1045342"/>
            </a:xfrm>
            <a:prstGeom prst="roundRect">
              <a:avLst/>
            </a:prstGeom>
            <a:grpFill/>
            <a:ln w="9525">
              <a:solidFill>
                <a:schemeClr val="tx1">
                  <a:lumMod val="75000"/>
                  <a:lumOff val="25000"/>
                </a:schemeClr>
              </a:solidFill>
              <a:miter lim="800000"/>
            </a:ln>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62" name="任意多边形 21"/>
            <p:cNvSpPr/>
            <p:nvPr/>
          </p:nvSpPr>
          <p:spPr bwMode="auto">
            <a:xfrm>
              <a:off x="0" y="323896"/>
              <a:ext cx="867039" cy="866899"/>
            </a:xfrm>
            <a:custGeom>
              <a:avLst/>
              <a:gdLst>
                <a:gd name="T0" fmla="*/ 0 w 866404"/>
                <a:gd name="T1" fmla="*/ 433945 h 866404"/>
                <a:gd name="T2" fmla="*/ 434156 w 866404"/>
                <a:gd name="T3" fmla="*/ 0 h 866404"/>
                <a:gd name="T4" fmla="*/ 868310 w 866404"/>
                <a:gd name="T5" fmla="*/ 433945 h 866404"/>
                <a:gd name="T6" fmla="*/ 434156 w 866404"/>
                <a:gd name="T7" fmla="*/ 867890 h 866404"/>
                <a:gd name="T8" fmla="*/ 0 w 866404"/>
                <a:gd name="T9" fmla="*/ 433945 h 866404"/>
                <a:gd name="T10" fmla="*/ 0 60000 65536"/>
                <a:gd name="T11" fmla="*/ 0 60000 65536"/>
                <a:gd name="T12" fmla="*/ 0 60000 65536"/>
                <a:gd name="T13" fmla="*/ 0 60000 65536"/>
                <a:gd name="T14" fmla="*/ 0 60000 65536"/>
                <a:gd name="T15" fmla="*/ 0 w 866404"/>
                <a:gd name="T16" fmla="*/ 0 h 866404"/>
                <a:gd name="T17" fmla="*/ 866404 w 866404"/>
                <a:gd name="T18" fmla="*/ 866404 h 866404"/>
              </a:gdLst>
              <a:ahLst/>
              <a:cxnLst>
                <a:cxn ang="T10">
                  <a:pos x="T0" y="T1"/>
                </a:cxn>
                <a:cxn ang="T11">
                  <a:pos x="T2" y="T3"/>
                </a:cxn>
                <a:cxn ang="T12">
                  <a:pos x="T4" y="T5"/>
                </a:cxn>
                <a:cxn ang="T13">
                  <a:pos x="T6" y="T7"/>
                </a:cxn>
                <a:cxn ang="T14">
                  <a:pos x="T8" y="T9"/>
                </a:cxn>
              </a:cxnLst>
              <a:rect l="T15" t="T16" r="T17" b="T18"/>
              <a:pathLst>
                <a:path w="866404" h="866404">
                  <a:moveTo>
                    <a:pt x="0" y="433202"/>
                  </a:moveTo>
                  <a:cubicBezTo>
                    <a:pt x="0" y="193951"/>
                    <a:pt x="193951" y="0"/>
                    <a:pt x="433202" y="0"/>
                  </a:cubicBezTo>
                  <a:cubicBezTo>
                    <a:pt x="672453" y="0"/>
                    <a:pt x="866404" y="193951"/>
                    <a:pt x="866404" y="433202"/>
                  </a:cubicBezTo>
                  <a:cubicBezTo>
                    <a:pt x="866404" y="672453"/>
                    <a:pt x="672453" y="866404"/>
                    <a:pt x="433202" y="866404"/>
                  </a:cubicBezTo>
                  <a:cubicBezTo>
                    <a:pt x="193951" y="866404"/>
                    <a:pt x="0" y="672453"/>
                    <a:pt x="0" y="433202"/>
                  </a:cubicBezTo>
                  <a:close/>
                </a:path>
              </a:pathLst>
            </a:custGeom>
            <a:grpFill/>
            <a:ln w="19050">
              <a:solidFill>
                <a:schemeClr val="bg1"/>
              </a:solidFill>
              <a:miter lim="800000"/>
            </a:ln>
          </p:spPr>
          <p:txBody>
            <a:bodyPr lIns="152282" tIns="152282" rIns="152282" bIns="152282" anchor="ctr"/>
            <a:lstStyle/>
            <a:p>
              <a:pPr algn="ctr" defTabSz="666750" eaLnBrk="1" hangingPunct="1">
                <a:lnSpc>
                  <a:spcPct val="90000"/>
                </a:lnSpc>
                <a:spcAft>
                  <a:spcPct val="35000"/>
                </a:spcAft>
              </a:pPr>
              <a:r>
                <a:rPr lang="en-US" altLang="zh-CN" sz="2100">
                  <a:solidFill>
                    <a:schemeClr val="bg1"/>
                  </a:solidFill>
                  <a:latin typeface="微软雅黑" panose="020B0503020204020204" pitchFamily="34" charset="-122"/>
                  <a:ea typeface="微软雅黑" panose="020B0503020204020204" pitchFamily="34" charset="-122"/>
                </a:rPr>
                <a:t>04</a:t>
              </a:r>
              <a:endParaRPr lang="zh-CN" altLang="en-US" sz="2100">
                <a:solidFill>
                  <a:schemeClr val="bg1"/>
                </a:solidFill>
                <a:latin typeface="微软雅黑" panose="020B0503020204020204" pitchFamily="34" charset="-122"/>
                <a:ea typeface="微软雅黑" panose="020B0503020204020204" pitchFamily="34" charset="-122"/>
              </a:endParaRPr>
            </a:p>
          </p:txBody>
        </p:sp>
        <p:sp>
          <p:nvSpPr>
            <p:cNvPr id="63" name="Freeform 26"/>
            <p:cNvSpPr>
              <a:spLocks noEditPoints="1"/>
            </p:cNvSpPr>
            <p:nvPr/>
          </p:nvSpPr>
          <p:spPr bwMode="auto">
            <a:xfrm>
              <a:off x="1214675" y="534364"/>
              <a:ext cx="347662" cy="445965"/>
            </a:xfrm>
            <a:custGeom>
              <a:avLst/>
              <a:gdLst>
                <a:gd name="T0" fmla="*/ 182561662 w 240"/>
                <a:gd name="T1" fmla="*/ 645729809 h 308"/>
                <a:gd name="T2" fmla="*/ 142692074 w 240"/>
                <a:gd name="T3" fmla="*/ 612185422 h 308"/>
                <a:gd name="T4" fmla="*/ 4196570 w 240"/>
                <a:gd name="T5" fmla="*/ 113212849 h 308"/>
                <a:gd name="T6" fmla="*/ 8393140 w 240"/>
                <a:gd name="T7" fmla="*/ 79668462 h 308"/>
                <a:gd name="T8" fmla="*/ 31476448 w 240"/>
                <a:gd name="T9" fmla="*/ 62895544 h 308"/>
                <a:gd name="T10" fmla="*/ 73445046 w 240"/>
                <a:gd name="T11" fmla="*/ 85956858 h 308"/>
                <a:gd name="T12" fmla="*/ 119610214 w 240"/>
                <a:gd name="T13" fmla="*/ 94343317 h 308"/>
                <a:gd name="T14" fmla="*/ 119610214 w 240"/>
                <a:gd name="T15" fmla="*/ 94343317 h 308"/>
                <a:gd name="T16" fmla="*/ 228726830 w 240"/>
                <a:gd name="T17" fmla="*/ 50317304 h 308"/>
                <a:gd name="T18" fmla="*/ 352533614 w 240"/>
                <a:gd name="T19" fmla="*/ 0 h 308"/>
                <a:gd name="T20" fmla="*/ 421782090 w 240"/>
                <a:gd name="T21" fmla="*/ 16772917 h 308"/>
                <a:gd name="T22" fmla="*/ 428077669 w 240"/>
                <a:gd name="T23" fmla="*/ 18868084 h 308"/>
                <a:gd name="T24" fmla="*/ 503620276 w 240"/>
                <a:gd name="T25" fmla="*/ 295609638 h 308"/>
                <a:gd name="T26" fmla="*/ 474242837 w 240"/>
                <a:gd name="T27" fmla="*/ 280934783 h 308"/>
                <a:gd name="T28" fmla="*/ 419683080 w 240"/>
                <a:gd name="T29" fmla="*/ 266258480 h 308"/>
                <a:gd name="T30" fmla="*/ 310566465 w 240"/>
                <a:gd name="T31" fmla="*/ 310285941 h 308"/>
                <a:gd name="T32" fmla="*/ 184660671 w 240"/>
                <a:gd name="T33" fmla="*/ 360601797 h 308"/>
                <a:gd name="T34" fmla="*/ 151086662 w 240"/>
                <a:gd name="T35" fmla="*/ 356410015 h 308"/>
                <a:gd name="T36" fmla="*/ 218236129 w 240"/>
                <a:gd name="T37" fmla="*/ 595412505 h 308"/>
                <a:gd name="T38" fmla="*/ 214038110 w 240"/>
                <a:gd name="T39" fmla="*/ 628956892 h 308"/>
                <a:gd name="T40" fmla="*/ 188857241 w 240"/>
                <a:gd name="T41" fmla="*/ 645729809 h 308"/>
                <a:gd name="T42" fmla="*/ 182561662 w 240"/>
                <a:gd name="T43" fmla="*/ 645729809 h 308"/>
                <a:gd name="T44" fmla="*/ 37772028 w 240"/>
                <a:gd name="T45" fmla="*/ 90150087 h 308"/>
                <a:gd name="T46" fmla="*/ 31476448 w 240"/>
                <a:gd name="T47" fmla="*/ 94343317 h 308"/>
                <a:gd name="T48" fmla="*/ 29377439 w 240"/>
                <a:gd name="T49" fmla="*/ 104826390 h 308"/>
                <a:gd name="T50" fmla="*/ 169971952 w 240"/>
                <a:gd name="T51" fmla="*/ 603798964 h 308"/>
                <a:gd name="T52" fmla="*/ 184660671 w 240"/>
                <a:gd name="T53" fmla="*/ 618475266 h 308"/>
                <a:gd name="T54" fmla="*/ 188857241 w 240"/>
                <a:gd name="T55" fmla="*/ 614282037 h 308"/>
                <a:gd name="T56" fmla="*/ 190956251 w 240"/>
                <a:gd name="T57" fmla="*/ 603798964 h 308"/>
                <a:gd name="T58" fmla="*/ 109118064 w 240"/>
                <a:gd name="T59" fmla="*/ 308189326 h 308"/>
                <a:gd name="T60" fmla="*/ 136396494 w 240"/>
                <a:gd name="T61" fmla="*/ 320769014 h 308"/>
                <a:gd name="T62" fmla="*/ 184660671 w 240"/>
                <a:gd name="T63" fmla="*/ 333347254 h 308"/>
                <a:gd name="T64" fmla="*/ 293778736 w 240"/>
                <a:gd name="T65" fmla="*/ 287224627 h 308"/>
                <a:gd name="T66" fmla="*/ 419683080 w 240"/>
                <a:gd name="T67" fmla="*/ 236907323 h 308"/>
                <a:gd name="T68" fmla="*/ 459554118 w 240"/>
                <a:gd name="T69" fmla="*/ 243197167 h 308"/>
                <a:gd name="T70" fmla="*/ 402896800 w 240"/>
                <a:gd name="T71" fmla="*/ 39834231 h 308"/>
                <a:gd name="T72" fmla="*/ 352533614 w 240"/>
                <a:gd name="T73" fmla="*/ 27254543 h 308"/>
                <a:gd name="T74" fmla="*/ 243416998 w 240"/>
                <a:gd name="T75" fmla="*/ 73378618 h 308"/>
                <a:gd name="T76" fmla="*/ 119610214 w 240"/>
                <a:gd name="T77" fmla="*/ 123694474 h 308"/>
                <a:gd name="T78" fmla="*/ 119610214 w 240"/>
                <a:gd name="T79" fmla="*/ 123694474 h 308"/>
                <a:gd name="T80" fmla="*/ 58756327 w 240"/>
                <a:gd name="T81" fmla="*/ 109019619 h 308"/>
                <a:gd name="T82" fmla="*/ 52460747 w 240"/>
                <a:gd name="T83" fmla="*/ 106923005 h 308"/>
                <a:gd name="T84" fmla="*/ 50361738 w 240"/>
                <a:gd name="T85" fmla="*/ 100633161 h 308"/>
                <a:gd name="T86" fmla="*/ 37772028 w 240"/>
                <a:gd name="T87" fmla="*/ 90150087 h 30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40" h="308">
                  <a:moveTo>
                    <a:pt x="87" y="308"/>
                  </a:moveTo>
                  <a:cubicBezTo>
                    <a:pt x="79" y="308"/>
                    <a:pt x="70" y="301"/>
                    <a:pt x="68" y="292"/>
                  </a:cubicBezTo>
                  <a:cubicBezTo>
                    <a:pt x="2" y="54"/>
                    <a:pt x="2" y="54"/>
                    <a:pt x="2" y="54"/>
                  </a:cubicBezTo>
                  <a:cubicBezTo>
                    <a:pt x="0" y="48"/>
                    <a:pt x="1" y="42"/>
                    <a:pt x="4" y="38"/>
                  </a:cubicBezTo>
                  <a:cubicBezTo>
                    <a:pt x="6" y="34"/>
                    <a:pt x="10" y="31"/>
                    <a:pt x="15" y="30"/>
                  </a:cubicBezTo>
                  <a:cubicBezTo>
                    <a:pt x="23" y="29"/>
                    <a:pt x="31" y="33"/>
                    <a:pt x="35" y="41"/>
                  </a:cubicBezTo>
                  <a:cubicBezTo>
                    <a:pt x="43" y="44"/>
                    <a:pt x="50" y="45"/>
                    <a:pt x="57" y="45"/>
                  </a:cubicBezTo>
                  <a:cubicBezTo>
                    <a:pt x="57" y="45"/>
                    <a:pt x="57" y="45"/>
                    <a:pt x="57" y="45"/>
                  </a:cubicBezTo>
                  <a:cubicBezTo>
                    <a:pt x="75" y="45"/>
                    <a:pt x="92" y="35"/>
                    <a:pt x="109" y="24"/>
                  </a:cubicBezTo>
                  <a:cubicBezTo>
                    <a:pt x="127" y="12"/>
                    <a:pt x="146" y="0"/>
                    <a:pt x="168" y="0"/>
                  </a:cubicBezTo>
                  <a:cubicBezTo>
                    <a:pt x="179" y="0"/>
                    <a:pt x="190" y="2"/>
                    <a:pt x="201" y="8"/>
                  </a:cubicBezTo>
                  <a:cubicBezTo>
                    <a:pt x="204" y="9"/>
                    <a:pt x="204" y="9"/>
                    <a:pt x="204" y="9"/>
                  </a:cubicBezTo>
                  <a:cubicBezTo>
                    <a:pt x="240" y="141"/>
                    <a:pt x="240" y="141"/>
                    <a:pt x="240" y="141"/>
                  </a:cubicBezTo>
                  <a:cubicBezTo>
                    <a:pt x="226" y="134"/>
                    <a:pt x="226" y="134"/>
                    <a:pt x="226" y="134"/>
                  </a:cubicBezTo>
                  <a:cubicBezTo>
                    <a:pt x="217" y="129"/>
                    <a:pt x="209" y="127"/>
                    <a:pt x="200" y="127"/>
                  </a:cubicBezTo>
                  <a:cubicBezTo>
                    <a:pt x="181" y="127"/>
                    <a:pt x="165" y="137"/>
                    <a:pt x="148" y="148"/>
                  </a:cubicBezTo>
                  <a:cubicBezTo>
                    <a:pt x="130" y="160"/>
                    <a:pt x="111" y="172"/>
                    <a:pt x="88" y="172"/>
                  </a:cubicBezTo>
                  <a:cubicBezTo>
                    <a:pt x="83" y="172"/>
                    <a:pt x="77" y="172"/>
                    <a:pt x="72" y="170"/>
                  </a:cubicBezTo>
                  <a:cubicBezTo>
                    <a:pt x="104" y="284"/>
                    <a:pt x="104" y="284"/>
                    <a:pt x="104" y="284"/>
                  </a:cubicBezTo>
                  <a:cubicBezTo>
                    <a:pt x="105" y="290"/>
                    <a:pt x="104" y="296"/>
                    <a:pt x="102" y="300"/>
                  </a:cubicBezTo>
                  <a:cubicBezTo>
                    <a:pt x="99" y="304"/>
                    <a:pt x="95" y="307"/>
                    <a:pt x="90" y="308"/>
                  </a:cubicBezTo>
                  <a:cubicBezTo>
                    <a:pt x="89" y="308"/>
                    <a:pt x="88" y="308"/>
                    <a:pt x="87" y="308"/>
                  </a:cubicBezTo>
                  <a:close/>
                  <a:moveTo>
                    <a:pt x="18" y="43"/>
                  </a:moveTo>
                  <a:cubicBezTo>
                    <a:pt x="16" y="43"/>
                    <a:pt x="15" y="44"/>
                    <a:pt x="15" y="45"/>
                  </a:cubicBezTo>
                  <a:cubicBezTo>
                    <a:pt x="14" y="46"/>
                    <a:pt x="14" y="48"/>
                    <a:pt x="14" y="50"/>
                  </a:cubicBezTo>
                  <a:cubicBezTo>
                    <a:pt x="81" y="288"/>
                    <a:pt x="81" y="288"/>
                    <a:pt x="81" y="288"/>
                  </a:cubicBezTo>
                  <a:cubicBezTo>
                    <a:pt x="82" y="293"/>
                    <a:pt x="85" y="295"/>
                    <a:pt x="88" y="295"/>
                  </a:cubicBezTo>
                  <a:cubicBezTo>
                    <a:pt x="89" y="294"/>
                    <a:pt x="90" y="294"/>
                    <a:pt x="90" y="293"/>
                  </a:cubicBezTo>
                  <a:cubicBezTo>
                    <a:pt x="91" y="292"/>
                    <a:pt x="91" y="290"/>
                    <a:pt x="91" y="288"/>
                  </a:cubicBezTo>
                  <a:cubicBezTo>
                    <a:pt x="52" y="147"/>
                    <a:pt x="52" y="147"/>
                    <a:pt x="52" y="147"/>
                  </a:cubicBezTo>
                  <a:cubicBezTo>
                    <a:pt x="65" y="153"/>
                    <a:pt x="65" y="153"/>
                    <a:pt x="65" y="153"/>
                  </a:cubicBezTo>
                  <a:cubicBezTo>
                    <a:pt x="73" y="157"/>
                    <a:pt x="80" y="159"/>
                    <a:pt x="88" y="159"/>
                  </a:cubicBezTo>
                  <a:cubicBezTo>
                    <a:pt x="107" y="159"/>
                    <a:pt x="123" y="148"/>
                    <a:pt x="140" y="137"/>
                  </a:cubicBezTo>
                  <a:cubicBezTo>
                    <a:pt x="159" y="125"/>
                    <a:pt x="177" y="113"/>
                    <a:pt x="200" y="113"/>
                  </a:cubicBezTo>
                  <a:cubicBezTo>
                    <a:pt x="206" y="113"/>
                    <a:pt x="213" y="114"/>
                    <a:pt x="219" y="116"/>
                  </a:cubicBezTo>
                  <a:cubicBezTo>
                    <a:pt x="192" y="19"/>
                    <a:pt x="192" y="19"/>
                    <a:pt x="192" y="19"/>
                  </a:cubicBezTo>
                  <a:cubicBezTo>
                    <a:pt x="184" y="15"/>
                    <a:pt x="176" y="13"/>
                    <a:pt x="168" y="13"/>
                  </a:cubicBezTo>
                  <a:cubicBezTo>
                    <a:pt x="150" y="13"/>
                    <a:pt x="133" y="24"/>
                    <a:pt x="116" y="35"/>
                  </a:cubicBezTo>
                  <a:cubicBezTo>
                    <a:pt x="98" y="47"/>
                    <a:pt x="79" y="59"/>
                    <a:pt x="57" y="59"/>
                  </a:cubicBezTo>
                  <a:cubicBezTo>
                    <a:pt x="57" y="59"/>
                    <a:pt x="57" y="59"/>
                    <a:pt x="57" y="59"/>
                  </a:cubicBezTo>
                  <a:cubicBezTo>
                    <a:pt x="47" y="59"/>
                    <a:pt x="37" y="57"/>
                    <a:pt x="28" y="52"/>
                  </a:cubicBezTo>
                  <a:cubicBezTo>
                    <a:pt x="25" y="51"/>
                    <a:pt x="25" y="51"/>
                    <a:pt x="25" y="51"/>
                  </a:cubicBezTo>
                  <a:cubicBezTo>
                    <a:pt x="24" y="48"/>
                    <a:pt x="24" y="48"/>
                    <a:pt x="24" y="48"/>
                  </a:cubicBezTo>
                  <a:cubicBezTo>
                    <a:pt x="23" y="45"/>
                    <a:pt x="20" y="43"/>
                    <a:pt x="18" y="4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68" name="TextBox 1210"/>
          <p:cNvSpPr/>
          <p:nvPr/>
        </p:nvSpPr>
        <p:spPr>
          <a:xfrm>
            <a:off x="1201956" y="3142870"/>
            <a:ext cx="102616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dirty="0">
                <a:solidFill>
                  <a:schemeClr val="tx1">
                    <a:lumMod val="75000"/>
                    <a:lumOff val="25000"/>
                  </a:schemeClr>
                </a:solidFill>
                <a:cs typeface="+mn-ea"/>
                <a:sym typeface="+mn-lt"/>
              </a:rPr>
              <a:t>文献研究法</a:t>
            </a:r>
            <a:endParaRPr lang="zh-CN" altLang="en-US" b="1" dirty="0">
              <a:solidFill>
                <a:srgbClr val="1B4367"/>
              </a:solidFill>
              <a:cs typeface="+mn-ea"/>
              <a:sym typeface="+mn-lt"/>
            </a:endParaRPr>
          </a:p>
        </p:txBody>
      </p:sp>
      <p:sp>
        <p:nvSpPr>
          <p:cNvPr id="69" name="文本框 8"/>
          <p:cNvSpPr txBox="1"/>
          <p:nvPr/>
        </p:nvSpPr>
        <p:spPr>
          <a:xfrm>
            <a:off x="580010" y="3427463"/>
            <a:ext cx="2270052" cy="83756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通过收集、整理和运用与课题相关的教育教学理论，查阅安全部门的文献资料，为课题研究提供充实可靠的理论依据。</a:t>
            </a:r>
            <a:endParaRPr lang="zh-CN" altLang="en-US" sz="1000" dirty="0">
              <a:solidFill>
                <a:schemeClr val="tx1">
                  <a:lumMod val="75000"/>
                  <a:lumOff val="25000"/>
                </a:schemeClr>
              </a:solidFill>
              <a:cs typeface="+mn-ea"/>
              <a:sym typeface="+mn-lt"/>
            </a:endParaRPr>
          </a:p>
        </p:txBody>
      </p:sp>
      <p:sp>
        <p:nvSpPr>
          <p:cNvPr id="70" name="TextBox 1210"/>
          <p:cNvSpPr/>
          <p:nvPr/>
        </p:nvSpPr>
        <p:spPr>
          <a:xfrm>
            <a:off x="3106766" y="893942"/>
            <a:ext cx="102616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dirty="0">
                <a:solidFill>
                  <a:schemeClr val="tx1">
                    <a:lumMod val="75000"/>
                    <a:lumOff val="25000"/>
                  </a:schemeClr>
                </a:solidFill>
                <a:cs typeface="+mn-ea"/>
                <a:sym typeface="+mn-lt"/>
              </a:rPr>
              <a:t>调查研究法</a:t>
            </a:r>
            <a:endParaRPr lang="zh-CN" altLang="en-US" b="1" dirty="0">
              <a:solidFill>
                <a:srgbClr val="1B4367"/>
              </a:solidFill>
              <a:cs typeface="+mn-ea"/>
              <a:sym typeface="+mn-lt"/>
            </a:endParaRPr>
          </a:p>
        </p:txBody>
      </p:sp>
      <p:sp>
        <p:nvSpPr>
          <p:cNvPr id="71" name="文本框 8"/>
          <p:cNvSpPr txBox="1"/>
          <p:nvPr/>
        </p:nvSpPr>
        <p:spPr>
          <a:xfrm>
            <a:off x="2400935" y="1344930"/>
            <a:ext cx="2971800" cy="45275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采用实地问卷调查的方式了解校园有哪些常见的安全隐患，为课题研究提供充实的事实依据。</a:t>
            </a:r>
            <a:endParaRPr lang="zh-CN" altLang="en-US" sz="1000" dirty="0">
              <a:solidFill>
                <a:schemeClr val="tx1">
                  <a:lumMod val="75000"/>
                  <a:lumOff val="25000"/>
                </a:schemeClr>
              </a:solidFill>
              <a:cs typeface="+mn-ea"/>
              <a:sym typeface="+mn-lt"/>
            </a:endParaRPr>
          </a:p>
        </p:txBody>
      </p:sp>
      <p:sp>
        <p:nvSpPr>
          <p:cNvPr id="72" name="TextBox 1210"/>
          <p:cNvSpPr/>
          <p:nvPr/>
        </p:nvSpPr>
        <p:spPr>
          <a:xfrm>
            <a:off x="4940118" y="3142870"/>
            <a:ext cx="102616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dirty="0">
                <a:solidFill>
                  <a:schemeClr val="tx1">
                    <a:lumMod val="75000"/>
                    <a:lumOff val="25000"/>
                  </a:schemeClr>
                </a:solidFill>
                <a:cs typeface="+mn-ea"/>
                <a:sym typeface="+mn-lt"/>
              </a:rPr>
              <a:t>行动研究法</a:t>
            </a:r>
            <a:endParaRPr lang="zh-CN" altLang="en-US" b="1" dirty="0">
              <a:solidFill>
                <a:srgbClr val="1B4367"/>
              </a:solidFill>
              <a:cs typeface="+mn-ea"/>
              <a:sym typeface="+mn-lt"/>
            </a:endParaRPr>
          </a:p>
        </p:txBody>
      </p:sp>
      <p:sp>
        <p:nvSpPr>
          <p:cNvPr id="73" name="文本框 8"/>
          <p:cNvSpPr txBox="1"/>
          <p:nvPr/>
        </p:nvSpPr>
        <p:spPr>
          <a:xfrm>
            <a:off x="4318172" y="3427463"/>
            <a:ext cx="2270052" cy="122237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在具体的工作情境中认真进行行动过程的研究，探讨学校规范化安全管理的内涵，特点及规律，探索实践途径，并根据研究中遇到的具体情况，边实践、边探索、边完善，使理论与实践、成果与应用有机统一起来。 </a:t>
            </a:r>
            <a:endParaRPr lang="en-US" altLang="zh-CN" sz="1000" dirty="0">
              <a:solidFill>
                <a:schemeClr val="tx1">
                  <a:lumMod val="75000"/>
                  <a:lumOff val="25000"/>
                </a:schemeClr>
              </a:solidFill>
              <a:cs typeface="+mn-ea"/>
              <a:sym typeface="+mn-lt"/>
            </a:endParaRPr>
          </a:p>
        </p:txBody>
      </p:sp>
      <p:sp>
        <p:nvSpPr>
          <p:cNvPr id="74" name="TextBox 1210"/>
          <p:cNvSpPr/>
          <p:nvPr/>
        </p:nvSpPr>
        <p:spPr>
          <a:xfrm>
            <a:off x="6793825" y="810122"/>
            <a:ext cx="1026160" cy="283845"/>
          </a:xfrm>
          <a:prstGeom prst="rect">
            <a:avLst/>
          </a:prstGeom>
          <a:noFill/>
          <a:ln w="9525">
            <a:noFill/>
            <a:miter/>
          </a:ln>
          <a:extLst>
            <a:ext uri="{909E8E84-426E-40DD-AFC4-6F175D3DCCD1}">
              <a14:hiddenFill xmlns:a14="http://schemas.microsoft.com/office/drawing/2010/main">
                <a:solidFill>
                  <a:srgbClr val="5CA0B4"/>
                </a:solidFill>
              </a14:hiddenFill>
            </a:ext>
          </a:extLst>
        </p:spPr>
        <p:txBody>
          <a:bodyPr wrap="none" lIns="68580" tIns="34290" rIns="68580" bIns="34290">
            <a:spAutoFit/>
          </a:bodyPr>
          <a:lstStyle/>
          <a:p>
            <a:pPr lvl="0" algn="ctr"/>
            <a:r>
              <a:rPr lang="zh-CN" altLang="en-US" dirty="0">
                <a:solidFill>
                  <a:schemeClr val="tx1">
                    <a:lumMod val="75000"/>
                    <a:lumOff val="25000"/>
                  </a:schemeClr>
                </a:solidFill>
                <a:cs typeface="+mn-ea"/>
                <a:sym typeface="+mn-lt"/>
              </a:rPr>
              <a:t>行动研究法</a:t>
            </a:r>
            <a:endParaRPr lang="zh-CN" altLang="en-US" b="1" dirty="0">
              <a:solidFill>
                <a:srgbClr val="1B4367"/>
              </a:solidFill>
              <a:cs typeface="+mn-ea"/>
              <a:sym typeface="+mn-lt"/>
            </a:endParaRPr>
          </a:p>
        </p:txBody>
      </p:sp>
      <p:sp>
        <p:nvSpPr>
          <p:cNvPr id="75" name="文本框 8"/>
          <p:cNvSpPr txBox="1"/>
          <p:nvPr/>
        </p:nvSpPr>
        <p:spPr>
          <a:xfrm>
            <a:off x="6171880" y="1094715"/>
            <a:ext cx="2270052" cy="452755"/>
          </a:xfrm>
          <a:prstGeom prst="rect">
            <a:avLst/>
          </a:prstGeom>
          <a:noFill/>
          <a:ln>
            <a:noFill/>
          </a:ln>
          <a:extLst>
            <a:ext uri="{909E8E84-426E-40DD-AFC4-6F175D3DCCD1}">
              <a14:hiddenFill xmlns:a14="http://schemas.microsoft.com/office/drawing/2010/main">
                <a:solidFill>
                  <a:srgbClr val="5CA0B4"/>
                </a:solidFill>
              </a14:hiddenFill>
            </a:ext>
          </a:extLst>
        </p:spPr>
        <p:txBody>
          <a:bodyPr wrap="square" lIns="68580" tIns="34290" rIns="68580" bIns="34290" rtlCol="0">
            <a:spAutoFit/>
          </a:bodyPr>
          <a:lstStyle/>
          <a:p>
            <a:pPr algn="ctr">
              <a:lnSpc>
                <a:spcPts val="1500"/>
              </a:lnSpc>
            </a:pPr>
            <a:r>
              <a:rPr lang="zh-CN" altLang="en-US" sz="1000" dirty="0">
                <a:solidFill>
                  <a:schemeClr val="tx1">
                    <a:lumMod val="75000"/>
                    <a:lumOff val="25000"/>
                  </a:schemeClr>
                </a:solidFill>
                <a:cs typeface="+mn-ea"/>
                <a:sym typeface="+mn-lt"/>
              </a:rPr>
              <a:t>对一些可以用实验研究验证的内容进行实验研究或信息化模拟实验研究。</a:t>
            </a:r>
            <a:endParaRPr lang="zh-CN" altLang="en-US" sz="1000" dirty="0">
              <a:solidFill>
                <a:schemeClr val="tx1">
                  <a:lumMod val="75000"/>
                  <a:lumOff val="25000"/>
                </a:schemeClr>
              </a:solidFill>
              <a:cs typeface="+mn-ea"/>
              <a:sym typeface="+mn-lt"/>
            </a:endParaRPr>
          </a:p>
        </p:txBody>
      </p:sp>
      <p:cxnSp>
        <p:nvCxnSpPr>
          <p:cNvPr id="27" name="直接连接符 2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5"/>
                                        </p:tgtEl>
                                        <p:attrNameLst>
                                          <p:attrName>ppt_y</p:attrName>
                                        </p:attrNameLst>
                                      </p:cBhvr>
                                      <p:tavLst>
                                        <p:tav tm="0">
                                          <p:val>
                                            <p:strVal val="#ppt_y"/>
                                          </p:val>
                                        </p:tav>
                                        <p:tav tm="100000">
                                          <p:val>
                                            <p:strVal val="#ppt_y"/>
                                          </p:val>
                                        </p:tav>
                                      </p:tavLst>
                                    </p:anim>
                                    <p:anim calcmode="lin" valueType="num">
                                      <p:cBhvr>
                                        <p:cTn id="9" dur="500" fill="hold"/>
                                        <p:tgtEl>
                                          <p:spTgt spid="4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5"/>
                                        </p:tgtEl>
                                      </p:cBhvr>
                                    </p:animEffect>
                                  </p:childTnLst>
                                </p:cTn>
                              </p:par>
                            </p:childTnLst>
                          </p:cTn>
                        </p:par>
                        <p:par>
                          <p:cTn id="12" fill="hold">
                            <p:stCondLst>
                              <p:cond delay="649"/>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300"/>
                                        <p:tgtEl>
                                          <p:spTgt spid="27"/>
                                        </p:tgtEl>
                                      </p:cBhvr>
                                    </p:animEffect>
                                  </p:childTnLst>
                                </p:cTn>
                              </p:par>
                            </p:childTnLst>
                          </p:cTn>
                        </p:par>
                        <p:par>
                          <p:cTn id="16" fill="hold">
                            <p:stCondLst>
                              <p:cond delay="1149"/>
                            </p:stCondLst>
                            <p:childTnLst>
                              <p:par>
                                <p:cTn id="17" presetID="2" presetClass="entr" presetSubtype="8"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0-#ppt_w/2"/>
                                          </p:val>
                                        </p:tav>
                                        <p:tav tm="100000">
                                          <p:val>
                                            <p:strVal val="#ppt_x"/>
                                          </p:val>
                                        </p:tav>
                                      </p:tavLst>
                                    </p:anim>
                                    <p:anim calcmode="lin" valueType="num">
                                      <p:cBhvr additive="base">
                                        <p:cTn id="20" dur="500" fill="hold"/>
                                        <p:tgtEl>
                                          <p:spTgt spid="48"/>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anim calcmode="lin" valueType="num">
                                      <p:cBhvr additive="base">
                                        <p:cTn id="23" dur="500" fill="hold"/>
                                        <p:tgtEl>
                                          <p:spTgt spid="56"/>
                                        </p:tgtEl>
                                        <p:attrNameLst>
                                          <p:attrName>ppt_x</p:attrName>
                                        </p:attrNameLst>
                                      </p:cBhvr>
                                      <p:tavLst>
                                        <p:tav tm="0">
                                          <p:val>
                                            <p:strVal val="0-#ppt_w/2"/>
                                          </p:val>
                                        </p:tav>
                                        <p:tav tm="100000">
                                          <p:val>
                                            <p:strVal val="#ppt_x"/>
                                          </p:val>
                                        </p:tav>
                                      </p:tavLst>
                                    </p:anim>
                                    <p:anim calcmode="lin" valueType="num">
                                      <p:cBhvr additive="base">
                                        <p:cTn id="24" dur="500" fill="hold"/>
                                        <p:tgtEl>
                                          <p:spTgt spid="56"/>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additive="base">
                                        <p:cTn id="27" dur="500" fill="hold"/>
                                        <p:tgtEl>
                                          <p:spTgt spid="52"/>
                                        </p:tgtEl>
                                        <p:attrNameLst>
                                          <p:attrName>ppt_x</p:attrName>
                                        </p:attrNameLst>
                                      </p:cBhvr>
                                      <p:tavLst>
                                        <p:tav tm="0">
                                          <p:val>
                                            <p:strVal val="0-#ppt_w/2"/>
                                          </p:val>
                                        </p:tav>
                                        <p:tav tm="100000">
                                          <p:val>
                                            <p:strVal val="#ppt_x"/>
                                          </p:val>
                                        </p:tav>
                                      </p:tavLst>
                                    </p:anim>
                                    <p:anim calcmode="lin" valueType="num">
                                      <p:cBhvr additive="base">
                                        <p:cTn id="28" dur="500" fill="hold"/>
                                        <p:tgtEl>
                                          <p:spTgt spid="52"/>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500" fill="hold"/>
                                        <p:tgtEl>
                                          <p:spTgt spid="60"/>
                                        </p:tgtEl>
                                        <p:attrNameLst>
                                          <p:attrName>ppt_x</p:attrName>
                                        </p:attrNameLst>
                                      </p:cBhvr>
                                      <p:tavLst>
                                        <p:tav tm="0">
                                          <p:val>
                                            <p:strVal val="0-#ppt_w/2"/>
                                          </p:val>
                                        </p:tav>
                                        <p:tav tm="100000">
                                          <p:val>
                                            <p:strVal val="#ppt_x"/>
                                          </p:val>
                                        </p:tav>
                                      </p:tavLst>
                                    </p:anim>
                                    <p:anim calcmode="lin" valueType="num">
                                      <p:cBhvr additive="base">
                                        <p:cTn id="32" dur="500" fill="hold"/>
                                        <p:tgtEl>
                                          <p:spTgt spid="60"/>
                                        </p:tgtEl>
                                        <p:attrNameLst>
                                          <p:attrName>ppt_y</p:attrName>
                                        </p:attrNameLst>
                                      </p:cBhvr>
                                      <p:tavLst>
                                        <p:tav tm="0">
                                          <p:val>
                                            <p:strVal val="#ppt_y"/>
                                          </p:val>
                                        </p:tav>
                                        <p:tav tm="100000">
                                          <p:val>
                                            <p:strVal val="#ppt_y"/>
                                          </p:val>
                                        </p:tav>
                                      </p:tavLst>
                                    </p:anim>
                                  </p:childTnLst>
                                </p:cTn>
                              </p:par>
                            </p:childTnLst>
                          </p:cTn>
                        </p:par>
                        <p:par>
                          <p:cTn id="33" fill="hold">
                            <p:stCondLst>
                              <p:cond delay="1649"/>
                            </p:stCondLst>
                            <p:childTnLst>
                              <p:par>
                                <p:cTn id="34" presetID="2" presetClass="entr" presetSubtype="4" fill="hold" grpId="0" nodeType="afterEffect">
                                  <p:stCondLst>
                                    <p:cond delay="0"/>
                                  </p:stCondLst>
                                  <p:childTnLst>
                                    <p:set>
                                      <p:cBhvr>
                                        <p:cTn id="35" dur="1" fill="hold">
                                          <p:stCondLst>
                                            <p:cond delay="0"/>
                                          </p:stCondLst>
                                        </p:cTn>
                                        <p:tgtEl>
                                          <p:spTgt spid="68"/>
                                        </p:tgtEl>
                                        <p:attrNameLst>
                                          <p:attrName>style.visibility</p:attrName>
                                        </p:attrNameLst>
                                      </p:cBhvr>
                                      <p:to>
                                        <p:strVal val="visible"/>
                                      </p:to>
                                    </p:set>
                                    <p:anim calcmode="lin" valueType="num">
                                      <p:cBhvr additive="base">
                                        <p:cTn id="36" dur="500" fill="hold"/>
                                        <p:tgtEl>
                                          <p:spTgt spid="68"/>
                                        </p:tgtEl>
                                        <p:attrNameLst>
                                          <p:attrName>ppt_x</p:attrName>
                                        </p:attrNameLst>
                                      </p:cBhvr>
                                      <p:tavLst>
                                        <p:tav tm="0">
                                          <p:val>
                                            <p:strVal val="#ppt_x"/>
                                          </p:val>
                                        </p:tav>
                                        <p:tav tm="100000">
                                          <p:val>
                                            <p:strVal val="#ppt_x"/>
                                          </p:val>
                                        </p:tav>
                                      </p:tavLst>
                                    </p:anim>
                                    <p:anim calcmode="lin" valueType="num">
                                      <p:cBhvr additive="base">
                                        <p:cTn id="37" dur="500" fill="hold"/>
                                        <p:tgtEl>
                                          <p:spTgt spid="68"/>
                                        </p:tgtEl>
                                        <p:attrNameLst>
                                          <p:attrName>ppt_y</p:attrName>
                                        </p:attrNameLst>
                                      </p:cBhvr>
                                      <p:tavLst>
                                        <p:tav tm="0">
                                          <p:val>
                                            <p:strVal val="1+#ppt_h/2"/>
                                          </p:val>
                                        </p:tav>
                                        <p:tav tm="100000">
                                          <p:val>
                                            <p:strVal val="#ppt_y"/>
                                          </p:val>
                                        </p:tav>
                                      </p:tavLst>
                                    </p:anim>
                                  </p:childTnLst>
                                </p:cTn>
                              </p:par>
                            </p:childTnLst>
                          </p:cTn>
                        </p:par>
                        <p:par>
                          <p:cTn id="38" fill="hold">
                            <p:stCondLst>
                              <p:cond delay="2149"/>
                            </p:stCondLst>
                            <p:childTnLst>
                              <p:par>
                                <p:cTn id="39" presetID="2" presetClass="entr" presetSubtype="4" fill="hold" grpId="0" nodeType="afterEffect">
                                  <p:stCondLst>
                                    <p:cond delay="0"/>
                                  </p:stCondLst>
                                  <p:childTnLst>
                                    <p:set>
                                      <p:cBhvr>
                                        <p:cTn id="40" dur="1" fill="hold">
                                          <p:stCondLst>
                                            <p:cond delay="0"/>
                                          </p:stCondLst>
                                        </p:cTn>
                                        <p:tgtEl>
                                          <p:spTgt spid="69"/>
                                        </p:tgtEl>
                                        <p:attrNameLst>
                                          <p:attrName>style.visibility</p:attrName>
                                        </p:attrNameLst>
                                      </p:cBhvr>
                                      <p:to>
                                        <p:strVal val="visible"/>
                                      </p:to>
                                    </p:set>
                                    <p:anim calcmode="lin" valueType="num">
                                      <p:cBhvr additive="base">
                                        <p:cTn id="41" dur="500" fill="hold"/>
                                        <p:tgtEl>
                                          <p:spTgt spid="69"/>
                                        </p:tgtEl>
                                        <p:attrNameLst>
                                          <p:attrName>ppt_x</p:attrName>
                                        </p:attrNameLst>
                                      </p:cBhvr>
                                      <p:tavLst>
                                        <p:tav tm="0">
                                          <p:val>
                                            <p:strVal val="#ppt_x"/>
                                          </p:val>
                                        </p:tav>
                                        <p:tav tm="100000">
                                          <p:val>
                                            <p:strVal val="#ppt_x"/>
                                          </p:val>
                                        </p:tav>
                                      </p:tavLst>
                                    </p:anim>
                                    <p:anim calcmode="lin" valueType="num">
                                      <p:cBhvr additive="base">
                                        <p:cTn id="42" dur="500" fill="hold"/>
                                        <p:tgtEl>
                                          <p:spTgt spid="69"/>
                                        </p:tgtEl>
                                        <p:attrNameLst>
                                          <p:attrName>ppt_y</p:attrName>
                                        </p:attrNameLst>
                                      </p:cBhvr>
                                      <p:tavLst>
                                        <p:tav tm="0">
                                          <p:val>
                                            <p:strVal val="1+#ppt_h/2"/>
                                          </p:val>
                                        </p:tav>
                                        <p:tav tm="100000">
                                          <p:val>
                                            <p:strVal val="#ppt_y"/>
                                          </p:val>
                                        </p:tav>
                                      </p:tavLst>
                                    </p:anim>
                                  </p:childTnLst>
                                </p:cTn>
                              </p:par>
                            </p:childTnLst>
                          </p:cTn>
                        </p:par>
                        <p:par>
                          <p:cTn id="43" fill="hold">
                            <p:stCondLst>
                              <p:cond delay="2649"/>
                            </p:stCondLst>
                            <p:childTnLst>
                              <p:par>
                                <p:cTn id="44" presetID="2" presetClass="entr" presetSubtype="1" fill="hold" grpId="0" nodeType="afterEffect">
                                  <p:stCondLst>
                                    <p:cond delay="0"/>
                                  </p:stCondLst>
                                  <p:childTnLst>
                                    <p:set>
                                      <p:cBhvr>
                                        <p:cTn id="45" dur="1" fill="hold">
                                          <p:stCondLst>
                                            <p:cond delay="0"/>
                                          </p:stCondLst>
                                        </p:cTn>
                                        <p:tgtEl>
                                          <p:spTgt spid="70"/>
                                        </p:tgtEl>
                                        <p:attrNameLst>
                                          <p:attrName>style.visibility</p:attrName>
                                        </p:attrNameLst>
                                      </p:cBhvr>
                                      <p:to>
                                        <p:strVal val="visible"/>
                                      </p:to>
                                    </p:set>
                                    <p:anim calcmode="lin" valueType="num">
                                      <p:cBhvr additive="base">
                                        <p:cTn id="46" dur="500" fill="hold"/>
                                        <p:tgtEl>
                                          <p:spTgt spid="70"/>
                                        </p:tgtEl>
                                        <p:attrNameLst>
                                          <p:attrName>ppt_x</p:attrName>
                                        </p:attrNameLst>
                                      </p:cBhvr>
                                      <p:tavLst>
                                        <p:tav tm="0">
                                          <p:val>
                                            <p:strVal val="#ppt_x"/>
                                          </p:val>
                                        </p:tav>
                                        <p:tav tm="100000">
                                          <p:val>
                                            <p:strVal val="#ppt_x"/>
                                          </p:val>
                                        </p:tav>
                                      </p:tavLst>
                                    </p:anim>
                                    <p:anim calcmode="lin" valueType="num">
                                      <p:cBhvr additive="base">
                                        <p:cTn id="47" dur="500" fill="hold"/>
                                        <p:tgtEl>
                                          <p:spTgt spid="70"/>
                                        </p:tgtEl>
                                        <p:attrNameLst>
                                          <p:attrName>ppt_y</p:attrName>
                                        </p:attrNameLst>
                                      </p:cBhvr>
                                      <p:tavLst>
                                        <p:tav tm="0">
                                          <p:val>
                                            <p:strVal val="0-#ppt_h/2"/>
                                          </p:val>
                                        </p:tav>
                                        <p:tav tm="100000">
                                          <p:val>
                                            <p:strVal val="#ppt_y"/>
                                          </p:val>
                                        </p:tav>
                                      </p:tavLst>
                                    </p:anim>
                                  </p:childTnLst>
                                </p:cTn>
                              </p:par>
                            </p:childTnLst>
                          </p:cTn>
                        </p:par>
                        <p:par>
                          <p:cTn id="48" fill="hold">
                            <p:stCondLst>
                              <p:cond delay="3149"/>
                            </p:stCondLst>
                            <p:childTnLst>
                              <p:par>
                                <p:cTn id="49" presetID="2" presetClass="entr" presetSubtype="1" fill="hold" grpId="0" nodeType="afterEffect">
                                  <p:stCondLst>
                                    <p:cond delay="0"/>
                                  </p:stCondLst>
                                  <p:childTnLst>
                                    <p:set>
                                      <p:cBhvr>
                                        <p:cTn id="50" dur="1" fill="hold">
                                          <p:stCondLst>
                                            <p:cond delay="0"/>
                                          </p:stCondLst>
                                        </p:cTn>
                                        <p:tgtEl>
                                          <p:spTgt spid="71"/>
                                        </p:tgtEl>
                                        <p:attrNameLst>
                                          <p:attrName>style.visibility</p:attrName>
                                        </p:attrNameLst>
                                      </p:cBhvr>
                                      <p:to>
                                        <p:strVal val="visible"/>
                                      </p:to>
                                    </p:set>
                                    <p:anim calcmode="lin" valueType="num">
                                      <p:cBhvr additive="base">
                                        <p:cTn id="51" dur="500" fill="hold"/>
                                        <p:tgtEl>
                                          <p:spTgt spid="71"/>
                                        </p:tgtEl>
                                        <p:attrNameLst>
                                          <p:attrName>ppt_x</p:attrName>
                                        </p:attrNameLst>
                                      </p:cBhvr>
                                      <p:tavLst>
                                        <p:tav tm="0">
                                          <p:val>
                                            <p:strVal val="#ppt_x"/>
                                          </p:val>
                                        </p:tav>
                                        <p:tav tm="100000">
                                          <p:val>
                                            <p:strVal val="#ppt_x"/>
                                          </p:val>
                                        </p:tav>
                                      </p:tavLst>
                                    </p:anim>
                                    <p:anim calcmode="lin" valueType="num">
                                      <p:cBhvr additive="base">
                                        <p:cTn id="52" dur="500" fill="hold"/>
                                        <p:tgtEl>
                                          <p:spTgt spid="71"/>
                                        </p:tgtEl>
                                        <p:attrNameLst>
                                          <p:attrName>ppt_y</p:attrName>
                                        </p:attrNameLst>
                                      </p:cBhvr>
                                      <p:tavLst>
                                        <p:tav tm="0">
                                          <p:val>
                                            <p:strVal val="0-#ppt_h/2"/>
                                          </p:val>
                                        </p:tav>
                                        <p:tav tm="100000">
                                          <p:val>
                                            <p:strVal val="#ppt_y"/>
                                          </p:val>
                                        </p:tav>
                                      </p:tavLst>
                                    </p:anim>
                                  </p:childTnLst>
                                </p:cTn>
                              </p:par>
                            </p:childTnLst>
                          </p:cTn>
                        </p:par>
                        <p:par>
                          <p:cTn id="53" fill="hold">
                            <p:stCondLst>
                              <p:cond delay="3649"/>
                            </p:stCondLst>
                            <p:childTnLst>
                              <p:par>
                                <p:cTn id="54" presetID="2" presetClass="entr" presetSubtype="4" fill="hold" grpId="0" nodeType="afterEffect">
                                  <p:stCondLst>
                                    <p:cond delay="0"/>
                                  </p:stCondLst>
                                  <p:childTnLst>
                                    <p:set>
                                      <p:cBhvr>
                                        <p:cTn id="55" dur="1" fill="hold">
                                          <p:stCondLst>
                                            <p:cond delay="0"/>
                                          </p:stCondLst>
                                        </p:cTn>
                                        <p:tgtEl>
                                          <p:spTgt spid="72"/>
                                        </p:tgtEl>
                                        <p:attrNameLst>
                                          <p:attrName>style.visibility</p:attrName>
                                        </p:attrNameLst>
                                      </p:cBhvr>
                                      <p:to>
                                        <p:strVal val="visible"/>
                                      </p:to>
                                    </p:set>
                                    <p:anim calcmode="lin" valueType="num">
                                      <p:cBhvr additive="base">
                                        <p:cTn id="56" dur="500" fill="hold"/>
                                        <p:tgtEl>
                                          <p:spTgt spid="72"/>
                                        </p:tgtEl>
                                        <p:attrNameLst>
                                          <p:attrName>ppt_x</p:attrName>
                                        </p:attrNameLst>
                                      </p:cBhvr>
                                      <p:tavLst>
                                        <p:tav tm="0">
                                          <p:val>
                                            <p:strVal val="#ppt_x"/>
                                          </p:val>
                                        </p:tav>
                                        <p:tav tm="100000">
                                          <p:val>
                                            <p:strVal val="#ppt_x"/>
                                          </p:val>
                                        </p:tav>
                                      </p:tavLst>
                                    </p:anim>
                                    <p:anim calcmode="lin" valueType="num">
                                      <p:cBhvr additive="base">
                                        <p:cTn id="57" dur="500" fill="hold"/>
                                        <p:tgtEl>
                                          <p:spTgt spid="72"/>
                                        </p:tgtEl>
                                        <p:attrNameLst>
                                          <p:attrName>ppt_y</p:attrName>
                                        </p:attrNameLst>
                                      </p:cBhvr>
                                      <p:tavLst>
                                        <p:tav tm="0">
                                          <p:val>
                                            <p:strVal val="1+#ppt_h/2"/>
                                          </p:val>
                                        </p:tav>
                                        <p:tav tm="100000">
                                          <p:val>
                                            <p:strVal val="#ppt_y"/>
                                          </p:val>
                                        </p:tav>
                                      </p:tavLst>
                                    </p:anim>
                                  </p:childTnLst>
                                </p:cTn>
                              </p:par>
                            </p:childTnLst>
                          </p:cTn>
                        </p:par>
                        <p:par>
                          <p:cTn id="58" fill="hold">
                            <p:stCondLst>
                              <p:cond delay="4149"/>
                            </p:stCondLst>
                            <p:childTnLst>
                              <p:par>
                                <p:cTn id="59" presetID="2" presetClass="entr" presetSubtype="4" fill="hold" grpId="0" nodeType="afterEffect">
                                  <p:stCondLst>
                                    <p:cond delay="0"/>
                                  </p:stCondLst>
                                  <p:childTnLst>
                                    <p:set>
                                      <p:cBhvr>
                                        <p:cTn id="60" dur="1" fill="hold">
                                          <p:stCondLst>
                                            <p:cond delay="0"/>
                                          </p:stCondLst>
                                        </p:cTn>
                                        <p:tgtEl>
                                          <p:spTgt spid="73"/>
                                        </p:tgtEl>
                                        <p:attrNameLst>
                                          <p:attrName>style.visibility</p:attrName>
                                        </p:attrNameLst>
                                      </p:cBhvr>
                                      <p:to>
                                        <p:strVal val="visible"/>
                                      </p:to>
                                    </p:set>
                                    <p:anim calcmode="lin" valueType="num">
                                      <p:cBhvr additive="base">
                                        <p:cTn id="61" dur="500" fill="hold"/>
                                        <p:tgtEl>
                                          <p:spTgt spid="73"/>
                                        </p:tgtEl>
                                        <p:attrNameLst>
                                          <p:attrName>ppt_x</p:attrName>
                                        </p:attrNameLst>
                                      </p:cBhvr>
                                      <p:tavLst>
                                        <p:tav tm="0">
                                          <p:val>
                                            <p:strVal val="#ppt_x"/>
                                          </p:val>
                                        </p:tav>
                                        <p:tav tm="100000">
                                          <p:val>
                                            <p:strVal val="#ppt_x"/>
                                          </p:val>
                                        </p:tav>
                                      </p:tavLst>
                                    </p:anim>
                                    <p:anim calcmode="lin" valueType="num">
                                      <p:cBhvr additive="base">
                                        <p:cTn id="62" dur="500" fill="hold"/>
                                        <p:tgtEl>
                                          <p:spTgt spid="73"/>
                                        </p:tgtEl>
                                        <p:attrNameLst>
                                          <p:attrName>ppt_y</p:attrName>
                                        </p:attrNameLst>
                                      </p:cBhvr>
                                      <p:tavLst>
                                        <p:tav tm="0">
                                          <p:val>
                                            <p:strVal val="1+#ppt_h/2"/>
                                          </p:val>
                                        </p:tav>
                                        <p:tav tm="100000">
                                          <p:val>
                                            <p:strVal val="#ppt_y"/>
                                          </p:val>
                                        </p:tav>
                                      </p:tavLst>
                                    </p:anim>
                                  </p:childTnLst>
                                </p:cTn>
                              </p:par>
                            </p:childTnLst>
                          </p:cTn>
                        </p:par>
                        <p:par>
                          <p:cTn id="63" fill="hold">
                            <p:stCondLst>
                              <p:cond delay="4649"/>
                            </p:stCondLst>
                            <p:childTnLst>
                              <p:par>
                                <p:cTn id="64" presetID="2" presetClass="entr" presetSubtype="1" fill="hold" grpId="0" nodeType="afterEffect">
                                  <p:stCondLst>
                                    <p:cond delay="0"/>
                                  </p:stCondLst>
                                  <p:childTnLst>
                                    <p:set>
                                      <p:cBhvr>
                                        <p:cTn id="65" dur="1" fill="hold">
                                          <p:stCondLst>
                                            <p:cond delay="0"/>
                                          </p:stCondLst>
                                        </p:cTn>
                                        <p:tgtEl>
                                          <p:spTgt spid="74"/>
                                        </p:tgtEl>
                                        <p:attrNameLst>
                                          <p:attrName>style.visibility</p:attrName>
                                        </p:attrNameLst>
                                      </p:cBhvr>
                                      <p:to>
                                        <p:strVal val="visible"/>
                                      </p:to>
                                    </p:set>
                                    <p:anim calcmode="lin" valueType="num">
                                      <p:cBhvr additive="base">
                                        <p:cTn id="66" dur="500" fill="hold"/>
                                        <p:tgtEl>
                                          <p:spTgt spid="74"/>
                                        </p:tgtEl>
                                        <p:attrNameLst>
                                          <p:attrName>ppt_x</p:attrName>
                                        </p:attrNameLst>
                                      </p:cBhvr>
                                      <p:tavLst>
                                        <p:tav tm="0">
                                          <p:val>
                                            <p:strVal val="#ppt_x"/>
                                          </p:val>
                                        </p:tav>
                                        <p:tav tm="100000">
                                          <p:val>
                                            <p:strVal val="#ppt_x"/>
                                          </p:val>
                                        </p:tav>
                                      </p:tavLst>
                                    </p:anim>
                                    <p:anim calcmode="lin" valueType="num">
                                      <p:cBhvr additive="base">
                                        <p:cTn id="67" dur="500" fill="hold"/>
                                        <p:tgtEl>
                                          <p:spTgt spid="74"/>
                                        </p:tgtEl>
                                        <p:attrNameLst>
                                          <p:attrName>ppt_y</p:attrName>
                                        </p:attrNameLst>
                                      </p:cBhvr>
                                      <p:tavLst>
                                        <p:tav tm="0">
                                          <p:val>
                                            <p:strVal val="0-#ppt_h/2"/>
                                          </p:val>
                                        </p:tav>
                                        <p:tav tm="100000">
                                          <p:val>
                                            <p:strVal val="#ppt_y"/>
                                          </p:val>
                                        </p:tav>
                                      </p:tavLst>
                                    </p:anim>
                                  </p:childTnLst>
                                </p:cTn>
                              </p:par>
                            </p:childTnLst>
                          </p:cTn>
                        </p:par>
                        <p:par>
                          <p:cTn id="68" fill="hold">
                            <p:stCondLst>
                              <p:cond delay="5149"/>
                            </p:stCondLst>
                            <p:childTnLst>
                              <p:par>
                                <p:cTn id="69" presetID="2" presetClass="entr" presetSubtype="1" fill="hold" grpId="0" nodeType="afterEffect">
                                  <p:stCondLst>
                                    <p:cond delay="0"/>
                                  </p:stCondLst>
                                  <p:childTnLst>
                                    <p:set>
                                      <p:cBhvr>
                                        <p:cTn id="70" dur="1" fill="hold">
                                          <p:stCondLst>
                                            <p:cond delay="0"/>
                                          </p:stCondLst>
                                        </p:cTn>
                                        <p:tgtEl>
                                          <p:spTgt spid="75"/>
                                        </p:tgtEl>
                                        <p:attrNameLst>
                                          <p:attrName>style.visibility</p:attrName>
                                        </p:attrNameLst>
                                      </p:cBhvr>
                                      <p:to>
                                        <p:strVal val="visible"/>
                                      </p:to>
                                    </p:set>
                                    <p:anim calcmode="lin" valueType="num">
                                      <p:cBhvr additive="base">
                                        <p:cTn id="71" dur="500" fill="hold"/>
                                        <p:tgtEl>
                                          <p:spTgt spid="75"/>
                                        </p:tgtEl>
                                        <p:attrNameLst>
                                          <p:attrName>ppt_x</p:attrName>
                                        </p:attrNameLst>
                                      </p:cBhvr>
                                      <p:tavLst>
                                        <p:tav tm="0">
                                          <p:val>
                                            <p:strVal val="#ppt_x"/>
                                          </p:val>
                                        </p:tav>
                                        <p:tav tm="100000">
                                          <p:val>
                                            <p:strVal val="#ppt_x"/>
                                          </p:val>
                                        </p:tav>
                                      </p:tavLst>
                                    </p:anim>
                                    <p:anim calcmode="lin" valueType="num">
                                      <p:cBhvr additive="base">
                                        <p:cTn id="72" dur="500" fill="hold"/>
                                        <p:tgtEl>
                                          <p:spTgt spid="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8" grpId="0"/>
      <p:bldP spid="69" grpId="0"/>
      <p:bldP spid="70" grpId="0"/>
      <p:bldP spid="71" grpId="0"/>
      <p:bldP spid="72" grpId="0"/>
      <p:bldP spid="73" grpId="0"/>
      <p:bldP spid="74" grpId="0"/>
      <p:bldP spid="7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4670425" y="781685"/>
            <a:ext cx="4196080" cy="884393"/>
            <a:chOff x="6178340" y="1457775"/>
            <a:chExt cx="3592830" cy="1178342"/>
          </a:xfrm>
        </p:grpSpPr>
        <p:sp>
          <p:nvSpPr>
            <p:cNvPr id="86" name="文本框 85"/>
            <p:cNvSpPr txBox="1"/>
            <p:nvPr/>
          </p:nvSpPr>
          <p:spPr>
            <a:xfrm>
              <a:off x="6178340" y="1746065"/>
              <a:ext cx="3592830" cy="890052"/>
            </a:xfrm>
            <a:prstGeom prst="rect">
              <a:avLst/>
            </a:prstGeom>
            <a:noFill/>
          </p:spPr>
          <p:txBody>
            <a:bodyPr wrap="square" rtlCol="0">
              <a:spAutoFit/>
            </a:bodyPr>
            <a:lstStyle/>
            <a:p>
              <a:pPr>
                <a:lnSpc>
                  <a:spcPts val="1500"/>
                </a:lnSpc>
              </a:pPr>
              <a:r>
                <a:rPr lang="zh-CN" altLang="en-US" sz="1200" dirty="0">
                  <a:solidFill>
                    <a:schemeClr val="tx1">
                      <a:lumMod val="75000"/>
                      <a:lumOff val="25000"/>
                    </a:schemeClr>
                  </a:solidFill>
                  <a:cs typeface="+mn-ea"/>
                  <a:sym typeface="+mn-lt"/>
                </a:rPr>
                <a:t>1、论证课题研究的意义和课题实施的可能性，制定研究总体方案。</a:t>
              </a:r>
              <a:endParaRPr lang="zh-CN" altLang="en-US" sz="1200" dirty="0">
                <a:solidFill>
                  <a:schemeClr val="tx1">
                    <a:lumMod val="75000"/>
                    <a:lumOff val="25000"/>
                  </a:schemeClr>
                </a:solidFill>
                <a:cs typeface="+mn-ea"/>
                <a:sym typeface="+mn-lt"/>
              </a:endParaRPr>
            </a:p>
            <a:p>
              <a:pPr>
                <a:lnSpc>
                  <a:spcPts val="1500"/>
                </a:lnSpc>
              </a:pPr>
              <a:r>
                <a:rPr lang="zh-CN" altLang="en-US" sz="1200" dirty="0">
                  <a:solidFill>
                    <a:schemeClr val="tx1">
                      <a:lumMod val="75000"/>
                      <a:lumOff val="25000"/>
                    </a:schemeClr>
                  </a:solidFill>
                  <a:cs typeface="+mn-ea"/>
                  <a:sym typeface="+mn-lt"/>
                </a:rPr>
                <a:t>2、确定研究的指导理论、研究目标、研究步骤‘研究方法。</a:t>
              </a:r>
              <a:endParaRPr lang="zh-CN" altLang="en-US" sz="1200" dirty="0">
                <a:solidFill>
                  <a:schemeClr val="tx1">
                    <a:lumMod val="75000"/>
                    <a:lumOff val="25000"/>
                  </a:schemeClr>
                </a:solidFill>
                <a:cs typeface="+mn-ea"/>
                <a:sym typeface="+mn-lt"/>
              </a:endParaRPr>
            </a:p>
          </p:txBody>
        </p:sp>
        <p:sp>
          <p:nvSpPr>
            <p:cNvPr id="8" name="TextBox 1956"/>
            <p:cNvSpPr/>
            <p:nvPr/>
          </p:nvSpPr>
          <p:spPr>
            <a:xfrm>
              <a:off x="6182151" y="1457775"/>
              <a:ext cx="1921944" cy="377342"/>
            </a:xfrm>
            <a:prstGeom prst="rect">
              <a:avLst/>
            </a:prstGeom>
            <a:noFill/>
            <a:ln w="9525">
              <a:noFill/>
              <a:miter/>
            </a:ln>
          </p:spPr>
          <p:txBody>
            <a:bodyPr wrap="square">
              <a:spAutoFit/>
            </a:bodyPr>
            <a:lstStyle/>
            <a:p>
              <a:pPr lvl="0" algn="l">
                <a:lnSpc>
                  <a:spcPts val="1500"/>
                </a:lnSpc>
              </a:pPr>
              <a:r>
                <a:rPr lang="zh-CN" altLang="en-US" b="1" dirty="0">
                  <a:solidFill>
                    <a:srgbClr val="1B4367"/>
                  </a:solidFill>
                  <a:cs typeface="+mn-ea"/>
                  <a:sym typeface="+mn-lt"/>
                </a:rPr>
                <a:t>准备阶段</a:t>
              </a:r>
              <a:endParaRPr lang="zh-CN" altLang="en-US" b="1" dirty="0">
                <a:solidFill>
                  <a:srgbClr val="1B4367"/>
                </a:solidFill>
                <a:cs typeface="+mn-ea"/>
                <a:sym typeface="+mn-lt"/>
              </a:endParaRPr>
            </a:p>
          </p:txBody>
        </p:sp>
      </p:grpSp>
      <p:grpSp>
        <p:nvGrpSpPr>
          <p:cNvPr id="74" name="组合 73"/>
          <p:cNvGrpSpPr/>
          <p:nvPr/>
        </p:nvGrpSpPr>
        <p:grpSpPr>
          <a:xfrm>
            <a:off x="4672330" y="2534920"/>
            <a:ext cx="4040505" cy="691932"/>
            <a:chOff x="6180940" y="3828220"/>
            <a:chExt cx="3592830" cy="922151"/>
          </a:xfrm>
        </p:grpSpPr>
        <p:sp>
          <p:nvSpPr>
            <p:cNvPr id="6" name="文本框 5"/>
            <p:cNvSpPr txBox="1"/>
            <p:nvPr/>
          </p:nvSpPr>
          <p:spPr>
            <a:xfrm>
              <a:off x="6180940" y="4116510"/>
              <a:ext cx="3592830" cy="633861"/>
            </a:xfrm>
            <a:prstGeom prst="rect">
              <a:avLst/>
            </a:prstGeom>
            <a:noFill/>
          </p:spPr>
          <p:txBody>
            <a:bodyPr wrap="square" rtlCol="0">
              <a:spAutoFit/>
            </a:bodyPr>
            <a:lstStyle/>
            <a:p>
              <a:pPr>
                <a:lnSpc>
                  <a:spcPts val="1500"/>
                </a:lnSpc>
              </a:pPr>
              <a:r>
                <a:rPr lang="zh-CN" altLang="en-US" sz="1200" dirty="0">
                  <a:solidFill>
                    <a:schemeClr val="tx1">
                      <a:lumMod val="75000"/>
                      <a:lumOff val="25000"/>
                    </a:schemeClr>
                  </a:solidFill>
                  <a:cs typeface="+mn-ea"/>
                  <a:sym typeface="+mn-lt"/>
                </a:rPr>
                <a:t>根据课题调查及检索数据和研究目标，开展课题程序的开发及实现。</a:t>
              </a:r>
              <a:endParaRPr lang="zh-CN" altLang="en-US" sz="1200" dirty="0">
                <a:solidFill>
                  <a:schemeClr val="tx1">
                    <a:lumMod val="75000"/>
                    <a:lumOff val="25000"/>
                  </a:schemeClr>
                </a:solidFill>
                <a:cs typeface="+mn-ea"/>
                <a:sym typeface="+mn-lt"/>
              </a:endParaRPr>
            </a:p>
          </p:txBody>
        </p:sp>
        <p:sp>
          <p:nvSpPr>
            <p:cNvPr id="7" name="TextBox 1956"/>
            <p:cNvSpPr/>
            <p:nvPr/>
          </p:nvSpPr>
          <p:spPr>
            <a:xfrm>
              <a:off x="6184751" y="3828220"/>
              <a:ext cx="2086684" cy="377439"/>
            </a:xfrm>
            <a:prstGeom prst="rect">
              <a:avLst/>
            </a:prstGeom>
            <a:noFill/>
            <a:ln w="9525">
              <a:noFill/>
              <a:miter/>
            </a:ln>
          </p:spPr>
          <p:txBody>
            <a:bodyPr wrap="square">
              <a:spAutoFit/>
            </a:bodyPr>
            <a:lstStyle/>
            <a:p>
              <a:pPr lvl="0" algn="l">
                <a:lnSpc>
                  <a:spcPts val="1500"/>
                </a:lnSpc>
              </a:pPr>
              <a:r>
                <a:rPr lang="zh-CN" altLang="en-US" b="1" dirty="0">
                  <a:solidFill>
                    <a:srgbClr val="1B4367"/>
                  </a:solidFill>
                  <a:cs typeface="+mn-ea"/>
                  <a:sym typeface="+mn-lt"/>
                </a:rPr>
                <a:t>实施阶段</a:t>
              </a:r>
              <a:endParaRPr lang="zh-CN" altLang="en-US" b="1" dirty="0">
                <a:solidFill>
                  <a:srgbClr val="1B4367"/>
                </a:solidFill>
                <a:cs typeface="+mn-ea"/>
                <a:sym typeface="+mn-lt"/>
              </a:endParaRPr>
            </a:p>
          </p:txBody>
        </p:sp>
      </p:grpSp>
      <p:cxnSp>
        <p:nvCxnSpPr>
          <p:cNvPr id="11" name="直接连接符 10"/>
          <p:cNvCxnSpPr>
            <a:stCxn id="56" idx="0"/>
          </p:cNvCxnSpPr>
          <p:nvPr/>
        </p:nvCxnSpPr>
        <p:spPr>
          <a:xfrm>
            <a:off x="4312404" y="881485"/>
            <a:ext cx="0" cy="3349214"/>
          </a:xfrm>
          <a:prstGeom prst="line">
            <a:avLst/>
          </a:prstGeom>
          <a:ln w="9525">
            <a:solidFill>
              <a:srgbClr val="1B4367"/>
            </a:solidFill>
            <a:prstDash val="solid"/>
          </a:ln>
        </p:spPr>
        <p:style>
          <a:lnRef idx="1">
            <a:schemeClr val="accent1"/>
          </a:lnRef>
          <a:fillRef idx="0">
            <a:schemeClr val="accent1"/>
          </a:fillRef>
          <a:effectRef idx="0">
            <a:schemeClr val="accent1"/>
          </a:effectRef>
          <a:fontRef idx="minor">
            <a:schemeClr val="tx1"/>
          </a:fontRef>
        </p:style>
      </p:cxnSp>
      <p:grpSp>
        <p:nvGrpSpPr>
          <p:cNvPr id="73" name="组合 72"/>
          <p:cNvGrpSpPr/>
          <p:nvPr/>
        </p:nvGrpSpPr>
        <p:grpSpPr>
          <a:xfrm>
            <a:off x="3964898" y="3418271"/>
            <a:ext cx="686184" cy="694853"/>
            <a:chOff x="5237224" y="4937554"/>
            <a:chExt cx="914912" cy="926470"/>
          </a:xfrm>
          <a:solidFill>
            <a:schemeClr val="bg1"/>
          </a:solidFill>
        </p:grpSpPr>
        <p:sp>
          <p:nvSpPr>
            <p:cNvPr id="65" name="Freeform 1812"/>
            <p:cNvSpPr/>
            <p:nvPr/>
          </p:nvSpPr>
          <p:spPr>
            <a:xfrm>
              <a:off x="5237224" y="4937554"/>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5" name="组合 24"/>
            <p:cNvGrpSpPr/>
            <p:nvPr/>
          </p:nvGrpSpPr>
          <p:grpSpPr>
            <a:xfrm>
              <a:off x="5474309" y="5184293"/>
              <a:ext cx="438631" cy="441328"/>
              <a:chOff x="5595939" y="4999038"/>
              <a:chExt cx="515938" cy="519113"/>
            </a:xfrm>
            <a:grpFill/>
          </p:grpSpPr>
          <p:sp>
            <p:nvSpPr>
              <p:cNvPr id="49" name="Freeform 5"/>
              <p:cNvSpPr/>
              <p:nvPr/>
            </p:nvSpPr>
            <p:spPr bwMode="auto">
              <a:xfrm>
                <a:off x="5599114" y="4999038"/>
                <a:ext cx="430213" cy="303213"/>
              </a:xfrm>
              <a:custGeom>
                <a:avLst/>
                <a:gdLst>
                  <a:gd name="T0" fmla="*/ 298 w 298"/>
                  <a:gd name="T1" fmla="*/ 81 h 211"/>
                  <a:gd name="T2" fmla="*/ 292 w 298"/>
                  <a:gd name="T3" fmla="*/ 0 h 211"/>
                  <a:gd name="T4" fmla="*/ 210 w 298"/>
                  <a:gd name="T5" fmla="*/ 30 h 211"/>
                  <a:gd name="T6" fmla="*/ 242 w 298"/>
                  <a:gd name="T7" fmla="*/ 48 h 211"/>
                  <a:gd name="T8" fmla="*/ 100 w 298"/>
                  <a:gd name="T9" fmla="*/ 155 h 211"/>
                  <a:gd name="T10" fmla="*/ 1 w 298"/>
                  <a:gd name="T11" fmla="*/ 169 h 211"/>
                  <a:gd name="T12" fmla="*/ 1 w 298"/>
                  <a:gd name="T13" fmla="*/ 188 h 211"/>
                  <a:gd name="T14" fmla="*/ 1 w 298"/>
                  <a:gd name="T15" fmla="*/ 207 h 211"/>
                  <a:gd name="T16" fmla="*/ 1 w 298"/>
                  <a:gd name="T17" fmla="*/ 207 h 211"/>
                  <a:gd name="T18" fmla="*/ 112 w 298"/>
                  <a:gd name="T19" fmla="*/ 191 h 211"/>
                  <a:gd name="T20" fmla="*/ 208 w 298"/>
                  <a:gd name="T21" fmla="*/ 139 h 211"/>
                  <a:gd name="T22" fmla="*/ 275 w 298"/>
                  <a:gd name="T23" fmla="*/ 68 h 211"/>
                  <a:gd name="T24" fmla="*/ 298 w 298"/>
                  <a:gd name="T25" fmla="*/ 8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8" h="211">
                    <a:moveTo>
                      <a:pt x="298" y="81"/>
                    </a:moveTo>
                    <a:cubicBezTo>
                      <a:pt x="292" y="0"/>
                      <a:pt x="292" y="0"/>
                      <a:pt x="292" y="0"/>
                    </a:cubicBezTo>
                    <a:cubicBezTo>
                      <a:pt x="210" y="30"/>
                      <a:pt x="210" y="30"/>
                      <a:pt x="210" y="30"/>
                    </a:cubicBezTo>
                    <a:cubicBezTo>
                      <a:pt x="242" y="48"/>
                      <a:pt x="242" y="48"/>
                      <a:pt x="242" y="48"/>
                    </a:cubicBezTo>
                    <a:cubicBezTo>
                      <a:pt x="208" y="98"/>
                      <a:pt x="160" y="133"/>
                      <a:pt x="100" y="155"/>
                    </a:cubicBezTo>
                    <a:cubicBezTo>
                      <a:pt x="46" y="174"/>
                      <a:pt x="1" y="169"/>
                      <a:pt x="1" y="169"/>
                    </a:cubicBezTo>
                    <a:cubicBezTo>
                      <a:pt x="1" y="188"/>
                      <a:pt x="1" y="188"/>
                      <a:pt x="1" y="188"/>
                    </a:cubicBezTo>
                    <a:cubicBezTo>
                      <a:pt x="1" y="207"/>
                      <a:pt x="1" y="207"/>
                      <a:pt x="1" y="207"/>
                    </a:cubicBezTo>
                    <a:cubicBezTo>
                      <a:pt x="1" y="207"/>
                      <a:pt x="0" y="207"/>
                      <a:pt x="1" y="207"/>
                    </a:cubicBezTo>
                    <a:cubicBezTo>
                      <a:pt x="8" y="207"/>
                      <a:pt x="55" y="211"/>
                      <a:pt x="112" y="191"/>
                    </a:cubicBezTo>
                    <a:cubicBezTo>
                      <a:pt x="147" y="179"/>
                      <a:pt x="180" y="161"/>
                      <a:pt x="208" y="139"/>
                    </a:cubicBezTo>
                    <a:cubicBezTo>
                      <a:pt x="234" y="119"/>
                      <a:pt x="256" y="95"/>
                      <a:pt x="275" y="68"/>
                    </a:cubicBezTo>
                    <a:lnTo>
                      <a:pt x="298" y="81"/>
                    </a:lnTo>
                    <a:close/>
                  </a:path>
                </a:pathLst>
              </a:custGeom>
              <a:grpFill/>
              <a:ln w="9525">
                <a:solidFill>
                  <a:schemeClr val="bg1"/>
                </a:solidFill>
                <a:round/>
              </a:ln>
            </p:spPr>
            <p:txBody>
              <a:bodyPr/>
              <a:lstStyle/>
              <a:p>
                <a:pPr>
                  <a:defRPr/>
                </a:pPr>
                <a:endParaRPr lang="zh-CN" altLang="en-US">
                  <a:cs typeface="+mn-ea"/>
                  <a:sym typeface="+mn-lt"/>
                </a:endParaRPr>
              </a:p>
            </p:txBody>
          </p:sp>
          <p:sp>
            <p:nvSpPr>
              <p:cNvPr id="50" name="Rectangle 6"/>
              <p:cNvSpPr>
                <a:spLocks noChangeArrowheads="1"/>
              </p:cNvSpPr>
              <p:nvPr/>
            </p:nvSpPr>
            <p:spPr bwMode="auto">
              <a:xfrm>
                <a:off x="5595939" y="5345113"/>
                <a:ext cx="100013" cy="109538"/>
              </a:xfrm>
              <a:prstGeom prst="rect">
                <a:avLst/>
              </a:prstGeom>
              <a:grpFill/>
              <a:ln w="9525">
                <a:solidFill>
                  <a:schemeClr val="bg1"/>
                </a:solidFill>
                <a:miter lim="800000"/>
              </a:ln>
            </p:spPr>
            <p:txBody>
              <a:bodyPr/>
              <a:lstStyle/>
              <a:p>
                <a:pPr>
                  <a:defRPr/>
                </a:pPr>
                <a:endParaRPr lang="zh-CN" altLang="en-US">
                  <a:cs typeface="+mn-ea"/>
                  <a:sym typeface="+mn-lt"/>
                </a:endParaRPr>
              </a:p>
            </p:txBody>
          </p:sp>
          <p:sp>
            <p:nvSpPr>
              <p:cNvPr id="51" name="Freeform 7"/>
              <p:cNvSpPr/>
              <p:nvPr/>
            </p:nvSpPr>
            <p:spPr bwMode="auto">
              <a:xfrm>
                <a:off x="5713414" y="5310188"/>
                <a:ext cx="98425" cy="144463"/>
              </a:xfrm>
              <a:custGeom>
                <a:avLst/>
                <a:gdLst>
                  <a:gd name="T0" fmla="*/ 62 w 62"/>
                  <a:gd name="T1" fmla="*/ 0 h 91"/>
                  <a:gd name="T2" fmla="*/ 1 w 62"/>
                  <a:gd name="T3" fmla="*/ 0 h 91"/>
                  <a:gd name="T4" fmla="*/ 0 w 62"/>
                  <a:gd name="T5" fmla="*/ 91 h 91"/>
                  <a:gd name="T6" fmla="*/ 62 w 62"/>
                  <a:gd name="T7" fmla="*/ 91 h 91"/>
                  <a:gd name="T8" fmla="*/ 62 w 62"/>
                  <a:gd name="T9" fmla="*/ 0 h 91"/>
                </a:gdLst>
                <a:ahLst/>
                <a:cxnLst>
                  <a:cxn ang="0">
                    <a:pos x="T0" y="T1"/>
                  </a:cxn>
                  <a:cxn ang="0">
                    <a:pos x="T2" y="T3"/>
                  </a:cxn>
                  <a:cxn ang="0">
                    <a:pos x="T4" y="T5"/>
                  </a:cxn>
                  <a:cxn ang="0">
                    <a:pos x="T6" y="T7"/>
                  </a:cxn>
                  <a:cxn ang="0">
                    <a:pos x="T8" y="T9"/>
                  </a:cxn>
                </a:cxnLst>
                <a:rect l="0" t="0" r="r" b="b"/>
                <a:pathLst>
                  <a:path w="62" h="91">
                    <a:moveTo>
                      <a:pt x="62" y="0"/>
                    </a:moveTo>
                    <a:lnTo>
                      <a:pt x="1" y="0"/>
                    </a:lnTo>
                    <a:lnTo>
                      <a:pt x="0" y="91"/>
                    </a:lnTo>
                    <a:lnTo>
                      <a:pt x="62" y="91"/>
                    </a:lnTo>
                    <a:lnTo>
                      <a:pt x="62"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52" name="Rectangle 8"/>
              <p:cNvSpPr>
                <a:spLocks noChangeArrowheads="1"/>
              </p:cNvSpPr>
              <p:nvPr/>
            </p:nvSpPr>
            <p:spPr bwMode="auto">
              <a:xfrm>
                <a:off x="5830889" y="5260976"/>
                <a:ext cx="98425" cy="193675"/>
              </a:xfrm>
              <a:prstGeom prst="rect">
                <a:avLst/>
              </a:prstGeom>
              <a:grpFill/>
              <a:ln w="9525">
                <a:solidFill>
                  <a:schemeClr val="bg1"/>
                </a:solidFill>
                <a:miter lim="800000"/>
              </a:ln>
            </p:spPr>
            <p:txBody>
              <a:bodyPr/>
              <a:lstStyle/>
              <a:p>
                <a:pPr>
                  <a:defRPr/>
                </a:pPr>
                <a:endParaRPr lang="zh-CN" altLang="en-US">
                  <a:cs typeface="+mn-ea"/>
                  <a:sym typeface="+mn-lt"/>
                </a:endParaRPr>
              </a:p>
            </p:txBody>
          </p:sp>
          <p:sp>
            <p:nvSpPr>
              <p:cNvPr id="53" name="Rectangle 9"/>
              <p:cNvSpPr>
                <a:spLocks noChangeArrowheads="1"/>
              </p:cNvSpPr>
              <p:nvPr/>
            </p:nvSpPr>
            <p:spPr bwMode="auto">
              <a:xfrm>
                <a:off x="5948364" y="5183188"/>
                <a:ext cx="98425" cy="271463"/>
              </a:xfrm>
              <a:prstGeom prst="rect">
                <a:avLst/>
              </a:prstGeom>
              <a:grpFill/>
              <a:ln w="9525">
                <a:solidFill>
                  <a:schemeClr val="bg1"/>
                </a:solidFill>
                <a:miter lim="800000"/>
              </a:ln>
            </p:spPr>
            <p:txBody>
              <a:bodyPr/>
              <a:lstStyle/>
              <a:p>
                <a:pPr>
                  <a:defRPr/>
                </a:pPr>
                <a:endParaRPr lang="zh-CN" altLang="en-US">
                  <a:cs typeface="+mn-ea"/>
                  <a:sym typeface="+mn-lt"/>
                </a:endParaRPr>
              </a:p>
            </p:txBody>
          </p:sp>
          <p:sp>
            <p:nvSpPr>
              <p:cNvPr id="54" name="Freeform 10"/>
              <p:cNvSpPr/>
              <p:nvPr/>
            </p:nvSpPr>
            <p:spPr bwMode="auto">
              <a:xfrm>
                <a:off x="5595939" y="4999038"/>
                <a:ext cx="515938" cy="519113"/>
              </a:xfrm>
              <a:custGeom>
                <a:avLst/>
                <a:gdLst>
                  <a:gd name="T0" fmla="*/ 343 w 358"/>
                  <a:gd name="T1" fmla="*/ 0 h 361"/>
                  <a:gd name="T2" fmla="*/ 343 w 358"/>
                  <a:gd name="T3" fmla="*/ 0 h 361"/>
                  <a:gd name="T4" fmla="*/ 343 w 358"/>
                  <a:gd name="T5" fmla="*/ 0 h 361"/>
                  <a:gd name="T6" fmla="*/ 334 w 358"/>
                  <a:gd name="T7" fmla="*/ 4 h 361"/>
                  <a:gd name="T8" fmla="*/ 329 w 358"/>
                  <a:gd name="T9" fmla="*/ 14 h 361"/>
                  <a:gd name="T10" fmla="*/ 339 w 358"/>
                  <a:gd name="T11" fmla="*/ 28 h 361"/>
                  <a:gd name="T12" fmla="*/ 339 w 358"/>
                  <a:gd name="T13" fmla="*/ 343 h 361"/>
                  <a:gd name="T14" fmla="*/ 29 w 358"/>
                  <a:gd name="T15" fmla="*/ 343 h 361"/>
                  <a:gd name="T16" fmla="*/ 15 w 358"/>
                  <a:gd name="T17" fmla="*/ 332 h 361"/>
                  <a:gd name="T18" fmla="*/ 0 w 358"/>
                  <a:gd name="T19" fmla="*/ 347 h 361"/>
                  <a:gd name="T20" fmla="*/ 0 w 358"/>
                  <a:gd name="T21" fmla="*/ 348 h 361"/>
                  <a:gd name="T22" fmla="*/ 15 w 358"/>
                  <a:gd name="T23" fmla="*/ 361 h 361"/>
                  <a:gd name="T24" fmla="*/ 29 w 358"/>
                  <a:gd name="T25" fmla="*/ 351 h 361"/>
                  <a:gd name="T26" fmla="*/ 347 w 358"/>
                  <a:gd name="T27" fmla="*/ 351 h 361"/>
                  <a:gd name="T28" fmla="*/ 347 w 358"/>
                  <a:gd name="T29" fmla="*/ 28 h 361"/>
                  <a:gd name="T30" fmla="*/ 358 w 358"/>
                  <a:gd name="T31" fmla="*/ 14 h 361"/>
                  <a:gd name="T32" fmla="*/ 343 w 358"/>
                  <a:gd name="T33"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8" h="361">
                    <a:moveTo>
                      <a:pt x="343" y="0"/>
                    </a:moveTo>
                    <a:cubicBezTo>
                      <a:pt x="343" y="0"/>
                      <a:pt x="343" y="0"/>
                      <a:pt x="343" y="0"/>
                    </a:cubicBezTo>
                    <a:cubicBezTo>
                      <a:pt x="343" y="0"/>
                      <a:pt x="343" y="0"/>
                      <a:pt x="343" y="0"/>
                    </a:cubicBezTo>
                    <a:cubicBezTo>
                      <a:pt x="339" y="0"/>
                      <a:pt x="336" y="1"/>
                      <a:pt x="334" y="4"/>
                    </a:cubicBezTo>
                    <a:cubicBezTo>
                      <a:pt x="331" y="6"/>
                      <a:pt x="329" y="10"/>
                      <a:pt x="329" y="14"/>
                    </a:cubicBezTo>
                    <a:cubicBezTo>
                      <a:pt x="329" y="21"/>
                      <a:pt x="333" y="26"/>
                      <a:pt x="339" y="28"/>
                    </a:cubicBezTo>
                    <a:cubicBezTo>
                      <a:pt x="339" y="343"/>
                      <a:pt x="339" y="343"/>
                      <a:pt x="339" y="343"/>
                    </a:cubicBezTo>
                    <a:cubicBezTo>
                      <a:pt x="29" y="343"/>
                      <a:pt x="29" y="343"/>
                      <a:pt x="29" y="343"/>
                    </a:cubicBezTo>
                    <a:cubicBezTo>
                      <a:pt x="27" y="337"/>
                      <a:pt x="21" y="332"/>
                      <a:pt x="15" y="332"/>
                    </a:cubicBezTo>
                    <a:cubicBezTo>
                      <a:pt x="7" y="332"/>
                      <a:pt x="0" y="339"/>
                      <a:pt x="0" y="347"/>
                    </a:cubicBezTo>
                    <a:cubicBezTo>
                      <a:pt x="0" y="347"/>
                      <a:pt x="0" y="348"/>
                      <a:pt x="0" y="348"/>
                    </a:cubicBezTo>
                    <a:cubicBezTo>
                      <a:pt x="1" y="355"/>
                      <a:pt x="7" y="361"/>
                      <a:pt x="15" y="361"/>
                    </a:cubicBezTo>
                    <a:cubicBezTo>
                      <a:pt x="21" y="361"/>
                      <a:pt x="27" y="357"/>
                      <a:pt x="29" y="351"/>
                    </a:cubicBezTo>
                    <a:cubicBezTo>
                      <a:pt x="347" y="351"/>
                      <a:pt x="347" y="351"/>
                      <a:pt x="347" y="351"/>
                    </a:cubicBezTo>
                    <a:cubicBezTo>
                      <a:pt x="347" y="28"/>
                      <a:pt x="347" y="28"/>
                      <a:pt x="347" y="28"/>
                    </a:cubicBezTo>
                    <a:cubicBezTo>
                      <a:pt x="353" y="27"/>
                      <a:pt x="358" y="21"/>
                      <a:pt x="358" y="14"/>
                    </a:cubicBezTo>
                    <a:cubicBezTo>
                      <a:pt x="358" y="6"/>
                      <a:pt x="351" y="0"/>
                      <a:pt x="343" y="0"/>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nvGrpSpPr>
          <p:cNvPr id="70" name="组合 69"/>
          <p:cNvGrpSpPr/>
          <p:nvPr/>
        </p:nvGrpSpPr>
        <p:grpSpPr>
          <a:xfrm>
            <a:off x="3964898" y="768428"/>
            <a:ext cx="686184" cy="694853"/>
            <a:chOff x="5237224" y="1404429"/>
            <a:chExt cx="914912" cy="926470"/>
          </a:xfrm>
          <a:solidFill>
            <a:schemeClr val="bg1"/>
          </a:solidFill>
        </p:grpSpPr>
        <p:sp>
          <p:nvSpPr>
            <p:cNvPr id="56" name="Freeform 1812"/>
            <p:cNvSpPr/>
            <p:nvPr/>
          </p:nvSpPr>
          <p:spPr>
            <a:xfrm>
              <a:off x="5237224" y="1404429"/>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6" name="组合 25"/>
            <p:cNvGrpSpPr/>
            <p:nvPr/>
          </p:nvGrpSpPr>
          <p:grpSpPr>
            <a:xfrm>
              <a:off x="5414070" y="1669201"/>
              <a:ext cx="567104" cy="386174"/>
              <a:chOff x="5842315" y="2065986"/>
              <a:chExt cx="592138" cy="403225"/>
            </a:xfrm>
            <a:grpFill/>
          </p:grpSpPr>
          <p:sp>
            <p:nvSpPr>
              <p:cNvPr id="36" name="Oval 14"/>
              <p:cNvSpPr>
                <a:spLocks noChangeArrowheads="1"/>
              </p:cNvSpPr>
              <p:nvPr/>
            </p:nvSpPr>
            <p:spPr bwMode="auto">
              <a:xfrm>
                <a:off x="6050278" y="2065986"/>
                <a:ext cx="174625" cy="171450"/>
              </a:xfrm>
              <a:prstGeom prst="ellipse">
                <a:avLst/>
              </a:prstGeom>
              <a:grpFill/>
              <a:ln w="9525">
                <a:solidFill>
                  <a:schemeClr val="bg1"/>
                </a:solidFill>
                <a:round/>
              </a:ln>
            </p:spPr>
            <p:txBody>
              <a:bodyPr/>
              <a:lstStyle/>
              <a:p>
                <a:pPr>
                  <a:defRPr/>
                </a:pPr>
                <a:endParaRPr lang="zh-CN" altLang="en-US">
                  <a:cs typeface="+mn-ea"/>
                  <a:sym typeface="+mn-lt"/>
                </a:endParaRPr>
              </a:p>
            </p:txBody>
          </p:sp>
          <p:grpSp>
            <p:nvGrpSpPr>
              <p:cNvPr id="37" name="组合 36"/>
              <p:cNvGrpSpPr/>
              <p:nvPr/>
            </p:nvGrpSpPr>
            <p:grpSpPr>
              <a:xfrm>
                <a:off x="5842315" y="2112023"/>
                <a:ext cx="592138" cy="357188"/>
                <a:chOff x="5543551" y="2033588"/>
                <a:chExt cx="592138" cy="357188"/>
              </a:xfrm>
              <a:grpFill/>
            </p:grpSpPr>
            <p:sp>
              <p:nvSpPr>
                <p:cNvPr id="38" name="Freeform 15"/>
                <p:cNvSpPr/>
                <p:nvPr/>
              </p:nvSpPr>
              <p:spPr bwMode="auto">
                <a:xfrm>
                  <a:off x="5681664" y="2170113"/>
                  <a:ext cx="315913" cy="220663"/>
                </a:xfrm>
                <a:custGeom>
                  <a:avLst/>
                  <a:gdLst>
                    <a:gd name="T0" fmla="*/ 219 w 219"/>
                    <a:gd name="T1" fmla="*/ 93 h 154"/>
                    <a:gd name="T2" fmla="*/ 156 w 219"/>
                    <a:gd name="T3" fmla="*/ 0 h 154"/>
                    <a:gd name="T4" fmla="*/ 110 w 219"/>
                    <a:gd name="T5" fmla="*/ 125 h 154"/>
                    <a:gd name="T6" fmla="*/ 64 w 219"/>
                    <a:gd name="T7" fmla="*/ 0 h 154"/>
                    <a:gd name="T8" fmla="*/ 0 w 219"/>
                    <a:gd name="T9" fmla="*/ 93 h 154"/>
                    <a:gd name="T10" fmla="*/ 0 w 219"/>
                    <a:gd name="T11" fmla="*/ 96 h 154"/>
                    <a:gd name="T12" fmla="*/ 0 w 219"/>
                    <a:gd name="T13" fmla="*/ 97 h 154"/>
                    <a:gd name="T14" fmla="*/ 110 w 219"/>
                    <a:gd name="T15" fmla="*/ 154 h 154"/>
                    <a:gd name="T16" fmla="*/ 219 w 219"/>
                    <a:gd name="T17" fmla="*/ 97 h 154"/>
                    <a:gd name="T18" fmla="*/ 219 w 219"/>
                    <a:gd name="T19" fmla="*/ 96 h 154"/>
                    <a:gd name="T20" fmla="*/ 219 w 219"/>
                    <a:gd name="T21" fmla="*/ 9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154">
                      <a:moveTo>
                        <a:pt x="219" y="93"/>
                      </a:moveTo>
                      <a:cubicBezTo>
                        <a:pt x="217" y="52"/>
                        <a:pt x="191" y="16"/>
                        <a:pt x="156" y="0"/>
                      </a:cubicBezTo>
                      <a:cubicBezTo>
                        <a:pt x="110" y="125"/>
                        <a:pt x="110" y="125"/>
                        <a:pt x="110" y="125"/>
                      </a:cubicBezTo>
                      <a:cubicBezTo>
                        <a:pt x="64" y="0"/>
                        <a:pt x="64" y="0"/>
                        <a:pt x="64" y="0"/>
                      </a:cubicBezTo>
                      <a:cubicBezTo>
                        <a:pt x="28" y="16"/>
                        <a:pt x="2" y="52"/>
                        <a:pt x="0" y="93"/>
                      </a:cubicBezTo>
                      <a:cubicBezTo>
                        <a:pt x="0" y="94"/>
                        <a:pt x="0" y="95"/>
                        <a:pt x="0" y="96"/>
                      </a:cubicBezTo>
                      <a:cubicBezTo>
                        <a:pt x="0" y="96"/>
                        <a:pt x="0" y="97"/>
                        <a:pt x="0" y="97"/>
                      </a:cubicBezTo>
                      <a:cubicBezTo>
                        <a:pt x="1" y="122"/>
                        <a:pt x="50" y="154"/>
                        <a:pt x="110" y="154"/>
                      </a:cubicBezTo>
                      <a:cubicBezTo>
                        <a:pt x="169" y="154"/>
                        <a:pt x="218" y="122"/>
                        <a:pt x="219" y="97"/>
                      </a:cubicBezTo>
                      <a:cubicBezTo>
                        <a:pt x="219" y="97"/>
                        <a:pt x="219" y="96"/>
                        <a:pt x="219" y="96"/>
                      </a:cubicBezTo>
                      <a:cubicBezTo>
                        <a:pt x="219" y="95"/>
                        <a:pt x="219" y="94"/>
                        <a:pt x="219" y="93"/>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39" name="Freeform 16"/>
                <p:cNvSpPr/>
                <p:nvPr/>
              </p:nvSpPr>
              <p:spPr bwMode="auto">
                <a:xfrm>
                  <a:off x="5824539" y="2165351"/>
                  <a:ext cx="31750" cy="31750"/>
                </a:xfrm>
                <a:custGeom>
                  <a:avLst/>
                  <a:gdLst>
                    <a:gd name="T0" fmla="*/ 10 w 20"/>
                    <a:gd name="T1" fmla="*/ 0 h 20"/>
                    <a:gd name="T2" fmla="*/ 20 w 20"/>
                    <a:gd name="T3" fmla="*/ 10 h 20"/>
                    <a:gd name="T4" fmla="*/ 10 w 20"/>
                    <a:gd name="T5" fmla="*/ 20 h 20"/>
                    <a:gd name="T6" fmla="*/ 0 w 20"/>
                    <a:gd name="T7" fmla="*/ 10 h 20"/>
                    <a:gd name="T8" fmla="*/ 10 w 20"/>
                    <a:gd name="T9" fmla="*/ 0 h 20"/>
                  </a:gdLst>
                  <a:ahLst/>
                  <a:cxnLst>
                    <a:cxn ang="0">
                      <a:pos x="T0" y="T1"/>
                    </a:cxn>
                    <a:cxn ang="0">
                      <a:pos x="T2" y="T3"/>
                    </a:cxn>
                    <a:cxn ang="0">
                      <a:pos x="T4" y="T5"/>
                    </a:cxn>
                    <a:cxn ang="0">
                      <a:pos x="T6" y="T7"/>
                    </a:cxn>
                    <a:cxn ang="0">
                      <a:pos x="T8" y="T9"/>
                    </a:cxn>
                  </a:cxnLst>
                  <a:rect l="0" t="0" r="r" b="b"/>
                  <a:pathLst>
                    <a:path w="20" h="20">
                      <a:moveTo>
                        <a:pt x="10" y="0"/>
                      </a:moveTo>
                      <a:lnTo>
                        <a:pt x="20" y="10"/>
                      </a:lnTo>
                      <a:lnTo>
                        <a:pt x="10" y="20"/>
                      </a:lnTo>
                      <a:lnTo>
                        <a:pt x="0" y="10"/>
                      </a:lnTo>
                      <a:lnTo>
                        <a:pt x="1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0" name="Freeform 17"/>
                <p:cNvSpPr/>
                <p:nvPr/>
              </p:nvSpPr>
              <p:spPr bwMode="auto">
                <a:xfrm>
                  <a:off x="5816601" y="2197101"/>
                  <a:ext cx="46038" cy="117475"/>
                </a:xfrm>
                <a:custGeom>
                  <a:avLst/>
                  <a:gdLst>
                    <a:gd name="T0" fmla="*/ 21 w 29"/>
                    <a:gd name="T1" fmla="*/ 6 h 74"/>
                    <a:gd name="T2" fmla="*/ 15 w 29"/>
                    <a:gd name="T3" fmla="*/ 0 h 74"/>
                    <a:gd name="T4" fmla="*/ 7 w 29"/>
                    <a:gd name="T5" fmla="*/ 6 h 74"/>
                    <a:gd name="T6" fmla="*/ 0 w 29"/>
                    <a:gd name="T7" fmla="*/ 37 h 74"/>
                    <a:gd name="T8" fmla="*/ 15 w 29"/>
                    <a:gd name="T9" fmla="*/ 74 h 74"/>
                    <a:gd name="T10" fmla="*/ 29 w 29"/>
                    <a:gd name="T11" fmla="*/ 37 h 74"/>
                    <a:gd name="T12" fmla="*/ 21 w 29"/>
                    <a:gd name="T13" fmla="*/ 6 h 74"/>
                  </a:gdLst>
                  <a:ahLst/>
                  <a:cxnLst>
                    <a:cxn ang="0">
                      <a:pos x="T0" y="T1"/>
                    </a:cxn>
                    <a:cxn ang="0">
                      <a:pos x="T2" y="T3"/>
                    </a:cxn>
                    <a:cxn ang="0">
                      <a:pos x="T4" y="T5"/>
                    </a:cxn>
                    <a:cxn ang="0">
                      <a:pos x="T6" y="T7"/>
                    </a:cxn>
                    <a:cxn ang="0">
                      <a:pos x="T8" y="T9"/>
                    </a:cxn>
                    <a:cxn ang="0">
                      <a:pos x="T10" y="T11"/>
                    </a:cxn>
                    <a:cxn ang="0">
                      <a:pos x="T12" y="T13"/>
                    </a:cxn>
                  </a:cxnLst>
                  <a:rect l="0" t="0" r="r" b="b"/>
                  <a:pathLst>
                    <a:path w="29" h="74">
                      <a:moveTo>
                        <a:pt x="21" y="6"/>
                      </a:moveTo>
                      <a:lnTo>
                        <a:pt x="15" y="0"/>
                      </a:lnTo>
                      <a:lnTo>
                        <a:pt x="7" y="6"/>
                      </a:lnTo>
                      <a:lnTo>
                        <a:pt x="0" y="37"/>
                      </a:lnTo>
                      <a:lnTo>
                        <a:pt x="15" y="74"/>
                      </a:lnTo>
                      <a:lnTo>
                        <a:pt x="29" y="37"/>
                      </a:lnTo>
                      <a:lnTo>
                        <a:pt x="21" y="6"/>
                      </a:lnTo>
                      <a:close/>
                    </a:path>
                  </a:pathLst>
                </a:custGeom>
                <a:grpFill/>
                <a:ln w="9525">
                  <a:solidFill>
                    <a:schemeClr val="bg1"/>
                  </a:solidFill>
                  <a:round/>
                </a:ln>
              </p:spPr>
              <p:txBody>
                <a:bodyPr/>
                <a:lstStyle/>
                <a:p>
                  <a:pPr>
                    <a:defRPr/>
                  </a:pPr>
                  <a:endParaRPr lang="zh-CN" altLang="en-US">
                    <a:cs typeface="+mn-ea"/>
                    <a:sym typeface="+mn-lt"/>
                  </a:endParaRPr>
                </a:p>
              </p:txBody>
            </p:sp>
            <p:sp>
              <p:nvSpPr>
                <p:cNvPr id="41" name="Freeform 18"/>
                <p:cNvSpPr/>
                <p:nvPr/>
              </p:nvSpPr>
              <p:spPr bwMode="auto">
                <a:xfrm>
                  <a:off x="5956301" y="2033588"/>
                  <a:ext cx="127000" cy="125413"/>
                </a:xfrm>
                <a:custGeom>
                  <a:avLst/>
                  <a:gdLst>
                    <a:gd name="T0" fmla="*/ 88 w 88"/>
                    <a:gd name="T1" fmla="*/ 44 h 87"/>
                    <a:gd name="T2" fmla="*/ 44 w 88"/>
                    <a:gd name="T3" fmla="*/ 0 h 87"/>
                    <a:gd name="T4" fmla="*/ 0 w 88"/>
                    <a:gd name="T5" fmla="*/ 44 h 87"/>
                    <a:gd name="T6" fmla="*/ 44 w 88"/>
                    <a:gd name="T7" fmla="*/ 87 h 87"/>
                    <a:gd name="T8" fmla="*/ 88 w 88"/>
                    <a:gd name="T9" fmla="*/ 44 h 87"/>
                  </a:gdLst>
                  <a:ahLst/>
                  <a:cxnLst>
                    <a:cxn ang="0">
                      <a:pos x="T0" y="T1"/>
                    </a:cxn>
                    <a:cxn ang="0">
                      <a:pos x="T2" y="T3"/>
                    </a:cxn>
                    <a:cxn ang="0">
                      <a:pos x="T4" y="T5"/>
                    </a:cxn>
                    <a:cxn ang="0">
                      <a:pos x="T6" y="T7"/>
                    </a:cxn>
                    <a:cxn ang="0">
                      <a:pos x="T8" y="T9"/>
                    </a:cxn>
                  </a:cxnLst>
                  <a:rect l="0" t="0" r="r" b="b"/>
                  <a:pathLst>
                    <a:path w="88" h="87">
                      <a:moveTo>
                        <a:pt x="88" y="44"/>
                      </a:moveTo>
                      <a:cubicBezTo>
                        <a:pt x="88" y="19"/>
                        <a:pt x="68" y="0"/>
                        <a:pt x="44" y="0"/>
                      </a:cubicBezTo>
                      <a:cubicBezTo>
                        <a:pt x="20" y="0"/>
                        <a:pt x="1" y="19"/>
                        <a:pt x="0" y="44"/>
                      </a:cubicBezTo>
                      <a:cubicBezTo>
                        <a:pt x="0" y="68"/>
                        <a:pt x="20" y="87"/>
                        <a:pt x="44" y="87"/>
                      </a:cubicBezTo>
                      <a:cubicBezTo>
                        <a:pt x="68" y="87"/>
                        <a:pt x="88" y="68"/>
                        <a:pt x="88" y="44"/>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42" name="Freeform 19"/>
                <p:cNvSpPr/>
                <p:nvPr/>
              </p:nvSpPr>
              <p:spPr bwMode="auto">
                <a:xfrm>
                  <a:off x="600868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3" name="Freeform 20"/>
                <p:cNvSpPr/>
                <p:nvPr/>
              </p:nvSpPr>
              <p:spPr bwMode="auto">
                <a:xfrm>
                  <a:off x="6003926" y="2185988"/>
                  <a:ext cx="33338" cy="85725"/>
                </a:xfrm>
                <a:custGeom>
                  <a:avLst/>
                  <a:gdLst>
                    <a:gd name="T0" fmla="*/ 16 w 21"/>
                    <a:gd name="T1" fmla="*/ 4 h 54"/>
                    <a:gd name="T2" fmla="*/ 10 w 21"/>
                    <a:gd name="T3" fmla="*/ 0 h 54"/>
                    <a:gd name="T4" fmla="*/ 6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6"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44" name="Oval 21"/>
                <p:cNvSpPr>
                  <a:spLocks noChangeArrowheads="1"/>
                </p:cNvSpPr>
                <p:nvPr/>
              </p:nvSpPr>
              <p:spPr bwMode="auto">
                <a:xfrm>
                  <a:off x="5594351" y="2033588"/>
                  <a:ext cx="127000" cy="125413"/>
                </a:xfrm>
                <a:prstGeom prst="ellipse">
                  <a:avLst/>
                </a:prstGeom>
                <a:grpFill/>
                <a:ln w="9525">
                  <a:solidFill>
                    <a:schemeClr val="bg1"/>
                  </a:solidFill>
                  <a:round/>
                </a:ln>
              </p:spPr>
              <p:txBody>
                <a:bodyPr/>
                <a:lstStyle/>
                <a:p>
                  <a:pPr>
                    <a:defRPr/>
                  </a:pPr>
                  <a:endParaRPr lang="zh-CN" altLang="en-US">
                    <a:cs typeface="+mn-ea"/>
                    <a:sym typeface="+mn-lt"/>
                  </a:endParaRPr>
                </a:p>
              </p:txBody>
            </p:sp>
            <p:sp>
              <p:nvSpPr>
                <p:cNvPr id="45" name="Freeform 22"/>
                <p:cNvSpPr/>
                <p:nvPr/>
              </p:nvSpPr>
              <p:spPr bwMode="auto">
                <a:xfrm>
                  <a:off x="5543551" y="2165351"/>
                  <a:ext cx="190500" cy="161925"/>
                </a:xfrm>
                <a:custGeom>
                  <a:avLst/>
                  <a:gdLst>
                    <a:gd name="T0" fmla="*/ 91 w 133"/>
                    <a:gd name="T1" fmla="*/ 100 h 112"/>
                    <a:gd name="T2" fmla="*/ 91 w 133"/>
                    <a:gd name="T3" fmla="*/ 100 h 112"/>
                    <a:gd name="T4" fmla="*/ 91 w 133"/>
                    <a:gd name="T5" fmla="*/ 99 h 112"/>
                    <a:gd name="T6" fmla="*/ 91 w 133"/>
                    <a:gd name="T7" fmla="*/ 96 h 112"/>
                    <a:gd name="T8" fmla="*/ 133 w 133"/>
                    <a:gd name="T9" fmla="*/ 13 h 112"/>
                    <a:gd name="T10" fmla="*/ 114 w 133"/>
                    <a:gd name="T11" fmla="*/ 0 h 112"/>
                    <a:gd name="T12" fmla="*/ 80 w 133"/>
                    <a:gd name="T13" fmla="*/ 92 h 112"/>
                    <a:gd name="T14" fmla="*/ 47 w 133"/>
                    <a:gd name="T15" fmla="*/ 0 h 112"/>
                    <a:gd name="T16" fmla="*/ 0 w 133"/>
                    <a:gd name="T17" fmla="*/ 68 h 112"/>
                    <a:gd name="T18" fmla="*/ 0 w 133"/>
                    <a:gd name="T19" fmla="*/ 70 h 112"/>
                    <a:gd name="T20" fmla="*/ 0 w 133"/>
                    <a:gd name="T21" fmla="*/ 71 h 112"/>
                    <a:gd name="T22" fmla="*/ 80 w 133"/>
                    <a:gd name="T23" fmla="*/ 112 h 112"/>
                    <a:gd name="T24" fmla="*/ 94 w 133"/>
                    <a:gd name="T25" fmla="*/ 112 h 112"/>
                    <a:gd name="T26" fmla="*/ 91 w 133"/>
                    <a:gd name="T27" fmla="*/ 10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3" h="112">
                      <a:moveTo>
                        <a:pt x="91" y="100"/>
                      </a:moveTo>
                      <a:cubicBezTo>
                        <a:pt x="91" y="100"/>
                        <a:pt x="91" y="100"/>
                        <a:pt x="91" y="100"/>
                      </a:cubicBezTo>
                      <a:cubicBezTo>
                        <a:pt x="91" y="100"/>
                        <a:pt x="91" y="100"/>
                        <a:pt x="91" y="99"/>
                      </a:cubicBezTo>
                      <a:cubicBezTo>
                        <a:pt x="91" y="98"/>
                        <a:pt x="91" y="97"/>
                        <a:pt x="91" y="96"/>
                      </a:cubicBezTo>
                      <a:cubicBezTo>
                        <a:pt x="93" y="63"/>
                        <a:pt x="108" y="33"/>
                        <a:pt x="133" y="13"/>
                      </a:cubicBezTo>
                      <a:cubicBezTo>
                        <a:pt x="127" y="8"/>
                        <a:pt x="121" y="4"/>
                        <a:pt x="114" y="0"/>
                      </a:cubicBezTo>
                      <a:cubicBezTo>
                        <a:pt x="80" y="92"/>
                        <a:pt x="80" y="92"/>
                        <a:pt x="80" y="92"/>
                      </a:cubicBezTo>
                      <a:cubicBezTo>
                        <a:pt x="47" y="0"/>
                        <a:pt x="47" y="0"/>
                        <a:pt x="47" y="0"/>
                      </a:cubicBezTo>
                      <a:cubicBezTo>
                        <a:pt x="21" y="12"/>
                        <a:pt x="2" y="38"/>
                        <a:pt x="0" y="68"/>
                      </a:cubicBezTo>
                      <a:cubicBezTo>
                        <a:pt x="0" y="69"/>
                        <a:pt x="0" y="70"/>
                        <a:pt x="0" y="70"/>
                      </a:cubicBezTo>
                      <a:cubicBezTo>
                        <a:pt x="0" y="71"/>
                        <a:pt x="0" y="71"/>
                        <a:pt x="0" y="71"/>
                      </a:cubicBezTo>
                      <a:cubicBezTo>
                        <a:pt x="1" y="90"/>
                        <a:pt x="37" y="112"/>
                        <a:pt x="80" y="112"/>
                      </a:cubicBezTo>
                      <a:cubicBezTo>
                        <a:pt x="85" y="112"/>
                        <a:pt x="89" y="112"/>
                        <a:pt x="94" y="112"/>
                      </a:cubicBezTo>
                      <a:cubicBezTo>
                        <a:pt x="92" y="108"/>
                        <a:pt x="91" y="104"/>
                        <a:pt x="91" y="100"/>
                      </a:cubicBezTo>
                      <a:close/>
                    </a:path>
                  </a:pathLst>
                </a:custGeom>
                <a:grpFill/>
                <a:ln w="9525">
                  <a:solidFill>
                    <a:schemeClr val="bg1"/>
                  </a:solidFill>
                  <a:round/>
                </a:ln>
              </p:spPr>
              <p:txBody>
                <a:bodyPr/>
                <a:lstStyle/>
                <a:p>
                  <a:pPr>
                    <a:defRPr/>
                  </a:pPr>
                  <a:endParaRPr lang="zh-CN" altLang="en-US">
                    <a:cs typeface="+mn-ea"/>
                    <a:sym typeface="+mn-lt"/>
                  </a:endParaRPr>
                </a:p>
              </p:txBody>
            </p:sp>
            <p:sp>
              <p:nvSpPr>
                <p:cNvPr id="46" name="Freeform 23"/>
                <p:cNvSpPr/>
                <p:nvPr/>
              </p:nvSpPr>
              <p:spPr bwMode="auto">
                <a:xfrm>
                  <a:off x="5646739" y="2162176"/>
                  <a:ext cx="23813" cy="23813"/>
                </a:xfrm>
                <a:custGeom>
                  <a:avLst/>
                  <a:gdLst>
                    <a:gd name="T0" fmla="*/ 7 w 15"/>
                    <a:gd name="T1" fmla="*/ 0 h 15"/>
                    <a:gd name="T2" fmla="*/ 15 w 15"/>
                    <a:gd name="T3" fmla="*/ 7 h 15"/>
                    <a:gd name="T4" fmla="*/ 7 w 15"/>
                    <a:gd name="T5" fmla="*/ 15 h 15"/>
                    <a:gd name="T6" fmla="*/ 0 w 15"/>
                    <a:gd name="T7" fmla="*/ 7 h 15"/>
                    <a:gd name="T8" fmla="*/ 7 w 15"/>
                    <a:gd name="T9" fmla="*/ 0 h 15"/>
                  </a:gdLst>
                  <a:ahLst/>
                  <a:cxnLst>
                    <a:cxn ang="0">
                      <a:pos x="T0" y="T1"/>
                    </a:cxn>
                    <a:cxn ang="0">
                      <a:pos x="T2" y="T3"/>
                    </a:cxn>
                    <a:cxn ang="0">
                      <a:pos x="T4" y="T5"/>
                    </a:cxn>
                    <a:cxn ang="0">
                      <a:pos x="T6" y="T7"/>
                    </a:cxn>
                    <a:cxn ang="0">
                      <a:pos x="T8" y="T9"/>
                    </a:cxn>
                  </a:cxnLst>
                  <a:rect l="0" t="0" r="r" b="b"/>
                  <a:pathLst>
                    <a:path w="15" h="15">
                      <a:moveTo>
                        <a:pt x="7" y="0"/>
                      </a:moveTo>
                      <a:lnTo>
                        <a:pt x="15" y="7"/>
                      </a:lnTo>
                      <a:lnTo>
                        <a:pt x="7" y="15"/>
                      </a:lnTo>
                      <a:lnTo>
                        <a:pt x="0" y="7"/>
                      </a:lnTo>
                      <a:lnTo>
                        <a:pt x="7"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47" name="Freeform 24"/>
                <p:cNvSpPr/>
                <p:nvPr/>
              </p:nvSpPr>
              <p:spPr bwMode="auto">
                <a:xfrm>
                  <a:off x="5641976" y="2185988"/>
                  <a:ext cx="33338" cy="85725"/>
                </a:xfrm>
                <a:custGeom>
                  <a:avLst/>
                  <a:gdLst>
                    <a:gd name="T0" fmla="*/ 16 w 21"/>
                    <a:gd name="T1" fmla="*/ 4 h 54"/>
                    <a:gd name="T2" fmla="*/ 10 w 21"/>
                    <a:gd name="T3" fmla="*/ 0 h 54"/>
                    <a:gd name="T4" fmla="*/ 5 w 21"/>
                    <a:gd name="T5" fmla="*/ 4 h 54"/>
                    <a:gd name="T6" fmla="*/ 0 w 21"/>
                    <a:gd name="T7" fmla="*/ 27 h 54"/>
                    <a:gd name="T8" fmla="*/ 10 w 21"/>
                    <a:gd name="T9" fmla="*/ 54 h 54"/>
                    <a:gd name="T10" fmla="*/ 21 w 21"/>
                    <a:gd name="T11" fmla="*/ 27 h 54"/>
                    <a:gd name="T12" fmla="*/ 16 w 21"/>
                    <a:gd name="T13" fmla="*/ 4 h 54"/>
                  </a:gdLst>
                  <a:ahLst/>
                  <a:cxnLst>
                    <a:cxn ang="0">
                      <a:pos x="T0" y="T1"/>
                    </a:cxn>
                    <a:cxn ang="0">
                      <a:pos x="T2" y="T3"/>
                    </a:cxn>
                    <a:cxn ang="0">
                      <a:pos x="T4" y="T5"/>
                    </a:cxn>
                    <a:cxn ang="0">
                      <a:pos x="T6" y="T7"/>
                    </a:cxn>
                    <a:cxn ang="0">
                      <a:pos x="T8" y="T9"/>
                    </a:cxn>
                    <a:cxn ang="0">
                      <a:pos x="T10" y="T11"/>
                    </a:cxn>
                    <a:cxn ang="0">
                      <a:pos x="T12" y="T13"/>
                    </a:cxn>
                  </a:cxnLst>
                  <a:rect l="0" t="0" r="r" b="b"/>
                  <a:pathLst>
                    <a:path w="21" h="54">
                      <a:moveTo>
                        <a:pt x="16" y="4"/>
                      </a:moveTo>
                      <a:lnTo>
                        <a:pt x="10" y="0"/>
                      </a:lnTo>
                      <a:lnTo>
                        <a:pt x="5" y="4"/>
                      </a:lnTo>
                      <a:lnTo>
                        <a:pt x="0" y="27"/>
                      </a:lnTo>
                      <a:lnTo>
                        <a:pt x="10" y="54"/>
                      </a:lnTo>
                      <a:lnTo>
                        <a:pt x="21" y="27"/>
                      </a:lnTo>
                      <a:lnTo>
                        <a:pt x="16" y="4"/>
                      </a:lnTo>
                      <a:close/>
                    </a:path>
                  </a:pathLst>
                </a:custGeom>
                <a:grpFill/>
                <a:ln w="9525">
                  <a:solidFill>
                    <a:schemeClr val="bg1"/>
                  </a:solidFill>
                  <a:round/>
                </a:ln>
              </p:spPr>
              <p:txBody>
                <a:bodyPr/>
                <a:lstStyle/>
                <a:p>
                  <a:pPr>
                    <a:defRPr/>
                  </a:pPr>
                  <a:endParaRPr lang="zh-CN" altLang="en-US">
                    <a:cs typeface="+mn-ea"/>
                    <a:sym typeface="+mn-lt"/>
                  </a:endParaRPr>
                </a:p>
              </p:txBody>
            </p:sp>
            <p:sp>
              <p:nvSpPr>
                <p:cNvPr id="48" name="Freeform 25"/>
                <p:cNvSpPr/>
                <p:nvPr/>
              </p:nvSpPr>
              <p:spPr bwMode="auto">
                <a:xfrm>
                  <a:off x="5943601" y="2165351"/>
                  <a:ext cx="192088" cy="161925"/>
                </a:xfrm>
                <a:custGeom>
                  <a:avLst/>
                  <a:gdLst>
                    <a:gd name="T0" fmla="*/ 133 w 133"/>
                    <a:gd name="T1" fmla="*/ 69 h 113"/>
                    <a:gd name="T2" fmla="*/ 87 w 133"/>
                    <a:gd name="T3" fmla="*/ 0 h 113"/>
                    <a:gd name="T4" fmla="*/ 53 w 133"/>
                    <a:gd name="T5" fmla="*/ 92 h 113"/>
                    <a:gd name="T6" fmla="*/ 20 w 133"/>
                    <a:gd name="T7" fmla="*/ 0 h 113"/>
                    <a:gd name="T8" fmla="*/ 0 w 133"/>
                    <a:gd name="T9" fmla="*/ 13 h 113"/>
                    <a:gd name="T10" fmla="*/ 22 w 133"/>
                    <a:gd name="T11" fmla="*/ 37 h 113"/>
                    <a:gd name="T12" fmla="*/ 43 w 133"/>
                    <a:gd name="T13" fmla="*/ 96 h 113"/>
                    <a:gd name="T14" fmla="*/ 43 w 133"/>
                    <a:gd name="T15" fmla="*/ 99 h 113"/>
                    <a:gd name="T16" fmla="*/ 43 w 133"/>
                    <a:gd name="T17" fmla="*/ 100 h 113"/>
                    <a:gd name="T18" fmla="*/ 43 w 133"/>
                    <a:gd name="T19" fmla="*/ 100 h 113"/>
                    <a:gd name="T20" fmla="*/ 40 w 133"/>
                    <a:gd name="T21" fmla="*/ 112 h 113"/>
                    <a:gd name="T22" fmla="*/ 53 w 133"/>
                    <a:gd name="T23" fmla="*/ 113 h 113"/>
                    <a:gd name="T24" fmla="*/ 133 w 133"/>
                    <a:gd name="T25" fmla="*/ 71 h 113"/>
                    <a:gd name="T26" fmla="*/ 133 w 133"/>
                    <a:gd name="T27" fmla="*/ 70 h 113"/>
                    <a:gd name="T28" fmla="*/ 133 w 133"/>
                    <a:gd name="T29" fmla="*/ 6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3" h="113">
                      <a:moveTo>
                        <a:pt x="133" y="69"/>
                      </a:moveTo>
                      <a:cubicBezTo>
                        <a:pt x="131" y="38"/>
                        <a:pt x="113" y="12"/>
                        <a:pt x="87" y="0"/>
                      </a:cubicBezTo>
                      <a:cubicBezTo>
                        <a:pt x="53" y="92"/>
                        <a:pt x="53" y="92"/>
                        <a:pt x="53" y="92"/>
                      </a:cubicBezTo>
                      <a:cubicBezTo>
                        <a:pt x="20" y="0"/>
                        <a:pt x="20" y="0"/>
                        <a:pt x="20" y="0"/>
                      </a:cubicBezTo>
                      <a:cubicBezTo>
                        <a:pt x="13" y="4"/>
                        <a:pt x="6" y="8"/>
                        <a:pt x="0" y="13"/>
                      </a:cubicBezTo>
                      <a:cubicBezTo>
                        <a:pt x="9" y="20"/>
                        <a:pt x="16" y="28"/>
                        <a:pt x="22" y="37"/>
                      </a:cubicBezTo>
                      <a:cubicBezTo>
                        <a:pt x="34" y="55"/>
                        <a:pt x="41" y="75"/>
                        <a:pt x="43" y="96"/>
                      </a:cubicBezTo>
                      <a:cubicBezTo>
                        <a:pt x="43" y="97"/>
                        <a:pt x="43" y="98"/>
                        <a:pt x="43" y="99"/>
                      </a:cubicBezTo>
                      <a:cubicBezTo>
                        <a:pt x="43" y="100"/>
                        <a:pt x="43" y="100"/>
                        <a:pt x="43" y="100"/>
                      </a:cubicBezTo>
                      <a:cubicBezTo>
                        <a:pt x="43" y="100"/>
                        <a:pt x="43" y="100"/>
                        <a:pt x="43" y="100"/>
                      </a:cubicBezTo>
                      <a:cubicBezTo>
                        <a:pt x="43" y="104"/>
                        <a:pt x="41" y="108"/>
                        <a:pt x="40" y="112"/>
                      </a:cubicBezTo>
                      <a:cubicBezTo>
                        <a:pt x="44" y="112"/>
                        <a:pt x="49" y="113"/>
                        <a:pt x="53" y="113"/>
                      </a:cubicBezTo>
                      <a:cubicBezTo>
                        <a:pt x="97" y="112"/>
                        <a:pt x="132" y="90"/>
                        <a:pt x="133" y="71"/>
                      </a:cubicBezTo>
                      <a:cubicBezTo>
                        <a:pt x="133" y="71"/>
                        <a:pt x="133" y="71"/>
                        <a:pt x="133" y="70"/>
                      </a:cubicBezTo>
                      <a:cubicBezTo>
                        <a:pt x="133" y="70"/>
                        <a:pt x="133" y="69"/>
                        <a:pt x="133" y="69"/>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grpSp>
        <p:nvGrpSpPr>
          <p:cNvPr id="71" name="组合 70"/>
          <p:cNvGrpSpPr/>
          <p:nvPr/>
        </p:nvGrpSpPr>
        <p:grpSpPr>
          <a:xfrm>
            <a:off x="3964899" y="1651709"/>
            <a:ext cx="686184" cy="694853"/>
            <a:chOff x="5237226" y="2582137"/>
            <a:chExt cx="914912" cy="926470"/>
          </a:xfrm>
          <a:solidFill>
            <a:schemeClr val="bg1"/>
          </a:solidFill>
        </p:grpSpPr>
        <p:sp>
          <p:nvSpPr>
            <p:cNvPr id="63" name="Freeform 1812"/>
            <p:cNvSpPr/>
            <p:nvPr/>
          </p:nvSpPr>
          <p:spPr>
            <a:xfrm>
              <a:off x="5237226" y="2582137"/>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7" name="组合 26"/>
            <p:cNvGrpSpPr/>
            <p:nvPr/>
          </p:nvGrpSpPr>
          <p:grpSpPr>
            <a:xfrm>
              <a:off x="5443702" y="2786512"/>
              <a:ext cx="478851" cy="491868"/>
              <a:chOff x="5572126" y="3962401"/>
              <a:chExt cx="525463" cy="539750"/>
            </a:xfrm>
            <a:grpFill/>
          </p:grpSpPr>
          <p:sp>
            <p:nvSpPr>
              <p:cNvPr id="33" name="Freeform 26"/>
              <p:cNvSpPr>
                <a:spLocks noEditPoints="1"/>
              </p:cNvSpPr>
              <p:nvPr/>
            </p:nvSpPr>
            <p:spPr bwMode="auto">
              <a:xfrm>
                <a:off x="5572126" y="4130676"/>
                <a:ext cx="371475" cy="371475"/>
              </a:xfrm>
              <a:custGeom>
                <a:avLst/>
                <a:gdLst>
                  <a:gd name="T0" fmla="*/ 258 w 258"/>
                  <a:gd name="T1" fmla="*/ 156 h 259"/>
                  <a:gd name="T2" fmla="*/ 258 w 258"/>
                  <a:gd name="T3" fmla="*/ 104 h 259"/>
                  <a:gd name="T4" fmla="*/ 239 w 258"/>
                  <a:gd name="T5" fmla="*/ 94 h 259"/>
                  <a:gd name="T6" fmla="*/ 232 w 258"/>
                  <a:gd name="T7" fmla="*/ 78 h 259"/>
                  <a:gd name="T8" fmla="*/ 239 w 258"/>
                  <a:gd name="T9" fmla="*/ 57 h 259"/>
                  <a:gd name="T10" fmla="*/ 202 w 258"/>
                  <a:gd name="T11" fmla="*/ 20 h 259"/>
                  <a:gd name="T12" fmla="*/ 180 w 258"/>
                  <a:gd name="T13" fmla="*/ 27 h 259"/>
                  <a:gd name="T14" fmla="*/ 166 w 258"/>
                  <a:gd name="T15" fmla="*/ 21 h 259"/>
                  <a:gd name="T16" fmla="*/ 155 w 258"/>
                  <a:gd name="T17" fmla="*/ 0 h 259"/>
                  <a:gd name="T18" fmla="*/ 103 w 258"/>
                  <a:gd name="T19" fmla="*/ 0 h 259"/>
                  <a:gd name="T20" fmla="*/ 92 w 258"/>
                  <a:gd name="T21" fmla="*/ 21 h 259"/>
                  <a:gd name="T22" fmla="*/ 79 w 258"/>
                  <a:gd name="T23" fmla="*/ 26 h 259"/>
                  <a:gd name="T24" fmla="*/ 56 w 258"/>
                  <a:gd name="T25" fmla="*/ 19 h 259"/>
                  <a:gd name="T26" fmla="*/ 19 w 258"/>
                  <a:gd name="T27" fmla="*/ 56 h 259"/>
                  <a:gd name="T28" fmla="*/ 26 w 258"/>
                  <a:gd name="T29" fmla="*/ 79 h 259"/>
                  <a:gd name="T30" fmla="*/ 21 w 258"/>
                  <a:gd name="T31" fmla="*/ 92 h 259"/>
                  <a:gd name="T32" fmla="*/ 0 w 258"/>
                  <a:gd name="T33" fmla="*/ 103 h 259"/>
                  <a:gd name="T34" fmla="*/ 0 w 258"/>
                  <a:gd name="T35" fmla="*/ 155 h 259"/>
                  <a:gd name="T36" fmla="*/ 20 w 258"/>
                  <a:gd name="T37" fmla="*/ 166 h 259"/>
                  <a:gd name="T38" fmla="*/ 26 w 258"/>
                  <a:gd name="T39" fmla="*/ 180 h 259"/>
                  <a:gd name="T40" fmla="*/ 19 w 258"/>
                  <a:gd name="T41" fmla="*/ 202 h 259"/>
                  <a:gd name="T42" fmla="*/ 56 w 258"/>
                  <a:gd name="T43" fmla="*/ 239 h 259"/>
                  <a:gd name="T44" fmla="*/ 76 w 258"/>
                  <a:gd name="T45" fmla="*/ 233 h 259"/>
                  <a:gd name="T46" fmla="*/ 92 w 258"/>
                  <a:gd name="T47" fmla="*/ 240 h 259"/>
                  <a:gd name="T48" fmla="*/ 102 w 258"/>
                  <a:gd name="T49" fmla="*/ 259 h 259"/>
                  <a:gd name="T50" fmla="*/ 155 w 258"/>
                  <a:gd name="T51" fmla="*/ 259 h 259"/>
                  <a:gd name="T52" fmla="*/ 164 w 258"/>
                  <a:gd name="T53" fmla="*/ 240 h 259"/>
                  <a:gd name="T54" fmla="*/ 181 w 258"/>
                  <a:gd name="T55" fmla="*/ 233 h 259"/>
                  <a:gd name="T56" fmla="*/ 201 w 258"/>
                  <a:gd name="T57" fmla="*/ 240 h 259"/>
                  <a:gd name="T58" fmla="*/ 238 w 258"/>
                  <a:gd name="T59" fmla="*/ 202 h 259"/>
                  <a:gd name="T60" fmla="*/ 232 w 258"/>
                  <a:gd name="T61" fmla="*/ 183 h 259"/>
                  <a:gd name="T62" fmla="*/ 239 w 258"/>
                  <a:gd name="T63" fmla="*/ 166 h 259"/>
                  <a:gd name="T64" fmla="*/ 258 w 258"/>
                  <a:gd name="T65" fmla="*/ 156 h 259"/>
                  <a:gd name="T66" fmla="*/ 187 w 258"/>
                  <a:gd name="T67" fmla="*/ 130 h 259"/>
                  <a:gd name="T68" fmla="*/ 130 w 258"/>
                  <a:gd name="T69" fmla="*/ 188 h 259"/>
                  <a:gd name="T70" fmla="*/ 71 w 258"/>
                  <a:gd name="T71" fmla="*/ 130 h 259"/>
                  <a:gd name="T72" fmla="*/ 130 w 258"/>
                  <a:gd name="T73" fmla="*/ 72 h 259"/>
                  <a:gd name="T74" fmla="*/ 187 w 258"/>
                  <a:gd name="T75" fmla="*/ 13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8" h="259">
                    <a:moveTo>
                      <a:pt x="258" y="156"/>
                    </a:moveTo>
                    <a:cubicBezTo>
                      <a:pt x="258" y="104"/>
                      <a:pt x="258" y="104"/>
                      <a:pt x="258" y="104"/>
                    </a:cubicBezTo>
                    <a:cubicBezTo>
                      <a:pt x="239" y="94"/>
                      <a:pt x="239" y="94"/>
                      <a:pt x="239" y="94"/>
                    </a:cubicBezTo>
                    <a:cubicBezTo>
                      <a:pt x="237" y="88"/>
                      <a:pt x="235" y="83"/>
                      <a:pt x="232" y="78"/>
                    </a:cubicBezTo>
                    <a:cubicBezTo>
                      <a:pt x="239" y="57"/>
                      <a:pt x="239" y="57"/>
                      <a:pt x="239" y="57"/>
                    </a:cubicBezTo>
                    <a:cubicBezTo>
                      <a:pt x="202" y="20"/>
                      <a:pt x="202" y="20"/>
                      <a:pt x="202" y="20"/>
                    </a:cubicBezTo>
                    <a:cubicBezTo>
                      <a:pt x="180" y="27"/>
                      <a:pt x="180" y="27"/>
                      <a:pt x="180" y="27"/>
                    </a:cubicBezTo>
                    <a:cubicBezTo>
                      <a:pt x="175" y="25"/>
                      <a:pt x="171" y="23"/>
                      <a:pt x="166" y="21"/>
                    </a:cubicBezTo>
                    <a:cubicBezTo>
                      <a:pt x="155" y="0"/>
                      <a:pt x="155" y="0"/>
                      <a:pt x="155" y="0"/>
                    </a:cubicBezTo>
                    <a:cubicBezTo>
                      <a:pt x="103" y="0"/>
                      <a:pt x="103" y="0"/>
                      <a:pt x="103" y="0"/>
                    </a:cubicBezTo>
                    <a:cubicBezTo>
                      <a:pt x="92" y="21"/>
                      <a:pt x="92" y="21"/>
                      <a:pt x="92" y="21"/>
                    </a:cubicBezTo>
                    <a:cubicBezTo>
                      <a:pt x="88" y="23"/>
                      <a:pt x="83" y="25"/>
                      <a:pt x="79" y="26"/>
                    </a:cubicBezTo>
                    <a:cubicBezTo>
                      <a:pt x="56" y="19"/>
                      <a:pt x="56" y="19"/>
                      <a:pt x="56" y="19"/>
                    </a:cubicBezTo>
                    <a:cubicBezTo>
                      <a:pt x="19" y="56"/>
                      <a:pt x="19" y="56"/>
                      <a:pt x="19" y="56"/>
                    </a:cubicBezTo>
                    <a:cubicBezTo>
                      <a:pt x="26" y="79"/>
                      <a:pt x="26" y="79"/>
                      <a:pt x="26" y="79"/>
                    </a:cubicBezTo>
                    <a:cubicBezTo>
                      <a:pt x="24" y="83"/>
                      <a:pt x="22" y="87"/>
                      <a:pt x="21" y="92"/>
                    </a:cubicBezTo>
                    <a:cubicBezTo>
                      <a:pt x="0" y="103"/>
                      <a:pt x="0" y="103"/>
                      <a:pt x="0" y="103"/>
                    </a:cubicBezTo>
                    <a:cubicBezTo>
                      <a:pt x="0" y="155"/>
                      <a:pt x="0" y="155"/>
                      <a:pt x="0" y="155"/>
                    </a:cubicBezTo>
                    <a:cubicBezTo>
                      <a:pt x="20" y="166"/>
                      <a:pt x="20" y="166"/>
                      <a:pt x="20" y="166"/>
                    </a:cubicBezTo>
                    <a:cubicBezTo>
                      <a:pt x="21" y="171"/>
                      <a:pt x="23" y="176"/>
                      <a:pt x="26" y="180"/>
                    </a:cubicBezTo>
                    <a:cubicBezTo>
                      <a:pt x="19" y="202"/>
                      <a:pt x="19" y="202"/>
                      <a:pt x="19" y="202"/>
                    </a:cubicBezTo>
                    <a:cubicBezTo>
                      <a:pt x="56" y="239"/>
                      <a:pt x="56" y="239"/>
                      <a:pt x="56" y="239"/>
                    </a:cubicBezTo>
                    <a:cubicBezTo>
                      <a:pt x="76" y="233"/>
                      <a:pt x="76" y="233"/>
                      <a:pt x="76" y="233"/>
                    </a:cubicBezTo>
                    <a:cubicBezTo>
                      <a:pt x="81" y="235"/>
                      <a:pt x="87" y="238"/>
                      <a:pt x="92" y="240"/>
                    </a:cubicBezTo>
                    <a:cubicBezTo>
                      <a:pt x="102" y="259"/>
                      <a:pt x="102" y="259"/>
                      <a:pt x="102" y="259"/>
                    </a:cubicBezTo>
                    <a:cubicBezTo>
                      <a:pt x="155" y="259"/>
                      <a:pt x="155" y="259"/>
                      <a:pt x="155" y="259"/>
                    </a:cubicBezTo>
                    <a:cubicBezTo>
                      <a:pt x="164" y="240"/>
                      <a:pt x="164" y="240"/>
                      <a:pt x="164" y="240"/>
                    </a:cubicBezTo>
                    <a:cubicBezTo>
                      <a:pt x="170" y="239"/>
                      <a:pt x="176" y="236"/>
                      <a:pt x="181" y="233"/>
                    </a:cubicBezTo>
                    <a:cubicBezTo>
                      <a:pt x="201" y="240"/>
                      <a:pt x="201" y="240"/>
                      <a:pt x="201" y="240"/>
                    </a:cubicBezTo>
                    <a:cubicBezTo>
                      <a:pt x="238" y="202"/>
                      <a:pt x="238" y="202"/>
                      <a:pt x="238" y="202"/>
                    </a:cubicBezTo>
                    <a:cubicBezTo>
                      <a:pt x="232" y="183"/>
                      <a:pt x="232" y="183"/>
                      <a:pt x="232" y="183"/>
                    </a:cubicBezTo>
                    <a:cubicBezTo>
                      <a:pt x="235" y="177"/>
                      <a:pt x="237" y="172"/>
                      <a:pt x="239" y="166"/>
                    </a:cubicBezTo>
                    <a:lnTo>
                      <a:pt x="258" y="156"/>
                    </a:lnTo>
                    <a:close/>
                    <a:moveTo>
                      <a:pt x="187" y="130"/>
                    </a:moveTo>
                    <a:cubicBezTo>
                      <a:pt x="187" y="162"/>
                      <a:pt x="161" y="188"/>
                      <a:pt x="130" y="188"/>
                    </a:cubicBezTo>
                    <a:cubicBezTo>
                      <a:pt x="97" y="188"/>
                      <a:pt x="71" y="162"/>
                      <a:pt x="71" y="130"/>
                    </a:cubicBezTo>
                    <a:cubicBezTo>
                      <a:pt x="71" y="98"/>
                      <a:pt x="97" y="72"/>
                      <a:pt x="130" y="72"/>
                    </a:cubicBezTo>
                    <a:cubicBezTo>
                      <a:pt x="161" y="72"/>
                      <a:pt x="187" y="98"/>
                      <a:pt x="187" y="130"/>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4" name="Freeform 27"/>
              <p:cNvSpPr>
                <a:spLocks noEditPoints="1"/>
              </p:cNvSpPr>
              <p:nvPr/>
            </p:nvSpPr>
            <p:spPr bwMode="auto">
              <a:xfrm>
                <a:off x="5818189" y="3962401"/>
                <a:ext cx="192088" cy="188913"/>
              </a:xfrm>
              <a:custGeom>
                <a:avLst/>
                <a:gdLst>
                  <a:gd name="T0" fmla="*/ 133 w 133"/>
                  <a:gd name="T1" fmla="*/ 80 h 132"/>
                  <a:gd name="T2" fmla="*/ 133 w 133"/>
                  <a:gd name="T3" fmla="*/ 53 h 132"/>
                  <a:gd name="T4" fmla="*/ 123 w 133"/>
                  <a:gd name="T5" fmla="*/ 48 h 132"/>
                  <a:gd name="T6" fmla="*/ 120 w 133"/>
                  <a:gd name="T7" fmla="*/ 40 h 132"/>
                  <a:gd name="T8" fmla="*/ 123 w 133"/>
                  <a:gd name="T9" fmla="*/ 29 h 132"/>
                  <a:gd name="T10" fmla="*/ 104 w 133"/>
                  <a:gd name="T11" fmla="*/ 9 h 132"/>
                  <a:gd name="T12" fmla="*/ 93 w 133"/>
                  <a:gd name="T13" fmla="*/ 13 h 132"/>
                  <a:gd name="T14" fmla="*/ 86 w 133"/>
                  <a:gd name="T15" fmla="*/ 10 h 132"/>
                  <a:gd name="T16" fmla="*/ 80 w 133"/>
                  <a:gd name="T17" fmla="*/ 0 h 132"/>
                  <a:gd name="T18" fmla="*/ 53 w 133"/>
                  <a:gd name="T19" fmla="*/ 0 h 132"/>
                  <a:gd name="T20" fmla="*/ 48 w 133"/>
                  <a:gd name="T21" fmla="*/ 10 h 132"/>
                  <a:gd name="T22" fmla="*/ 41 w 133"/>
                  <a:gd name="T23" fmla="*/ 13 h 132"/>
                  <a:gd name="T24" fmla="*/ 29 w 133"/>
                  <a:gd name="T25" fmla="*/ 9 h 132"/>
                  <a:gd name="T26" fmla="*/ 10 w 133"/>
                  <a:gd name="T27" fmla="*/ 28 h 132"/>
                  <a:gd name="T28" fmla="*/ 14 w 133"/>
                  <a:gd name="T29" fmla="*/ 40 h 132"/>
                  <a:gd name="T30" fmla="*/ 11 w 133"/>
                  <a:gd name="T31" fmla="*/ 47 h 132"/>
                  <a:gd name="T32" fmla="*/ 0 w 133"/>
                  <a:gd name="T33" fmla="*/ 52 h 132"/>
                  <a:gd name="T34" fmla="*/ 0 w 133"/>
                  <a:gd name="T35" fmla="*/ 79 h 132"/>
                  <a:gd name="T36" fmla="*/ 11 w 133"/>
                  <a:gd name="T37" fmla="*/ 85 h 132"/>
                  <a:gd name="T38" fmla="*/ 13 w 133"/>
                  <a:gd name="T39" fmla="*/ 92 h 132"/>
                  <a:gd name="T40" fmla="*/ 10 w 133"/>
                  <a:gd name="T41" fmla="*/ 103 h 132"/>
                  <a:gd name="T42" fmla="*/ 29 w 133"/>
                  <a:gd name="T43" fmla="*/ 122 h 132"/>
                  <a:gd name="T44" fmla="*/ 39 w 133"/>
                  <a:gd name="T45" fmla="*/ 119 h 132"/>
                  <a:gd name="T46" fmla="*/ 48 w 133"/>
                  <a:gd name="T47" fmla="*/ 122 h 132"/>
                  <a:gd name="T48" fmla="*/ 53 w 133"/>
                  <a:gd name="T49" fmla="*/ 132 h 132"/>
                  <a:gd name="T50" fmla="*/ 80 w 133"/>
                  <a:gd name="T51" fmla="*/ 132 h 132"/>
                  <a:gd name="T52" fmla="*/ 85 w 133"/>
                  <a:gd name="T53" fmla="*/ 123 h 132"/>
                  <a:gd name="T54" fmla="*/ 94 w 133"/>
                  <a:gd name="T55" fmla="*/ 119 h 132"/>
                  <a:gd name="T56" fmla="*/ 104 w 133"/>
                  <a:gd name="T57" fmla="*/ 122 h 132"/>
                  <a:gd name="T58" fmla="*/ 123 w 133"/>
                  <a:gd name="T59" fmla="*/ 103 h 132"/>
                  <a:gd name="T60" fmla="*/ 120 w 133"/>
                  <a:gd name="T61" fmla="*/ 93 h 132"/>
                  <a:gd name="T62" fmla="*/ 123 w 133"/>
                  <a:gd name="T63" fmla="*/ 85 h 132"/>
                  <a:gd name="T64" fmla="*/ 133 w 133"/>
                  <a:gd name="T65" fmla="*/ 80 h 132"/>
                  <a:gd name="T66" fmla="*/ 97 w 133"/>
                  <a:gd name="T67" fmla="*/ 66 h 132"/>
                  <a:gd name="T68" fmla="*/ 67 w 133"/>
                  <a:gd name="T69" fmla="*/ 96 h 132"/>
                  <a:gd name="T70" fmla="*/ 37 w 133"/>
                  <a:gd name="T71" fmla="*/ 66 h 132"/>
                  <a:gd name="T72" fmla="*/ 67 w 133"/>
                  <a:gd name="T73" fmla="*/ 37 h 132"/>
                  <a:gd name="T74" fmla="*/ 97 w 133"/>
                  <a:gd name="T75" fmla="*/ 66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3" h="132">
                    <a:moveTo>
                      <a:pt x="133" y="80"/>
                    </a:moveTo>
                    <a:cubicBezTo>
                      <a:pt x="133" y="53"/>
                      <a:pt x="133" y="53"/>
                      <a:pt x="133" y="53"/>
                    </a:cubicBezTo>
                    <a:cubicBezTo>
                      <a:pt x="123" y="48"/>
                      <a:pt x="123" y="48"/>
                      <a:pt x="123" y="48"/>
                    </a:cubicBezTo>
                    <a:cubicBezTo>
                      <a:pt x="122" y="45"/>
                      <a:pt x="121" y="42"/>
                      <a:pt x="120" y="40"/>
                    </a:cubicBezTo>
                    <a:cubicBezTo>
                      <a:pt x="123" y="29"/>
                      <a:pt x="123" y="29"/>
                      <a:pt x="123" y="29"/>
                    </a:cubicBezTo>
                    <a:cubicBezTo>
                      <a:pt x="104" y="9"/>
                      <a:pt x="104" y="9"/>
                      <a:pt x="104" y="9"/>
                    </a:cubicBezTo>
                    <a:cubicBezTo>
                      <a:pt x="93" y="13"/>
                      <a:pt x="93" y="13"/>
                      <a:pt x="93" y="13"/>
                    </a:cubicBezTo>
                    <a:cubicBezTo>
                      <a:pt x="91" y="12"/>
                      <a:pt x="88" y="11"/>
                      <a:pt x="86" y="10"/>
                    </a:cubicBezTo>
                    <a:cubicBezTo>
                      <a:pt x="80" y="0"/>
                      <a:pt x="80" y="0"/>
                      <a:pt x="80" y="0"/>
                    </a:cubicBezTo>
                    <a:cubicBezTo>
                      <a:pt x="53" y="0"/>
                      <a:pt x="53" y="0"/>
                      <a:pt x="53" y="0"/>
                    </a:cubicBezTo>
                    <a:cubicBezTo>
                      <a:pt x="48" y="10"/>
                      <a:pt x="48" y="10"/>
                      <a:pt x="48" y="10"/>
                    </a:cubicBezTo>
                    <a:cubicBezTo>
                      <a:pt x="46" y="11"/>
                      <a:pt x="43" y="12"/>
                      <a:pt x="41" y="13"/>
                    </a:cubicBezTo>
                    <a:cubicBezTo>
                      <a:pt x="29" y="9"/>
                      <a:pt x="29" y="9"/>
                      <a:pt x="29" y="9"/>
                    </a:cubicBezTo>
                    <a:cubicBezTo>
                      <a:pt x="10" y="28"/>
                      <a:pt x="10" y="28"/>
                      <a:pt x="10" y="28"/>
                    </a:cubicBezTo>
                    <a:cubicBezTo>
                      <a:pt x="14" y="40"/>
                      <a:pt x="14" y="40"/>
                      <a:pt x="14" y="40"/>
                    </a:cubicBezTo>
                    <a:cubicBezTo>
                      <a:pt x="13" y="42"/>
                      <a:pt x="12" y="44"/>
                      <a:pt x="11" y="47"/>
                    </a:cubicBezTo>
                    <a:cubicBezTo>
                      <a:pt x="0" y="52"/>
                      <a:pt x="0" y="52"/>
                      <a:pt x="0" y="52"/>
                    </a:cubicBezTo>
                    <a:cubicBezTo>
                      <a:pt x="0" y="79"/>
                      <a:pt x="0" y="79"/>
                      <a:pt x="0" y="79"/>
                    </a:cubicBezTo>
                    <a:cubicBezTo>
                      <a:pt x="11" y="85"/>
                      <a:pt x="11" y="85"/>
                      <a:pt x="11" y="85"/>
                    </a:cubicBezTo>
                    <a:cubicBezTo>
                      <a:pt x="11" y="87"/>
                      <a:pt x="12" y="90"/>
                      <a:pt x="13" y="92"/>
                    </a:cubicBezTo>
                    <a:cubicBezTo>
                      <a:pt x="10" y="103"/>
                      <a:pt x="10" y="103"/>
                      <a:pt x="10" y="103"/>
                    </a:cubicBezTo>
                    <a:cubicBezTo>
                      <a:pt x="29" y="122"/>
                      <a:pt x="29" y="122"/>
                      <a:pt x="29" y="122"/>
                    </a:cubicBezTo>
                    <a:cubicBezTo>
                      <a:pt x="39" y="119"/>
                      <a:pt x="39" y="119"/>
                      <a:pt x="39" y="119"/>
                    </a:cubicBezTo>
                    <a:cubicBezTo>
                      <a:pt x="42" y="120"/>
                      <a:pt x="45" y="122"/>
                      <a:pt x="48" y="122"/>
                    </a:cubicBezTo>
                    <a:cubicBezTo>
                      <a:pt x="53" y="132"/>
                      <a:pt x="53" y="132"/>
                      <a:pt x="53" y="132"/>
                    </a:cubicBezTo>
                    <a:cubicBezTo>
                      <a:pt x="80" y="132"/>
                      <a:pt x="80" y="132"/>
                      <a:pt x="80" y="132"/>
                    </a:cubicBezTo>
                    <a:cubicBezTo>
                      <a:pt x="85" y="123"/>
                      <a:pt x="85" y="123"/>
                      <a:pt x="85" y="123"/>
                    </a:cubicBezTo>
                    <a:cubicBezTo>
                      <a:pt x="88" y="122"/>
                      <a:pt x="91" y="121"/>
                      <a:pt x="94" y="119"/>
                    </a:cubicBezTo>
                    <a:cubicBezTo>
                      <a:pt x="104" y="122"/>
                      <a:pt x="104" y="122"/>
                      <a:pt x="104" y="122"/>
                    </a:cubicBezTo>
                    <a:cubicBezTo>
                      <a:pt x="123" y="103"/>
                      <a:pt x="123" y="103"/>
                      <a:pt x="123" y="103"/>
                    </a:cubicBezTo>
                    <a:cubicBezTo>
                      <a:pt x="120" y="93"/>
                      <a:pt x="120" y="93"/>
                      <a:pt x="120" y="93"/>
                    </a:cubicBezTo>
                    <a:cubicBezTo>
                      <a:pt x="121" y="90"/>
                      <a:pt x="122" y="88"/>
                      <a:pt x="123" y="85"/>
                    </a:cubicBezTo>
                    <a:lnTo>
                      <a:pt x="133" y="80"/>
                    </a:lnTo>
                    <a:close/>
                    <a:moveTo>
                      <a:pt x="97" y="66"/>
                    </a:moveTo>
                    <a:cubicBezTo>
                      <a:pt x="97" y="83"/>
                      <a:pt x="83" y="96"/>
                      <a:pt x="67" y="96"/>
                    </a:cubicBezTo>
                    <a:cubicBezTo>
                      <a:pt x="50" y="96"/>
                      <a:pt x="37" y="83"/>
                      <a:pt x="37" y="66"/>
                    </a:cubicBezTo>
                    <a:cubicBezTo>
                      <a:pt x="37" y="50"/>
                      <a:pt x="50" y="37"/>
                      <a:pt x="67" y="37"/>
                    </a:cubicBezTo>
                    <a:cubicBezTo>
                      <a:pt x="83" y="37"/>
                      <a:pt x="97" y="50"/>
                      <a:pt x="97" y="66"/>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35" name="Freeform 28"/>
              <p:cNvSpPr>
                <a:spLocks noEditPoints="1"/>
              </p:cNvSpPr>
              <p:nvPr/>
            </p:nvSpPr>
            <p:spPr bwMode="auto">
              <a:xfrm>
                <a:off x="5942014" y="4138613"/>
                <a:ext cx="155575" cy="155575"/>
              </a:xfrm>
              <a:custGeom>
                <a:avLst/>
                <a:gdLst>
                  <a:gd name="T0" fmla="*/ 108 w 108"/>
                  <a:gd name="T1" fmla="*/ 65 h 108"/>
                  <a:gd name="T2" fmla="*/ 108 w 108"/>
                  <a:gd name="T3" fmla="*/ 43 h 108"/>
                  <a:gd name="T4" fmla="*/ 100 w 108"/>
                  <a:gd name="T5" fmla="*/ 39 h 108"/>
                  <a:gd name="T6" fmla="*/ 97 w 108"/>
                  <a:gd name="T7" fmla="*/ 33 h 108"/>
                  <a:gd name="T8" fmla="*/ 100 w 108"/>
                  <a:gd name="T9" fmla="*/ 24 h 108"/>
                  <a:gd name="T10" fmla="*/ 84 w 108"/>
                  <a:gd name="T11" fmla="*/ 8 h 108"/>
                  <a:gd name="T12" fmla="*/ 75 w 108"/>
                  <a:gd name="T13" fmla="*/ 11 h 108"/>
                  <a:gd name="T14" fmla="*/ 70 w 108"/>
                  <a:gd name="T15" fmla="*/ 9 h 108"/>
                  <a:gd name="T16" fmla="*/ 65 w 108"/>
                  <a:gd name="T17" fmla="*/ 0 h 108"/>
                  <a:gd name="T18" fmla="*/ 43 w 108"/>
                  <a:gd name="T19" fmla="*/ 0 h 108"/>
                  <a:gd name="T20" fmla="*/ 39 w 108"/>
                  <a:gd name="T21" fmla="*/ 9 h 108"/>
                  <a:gd name="T22" fmla="*/ 33 w 108"/>
                  <a:gd name="T23" fmla="*/ 11 h 108"/>
                  <a:gd name="T24" fmla="*/ 24 w 108"/>
                  <a:gd name="T25" fmla="*/ 8 h 108"/>
                  <a:gd name="T26" fmla="*/ 8 w 108"/>
                  <a:gd name="T27" fmla="*/ 24 h 108"/>
                  <a:gd name="T28" fmla="*/ 11 w 108"/>
                  <a:gd name="T29" fmla="*/ 33 h 108"/>
                  <a:gd name="T30" fmla="*/ 9 w 108"/>
                  <a:gd name="T31" fmla="*/ 39 h 108"/>
                  <a:gd name="T32" fmla="*/ 0 w 108"/>
                  <a:gd name="T33" fmla="*/ 43 h 108"/>
                  <a:gd name="T34" fmla="*/ 0 w 108"/>
                  <a:gd name="T35" fmla="*/ 65 h 108"/>
                  <a:gd name="T36" fmla="*/ 8 w 108"/>
                  <a:gd name="T37" fmla="*/ 69 h 108"/>
                  <a:gd name="T38" fmla="*/ 11 w 108"/>
                  <a:gd name="T39" fmla="*/ 76 h 108"/>
                  <a:gd name="T40" fmla="*/ 8 w 108"/>
                  <a:gd name="T41" fmla="*/ 84 h 108"/>
                  <a:gd name="T42" fmla="*/ 23 w 108"/>
                  <a:gd name="T43" fmla="*/ 100 h 108"/>
                  <a:gd name="T44" fmla="*/ 32 w 108"/>
                  <a:gd name="T45" fmla="*/ 97 h 108"/>
                  <a:gd name="T46" fmla="*/ 39 w 108"/>
                  <a:gd name="T47" fmla="*/ 100 h 108"/>
                  <a:gd name="T48" fmla="*/ 43 w 108"/>
                  <a:gd name="T49" fmla="*/ 108 h 108"/>
                  <a:gd name="T50" fmla="*/ 65 w 108"/>
                  <a:gd name="T51" fmla="*/ 108 h 108"/>
                  <a:gd name="T52" fmla="*/ 69 w 108"/>
                  <a:gd name="T53" fmla="*/ 100 h 108"/>
                  <a:gd name="T54" fmla="*/ 76 w 108"/>
                  <a:gd name="T55" fmla="*/ 98 h 108"/>
                  <a:gd name="T56" fmla="*/ 84 w 108"/>
                  <a:gd name="T57" fmla="*/ 100 h 108"/>
                  <a:gd name="T58" fmla="*/ 100 w 108"/>
                  <a:gd name="T59" fmla="*/ 85 h 108"/>
                  <a:gd name="T60" fmla="*/ 97 w 108"/>
                  <a:gd name="T61" fmla="*/ 76 h 108"/>
                  <a:gd name="T62" fmla="*/ 100 w 108"/>
                  <a:gd name="T63" fmla="*/ 69 h 108"/>
                  <a:gd name="T64" fmla="*/ 108 w 108"/>
                  <a:gd name="T65" fmla="*/ 65 h 108"/>
                  <a:gd name="T66" fmla="*/ 78 w 108"/>
                  <a:gd name="T67" fmla="*/ 54 h 108"/>
                  <a:gd name="T68" fmla="*/ 54 w 108"/>
                  <a:gd name="T69" fmla="*/ 79 h 108"/>
                  <a:gd name="T70" fmla="*/ 30 w 108"/>
                  <a:gd name="T71" fmla="*/ 54 h 108"/>
                  <a:gd name="T72" fmla="*/ 54 w 108"/>
                  <a:gd name="T73" fmla="*/ 30 h 108"/>
                  <a:gd name="T74" fmla="*/ 78 w 108"/>
                  <a:gd name="T75"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108">
                    <a:moveTo>
                      <a:pt x="108" y="65"/>
                    </a:moveTo>
                    <a:cubicBezTo>
                      <a:pt x="108" y="43"/>
                      <a:pt x="108" y="43"/>
                      <a:pt x="108" y="43"/>
                    </a:cubicBezTo>
                    <a:cubicBezTo>
                      <a:pt x="100" y="39"/>
                      <a:pt x="100" y="39"/>
                      <a:pt x="100" y="39"/>
                    </a:cubicBezTo>
                    <a:cubicBezTo>
                      <a:pt x="99" y="37"/>
                      <a:pt x="98" y="35"/>
                      <a:pt x="97" y="33"/>
                    </a:cubicBezTo>
                    <a:cubicBezTo>
                      <a:pt x="100" y="24"/>
                      <a:pt x="100" y="24"/>
                      <a:pt x="100" y="24"/>
                    </a:cubicBezTo>
                    <a:cubicBezTo>
                      <a:pt x="84" y="8"/>
                      <a:pt x="84" y="8"/>
                      <a:pt x="84" y="8"/>
                    </a:cubicBezTo>
                    <a:cubicBezTo>
                      <a:pt x="75" y="11"/>
                      <a:pt x="75" y="11"/>
                      <a:pt x="75" y="11"/>
                    </a:cubicBezTo>
                    <a:cubicBezTo>
                      <a:pt x="73" y="10"/>
                      <a:pt x="72" y="10"/>
                      <a:pt x="70" y="9"/>
                    </a:cubicBezTo>
                    <a:cubicBezTo>
                      <a:pt x="65" y="0"/>
                      <a:pt x="65" y="0"/>
                      <a:pt x="65" y="0"/>
                    </a:cubicBezTo>
                    <a:cubicBezTo>
                      <a:pt x="43" y="0"/>
                      <a:pt x="43" y="0"/>
                      <a:pt x="43" y="0"/>
                    </a:cubicBezTo>
                    <a:cubicBezTo>
                      <a:pt x="39" y="9"/>
                      <a:pt x="39" y="9"/>
                      <a:pt x="39" y="9"/>
                    </a:cubicBezTo>
                    <a:cubicBezTo>
                      <a:pt x="37" y="10"/>
                      <a:pt x="35" y="10"/>
                      <a:pt x="33" y="11"/>
                    </a:cubicBezTo>
                    <a:cubicBezTo>
                      <a:pt x="24" y="8"/>
                      <a:pt x="24" y="8"/>
                      <a:pt x="24" y="8"/>
                    </a:cubicBezTo>
                    <a:cubicBezTo>
                      <a:pt x="8" y="24"/>
                      <a:pt x="8" y="24"/>
                      <a:pt x="8" y="24"/>
                    </a:cubicBezTo>
                    <a:cubicBezTo>
                      <a:pt x="11" y="33"/>
                      <a:pt x="11" y="33"/>
                      <a:pt x="11" y="33"/>
                    </a:cubicBezTo>
                    <a:cubicBezTo>
                      <a:pt x="10" y="35"/>
                      <a:pt x="9" y="37"/>
                      <a:pt x="9" y="39"/>
                    </a:cubicBezTo>
                    <a:cubicBezTo>
                      <a:pt x="0" y="43"/>
                      <a:pt x="0" y="43"/>
                      <a:pt x="0" y="43"/>
                    </a:cubicBezTo>
                    <a:cubicBezTo>
                      <a:pt x="0" y="65"/>
                      <a:pt x="0" y="65"/>
                      <a:pt x="0" y="65"/>
                    </a:cubicBezTo>
                    <a:cubicBezTo>
                      <a:pt x="8" y="69"/>
                      <a:pt x="8" y="69"/>
                      <a:pt x="8" y="69"/>
                    </a:cubicBezTo>
                    <a:cubicBezTo>
                      <a:pt x="9" y="71"/>
                      <a:pt x="10" y="73"/>
                      <a:pt x="11" y="76"/>
                    </a:cubicBezTo>
                    <a:cubicBezTo>
                      <a:pt x="8" y="84"/>
                      <a:pt x="8" y="84"/>
                      <a:pt x="8" y="84"/>
                    </a:cubicBezTo>
                    <a:cubicBezTo>
                      <a:pt x="23" y="100"/>
                      <a:pt x="23" y="100"/>
                      <a:pt x="23" y="100"/>
                    </a:cubicBezTo>
                    <a:cubicBezTo>
                      <a:pt x="32" y="97"/>
                      <a:pt x="32" y="97"/>
                      <a:pt x="32" y="97"/>
                    </a:cubicBezTo>
                    <a:cubicBezTo>
                      <a:pt x="34" y="98"/>
                      <a:pt x="36" y="99"/>
                      <a:pt x="39" y="100"/>
                    </a:cubicBezTo>
                    <a:cubicBezTo>
                      <a:pt x="43" y="108"/>
                      <a:pt x="43" y="108"/>
                      <a:pt x="43" y="108"/>
                    </a:cubicBezTo>
                    <a:cubicBezTo>
                      <a:pt x="65" y="108"/>
                      <a:pt x="65" y="108"/>
                      <a:pt x="65" y="108"/>
                    </a:cubicBezTo>
                    <a:cubicBezTo>
                      <a:pt x="69" y="100"/>
                      <a:pt x="69" y="100"/>
                      <a:pt x="69" y="100"/>
                    </a:cubicBezTo>
                    <a:cubicBezTo>
                      <a:pt x="71" y="100"/>
                      <a:pt x="74" y="99"/>
                      <a:pt x="76" y="98"/>
                    </a:cubicBezTo>
                    <a:cubicBezTo>
                      <a:pt x="84" y="100"/>
                      <a:pt x="84" y="100"/>
                      <a:pt x="84" y="100"/>
                    </a:cubicBezTo>
                    <a:cubicBezTo>
                      <a:pt x="100" y="85"/>
                      <a:pt x="100" y="85"/>
                      <a:pt x="100" y="85"/>
                    </a:cubicBezTo>
                    <a:cubicBezTo>
                      <a:pt x="97" y="76"/>
                      <a:pt x="97" y="76"/>
                      <a:pt x="97" y="76"/>
                    </a:cubicBezTo>
                    <a:cubicBezTo>
                      <a:pt x="98" y="74"/>
                      <a:pt x="99" y="72"/>
                      <a:pt x="100" y="69"/>
                    </a:cubicBezTo>
                    <a:lnTo>
                      <a:pt x="108" y="65"/>
                    </a:lnTo>
                    <a:close/>
                    <a:moveTo>
                      <a:pt x="78" y="54"/>
                    </a:moveTo>
                    <a:cubicBezTo>
                      <a:pt x="78" y="68"/>
                      <a:pt x="68" y="79"/>
                      <a:pt x="54" y="79"/>
                    </a:cubicBezTo>
                    <a:cubicBezTo>
                      <a:pt x="41" y="79"/>
                      <a:pt x="30" y="68"/>
                      <a:pt x="30" y="54"/>
                    </a:cubicBezTo>
                    <a:cubicBezTo>
                      <a:pt x="30" y="41"/>
                      <a:pt x="41" y="30"/>
                      <a:pt x="54" y="30"/>
                    </a:cubicBezTo>
                    <a:cubicBezTo>
                      <a:pt x="68" y="30"/>
                      <a:pt x="78" y="41"/>
                      <a:pt x="78" y="54"/>
                    </a:cubicBez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grpSp>
      <p:grpSp>
        <p:nvGrpSpPr>
          <p:cNvPr id="72" name="组合 71"/>
          <p:cNvGrpSpPr/>
          <p:nvPr/>
        </p:nvGrpSpPr>
        <p:grpSpPr>
          <a:xfrm>
            <a:off x="3964898" y="2534990"/>
            <a:ext cx="686184" cy="694853"/>
            <a:chOff x="5237224" y="3759845"/>
            <a:chExt cx="914912" cy="926470"/>
          </a:xfrm>
          <a:solidFill>
            <a:schemeClr val="bg1"/>
          </a:solidFill>
        </p:grpSpPr>
        <p:sp>
          <p:nvSpPr>
            <p:cNvPr id="64" name="Freeform 1812"/>
            <p:cNvSpPr/>
            <p:nvPr/>
          </p:nvSpPr>
          <p:spPr>
            <a:xfrm>
              <a:off x="5237224" y="3759845"/>
              <a:ext cx="914912" cy="926470"/>
            </a:xfrm>
            <a:custGeom>
              <a:avLst/>
              <a:gdLst>
                <a:gd name="txL" fmla="*/ 0 w 91"/>
                <a:gd name="txT" fmla="*/ 0 h 92"/>
                <a:gd name="txR" fmla="*/ 91 w 91"/>
                <a:gd name="txB" fmla="*/ 92 h 92"/>
              </a:gdLst>
              <a:ahLst/>
              <a:cxnLst>
                <a:cxn ang="0">
                  <a:pos x="463341" y="150743"/>
                </a:cxn>
                <a:cxn ang="0">
                  <a:pos x="376464" y="463826"/>
                </a:cxn>
                <a:cxn ang="0">
                  <a:pos x="63709" y="382657"/>
                </a:cxn>
                <a:cxn ang="0">
                  <a:pos x="150586" y="63776"/>
                </a:cxn>
                <a:cxn ang="0">
                  <a:pos x="463341" y="150743"/>
                </a:cxn>
              </a:cxnLst>
              <a:rect l="txL" t="txT" r="txR" b="txB"/>
              <a:pathLst>
                <a:path w="91" h="92">
                  <a:moveTo>
                    <a:pt x="80" y="26"/>
                  </a:moveTo>
                  <a:cubicBezTo>
                    <a:pt x="91" y="45"/>
                    <a:pt x="84" y="69"/>
                    <a:pt x="65" y="80"/>
                  </a:cubicBezTo>
                  <a:cubicBezTo>
                    <a:pt x="46" y="92"/>
                    <a:pt x="22" y="85"/>
                    <a:pt x="11" y="66"/>
                  </a:cubicBezTo>
                  <a:cubicBezTo>
                    <a:pt x="0" y="47"/>
                    <a:pt x="6" y="22"/>
                    <a:pt x="26" y="11"/>
                  </a:cubicBezTo>
                  <a:cubicBezTo>
                    <a:pt x="45" y="0"/>
                    <a:pt x="69" y="7"/>
                    <a:pt x="80" y="26"/>
                  </a:cubicBezTo>
                </a:path>
              </a:pathLst>
            </a:custGeom>
            <a:solidFill>
              <a:srgbClr val="1B4367"/>
            </a:solidFill>
            <a:ln w="9525">
              <a:solidFill>
                <a:schemeClr val="bg1"/>
              </a:solidFill>
            </a:ln>
          </p:spPr>
          <p:txBody>
            <a:bodyPr/>
            <a:lstStyle/>
            <a:p>
              <a:endParaRPr lang="zh-CN" altLang="en-US">
                <a:cs typeface="+mn-ea"/>
                <a:sym typeface="+mn-lt"/>
              </a:endParaRPr>
            </a:p>
          </p:txBody>
        </p:sp>
        <p:grpSp>
          <p:nvGrpSpPr>
            <p:cNvPr id="28" name="组合 27"/>
            <p:cNvGrpSpPr/>
            <p:nvPr/>
          </p:nvGrpSpPr>
          <p:grpSpPr>
            <a:xfrm>
              <a:off x="5539564" y="3983837"/>
              <a:ext cx="345128" cy="512366"/>
              <a:chOff x="5649914" y="2946401"/>
              <a:chExt cx="360363" cy="534987"/>
            </a:xfrm>
            <a:grpFill/>
          </p:grpSpPr>
          <p:sp>
            <p:nvSpPr>
              <p:cNvPr id="29" name="Freeform 29"/>
              <p:cNvSpPr/>
              <p:nvPr/>
            </p:nvSpPr>
            <p:spPr bwMode="auto">
              <a:xfrm>
                <a:off x="5776914" y="3424238"/>
                <a:ext cx="106363" cy="57150"/>
              </a:xfrm>
              <a:custGeom>
                <a:avLst/>
                <a:gdLst>
                  <a:gd name="T0" fmla="*/ 0 w 74"/>
                  <a:gd name="T1" fmla="*/ 0 h 40"/>
                  <a:gd name="T2" fmla="*/ 37 w 74"/>
                  <a:gd name="T3" fmla="*/ 40 h 40"/>
                  <a:gd name="T4" fmla="*/ 74 w 74"/>
                  <a:gd name="T5" fmla="*/ 0 h 40"/>
                  <a:gd name="T6" fmla="*/ 0 w 74"/>
                  <a:gd name="T7" fmla="*/ 0 h 40"/>
                </a:gdLst>
                <a:ahLst/>
                <a:cxnLst>
                  <a:cxn ang="0">
                    <a:pos x="T0" y="T1"/>
                  </a:cxn>
                  <a:cxn ang="0">
                    <a:pos x="T2" y="T3"/>
                  </a:cxn>
                  <a:cxn ang="0">
                    <a:pos x="T4" y="T5"/>
                  </a:cxn>
                  <a:cxn ang="0">
                    <a:pos x="T6" y="T7"/>
                  </a:cxn>
                </a:cxnLst>
                <a:rect l="0" t="0" r="r" b="b"/>
                <a:pathLst>
                  <a:path w="74" h="40">
                    <a:moveTo>
                      <a:pt x="0" y="0"/>
                    </a:moveTo>
                    <a:cubicBezTo>
                      <a:pt x="0" y="22"/>
                      <a:pt x="17" y="40"/>
                      <a:pt x="37" y="40"/>
                    </a:cubicBezTo>
                    <a:cubicBezTo>
                      <a:pt x="57" y="40"/>
                      <a:pt x="74" y="22"/>
                      <a:pt x="74" y="0"/>
                    </a:cubicBezTo>
                    <a:lnTo>
                      <a:pt x="0" y="0"/>
                    </a:lnTo>
                    <a:close/>
                  </a:path>
                </a:pathLst>
              </a:custGeom>
              <a:grpFill/>
              <a:ln w="9525">
                <a:solidFill>
                  <a:schemeClr val="bg1"/>
                </a:solidFill>
                <a:round/>
              </a:ln>
            </p:spPr>
            <p:txBody>
              <a:bodyPr/>
              <a:lstStyle/>
              <a:p>
                <a:pPr>
                  <a:defRPr/>
                </a:pPr>
                <a:endParaRPr lang="zh-CN" altLang="en-US">
                  <a:cs typeface="+mn-ea"/>
                  <a:sym typeface="+mn-lt"/>
                </a:endParaRPr>
              </a:p>
            </p:txBody>
          </p:sp>
          <p:sp>
            <p:nvSpPr>
              <p:cNvPr id="30" name="Freeform 30"/>
              <p:cNvSpPr/>
              <p:nvPr/>
            </p:nvSpPr>
            <p:spPr bwMode="auto">
              <a:xfrm>
                <a:off x="5753101" y="3346451"/>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6"/>
                      <a:pt x="103" y="19"/>
                      <a:pt x="98" y="19"/>
                    </a:cubicBezTo>
                    <a:cubicBezTo>
                      <a:pt x="8" y="19"/>
                      <a:pt x="8" y="19"/>
                      <a:pt x="8" y="19"/>
                    </a:cubicBezTo>
                    <a:cubicBezTo>
                      <a:pt x="3" y="19"/>
                      <a:pt x="0" y="16"/>
                      <a:pt x="0" y="11"/>
                    </a:cubicBezTo>
                    <a:cubicBezTo>
                      <a:pt x="0" y="8"/>
                      <a:pt x="0" y="8"/>
                      <a:pt x="0" y="8"/>
                    </a:cubicBezTo>
                    <a:cubicBezTo>
                      <a:pt x="0" y="4"/>
                      <a:pt x="3" y="0"/>
                      <a:pt x="8" y="0"/>
                    </a:cubicBezTo>
                    <a:cubicBezTo>
                      <a:pt x="98" y="0"/>
                      <a:pt x="98" y="0"/>
                      <a:pt x="98" y="0"/>
                    </a:cubicBezTo>
                    <a:cubicBezTo>
                      <a:pt x="103" y="0"/>
                      <a:pt x="106" y="4"/>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31" name="Freeform 31"/>
              <p:cNvSpPr/>
              <p:nvPr/>
            </p:nvSpPr>
            <p:spPr bwMode="auto">
              <a:xfrm>
                <a:off x="5753101" y="3386138"/>
                <a:ext cx="153988" cy="26988"/>
              </a:xfrm>
              <a:custGeom>
                <a:avLst/>
                <a:gdLst>
                  <a:gd name="T0" fmla="*/ 106 w 106"/>
                  <a:gd name="T1" fmla="*/ 11 h 19"/>
                  <a:gd name="T2" fmla="*/ 98 w 106"/>
                  <a:gd name="T3" fmla="*/ 19 h 19"/>
                  <a:gd name="T4" fmla="*/ 8 w 106"/>
                  <a:gd name="T5" fmla="*/ 19 h 19"/>
                  <a:gd name="T6" fmla="*/ 0 w 106"/>
                  <a:gd name="T7" fmla="*/ 11 h 19"/>
                  <a:gd name="T8" fmla="*/ 0 w 106"/>
                  <a:gd name="T9" fmla="*/ 8 h 19"/>
                  <a:gd name="T10" fmla="*/ 8 w 106"/>
                  <a:gd name="T11" fmla="*/ 0 h 19"/>
                  <a:gd name="T12" fmla="*/ 98 w 106"/>
                  <a:gd name="T13" fmla="*/ 0 h 19"/>
                  <a:gd name="T14" fmla="*/ 106 w 106"/>
                  <a:gd name="T15" fmla="*/ 8 h 19"/>
                  <a:gd name="T16" fmla="*/ 106 w 106"/>
                  <a:gd name="T17" fmla="*/ 1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19">
                    <a:moveTo>
                      <a:pt x="106" y="11"/>
                    </a:moveTo>
                    <a:cubicBezTo>
                      <a:pt x="106" y="15"/>
                      <a:pt x="103" y="19"/>
                      <a:pt x="98" y="19"/>
                    </a:cubicBezTo>
                    <a:cubicBezTo>
                      <a:pt x="8" y="19"/>
                      <a:pt x="8" y="19"/>
                      <a:pt x="8" y="19"/>
                    </a:cubicBezTo>
                    <a:cubicBezTo>
                      <a:pt x="3" y="19"/>
                      <a:pt x="0" y="15"/>
                      <a:pt x="0" y="11"/>
                    </a:cubicBezTo>
                    <a:cubicBezTo>
                      <a:pt x="0" y="8"/>
                      <a:pt x="0" y="8"/>
                      <a:pt x="0" y="8"/>
                    </a:cubicBezTo>
                    <a:cubicBezTo>
                      <a:pt x="0" y="3"/>
                      <a:pt x="3" y="0"/>
                      <a:pt x="8" y="0"/>
                    </a:cubicBezTo>
                    <a:cubicBezTo>
                      <a:pt x="98" y="0"/>
                      <a:pt x="98" y="0"/>
                      <a:pt x="98" y="0"/>
                    </a:cubicBezTo>
                    <a:cubicBezTo>
                      <a:pt x="103" y="0"/>
                      <a:pt x="106" y="3"/>
                      <a:pt x="106" y="8"/>
                    </a:cubicBezTo>
                    <a:lnTo>
                      <a:pt x="106" y="11"/>
                    </a:lnTo>
                    <a:close/>
                  </a:path>
                </a:pathLst>
              </a:custGeom>
              <a:grpFill/>
              <a:ln w="9525">
                <a:solidFill>
                  <a:schemeClr val="bg1"/>
                </a:solidFill>
                <a:round/>
              </a:ln>
            </p:spPr>
            <p:txBody>
              <a:bodyPr/>
              <a:lstStyle/>
              <a:p>
                <a:pPr>
                  <a:defRPr/>
                </a:pPr>
                <a:endParaRPr lang="zh-CN" altLang="en-US">
                  <a:cs typeface="+mn-ea"/>
                  <a:sym typeface="+mn-lt"/>
                </a:endParaRPr>
              </a:p>
            </p:txBody>
          </p:sp>
          <p:sp>
            <p:nvSpPr>
              <p:cNvPr id="32" name="Freeform 32"/>
              <p:cNvSpPr/>
              <p:nvPr/>
            </p:nvSpPr>
            <p:spPr bwMode="auto">
              <a:xfrm>
                <a:off x="5649914" y="2946401"/>
                <a:ext cx="360363" cy="385763"/>
              </a:xfrm>
              <a:custGeom>
                <a:avLst/>
                <a:gdLst>
                  <a:gd name="T0" fmla="*/ 250 w 250"/>
                  <a:gd name="T1" fmla="*/ 125 h 268"/>
                  <a:gd name="T2" fmla="*/ 125 w 250"/>
                  <a:gd name="T3" fmla="*/ 0 h 268"/>
                  <a:gd name="T4" fmla="*/ 0 w 250"/>
                  <a:gd name="T5" fmla="*/ 125 h 268"/>
                  <a:gd name="T6" fmla="*/ 72 w 250"/>
                  <a:gd name="T7" fmla="*/ 238 h 268"/>
                  <a:gd name="T8" fmla="*/ 72 w 250"/>
                  <a:gd name="T9" fmla="*/ 244 h 268"/>
                  <a:gd name="T10" fmla="*/ 96 w 250"/>
                  <a:gd name="T11" fmla="*/ 268 h 268"/>
                  <a:gd name="T12" fmla="*/ 154 w 250"/>
                  <a:gd name="T13" fmla="*/ 268 h 268"/>
                  <a:gd name="T14" fmla="*/ 178 w 250"/>
                  <a:gd name="T15" fmla="*/ 244 h 268"/>
                  <a:gd name="T16" fmla="*/ 178 w 250"/>
                  <a:gd name="T17" fmla="*/ 238 h 268"/>
                  <a:gd name="T18" fmla="*/ 250 w 250"/>
                  <a:gd name="T19" fmla="*/ 125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68">
                    <a:moveTo>
                      <a:pt x="250" y="125"/>
                    </a:moveTo>
                    <a:cubicBezTo>
                      <a:pt x="250" y="56"/>
                      <a:pt x="194" y="0"/>
                      <a:pt x="125" y="0"/>
                    </a:cubicBezTo>
                    <a:cubicBezTo>
                      <a:pt x="56" y="0"/>
                      <a:pt x="0" y="56"/>
                      <a:pt x="0" y="125"/>
                    </a:cubicBezTo>
                    <a:cubicBezTo>
                      <a:pt x="0" y="175"/>
                      <a:pt x="30" y="218"/>
                      <a:pt x="72" y="238"/>
                    </a:cubicBezTo>
                    <a:cubicBezTo>
                      <a:pt x="72" y="244"/>
                      <a:pt x="72" y="244"/>
                      <a:pt x="72" y="244"/>
                    </a:cubicBezTo>
                    <a:cubicBezTo>
                      <a:pt x="72" y="257"/>
                      <a:pt x="83" y="268"/>
                      <a:pt x="96" y="268"/>
                    </a:cubicBezTo>
                    <a:cubicBezTo>
                      <a:pt x="154" y="268"/>
                      <a:pt x="154" y="268"/>
                      <a:pt x="154" y="268"/>
                    </a:cubicBezTo>
                    <a:cubicBezTo>
                      <a:pt x="167" y="268"/>
                      <a:pt x="178" y="257"/>
                      <a:pt x="178" y="244"/>
                    </a:cubicBezTo>
                    <a:cubicBezTo>
                      <a:pt x="178" y="238"/>
                      <a:pt x="178" y="238"/>
                      <a:pt x="178" y="238"/>
                    </a:cubicBezTo>
                    <a:cubicBezTo>
                      <a:pt x="221" y="218"/>
                      <a:pt x="250" y="175"/>
                      <a:pt x="250" y="125"/>
                    </a:cubicBezTo>
                    <a:close/>
                  </a:path>
                </a:pathLst>
              </a:custGeom>
              <a:grpFill/>
              <a:ln w="9525">
                <a:solidFill>
                  <a:schemeClr val="bg1"/>
                </a:solidFill>
                <a:round/>
              </a:ln>
            </p:spPr>
            <p:txBody>
              <a:bodyPr/>
              <a:lstStyle/>
              <a:p>
                <a:pPr>
                  <a:defRPr/>
                </a:pPr>
                <a:endParaRPr lang="zh-CN" altLang="en-US">
                  <a:cs typeface="+mn-ea"/>
                  <a:sym typeface="+mn-lt"/>
                </a:endParaRPr>
              </a:p>
            </p:txBody>
          </p:sp>
        </p:grpSp>
      </p:grpSp>
      <p:grpSp>
        <p:nvGrpSpPr>
          <p:cNvPr id="76" name="组合 75"/>
          <p:cNvGrpSpPr/>
          <p:nvPr/>
        </p:nvGrpSpPr>
        <p:grpSpPr>
          <a:xfrm>
            <a:off x="388620" y="1645285"/>
            <a:ext cx="3574415" cy="499595"/>
            <a:chOff x="1641794" y="2573986"/>
            <a:chExt cx="3592830" cy="665611"/>
          </a:xfrm>
        </p:grpSpPr>
        <p:sp>
          <p:nvSpPr>
            <p:cNvPr id="66" name="文本框 85"/>
            <p:cNvSpPr txBox="1"/>
            <p:nvPr/>
          </p:nvSpPr>
          <p:spPr>
            <a:xfrm>
              <a:off x="1641794" y="2862276"/>
              <a:ext cx="3592830" cy="377321"/>
            </a:xfrm>
            <a:prstGeom prst="rect">
              <a:avLst/>
            </a:prstGeom>
            <a:noFill/>
          </p:spPr>
          <p:txBody>
            <a:bodyPr wrap="square" rtlCol="0">
              <a:spAutoFit/>
            </a:bodyPr>
            <a:lstStyle/>
            <a:p>
              <a:pPr algn="r">
                <a:lnSpc>
                  <a:spcPts val="1500"/>
                </a:lnSpc>
              </a:pPr>
              <a:r>
                <a:rPr lang="zh-CN" altLang="en-US" sz="1200" dirty="0">
                  <a:solidFill>
                    <a:schemeClr val="tx1">
                      <a:lumMod val="75000"/>
                      <a:lumOff val="25000"/>
                    </a:schemeClr>
                  </a:solidFill>
                  <a:cs typeface="+mn-ea"/>
                  <a:sym typeface="+mn-lt"/>
                </a:rPr>
                <a:t>制定校园安全防范管理系统的操作流程，及接口。</a:t>
              </a:r>
              <a:endParaRPr lang="zh-CN" altLang="en-US" dirty="0">
                <a:solidFill>
                  <a:schemeClr val="tx1">
                    <a:lumMod val="75000"/>
                    <a:lumOff val="25000"/>
                  </a:schemeClr>
                </a:solidFill>
                <a:cs typeface="+mn-ea"/>
                <a:sym typeface="+mn-lt"/>
              </a:endParaRPr>
            </a:p>
          </p:txBody>
        </p:sp>
        <p:sp>
          <p:nvSpPr>
            <p:cNvPr id="67" name="TextBox 1956"/>
            <p:cNvSpPr/>
            <p:nvPr/>
          </p:nvSpPr>
          <p:spPr>
            <a:xfrm>
              <a:off x="3438210" y="2573986"/>
              <a:ext cx="1765746" cy="377321"/>
            </a:xfrm>
            <a:prstGeom prst="rect">
              <a:avLst/>
            </a:prstGeom>
            <a:noFill/>
            <a:ln w="9525">
              <a:noFill/>
              <a:miter/>
            </a:ln>
          </p:spPr>
          <p:txBody>
            <a:bodyPr wrap="square">
              <a:spAutoFit/>
            </a:bodyPr>
            <a:lstStyle/>
            <a:p>
              <a:pPr lvl="0" algn="r">
                <a:lnSpc>
                  <a:spcPts val="1500"/>
                </a:lnSpc>
              </a:pPr>
              <a:r>
                <a:rPr lang="zh-CN" altLang="en-US" b="1" dirty="0">
                  <a:solidFill>
                    <a:srgbClr val="1B4367"/>
                  </a:solidFill>
                  <a:cs typeface="+mn-ea"/>
                  <a:sym typeface="+mn-lt"/>
                </a:rPr>
                <a:t>分析阶段</a:t>
              </a:r>
              <a:endParaRPr lang="zh-CN" altLang="en-US" b="1" dirty="0">
                <a:solidFill>
                  <a:srgbClr val="1B4367"/>
                </a:solidFill>
                <a:cs typeface="+mn-ea"/>
                <a:sym typeface="+mn-lt"/>
              </a:endParaRPr>
            </a:p>
          </p:txBody>
        </p:sp>
      </p:grpSp>
      <p:grpSp>
        <p:nvGrpSpPr>
          <p:cNvPr id="77" name="组合 76"/>
          <p:cNvGrpSpPr/>
          <p:nvPr/>
        </p:nvGrpSpPr>
        <p:grpSpPr>
          <a:xfrm>
            <a:off x="387985" y="3352165"/>
            <a:ext cx="3576955" cy="691932"/>
            <a:chOff x="1644394" y="4873181"/>
            <a:chExt cx="3592830" cy="922153"/>
          </a:xfrm>
        </p:grpSpPr>
        <p:sp>
          <p:nvSpPr>
            <p:cNvPr id="68" name="文本框 5"/>
            <p:cNvSpPr txBox="1"/>
            <p:nvPr/>
          </p:nvSpPr>
          <p:spPr>
            <a:xfrm>
              <a:off x="1644394" y="5161471"/>
              <a:ext cx="3592830" cy="633863"/>
            </a:xfrm>
            <a:prstGeom prst="rect">
              <a:avLst/>
            </a:prstGeom>
            <a:noFill/>
          </p:spPr>
          <p:txBody>
            <a:bodyPr wrap="square" rtlCol="0">
              <a:spAutoFit/>
            </a:bodyPr>
            <a:lstStyle/>
            <a:p>
              <a:pPr algn="r">
                <a:lnSpc>
                  <a:spcPts val="1500"/>
                </a:lnSpc>
              </a:pPr>
              <a:r>
                <a:rPr lang="zh-CN" altLang="en-US" sz="1200" dirty="0">
                  <a:solidFill>
                    <a:schemeClr val="tx1">
                      <a:lumMod val="75000"/>
                      <a:lumOff val="25000"/>
                    </a:schemeClr>
                  </a:solidFill>
                  <a:cs typeface="+mn-ea"/>
                  <a:sym typeface="+mn-lt"/>
                </a:rPr>
                <a:t>完善课题总结经验，逐步把规范化安全管理应用于工作实践。 </a:t>
              </a:r>
              <a:endParaRPr lang="zh-CN" altLang="da-DK" sz="1000" dirty="0">
                <a:solidFill>
                  <a:schemeClr val="tx1">
                    <a:lumMod val="75000"/>
                    <a:lumOff val="25000"/>
                  </a:schemeClr>
                </a:solidFill>
                <a:cs typeface="+mn-ea"/>
                <a:sym typeface="+mn-lt"/>
              </a:endParaRPr>
            </a:p>
          </p:txBody>
        </p:sp>
        <p:sp>
          <p:nvSpPr>
            <p:cNvPr id="69" name="TextBox 1956"/>
            <p:cNvSpPr/>
            <p:nvPr/>
          </p:nvSpPr>
          <p:spPr>
            <a:xfrm>
              <a:off x="3334871" y="4873181"/>
              <a:ext cx="1847934" cy="377440"/>
            </a:xfrm>
            <a:prstGeom prst="rect">
              <a:avLst/>
            </a:prstGeom>
            <a:noFill/>
            <a:ln w="9525">
              <a:noFill/>
              <a:miter/>
            </a:ln>
          </p:spPr>
          <p:txBody>
            <a:bodyPr wrap="square">
              <a:spAutoFit/>
            </a:bodyPr>
            <a:lstStyle/>
            <a:p>
              <a:pPr lvl="0" algn="r">
                <a:lnSpc>
                  <a:spcPts val="1500"/>
                </a:lnSpc>
              </a:pPr>
              <a:r>
                <a:rPr lang="zh-CN" altLang="en-US" b="1" dirty="0">
                  <a:solidFill>
                    <a:srgbClr val="1B4367"/>
                  </a:solidFill>
                  <a:cs typeface="+mn-ea"/>
                  <a:sym typeface="+mn-lt"/>
                </a:rPr>
                <a:t>总结经验及教训</a:t>
              </a:r>
              <a:endParaRPr lang="zh-CN" altLang="en-US" b="1" dirty="0">
                <a:solidFill>
                  <a:srgbClr val="1B4367"/>
                </a:solidFill>
                <a:cs typeface="+mn-ea"/>
                <a:sym typeface="+mn-lt"/>
              </a:endParaRPr>
            </a:p>
          </p:txBody>
        </p:sp>
      </p:grpSp>
      <p:sp>
        <p:nvSpPr>
          <p:cNvPr id="55" name="文本框 15"/>
          <p:cNvSpPr txBox="1"/>
          <p:nvPr/>
        </p:nvSpPr>
        <p:spPr>
          <a:xfrm>
            <a:off x="774791" y="326295"/>
            <a:ext cx="2261711" cy="329565"/>
          </a:xfrm>
          <a:prstGeom prst="rect">
            <a:avLst/>
          </a:prstGeom>
          <a:noFill/>
        </p:spPr>
        <p:txBody>
          <a:bodyPr wrap="square" lIns="68580" tIns="34290" rIns="68580" bIns="34290" rtlCol="0">
            <a:spAutoFit/>
          </a:bodyPr>
          <a:lstStyle/>
          <a:p>
            <a:r>
              <a:rPr lang="zh-CN" altLang="en-US" sz="1700" b="1" dirty="0">
                <a:solidFill>
                  <a:srgbClr val="1B4367"/>
                </a:solidFill>
                <a:cs typeface="+mn-ea"/>
                <a:sym typeface="+mn-lt"/>
              </a:rPr>
              <a:t>研究过程</a:t>
            </a:r>
            <a:endParaRPr lang="zh-CN" altLang="en-US" sz="1700" b="1" dirty="0">
              <a:solidFill>
                <a:srgbClr val="1B4367"/>
              </a:solidFill>
              <a:cs typeface="+mn-ea"/>
              <a:sym typeface="+mn-lt"/>
            </a:endParaRPr>
          </a:p>
        </p:txBody>
      </p:sp>
      <p:cxnSp>
        <p:nvCxnSpPr>
          <p:cNvPr id="57" name="直接连接符 56"/>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5"/>
                                        </p:tgtEl>
                                        <p:attrNameLst>
                                          <p:attrName>style.visibility</p:attrName>
                                        </p:attrNameLst>
                                      </p:cBhvr>
                                      <p:to>
                                        <p:strVal val="visible"/>
                                      </p:to>
                                    </p:set>
                                    <p:anim calcmode="lin" valueType="num">
                                      <p:cBhvr>
                                        <p:cTn id="7" dur="500" fill="hold"/>
                                        <p:tgtEl>
                                          <p:spTgt spid="5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5"/>
                                        </p:tgtEl>
                                        <p:attrNameLst>
                                          <p:attrName>ppt_y</p:attrName>
                                        </p:attrNameLst>
                                      </p:cBhvr>
                                      <p:tavLst>
                                        <p:tav tm="0">
                                          <p:val>
                                            <p:strVal val="#ppt_y"/>
                                          </p:val>
                                        </p:tav>
                                        <p:tav tm="100000">
                                          <p:val>
                                            <p:strVal val="#ppt_y"/>
                                          </p:val>
                                        </p:tav>
                                      </p:tavLst>
                                    </p:anim>
                                    <p:anim calcmode="lin" valueType="num">
                                      <p:cBhvr>
                                        <p:cTn id="9" dur="500" fill="hold"/>
                                        <p:tgtEl>
                                          <p:spTgt spid="5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5"/>
                                        </p:tgtEl>
                                      </p:cBhvr>
                                    </p:animEffect>
                                  </p:childTnLst>
                                </p:cTn>
                              </p:par>
                            </p:childTnLst>
                          </p:cTn>
                        </p:par>
                        <p:par>
                          <p:cTn id="12" fill="hold">
                            <p:stCondLst>
                              <p:cond delay="649"/>
                            </p:stCondLst>
                            <p:childTnLst>
                              <p:par>
                                <p:cTn id="13" presetID="22" presetClass="entr" presetSubtype="8"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left)">
                                      <p:cBhvr>
                                        <p:cTn id="15" dur="300"/>
                                        <p:tgtEl>
                                          <p:spTgt spid="57"/>
                                        </p:tgtEl>
                                      </p:cBhvr>
                                    </p:animEffect>
                                  </p:childTnLst>
                                </p:cTn>
                              </p:par>
                            </p:childTnLst>
                          </p:cTn>
                        </p:par>
                        <p:par>
                          <p:cTn id="16" fill="hold">
                            <p:stCondLst>
                              <p:cond delay="1149"/>
                            </p:stCondLst>
                            <p:childTnLst>
                              <p:par>
                                <p:cTn id="17" presetID="22" presetClass="entr" presetSubtype="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1649"/>
                            </p:stCondLst>
                            <p:childTnLst>
                              <p:par>
                                <p:cTn id="21" presetID="53" presetClass="entr" presetSubtype="16"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p:cTn id="23" dur="500" fill="hold"/>
                                        <p:tgtEl>
                                          <p:spTgt spid="70"/>
                                        </p:tgtEl>
                                        <p:attrNameLst>
                                          <p:attrName>ppt_w</p:attrName>
                                        </p:attrNameLst>
                                      </p:cBhvr>
                                      <p:tavLst>
                                        <p:tav tm="0">
                                          <p:val>
                                            <p:fltVal val="0"/>
                                          </p:val>
                                        </p:tav>
                                        <p:tav tm="100000">
                                          <p:val>
                                            <p:strVal val="#ppt_w"/>
                                          </p:val>
                                        </p:tav>
                                      </p:tavLst>
                                    </p:anim>
                                    <p:anim calcmode="lin" valueType="num">
                                      <p:cBhvr>
                                        <p:cTn id="24" dur="500" fill="hold"/>
                                        <p:tgtEl>
                                          <p:spTgt spid="70"/>
                                        </p:tgtEl>
                                        <p:attrNameLst>
                                          <p:attrName>ppt_h</p:attrName>
                                        </p:attrNameLst>
                                      </p:cBhvr>
                                      <p:tavLst>
                                        <p:tav tm="0">
                                          <p:val>
                                            <p:fltVal val="0"/>
                                          </p:val>
                                        </p:tav>
                                        <p:tav tm="100000">
                                          <p:val>
                                            <p:strVal val="#ppt_h"/>
                                          </p:val>
                                        </p:tav>
                                      </p:tavLst>
                                    </p:anim>
                                    <p:animEffect transition="in" filter="fade">
                                      <p:cBhvr>
                                        <p:cTn id="25" dur="500"/>
                                        <p:tgtEl>
                                          <p:spTgt spid="70"/>
                                        </p:tgtEl>
                                      </p:cBhvr>
                                    </p:animEffect>
                                  </p:childTnLst>
                                </p:cTn>
                              </p:par>
                            </p:childTnLst>
                          </p:cTn>
                        </p:par>
                        <p:par>
                          <p:cTn id="26" fill="hold">
                            <p:stCondLst>
                              <p:cond delay="2149"/>
                            </p:stCondLst>
                            <p:childTnLst>
                              <p:par>
                                <p:cTn id="27" presetID="2" presetClass="entr" presetSubtype="2" fill="hold" nodeType="afterEffect">
                                  <p:stCondLst>
                                    <p:cond delay="0"/>
                                  </p:stCondLst>
                                  <p:childTnLst>
                                    <p:set>
                                      <p:cBhvr>
                                        <p:cTn id="28" dur="1" fill="hold">
                                          <p:stCondLst>
                                            <p:cond delay="0"/>
                                          </p:stCondLst>
                                        </p:cTn>
                                        <p:tgtEl>
                                          <p:spTgt spid="75"/>
                                        </p:tgtEl>
                                        <p:attrNameLst>
                                          <p:attrName>style.visibility</p:attrName>
                                        </p:attrNameLst>
                                      </p:cBhvr>
                                      <p:to>
                                        <p:strVal val="visible"/>
                                      </p:to>
                                    </p:set>
                                    <p:anim calcmode="lin" valueType="num">
                                      <p:cBhvr additive="base">
                                        <p:cTn id="29" dur="500" fill="hold"/>
                                        <p:tgtEl>
                                          <p:spTgt spid="75"/>
                                        </p:tgtEl>
                                        <p:attrNameLst>
                                          <p:attrName>ppt_x</p:attrName>
                                        </p:attrNameLst>
                                      </p:cBhvr>
                                      <p:tavLst>
                                        <p:tav tm="0">
                                          <p:val>
                                            <p:strVal val="1+#ppt_w/2"/>
                                          </p:val>
                                        </p:tav>
                                        <p:tav tm="100000">
                                          <p:val>
                                            <p:strVal val="#ppt_x"/>
                                          </p:val>
                                        </p:tav>
                                      </p:tavLst>
                                    </p:anim>
                                    <p:anim calcmode="lin" valueType="num">
                                      <p:cBhvr additive="base">
                                        <p:cTn id="30" dur="500" fill="hold"/>
                                        <p:tgtEl>
                                          <p:spTgt spid="75"/>
                                        </p:tgtEl>
                                        <p:attrNameLst>
                                          <p:attrName>ppt_y</p:attrName>
                                        </p:attrNameLst>
                                      </p:cBhvr>
                                      <p:tavLst>
                                        <p:tav tm="0">
                                          <p:val>
                                            <p:strVal val="#ppt_y"/>
                                          </p:val>
                                        </p:tav>
                                        <p:tav tm="100000">
                                          <p:val>
                                            <p:strVal val="#ppt_y"/>
                                          </p:val>
                                        </p:tav>
                                      </p:tavLst>
                                    </p:anim>
                                  </p:childTnLst>
                                </p:cTn>
                              </p:par>
                            </p:childTnLst>
                          </p:cTn>
                        </p:par>
                        <p:par>
                          <p:cTn id="31" fill="hold">
                            <p:stCondLst>
                              <p:cond delay="2649"/>
                            </p:stCondLst>
                            <p:childTnLst>
                              <p:par>
                                <p:cTn id="32" presetID="53" presetClass="entr" presetSubtype="16" fill="hold" nodeType="afterEffect">
                                  <p:stCondLst>
                                    <p:cond delay="0"/>
                                  </p:stCondLst>
                                  <p:childTnLst>
                                    <p:set>
                                      <p:cBhvr>
                                        <p:cTn id="33" dur="1" fill="hold">
                                          <p:stCondLst>
                                            <p:cond delay="0"/>
                                          </p:stCondLst>
                                        </p:cTn>
                                        <p:tgtEl>
                                          <p:spTgt spid="71"/>
                                        </p:tgtEl>
                                        <p:attrNameLst>
                                          <p:attrName>style.visibility</p:attrName>
                                        </p:attrNameLst>
                                      </p:cBhvr>
                                      <p:to>
                                        <p:strVal val="visible"/>
                                      </p:to>
                                    </p:set>
                                    <p:anim calcmode="lin" valueType="num">
                                      <p:cBhvr>
                                        <p:cTn id="34" dur="500" fill="hold"/>
                                        <p:tgtEl>
                                          <p:spTgt spid="71"/>
                                        </p:tgtEl>
                                        <p:attrNameLst>
                                          <p:attrName>ppt_w</p:attrName>
                                        </p:attrNameLst>
                                      </p:cBhvr>
                                      <p:tavLst>
                                        <p:tav tm="0">
                                          <p:val>
                                            <p:fltVal val="0"/>
                                          </p:val>
                                        </p:tav>
                                        <p:tav tm="100000">
                                          <p:val>
                                            <p:strVal val="#ppt_w"/>
                                          </p:val>
                                        </p:tav>
                                      </p:tavLst>
                                    </p:anim>
                                    <p:anim calcmode="lin" valueType="num">
                                      <p:cBhvr>
                                        <p:cTn id="35" dur="500" fill="hold"/>
                                        <p:tgtEl>
                                          <p:spTgt spid="71"/>
                                        </p:tgtEl>
                                        <p:attrNameLst>
                                          <p:attrName>ppt_h</p:attrName>
                                        </p:attrNameLst>
                                      </p:cBhvr>
                                      <p:tavLst>
                                        <p:tav tm="0">
                                          <p:val>
                                            <p:fltVal val="0"/>
                                          </p:val>
                                        </p:tav>
                                        <p:tav tm="100000">
                                          <p:val>
                                            <p:strVal val="#ppt_h"/>
                                          </p:val>
                                        </p:tav>
                                      </p:tavLst>
                                    </p:anim>
                                    <p:animEffect transition="in" filter="fade">
                                      <p:cBhvr>
                                        <p:cTn id="36" dur="500"/>
                                        <p:tgtEl>
                                          <p:spTgt spid="71"/>
                                        </p:tgtEl>
                                      </p:cBhvr>
                                    </p:animEffect>
                                  </p:childTnLst>
                                </p:cTn>
                              </p:par>
                            </p:childTnLst>
                          </p:cTn>
                        </p:par>
                        <p:par>
                          <p:cTn id="37" fill="hold">
                            <p:stCondLst>
                              <p:cond delay="3149"/>
                            </p:stCondLst>
                            <p:childTnLst>
                              <p:par>
                                <p:cTn id="38" presetID="2" presetClass="entr" presetSubtype="8" fill="hold" nodeType="afterEffect">
                                  <p:stCondLst>
                                    <p:cond delay="0"/>
                                  </p:stCondLst>
                                  <p:childTnLst>
                                    <p:set>
                                      <p:cBhvr>
                                        <p:cTn id="39" dur="1" fill="hold">
                                          <p:stCondLst>
                                            <p:cond delay="0"/>
                                          </p:stCondLst>
                                        </p:cTn>
                                        <p:tgtEl>
                                          <p:spTgt spid="76"/>
                                        </p:tgtEl>
                                        <p:attrNameLst>
                                          <p:attrName>style.visibility</p:attrName>
                                        </p:attrNameLst>
                                      </p:cBhvr>
                                      <p:to>
                                        <p:strVal val="visible"/>
                                      </p:to>
                                    </p:set>
                                    <p:anim calcmode="lin" valueType="num">
                                      <p:cBhvr additive="base">
                                        <p:cTn id="40" dur="500" fill="hold"/>
                                        <p:tgtEl>
                                          <p:spTgt spid="76"/>
                                        </p:tgtEl>
                                        <p:attrNameLst>
                                          <p:attrName>ppt_x</p:attrName>
                                        </p:attrNameLst>
                                      </p:cBhvr>
                                      <p:tavLst>
                                        <p:tav tm="0">
                                          <p:val>
                                            <p:strVal val="0-#ppt_w/2"/>
                                          </p:val>
                                        </p:tav>
                                        <p:tav tm="100000">
                                          <p:val>
                                            <p:strVal val="#ppt_x"/>
                                          </p:val>
                                        </p:tav>
                                      </p:tavLst>
                                    </p:anim>
                                    <p:anim calcmode="lin" valueType="num">
                                      <p:cBhvr additive="base">
                                        <p:cTn id="41" dur="500" fill="hold"/>
                                        <p:tgtEl>
                                          <p:spTgt spid="76"/>
                                        </p:tgtEl>
                                        <p:attrNameLst>
                                          <p:attrName>ppt_y</p:attrName>
                                        </p:attrNameLst>
                                      </p:cBhvr>
                                      <p:tavLst>
                                        <p:tav tm="0">
                                          <p:val>
                                            <p:strVal val="#ppt_y"/>
                                          </p:val>
                                        </p:tav>
                                        <p:tav tm="100000">
                                          <p:val>
                                            <p:strVal val="#ppt_y"/>
                                          </p:val>
                                        </p:tav>
                                      </p:tavLst>
                                    </p:anim>
                                  </p:childTnLst>
                                </p:cTn>
                              </p:par>
                            </p:childTnLst>
                          </p:cTn>
                        </p:par>
                        <p:par>
                          <p:cTn id="42" fill="hold">
                            <p:stCondLst>
                              <p:cond delay="3649"/>
                            </p:stCondLst>
                            <p:childTnLst>
                              <p:par>
                                <p:cTn id="43" presetID="53" presetClass="entr" presetSubtype="16" fill="hold" nodeType="afterEffect">
                                  <p:stCondLst>
                                    <p:cond delay="0"/>
                                  </p:stCondLst>
                                  <p:childTnLst>
                                    <p:set>
                                      <p:cBhvr>
                                        <p:cTn id="44" dur="1" fill="hold">
                                          <p:stCondLst>
                                            <p:cond delay="0"/>
                                          </p:stCondLst>
                                        </p:cTn>
                                        <p:tgtEl>
                                          <p:spTgt spid="72"/>
                                        </p:tgtEl>
                                        <p:attrNameLst>
                                          <p:attrName>style.visibility</p:attrName>
                                        </p:attrNameLst>
                                      </p:cBhvr>
                                      <p:to>
                                        <p:strVal val="visible"/>
                                      </p:to>
                                    </p:set>
                                    <p:anim calcmode="lin" valueType="num">
                                      <p:cBhvr>
                                        <p:cTn id="45" dur="500" fill="hold"/>
                                        <p:tgtEl>
                                          <p:spTgt spid="72"/>
                                        </p:tgtEl>
                                        <p:attrNameLst>
                                          <p:attrName>ppt_w</p:attrName>
                                        </p:attrNameLst>
                                      </p:cBhvr>
                                      <p:tavLst>
                                        <p:tav tm="0">
                                          <p:val>
                                            <p:fltVal val="0"/>
                                          </p:val>
                                        </p:tav>
                                        <p:tav tm="100000">
                                          <p:val>
                                            <p:strVal val="#ppt_w"/>
                                          </p:val>
                                        </p:tav>
                                      </p:tavLst>
                                    </p:anim>
                                    <p:anim calcmode="lin" valueType="num">
                                      <p:cBhvr>
                                        <p:cTn id="46" dur="500" fill="hold"/>
                                        <p:tgtEl>
                                          <p:spTgt spid="72"/>
                                        </p:tgtEl>
                                        <p:attrNameLst>
                                          <p:attrName>ppt_h</p:attrName>
                                        </p:attrNameLst>
                                      </p:cBhvr>
                                      <p:tavLst>
                                        <p:tav tm="0">
                                          <p:val>
                                            <p:fltVal val="0"/>
                                          </p:val>
                                        </p:tav>
                                        <p:tav tm="100000">
                                          <p:val>
                                            <p:strVal val="#ppt_h"/>
                                          </p:val>
                                        </p:tav>
                                      </p:tavLst>
                                    </p:anim>
                                    <p:animEffect transition="in" filter="fade">
                                      <p:cBhvr>
                                        <p:cTn id="47" dur="500"/>
                                        <p:tgtEl>
                                          <p:spTgt spid="72"/>
                                        </p:tgtEl>
                                      </p:cBhvr>
                                    </p:animEffect>
                                  </p:childTnLst>
                                </p:cTn>
                              </p:par>
                            </p:childTnLst>
                          </p:cTn>
                        </p:par>
                        <p:par>
                          <p:cTn id="48" fill="hold">
                            <p:stCondLst>
                              <p:cond delay="4149"/>
                            </p:stCondLst>
                            <p:childTnLst>
                              <p:par>
                                <p:cTn id="49" presetID="2" presetClass="entr" presetSubtype="2" fill="hold" nodeType="afterEffect">
                                  <p:stCondLst>
                                    <p:cond delay="0"/>
                                  </p:stCondLst>
                                  <p:childTnLst>
                                    <p:set>
                                      <p:cBhvr>
                                        <p:cTn id="50" dur="1" fill="hold">
                                          <p:stCondLst>
                                            <p:cond delay="0"/>
                                          </p:stCondLst>
                                        </p:cTn>
                                        <p:tgtEl>
                                          <p:spTgt spid="74"/>
                                        </p:tgtEl>
                                        <p:attrNameLst>
                                          <p:attrName>style.visibility</p:attrName>
                                        </p:attrNameLst>
                                      </p:cBhvr>
                                      <p:to>
                                        <p:strVal val="visible"/>
                                      </p:to>
                                    </p:set>
                                    <p:anim calcmode="lin" valueType="num">
                                      <p:cBhvr additive="base">
                                        <p:cTn id="51" dur="500" fill="hold"/>
                                        <p:tgtEl>
                                          <p:spTgt spid="74"/>
                                        </p:tgtEl>
                                        <p:attrNameLst>
                                          <p:attrName>ppt_x</p:attrName>
                                        </p:attrNameLst>
                                      </p:cBhvr>
                                      <p:tavLst>
                                        <p:tav tm="0">
                                          <p:val>
                                            <p:strVal val="1+#ppt_w/2"/>
                                          </p:val>
                                        </p:tav>
                                        <p:tav tm="100000">
                                          <p:val>
                                            <p:strVal val="#ppt_x"/>
                                          </p:val>
                                        </p:tav>
                                      </p:tavLst>
                                    </p:anim>
                                    <p:anim calcmode="lin" valueType="num">
                                      <p:cBhvr additive="base">
                                        <p:cTn id="52" dur="500" fill="hold"/>
                                        <p:tgtEl>
                                          <p:spTgt spid="74"/>
                                        </p:tgtEl>
                                        <p:attrNameLst>
                                          <p:attrName>ppt_y</p:attrName>
                                        </p:attrNameLst>
                                      </p:cBhvr>
                                      <p:tavLst>
                                        <p:tav tm="0">
                                          <p:val>
                                            <p:strVal val="#ppt_y"/>
                                          </p:val>
                                        </p:tav>
                                        <p:tav tm="100000">
                                          <p:val>
                                            <p:strVal val="#ppt_y"/>
                                          </p:val>
                                        </p:tav>
                                      </p:tavLst>
                                    </p:anim>
                                  </p:childTnLst>
                                </p:cTn>
                              </p:par>
                            </p:childTnLst>
                          </p:cTn>
                        </p:par>
                        <p:par>
                          <p:cTn id="53" fill="hold">
                            <p:stCondLst>
                              <p:cond delay="4649"/>
                            </p:stCondLst>
                            <p:childTnLst>
                              <p:par>
                                <p:cTn id="54" presetID="53" presetClass="entr" presetSubtype="16" fill="hold" nodeType="afterEffect">
                                  <p:stCondLst>
                                    <p:cond delay="0"/>
                                  </p:stCondLst>
                                  <p:childTnLst>
                                    <p:set>
                                      <p:cBhvr>
                                        <p:cTn id="55" dur="1" fill="hold">
                                          <p:stCondLst>
                                            <p:cond delay="0"/>
                                          </p:stCondLst>
                                        </p:cTn>
                                        <p:tgtEl>
                                          <p:spTgt spid="73"/>
                                        </p:tgtEl>
                                        <p:attrNameLst>
                                          <p:attrName>style.visibility</p:attrName>
                                        </p:attrNameLst>
                                      </p:cBhvr>
                                      <p:to>
                                        <p:strVal val="visible"/>
                                      </p:to>
                                    </p:set>
                                    <p:anim calcmode="lin" valueType="num">
                                      <p:cBhvr>
                                        <p:cTn id="56" dur="500" fill="hold"/>
                                        <p:tgtEl>
                                          <p:spTgt spid="73"/>
                                        </p:tgtEl>
                                        <p:attrNameLst>
                                          <p:attrName>ppt_w</p:attrName>
                                        </p:attrNameLst>
                                      </p:cBhvr>
                                      <p:tavLst>
                                        <p:tav tm="0">
                                          <p:val>
                                            <p:fltVal val="0"/>
                                          </p:val>
                                        </p:tav>
                                        <p:tav tm="100000">
                                          <p:val>
                                            <p:strVal val="#ppt_w"/>
                                          </p:val>
                                        </p:tav>
                                      </p:tavLst>
                                    </p:anim>
                                    <p:anim calcmode="lin" valueType="num">
                                      <p:cBhvr>
                                        <p:cTn id="57" dur="500" fill="hold"/>
                                        <p:tgtEl>
                                          <p:spTgt spid="73"/>
                                        </p:tgtEl>
                                        <p:attrNameLst>
                                          <p:attrName>ppt_h</p:attrName>
                                        </p:attrNameLst>
                                      </p:cBhvr>
                                      <p:tavLst>
                                        <p:tav tm="0">
                                          <p:val>
                                            <p:fltVal val="0"/>
                                          </p:val>
                                        </p:tav>
                                        <p:tav tm="100000">
                                          <p:val>
                                            <p:strVal val="#ppt_h"/>
                                          </p:val>
                                        </p:tav>
                                      </p:tavLst>
                                    </p:anim>
                                    <p:animEffect transition="in" filter="fade">
                                      <p:cBhvr>
                                        <p:cTn id="58" dur="500"/>
                                        <p:tgtEl>
                                          <p:spTgt spid="73"/>
                                        </p:tgtEl>
                                      </p:cBhvr>
                                    </p:animEffect>
                                  </p:childTnLst>
                                </p:cTn>
                              </p:par>
                            </p:childTnLst>
                          </p:cTn>
                        </p:par>
                        <p:par>
                          <p:cTn id="59" fill="hold">
                            <p:stCondLst>
                              <p:cond delay="5149"/>
                            </p:stCondLst>
                            <p:childTnLst>
                              <p:par>
                                <p:cTn id="60" presetID="2" presetClass="entr" presetSubtype="8" fill="hold" nodeType="afterEffect">
                                  <p:stCondLst>
                                    <p:cond delay="0"/>
                                  </p:stCondLst>
                                  <p:childTnLst>
                                    <p:set>
                                      <p:cBhvr>
                                        <p:cTn id="61" dur="1" fill="hold">
                                          <p:stCondLst>
                                            <p:cond delay="0"/>
                                          </p:stCondLst>
                                        </p:cTn>
                                        <p:tgtEl>
                                          <p:spTgt spid="77"/>
                                        </p:tgtEl>
                                        <p:attrNameLst>
                                          <p:attrName>style.visibility</p:attrName>
                                        </p:attrNameLst>
                                      </p:cBhvr>
                                      <p:to>
                                        <p:strVal val="visible"/>
                                      </p:to>
                                    </p:set>
                                    <p:anim calcmode="lin" valueType="num">
                                      <p:cBhvr additive="base">
                                        <p:cTn id="62" dur="500" fill="hold"/>
                                        <p:tgtEl>
                                          <p:spTgt spid="77"/>
                                        </p:tgtEl>
                                        <p:attrNameLst>
                                          <p:attrName>ppt_x</p:attrName>
                                        </p:attrNameLst>
                                      </p:cBhvr>
                                      <p:tavLst>
                                        <p:tav tm="0">
                                          <p:val>
                                            <p:strVal val="0-#ppt_w/2"/>
                                          </p:val>
                                        </p:tav>
                                        <p:tav tm="100000">
                                          <p:val>
                                            <p:strVal val="#ppt_x"/>
                                          </p:val>
                                        </p:tav>
                                      </p:tavLst>
                                    </p:anim>
                                    <p:anim calcmode="lin" valueType="num">
                                      <p:cBhvr additive="base">
                                        <p:cTn id="63"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endParaRPr lang="en-US" altLang="zh-CN" sz="6600" b="1" dirty="0">
              <a:solidFill>
                <a:srgbClr val="1B4367"/>
              </a:solidFill>
              <a:cs typeface="+mn-ea"/>
              <a:sym typeface="+mn-lt"/>
            </a:endParaRPr>
          </a:p>
        </p:txBody>
      </p:sp>
      <p:sp>
        <p:nvSpPr>
          <p:cNvPr id="2" name="文本框 1"/>
          <p:cNvSpPr txBox="1"/>
          <p:nvPr/>
        </p:nvSpPr>
        <p:spPr>
          <a:xfrm>
            <a:off x="3480466" y="2787026"/>
            <a:ext cx="2059781" cy="530915"/>
          </a:xfrm>
          <a:prstGeom prst="rect">
            <a:avLst/>
          </a:prstGeom>
          <a:noFill/>
        </p:spPr>
        <p:txBody>
          <a:bodyPr wrap="square" lIns="68580" tIns="34290" rIns="68580" bIns="34290" rtlCol="0">
            <a:spAutoFit/>
          </a:bodyPr>
          <a:lstStyle/>
          <a:p>
            <a:pPr algn="ctr">
              <a:defRPr/>
            </a:pPr>
            <a:r>
              <a:rPr lang="zh-CN" altLang="en-US" sz="3000" dirty="0">
                <a:solidFill>
                  <a:srgbClr val="1B4367"/>
                </a:solidFill>
                <a:cs typeface="+mn-ea"/>
                <a:sym typeface="+mn-lt"/>
              </a:rPr>
              <a:t>感谢恩师</a:t>
            </a:r>
            <a:endParaRPr lang="zh-CN" altLang="en-US" sz="3000" dirty="0">
              <a:solidFill>
                <a:srgbClr val="1B4367"/>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tags/tag1.xml><?xml version="1.0" encoding="utf-8"?>
<p:tagLst xmlns:p="http://schemas.openxmlformats.org/presentationml/2006/main">
  <p:tag name="KSO_WM_DOC_GUID" val="{b82f2917-b5ce-486e-8401-76b7976fbc1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804</Words>
  <Application>WPS 演示</Application>
  <PresentationFormat>全屏显示(16:9)</PresentationFormat>
  <Paragraphs>99</Paragraphs>
  <Slides>8</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Administrator</cp:lastModifiedBy>
  <cp:revision>76</cp:revision>
  <dcterms:created xsi:type="dcterms:W3CDTF">2016-05-20T12:59:00Z</dcterms:created>
  <dcterms:modified xsi:type="dcterms:W3CDTF">2019-04-11T14:14:54Z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