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313" r:id="rId3"/>
    <p:sldId id="319" r:id="rId4"/>
    <p:sldId id="306" r:id="rId5"/>
    <p:sldId id="332" r:id="rId7"/>
    <p:sldId id="316" r:id="rId8"/>
    <p:sldId id="330" r:id="rId9"/>
    <p:sldId id="307" r:id="rId10"/>
    <p:sldId id="320" r:id="rId11"/>
    <p:sldId id="276" r:id="rId12"/>
    <p:sldId id="260" r:id="rId13"/>
    <p:sldId id="314" r:id="rId14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microsoft.com/office/2007/relationships/hdphoto" Target="../media/image10.wdp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椭圆 9"/>
          <p:cNvSpPr/>
          <p:nvPr/>
        </p:nvSpPr>
        <p:spPr>
          <a:xfrm>
            <a:off x="1897856" y="953691"/>
            <a:ext cx="3150394" cy="3150394"/>
          </a:xfrm>
          <a:prstGeom prst="ellipse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53991" y="286941"/>
            <a:ext cx="248841" cy="250031"/>
          </a:xfrm>
          <a:prstGeom prst="ellipse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2254" y="4261247"/>
            <a:ext cx="600075" cy="600075"/>
          </a:xfrm>
          <a:prstGeom prst="ellipse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 flipV="1">
            <a:off x="1974056" y="339329"/>
            <a:ext cx="105966" cy="10596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flipH="1" flipV="1">
            <a:off x="1482329" y="3590925"/>
            <a:ext cx="189310" cy="18931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flipH="1" flipV="1">
            <a:off x="6226096" y="953770"/>
            <a:ext cx="340519" cy="340519"/>
          </a:xfrm>
          <a:prstGeom prst="ellipse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 flipV="1">
            <a:off x="1406129" y="1059656"/>
            <a:ext cx="291704" cy="291704"/>
          </a:xfrm>
          <a:prstGeom prst="ellipse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38700" y="3829050"/>
            <a:ext cx="600075" cy="601266"/>
          </a:xfrm>
          <a:prstGeom prst="ellipse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83531" y="659606"/>
            <a:ext cx="3824288" cy="3824288"/>
          </a:xfrm>
          <a:prstGeom prst="ellipse">
            <a:avLst/>
          </a:prstGeom>
          <a:noFill/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76500" y="1509713"/>
            <a:ext cx="2037160" cy="20371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2571750"/>
            <a:ext cx="9144000" cy="645160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3600" b="1" noProof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校园安全防范管理系统的设计与实现</a:t>
            </a:r>
            <a:endParaRPr lang="zh-CN" altLang="en-US" sz="3600" b="1" noProof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 flipV="1">
            <a:off x="446485" y="1613297"/>
            <a:ext cx="423863" cy="423863"/>
          </a:xfrm>
          <a:prstGeom prst="ellipse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77247" y="4777979"/>
            <a:ext cx="250031" cy="2488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82055" y="3547110"/>
            <a:ext cx="2861945" cy="1568449"/>
          </a:xfrm>
          <a:prstGeom prst="roundRect">
            <a:avLst>
              <a:gd name="adj" fmla="val 0"/>
            </a:avLst>
          </a:prstGeom>
          <a:solidFill>
            <a:srgbClr val="1D497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lt"/>
              </a:rPr>
              <a:t>学院：数据科学与应用学院  </a:t>
            </a:r>
            <a:endParaRPr lang="zh-CN" altLang="en-US" sz="1600" dirty="0" smtClean="0">
              <a:solidFill>
                <a:schemeClr val="bg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lt"/>
              </a:rPr>
              <a:t>姓名：朱学良</a:t>
            </a:r>
            <a:endParaRPr lang="zh-CN" altLang="en-US" sz="1600" dirty="0" smtClean="0">
              <a:solidFill>
                <a:schemeClr val="bg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lt"/>
              </a:rPr>
              <a:t>专业：软件工程</a:t>
            </a:r>
            <a:endParaRPr lang="zh-CN" altLang="en-US" sz="1600" dirty="0">
              <a:solidFill>
                <a:schemeClr val="bg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bg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lt"/>
              </a:rPr>
              <a:t>指导教师：马瑞强  张磊</a:t>
            </a:r>
            <a:endParaRPr lang="zh-CN" altLang="zh-CN" sz="1600" dirty="0">
              <a:solidFill>
                <a:schemeClr val="bg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727710" y="763905"/>
            <a:ext cx="5071745" cy="34982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marL="342900" indent="-342900" defTabSz="683260" fontAlgn="auto">
              <a:lnSpc>
                <a:spcPts val="248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为了防止本系统的管理角色被任意注册，本系统的实现方式是让超级管理员添加新的管理角色。但本系统普通用户注册功能约束力还不够，目前只要符合注册规范的所有访客都能注册成功，成为本系统的普通用户，由于本系统只关注校园安全问题，希望将来访客注册后有一个审核过程，只有审核通过后才能成为本系统的普通用户。</a:t>
            </a:r>
            <a:endParaRPr lang="zh-CN" altLang="en-US" dirty="0">
              <a:solidFill>
                <a:srgbClr val="1B436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marL="342900" indent="-342900" defTabSz="683260" fontAlgn="auto">
              <a:lnSpc>
                <a:spcPts val="248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希望将来增加消息提醒功能，在某用户发布安全事件后，其他使用本系统的用户都收到这个安全事件的提醒，本人通过ajax轮询技术尝试实现本功能，后来发现特别消耗本系统的请求和响应带宽，导致本系统使用时特别卡顿，遂不得不放弃。期望有人能使用其他通讯技术解决此问题。</a:t>
            </a:r>
            <a:endParaRPr lang="zh-CN" altLang="en-US" dirty="0">
              <a:solidFill>
                <a:srgbClr val="1B436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1363345" y="573405"/>
            <a:ext cx="646430" cy="1016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92200" y="1130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需要改进的地方</a:t>
            </a:r>
            <a:endParaRPr lang="zh-CN" altLang="en-US" sz="2400"/>
          </a:p>
        </p:txBody>
      </p:sp>
      <p:pic>
        <p:nvPicPr>
          <p:cNvPr id="3" name="图片 2" descr="ee20db9cd434d52ee1b75047042d7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7870" y="2117725"/>
            <a:ext cx="3252470" cy="3011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4561285" y="3459616"/>
            <a:ext cx="0" cy="152440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561285" y="0"/>
            <a:ext cx="0" cy="152440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0" y="1789510"/>
            <a:ext cx="9144000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950" b="1" strike="noStrike" spc="300" noProof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</a:t>
            </a:r>
            <a:endParaRPr lang="en-US" altLang="zh-CN" sz="4950" b="1" strike="noStrike" spc="300" noProof="1" dirty="0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2620566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2700" strike="noStrike" spc="600" noProof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感谢聆听</a:t>
            </a:r>
            <a:endParaRPr lang="en-US" altLang="zh-CN" sz="2700" strike="noStrike" spc="600" noProof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58670" y="927100"/>
            <a:ext cx="2032000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350">
                <a:solidFill>
                  <a:schemeClr val="accent3">
                    <a:lumMod val="60000"/>
                    <a:lumOff val="40000"/>
                  </a:schemeClr>
                </a:solidFill>
              </a:rPr>
              <a:t>01</a:t>
            </a:r>
            <a:endParaRPr lang="en-US" altLang="zh-CN" sz="1035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55"/>
          <p:cNvSpPr txBox="1"/>
          <p:nvPr/>
        </p:nvSpPr>
        <p:spPr>
          <a:xfrm>
            <a:off x="2058591" y="1515666"/>
            <a:ext cx="10725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1800" b="0" i="0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 01</a:t>
            </a:r>
            <a:endParaRPr kumimoji="0" lang="en-US" sz="1800" b="0" i="0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0702" y="886293"/>
            <a:ext cx="2568032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0350" b="0" i="0" kern="1200" cap="none" spc="0" normalizeH="0" baseline="0">
                <a:solidFill>
                  <a:schemeClr val="accent3">
                    <a:lumMod val="60000"/>
                    <a:lumOff val="40000"/>
                  </a:schemeClr>
                </a:solidFill>
                <a:sym typeface="+mn-lt"/>
              </a:rPr>
              <a:t>02</a:t>
            </a:r>
            <a:endParaRPr kumimoji="0" lang="en-US" altLang="zh-CN" sz="10350" b="0" i="0" kern="1200" cap="none" spc="0" normalizeH="0" baseline="0" noProof="0" dirty="0">
              <a:solidFill>
                <a:srgbClr val="002060">
                  <a:alpha val="7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5482829" y="1510904"/>
            <a:ext cx="10725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 fontAlgn="auto">
              <a:lnSpc>
                <a:spcPct val="150000"/>
              </a:lnSpc>
              <a:defRPr/>
            </a:pPr>
            <a:r>
              <a:rPr lang="en-US" altLang="zh-CN" sz="1800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 02</a:t>
            </a:r>
            <a:endParaRPr lang="en-US" altLang="zh-CN" sz="1800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5957" y="2570669"/>
            <a:ext cx="2519429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0350" b="0" i="0" kern="1200" cap="none" spc="0" normalizeH="0" baseline="0">
                <a:solidFill>
                  <a:schemeClr val="accent3">
                    <a:lumMod val="60000"/>
                    <a:lumOff val="40000"/>
                  </a:schemeClr>
                </a:solidFill>
                <a:sym typeface="+mn-lt"/>
              </a:rPr>
              <a:t>03</a:t>
            </a:r>
            <a:endParaRPr kumimoji="0" lang="en-US" altLang="zh-CN" sz="10350" b="0" i="0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2058591" y="3223022"/>
            <a:ext cx="10725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 fontAlgn="auto">
              <a:lnSpc>
                <a:spcPct val="150000"/>
              </a:lnSpc>
              <a:defRPr/>
            </a:pPr>
            <a:r>
              <a:rPr lang="en-US" altLang="zh-CN" sz="1800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 03</a:t>
            </a:r>
            <a:endParaRPr lang="en-US" altLang="zh-CN" sz="1800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36676" y="2547975"/>
            <a:ext cx="2662058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0350" b="0" i="0" kern="1200" cap="none" spc="0" normalizeH="0" baseline="0">
                <a:solidFill>
                  <a:schemeClr val="accent3">
                    <a:lumMod val="60000"/>
                    <a:lumOff val="40000"/>
                  </a:schemeClr>
                </a:solidFill>
                <a:sym typeface="+mn-lt"/>
              </a:rPr>
              <a:t>04</a:t>
            </a:r>
            <a:endParaRPr kumimoji="0" lang="en-US" altLang="zh-CN" sz="10350" b="0" i="0" kern="1200" cap="none" spc="0" normalizeH="0" baseline="0" noProof="0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TextBox 55"/>
          <p:cNvSpPr txBox="1"/>
          <p:nvPr/>
        </p:nvSpPr>
        <p:spPr>
          <a:xfrm>
            <a:off x="5474494" y="3203972"/>
            <a:ext cx="10725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 fontAlgn="auto">
              <a:lnSpc>
                <a:spcPct val="150000"/>
              </a:lnSpc>
              <a:defRPr/>
            </a:pPr>
            <a:r>
              <a:rPr lang="en-US" altLang="zh-CN" sz="1800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 04</a:t>
            </a:r>
            <a:endParaRPr lang="en-US" altLang="zh-CN" sz="1800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07" name="PA_文本框 15"/>
          <p:cNvSpPr txBox="1"/>
          <p:nvPr>
            <p:custDataLst>
              <p:tags r:id="rId1"/>
            </p:custDataLst>
          </p:nvPr>
        </p:nvSpPr>
        <p:spPr>
          <a:xfrm>
            <a:off x="5482749" y="192500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cs typeface="+mn-ea"/>
                <a:sym typeface="+mn-lt"/>
              </a:rPr>
              <a:t>技术手段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08" name="PA_文本框 10"/>
          <p:cNvSpPr txBox="1"/>
          <p:nvPr>
            <p:custDataLst>
              <p:tags r:id="rId2"/>
            </p:custDataLst>
          </p:nvPr>
        </p:nvSpPr>
        <p:spPr>
          <a:xfrm>
            <a:off x="2058591" y="1925241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defTabSz="914400"/>
            <a:r>
              <a:rPr lang="zh-CN" altLang="en-US" sz="1800" dirty="0">
                <a:solidFill>
                  <a:schemeClr val="tx1"/>
                </a:solidFill>
                <a:cs typeface="+mn-ea"/>
                <a:sym typeface="+mn-lt"/>
              </a:rPr>
              <a:t>核心功能</a:t>
            </a:r>
            <a:endParaRPr lang="zh-CN" altLang="en-US" sz="1800" baseline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109" name="PA_文本框 21"/>
          <p:cNvSpPr txBox="1"/>
          <p:nvPr>
            <p:custDataLst>
              <p:tags r:id="rId3"/>
            </p:custDataLst>
          </p:nvPr>
        </p:nvSpPr>
        <p:spPr>
          <a:xfrm>
            <a:off x="2058591" y="3594497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cs typeface="+mn-ea"/>
                <a:sym typeface="+mn-lt"/>
              </a:rPr>
              <a:t>系统演示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10" name="PA_文本框 33"/>
          <p:cNvSpPr txBox="1"/>
          <p:nvPr>
            <p:custDataLst>
              <p:tags r:id="rId4"/>
            </p:custDataLst>
          </p:nvPr>
        </p:nvSpPr>
        <p:spPr>
          <a:xfrm>
            <a:off x="5503069" y="3584972"/>
            <a:ext cx="2468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1800" dirty="0">
                <a:solidFill>
                  <a:schemeClr val="tx1"/>
                </a:solidFill>
                <a:cs typeface="+mn-ea"/>
                <a:sym typeface="+mn-lt"/>
              </a:rPr>
              <a:t>不足及需要改进的地方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19830" y="110490"/>
            <a:ext cx="1925955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zh-CN" altLang="en-US" sz="36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36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6586" y="755420"/>
            <a:ext cx="2113154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TextBox 13"/>
          <p:cNvSpPr txBox="1"/>
          <p:nvPr/>
        </p:nvSpPr>
        <p:spPr>
          <a:xfrm>
            <a:off x="4509770" y="1339850"/>
            <a:ext cx="3522980" cy="2308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根据某所校园常见的校园安全问题调查结论，对校园安全问题按规范分成不同的种类，让使用本系统的用户能够快速发布和检索安全事件，从而使校园安全事件得到有效的把控。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698591" y="281210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核心功能：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u=2584672504,2630652497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339850"/>
            <a:ext cx="3975735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360" y="163116"/>
            <a:ext cx="4363641" cy="368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zh-CN" altLang="en-US" sz="1800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核心功能</a:t>
            </a:r>
            <a:endParaRPr lang="zh-CN" altLang="en-US" sz="1800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7485" y="598805"/>
            <a:ext cx="1062990" cy="57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41" y="3436144"/>
            <a:ext cx="1597819" cy="11334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 fontAlgn="auto">
              <a:lnSpc>
                <a:spcPct val="150000"/>
              </a:lnSpc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添加事件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查看事件详情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更新事件状态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</a:pP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5468" y="3146822"/>
            <a:ext cx="10972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/>
            <a:r>
              <a:rPr lang="zh-CN" altLang="en-US" sz="1200" strike="noStrike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安全事件管理</a:t>
            </a:r>
            <a:endParaRPr lang="zh-CN" altLang="en-US" sz="1200" strike="noStrike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82479" y="3436144"/>
            <a:ext cx="1620441" cy="11334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 fontAlgn="auto">
              <a:lnSpc>
                <a:spcPct val="150000"/>
              </a:lnSpc>
              <a:buClrTx/>
              <a:buSzTx/>
              <a:buFontTx/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添加用户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ClrTx/>
              <a:buSzTx/>
              <a:buFontTx/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ClrTx/>
              <a:buSzTx/>
              <a:buFontTx/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更新用户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ClrTx/>
              <a:buSzTx/>
              <a:buFontTx/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更新用户密码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8606" y="3146822"/>
            <a:ext cx="7162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/>
            <a:r>
              <a:rPr lang="zh-CN" altLang="en-US" sz="1200" strike="noStrike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用户管理</a:t>
            </a:r>
            <a:endParaRPr lang="zh-CN" altLang="en-US" sz="1200" strike="noStrike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85135" y="3424238"/>
            <a:ext cx="1635919" cy="113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 fontAlgn="auto">
              <a:lnSpc>
                <a:spcPct val="150000"/>
              </a:lnSpc>
              <a:buClrTx/>
              <a:buSzTx/>
              <a:buFontTx/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</a:t>
            </a: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加安全类别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ClrTx/>
              <a:buSzTx/>
              <a:buFontTx/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删除安全类别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97912" y="3136106"/>
            <a:ext cx="9829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buClrTx/>
              <a:buSzTx/>
              <a:buFontTx/>
            </a:pPr>
            <a:r>
              <a:rPr lang="zh-CN" altLang="en-US" sz="1200" strike="noStrike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安全类别管理</a:t>
            </a:r>
            <a:endParaRPr lang="zh-CN" altLang="en-US" sz="1200" strike="noStrike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35404" y="3436144"/>
            <a:ext cx="1587104" cy="11334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 fontAlgn="auto">
              <a:lnSpc>
                <a:spcPct val="150000"/>
              </a:lnSpc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添加管理角色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删除角色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AutoNum type="arabicPeriod"/>
            </a:pPr>
            <a:r>
              <a:rPr lang="zh-CN" altLang="en-US" sz="1200" strike="noStrike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管理角色列表</a:t>
            </a:r>
            <a:endParaRPr lang="zh-CN" altLang="en-US" sz="1200" strike="noStrike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81531" y="3146822"/>
            <a:ext cx="7162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buClrTx/>
              <a:buSzTx/>
              <a:buFontTx/>
            </a:pPr>
            <a:r>
              <a:rPr lang="zh-CN" altLang="en-US" sz="1200" strike="noStrike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角色管理</a:t>
            </a:r>
            <a:endParaRPr lang="zh-CN" altLang="en-US" sz="1200" strike="noStrike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5794" y="1371600"/>
            <a:ext cx="1620441" cy="1620441"/>
          </a:xfrm>
          <a:prstGeom prst="ellipse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2676525" y="1371600"/>
            <a:ext cx="1620441" cy="1620441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/>
          </a:p>
        </p:txBody>
      </p:sp>
      <p:sp>
        <p:nvSpPr>
          <p:cNvPr id="24" name="椭圆 23"/>
          <p:cNvSpPr/>
          <p:nvPr/>
        </p:nvSpPr>
        <p:spPr>
          <a:xfrm>
            <a:off x="4858941" y="1371600"/>
            <a:ext cx="1620441" cy="1620441"/>
          </a:xfrm>
          <a:prstGeom prst="ellipse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7040166" y="1378744"/>
            <a:ext cx="1620441" cy="1619250"/>
          </a:xfrm>
          <a:prstGeom prst="ellipse">
            <a:avLst/>
          </a:prstGeom>
          <a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360" y="163116"/>
            <a:ext cx="4363641" cy="368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zh-CN" altLang="en-US" sz="1800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技术手段</a:t>
            </a:r>
            <a:endParaRPr lang="zh-CN" altLang="en-US" sz="1800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1150" y="531495"/>
            <a:ext cx="963930" cy="444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20"/>
          <p:cNvSpPr>
            <a:spLocks noEditPoints="1"/>
          </p:cNvSpPr>
          <p:nvPr/>
        </p:nvSpPr>
        <p:spPr bwMode="auto">
          <a:xfrm>
            <a:off x="1034654" y="1553766"/>
            <a:ext cx="240506" cy="127397"/>
          </a:xfrm>
          <a:custGeom>
            <a:avLst/>
            <a:gdLst>
              <a:gd name="T0" fmla="*/ 112 w 224"/>
              <a:gd name="T1" fmla="*/ 0 h 119"/>
              <a:gd name="T2" fmla="*/ 0 w 224"/>
              <a:gd name="T3" fmla="*/ 35 h 119"/>
              <a:gd name="T4" fmla="*/ 0 w 224"/>
              <a:gd name="T5" fmla="*/ 45 h 119"/>
              <a:gd name="T6" fmla="*/ 26 w 224"/>
              <a:gd name="T7" fmla="*/ 45 h 119"/>
              <a:gd name="T8" fmla="*/ 26 w 224"/>
              <a:gd name="T9" fmla="*/ 119 h 119"/>
              <a:gd name="T10" fmla="*/ 89 w 224"/>
              <a:gd name="T11" fmla="*/ 119 h 119"/>
              <a:gd name="T12" fmla="*/ 89 w 224"/>
              <a:gd name="T13" fmla="*/ 95 h 119"/>
              <a:gd name="T14" fmla="*/ 112 w 224"/>
              <a:gd name="T15" fmla="*/ 95 h 119"/>
              <a:gd name="T16" fmla="*/ 136 w 224"/>
              <a:gd name="T17" fmla="*/ 95 h 119"/>
              <a:gd name="T18" fmla="*/ 136 w 224"/>
              <a:gd name="T19" fmla="*/ 119 h 119"/>
              <a:gd name="T20" fmla="*/ 199 w 224"/>
              <a:gd name="T21" fmla="*/ 119 h 119"/>
              <a:gd name="T22" fmla="*/ 199 w 224"/>
              <a:gd name="T23" fmla="*/ 45 h 119"/>
              <a:gd name="T24" fmla="*/ 224 w 224"/>
              <a:gd name="T25" fmla="*/ 45 h 119"/>
              <a:gd name="T26" fmla="*/ 224 w 224"/>
              <a:gd name="T27" fmla="*/ 35 h 119"/>
              <a:gd name="T28" fmla="*/ 112 w 224"/>
              <a:gd name="T29" fmla="*/ 0 h 119"/>
              <a:gd name="T30" fmla="*/ 81 w 224"/>
              <a:gd name="T31" fmla="*/ 52 h 119"/>
              <a:gd name="T32" fmla="*/ 58 w 224"/>
              <a:gd name="T33" fmla="*/ 52 h 119"/>
              <a:gd name="T34" fmla="*/ 58 w 224"/>
              <a:gd name="T35" fmla="*/ 36 h 119"/>
              <a:gd name="T36" fmla="*/ 81 w 224"/>
              <a:gd name="T37" fmla="*/ 36 h 119"/>
              <a:gd name="T38" fmla="*/ 81 w 224"/>
              <a:gd name="T39" fmla="*/ 52 h 119"/>
              <a:gd name="T40" fmla="*/ 111 w 224"/>
              <a:gd name="T41" fmla="*/ 52 h 119"/>
              <a:gd name="T42" fmla="*/ 86 w 224"/>
              <a:gd name="T43" fmla="*/ 52 h 119"/>
              <a:gd name="T44" fmla="*/ 86 w 224"/>
              <a:gd name="T45" fmla="*/ 36 h 119"/>
              <a:gd name="T46" fmla="*/ 111 w 224"/>
              <a:gd name="T47" fmla="*/ 36 h 119"/>
              <a:gd name="T48" fmla="*/ 111 w 224"/>
              <a:gd name="T49" fmla="*/ 52 h 119"/>
              <a:gd name="T50" fmla="*/ 140 w 224"/>
              <a:gd name="T51" fmla="*/ 52 h 119"/>
              <a:gd name="T52" fmla="*/ 116 w 224"/>
              <a:gd name="T53" fmla="*/ 52 h 119"/>
              <a:gd name="T54" fmla="*/ 116 w 224"/>
              <a:gd name="T55" fmla="*/ 36 h 119"/>
              <a:gd name="T56" fmla="*/ 140 w 224"/>
              <a:gd name="T57" fmla="*/ 36 h 119"/>
              <a:gd name="T58" fmla="*/ 140 w 224"/>
              <a:gd name="T59" fmla="*/ 52 h 119"/>
              <a:gd name="T60" fmla="*/ 169 w 224"/>
              <a:gd name="T61" fmla="*/ 52 h 119"/>
              <a:gd name="T62" fmla="*/ 146 w 224"/>
              <a:gd name="T63" fmla="*/ 52 h 119"/>
              <a:gd name="T64" fmla="*/ 146 w 224"/>
              <a:gd name="T65" fmla="*/ 36 h 119"/>
              <a:gd name="T66" fmla="*/ 169 w 224"/>
              <a:gd name="T67" fmla="*/ 36 h 119"/>
              <a:gd name="T68" fmla="*/ 169 w 224"/>
              <a:gd name="T69" fmla="*/ 5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4" h="119">
                <a:moveTo>
                  <a:pt x="112" y="0"/>
                </a:moveTo>
                <a:lnTo>
                  <a:pt x="0" y="35"/>
                </a:lnTo>
                <a:lnTo>
                  <a:pt x="0" y="45"/>
                </a:lnTo>
                <a:lnTo>
                  <a:pt x="26" y="45"/>
                </a:lnTo>
                <a:lnTo>
                  <a:pt x="26" y="119"/>
                </a:lnTo>
                <a:lnTo>
                  <a:pt x="89" y="119"/>
                </a:lnTo>
                <a:lnTo>
                  <a:pt x="89" y="95"/>
                </a:lnTo>
                <a:lnTo>
                  <a:pt x="112" y="95"/>
                </a:lnTo>
                <a:lnTo>
                  <a:pt x="136" y="95"/>
                </a:lnTo>
                <a:lnTo>
                  <a:pt x="136" y="119"/>
                </a:lnTo>
                <a:lnTo>
                  <a:pt x="199" y="119"/>
                </a:lnTo>
                <a:lnTo>
                  <a:pt x="199" y="45"/>
                </a:lnTo>
                <a:lnTo>
                  <a:pt x="224" y="45"/>
                </a:lnTo>
                <a:lnTo>
                  <a:pt x="224" y="35"/>
                </a:lnTo>
                <a:lnTo>
                  <a:pt x="112" y="0"/>
                </a:lnTo>
                <a:close/>
                <a:moveTo>
                  <a:pt x="81" y="52"/>
                </a:moveTo>
                <a:lnTo>
                  <a:pt x="58" y="52"/>
                </a:lnTo>
                <a:lnTo>
                  <a:pt x="58" y="36"/>
                </a:lnTo>
                <a:lnTo>
                  <a:pt x="81" y="36"/>
                </a:lnTo>
                <a:lnTo>
                  <a:pt x="81" y="52"/>
                </a:lnTo>
                <a:close/>
                <a:moveTo>
                  <a:pt x="111" y="52"/>
                </a:moveTo>
                <a:lnTo>
                  <a:pt x="86" y="52"/>
                </a:lnTo>
                <a:lnTo>
                  <a:pt x="86" y="36"/>
                </a:lnTo>
                <a:lnTo>
                  <a:pt x="111" y="36"/>
                </a:lnTo>
                <a:lnTo>
                  <a:pt x="111" y="52"/>
                </a:lnTo>
                <a:close/>
                <a:moveTo>
                  <a:pt x="140" y="52"/>
                </a:moveTo>
                <a:lnTo>
                  <a:pt x="116" y="52"/>
                </a:lnTo>
                <a:lnTo>
                  <a:pt x="116" y="36"/>
                </a:lnTo>
                <a:lnTo>
                  <a:pt x="140" y="36"/>
                </a:lnTo>
                <a:lnTo>
                  <a:pt x="140" y="52"/>
                </a:lnTo>
                <a:close/>
                <a:moveTo>
                  <a:pt x="169" y="52"/>
                </a:moveTo>
                <a:lnTo>
                  <a:pt x="146" y="52"/>
                </a:lnTo>
                <a:lnTo>
                  <a:pt x="146" y="36"/>
                </a:lnTo>
                <a:lnTo>
                  <a:pt x="169" y="36"/>
                </a:lnTo>
                <a:lnTo>
                  <a:pt x="169" y="5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56072" y="1469787"/>
            <a:ext cx="379810" cy="27384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852738" y="1502569"/>
            <a:ext cx="379810" cy="27384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842272" y="1512094"/>
            <a:ext cx="379810" cy="27384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Freeform 638"/>
          <p:cNvSpPr/>
          <p:nvPr/>
        </p:nvSpPr>
        <p:spPr bwMode="auto">
          <a:xfrm>
            <a:off x="4951810" y="1747838"/>
            <a:ext cx="159544" cy="11906"/>
          </a:xfrm>
          <a:custGeom>
            <a:avLst/>
            <a:gdLst>
              <a:gd name="T0" fmla="*/ 136 w 141"/>
              <a:gd name="T1" fmla="*/ 0 h 11"/>
              <a:gd name="T2" fmla="*/ 6 w 141"/>
              <a:gd name="T3" fmla="*/ 0 h 11"/>
              <a:gd name="T4" fmla="*/ 2 w 141"/>
              <a:gd name="T5" fmla="*/ 2 h 11"/>
              <a:gd name="T6" fmla="*/ 0 w 141"/>
              <a:gd name="T7" fmla="*/ 5 h 11"/>
              <a:gd name="T8" fmla="*/ 6 w 141"/>
              <a:gd name="T9" fmla="*/ 11 h 11"/>
              <a:gd name="T10" fmla="*/ 136 w 141"/>
              <a:gd name="T11" fmla="*/ 11 h 11"/>
              <a:gd name="T12" fmla="*/ 141 w 141"/>
              <a:gd name="T13" fmla="*/ 5 h 11"/>
              <a:gd name="T14" fmla="*/ 136 w 141"/>
              <a:gd name="T1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11">
                <a:moveTo>
                  <a:pt x="136" y="0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4"/>
                  <a:pt x="0" y="5"/>
                </a:cubicBezTo>
                <a:cubicBezTo>
                  <a:pt x="0" y="8"/>
                  <a:pt x="3" y="11"/>
                  <a:pt x="6" y="11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9" y="11"/>
                  <a:pt x="141" y="8"/>
                  <a:pt x="141" y="5"/>
                </a:cubicBezTo>
                <a:cubicBezTo>
                  <a:pt x="141" y="3"/>
                  <a:pt x="139" y="0"/>
                  <a:pt x="1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Freeform 639"/>
          <p:cNvSpPr/>
          <p:nvPr/>
        </p:nvSpPr>
        <p:spPr bwMode="auto">
          <a:xfrm>
            <a:off x="4951810" y="1589485"/>
            <a:ext cx="159544" cy="10716"/>
          </a:xfrm>
          <a:custGeom>
            <a:avLst/>
            <a:gdLst>
              <a:gd name="T0" fmla="*/ 6 w 141"/>
              <a:gd name="T1" fmla="*/ 10 h 10"/>
              <a:gd name="T2" fmla="*/ 136 w 141"/>
              <a:gd name="T3" fmla="*/ 10 h 10"/>
              <a:gd name="T4" fmla="*/ 141 w 141"/>
              <a:gd name="T5" fmla="*/ 5 h 10"/>
              <a:gd name="T6" fmla="*/ 136 w 141"/>
              <a:gd name="T7" fmla="*/ 0 h 10"/>
              <a:gd name="T8" fmla="*/ 6 w 141"/>
              <a:gd name="T9" fmla="*/ 0 h 10"/>
              <a:gd name="T10" fmla="*/ 2 w 141"/>
              <a:gd name="T11" fmla="*/ 2 h 10"/>
              <a:gd name="T12" fmla="*/ 0 w 141"/>
              <a:gd name="T13" fmla="*/ 5 h 10"/>
              <a:gd name="T14" fmla="*/ 6 w 141"/>
              <a:gd name="T1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10">
                <a:moveTo>
                  <a:pt x="6" y="10"/>
                </a:moveTo>
                <a:cubicBezTo>
                  <a:pt x="136" y="10"/>
                  <a:pt x="136" y="10"/>
                  <a:pt x="136" y="10"/>
                </a:cubicBezTo>
                <a:cubicBezTo>
                  <a:pt x="139" y="10"/>
                  <a:pt x="141" y="8"/>
                  <a:pt x="141" y="5"/>
                </a:cubicBezTo>
                <a:cubicBezTo>
                  <a:pt x="141" y="2"/>
                  <a:pt x="139" y="0"/>
                  <a:pt x="13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4"/>
                  <a:pt x="0" y="5"/>
                </a:cubicBezTo>
                <a:cubicBezTo>
                  <a:pt x="0" y="8"/>
                  <a:pt x="3" y="10"/>
                  <a:pt x="6" y="1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640"/>
          <p:cNvSpPr>
            <a:spLocks noChangeArrowheads="1"/>
          </p:cNvSpPr>
          <p:nvPr/>
        </p:nvSpPr>
        <p:spPr bwMode="auto">
          <a:xfrm>
            <a:off x="5080397" y="1603772"/>
            <a:ext cx="23813" cy="1404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641"/>
          <p:cNvSpPr>
            <a:spLocks noChangeArrowheads="1"/>
          </p:cNvSpPr>
          <p:nvPr/>
        </p:nvSpPr>
        <p:spPr bwMode="auto">
          <a:xfrm>
            <a:off x="5056585" y="1739504"/>
            <a:ext cx="19050" cy="47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642"/>
          <p:cNvSpPr>
            <a:spLocks noChangeArrowheads="1"/>
          </p:cNvSpPr>
          <p:nvPr/>
        </p:nvSpPr>
        <p:spPr bwMode="auto">
          <a:xfrm>
            <a:off x="5056585" y="1722835"/>
            <a:ext cx="19050" cy="130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 643"/>
          <p:cNvSpPr>
            <a:spLocks noChangeArrowheads="1"/>
          </p:cNvSpPr>
          <p:nvPr/>
        </p:nvSpPr>
        <p:spPr bwMode="auto">
          <a:xfrm>
            <a:off x="5056585" y="1706166"/>
            <a:ext cx="19050" cy="130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tangle 644"/>
          <p:cNvSpPr>
            <a:spLocks noChangeArrowheads="1"/>
          </p:cNvSpPr>
          <p:nvPr/>
        </p:nvSpPr>
        <p:spPr bwMode="auto">
          <a:xfrm>
            <a:off x="5056585" y="1688306"/>
            <a:ext cx="19050" cy="130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ctangle 645"/>
          <p:cNvSpPr>
            <a:spLocks noChangeArrowheads="1"/>
          </p:cNvSpPr>
          <p:nvPr/>
        </p:nvSpPr>
        <p:spPr bwMode="auto">
          <a:xfrm>
            <a:off x="5056585" y="1671638"/>
            <a:ext cx="19050" cy="14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ectangle 646"/>
          <p:cNvSpPr>
            <a:spLocks noChangeArrowheads="1"/>
          </p:cNvSpPr>
          <p:nvPr/>
        </p:nvSpPr>
        <p:spPr bwMode="auto">
          <a:xfrm>
            <a:off x="5056585" y="1654969"/>
            <a:ext cx="19050" cy="14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angle 647"/>
          <p:cNvSpPr>
            <a:spLocks noChangeArrowheads="1"/>
          </p:cNvSpPr>
          <p:nvPr/>
        </p:nvSpPr>
        <p:spPr bwMode="auto">
          <a:xfrm>
            <a:off x="5056585" y="1637110"/>
            <a:ext cx="19050" cy="14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 648"/>
          <p:cNvSpPr>
            <a:spLocks noChangeArrowheads="1"/>
          </p:cNvSpPr>
          <p:nvPr/>
        </p:nvSpPr>
        <p:spPr bwMode="auto">
          <a:xfrm>
            <a:off x="5056585" y="1620441"/>
            <a:ext cx="19050" cy="14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ectangle 649"/>
          <p:cNvSpPr>
            <a:spLocks noChangeArrowheads="1"/>
          </p:cNvSpPr>
          <p:nvPr/>
        </p:nvSpPr>
        <p:spPr bwMode="auto">
          <a:xfrm>
            <a:off x="5056585" y="1603772"/>
            <a:ext cx="19050" cy="14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angle 650"/>
          <p:cNvSpPr>
            <a:spLocks noChangeArrowheads="1"/>
          </p:cNvSpPr>
          <p:nvPr/>
        </p:nvSpPr>
        <p:spPr bwMode="auto">
          <a:xfrm>
            <a:off x="4960144" y="1603772"/>
            <a:ext cx="89297" cy="1404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 651"/>
          <p:cNvSpPr>
            <a:spLocks noChangeArrowheads="1"/>
          </p:cNvSpPr>
          <p:nvPr/>
        </p:nvSpPr>
        <p:spPr bwMode="auto">
          <a:xfrm>
            <a:off x="5008960" y="1571625"/>
            <a:ext cx="23813" cy="14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 652"/>
          <p:cNvSpPr>
            <a:spLocks noChangeArrowheads="1"/>
          </p:cNvSpPr>
          <p:nvPr/>
        </p:nvSpPr>
        <p:spPr bwMode="auto">
          <a:xfrm>
            <a:off x="4980385" y="1568054"/>
            <a:ext cx="22622" cy="178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 653"/>
          <p:cNvSpPr>
            <a:spLocks noChangeArrowheads="1"/>
          </p:cNvSpPr>
          <p:nvPr/>
        </p:nvSpPr>
        <p:spPr bwMode="auto">
          <a:xfrm>
            <a:off x="4980385" y="1560910"/>
            <a:ext cx="22622" cy="47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Freeform 69"/>
          <p:cNvSpPr>
            <a:spLocks noEditPoints="1"/>
          </p:cNvSpPr>
          <p:nvPr/>
        </p:nvSpPr>
        <p:spPr bwMode="auto">
          <a:xfrm>
            <a:off x="2936081" y="1566228"/>
            <a:ext cx="238125" cy="140494"/>
          </a:xfrm>
          <a:custGeom>
            <a:avLst/>
            <a:gdLst>
              <a:gd name="T0" fmla="*/ 192 w 193"/>
              <a:gd name="T1" fmla="*/ 49 h 192"/>
              <a:gd name="T2" fmla="*/ 192 w 193"/>
              <a:gd name="T3" fmla="*/ 48 h 192"/>
              <a:gd name="T4" fmla="*/ 192 w 193"/>
              <a:gd name="T5" fmla="*/ 48 h 192"/>
              <a:gd name="T6" fmla="*/ 192 w 193"/>
              <a:gd name="T7" fmla="*/ 47 h 192"/>
              <a:gd name="T8" fmla="*/ 191 w 193"/>
              <a:gd name="T9" fmla="*/ 46 h 192"/>
              <a:gd name="T10" fmla="*/ 191 w 193"/>
              <a:gd name="T11" fmla="*/ 46 h 192"/>
              <a:gd name="T12" fmla="*/ 190 w 193"/>
              <a:gd name="T13" fmla="*/ 45 h 192"/>
              <a:gd name="T14" fmla="*/ 190 w 193"/>
              <a:gd name="T15" fmla="*/ 45 h 192"/>
              <a:gd name="T16" fmla="*/ 56 w 193"/>
              <a:gd name="T17" fmla="*/ 1 h 192"/>
              <a:gd name="T18" fmla="*/ 52 w 193"/>
              <a:gd name="T19" fmla="*/ 1 h 192"/>
              <a:gd name="T20" fmla="*/ 2 w 193"/>
              <a:gd name="T21" fmla="*/ 34 h 192"/>
              <a:gd name="T22" fmla="*/ 1 w 193"/>
              <a:gd name="T23" fmla="*/ 39 h 192"/>
              <a:gd name="T24" fmla="*/ 1 w 193"/>
              <a:gd name="T25" fmla="*/ 41 h 192"/>
              <a:gd name="T26" fmla="*/ 1 w 193"/>
              <a:gd name="T27" fmla="*/ 188 h 192"/>
              <a:gd name="T28" fmla="*/ 2 w 193"/>
              <a:gd name="T29" fmla="*/ 191 h 192"/>
              <a:gd name="T30" fmla="*/ 5 w 193"/>
              <a:gd name="T31" fmla="*/ 192 h 192"/>
              <a:gd name="T32" fmla="*/ 5 w 193"/>
              <a:gd name="T33" fmla="*/ 192 h 192"/>
              <a:gd name="T34" fmla="*/ 189 w 193"/>
              <a:gd name="T35" fmla="*/ 174 h 192"/>
              <a:gd name="T36" fmla="*/ 193 w 193"/>
              <a:gd name="T37" fmla="*/ 170 h 192"/>
              <a:gd name="T38" fmla="*/ 193 w 193"/>
              <a:gd name="T39" fmla="*/ 49 h 192"/>
              <a:gd name="T40" fmla="*/ 192 w 193"/>
              <a:gd name="T41" fmla="*/ 49 h 192"/>
              <a:gd name="T42" fmla="*/ 43 w 193"/>
              <a:gd name="T43" fmla="*/ 81 h 192"/>
              <a:gd name="T44" fmla="*/ 48 w 193"/>
              <a:gd name="T45" fmla="*/ 76 h 192"/>
              <a:gd name="T46" fmla="*/ 52 w 193"/>
              <a:gd name="T47" fmla="*/ 81 h 192"/>
              <a:gd name="T48" fmla="*/ 48 w 193"/>
              <a:gd name="T49" fmla="*/ 87 h 192"/>
              <a:gd name="T50" fmla="*/ 43 w 193"/>
              <a:gd name="T51" fmla="*/ 81 h 192"/>
              <a:gd name="T52" fmla="*/ 69 w 193"/>
              <a:gd name="T53" fmla="*/ 142 h 192"/>
              <a:gd name="T54" fmla="*/ 81 w 193"/>
              <a:gd name="T55" fmla="*/ 128 h 192"/>
              <a:gd name="T56" fmla="*/ 93 w 193"/>
              <a:gd name="T57" fmla="*/ 142 h 192"/>
              <a:gd name="T58" fmla="*/ 81 w 193"/>
              <a:gd name="T59" fmla="*/ 156 h 192"/>
              <a:gd name="T60" fmla="*/ 69 w 193"/>
              <a:gd name="T61" fmla="*/ 142 h 192"/>
              <a:gd name="T62" fmla="*/ 129 w 193"/>
              <a:gd name="T63" fmla="*/ 88 h 192"/>
              <a:gd name="T64" fmla="*/ 138 w 193"/>
              <a:gd name="T65" fmla="*/ 77 h 192"/>
              <a:gd name="T66" fmla="*/ 147 w 193"/>
              <a:gd name="T67" fmla="*/ 88 h 192"/>
              <a:gd name="T68" fmla="*/ 138 w 193"/>
              <a:gd name="T69" fmla="*/ 98 h 192"/>
              <a:gd name="T70" fmla="*/ 129 w 193"/>
              <a:gd name="T71" fmla="*/ 88 h 192"/>
              <a:gd name="T72" fmla="*/ 55 w 193"/>
              <a:gd name="T73" fmla="*/ 9 h 192"/>
              <a:gd name="T74" fmla="*/ 160 w 193"/>
              <a:gd name="T75" fmla="*/ 44 h 192"/>
              <a:gd name="T76" fmla="*/ 13 w 193"/>
              <a:gd name="T77" fmla="*/ 37 h 192"/>
              <a:gd name="T78" fmla="*/ 55 w 193"/>
              <a:gd name="T79" fmla="*/ 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2">
                <a:moveTo>
                  <a:pt x="192" y="49"/>
                </a:moveTo>
                <a:cubicBezTo>
                  <a:pt x="192" y="49"/>
                  <a:pt x="192" y="48"/>
                  <a:pt x="192" y="48"/>
                </a:cubicBezTo>
                <a:cubicBezTo>
                  <a:pt x="192" y="48"/>
                  <a:pt x="192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1" y="46"/>
                  <a:pt x="191" y="46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0" y="46"/>
                  <a:pt x="190" y="46"/>
                  <a:pt x="190" y="45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56" y="1"/>
                  <a:pt x="56" y="1"/>
                  <a:pt x="56" y="1"/>
                </a:cubicBezTo>
                <a:cubicBezTo>
                  <a:pt x="55" y="0"/>
                  <a:pt x="53" y="0"/>
                  <a:pt x="52" y="1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5"/>
                  <a:pt x="0" y="37"/>
                  <a:pt x="1" y="39"/>
                </a:cubicBezTo>
                <a:cubicBezTo>
                  <a:pt x="1" y="40"/>
                  <a:pt x="1" y="40"/>
                  <a:pt x="1" y="41"/>
                </a:cubicBezTo>
                <a:cubicBezTo>
                  <a:pt x="1" y="188"/>
                  <a:pt x="1" y="188"/>
                  <a:pt x="1" y="188"/>
                </a:cubicBezTo>
                <a:cubicBezTo>
                  <a:pt x="1" y="189"/>
                  <a:pt x="1" y="191"/>
                  <a:pt x="2" y="191"/>
                </a:cubicBezTo>
                <a:cubicBezTo>
                  <a:pt x="3" y="192"/>
                  <a:pt x="4" y="192"/>
                  <a:pt x="5" y="192"/>
                </a:cubicBezTo>
                <a:cubicBezTo>
                  <a:pt x="5" y="192"/>
                  <a:pt x="5" y="192"/>
                  <a:pt x="5" y="192"/>
                </a:cubicBezTo>
                <a:cubicBezTo>
                  <a:pt x="189" y="174"/>
                  <a:pt x="189" y="174"/>
                  <a:pt x="189" y="174"/>
                </a:cubicBezTo>
                <a:cubicBezTo>
                  <a:pt x="191" y="174"/>
                  <a:pt x="193" y="172"/>
                  <a:pt x="193" y="170"/>
                </a:cubicBezTo>
                <a:cubicBezTo>
                  <a:pt x="193" y="49"/>
                  <a:pt x="193" y="49"/>
                  <a:pt x="193" y="49"/>
                </a:cubicBezTo>
                <a:cubicBezTo>
                  <a:pt x="193" y="49"/>
                  <a:pt x="192" y="49"/>
                  <a:pt x="192" y="49"/>
                </a:cubicBezTo>
                <a:close/>
                <a:moveTo>
                  <a:pt x="43" y="81"/>
                </a:moveTo>
                <a:cubicBezTo>
                  <a:pt x="43" y="78"/>
                  <a:pt x="45" y="76"/>
                  <a:pt x="48" y="76"/>
                </a:cubicBezTo>
                <a:cubicBezTo>
                  <a:pt x="50" y="76"/>
                  <a:pt x="52" y="78"/>
                  <a:pt x="52" y="81"/>
                </a:cubicBezTo>
                <a:cubicBezTo>
                  <a:pt x="52" y="85"/>
                  <a:pt x="50" y="87"/>
                  <a:pt x="48" y="87"/>
                </a:cubicBezTo>
                <a:cubicBezTo>
                  <a:pt x="45" y="87"/>
                  <a:pt x="43" y="85"/>
                  <a:pt x="43" y="81"/>
                </a:cubicBezTo>
                <a:close/>
                <a:moveTo>
                  <a:pt x="69" y="142"/>
                </a:moveTo>
                <a:cubicBezTo>
                  <a:pt x="69" y="134"/>
                  <a:pt x="74" y="128"/>
                  <a:pt x="81" y="128"/>
                </a:cubicBezTo>
                <a:cubicBezTo>
                  <a:pt x="87" y="128"/>
                  <a:pt x="93" y="134"/>
                  <a:pt x="93" y="142"/>
                </a:cubicBezTo>
                <a:cubicBezTo>
                  <a:pt x="93" y="150"/>
                  <a:pt x="87" y="156"/>
                  <a:pt x="81" y="156"/>
                </a:cubicBezTo>
                <a:cubicBezTo>
                  <a:pt x="74" y="156"/>
                  <a:pt x="69" y="150"/>
                  <a:pt x="69" y="142"/>
                </a:cubicBezTo>
                <a:close/>
                <a:moveTo>
                  <a:pt x="129" y="88"/>
                </a:moveTo>
                <a:cubicBezTo>
                  <a:pt x="129" y="82"/>
                  <a:pt x="133" y="77"/>
                  <a:pt x="138" y="77"/>
                </a:cubicBezTo>
                <a:cubicBezTo>
                  <a:pt x="143" y="77"/>
                  <a:pt x="147" y="82"/>
                  <a:pt x="147" y="88"/>
                </a:cubicBezTo>
                <a:cubicBezTo>
                  <a:pt x="147" y="93"/>
                  <a:pt x="143" y="98"/>
                  <a:pt x="138" y="98"/>
                </a:cubicBezTo>
                <a:cubicBezTo>
                  <a:pt x="133" y="98"/>
                  <a:pt x="129" y="93"/>
                  <a:pt x="129" y="88"/>
                </a:cubicBezTo>
                <a:close/>
                <a:moveTo>
                  <a:pt x="55" y="9"/>
                </a:moveTo>
                <a:cubicBezTo>
                  <a:pt x="160" y="44"/>
                  <a:pt x="160" y="44"/>
                  <a:pt x="160" y="44"/>
                </a:cubicBezTo>
                <a:cubicBezTo>
                  <a:pt x="13" y="37"/>
                  <a:pt x="13" y="37"/>
                  <a:pt x="13" y="37"/>
                </a:cubicBezTo>
                <a:lnTo>
                  <a:pt x="55" y="9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050" strike="noStrike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6245" y="2160270"/>
            <a:ext cx="1490980" cy="1896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1.Eclipse4.7</a:t>
            </a:r>
            <a:endParaRPr lang="en-US" altLang="zh-CN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2.Tomcat9.0</a:t>
            </a:r>
            <a:endParaRPr lang="en-US" altLang="zh-CN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3.jdk9.0</a:t>
            </a:r>
            <a:endParaRPr lang="en-US" altLang="zh-CN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4.maven3.5</a:t>
            </a:r>
            <a:endParaRPr lang="en-US" altLang="zh-CN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5.Chrome</a:t>
            </a:r>
            <a:endParaRPr lang="zh-CN" altLang="en-US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6567" y="1888331"/>
            <a:ext cx="7162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/>
            <a:r>
              <a:rPr lang="zh-CN" altLang="en-US" sz="1050" strike="noStrike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开发环境</a:t>
            </a:r>
            <a:endParaRPr lang="zh-CN" altLang="en-US" sz="1050" strike="noStrike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30354" y="1879997"/>
            <a:ext cx="4495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/>
            <a:r>
              <a:rPr lang="zh-CN" altLang="en-US" sz="1050" strike="noStrike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框架</a:t>
            </a:r>
            <a:endParaRPr lang="zh-CN" altLang="en-US" sz="1050" strike="noStrike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18090" y="1907381"/>
            <a:ext cx="5829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/>
            <a:r>
              <a:rPr lang="zh-CN" altLang="en-US" sz="1050" strike="noStrike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</a:t>
            </a:r>
            <a:endParaRPr lang="zh-CN" altLang="en-US" sz="1050" strike="noStrike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63445" y="2160270"/>
            <a:ext cx="1952625" cy="1896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1.Spring+SpringMVC+Mybatis</a:t>
            </a:r>
            <a:endParaRPr lang="en-US" altLang="zh-CN" sz="1400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2.LayUI3.7</a:t>
            </a:r>
            <a:endParaRPr lang="en-US" altLang="zh-CN" sz="1400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47210" y="2160270"/>
            <a:ext cx="1490980" cy="1896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  <a:buNone/>
            </a:pPr>
            <a:r>
              <a:rPr lang="en-US" altLang="zh-CN" sz="1400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1.MySQL5.0</a:t>
            </a:r>
            <a:endParaRPr lang="en-US" altLang="zh-CN" sz="1400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altLang="zh-CN" sz="1400" strike="noStrike" noProof="1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2.SqlYog</a:t>
            </a:r>
            <a:endParaRPr lang="en-US" altLang="zh-CN" sz="1400" strike="noStrike" noProof="1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21029" y="1479947"/>
            <a:ext cx="2399110" cy="292774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050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360" y="163116"/>
            <a:ext cx="4363641" cy="368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zh-CN" altLang="en-US" sz="1800" noProof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技术手段</a:t>
            </a:r>
            <a:endParaRPr lang="zh-CN" altLang="en-US" sz="1800" noProof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1150" y="531495"/>
            <a:ext cx="963930" cy="444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577" name="Object 1"/>
          <p:cNvGraphicFramePr>
            <a:graphicFrameLocks noChangeAspect="1"/>
          </p:cNvGraphicFramePr>
          <p:nvPr/>
        </p:nvGraphicFramePr>
        <p:xfrm>
          <a:off x="357158" y="2571750"/>
          <a:ext cx="8485968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6536055" imgH="1549400" progId="Visio.Drawing.11">
                  <p:embed/>
                </p:oleObj>
              </mc:Choice>
              <mc:Fallback>
                <p:oleObj name="Visio" r:id="rId1" imgW="6536055" imgH="15494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58" y="2571750"/>
                        <a:ext cx="8485968" cy="20002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3440" y="1041400"/>
            <a:ext cx="4187825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应用运行过程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800100" lvl="1" indent="-342900" fontAlgn="auto">
              <a:lnSpc>
                <a:spcPts val="308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用户通过</a:t>
            </a:r>
            <a:r>
              <a:rPr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浏览器发送</a:t>
            </a:r>
            <a:r>
              <a:rPr 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请求</a:t>
            </a:r>
            <a:endParaRPr sz="1800" i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fontAlgn="auto">
              <a:lnSpc>
                <a:spcPts val="3080"/>
              </a:lnSpc>
              <a:buFont typeface="+mj-ea"/>
              <a:buAutoNum type="circleNumDbPlain"/>
            </a:pPr>
            <a:r>
              <a:rPr 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服务器端处理用户</a:t>
            </a:r>
            <a:r>
              <a:rPr 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请求</a:t>
            </a:r>
            <a:endParaRPr sz="1800" i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fontAlgn="auto">
              <a:lnSpc>
                <a:spcPts val="308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</a:t>
            </a:r>
            <a:r>
              <a:rPr 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处理</a:t>
            </a:r>
            <a:r>
              <a:rPr 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结果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响应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回</a:t>
            </a:r>
            <a:r>
              <a:rPr 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浏览器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74791" y="52610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技术手段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837565" y="382270"/>
            <a:ext cx="942340" cy="1079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607435" y="52705"/>
            <a:ext cx="4631055" cy="4926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30000"/>
              </a:lnSpc>
            </a:pPr>
            <a:r>
              <a:rPr lang="zh-CN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这些功能的实现主要依靠</a:t>
            </a:r>
            <a:r>
              <a:rPr lang="en-US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Java</a:t>
            </a:r>
            <a:r>
              <a:rPr lang="zh-CN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开发语言以及</a:t>
            </a:r>
            <a:r>
              <a:rPr lang="en-US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MVC</a:t>
            </a:r>
            <a:r>
              <a:rPr lang="zh-CN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Model View Controller </a:t>
            </a:r>
            <a:r>
              <a:rPr lang="zh-CN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模型</a:t>
            </a:r>
            <a:r>
              <a:rPr lang="en-US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</a:t>
            </a:r>
            <a:r>
              <a:rPr lang="zh-CN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视图</a:t>
            </a:r>
            <a:r>
              <a:rPr lang="en-US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</a:t>
            </a:r>
            <a:r>
              <a:rPr lang="zh-CN" sz="1600" b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控制器）设计模式实现。</a:t>
            </a:r>
            <a:endParaRPr lang="en-US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Controler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层用于接收页面请求并且调用对应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service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层处理请求。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Service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层主要编写具体业务逻辑，每个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Service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一般包含一组相关的业务逻辑（比如用户管理是一个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Service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，事件管理是一个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Service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）。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Modle/entity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层（统称模型层）就是对应的数据库表的实体类，用于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ORM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对象关系映射，一方面方便从数据库取数据时保存为类，一方面也方便写入数据库，简而言之就是为了方便操作数据库。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Dao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层一般用于对数据库的具体操作，包括各种安全事件具体的增删改查语句和数据库数据和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Java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模型的映射。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Util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层主要用于存在项目各层都有可能出现、不好划分到某层中、出现频率较高的功能（类），比如连接数据库、获取系统参数、文件上传等系统主要功能。</a:t>
            </a:r>
            <a:endParaRPr lang="zh-CN" altLang="en-US"/>
          </a:p>
        </p:txBody>
      </p:sp>
      <p:pic>
        <p:nvPicPr>
          <p:cNvPr id="2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480060"/>
            <a:ext cx="3009900" cy="4499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技术手段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2019-06-18_102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740410"/>
            <a:ext cx="7614285" cy="4174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10251" y="11166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系统演示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160" y="441325"/>
            <a:ext cx="1029335" cy="889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42545"/>
            <a:ext cx="5008880" cy="5042535"/>
          </a:xfrm>
          <a:prstGeom prst="rect">
            <a:avLst/>
          </a:prstGeom>
        </p:spPr>
      </p:pic>
      <p:sp>
        <p:nvSpPr>
          <p:cNvPr id="2" name="线形标注 1 1"/>
          <p:cNvSpPr/>
          <p:nvPr/>
        </p:nvSpPr>
        <p:spPr>
          <a:xfrm>
            <a:off x="173355" y="763270"/>
            <a:ext cx="1461135" cy="1116330"/>
          </a:xfrm>
          <a:prstGeom prst="borderCallout1">
            <a:avLst>
              <a:gd name="adj1" fmla="val 50090"/>
              <a:gd name="adj2" fmla="val 99659"/>
              <a:gd name="adj3" fmla="val -38964"/>
              <a:gd name="adj4" fmla="val 16080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头部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系统标题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导航条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轮播图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69215" y="3456940"/>
            <a:ext cx="1670050" cy="1116330"/>
          </a:xfrm>
          <a:prstGeom prst="borderCallout1">
            <a:avLst>
              <a:gd name="adj1" fmla="val 50090"/>
              <a:gd name="adj2" fmla="val 99659"/>
              <a:gd name="adj3" fmla="val -87542"/>
              <a:gd name="adj4" fmla="val 14847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左侧边栏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ClrTx/>
              <a:buSzTx/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用户管理模块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ClrTx/>
              <a:buSzTx/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安全事件类型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7353300" y="3041015"/>
            <a:ext cx="1669415" cy="1116330"/>
          </a:xfrm>
          <a:prstGeom prst="borderCallout1">
            <a:avLst>
              <a:gd name="adj1" fmla="val 50113"/>
              <a:gd name="adj2" fmla="val -347"/>
              <a:gd name="adj3" fmla="val -20250"/>
              <a:gd name="adj4" fmla="val -173402"/>
            </a:avLst>
          </a:prstGeom>
          <a:ln>
            <a:solidFill>
              <a:srgbClr val="1D49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buClrTx/>
              <a:buSzTx/>
              <a:buFontTx/>
              <a:buNone/>
            </a:pP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主体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ClrTx/>
              <a:buSzTx/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搜索事件模块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ClrTx/>
              <a:buSzTx/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系统简介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ClrTx/>
              <a:buSzTx/>
              <a:buFont typeface="+mj-ea"/>
              <a:buAutoNum type="circleNumDbPlain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安全事件模块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560" y="41275"/>
            <a:ext cx="4997450" cy="132524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78355" y="1376680"/>
            <a:ext cx="1230630" cy="371411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71850" y="1376680"/>
            <a:ext cx="3693160" cy="37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KSO_WM_SLIDE_MODEL_TYPE" val="numdgm"/>
</p:tagLst>
</file>

<file path=ppt/tags/tag6.xml><?xml version="1.0" encoding="utf-8"?>
<p:tagLst xmlns:p="http://schemas.openxmlformats.org/presentationml/2006/main">
  <p:tag name="KSO_WM_DOC_GUID" val="{ecf904e4-504c-4da7-86db-0b89628f19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WPS 演示</Application>
  <PresentationFormat>全屏显示(16:9)</PresentationFormat>
  <Paragraphs>129</Paragraphs>
  <Slides>11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华文宋体</vt:lpstr>
      <vt:lpstr>Times New Roman</vt:lpstr>
      <vt:lpstr/>
      <vt:lpstr>Arial Unicode MS</vt:lpstr>
      <vt:lpstr>Calibri</vt:lpstr>
      <vt:lpstr>Segoe Print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明珠</cp:lastModifiedBy>
  <cp:revision>138</cp:revision>
  <dcterms:created xsi:type="dcterms:W3CDTF">2016-05-20T12:59:00Z</dcterms:created>
  <dcterms:modified xsi:type="dcterms:W3CDTF">2019-06-18T04:12:20Z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