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501" autoAdjust="0"/>
  </p:normalViewPr>
  <p:slideViewPr>
    <p:cSldViewPr snapToGrid="0">
      <p:cViewPr varScale="1">
        <p:scale>
          <a:sx n="82" d="100"/>
          <a:sy n="82" d="100"/>
        </p:scale>
        <p:origin x="16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2B1AB-8F3B-4371-BE6A-4BE4EEDBB0F7}" type="datetimeFigureOut">
              <a:rPr lang="en-US" smtClean="0"/>
              <a:t>6/18/2022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85C2E-C956-47A8-AAE6-1574156163E2}" type="slidenum">
              <a:rPr lang="en-US" smtClean="0"/>
              <a:t>‹#›</a:t>
            </a:fld>
            <a:endParaRPr lang="en-US"/>
          </a:p>
        </p:txBody>
      </p:sp>
    </p:spTree>
    <p:extLst>
      <p:ext uri="{BB962C8B-B14F-4D97-AF65-F5344CB8AC3E}">
        <p14:creationId xmlns:p14="http://schemas.microsoft.com/office/powerpoint/2010/main" val="451148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585C2E-C956-47A8-AAE6-1574156163E2}" type="slidenum">
              <a:rPr lang="en-US" smtClean="0"/>
              <a:t>1</a:t>
            </a:fld>
            <a:endParaRPr lang="en-US"/>
          </a:p>
        </p:txBody>
      </p:sp>
    </p:spTree>
    <p:extLst>
      <p:ext uri="{BB962C8B-B14F-4D97-AF65-F5344CB8AC3E}">
        <p14:creationId xmlns:p14="http://schemas.microsoft.com/office/powerpoint/2010/main" val="1574535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585C2E-C956-47A8-AAE6-1574156163E2}" type="slidenum">
              <a:rPr lang="en-US" smtClean="0"/>
              <a:t>2</a:t>
            </a:fld>
            <a:endParaRPr lang="en-US"/>
          </a:p>
        </p:txBody>
      </p:sp>
    </p:spTree>
    <p:extLst>
      <p:ext uri="{BB962C8B-B14F-4D97-AF65-F5344CB8AC3E}">
        <p14:creationId xmlns:p14="http://schemas.microsoft.com/office/powerpoint/2010/main" val="1314894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585C2E-C956-47A8-AAE6-1574156163E2}" type="slidenum">
              <a:rPr lang="en-US" smtClean="0"/>
              <a:t>3</a:t>
            </a:fld>
            <a:endParaRPr lang="en-US"/>
          </a:p>
        </p:txBody>
      </p:sp>
    </p:spTree>
    <p:extLst>
      <p:ext uri="{BB962C8B-B14F-4D97-AF65-F5344CB8AC3E}">
        <p14:creationId xmlns:p14="http://schemas.microsoft.com/office/powerpoint/2010/main" val="305603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F0B7-B4EA-FA8C-84D5-3E554D29D8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F36B37-B18C-8691-2AEA-694BBE4BA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36A3EF-3CC7-B964-4382-AB66D2BEDDA1}"/>
              </a:ext>
            </a:extLst>
          </p:cNvPr>
          <p:cNvSpPr>
            <a:spLocks noGrp="1"/>
          </p:cNvSpPr>
          <p:nvPr>
            <p:ph type="dt" sz="half" idx="10"/>
          </p:nvPr>
        </p:nvSpPr>
        <p:spPr/>
        <p:txBody>
          <a:bodyPr/>
          <a:lstStyle/>
          <a:p>
            <a:fld id="{1A6112BA-1F94-4EEA-971E-2669F6E51173}" type="datetimeFigureOut">
              <a:rPr lang="en-US" smtClean="0"/>
              <a:t>6/18/2022</a:t>
            </a:fld>
            <a:endParaRPr lang="en-US"/>
          </a:p>
        </p:txBody>
      </p:sp>
      <p:sp>
        <p:nvSpPr>
          <p:cNvPr id="5" name="Footer Placeholder 4">
            <a:extLst>
              <a:ext uri="{FF2B5EF4-FFF2-40B4-BE49-F238E27FC236}">
                <a16:creationId xmlns:a16="http://schemas.microsoft.com/office/drawing/2014/main" id="{F2E6270B-4B31-449A-83C2-E7B3891E5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24860-6A0E-A3B2-4900-14EC15D50542}"/>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143718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80D8-3C7E-8EDA-3777-1DB9911B14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810CDD-7B74-14AE-C921-EA6D15B9F5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AFC13-1F49-4ECF-DA05-F327CF840BE3}"/>
              </a:ext>
            </a:extLst>
          </p:cNvPr>
          <p:cNvSpPr>
            <a:spLocks noGrp="1"/>
          </p:cNvSpPr>
          <p:nvPr>
            <p:ph type="dt" sz="half" idx="10"/>
          </p:nvPr>
        </p:nvSpPr>
        <p:spPr/>
        <p:txBody>
          <a:bodyPr/>
          <a:lstStyle/>
          <a:p>
            <a:fld id="{1A6112BA-1F94-4EEA-971E-2669F6E51173}" type="datetimeFigureOut">
              <a:rPr lang="en-US" smtClean="0"/>
              <a:t>6/18/2022</a:t>
            </a:fld>
            <a:endParaRPr lang="en-US"/>
          </a:p>
        </p:txBody>
      </p:sp>
      <p:sp>
        <p:nvSpPr>
          <p:cNvPr id="5" name="Footer Placeholder 4">
            <a:extLst>
              <a:ext uri="{FF2B5EF4-FFF2-40B4-BE49-F238E27FC236}">
                <a16:creationId xmlns:a16="http://schemas.microsoft.com/office/drawing/2014/main" id="{FA5073FC-E10B-F937-5C6F-64E14546E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27C8B-EAFF-F562-75A9-CC02148388D1}"/>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221527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F39D49-9C20-FEAA-D991-10079C8C82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19D850-1A6F-FA80-232F-A383F90DA3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EB113-674B-1569-A7E6-7FF0756892F2}"/>
              </a:ext>
            </a:extLst>
          </p:cNvPr>
          <p:cNvSpPr>
            <a:spLocks noGrp="1"/>
          </p:cNvSpPr>
          <p:nvPr>
            <p:ph type="dt" sz="half" idx="10"/>
          </p:nvPr>
        </p:nvSpPr>
        <p:spPr/>
        <p:txBody>
          <a:bodyPr/>
          <a:lstStyle/>
          <a:p>
            <a:fld id="{1A6112BA-1F94-4EEA-971E-2669F6E51173}" type="datetimeFigureOut">
              <a:rPr lang="en-US" smtClean="0"/>
              <a:t>6/18/2022</a:t>
            </a:fld>
            <a:endParaRPr lang="en-US"/>
          </a:p>
        </p:txBody>
      </p:sp>
      <p:sp>
        <p:nvSpPr>
          <p:cNvPr id="5" name="Footer Placeholder 4">
            <a:extLst>
              <a:ext uri="{FF2B5EF4-FFF2-40B4-BE49-F238E27FC236}">
                <a16:creationId xmlns:a16="http://schemas.microsoft.com/office/drawing/2014/main" id="{9F4A2549-6A15-F956-957F-AF5F892EC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5D233-5AE7-8D5A-89D0-ED59610BF3B7}"/>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426471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AE97-3615-CDC6-0EB0-DCC0BE914D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3DF265-83A1-9BDD-9336-B697C8226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0DA88-3210-AAE8-9D74-090B774659F0}"/>
              </a:ext>
            </a:extLst>
          </p:cNvPr>
          <p:cNvSpPr>
            <a:spLocks noGrp="1"/>
          </p:cNvSpPr>
          <p:nvPr>
            <p:ph type="dt" sz="half" idx="10"/>
          </p:nvPr>
        </p:nvSpPr>
        <p:spPr/>
        <p:txBody>
          <a:bodyPr/>
          <a:lstStyle/>
          <a:p>
            <a:fld id="{1A6112BA-1F94-4EEA-971E-2669F6E51173}" type="datetimeFigureOut">
              <a:rPr lang="en-US" smtClean="0"/>
              <a:t>6/18/2022</a:t>
            </a:fld>
            <a:endParaRPr lang="en-US"/>
          </a:p>
        </p:txBody>
      </p:sp>
      <p:sp>
        <p:nvSpPr>
          <p:cNvPr id="5" name="Footer Placeholder 4">
            <a:extLst>
              <a:ext uri="{FF2B5EF4-FFF2-40B4-BE49-F238E27FC236}">
                <a16:creationId xmlns:a16="http://schemas.microsoft.com/office/drawing/2014/main" id="{5D64B7D6-15C4-77D1-25B4-E75C56F18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A7874-B7B0-18DA-25F6-D4D61297DA84}"/>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350726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22A1-F266-1EBF-3364-709690A951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DAD385-084E-40BD-E930-2BE629A1B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FFA94F-9DF1-BE97-74E4-054920CFC617}"/>
              </a:ext>
            </a:extLst>
          </p:cNvPr>
          <p:cNvSpPr>
            <a:spLocks noGrp="1"/>
          </p:cNvSpPr>
          <p:nvPr>
            <p:ph type="dt" sz="half" idx="10"/>
          </p:nvPr>
        </p:nvSpPr>
        <p:spPr/>
        <p:txBody>
          <a:bodyPr/>
          <a:lstStyle/>
          <a:p>
            <a:fld id="{1A6112BA-1F94-4EEA-971E-2669F6E51173}" type="datetimeFigureOut">
              <a:rPr lang="en-US" smtClean="0"/>
              <a:t>6/18/2022</a:t>
            </a:fld>
            <a:endParaRPr lang="en-US"/>
          </a:p>
        </p:txBody>
      </p:sp>
      <p:sp>
        <p:nvSpPr>
          <p:cNvPr id="5" name="Footer Placeholder 4">
            <a:extLst>
              <a:ext uri="{FF2B5EF4-FFF2-40B4-BE49-F238E27FC236}">
                <a16:creationId xmlns:a16="http://schemas.microsoft.com/office/drawing/2014/main" id="{3D756E92-4F71-CA09-1817-1E11DE1AF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CD63-D0E5-5219-B283-1A1AB5E621AC}"/>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218357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2D2D-94A1-CA0D-0F36-6A5D9BA29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20379B-B25A-9520-87E1-571FDC9DAB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504F19-3121-F19B-E813-EA41DA109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3BF981-689F-A36D-5022-5702B7F023E7}"/>
              </a:ext>
            </a:extLst>
          </p:cNvPr>
          <p:cNvSpPr>
            <a:spLocks noGrp="1"/>
          </p:cNvSpPr>
          <p:nvPr>
            <p:ph type="dt" sz="half" idx="10"/>
          </p:nvPr>
        </p:nvSpPr>
        <p:spPr/>
        <p:txBody>
          <a:bodyPr/>
          <a:lstStyle/>
          <a:p>
            <a:fld id="{1A6112BA-1F94-4EEA-971E-2669F6E51173}" type="datetimeFigureOut">
              <a:rPr lang="en-US" smtClean="0"/>
              <a:t>6/18/2022</a:t>
            </a:fld>
            <a:endParaRPr lang="en-US"/>
          </a:p>
        </p:txBody>
      </p:sp>
      <p:sp>
        <p:nvSpPr>
          <p:cNvPr id="6" name="Footer Placeholder 5">
            <a:extLst>
              <a:ext uri="{FF2B5EF4-FFF2-40B4-BE49-F238E27FC236}">
                <a16:creationId xmlns:a16="http://schemas.microsoft.com/office/drawing/2014/main" id="{0E35C421-DC2C-7362-2FA6-66B3A9476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25F28-5292-EDD3-7E33-A8799419089A}"/>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389672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680A-B1F0-915A-4EE7-2DF8C4CA24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D1EBBA-2222-11F3-1425-82F50DAE2A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307A3C-D681-7E16-D62A-D44A36796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872053-430B-AEB7-9524-4C70A6FE8B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9F61E4-6C20-1D45-8D3A-EA80C9744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3A9EFD-4CAB-EDD9-628E-BF4994770979}"/>
              </a:ext>
            </a:extLst>
          </p:cNvPr>
          <p:cNvSpPr>
            <a:spLocks noGrp="1"/>
          </p:cNvSpPr>
          <p:nvPr>
            <p:ph type="dt" sz="half" idx="10"/>
          </p:nvPr>
        </p:nvSpPr>
        <p:spPr/>
        <p:txBody>
          <a:bodyPr/>
          <a:lstStyle/>
          <a:p>
            <a:fld id="{1A6112BA-1F94-4EEA-971E-2669F6E51173}" type="datetimeFigureOut">
              <a:rPr lang="en-US" smtClean="0"/>
              <a:t>6/18/2022</a:t>
            </a:fld>
            <a:endParaRPr lang="en-US"/>
          </a:p>
        </p:txBody>
      </p:sp>
      <p:sp>
        <p:nvSpPr>
          <p:cNvPr id="8" name="Footer Placeholder 7">
            <a:extLst>
              <a:ext uri="{FF2B5EF4-FFF2-40B4-BE49-F238E27FC236}">
                <a16:creationId xmlns:a16="http://schemas.microsoft.com/office/drawing/2014/main" id="{2D045C32-B0C7-0CE7-DCDC-F9FD95CBE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38A0D6-FE06-1487-FCEF-31FAB7CE9AE1}"/>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290113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42B2-2443-8E86-80F5-A052B414C6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3AA5F-A028-C4DE-E30E-804C0FBFC47F}"/>
              </a:ext>
            </a:extLst>
          </p:cNvPr>
          <p:cNvSpPr>
            <a:spLocks noGrp="1"/>
          </p:cNvSpPr>
          <p:nvPr>
            <p:ph type="dt" sz="half" idx="10"/>
          </p:nvPr>
        </p:nvSpPr>
        <p:spPr/>
        <p:txBody>
          <a:bodyPr/>
          <a:lstStyle/>
          <a:p>
            <a:fld id="{1A6112BA-1F94-4EEA-971E-2669F6E51173}" type="datetimeFigureOut">
              <a:rPr lang="en-US" smtClean="0"/>
              <a:t>6/18/2022</a:t>
            </a:fld>
            <a:endParaRPr lang="en-US"/>
          </a:p>
        </p:txBody>
      </p:sp>
      <p:sp>
        <p:nvSpPr>
          <p:cNvPr id="4" name="Footer Placeholder 3">
            <a:extLst>
              <a:ext uri="{FF2B5EF4-FFF2-40B4-BE49-F238E27FC236}">
                <a16:creationId xmlns:a16="http://schemas.microsoft.com/office/drawing/2014/main" id="{992294B5-9E4B-0117-0371-93FA200731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7BCA9D-88E5-2CE2-9D38-6629E19EC8D6}"/>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177724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39B94C-61A3-74DE-E68B-D4DF0BD872A4}"/>
              </a:ext>
            </a:extLst>
          </p:cNvPr>
          <p:cNvSpPr>
            <a:spLocks noGrp="1"/>
          </p:cNvSpPr>
          <p:nvPr>
            <p:ph type="dt" sz="half" idx="10"/>
          </p:nvPr>
        </p:nvSpPr>
        <p:spPr/>
        <p:txBody>
          <a:bodyPr/>
          <a:lstStyle/>
          <a:p>
            <a:fld id="{1A6112BA-1F94-4EEA-971E-2669F6E51173}" type="datetimeFigureOut">
              <a:rPr lang="en-US" smtClean="0"/>
              <a:t>6/18/2022</a:t>
            </a:fld>
            <a:endParaRPr lang="en-US"/>
          </a:p>
        </p:txBody>
      </p:sp>
      <p:sp>
        <p:nvSpPr>
          <p:cNvPr id="3" name="Footer Placeholder 2">
            <a:extLst>
              <a:ext uri="{FF2B5EF4-FFF2-40B4-BE49-F238E27FC236}">
                <a16:creationId xmlns:a16="http://schemas.microsoft.com/office/drawing/2014/main" id="{6D0A7DE1-3605-A656-9945-DED4793540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52F742-82E6-FD44-CADC-4E81726C7F82}"/>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128977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AC08-629D-C8E3-A85C-13D85CB863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F00C35-5C2A-4D2F-81CE-1D2B460DF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C6E517-F6FD-EB5F-76EA-B5675C0A2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970BB-3CC8-DCF7-CA81-D022AAADC0EF}"/>
              </a:ext>
            </a:extLst>
          </p:cNvPr>
          <p:cNvSpPr>
            <a:spLocks noGrp="1"/>
          </p:cNvSpPr>
          <p:nvPr>
            <p:ph type="dt" sz="half" idx="10"/>
          </p:nvPr>
        </p:nvSpPr>
        <p:spPr/>
        <p:txBody>
          <a:bodyPr/>
          <a:lstStyle/>
          <a:p>
            <a:fld id="{1A6112BA-1F94-4EEA-971E-2669F6E51173}" type="datetimeFigureOut">
              <a:rPr lang="en-US" smtClean="0"/>
              <a:t>6/18/2022</a:t>
            </a:fld>
            <a:endParaRPr lang="en-US"/>
          </a:p>
        </p:txBody>
      </p:sp>
      <p:sp>
        <p:nvSpPr>
          <p:cNvPr id="6" name="Footer Placeholder 5">
            <a:extLst>
              <a:ext uri="{FF2B5EF4-FFF2-40B4-BE49-F238E27FC236}">
                <a16:creationId xmlns:a16="http://schemas.microsoft.com/office/drawing/2014/main" id="{D1371C24-0E92-94F2-F09C-C923E7C793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22590-507C-C065-1654-2A4338CD0B74}"/>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27050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62D3-0C9C-D7AF-F001-F23B391748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9643E-34CA-2790-75DB-390035F1C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FE4F92-8322-1126-DA85-97CBB5587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5FC6D-1FC7-C001-9B95-C3F99EF4DD5B}"/>
              </a:ext>
            </a:extLst>
          </p:cNvPr>
          <p:cNvSpPr>
            <a:spLocks noGrp="1"/>
          </p:cNvSpPr>
          <p:nvPr>
            <p:ph type="dt" sz="half" idx="10"/>
          </p:nvPr>
        </p:nvSpPr>
        <p:spPr/>
        <p:txBody>
          <a:bodyPr/>
          <a:lstStyle/>
          <a:p>
            <a:fld id="{1A6112BA-1F94-4EEA-971E-2669F6E51173}" type="datetimeFigureOut">
              <a:rPr lang="en-US" smtClean="0"/>
              <a:t>6/18/2022</a:t>
            </a:fld>
            <a:endParaRPr lang="en-US"/>
          </a:p>
        </p:txBody>
      </p:sp>
      <p:sp>
        <p:nvSpPr>
          <p:cNvPr id="6" name="Footer Placeholder 5">
            <a:extLst>
              <a:ext uri="{FF2B5EF4-FFF2-40B4-BE49-F238E27FC236}">
                <a16:creationId xmlns:a16="http://schemas.microsoft.com/office/drawing/2014/main" id="{1B1AB4E4-661F-EC7B-1BCC-AA8B4EF74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61546-8B62-300D-95D8-67C979C3DBBD}"/>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1840739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A1B49A-1854-EF3A-11DF-952573F74E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F330B0-8177-AA49-79C3-63FE4ACFB0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DBDB3-5EE5-AA19-A771-4FDC7540F0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112BA-1F94-4EEA-971E-2669F6E51173}" type="datetimeFigureOut">
              <a:rPr lang="en-US" smtClean="0"/>
              <a:t>6/18/2022</a:t>
            </a:fld>
            <a:endParaRPr lang="en-US"/>
          </a:p>
        </p:txBody>
      </p:sp>
      <p:sp>
        <p:nvSpPr>
          <p:cNvPr id="5" name="Footer Placeholder 4">
            <a:extLst>
              <a:ext uri="{FF2B5EF4-FFF2-40B4-BE49-F238E27FC236}">
                <a16:creationId xmlns:a16="http://schemas.microsoft.com/office/drawing/2014/main" id="{E71DDA28-D0AC-13B1-CCD3-F07D224447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9ACBC-5158-FF76-D9E7-90058442E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E0FF1-F165-4DD1-AE18-FA9B53B2A027}" type="slidenum">
              <a:rPr lang="en-US" smtClean="0"/>
              <a:t>‹#›</a:t>
            </a:fld>
            <a:endParaRPr lang="en-US"/>
          </a:p>
        </p:txBody>
      </p:sp>
    </p:spTree>
    <p:extLst>
      <p:ext uri="{BB962C8B-B14F-4D97-AF65-F5344CB8AC3E}">
        <p14:creationId xmlns:p14="http://schemas.microsoft.com/office/powerpoint/2010/main" val="228972852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science.org/doi/abs/10.1126/science.aax234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papers.ssrn.com/sol3/papers.cfm?abstract_id=2852260"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2009.10277.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252C72-C62E-F6D3-9648-37E9AD33EFA7}"/>
              </a:ext>
            </a:extLst>
          </p:cNvPr>
          <p:cNvSpPr txBox="1"/>
          <p:nvPr/>
        </p:nvSpPr>
        <p:spPr>
          <a:xfrm>
            <a:off x="480647" y="5018391"/>
            <a:ext cx="11476891" cy="967060"/>
          </a:xfrm>
          <a:prstGeom prst="rect">
            <a:avLst/>
          </a:prstGeom>
          <a:noFill/>
        </p:spPr>
        <p:txBody>
          <a:bodyPr wrap="square" rtlCol="0">
            <a:spAutoFit/>
          </a:bodyPr>
          <a:lstStyle/>
          <a:p>
            <a:pPr algn="just">
              <a:lnSpc>
                <a:spcPct val="150000"/>
              </a:lnSpc>
            </a:pPr>
            <a:r>
              <a:rPr lang="en-US" sz="2000" b="1" dirty="0">
                <a:latin typeface="Merriweather" panose="00000500000000000000" pitchFamily="2" charset="0"/>
              </a:rPr>
              <a:t>The question: Could there be a significant biased connection between the annotator’s background and the way they will rate hate speech? </a:t>
            </a:r>
          </a:p>
        </p:txBody>
      </p:sp>
      <p:sp>
        <p:nvSpPr>
          <p:cNvPr id="6" name="TextBox 5">
            <a:extLst>
              <a:ext uri="{FF2B5EF4-FFF2-40B4-BE49-F238E27FC236}">
                <a16:creationId xmlns:a16="http://schemas.microsoft.com/office/drawing/2014/main" id="{5A75A748-6D88-2399-1457-7D296AD443E5}"/>
              </a:ext>
            </a:extLst>
          </p:cNvPr>
          <p:cNvSpPr txBox="1"/>
          <p:nvPr/>
        </p:nvSpPr>
        <p:spPr>
          <a:xfrm>
            <a:off x="222740" y="2471086"/>
            <a:ext cx="7678616" cy="1891287"/>
          </a:xfrm>
          <a:prstGeom prst="rect">
            <a:avLst/>
          </a:prstGeom>
          <a:noFill/>
        </p:spPr>
        <p:txBody>
          <a:bodyPr wrap="square" rtlCol="0">
            <a:spAutoFit/>
          </a:bodyPr>
          <a:lstStyle/>
          <a:p>
            <a:pPr algn="just">
              <a:lnSpc>
                <a:spcPct val="150000"/>
              </a:lnSpc>
            </a:pPr>
            <a:r>
              <a:rPr lang="en-US" sz="2000" dirty="0">
                <a:latin typeface="Calbri"/>
              </a:rPr>
              <a:t>Decision-making by software is seemingly sterile and free from prejudice. But that isn’t truly the case, these types of decision-making created a new type of social problem called “Algorithms bias”. For this project, we decided to dig into this field &amp; the inequality that follows it.  </a:t>
            </a:r>
            <a:endParaRPr lang="en-US" sz="2000" dirty="0"/>
          </a:p>
        </p:txBody>
      </p:sp>
      <p:sp>
        <p:nvSpPr>
          <p:cNvPr id="4" name="TextBox 3">
            <a:extLst>
              <a:ext uri="{FF2B5EF4-FFF2-40B4-BE49-F238E27FC236}">
                <a16:creationId xmlns:a16="http://schemas.microsoft.com/office/drawing/2014/main" id="{2866A017-C610-21D8-85AE-5425D971AEA3}"/>
              </a:ext>
            </a:extLst>
          </p:cNvPr>
          <p:cNvSpPr txBox="1"/>
          <p:nvPr/>
        </p:nvSpPr>
        <p:spPr>
          <a:xfrm>
            <a:off x="2989385" y="386344"/>
            <a:ext cx="6213230" cy="1428724"/>
          </a:xfrm>
          <a:prstGeom prst="rect">
            <a:avLst/>
          </a:prstGeom>
          <a:noFill/>
        </p:spPr>
        <p:txBody>
          <a:bodyPr wrap="square" rtlCol="0">
            <a:spAutoFit/>
          </a:bodyPr>
          <a:lstStyle/>
          <a:p>
            <a:pPr algn="ctr">
              <a:lnSpc>
                <a:spcPct val="150000"/>
              </a:lnSpc>
            </a:pPr>
            <a:r>
              <a:rPr lang="en-US" sz="2000" b="1" dirty="0">
                <a:latin typeface="Merriweather" panose="00000500000000000000" pitchFamily="2" charset="0"/>
              </a:rPr>
              <a:t>Final Project in R </a:t>
            </a:r>
          </a:p>
          <a:p>
            <a:pPr algn="ctr">
              <a:lnSpc>
                <a:spcPct val="150000"/>
              </a:lnSpc>
            </a:pPr>
            <a:r>
              <a:rPr lang="en-US" sz="2000" b="1" dirty="0">
                <a:latin typeface="Merriweather" panose="00000500000000000000" pitchFamily="2" charset="0"/>
              </a:rPr>
              <a:t>"Team Y“ Yuval Segal &amp; Eran Aizikovich</a:t>
            </a:r>
          </a:p>
          <a:p>
            <a:pPr algn="ctr">
              <a:lnSpc>
                <a:spcPct val="150000"/>
              </a:lnSpc>
            </a:pPr>
            <a:r>
              <a:rPr lang="en-US" sz="2000" dirty="0">
                <a:latin typeface="Merriweather" panose="00000500000000000000" pitchFamily="2" charset="0"/>
              </a:rPr>
              <a:t>Introduction</a:t>
            </a:r>
          </a:p>
        </p:txBody>
      </p:sp>
      <p:sp>
        <p:nvSpPr>
          <p:cNvPr id="7" name="TextBox 6">
            <a:extLst>
              <a:ext uri="{FF2B5EF4-FFF2-40B4-BE49-F238E27FC236}">
                <a16:creationId xmlns:a16="http://schemas.microsoft.com/office/drawing/2014/main" id="{2BE0FA4B-FC19-2CFB-018B-E6AD41581CCC}"/>
              </a:ext>
            </a:extLst>
          </p:cNvPr>
          <p:cNvSpPr txBox="1"/>
          <p:nvPr/>
        </p:nvSpPr>
        <p:spPr>
          <a:xfrm>
            <a:off x="1970165" y="6036781"/>
            <a:ext cx="7982039" cy="506292"/>
          </a:xfrm>
          <a:prstGeom prst="rect">
            <a:avLst/>
          </a:prstGeom>
          <a:noFill/>
        </p:spPr>
        <p:txBody>
          <a:bodyPr wrap="square" rtlCol="0">
            <a:spAutoFit/>
          </a:bodyPr>
          <a:lstStyle/>
          <a:p>
            <a:pPr algn="ctr">
              <a:lnSpc>
                <a:spcPct val="150000"/>
              </a:lnSpc>
            </a:pPr>
            <a:r>
              <a:rPr lang="en-US" sz="2000" dirty="0"/>
              <a:t>Why is this so important? &amp; What is already done in this field?</a:t>
            </a:r>
          </a:p>
        </p:txBody>
      </p:sp>
      <p:pic>
        <p:nvPicPr>
          <p:cNvPr id="3" name="Picture 2">
            <a:extLst>
              <a:ext uri="{FF2B5EF4-FFF2-40B4-BE49-F238E27FC236}">
                <a16:creationId xmlns:a16="http://schemas.microsoft.com/office/drawing/2014/main" id="{8B0920D2-11C1-15F5-A218-ED6C66698849}"/>
              </a:ext>
            </a:extLst>
          </p:cNvPr>
          <p:cNvPicPr>
            <a:picLocks noChangeAspect="1"/>
          </p:cNvPicPr>
          <p:nvPr/>
        </p:nvPicPr>
        <p:blipFill>
          <a:blip r:embed="rId3"/>
          <a:stretch>
            <a:fillRect/>
          </a:stretch>
        </p:blipFill>
        <p:spPr>
          <a:xfrm>
            <a:off x="7901356" y="2206276"/>
            <a:ext cx="4290644" cy="2579056"/>
          </a:xfrm>
          <a:prstGeom prst="rect">
            <a:avLst/>
          </a:prstGeom>
        </p:spPr>
      </p:pic>
    </p:spTree>
    <p:extLst>
      <p:ext uri="{BB962C8B-B14F-4D97-AF65-F5344CB8AC3E}">
        <p14:creationId xmlns:p14="http://schemas.microsoft.com/office/powerpoint/2010/main" val="124967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23657-77DB-ABB1-3791-A99486B90651}"/>
              </a:ext>
            </a:extLst>
          </p:cNvPr>
          <p:cNvPicPr>
            <a:picLocks noChangeAspect="1"/>
          </p:cNvPicPr>
          <p:nvPr/>
        </p:nvPicPr>
        <p:blipFill>
          <a:blip r:embed="rId3"/>
          <a:stretch>
            <a:fillRect/>
          </a:stretch>
        </p:blipFill>
        <p:spPr>
          <a:xfrm>
            <a:off x="0" y="0"/>
            <a:ext cx="6882676" cy="1207193"/>
          </a:xfrm>
          <a:prstGeom prst="rect">
            <a:avLst/>
          </a:prstGeom>
        </p:spPr>
      </p:pic>
      <p:pic>
        <p:nvPicPr>
          <p:cNvPr id="11" name="Picture 10">
            <a:extLst>
              <a:ext uri="{FF2B5EF4-FFF2-40B4-BE49-F238E27FC236}">
                <a16:creationId xmlns:a16="http://schemas.microsoft.com/office/drawing/2014/main" id="{657D6C3F-664A-93C5-B83D-07B4A247592A}"/>
              </a:ext>
            </a:extLst>
          </p:cNvPr>
          <p:cNvPicPr>
            <a:picLocks noChangeAspect="1"/>
          </p:cNvPicPr>
          <p:nvPr/>
        </p:nvPicPr>
        <p:blipFill>
          <a:blip r:embed="rId4"/>
          <a:stretch>
            <a:fillRect/>
          </a:stretch>
        </p:blipFill>
        <p:spPr>
          <a:xfrm>
            <a:off x="9224122" y="0"/>
            <a:ext cx="2967878" cy="3235569"/>
          </a:xfrm>
          <a:prstGeom prst="rect">
            <a:avLst/>
          </a:prstGeom>
        </p:spPr>
      </p:pic>
      <p:pic>
        <p:nvPicPr>
          <p:cNvPr id="13" name="Picture 12">
            <a:extLst>
              <a:ext uri="{FF2B5EF4-FFF2-40B4-BE49-F238E27FC236}">
                <a16:creationId xmlns:a16="http://schemas.microsoft.com/office/drawing/2014/main" id="{AAB8AF16-A0B6-CFDC-1728-2724E443C2A2}"/>
              </a:ext>
            </a:extLst>
          </p:cNvPr>
          <p:cNvPicPr>
            <a:picLocks noChangeAspect="1"/>
          </p:cNvPicPr>
          <p:nvPr/>
        </p:nvPicPr>
        <p:blipFill>
          <a:blip r:embed="rId5"/>
          <a:stretch>
            <a:fillRect/>
          </a:stretch>
        </p:blipFill>
        <p:spPr>
          <a:xfrm>
            <a:off x="0" y="3633062"/>
            <a:ext cx="2967878" cy="3224938"/>
          </a:xfrm>
          <a:prstGeom prst="rect">
            <a:avLst/>
          </a:prstGeom>
        </p:spPr>
      </p:pic>
      <p:sp>
        <p:nvSpPr>
          <p:cNvPr id="14" name="TextBox 13">
            <a:extLst>
              <a:ext uri="{FF2B5EF4-FFF2-40B4-BE49-F238E27FC236}">
                <a16:creationId xmlns:a16="http://schemas.microsoft.com/office/drawing/2014/main" id="{B7B6D59E-5C07-815F-550C-D5306BB1E8D2}"/>
              </a:ext>
            </a:extLst>
          </p:cNvPr>
          <p:cNvSpPr txBox="1"/>
          <p:nvPr/>
        </p:nvSpPr>
        <p:spPr>
          <a:xfrm>
            <a:off x="3223847" y="3622432"/>
            <a:ext cx="8968153" cy="1858779"/>
          </a:xfrm>
          <a:prstGeom prst="rect">
            <a:avLst/>
          </a:prstGeom>
          <a:noFill/>
        </p:spPr>
        <p:txBody>
          <a:bodyPr wrap="square" rtlCol="0">
            <a:spAutoFit/>
          </a:bodyPr>
          <a:lstStyle/>
          <a:p>
            <a:pPr algn="l">
              <a:lnSpc>
                <a:spcPct val="150000"/>
              </a:lnSpc>
            </a:pPr>
            <a:r>
              <a:rPr lang="en-US" b="1" dirty="0">
                <a:solidFill>
                  <a:srgbClr val="333333"/>
                </a:solidFill>
                <a:latin typeface="Merriweather" panose="020B0604020202020204" pitchFamily="2" charset="0"/>
                <a:hlinkClick r:id="rId6"/>
              </a:rPr>
              <a:t>Algorithmic Bias? An Empirical Study into Apparent Gender-Based Discrimination in the Display of STEM Career Ads</a:t>
            </a:r>
            <a:endParaRPr lang="en-US" b="1" dirty="0">
              <a:solidFill>
                <a:srgbClr val="333333"/>
              </a:solidFill>
              <a:latin typeface="Merriweather" panose="020B0604020202020204" pitchFamily="2" charset="0"/>
            </a:endParaRPr>
          </a:p>
          <a:p>
            <a:pPr algn="l">
              <a:lnSpc>
                <a:spcPct val="150000"/>
              </a:lnSpc>
            </a:pPr>
            <a:r>
              <a:rPr lang="en-US" sz="1400" dirty="0">
                <a:solidFill>
                  <a:srgbClr val="333333"/>
                </a:solidFill>
                <a:latin typeface="Merriweather" panose="020B0604020202020204" pitchFamily="2" charset="0"/>
              </a:rPr>
              <a:t>Research published in SSRN; how an algorithm delivered ads promoting job opportunities in the Science, Technology, Engineering, and Math (STEM) fields. This ad was explicitly intended to be gender-neutral in its delivery. Empirically, however, fewer women saw the ad than men.</a:t>
            </a:r>
          </a:p>
        </p:txBody>
      </p:sp>
      <p:sp>
        <p:nvSpPr>
          <p:cNvPr id="15" name="TextBox 14">
            <a:extLst>
              <a:ext uri="{FF2B5EF4-FFF2-40B4-BE49-F238E27FC236}">
                <a16:creationId xmlns:a16="http://schemas.microsoft.com/office/drawing/2014/main" id="{F10F4DFE-0663-3713-CD7E-9C18E7EE7FE5}"/>
              </a:ext>
            </a:extLst>
          </p:cNvPr>
          <p:cNvSpPr txBox="1"/>
          <p:nvPr/>
        </p:nvSpPr>
        <p:spPr>
          <a:xfrm>
            <a:off x="162892" y="1242646"/>
            <a:ext cx="8968153" cy="2181944"/>
          </a:xfrm>
          <a:prstGeom prst="rect">
            <a:avLst/>
          </a:prstGeom>
          <a:noFill/>
          <a:ln>
            <a:noFill/>
          </a:ln>
        </p:spPr>
        <p:txBody>
          <a:bodyPr wrap="square" rtlCol="0">
            <a:spAutoFit/>
          </a:bodyPr>
          <a:lstStyle/>
          <a:p>
            <a:pPr>
              <a:lnSpc>
                <a:spcPct val="150000"/>
              </a:lnSpc>
            </a:pPr>
            <a:r>
              <a:rPr lang="en-US" b="1" dirty="0">
                <a:solidFill>
                  <a:srgbClr val="333333"/>
                </a:solidFill>
                <a:latin typeface="Merriweather" panose="020B0604020202020204" pitchFamily="2" charset="0"/>
                <a:hlinkClick r:id="rId7"/>
              </a:rPr>
              <a:t>Dissecting racial bias in an algorithm used to manage the health of populations</a:t>
            </a:r>
            <a:endParaRPr lang="en-US" b="1" dirty="0">
              <a:solidFill>
                <a:srgbClr val="333333"/>
              </a:solidFill>
              <a:latin typeface="Merriweather" panose="020B0604020202020204" pitchFamily="2" charset="0"/>
            </a:endParaRPr>
          </a:p>
          <a:p>
            <a:pPr>
              <a:lnSpc>
                <a:spcPct val="150000"/>
              </a:lnSpc>
            </a:pPr>
            <a:r>
              <a:rPr lang="en-US" sz="1400" dirty="0">
                <a:solidFill>
                  <a:srgbClr val="333333"/>
                </a:solidFill>
                <a:latin typeface="Merriweather" panose="020B0604020202020204" pitchFamily="2" charset="0"/>
              </a:rPr>
              <a:t>Research published in Science AAAS; The U.S. health care system uses commercial algorithms to guide health decisions. Obermeyer et al. find evidence of racial bias in one widely used algorithm, such that Black patients assigned the same level of risk by the algorithm are sicker than White patients</a:t>
            </a:r>
          </a:p>
        </p:txBody>
      </p:sp>
    </p:spTree>
    <p:extLst>
      <p:ext uri="{BB962C8B-B14F-4D97-AF65-F5344CB8AC3E}">
        <p14:creationId xmlns:p14="http://schemas.microsoft.com/office/powerpoint/2010/main" val="1197916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8927C25-D57A-360B-4AE1-51ED38A814DA}"/>
              </a:ext>
            </a:extLst>
          </p:cNvPr>
          <p:cNvSpPr txBox="1"/>
          <p:nvPr/>
        </p:nvSpPr>
        <p:spPr>
          <a:xfrm>
            <a:off x="4120662" y="334047"/>
            <a:ext cx="3950675" cy="830997"/>
          </a:xfrm>
          <a:prstGeom prst="rect">
            <a:avLst/>
          </a:prstGeom>
          <a:noFill/>
        </p:spPr>
        <p:txBody>
          <a:bodyPr wrap="square" rtlCol="0">
            <a:spAutoFit/>
          </a:bodyPr>
          <a:lstStyle/>
          <a:p>
            <a:r>
              <a:rPr lang="en-US" sz="4800" dirty="0"/>
              <a:t>Data Overview </a:t>
            </a:r>
          </a:p>
        </p:txBody>
      </p:sp>
      <p:sp>
        <p:nvSpPr>
          <p:cNvPr id="11" name="TextBox 10">
            <a:extLst>
              <a:ext uri="{FF2B5EF4-FFF2-40B4-BE49-F238E27FC236}">
                <a16:creationId xmlns:a16="http://schemas.microsoft.com/office/drawing/2014/main" id="{DED6FD7F-A10E-318A-B414-CEFC2E396096}"/>
              </a:ext>
            </a:extLst>
          </p:cNvPr>
          <p:cNvSpPr txBox="1"/>
          <p:nvPr/>
        </p:nvSpPr>
        <p:spPr>
          <a:xfrm>
            <a:off x="656492" y="1512278"/>
            <a:ext cx="7549661"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The data we used has been published in an </a:t>
            </a: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article</a:t>
            </a:r>
            <a:r>
              <a:rPr lang="en-US" sz="1800" dirty="0">
                <a:effectLst/>
                <a:latin typeface="Calibri" panose="020F0502020204030204" pitchFamily="34" charset="0"/>
                <a:ea typeface="Calibri" panose="020F0502020204030204" pitchFamily="34" charset="0"/>
                <a:cs typeface="Arial" panose="020B0604020202020204" pitchFamily="34" charset="0"/>
              </a:rPr>
              <a:t> from Berkeley University</a:t>
            </a:r>
            <a:endParaRPr lang="en-US"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4D90A48-E8E5-7274-E2CE-A8EFAE93E132}"/>
                  </a:ext>
                </a:extLst>
              </p:cNvPr>
              <p:cNvSpPr txBox="1"/>
              <p:nvPr/>
            </p:nvSpPr>
            <p:spPr>
              <a:xfrm>
                <a:off x="656492" y="2228844"/>
                <a:ext cx="9648093" cy="3966279"/>
              </a:xfrm>
              <a:prstGeom prst="rect">
                <a:avLst/>
              </a:prstGeom>
              <a:noFill/>
            </p:spPr>
            <p:txBody>
              <a:bodyPr wrap="square">
                <a:spAutoFit/>
              </a:bodyPr>
              <a:lstStyle/>
              <a:p>
                <a:pPr marL="0" marR="0" algn="l" rtl="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way the data was collected – 7912 different annotators rated the data:</a:t>
                </a:r>
              </a:p>
              <a:p>
                <a:pPr marL="342900" marR="497205" lvl="0" indent="-342900" algn="l" rtl="0">
                  <a:lnSpc>
                    <a:spcPct val="15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Identities of the target group – such as race, religion, gender, sexual orientation, etc.…</a:t>
                </a:r>
              </a:p>
              <a:p>
                <a:pPr marL="342900" marR="497205" lvl="0" indent="-342900" algn="l" rtl="0">
                  <a:lnSpc>
                    <a:spcPct val="15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Whether the comment is Hate-Speech – </a:t>
                </a:r>
                <a14:m>
                  <m:oMath xmlns:m="http://schemas.openxmlformats.org/officeDocument/2006/math">
                    <m:d>
                      <m:dPr>
                        <m:begChr m:val="{"/>
                        <m:endChr m:val=""/>
                        <m:ctrlPr>
                          <a:rPr lang="en-US" sz="1800" i="1" smtClean="0">
                            <a:effectLst/>
                            <a:latin typeface="Cambria Math" panose="02040503050406030204" pitchFamily="18" charset="0"/>
                            <a:cs typeface="Arial" panose="020B0604020202020204" pitchFamily="34" charset="0"/>
                          </a:rPr>
                        </m:ctrlPr>
                      </m:dPr>
                      <m:e>
                        <m:eqArr>
                          <m:eqArrPr>
                            <m:ctrlPr>
                              <a:rPr lang="en-US" sz="1800" i="1" smtClean="0">
                                <a:effectLst/>
                                <a:latin typeface="Cambria Math" panose="02040503050406030204" pitchFamily="18" charset="0"/>
                                <a:cs typeface="Arial" panose="020B0604020202020204" pitchFamily="34" charset="0"/>
                              </a:rPr>
                            </m:ctrlPr>
                          </m:eqArrPr>
                          <m:e>
                            <m:r>
                              <a:rPr lang="en-US" sz="1800" b="0" i="1" smtClean="0">
                                <a:effectLst/>
                                <a:latin typeface="Cambria Math" panose="02040503050406030204" pitchFamily="18" charset="0"/>
                                <a:cs typeface="Arial" panose="020B0604020202020204" pitchFamily="34" charset="0"/>
                              </a:rPr>
                              <m:t>0</m:t>
                            </m:r>
                            <m:r>
                              <a:rPr lang="en-US" sz="1800" b="0" i="1" smtClean="0">
                                <a:effectLst/>
                                <a:latin typeface="Cambria Math" panose="02040503050406030204" pitchFamily="18" charset="0"/>
                                <a:cs typeface="Arial" panose="020B0604020202020204" pitchFamily="34" charset="0"/>
                              </a:rPr>
                              <m:t>,                </m:t>
                            </m:r>
                            <m:r>
                              <a:rPr lang="en-US" sz="1800" b="0" i="1" smtClean="0">
                                <a:effectLst/>
                                <a:latin typeface="Cambria Math" panose="02040503050406030204" pitchFamily="18" charset="0"/>
                                <a:cs typeface="Arial" panose="020B0604020202020204" pitchFamily="34" charset="0"/>
                              </a:rPr>
                              <m:t>𝑛𝑜</m:t>
                            </m:r>
                          </m:e>
                          <m:e>
                            <m:r>
                              <a:rPr lang="en-US" sz="1800" b="0" i="1" smtClean="0">
                                <a:effectLst/>
                                <a:latin typeface="Cambria Math" panose="02040503050406030204" pitchFamily="18" charset="0"/>
                                <a:cs typeface="Arial" panose="020B0604020202020204" pitchFamily="34" charset="0"/>
                              </a:rPr>
                              <m:t>1</m:t>
                            </m:r>
                            <m:r>
                              <a:rPr lang="en-US" sz="1800" b="0" i="1" smtClean="0">
                                <a:effectLst/>
                                <a:latin typeface="Cambria Math" panose="02040503050406030204" pitchFamily="18" charset="0"/>
                                <a:cs typeface="Arial" panose="020B0604020202020204" pitchFamily="34" charset="0"/>
                              </a:rPr>
                              <m:t>,     </m:t>
                            </m:r>
                            <m:r>
                              <a:rPr lang="en-US" sz="1800" b="0" i="1" smtClean="0">
                                <a:effectLst/>
                                <a:latin typeface="Cambria Math" panose="02040503050406030204" pitchFamily="18" charset="0"/>
                                <a:cs typeface="Arial" panose="020B0604020202020204" pitchFamily="34" charset="0"/>
                              </a:rPr>
                              <m:t>𝑢𝑛𝑐𝑙𝑒𝑎𝑟</m:t>
                            </m:r>
                          </m:e>
                          <m:e>
                            <m:r>
                              <a:rPr lang="en-US" sz="1800" b="0" i="1" smtClean="0">
                                <a:effectLst/>
                                <a:latin typeface="Cambria Math" panose="02040503050406030204" pitchFamily="18" charset="0"/>
                                <a:cs typeface="Arial" panose="020B0604020202020204" pitchFamily="34" charset="0"/>
                              </a:rPr>
                              <m:t>2</m:t>
                            </m:r>
                            <m:r>
                              <a:rPr lang="en-US" sz="1800" b="0" i="1" smtClean="0">
                                <a:effectLst/>
                                <a:latin typeface="Cambria Math" panose="02040503050406030204" pitchFamily="18" charset="0"/>
                                <a:cs typeface="Arial" panose="020B0604020202020204" pitchFamily="34" charset="0"/>
                              </a:rPr>
                              <m:t>,              </m:t>
                            </m:r>
                            <m:r>
                              <a:rPr lang="en-US" sz="1800" b="0" i="1" smtClean="0">
                                <a:effectLst/>
                                <a:latin typeface="Cambria Math" panose="02040503050406030204" pitchFamily="18" charset="0"/>
                                <a:cs typeface="Arial" panose="020B0604020202020204" pitchFamily="34" charset="0"/>
                              </a:rPr>
                              <m:t>𝑦𝑒𝑠</m:t>
                            </m:r>
                          </m:e>
                        </m:eqArr>
                      </m:e>
                    </m:d>
                  </m:oMath>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When finished annotating, the rater was asked to fill in the flowing information about himself:</a:t>
                </a:r>
              </a:p>
              <a:p>
                <a:pPr marL="342900" marR="0" lvl="0" indent="-342900" algn="l" rtl="0">
                  <a:lnSpc>
                    <a:spcPct val="15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Yearly income, Gender, Political ideology, Race, Religion, Education, and Sexuality.</a:t>
                </a:r>
              </a:p>
              <a:p>
                <a:pPr marR="497205" lvl="0" algn="l" rtl="0">
                  <a:lnSpc>
                    <a:spcPct val="150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14" name="TextBox 13">
                <a:extLst>
                  <a:ext uri="{FF2B5EF4-FFF2-40B4-BE49-F238E27FC236}">
                    <a16:creationId xmlns:a16="http://schemas.microsoft.com/office/drawing/2014/main" id="{74D90A48-E8E5-7274-E2CE-A8EFAE93E132}"/>
                  </a:ext>
                </a:extLst>
              </p:cNvPr>
              <p:cNvSpPr txBox="1">
                <a:spLocks noRot="1" noChangeAspect="1" noMove="1" noResize="1" noEditPoints="1" noAdjustHandles="1" noChangeArrowheads="1" noChangeShapeType="1" noTextEdit="1"/>
              </p:cNvSpPr>
              <p:nvPr/>
            </p:nvSpPr>
            <p:spPr>
              <a:xfrm>
                <a:off x="656492" y="2228844"/>
                <a:ext cx="9648093" cy="3966279"/>
              </a:xfrm>
              <a:prstGeom prst="rect">
                <a:avLst/>
              </a:prstGeom>
              <a:blipFill>
                <a:blip r:embed="rId4"/>
                <a:stretch>
                  <a:fillRect l="-569"/>
                </a:stretch>
              </a:blipFill>
            </p:spPr>
            <p:txBody>
              <a:bodyPr/>
              <a:lstStyle/>
              <a:p>
                <a:r>
                  <a:rPr lang="en-US">
                    <a:noFill/>
                  </a:rPr>
                  <a:t> </a:t>
                </a:r>
              </a:p>
            </p:txBody>
          </p:sp>
        </mc:Fallback>
      </mc:AlternateContent>
    </p:spTree>
    <p:extLst>
      <p:ext uri="{BB962C8B-B14F-4D97-AF65-F5344CB8AC3E}">
        <p14:creationId xmlns:p14="http://schemas.microsoft.com/office/powerpoint/2010/main" val="32207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DC98BA-4956-9814-A0E4-75A0DBB3DDA3}"/>
              </a:ext>
            </a:extLst>
          </p:cNvPr>
          <p:cNvPicPr>
            <a:picLocks noChangeAspect="1"/>
          </p:cNvPicPr>
          <p:nvPr/>
        </p:nvPicPr>
        <p:blipFill>
          <a:blip r:embed="rId2"/>
          <a:stretch>
            <a:fillRect/>
          </a:stretch>
        </p:blipFill>
        <p:spPr>
          <a:xfrm>
            <a:off x="117014" y="4103077"/>
            <a:ext cx="3485518" cy="2151062"/>
          </a:xfrm>
          <a:prstGeom prst="rect">
            <a:avLst/>
          </a:prstGeom>
        </p:spPr>
      </p:pic>
      <p:pic>
        <p:nvPicPr>
          <p:cNvPr id="5" name="Picture 4">
            <a:extLst>
              <a:ext uri="{FF2B5EF4-FFF2-40B4-BE49-F238E27FC236}">
                <a16:creationId xmlns:a16="http://schemas.microsoft.com/office/drawing/2014/main" id="{73670E50-6BEF-63FE-183E-BF947F03AF43}"/>
              </a:ext>
            </a:extLst>
          </p:cNvPr>
          <p:cNvPicPr>
            <a:picLocks noChangeAspect="1"/>
          </p:cNvPicPr>
          <p:nvPr/>
        </p:nvPicPr>
        <p:blipFill>
          <a:blip r:embed="rId3"/>
          <a:stretch>
            <a:fillRect/>
          </a:stretch>
        </p:blipFill>
        <p:spPr>
          <a:xfrm>
            <a:off x="4165564" y="4103077"/>
            <a:ext cx="3485517" cy="2151062"/>
          </a:xfrm>
          <a:prstGeom prst="rect">
            <a:avLst/>
          </a:prstGeom>
        </p:spPr>
      </p:pic>
      <p:pic>
        <p:nvPicPr>
          <p:cNvPr id="6" name="Picture 5">
            <a:extLst>
              <a:ext uri="{FF2B5EF4-FFF2-40B4-BE49-F238E27FC236}">
                <a16:creationId xmlns:a16="http://schemas.microsoft.com/office/drawing/2014/main" id="{037E1A18-4357-88EB-00A7-9EFD307AC689}"/>
              </a:ext>
            </a:extLst>
          </p:cNvPr>
          <p:cNvPicPr>
            <a:picLocks noChangeAspect="1"/>
          </p:cNvPicPr>
          <p:nvPr/>
        </p:nvPicPr>
        <p:blipFill>
          <a:blip r:embed="rId4"/>
          <a:stretch>
            <a:fillRect/>
          </a:stretch>
        </p:blipFill>
        <p:spPr>
          <a:xfrm>
            <a:off x="8214114" y="4103077"/>
            <a:ext cx="3485517" cy="2151062"/>
          </a:xfrm>
          <a:prstGeom prst="rect">
            <a:avLst/>
          </a:prstGeom>
        </p:spPr>
      </p:pic>
      <p:sp>
        <p:nvSpPr>
          <p:cNvPr id="7" name="TextBox 6">
            <a:extLst>
              <a:ext uri="{FF2B5EF4-FFF2-40B4-BE49-F238E27FC236}">
                <a16:creationId xmlns:a16="http://schemas.microsoft.com/office/drawing/2014/main" id="{3F1E5B7A-6958-1A88-D9E8-3A20BB4C2328}"/>
              </a:ext>
            </a:extLst>
          </p:cNvPr>
          <p:cNvSpPr txBox="1"/>
          <p:nvPr/>
        </p:nvSpPr>
        <p:spPr>
          <a:xfrm>
            <a:off x="773506" y="3429000"/>
            <a:ext cx="11113693" cy="369332"/>
          </a:xfrm>
          <a:prstGeom prst="rect">
            <a:avLst/>
          </a:prstGeom>
          <a:noFill/>
        </p:spPr>
        <p:txBody>
          <a:bodyPr wrap="square" rtlCol="0">
            <a:spAutoFit/>
          </a:bodyPr>
          <a:lstStyle/>
          <a:p>
            <a:r>
              <a:rPr lang="en-US" dirty="0"/>
              <a:t>The Models were fitted with the same features, but The significance coefficients  addressed different targets groups</a:t>
            </a:r>
          </a:p>
        </p:txBody>
      </p:sp>
      <p:sp>
        <p:nvSpPr>
          <p:cNvPr id="12" name="TextBox 11">
            <a:extLst>
              <a:ext uri="{FF2B5EF4-FFF2-40B4-BE49-F238E27FC236}">
                <a16:creationId xmlns:a16="http://schemas.microsoft.com/office/drawing/2014/main" id="{F222630B-82B9-80D0-F1FA-9FD0F1006E1B}"/>
              </a:ext>
            </a:extLst>
          </p:cNvPr>
          <p:cNvSpPr txBox="1"/>
          <p:nvPr/>
        </p:nvSpPr>
        <p:spPr>
          <a:xfrm>
            <a:off x="4693961" y="925343"/>
            <a:ext cx="2428722" cy="769441"/>
          </a:xfrm>
          <a:prstGeom prst="rect">
            <a:avLst/>
          </a:prstGeom>
          <a:noFill/>
        </p:spPr>
        <p:txBody>
          <a:bodyPr wrap="square" rtlCol="0">
            <a:spAutoFit/>
          </a:bodyPr>
          <a:lstStyle/>
          <a:p>
            <a:r>
              <a:rPr lang="en-US" sz="4400" dirty="0"/>
              <a:t>Findings</a:t>
            </a:r>
            <a:endParaRPr lang="en-US" dirty="0"/>
          </a:p>
        </p:txBody>
      </p:sp>
      <p:sp>
        <p:nvSpPr>
          <p:cNvPr id="13" name="TextBox 12">
            <a:extLst>
              <a:ext uri="{FF2B5EF4-FFF2-40B4-BE49-F238E27FC236}">
                <a16:creationId xmlns:a16="http://schemas.microsoft.com/office/drawing/2014/main" id="{AD19E377-C9D4-3FC8-28CF-27ECB3F0B9E4}"/>
              </a:ext>
            </a:extLst>
          </p:cNvPr>
          <p:cNvSpPr txBox="1"/>
          <p:nvPr/>
        </p:nvSpPr>
        <p:spPr>
          <a:xfrm>
            <a:off x="679560" y="2907296"/>
            <a:ext cx="6971360" cy="369332"/>
          </a:xfrm>
          <a:prstGeom prst="rect">
            <a:avLst/>
          </a:prstGeom>
          <a:noFill/>
        </p:spPr>
        <p:txBody>
          <a:bodyPr wrap="square" rtlCol="0">
            <a:spAutoFit/>
          </a:bodyPr>
          <a:lstStyle/>
          <a:p>
            <a:r>
              <a:rPr lang="en-US" dirty="0"/>
              <a:t>Better Prediction to hate Speech when focused on </a:t>
            </a:r>
          </a:p>
        </p:txBody>
      </p:sp>
    </p:spTree>
    <p:extLst>
      <p:ext uri="{BB962C8B-B14F-4D97-AF65-F5344CB8AC3E}">
        <p14:creationId xmlns:p14="http://schemas.microsoft.com/office/powerpoint/2010/main" val="4086741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TotalTime>
  <Words>359</Words>
  <Application>Microsoft Office PowerPoint</Application>
  <PresentationFormat>Widescreen</PresentationFormat>
  <Paragraphs>23</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Calbri</vt:lpstr>
      <vt:lpstr>Calibri</vt:lpstr>
      <vt:lpstr>Calibri Light</vt:lpstr>
      <vt:lpstr>Cambria Math</vt:lpstr>
      <vt:lpstr>Merriweather</vt:lpstr>
      <vt:lpstr>Symbol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Eran Aizikovich</dc:creator>
  <cp:lastModifiedBy>Eran Aizikovich</cp:lastModifiedBy>
  <cp:revision>4</cp:revision>
  <dcterms:created xsi:type="dcterms:W3CDTF">2022-06-15T07:34:14Z</dcterms:created>
  <dcterms:modified xsi:type="dcterms:W3CDTF">2022-06-18T17:59:58Z</dcterms:modified>
</cp:coreProperties>
</file>