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501" autoAdjust="0"/>
  </p:normalViewPr>
  <p:slideViewPr>
    <p:cSldViewPr snapToGrid="0">
      <p:cViewPr varScale="1">
        <p:scale>
          <a:sx n="82" d="100"/>
          <a:sy n="82" d="100"/>
        </p:scale>
        <p:origin x="16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2B1AB-8F3B-4371-BE6A-4BE4EEDBB0F7}"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85C2E-C956-47A8-AAE6-1574156163E2}" type="slidenum">
              <a:rPr lang="en-US" smtClean="0"/>
              <a:t>‹#›</a:t>
            </a:fld>
            <a:endParaRPr lang="en-US"/>
          </a:p>
        </p:txBody>
      </p:sp>
    </p:spTree>
    <p:extLst>
      <p:ext uri="{BB962C8B-B14F-4D97-AF65-F5344CB8AC3E}">
        <p14:creationId xmlns:p14="http://schemas.microsoft.com/office/powerpoint/2010/main" val="451148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585C2E-C956-47A8-AAE6-1574156163E2}" type="slidenum">
              <a:rPr lang="en-US" smtClean="0"/>
              <a:t>1</a:t>
            </a:fld>
            <a:endParaRPr lang="en-US"/>
          </a:p>
        </p:txBody>
      </p:sp>
    </p:spTree>
    <p:extLst>
      <p:ext uri="{BB962C8B-B14F-4D97-AF65-F5344CB8AC3E}">
        <p14:creationId xmlns:p14="http://schemas.microsoft.com/office/powerpoint/2010/main" val="1574535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585C2E-C956-47A8-AAE6-1574156163E2}" type="slidenum">
              <a:rPr lang="en-US" smtClean="0"/>
              <a:t>2</a:t>
            </a:fld>
            <a:endParaRPr lang="en-US"/>
          </a:p>
        </p:txBody>
      </p:sp>
    </p:spTree>
    <p:extLst>
      <p:ext uri="{BB962C8B-B14F-4D97-AF65-F5344CB8AC3E}">
        <p14:creationId xmlns:p14="http://schemas.microsoft.com/office/powerpoint/2010/main" val="1314894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585C2E-C956-47A8-AAE6-1574156163E2}" type="slidenum">
              <a:rPr lang="en-US" smtClean="0"/>
              <a:t>3</a:t>
            </a:fld>
            <a:endParaRPr lang="en-US"/>
          </a:p>
        </p:txBody>
      </p:sp>
    </p:spTree>
    <p:extLst>
      <p:ext uri="{BB962C8B-B14F-4D97-AF65-F5344CB8AC3E}">
        <p14:creationId xmlns:p14="http://schemas.microsoft.com/office/powerpoint/2010/main" val="305603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F0B7-B4EA-FA8C-84D5-3E554D29D8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F36B37-B18C-8691-2AEA-694BBE4BA0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36A3EF-3CC7-B964-4382-AB66D2BEDDA1}"/>
              </a:ext>
            </a:extLst>
          </p:cNvPr>
          <p:cNvSpPr>
            <a:spLocks noGrp="1"/>
          </p:cNvSpPr>
          <p:nvPr>
            <p:ph type="dt" sz="half" idx="10"/>
          </p:nvPr>
        </p:nvSpPr>
        <p:spPr/>
        <p:txBody>
          <a:bodyPr/>
          <a:lstStyle/>
          <a:p>
            <a:fld id="{1A6112BA-1F94-4EEA-971E-2669F6E51173}" type="datetimeFigureOut">
              <a:rPr lang="en-US" smtClean="0"/>
              <a:t>6/15/2022</a:t>
            </a:fld>
            <a:endParaRPr lang="en-US"/>
          </a:p>
        </p:txBody>
      </p:sp>
      <p:sp>
        <p:nvSpPr>
          <p:cNvPr id="5" name="Footer Placeholder 4">
            <a:extLst>
              <a:ext uri="{FF2B5EF4-FFF2-40B4-BE49-F238E27FC236}">
                <a16:creationId xmlns:a16="http://schemas.microsoft.com/office/drawing/2014/main" id="{F2E6270B-4B31-449A-83C2-E7B3891E5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24860-6A0E-A3B2-4900-14EC15D50542}"/>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1437182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80D8-3C7E-8EDA-3777-1DB9911B14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810CDD-7B74-14AE-C921-EA6D15B9F5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AFC13-1F49-4ECF-DA05-F327CF840BE3}"/>
              </a:ext>
            </a:extLst>
          </p:cNvPr>
          <p:cNvSpPr>
            <a:spLocks noGrp="1"/>
          </p:cNvSpPr>
          <p:nvPr>
            <p:ph type="dt" sz="half" idx="10"/>
          </p:nvPr>
        </p:nvSpPr>
        <p:spPr/>
        <p:txBody>
          <a:bodyPr/>
          <a:lstStyle/>
          <a:p>
            <a:fld id="{1A6112BA-1F94-4EEA-971E-2669F6E51173}" type="datetimeFigureOut">
              <a:rPr lang="en-US" smtClean="0"/>
              <a:t>6/15/2022</a:t>
            </a:fld>
            <a:endParaRPr lang="en-US"/>
          </a:p>
        </p:txBody>
      </p:sp>
      <p:sp>
        <p:nvSpPr>
          <p:cNvPr id="5" name="Footer Placeholder 4">
            <a:extLst>
              <a:ext uri="{FF2B5EF4-FFF2-40B4-BE49-F238E27FC236}">
                <a16:creationId xmlns:a16="http://schemas.microsoft.com/office/drawing/2014/main" id="{FA5073FC-E10B-F937-5C6F-64E14546E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27C8B-EAFF-F562-75A9-CC02148388D1}"/>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2215270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F39D49-9C20-FEAA-D991-10079C8C82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19D850-1A6F-FA80-232F-A383F90DA3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EB113-674B-1569-A7E6-7FF0756892F2}"/>
              </a:ext>
            </a:extLst>
          </p:cNvPr>
          <p:cNvSpPr>
            <a:spLocks noGrp="1"/>
          </p:cNvSpPr>
          <p:nvPr>
            <p:ph type="dt" sz="half" idx="10"/>
          </p:nvPr>
        </p:nvSpPr>
        <p:spPr/>
        <p:txBody>
          <a:bodyPr/>
          <a:lstStyle/>
          <a:p>
            <a:fld id="{1A6112BA-1F94-4EEA-971E-2669F6E51173}" type="datetimeFigureOut">
              <a:rPr lang="en-US" smtClean="0"/>
              <a:t>6/15/2022</a:t>
            </a:fld>
            <a:endParaRPr lang="en-US"/>
          </a:p>
        </p:txBody>
      </p:sp>
      <p:sp>
        <p:nvSpPr>
          <p:cNvPr id="5" name="Footer Placeholder 4">
            <a:extLst>
              <a:ext uri="{FF2B5EF4-FFF2-40B4-BE49-F238E27FC236}">
                <a16:creationId xmlns:a16="http://schemas.microsoft.com/office/drawing/2014/main" id="{9F4A2549-6A15-F956-957F-AF5F892EC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5D233-5AE7-8D5A-89D0-ED59610BF3B7}"/>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426471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AE97-3615-CDC6-0EB0-DCC0BE914D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3DF265-83A1-9BDD-9336-B697C8226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0DA88-3210-AAE8-9D74-090B774659F0}"/>
              </a:ext>
            </a:extLst>
          </p:cNvPr>
          <p:cNvSpPr>
            <a:spLocks noGrp="1"/>
          </p:cNvSpPr>
          <p:nvPr>
            <p:ph type="dt" sz="half" idx="10"/>
          </p:nvPr>
        </p:nvSpPr>
        <p:spPr/>
        <p:txBody>
          <a:bodyPr/>
          <a:lstStyle/>
          <a:p>
            <a:fld id="{1A6112BA-1F94-4EEA-971E-2669F6E51173}" type="datetimeFigureOut">
              <a:rPr lang="en-US" smtClean="0"/>
              <a:t>6/15/2022</a:t>
            </a:fld>
            <a:endParaRPr lang="en-US"/>
          </a:p>
        </p:txBody>
      </p:sp>
      <p:sp>
        <p:nvSpPr>
          <p:cNvPr id="5" name="Footer Placeholder 4">
            <a:extLst>
              <a:ext uri="{FF2B5EF4-FFF2-40B4-BE49-F238E27FC236}">
                <a16:creationId xmlns:a16="http://schemas.microsoft.com/office/drawing/2014/main" id="{5D64B7D6-15C4-77D1-25B4-E75C56F18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A7874-B7B0-18DA-25F6-D4D61297DA84}"/>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350726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22A1-F266-1EBF-3364-709690A951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DAD385-084E-40BD-E930-2BE629A1BD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FFA94F-9DF1-BE97-74E4-054920CFC617}"/>
              </a:ext>
            </a:extLst>
          </p:cNvPr>
          <p:cNvSpPr>
            <a:spLocks noGrp="1"/>
          </p:cNvSpPr>
          <p:nvPr>
            <p:ph type="dt" sz="half" idx="10"/>
          </p:nvPr>
        </p:nvSpPr>
        <p:spPr/>
        <p:txBody>
          <a:bodyPr/>
          <a:lstStyle/>
          <a:p>
            <a:fld id="{1A6112BA-1F94-4EEA-971E-2669F6E51173}" type="datetimeFigureOut">
              <a:rPr lang="en-US" smtClean="0"/>
              <a:t>6/15/2022</a:t>
            </a:fld>
            <a:endParaRPr lang="en-US"/>
          </a:p>
        </p:txBody>
      </p:sp>
      <p:sp>
        <p:nvSpPr>
          <p:cNvPr id="5" name="Footer Placeholder 4">
            <a:extLst>
              <a:ext uri="{FF2B5EF4-FFF2-40B4-BE49-F238E27FC236}">
                <a16:creationId xmlns:a16="http://schemas.microsoft.com/office/drawing/2014/main" id="{3D756E92-4F71-CA09-1817-1E11DE1AF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CD63-D0E5-5219-B283-1A1AB5E621AC}"/>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218357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2D2D-94A1-CA0D-0F36-6A5D9BA29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20379B-B25A-9520-87E1-571FDC9DAB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504F19-3121-F19B-E813-EA41DA109C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3BF981-689F-A36D-5022-5702B7F023E7}"/>
              </a:ext>
            </a:extLst>
          </p:cNvPr>
          <p:cNvSpPr>
            <a:spLocks noGrp="1"/>
          </p:cNvSpPr>
          <p:nvPr>
            <p:ph type="dt" sz="half" idx="10"/>
          </p:nvPr>
        </p:nvSpPr>
        <p:spPr/>
        <p:txBody>
          <a:bodyPr/>
          <a:lstStyle/>
          <a:p>
            <a:fld id="{1A6112BA-1F94-4EEA-971E-2669F6E51173}" type="datetimeFigureOut">
              <a:rPr lang="en-US" smtClean="0"/>
              <a:t>6/15/2022</a:t>
            </a:fld>
            <a:endParaRPr lang="en-US"/>
          </a:p>
        </p:txBody>
      </p:sp>
      <p:sp>
        <p:nvSpPr>
          <p:cNvPr id="6" name="Footer Placeholder 5">
            <a:extLst>
              <a:ext uri="{FF2B5EF4-FFF2-40B4-BE49-F238E27FC236}">
                <a16:creationId xmlns:a16="http://schemas.microsoft.com/office/drawing/2014/main" id="{0E35C421-DC2C-7362-2FA6-66B3A94765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25F28-5292-EDD3-7E33-A8799419089A}"/>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3896721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4680A-B1F0-915A-4EE7-2DF8C4CA24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D1EBBA-2222-11F3-1425-82F50DAE2A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307A3C-D681-7E16-D62A-D44A36796E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872053-430B-AEB7-9524-4C70A6FE8B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9F61E4-6C20-1D45-8D3A-EA80C9744C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3A9EFD-4CAB-EDD9-628E-BF4994770979}"/>
              </a:ext>
            </a:extLst>
          </p:cNvPr>
          <p:cNvSpPr>
            <a:spLocks noGrp="1"/>
          </p:cNvSpPr>
          <p:nvPr>
            <p:ph type="dt" sz="half" idx="10"/>
          </p:nvPr>
        </p:nvSpPr>
        <p:spPr/>
        <p:txBody>
          <a:bodyPr/>
          <a:lstStyle/>
          <a:p>
            <a:fld id="{1A6112BA-1F94-4EEA-971E-2669F6E51173}" type="datetimeFigureOut">
              <a:rPr lang="en-US" smtClean="0"/>
              <a:t>6/15/2022</a:t>
            </a:fld>
            <a:endParaRPr lang="en-US"/>
          </a:p>
        </p:txBody>
      </p:sp>
      <p:sp>
        <p:nvSpPr>
          <p:cNvPr id="8" name="Footer Placeholder 7">
            <a:extLst>
              <a:ext uri="{FF2B5EF4-FFF2-40B4-BE49-F238E27FC236}">
                <a16:creationId xmlns:a16="http://schemas.microsoft.com/office/drawing/2014/main" id="{2D045C32-B0C7-0CE7-DCDC-F9FD95CBED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38A0D6-FE06-1487-FCEF-31FAB7CE9AE1}"/>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2901135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242B2-2443-8E86-80F5-A052B414C6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3AA5F-A028-C4DE-E30E-804C0FBFC47F}"/>
              </a:ext>
            </a:extLst>
          </p:cNvPr>
          <p:cNvSpPr>
            <a:spLocks noGrp="1"/>
          </p:cNvSpPr>
          <p:nvPr>
            <p:ph type="dt" sz="half" idx="10"/>
          </p:nvPr>
        </p:nvSpPr>
        <p:spPr/>
        <p:txBody>
          <a:bodyPr/>
          <a:lstStyle/>
          <a:p>
            <a:fld id="{1A6112BA-1F94-4EEA-971E-2669F6E51173}" type="datetimeFigureOut">
              <a:rPr lang="en-US" smtClean="0"/>
              <a:t>6/15/2022</a:t>
            </a:fld>
            <a:endParaRPr lang="en-US"/>
          </a:p>
        </p:txBody>
      </p:sp>
      <p:sp>
        <p:nvSpPr>
          <p:cNvPr id="4" name="Footer Placeholder 3">
            <a:extLst>
              <a:ext uri="{FF2B5EF4-FFF2-40B4-BE49-F238E27FC236}">
                <a16:creationId xmlns:a16="http://schemas.microsoft.com/office/drawing/2014/main" id="{992294B5-9E4B-0117-0371-93FA200731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7BCA9D-88E5-2CE2-9D38-6629E19EC8D6}"/>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177724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39B94C-61A3-74DE-E68B-D4DF0BD872A4}"/>
              </a:ext>
            </a:extLst>
          </p:cNvPr>
          <p:cNvSpPr>
            <a:spLocks noGrp="1"/>
          </p:cNvSpPr>
          <p:nvPr>
            <p:ph type="dt" sz="half" idx="10"/>
          </p:nvPr>
        </p:nvSpPr>
        <p:spPr/>
        <p:txBody>
          <a:bodyPr/>
          <a:lstStyle/>
          <a:p>
            <a:fld id="{1A6112BA-1F94-4EEA-971E-2669F6E51173}" type="datetimeFigureOut">
              <a:rPr lang="en-US" smtClean="0"/>
              <a:t>6/15/2022</a:t>
            </a:fld>
            <a:endParaRPr lang="en-US"/>
          </a:p>
        </p:txBody>
      </p:sp>
      <p:sp>
        <p:nvSpPr>
          <p:cNvPr id="3" name="Footer Placeholder 2">
            <a:extLst>
              <a:ext uri="{FF2B5EF4-FFF2-40B4-BE49-F238E27FC236}">
                <a16:creationId xmlns:a16="http://schemas.microsoft.com/office/drawing/2014/main" id="{6D0A7DE1-3605-A656-9945-DED4793540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52F742-82E6-FD44-CADC-4E81726C7F82}"/>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128977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AC08-629D-C8E3-A85C-13D85CB863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F00C35-5C2A-4D2F-81CE-1D2B460DF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C6E517-F6FD-EB5F-76EA-B5675C0A2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970BB-3CC8-DCF7-CA81-D022AAADC0EF}"/>
              </a:ext>
            </a:extLst>
          </p:cNvPr>
          <p:cNvSpPr>
            <a:spLocks noGrp="1"/>
          </p:cNvSpPr>
          <p:nvPr>
            <p:ph type="dt" sz="half" idx="10"/>
          </p:nvPr>
        </p:nvSpPr>
        <p:spPr/>
        <p:txBody>
          <a:bodyPr/>
          <a:lstStyle/>
          <a:p>
            <a:fld id="{1A6112BA-1F94-4EEA-971E-2669F6E51173}" type="datetimeFigureOut">
              <a:rPr lang="en-US" smtClean="0"/>
              <a:t>6/15/2022</a:t>
            </a:fld>
            <a:endParaRPr lang="en-US"/>
          </a:p>
        </p:txBody>
      </p:sp>
      <p:sp>
        <p:nvSpPr>
          <p:cNvPr id="6" name="Footer Placeholder 5">
            <a:extLst>
              <a:ext uri="{FF2B5EF4-FFF2-40B4-BE49-F238E27FC236}">
                <a16:creationId xmlns:a16="http://schemas.microsoft.com/office/drawing/2014/main" id="{D1371C24-0E92-94F2-F09C-C923E7C793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22590-507C-C065-1654-2A4338CD0B74}"/>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27050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762D3-0C9C-D7AF-F001-F23B391748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9643E-34CA-2790-75DB-390035F1C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FE4F92-8322-1126-DA85-97CBB5587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5FC6D-1FC7-C001-9B95-C3F99EF4DD5B}"/>
              </a:ext>
            </a:extLst>
          </p:cNvPr>
          <p:cNvSpPr>
            <a:spLocks noGrp="1"/>
          </p:cNvSpPr>
          <p:nvPr>
            <p:ph type="dt" sz="half" idx="10"/>
          </p:nvPr>
        </p:nvSpPr>
        <p:spPr/>
        <p:txBody>
          <a:bodyPr/>
          <a:lstStyle/>
          <a:p>
            <a:fld id="{1A6112BA-1F94-4EEA-971E-2669F6E51173}" type="datetimeFigureOut">
              <a:rPr lang="en-US" smtClean="0"/>
              <a:t>6/15/2022</a:t>
            </a:fld>
            <a:endParaRPr lang="en-US"/>
          </a:p>
        </p:txBody>
      </p:sp>
      <p:sp>
        <p:nvSpPr>
          <p:cNvPr id="6" name="Footer Placeholder 5">
            <a:extLst>
              <a:ext uri="{FF2B5EF4-FFF2-40B4-BE49-F238E27FC236}">
                <a16:creationId xmlns:a16="http://schemas.microsoft.com/office/drawing/2014/main" id="{1B1AB4E4-661F-EC7B-1BCC-AA8B4EF74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61546-8B62-300D-95D8-67C979C3DBBD}"/>
              </a:ext>
            </a:extLst>
          </p:cNvPr>
          <p:cNvSpPr>
            <a:spLocks noGrp="1"/>
          </p:cNvSpPr>
          <p:nvPr>
            <p:ph type="sldNum" sz="quarter" idx="12"/>
          </p:nvPr>
        </p:nvSpPr>
        <p:spPr/>
        <p:txBody>
          <a:bodyPr/>
          <a:lstStyle/>
          <a:p>
            <a:fld id="{E49E0FF1-F165-4DD1-AE18-FA9B53B2A027}" type="slidenum">
              <a:rPr lang="en-US" smtClean="0"/>
              <a:t>‹#›</a:t>
            </a:fld>
            <a:endParaRPr lang="en-US"/>
          </a:p>
        </p:txBody>
      </p:sp>
    </p:spTree>
    <p:extLst>
      <p:ext uri="{BB962C8B-B14F-4D97-AF65-F5344CB8AC3E}">
        <p14:creationId xmlns:p14="http://schemas.microsoft.com/office/powerpoint/2010/main" val="1840739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A1B49A-1854-EF3A-11DF-952573F74E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F330B0-8177-AA49-79C3-63FE4ACFB0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DBDB3-5EE5-AA19-A771-4FDC7540F0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112BA-1F94-4EEA-971E-2669F6E51173}" type="datetimeFigureOut">
              <a:rPr lang="en-US" smtClean="0"/>
              <a:t>6/15/2022</a:t>
            </a:fld>
            <a:endParaRPr lang="en-US"/>
          </a:p>
        </p:txBody>
      </p:sp>
      <p:sp>
        <p:nvSpPr>
          <p:cNvPr id="5" name="Footer Placeholder 4">
            <a:extLst>
              <a:ext uri="{FF2B5EF4-FFF2-40B4-BE49-F238E27FC236}">
                <a16:creationId xmlns:a16="http://schemas.microsoft.com/office/drawing/2014/main" id="{E71DDA28-D0AC-13B1-CCD3-F07D224447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9ACBC-5158-FF76-D9E7-90058442E6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E0FF1-F165-4DD1-AE18-FA9B53B2A027}" type="slidenum">
              <a:rPr lang="en-US" smtClean="0"/>
              <a:t>‹#›</a:t>
            </a:fld>
            <a:endParaRPr lang="en-US"/>
          </a:p>
        </p:txBody>
      </p:sp>
    </p:spTree>
    <p:extLst>
      <p:ext uri="{BB962C8B-B14F-4D97-AF65-F5344CB8AC3E}">
        <p14:creationId xmlns:p14="http://schemas.microsoft.com/office/powerpoint/2010/main" val="228972852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science.org/doi/abs/10.1126/science.aax234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papers.ssrn.com/sol3/papers.cfm?abstract_id=2852260"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252C72-C62E-F6D3-9648-37E9AD33EFA7}"/>
              </a:ext>
            </a:extLst>
          </p:cNvPr>
          <p:cNvSpPr txBox="1"/>
          <p:nvPr/>
        </p:nvSpPr>
        <p:spPr>
          <a:xfrm>
            <a:off x="222740" y="5018391"/>
            <a:ext cx="11476891" cy="967060"/>
          </a:xfrm>
          <a:prstGeom prst="rect">
            <a:avLst/>
          </a:prstGeom>
          <a:noFill/>
        </p:spPr>
        <p:txBody>
          <a:bodyPr wrap="square" rtlCol="0">
            <a:spAutoFit/>
          </a:bodyPr>
          <a:lstStyle/>
          <a:p>
            <a:pPr algn="just">
              <a:lnSpc>
                <a:spcPct val="150000"/>
              </a:lnSpc>
            </a:pPr>
            <a:r>
              <a:rPr lang="en-US" sz="2000" b="1" dirty="0">
                <a:latin typeface="Merriweather" panose="00000500000000000000" pitchFamily="2" charset="0"/>
              </a:rPr>
              <a:t>The question: Could there be a significant biased connection between the annotator’s background and the way they will rate hate speech? </a:t>
            </a:r>
          </a:p>
        </p:txBody>
      </p:sp>
      <p:sp>
        <p:nvSpPr>
          <p:cNvPr id="6" name="TextBox 5">
            <a:extLst>
              <a:ext uri="{FF2B5EF4-FFF2-40B4-BE49-F238E27FC236}">
                <a16:creationId xmlns:a16="http://schemas.microsoft.com/office/drawing/2014/main" id="{5A75A748-6D88-2399-1457-7D296AD443E5}"/>
              </a:ext>
            </a:extLst>
          </p:cNvPr>
          <p:cNvSpPr txBox="1"/>
          <p:nvPr/>
        </p:nvSpPr>
        <p:spPr>
          <a:xfrm>
            <a:off x="222740" y="1992130"/>
            <a:ext cx="7549660" cy="2814617"/>
          </a:xfrm>
          <a:prstGeom prst="rect">
            <a:avLst/>
          </a:prstGeom>
          <a:noFill/>
        </p:spPr>
        <p:txBody>
          <a:bodyPr wrap="square" rtlCol="0">
            <a:spAutoFit/>
          </a:bodyPr>
          <a:lstStyle/>
          <a:p>
            <a:pPr algn="just">
              <a:lnSpc>
                <a:spcPct val="150000"/>
              </a:lnSpc>
            </a:pPr>
            <a:r>
              <a:rPr lang="en-US" sz="2000" dirty="0">
                <a:latin typeface="Calbri"/>
              </a:rPr>
              <a:t>In the current age, many decisions are made by various programs that use data annotated by humans. These types of decision-making are seemingly sterile and free from prejudice. But we already know that isn’t the case, these types of decision-making created a new type of problem called “Algorithms bias”. For this project, we decided to dig into the field of Algorithms bias and the inequality that follows it.  </a:t>
            </a:r>
            <a:endParaRPr lang="en-US" sz="2000" dirty="0"/>
          </a:p>
        </p:txBody>
      </p:sp>
      <p:sp>
        <p:nvSpPr>
          <p:cNvPr id="4" name="TextBox 3">
            <a:extLst>
              <a:ext uri="{FF2B5EF4-FFF2-40B4-BE49-F238E27FC236}">
                <a16:creationId xmlns:a16="http://schemas.microsoft.com/office/drawing/2014/main" id="{2866A017-C610-21D8-85AE-5425D971AEA3}"/>
              </a:ext>
            </a:extLst>
          </p:cNvPr>
          <p:cNvSpPr txBox="1"/>
          <p:nvPr/>
        </p:nvSpPr>
        <p:spPr>
          <a:xfrm>
            <a:off x="2989385" y="386344"/>
            <a:ext cx="6213230" cy="1428724"/>
          </a:xfrm>
          <a:prstGeom prst="rect">
            <a:avLst/>
          </a:prstGeom>
          <a:noFill/>
        </p:spPr>
        <p:txBody>
          <a:bodyPr wrap="square" rtlCol="0">
            <a:spAutoFit/>
          </a:bodyPr>
          <a:lstStyle/>
          <a:p>
            <a:pPr algn="ctr">
              <a:lnSpc>
                <a:spcPct val="150000"/>
              </a:lnSpc>
            </a:pPr>
            <a:r>
              <a:rPr lang="en-US" sz="2000" b="1" dirty="0">
                <a:latin typeface="Merriweather" panose="00000500000000000000" pitchFamily="2" charset="0"/>
              </a:rPr>
              <a:t>Final Project in R </a:t>
            </a:r>
          </a:p>
          <a:p>
            <a:pPr algn="ctr">
              <a:lnSpc>
                <a:spcPct val="150000"/>
              </a:lnSpc>
            </a:pPr>
            <a:r>
              <a:rPr lang="en-US" sz="2000" b="1" dirty="0">
                <a:latin typeface="Merriweather" panose="00000500000000000000" pitchFamily="2" charset="0"/>
              </a:rPr>
              <a:t>"Team Y“ Yuval Segal &amp; Eran Aizikovich</a:t>
            </a:r>
          </a:p>
          <a:p>
            <a:pPr algn="ctr">
              <a:lnSpc>
                <a:spcPct val="150000"/>
              </a:lnSpc>
            </a:pPr>
            <a:r>
              <a:rPr lang="en-US" sz="2000" dirty="0">
                <a:latin typeface="Merriweather" panose="00000500000000000000" pitchFamily="2" charset="0"/>
              </a:rPr>
              <a:t>Introduction</a:t>
            </a:r>
          </a:p>
        </p:txBody>
      </p:sp>
      <p:sp>
        <p:nvSpPr>
          <p:cNvPr id="7" name="TextBox 6">
            <a:extLst>
              <a:ext uri="{FF2B5EF4-FFF2-40B4-BE49-F238E27FC236}">
                <a16:creationId xmlns:a16="http://schemas.microsoft.com/office/drawing/2014/main" id="{2BE0FA4B-FC19-2CFB-018B-E6AD41581CCC}"/>
              </a:ext>
            </a:extLst>
          </p:cNvPr>
          <p:cNvSpPr txBox="1"/>
          <p:nvPr/>
        </p:nvSpPr>
        <p:spPr>
          <a:xfrm>
            <a:off x="1970165" y="6036781"/>
            <a:ext cx="7982039" cy="506292"/>
          </a:xfrm>
          <a:prstGeom prst="rect">
            <a:avLst/>
          </a:prstGeom>
          <a:noFill/>
        </p:spPr>
        <p:txBody>
          <a:bodyPr wrap="square" rtlCol="0">
            <a:spAutoFit/>
          </a:bodyPr>
          <a:lstStyle/>
          <a:p>
            <a:pPr algn="ctr">
              <a:lnSpc>
                <a:spcPct val="150000"/>
              </a:lnSpc>
            </a:pPr>
            <a:r>
              <a:rPr lang="en-US" sz="2000" dirty="0"/>
              <a:t>Why is this so important? &amp; What is already done in this field?</a:t>
            </a:r>
          </a:p>
        </p:txBody>
      </p:sp>
      <p:pic>
        <p:nvPicPr>
          <p:cNvPr id="3" name="Picture 2">
            <a:extLst>
              <a:ext uri="{FF2B5EF4-FFF2-40B4-BE49-F238E27FC236}">
                <a16:creationId xmlns:a16="http://schemas.microsoft.com/office/drawing/2014/main" id="{8B0920D2-11C1-15F5-A218-ED6C66698849}"/>
              </a:ext>
            </a:extLst>
          </p:cNvPr>
          <p:cNvPicPr>
            <a:picLocks noChangeAspect="1"/>
          </p:cNvPicPr>
          <p:nvPr/>
        </p:nvPicPr>
        <p:blipFill>
          <a:blip r:embed="rId3"/>
          <a:stretch>
            <a:fillRect/>
          </a:stretch>
        </p:blipFill>
        <p:spPr>
          <a:xfrm>
            <a:off x="7901356" y="2206276"/>
            <a:ext cx="4290644" cy="2579056"/>
          </a:xfrm>
          <a:prstGeom prst="rect">
            <a:avLst/>
          </a:prstGeom>
        </p:spPr>
      </p:pic>
    </p:spTree>
    <p:extLst>
      <p:ext uri="{BB962C8B-B14F-4D97-AF65-F5344CB8AC3E}">
        <p14:creationId xmlns:p14="http://schemas.microsoft.com/office/powerpoint/2010/main" val="124967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23657-77DB-ABB1-3791-A99486B90651}"/>
              </a:ext>
            </a:extLst>
          </p:cNvPr>
          <p:cNvPicPr>
            <a:picLocks noChangeAspect="1"/>
          </p:cNvPicPr>
          <p:nvPr/>
        </p:nvPicPr>
        <p:blipFill>
          <a:blip r:embed="rId3"/>
          <a:stretch>
            <a:fillRect/>
          </a:stretch>
        </p:blipFill>
        <p:spPr>
          <a:xfrm>
            <a:off x="0" y="0"/>
            <a:ext cx="6882676" cy="1207193"/>
          </a:xfrm>
          <a:prstGeom prst="rect">
            <a:avLst/>
          </a:prstGeom>
        </p:spPr>
      </p:pic>
      <p:pic>
        <p:nvPicPr>
          <p:cNvPr id="11" name="Picture 10">
            <a:extLst>
              <a:ext uri="{FF2B5EF4-FFF2-40B4-BE49-F238E27FC236}">
                <a16:creationId xmlns:a16="http://schemas.microsoft.com/office/drawing/2014/main" id="{657D6C3F-664A-93C5-B83D-07B4A247592A}"/>
              </a:ext>
            </a:extLst>
          </p:cNvPr>
          <p:cNvPicPr>
            <a:picLocks noChangeAspect="1"/>
          </p:cNvPicPr>
          <p:nvPr/>
        </p:nvPicPr>
        <p:blipFill>
          <a:blip r:embed="rId4"/>
          <a:stretch>
            <a:fillRect/>
          </a:stretch>
        </p:blipFill>
        <p:spPr>
          <a:xfrm>
            <a:off x="9224122" y="0"/>
            <a:ext cx="2967878" cy="3235569"/>
          </a:xfrm>
          <a:prstGeom prst="rect">
            <a:avLst/>
          </a:prstGeom>
        </p:spPr>
      </p:pic>
      <p:pic>
        <p:nvPicPr>
          <p:cNvPr id="13" name="Picture 12">
            <a:extLst>
              <a:ext uri="{FF2B5EF4-FFF2-40B4-BE49-F238E27FC236}">
                <a16:creationId xmlns:a16="http://schemas.microsoft.com/office/drawing/2014/main" id="{AAB8AF16-A0B6-CFDC-1728-2724E443C2A2}"/>
              </a:ext>
            </a:extLst>
          </p:cNvPr>
          <p:cNvPicPr>
            <a:picLocks noChangeAspect="1"/>
          </p:cNvPicPr>
          <p:nvPr/>
        </p:nvPicPr>
        <p:blipFill>
          <a:blip r:embed="rId5"/>
          <a:stretch>
            <a:fillRect/>
          </a:stretch>
        </p:blipFill>
        <p:spPr>
          <a:xfrm>
            <a:off x="0" y="3633062"/>
            <a:ext cx="2967878" cy="3224938"/>
          </a:xfrm>
          <a:prstGeom prst="rect">
            <a:avLst/>
          </a:prstGeom>
        </p:spPr>
      </p:pic>
      <p:sp>
        <p:nvSpPr>
          <p:cNvPr id="14" name="TextBox 13">
            <a:extLst>
              <a:ext uri="{FF2B5EF4-FFF2-40B4-BE49-F238E27FC236}">
                <a16:creationId xmlns:a16="http://schemas.microsoft.com/office/drawing/2014/main" id="{B7B6D59E-5C07-815F-550C-D5306BB1E8D2}"/>
              </a:ext>
            </a:extLst>
          </p:cNvPr>
          <p:cNvSpPr txBox="1"/>
          <p:nvPr/>
        </p:nvSpPr>
        <p:spPr>
          <a:xfrm>
            <a:off x="3223847" y="3622432"/>
            <a:ext cx="8968153" cy="1858779"/>
          </a:xfrm>
          <a:prstGeom prst="rect">
            <a:avLst/>
          </a:prstGeom>
          <a:noFill/>
        </p:spPr>
        <p:txBody>
          <a:bodyPr wrap="square" rtlCol="0">
            <a:spAutoFit/>
          </a:bodyPr>
          <a:lstStyle/>
          <a:p>
            <a:pPr algn="l">
              <a:lnSpc>
                <a:spcPct val="150000"/>
              </a:lnSpc>
            </a:pPr>
            <a:r>
              <a:rPr lang="en-US" b="1" dirty="0">
                <a:solidFill>
                  <a:srgbClr val="333333"/>
                </a:solidFill>
                <a:latin typeface="Merriweather" panose="020B0604020202020204" pitchFamily="2" charset="0"/>
                <a:hlinkClick r:id="rId6"/>
              </a:rPr>
              <a:t>Algorithmic Bias? An Empirical Study into Apparent Gender-Based Discrimination in the Display of STEM Career Ads</a:t>
            </a:r>
            <a:endParaRPr lang="en-US" b="1" dirty="0">
              <a:solidFill>
                <a:srgbClr val="333333"/>
              </a:solidFill>
              <a:latin typeface="Merriweather" panose="020B0604020202020204" pitchFamily="2" charset="0"/>
            </a:endParaRPr>
          </a:p>
          <a:p>
            <a:pPr algn="l">
              <a:lnSpc>
                <a:spcPct val="150000"/>
              </a:lnSpc>
            </a:pPr>
            <a:r>
              <a:rPr lang="en-US" sz="1400" dirty="0">
                <a:solidFill>
                  <a:srgbClr val="333333"/>
                </a:solidFill>
                <a:latin typeface="Merriweather" panose="020B0604020202020204" pitchFamily="2" charset="0"/>
              </a:rPr>
              <a:t>Research published in SSRN; how an algorithm delivered ads promoting job opportunities in the Science, Technology, Engineering, and Math (STEM) fields. This ad was explicitly intended to be gender-neutral in its delivery. Empirically, however, fewer women saw the ad than men.</a:t>
            </a:r>
          </a:p>
        </p:txBody>
      </p:sp>
      <p:sp>
        <p:nvSpPr>
          <p:cNvPr id="15" name="TextBox 14">
            <a:extLst>
              <a:ext uri="{FF2B5EF4-FFF2-40B4-BE49-F238E27FC236}">
                <a16:creationId xmlns:a16="http://schemas.microsoft.com/office/drawing/2014/main" id="{F10F4DFE-0663-3713-CD7E-9C18E7EE7FE5}"/>
              </a:ext>
            </a:extLst>
          </p:cNvPr>
          <p:cNvSpPr txBox="1"/>
          <p:nvPr/>
        </p:nvSpPr>
        <p:spPr>
          <a:xfrm>
            <a:off x="162892" y="1242646"/>
            <a:ext cx="8968153" cy="2181944"/>
          </a:xfrm>
          <a:prstGeom prst="rect">
            <a:avLst/>
          </a:prstGeom>
          <a:noFill/>
          <a:ln>
            <a:noFill/>
          </a:ln>
        </p:spPr>
        <p:txBody>
          <a:bodyPr wrap="square" rtlCol="0">
            <a:spAutoFit/>
          </a:bodyPr>
          <a:lstStyle/>
          <a:p>
            <a:pPr>
              <a:lnSpc>
                <a:spcPct val="150000"/>
              </a:lnSpc>
            </a:pPr>
            <a:r>
              <a:rPr lang="en-US" b="1" dirty="0">
                <a:solidFill>
                  <a:srgbClr val="333333"/>
                </a:solidFill>
                <a:latin typeface="Merriweather" panose="020B0604020202020204" pitchFamily="2" charset="0"/>
                <a:hlinkClick r:id="rId7"/>
              </a:rPr>
              <a:t>Dissecting racial bias in an algorithm used to manage the health of populations</a:t>
            </a:r>
            <a:endParaRPr lang="en-US" b="1" dirty="0">
              <a:solidFill>
                <a:srgbClr val="333333"/>
              </a:solidFill>
              <a:latin typeface="Merriweather" panose="020B0604020202020204" pitchFamily="2" charset="0"/>
            </a:endParaRPr>
          </a:p>
          <a:p>
            <a:pPr>
              <a:lnSpc>
                <a:spcPct val="150000"/>
              </a:lnSpc>
            </a:pPr>
            <a:r>
              <a:rPr lang="en-US" sz="1400" dirty="0">
                <a:solidFill>
                  <a:srgbClr val="333333"/>
                </a:solidFill>
                <a:latin typeface="Merriweather" panose="020B0604020202020204" pitchFamily="2" charset="0"/>
              </a:rPr>
              <a:t>Research published in Science AAAS; The U.S. health care system uses commercial algorithms to guide health decisions. Obermeyer et al. find evidence of racial bias in one widely used algorithm, such that Black patients assigned the same level of risk by the algorithm are sicker than White patients</a:t>
            </a:r>
          </a:p>
        </p:txBody>
      </p:sp>
    </p:spTree>
    <p:extLst>
      <p:ext uri="{BB962C8B-B14F-4D97-AF65-F5344CB8AC3E}">
        <p14:creationId xmlns:p14="http://schemas.microsoft.com/office/powerpoint/2010/main" val="1197916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7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9142-EBB7-5C2B-D979-340307CBE5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4F8A54-8FA8-B311-F0D7-B09BEE3684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6741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TotalTime>
  <Words>268</Words>
  <Application>Microsoft Office PowerPoint</Application>
  <PresentationFormat>Widescreen</PresentationFormat>
  <Paragraphs>13</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Calbri</vt:lpstr>
      <vt:lpstr>Calibri</vt:lpstr>
      <vt:lpstr>Calibri Light</vt:lpstr>
      <vt:lpstr>Merriweather</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Eran Aizikovich</dc:creator>
  <cp:lastModifiedBy>Eran Aizikovich</cp:lastModifiedBy>
  <cp:revision>3</cp:revision>
  <dcterms:created xsi:type="dcterms:W3CDTF">2022-06-15T07:34:14Z</dcterms:created>
  <dcterms:modified xsi:type="dcterms:W3CDTF">2022-06-15T09:27:00Z</dcterms:modified>
</cp:coreProperties>
</file>