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1" autoAdjust="0"/>
  </p:normalViewPr>
  <p:slideViewPr>
    <p:cSldViewPr snapToGrid="0">
      <p:cViewPr varScale="1">
        <p:scale>
          <a:sx n="82" d="100"/>
          <a:sy n="82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A23EC-4448-4916-B4F8-1F3EBD7DC1F2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98118158-044B-49D7-921D-76F5BC537DE2}">
      <dgm:prSet phldrT="[Text]"/>
      <dgm:spPr/>
      <dgm:t>
        <a:bodyPr/>
        <a:lstStyle/>
        <a:p>
          <a:r>
            <a:rPr lang="en-US" dirty="0"/>
            <a:t>Data preparation </a:t>
          </a:r>
        </a:p>
      </dgm:t>
    </dgm:pt>
    <dgm:pt modelId="{5FA3BA80-5267-4748-9347-C86E7CFFBBA8}" type="parTrans" cxnId="{38C7BC41-82F1-4426-AA97-E17B405FDFD1}">
      <dgm:prSet/>
      <dgm:spPr/>
      <dgm:t>
        <a:bodyPr/>
        <a:lstStyle/>
        <a:p>
          <a:endParaRPr lang="en-US"/>
        </a:p>
      </dgm:t>
    </dgm:pt>
    <dgm:pt modelId="{893F50A0-FE48-4116-BA8A-FB4815F38575}" type="sibTrans" cxnId="{38C7BC41-82F1-4426-AA97-E17B405FDFD1}">
      <dgm:prSet/>
      <dgm:spPr/>
      <dgm:t>
        <a:bodyPr/>
        <a:lstStyle/>
        <a:p>
          <a:endParaRPr lang="en-US"/>
        </a:p>
      </dgm:t>
    </dgm:pt>
    <dgm:pt modelId="{34FFE546-6132-436E-9A47-83CC71A1B6A9}">
      <dgm:prSet phldrT="[Text]"/>
      <dgm:spPr/>
      <dgm:t>
        <a:bodyPr/>
        <a:lstStyle/>
        <a:p>
          <a:r>
            <a:rPr lang="en-US" dirty="0"/>
            <a:t>Fit logistic-Reg model to predict hate speech   </a:t>
          </a:r>
        </a:p>
      </dgm:t>
    </dgm:pt>
    <dgm:pt modelId="{010E9DA4-39AB-4A9B-A035-BC4043A185E6}" type="parTrans" cxnId="{3EC13713-A223-4A0B-A40F-DA8C7AC28350}">
      <dgm:prSet/>
      <dgm:spPr/>
      <dgm:t>
        <a:bodyPr/>
        <a:lstStyle/>
        <a:p>
          <a:endParaRPr lang="en-US"/>
        </a:p>
      </dgm:t>
    </dgm:pt>
    <dgm:pt modelId="{ABA83435-4EF8-4CE5-B5B4-8E0CE150F791}" type="sibTrans" cxnId="{3EC13713-A223-4A0B-A40F-DA8C7AC28350}">
      <dgm:prSet/>
      <dgm:spPr/>
      <dgm:t>
        <a:bodyPr/>
        <a:lstStyle/>
        <a:p>
          <a:endParaRPr lang="en-US"/>
        </a:p>
      </dgm:t>
    </dgm:pt>
    <dgm:pt modelId="{396A6519-265D-4E34-BCCA-425D76D5F99A}">
      <dgm:prSet phldrT="[Text]"/>
      <dgm:spPr/>
      <dgm:t>
        <a:bodyPr/>
        <a:lstStyle/>
        <a:p>
          <a:r>
            <a:rPr lang="en-US" dirty="0"/>
            <a:t>Fit logistic-Reg to the different annotator’s background</a:t>
          </a:r>
        </a:p>
      </dgm:t>
    </dgm:pt>
    <dgm:pt modelId="{9E108498-15E2-48ED-8A37-A7493FF8459E}" type="parTrans" cxnId="{8FFC59E4-3BB3-4D16-99C1-A326714E5E6A}">
      <dgm:prSet/>
      <dgm:spPr/>
      <dgm:t>
        <a:bodyPr/>
        <a:lstStyle/>
        <a:p>
          <a:endParaRPr lang="en-US"/>
        </a:p>
      </dgm:t>
    </dgm:pt>
    <dgm:pt modelId="{A770601D-B5EC-40AB-8FAD-B68530CC3DBE}" type="sibTrans" cxnId="{8FFC59E4-3BB3-4D16-99C1-A326714E5E6A}">
      <dgm:prSet/>
      <dgm:spPr/>
      <dgm:t>
        <a:bodyPr/>
        <a:lstStyle/>
        <a:p>
          <a:endParaRPr lang="en-US"/>
        </a:p>
      </dgm:t>
    </dgm:pt>
    <dgm:pt modelId="{4B907953-B818-490A-8F13-7DDBA5A3430F}">
      <dgm:prSet phldrT="[Text]"/>
      <dgm:spPr/>
      <dgm:t>
        <a:bodyPr/>
        <a:lstStyle/>
        <a:p>
          <a:r>
            <a:rPr lang="en-US" dirty="0"/>
            <a:t>Evaluate the models and Analyzing the results</a:t>
          </a:r>
        </a:p>
      </dgm:t>
    </dgm:pt>
    <dgm:pt modelId="{593AD598-BD02-48E0-91BF-F12DB4625911}" type="parTrans" cxnId="{CC91A7A0-BE00-427E-805D-DC39ECAF49A9}">
      <dgm:prSet/>
      <dgm:spPr/>
      <dgm:t>
        <a:bodyPr/>
        <a:lstStyle/>
        <a:p>
          <a:endParaRPr lang="en-US"/>
        </a:p>
      </dgm:t>
    </dgm:pt>
    <dgm:pt modelId="{0FB5B01D-B5C0-4074-98E1-8F7FC19E6741}" type="sibTrans" cxnId="{CC91A7A0-BE00-427E-805D-DC39ECAF49A9}">
      <dgm:prSet/>
      <dgm:spPr/>
      <dgm:t>
        <a:bodyPr/>
        <a:lstStyle/>
        <a:p>
          <a:endParaRPr lang="en-US"/>
        </a:p>
      </dgm:t>
    </dgm:pt>
    <dgm:pt modelId="{3D294C1C-41A3-4038-9182-73BDAA5125E1}" type="pres">
      <dgm:prSet presAssocID="{242A23EC-4448-4916-B4F8-1F3EBD7DC1F2}" presName="CompostProcess" presStyleCnt="0">
        <dgm:presLayoutVars>
          <dgm:dir/>
          <dgm:resizeHandles val="exact"/>
        </dgm:presLayoutVars>
      </dgm:prSet>
      <dgm:spPr/>
    </dgm:pt>
    <dgm:pt modelId="{D21B8BED-D660-4EA3-A659-6C0E7ECF993D}" type="pres">
      <dgm:prSet presAssocID="{242A23EC-4448-4916-B4F8-1F3EBD7DC1F2}" presName="arrow" presStyleLbl="bgShp" presStyleIdx="0" presStyleCnt="1"/>
      <dgm:spPr/>
    </dgm:pt>
    <dgm:pt modelId="{6932E3FD-D869-4B73-9B3B-FBDEB1ED2C1E}" type="pres">
      <dgm:prSet presAssocID="{242A23EC-4448-4916-B4F8-1F3EBD7DC1F2}" presName="linearProcess" presStyleCnt="0"/>
      <dgm:spPr/>
    </dgm:pt>
    <dgm:pt modelId="{33718EFA-CDAD-46BC-BC19-6D8D4483AA26}" type="pres">
      <dgm:prSet presAssocID="{98118158-044B-49D7-921D-76F5BC537DE2}" presName="textNode" presStyleLbl="node1" presStyleIdx="0" presStyleCnt="4">
        <dgm:presLayoutVars>
          <dgm:bulletEnabled val="1"/>
        </dgm:presLayoutVars>
      </dgm:prSet>
      <dgm:spPr/>
    </dgm:pt>
    <dgm:pt modelId="{BB13CB47-3A7E-4E1D-A357-92950FF52956}" type="pres">
      <dgm:prSet presAssocID="{893F50A0-FE48-4116-BA8A-FB4815F38575}" presName="sibTrans" presStyleCnt="0"/>
      <dgm:spPr/>
    </dgm:pt>
    <dgm:pt modelId="{5FDAEA16-A8C1-42CF-BC79-C4D9DBCFD297}" type="pres">
      <dgm:prSet presAssocID="{34FFE546-6132-436E-9A47-83CC71A1B6A9}" presName="textNode" presStyleLbl="node1" presStyleIdx="1" presStyleCnt="4">
        <dgm:presLayoutVars>
          <dgm:bulletEnabled val="1"/>
        </dgm:presLayoutVars>
      </dgm:prSet>
      <dgm:spPr/>
    </dgm:pt>
    <dgm:pt modelId="{205BC77A-BB50-49D4-9F45-433FEA304CBD}" type="pres">
      <dgm:prSet presAssocID="{ABA83435-4EF8-4CE5-B5B4-8E0CE150F791}" presName="sibTrans" presStyleCnt="0"/>
      <dgm:spPr/>
    </dgm:pt>
    <dgm:pt modelId="{D80F1AF8-EA99-45CE-9F07-3F7BC6F0A9FD}" type="pres">
      <dgm:prSet presAssocID="{396A6519-265D-4E34-BCCA-425D76D5F99A}" presName="textNode" presStyleLbl="node1" presStyleIdx="2" presStyleCnt="4">
        <dgm:presLayoutVars>
          <dgm:bulletEnabled val="1"/>
        </dgm:presLayoutVars>
      </dgm:prSet>
      <dgm:spPr/>
    </dgm:pt>
    <dgm:pt modelId="{3078B1DF-C3E6-4CE7-8405-5AC6E6F5FFA5}" type="pres">
      <dgm:prSet presAssocID="{A770601D-B5EC-40AB-8FAD-B68530CC3DBE}" presName="sibTrans" presStyleCnt="0"/>
      <dgm:spPr/>
    </dgm:pt>
    <dgm:pt modelId="{FA23CB1E-A255-49A4-8D04-3B5AD4494198}" type="pres">
      <dgm:prSet presAssocID="{4B907953-B818-490A-8F13-7DDBA5A3430F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8FA5D04-C105-4E3F-9D29-A879B1C3C5FA}" type="presOf" srcId="{98118158-044B-49D7-921D-76F5BC537DE2}" destId="{33718EFA-CDAD-46BC-BC19-6D8D4483AA26}" srcOrd="0" destOrd="0" presId="urn:microsoft.com/office/officeart/2005/8/layout/hProcess9"/>
    <dgm:cxn modelId="{0E88D20E-A24C-4428-928B-4D9CDEEFCF12}" type="presOf" srcId="{34FFE546-6132-436E-9A47-83CC71A1B6A9}" destId="{5FDAEA16-A8C1-42CF-BC79-C4D9DBCFD297}" srcOrd="0" destOrd="0" presId="urn:microsoft.com/office/officeart/2005/8/layout/hProcess9"/>
    <dgm:cxn modelId="{3EC13713-A223-4A0B-A40F-DA8C7AC28350}" srcId="{242A23EC-4448-4916-B4F8-1F3EBD7DC1F2}" destId="{34FFE546-6132-436E-9A47-83CC71A1B6A9}" srcOrd="1" destOrd="0" parTransId="{010E9DA4-39AB-4A9B-A035-BC4043A185E6}" sibTransId="{ABA83435-4EF8-4CE5-B5B4-8E0CE150F791}"/>
    <dgm:cxn modelId="{CC791019-2164-4985-A990-215B6F592981}" type="presOf" srcId="{396A6519-265D-4E34-BCCA-425D76D5F99A}" destId="{D80F1AF8-EA99-45CE-9F07-3F7BC6F0A9FD}" srcOrd="0" destOrd="0" presId="urn:microsoft.com/office/officeart/2005/8/layout/hProcess9"/>
    <dgm:cxn modelId="{38C7BC41-82F1-4426-AA97-E17B405FDFD1}" srcId="{242A23EC-4448-4916-B4F8-1F3EBD7DC1F2}" destId="{98118158-044B-49D7-921D-76F5BC537DE2}" srcOrd="0" destOrd="0" parTransId="{5FA3BA80-5267-4748-9347-C86E7CFFBBA8}" sibTransId="{893F50A0-FE48-4116-BA8A-FB4815F38575}"/>
    <dgm:cxn modelId="{E62E2297-6607-48A9-AE4C-6A17C64E74DC}" type="presOf" srcId="{242A23EC-4448-4916-B4F8-1F3EBD7DC1F2}" destId="{3D294C1C-41A3-4038-9182-73BDAA5125E1}" srcOrd="0" destOrd="0" presId="urn:microsoft.com/office/officeart/2005/8/layout/hProcess9"/>
    <dgm:cxn modelId="{CC91A7A0-BE00-427E-805D-DC39ECAF49A9}" srcId="{242A23EC-4448-4916-B4F8-1F3EBD7DC1F2}" destId="{4B907953-B818-490A-8F13-7DDBA5A3430F}" srcOrd="3" destOrd="0" parTransId="{593AD598-BD02-48E0-91BF-F12DB4625911}" sibTransId="{0FB5B01D-B5C0-4074-98E1-8F7FC19E6741}"/>
    <dgm:cxn modelId="{D0F80ADA-C66F-4031-BE71-54279C7D4251}" type="presOf" srcId="{4B907953-B818-490A-8F13-7DDBA5A3430F}" destId="{FA23CB1E-A255-49A4-8D04-3B5AD4494198}" srcOrd="0" destOrd="0" presId="urn:microsoft.com/office/officeart/2005/8/layout/hProcess9"/>
    <dgm:cxn modelId="{8FFC59E4-3BB3-4D16-99C1-A326714E5E6A}" srcId="{242A23EC-4448-4916-B4F8-1F3EBD7DC1F2}" destId="{396A6519-265D-4E34-BCCA-425D76D5F99A}" srcOrd="2" destOrd="0" parTransId="{9E108498-15E2-48ED-8A37-A7493FF8459E}" sibTransId="{A770601D-B5EC-40AB-8FAD-B68530CC3DBE}"/>
    <dgm:cxn modelId="{7529594D-61F5-4600-B37B-DAAF217898A1}" type="presParOf" srcId="{3D294C1C-41A3-4038-9182-73BDAA5125E1}" destId="{D21B8BED-D660-4EA3-A659-6C0E7ECF993D}" srcOrd="0" destOrd="0" presId="urn:microsoft.com/office/officeart/2005/8/layout/hProcess9"/>
    <dgm:cxn modelId="{4F8EB319-25F6-4CC5-A9DC-36F47080B443}" type="presParOf" srcId="{3D294C1C-41A3-4038-9182-73BDAA5125E1}" destId="{6932E3FD-D869-4B73-9B3B-FBDEB1ED2C1E}" srcOrd="1" destOrd="0" presId="urn:microsoft.com/office/officeart/2005/8/layout/hProcess9"/>
    <dgm:cxn modelId="{ADE658B8-6404-429B-8791-D210D55790AA}" type="presParOf" srcId="{6932E3FD-D869-4B73-9B3B-FBDEB1ED2C1E}" destId="{33718EFA-CDAD-46BC-BC19-6D8D4483AA26}" srcOrd="0" destOrd="0" presId="urn:microsoft.com/office/officeart/2005/8/layout/hProcess9"/>
    <dgm:cxn modelId="{DE27A0B9-EAB9-4333-95E4-EBEEA0285922}" type="presParOf" srcId="{6932E3FD-D869-4B73-9B3B-FBDEB1ED2C1E}" destId="{BB13CB47-3A7E-4E1D-A357-92950FF52956}" srcOrd="1" destOrd="0" presId="urn:microsoft.com/office/officeart/2005/8/layout/hProcess9"/>
    <dgm:cxn modelId="{92427713-9DB2-459F-8A38-472883692982}" type="presParOf" srcId="{6932E3FD-D869-4B73-9B3B-FBDEB1ED2C1E}" destId="{5FDAEA16-A8C1-42CF-BC79-C4D9DBCFD297}" srcOrd="2" destOrd="0" presId="urn:microsoft.com/office/officeart/2005/8/layout/hProcess9"/>
    <dgm:cxn modelId="{466FE792-3EAA-452F-84C7-8D459C713CAD}" type="presParOf" srcId="{6932E3FD-D869-4B73-9B3B-FBDEB1ED2C1E}" destId="{205BC77A-BB50-49D4-9F45-433FEA304CBD}" srcOrd="3" destOrd="0" presId="urn:microsoft.com/office/officeart/2005/8/layout/hProcess9"/>
    <dgm:cxn modelId="{70820912-9285-4C08-9AB0-98FCD3C796E9}" type="presParOf" srcId="{6932E3FD-D869-4B73-9B3B-FBDEB1ED2C1E}" destId="{D80F1AF8-EA99-45CE-9F07-3F7BC6F0A9FD}" srcOrd="4" destOrd="0" presId="urn:microsoft.com/office/officeart/2005/8/layout/hProcess9"/>
    <dgm:cxn modelId="{DE6ABC1B-EE69-4D1E-B9DE-03813DCCF0BE}" type="presParOf" srcId="{6932E3FD-D869-4B73-9B3B-FBDEB1ED2C1E}" destId="{3078B1DF-C3E6-4CE7-8405-5AC6E6F5FFA5}" srcOrd="5" destOrd="0" presId="urn:microsoft.com/office/officeart/2005/8/layout/hProcess9"/>
    <dgm:cxn modelId="{4143AD75-D7E7-4AF6-9B28-2A7CBF991BE5}" type="presParOf" srcId="{6932E3FD-D869-4B73-9B3B-FBDEB1ED2C1E}" destId="{FA23CB1E-A255-49A4-8D04-3B5AD449419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8BED-D660-4EA3-A659-6C0E7ECF993D}">
      <dsp:nvSpPr>
        <dsp:cNvPr id="0" name=""/>
        <dsp:cNvSpPr/>
      </dsp:nvSpPr>
      <dsp:spPr>
        <a:xfrm>
          <a:off x="695770" y="0"/>
          <a:ext cx="7885393" cy="250059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3718EFA-CDAD-46BC-BC19-6D8D4483AA26}">
      <dsp:nvSpPr>
        <dsp:cNvPr id="0" name=""/>
        <dsp:cNvSpPr/>
      </dsp:nvSpPr>
      <dsp:spPr>
        <a:xfrm>
          <a:off x="4642" y="750179"/>
          <a:ext cx="2233168" cy="1000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preparation </a:t>
          </a:r>
        </a:p>
      </dsp:txBody>
      <dsp:txXfrm>
        <a:off x="53470" y="799007"/>
        <a:ext cx="2135512" cy="902583"/>
      </dsp:txXfrm>
    </dsp:sp>
    <dsp:sp modelId="{5FDAEA16-A8C1-42CF-BC79-C4D9DBCFD297}">
      <dsp:nvSpPr>
        <dsp:cNvPr id="0" name=""/>
        <dsp:cNvSpPr/>
      </dsp:nvSpPr>
      <dsp:spPr>
        <a:xfrm>
          <a:off x="2349469" y="750179"/>
          <a:ext cx="2233168" cy="1000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Fit logistic-Reg model to predict hate speech   </a:t>
          </a:r>
        </a:p>
      </dsp:txBody>
      <dsp:txXfrm>
        <a:off x="2398297" y="799007"/>
        <a:ext cx="2135512" cy="902583"/>
      </dsp:txXfrm>
    </dsp:sp>
    <dsp:sp modelId="{D80F1AF8-EA99-45CE-9F07-3F7BC6F0A9FD}">
      <dsp:nvSpPr>
        <dsp:cNvPr id="0" name=""/>
        <dsp:cNvSpPr/>
      </dsp:nvSpPr>
      <dsp:spPr>
        <a:xfrm>
          <a:off x="4694296" y="750179"/>
          <a:ext cx="2233168" cy="1000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Fit logistic-Reg to the different annotator’s background</a:t>
          </a:r>
        </a:p>
      </dsp:txBody>
      <dsp:txXfrm>
        <a:off x="4743124" y="799007"/>
        <a:ext cx="2135512" cy="902583"/>
      </dsp:txXfrm>
    </dsp:sp>
    <dsp:sp modelId="{FA23CB1E-A255-49A4-8D04-3B5AD4494198}">
      <dsp:nvSpPr>
        <dsp:cNvPr id="0" name=""/>
        <dsp:cNvSpPr/>
      </dsp:nvSpPr>
      <dsp:spPr>
        <a:xfrm>
          <a:off x="7039122" y="750179"/>
          <a:ext cx="2233168" cy="100023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the models and Analyzing the results</a:t>
          </a:r>
        </a:p>
      </dsp:txBody>
      <dsp:txXfrm>
        <a:off x="7087950" y="799007"/>
        <a:ext cx="2135512" cy="902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B1AB-8F3B-4371-BE6A-4BE4EEDBB0F7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85C2E-C956-47A8-AAE6-1574156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4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34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9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85C2E-C956-47A8-AAE6-15741561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7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F0B7-B4EA-FA8C-84D5-3E554D29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6B37-B18C-8691-2AEA-694BBE4B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6A3EF-3CC7-B964-4382-AB66D2BE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270B-4B31-449A-83C2-E7B3891E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4860-6A0E-A3B2-4900-14EC15D5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80D8-3C7E-8EDA-3777-1DB9911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10CDD-7B74-14AE-C921-EA6D15B9F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AFC13-1F49-4ECF-DA05-F327CF84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73FC-E10B-F937-5C6F-64E14546E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7C8B-EAFF-F562-75A9-CC021483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39D49-9C20-FEAA-D991-10079C8C8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9D850-1A6F-FA80-232F-A383F90D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B113-674B-1569-A7E6-7FF07568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A2549-6A15-F956-957F-AF5F892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D233-5AE7-8D5A-89D0-ED59610B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1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AE97-3615-CDC6-0EB0-DCC0BE91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F265-83A1-9BDD-9336-B697C822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DA88-3210-AAE8-9D74-090B7746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B7D6-15C4-77D1-25B4-E75C56F1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7874-B7B0-18DA-25F6-D4D61297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22A1-F266-1EBF-3364-709690A9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D385-084E-40BD-E930-2BE629A1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A94F-9DF1-BE97-74E4-054920CF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6E92-4F71-CA09-1817-1E11DE1A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CD63-D0E5-5219-B283-1A1AB5E6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2D2D-94A1-CA0D-0F36-6A5D9BA2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379B-B25A-9520-87E1-571FDC9D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04F19-3121-F19B-E813-EA41DA109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BF981-689F-A36D-5022-5702B7F0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5C421-DC2C-7362-2FA6-66B3A947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5F28-5292-EDD3-7E33-A8799419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80A-B1F0-915A-4EE7-2DF8C4CA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1EBBA-2222-11F3-1425-82F50DAE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07A3C-D681-7E16-D62A-D44A3679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72053-430B-AEB7-9524-4C70A6FE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61E4-6C20-1D45-8D3A-EA80C9744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A9EFD-4CAB-EDD9-628E-BF49947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45C32-B0C7-0CE7-DCDC-F9FD95CB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8A0D6-FE06-1487-FCEF-31FAB7C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42B2-2443-8E86-80F5-A052B414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3AA5F-A028-C4DE-E30E-804C0FBF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294B5-9E4B-0117-0371-93FA2007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BCA9D-88E5-2CE2-9D38-6629E19EC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9B94C-61A3-74DE-E68B-D4DF0BD8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A7DE1-3605-A656-9945-DED47935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F742-82E6-FD44-CADC-4E81726C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AC08-629D-C8E3-A85C-13D85CB8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0C35-5C2A-4D2F-81CE-1D2B460D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E517-F6FD-EB5F-76EA-B5675C0A2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970BB-3CC8-DCF7-CA81-D022AAAD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1C24-0E92-94F2-F09C-C923E7C7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2590-507C-C065-1654-2A4338CD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62D3-0C9C-D7AF-F001-F23B3917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9643E-34CA-2790-75DB-390035F1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E4F92-8322-1126-DA85-97CBB5587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FC6D-1FC7-C001-9B95-C3F99EF4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B4E4-661F-EC7B-1BCC-AA8B4EF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61546-8B62-300D-95D8-67C979C3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1B49A-1854-EF3A-11DF-952573F7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30B0-8177-AA49-79C3-63FE4ACFB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DBDB3-5EE5-AA19-A771-4FDC7540F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112BA-1F94-4EEA-971E-2669F6E51173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DA28-D0AC-13B1-CCD3-F07D22444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ACBC-5158-FF76-D9E7-90058442E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0FF1-F165-4DD1-AE18-FA9B53B2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science.org/doi/abs/10.1126/science.aax23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ssrn.com/sol3/papers.cfm?abstract_id=2852260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9.10277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920D2-11C1-15F5-A218-ED6C66698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834" y="3913675"/>
            <a:ext cx="4290644" cy="2579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83881-E720-F44C-24A8-772E24AA773A}"/>
              </a:ext>
            </a:extLst>
          </p:cNvPr>
          <p:cNvSpPr txBox="1"/>
          <p:nvPr/>
        </p:nvSpPr>
        <p:spPr>
          <a:xfrm>
            <a:off x="293078" y="1596206"/>
            <a:ext cx="11183815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Merriweather" panose="00000500000000000000" pitchFamily="2" charset="0"/>
              </a:rPr>
              <a:t>Our Research Question</a:t>
            </a:r>
            <a:endParaRPr lang="he-IL" sz="2800" b="1" dirty="0">
              <a:latin typeface="Merriweather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/>
              <a:t>Could there be a significant biased connection between the</a:t>
            </a:r>
            <a:r>
              <a:rPr lang="he-IL" sz="2800" dirty="0"/>
              <a:t> </a:t>
            </a:r>
            <a:r>
              <a:rPr lang="en-US" sz="2800" dirty="0"/>
              <a:t>annotator’s background and the way they will rate hate speech?</a:t>
            </a:r>
          </a:p>
        </p:txBody>
      </p:sp>
    </p:spTree>
    <p:extLst>
      <p:ext uri="{BB962C8B-B14F-4D97-AF65-F5344CB8AC3E}">
        <p14:creationId xmlns:p14="http://schemas.microsoft.com/office/powerpoint/2010/main" val="124967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223657-77DB-ABB1-3791-A99486B9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324" y="5615354"/>
            <a:ext cx="6882676" cy="12071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D6C3F-664A-93C5-B83D-07B4A2475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122" y="0"/>
            <a:ext cx="2967878" cy="3235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8AF16-A0B6-CFDC-1728-2724E443C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9662"/>
            <a:ext cx="2869775" cy="3118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B6D59E-5C07-815F-550C-D5306BB1E8D2}"/>
              </a:ext>
            </a:extLst>
          </p:cNvPr>
          <p:cNvSpPr txBox="1"/>
          <p:nvPr/>
        </p:nvSpPr>
        <p:spPr>
          <a:xfrm>
            <a:off x="3176954" y="3943011"/>
            <a:ext cx="8663354" cy="135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Merriweather" panose="020B0604020202020204" pitchFamily="2" charset="0"/>
                <a:hlinkClick r:id="rId6"/>
              </a:rPr>
              <a:t>Algorithmic Bias? An Empirical Study into Apparent Gender-Based Discrimination in the Display of STEM Career Ads</a:t>
            </a:r>
            <a:endParaRPr lang="en-US" sz="1600" b="1" dirty="0">
              <a:solidFill>
                <a:srgbClr val="333333"/>
              </a:solidFill>
              <a:latin typeface="Merriweather" panose="020B0604020202020204" pitchFamily="2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>
                <a:solidFill>
                  <a:srgbClr val="333333"/>
                </a:solidFill>
                <a:latin typeface="Merriweather" panose="020B0604020202020204" pitchFamily="2" charset="0"/>
              </a:rPr>
              <a:t>How an algorithm delivered ads promoting job opportunities in STEM fields that was explicitly intended to be gender-neutral in its delivery. Empirically, however, fewer women saw the ad than men.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0F4DFE-0663-3713-CD7E-9C18E7EE7FE5}"/>
              </a:ext>
            </a:extLst>
          </p:cNvPr>
          <p:cNvSpPr txBox="1"/>
          <p:nvPr/>
        </p:nvSpPr>
        <p:spPr>
          <a:xfrm>
            <a:off x="152398" y="2305016"/>
            <a:ext cx="8968153" cy="986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Merriweather" panose="020B0604020202020204" pitchFamily="2" charset="0"/>
                <a:hlinkClick r:id="rId7"/>
              </a:rPr>
              <a:t>Dissecting racial bias in an algorithm used to manage the health of populations</a:t>
            </a:r>
            <a:endParaRPr lang="en-US" sz="1600" b="1" dirty="0">
              <a:solidFill>
                <a:srgbClr val="333333"/>
              </a:solidFill>
              <a:latin typeface="Merriweather" panose="020B06040202020202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333333"/>
                </a:solidFill>
                <a:latin typeface="Merriweather" panose="020B0604020202020204" pitchFamily="2" charset="0"/>
              </a:rPr>
              <a:t>The U.S. health care system uses commercial algorithms to guide health decisions. This research found evidence of racial bias in one widely used algorithm.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E0B97-9EC9-E1EE-AA4E-35E8D591AA41}"/>
              </a:ext>
            </a:extLst>
          </p:cNvPr>
          <p:cNvSpPr txBox="1"/>
          <p:nvPr/>
        </p:nvSpPr>
        <p:spPr>
          <a:xfrm>
            <a:off x="973014" y="437329"/>
            <a:ext cx="7326923" cy="147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erriweather" panose="00000500000000000000" pitchFamily="2" charset="0"/>
              </a:rPr>
              <a:t>Why is this so important? </a:t>
            </a:r>
            <a:endParaRPr lang="he-IL" sz="3200" b="1" dirty="0">
              <a:latin typeface="Merriweather" panose="000005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Merriweather" panose="00000500000000000000" pitchFamily="2" charset="0"/>
              </a:rPr>
              <a:t>What is already done in this field?</a:t>
            </a:r>
          </a:p>
        </p:txBody>
      </p:sp>
    </p:spTree>
    <p:extLst>
      <p:ext uri="{BB962C8B-B14F-4D97-AF65-F5344CB8AC3E}">
        <p14:creationId xmlns:p14="http://schemas.microsoft.com/office/powerpoint/2010/main" val="119791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C976E-B9D4-48AB-E8B2-6E2235082ECC}"/>
              </a:ext>
            </a:extLst>
          </p:cNvPr>
          <p:cNvSpPr txBox="1"/>
          <p:nvPr/>
        </p:nvSpPr>
        <p:spPr>
          <a:xfrm>
            <a:off x="3398724" y="674199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Merriweather" panose="00000500000000000000" pitchFamily="2" charset="0"/>
              </a:rPr>
              <a:t>Data Overview</a:t>
            </a:r>
            <a:endParaRPr lang="en-US" sz="3200" b="1" dirty="0">
              <a:latin typeface="Merriweather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C47B9-624C-99A3-D13A-A25289376ADB}"/>
              </a:ext>
            </a:extLst>
          </p:cNvPr>
          <p:cNvSpPr txBox="1"/>
          <p:nvPr/>
        </p:nvSpPr>
        <p:spPr>
          <a:xfrm>
            <a:off x="808891" y="2110154"/>
            <a:ext cx="10609385" cy="2434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we used has been published in an </a:t>
            </a:r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article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Berkeley University.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original data contain 131 variables.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focused on variables that were filled by the annotators. </a:t>
            </a: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7912 different annotators were given posts to rate.</a:t>
            </a:r>
          </a:p>
          <a:p>
            <a:pPr marL="2857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total our data contains 135,556 records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401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C976E-B9D4-48AB-E8B2-6E2235082ECC}"/>
              </a:ext>
            </a:extLst>
          </p:cNvPr>
          <p:cNvSpPr txBox="1"/>
          <p:nvPr/>
        </p:nvSpPr>
        <p:spPr>
          <a:xfrm>
            <a:off x="3398724" y="674199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Merriweather" panose="00000500000000000000" pitchFamily="2" charset="0"/>
              </a:rPr>
              <a:t>Data Overview</a:t>
            </a:r>
            <a:endParaRPr lang="en-US" sz="3200" b="1" dirty="0">
              <a:latin typeface="Merriweather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A541F-781F-86C1-E546-071606B96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6" y="1844741"/>
            <a:ext cx="7033846" cy="433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C976E-B9D4-48AB-E8B2-6E2235082ECC}"/>
              </a:ext>
            </a:extLst>
          </p:cNvPr>
          <p:cNvSpPr txBox="1"/>
          <p:nvPr/>
        </p:nvSpPr>
        <p:spPr>
          <a:xfrm>
            <a:off x="3398724" y="674199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latin typeface="Merriweather" panose="00000500000000000000" pitchFamily="2" charset="0"/>
              </a:rPr>
              <a:t>Data Overview</a:t>
            </a:r>
            <a:endParaRPr lang="en-US" sz="3200" b="1" dirty="0">
              <a:latin typeface="Merriweather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1450E-E667-12A0-F449-AAC6124B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333" y="1870480"/>
            <a:ext cx="7333333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22630B-82B9-80D0-F1FA-9FD0F1006E1B}"/>
              </a:ext>
            </a:extLst>
          </p:cNvPr>
          <p:cNvSpPr txBox="1"/>
          <p:nvPr/>
        </p:nvSpPr>
        <p:spPr>
          <a:xfrm>
            <a:off x="2990615" y="837243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erriweather" panose="00000500000000000000" pitchFamily="2" charset="0"/>
              </a:rPr>
              <a:t>Workflow &amp; Methods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710B3C-FA0B-8216-854A-293F7DBA2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473903"/>
              </p:ext>
            </p:extLst>
          </p:nvPr>
        </p:nvGraphicFramePr>
        <p:xfrm>
          <a:off x="1320726" y="2178701"/>
          <a:ext cx="9276934" cy="2500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74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41F25-B585-7D28-982B-4CD6F060BD50}"/>
              </a:ext>
            </a:extLst>
          </p:cNvPr>
          <p:cNvSpPr txBox="1"/>
          <p:nvPr/>
        </p:nvSpPr>
        <p:spPr>
          <a:xfrm>
            <a:off x="2953247" y="861768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erriweather" panose="00000500000000000000" pitchFamily="2" charset="0"/>
              </a:rPr>
              <a:t>Findings &amp; Key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EB3AF-FBF5-1FDA-0553-960F0F32C557}"/>
              </a:ext>
            </a:extLst>
          </p:cNvPr>
          <p:cNvSpPr txBox="1"/>
          <p:nvPr/>
        </p:nvSpPr>
        <p:spPr>
          <a:xfrm>
            <a:off x="1887414" y="2030540"/>
            <a:ext cx="8417169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addressing the data through the different categories in the annotator’s background the models 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 better than the general model in some cases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7A3D6E-5FA4-870E-F2A5-AB677B1DE629}"/>
              </a:ext>
            </a:extLst>
          </p:cNvPr>
          <p:cNvGrpSpPr/>
          <p:nvPr/>
        </p:nvGrpSpPr>
        <p:grpSpPr>
          <a:xfrm>
            <a:off x="1329762" y="3540369"/>
            <a:ext cx="9532472" cy="2406607"/>
            <a:chOff x="1108319" y="3964612"/>
            <a:chExt cx="9532472" cy="212863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2540D6-E90A-1178-2976-8DF246973E3A}"/>
                </a:ext>
              </a:extLst>
            </p:cNvPr>
            <p:cNvGrpSpPr/>
            <p:nvPr/>
          </p:nvGrpSpPr>
          <p:grpSpPr>
            <a:xfrm>
              <a:off x="1108319" y="4029980"/>
              <a:ext cx="6083302" cy="2063262"/>
              <a:chOff x="152184" y="4277845"/>
              <a:chExt cx="6971034" cy="215106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95E2483-A023-3EAF-2E22-DEA8E1774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184" y="4277845"/>
                <a:ext cx="3485518" cy="215106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9E46492-A603-CDBA-3444-33D3AC34E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7701" y="4277845"/>
                <a:ext cx="3485517" cy="215106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6552971-8EC6-43FA-3186-1D8A90E7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621" y="3964612"/>
              <a:ext cx="3449170" cy="2128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52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C41F25-B585-7D28-982B-4CD6F060BD50}"/>
              </a:ext>
            </a:extLst>
          </p:cNvPr>
          <p:cNvSpPr txBox="1"/>
          <p:nvPr/>
        </p:nvSpPr>
        <p:spPr>
          <a:xfrm>
            <a:off x="2953247" y="861768"/>
            <a:ext cx="5394552" cy="75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Merriweather" panose="00000500000000000000" pitchFamily="2" charset="0"/>
              </a:rPr>
              <a:t>Findings &amp; Key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EB3AF-FBF5-1FDA-0553-960F0F32C557}"/>
              </a:ext>
            </a:extLst>
          </p:cNvPr>
          <p:cNvSpPr txBox="1"/>
          <p:nvPr/>
        </p:nvSpPr>
        <p:spPr>
          <a:xfrm>
            <a:off x="1297877" y="1580417"/>
            <a:ext cx="84171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 significant coefficients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 learned that groups with different backgrounds grasp different posts that target specific sectors.  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A59B7C-94A8-F464-8D5E-D4FED4F839CA}"/>
              </a:ext>
            </a:extLst>
          </p:cNvPr>
          <p:cNvGrpSpPr/>
          <p:nvPr/>
        </p:nvGrpSpPr>
        <p:grpSpPr>
          <a:xfrm>
            <a:off x="1078504" y="2576670"/>
            <a:ext cx="10034991" cy="4133590"/>
            <a:chOff x="1297877" y="2506332"/>
            <a:chExt cx="10034991" cy="413359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36C737-F3C6-1AB9-1EB6-4F9B8BBE7F73}"/>
                </a:ext>
              </a:extLst>
            </p:cNvPr>
            <p:cNvGrpSpPr/>
            <p:nvPr/>
          </p:nvGrpSpPr>
          <p:grpSpPr>
            <a:xfrm>
              <a:off x="1297877" y="2506332"/>
              <a:ext cx="10034991" cy="4133590"/>
              <a:chOff x="1297877" y="2506332"/>
              <a:chExt cx="10034991" cy="41335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5874752-5911-C90E-16DA-4A50819A4A53}"/>
                  </a:ext>
                </a:extLst>
              </p:cNvPr>
              <p:cNvGrpSpPr/>
              <p:nvPr/>
            </p:nvGrpSpPr>
            <p:grpSpPr>
              <a:xfrm>
                <a:off x="6408360" y="2671569"/>
                <a:ext cx="4924508" cy="3960619"/>
                <a:chOff x="6096000" y="2524939"/>
                <a:chExt cx="4924508" cy="3960619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ECF459A-8EF7-8746-53E0-6525006DC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000" y="3197703"/>
                  <a:ext cx="4924508" cy="3287855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D1718D6-FCB1-E9F6-181E-D1978807DD78}"/>
                    </a:ext>
                  </a:extLst>
                </p:cNvPr>
                <p:cNvSpPr/>
                <p:nvPr/>
              </p:nvSpPr>
              <p:spPr>
                <a:xfrm>
                  <a:off x="8116764" y="2524939"/>
                  <a:ext cx="878766" cy="588046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latin typeface="Merriweather" panose="00000500000000000000" pitchFamily="2" charset="0"/>
                    </a:rPr>
                    <a:t>PHD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536457D-B351-A71D-0EDB-743871C289B0}"/>
                  </a:ext>
                </a:extLst>
              </p:cNvPr>
              <p:cNvGrpSpPr/>
              <p:nvPr/>
            </p:nvGrpSpPr>
            <p:grpSpPr>
              <a:xfrm>
                <a:off x="1297877" y="2506332"/>
                <a:ext cx="5024138" cy="4133590"/>
                <a:chOff x="1297877" y="2506332"/>
                <a:chExt cx="5024138" cy="413359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9FA1D9BC-D0C4-6139-8673-6D5AA64E5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97877" y="3352067"/>
                  <a:ext cx="5024138" cy="3287855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0739400-754F-119F-09D1-8D220C6590AD}"/>
                    </a:ext>
                  </a:extLst>
                </p:cNvPr>
                <p:cNvSpPr/>
                <p:nvPr/>
              </p:nvSpPr>
              <p:spPr>
                <a:xfrm>
                  <a:off x="2397543" y="2506332"/>
                  <a:ext cx="2824811" cy="75328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2400" b="1" dirty="0">
                      <a:latin typeface="Merriweather" panose="00000500000000000000" pitchFamily="2" charset="0"/>
                    </a:rPr>
                    <a:t>Professional</a:t>
                  </a:r>
                  <a:r>
                    <a:rPr lang="en-US" sz="3200" b="1" dirty="0">
                      <a:latin typeface="Merriweather" panose="00000500000000000000" pitchFamily="2" charset="0"/>
                    </a:rPr>
                    <a:t> </a:t>
                  </a:r>
                  <a:r>
                    <a:rPr lang="en-US" sz="2400" b="1" dirty="0">
                      <a:latin typeface="Merriweather" panose="00000500000000000000" pitchFamily="2" charset="0"/>
                    </a:rPr>
                    <a:t>Deg</a:t>
                  </a:r>
                  <a:endParaRPr lang="en-US" sz="3200" b="1" dirty="0">
                    <a:latin typeface="Merriweather" panose="00000500000000000000" pitchFamily="2" charset="0"/>
                  </a:endParaRPr>
                </a:p>
              </p:txBody>
            </p:sp>
          </p:grp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40B2FB-1578-3522-02DD-4BA6AF3D4CC0}"/>
                </a:ext>
              </a:extLst>
            </p:cNvPr>
            <p:cNvSpPr/>
            <p:nvPr/>
          </p:nvSpPr>
          <p:spPr>
            <a:xfrm>
              <a:off x="6424246" y="5768151"/>
              <a:ext cx="4888523" cy="21675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2AFA480-42FD-4702-B1A5-811AA6189216}"/>
                </a:ext>
              </a:extLst>
            </p:cNvPr>
            <p:cNvSpPr/>
            <p:nvPr/>
          </p:nvSpPr>
          <p:spPr>
            <a:xfrm>
              <a:off x="1313764" y="5814646"/>
              <a:ext cx="4990746" cy="21675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276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8F873-08F9-FFB1-E017-F0C396629D5B}"/>
              </a:ext>
            </a:extLst>
          </p:cNvPr>
          <p:cNvSpPr txBox="1"/>
          <p:nvPr/>
        </p:nvSpPr>
        <p:spPr>
          <a:xfrm>
            <a:off x="2543908" y="2714638"/>
            <a:ext cx="6213230" cy="142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Merriweather" panose="00000500000000000000" pitchFamily="2" charset="0"/>
              </a:rPr>
              <a:t>Final Project in R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Merriweather" panose="00000500000000000000" pitchFamily="2" charset="0"/>
              </a:rPr>
              <a:t>"Team Y“ Yuval Segal &amp; Eran Aizikovich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Merriweather" panose="00000500000000000000" pitchFamily="2" charset="0"/>
              </a:rPr>
              <a:t>Presentation </a:t>
            </a:r>
          </a:p>
        </p:txBody>
      </p:sp>
    </p:spTree>
    <p:extLst>
      <p:ext uri="{BB962C8B-B14F-4D97-AF65-F5344CB8AC3E}">
        <p14:creationId xmlns:p14="http://schemas.microsoft.com/office/powerpoint/2010/main" val="12449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Sound Waves · SlidesMania</Template>
  <TotalTime>476</TotalTime>
  <Words>292</Words>
  <Application>Microsoft Office PowerPoint</Application>
  <PresentationFormat>Widescreen</PresentationFormat>
  <Paragraphs>40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Aizikovich</dc:creator>
  <cp:lastModifiedBy>Eran Aizikovich</cp:lastModifiedBy>
  <cp:revision>6</cp:revision>
  <dcterms:created xsi:type="dcterms:W3CDTF">2022-06-15T07:34:14Z</dcterms:created>
  <dcterms:modified xsi:type="dcterms:W3CDTF">2022-06-19T14:06:25Z</dcterms:modified>
</cp:coreProperties>
</file>