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70"/>
  </p:notesMasterIdLst>
  <p:sldIdLst>
    <p:sldId id="256" r:id="rId3"/>
    <p:sldId id="257" r:id="rId4"/>
    <p:sldId id="293" r:id="rId5"/>
    <p:sldId id="295" r:id="rId6"/>
    <p:sldId id="274" r:id="rId7"/>
    <p:sldId id="277" r:id="rId8"/>
    <p:sldId id="278" r:id="rId9"/>
    <p:sldId id="279" r:id="rId10"/>
    <p:sldId id="296" r:id="rId11"/>
    <p:sldId id="276" r:id="rId12"/>
    <p:sldId id="275" r:id="rId13"/>
    <p:sldId id="307" r:id="rId14"/>
    <p:sldId id="280" r:id="rId15"/>
    <p:sldId id="281" r:id="rId16"/>
    <p:sldId id="282" r:id="rId17"/>
    <p:sldId id="266" r:id="rId18"/>
    <p:sldId id="306" r:id="rId19"/>
    <p:sldId id="267" r:id="rId20"/>
    <p:sldId id="268" r:id="rId21"/>
    <p:sldId id="269" r:id="rId22"/>
    <p:sldId id="283" r:id="rId23"/>
    <p:sldId id="284" r:id="rId24"/>
    <p:sldId id="270" r:id="rId25"/>
    <p:sldId id="285" r:id="rId26"/>
    <p:sldId id="286" r:id="rId27"/>
    <p:sldId id="287" r:id="rId28"/>
    <p:sldId id="271" r:id="rId29"/>
    <p:sldId id="289" r:id="rId30"/>
    <p:sldId id="272" r:id="rId31"/>
    <p:sldId id="290" r:id="rId32"/>
    <p:sldId id="292" r:id="rId33"/>
    <p:sldId id="273" r:id="rId34"/>
    <p:sldId id="291" r:id="rId35"/>
    <p:sldId id="288" r:id="rId36"/>
    <p:sldId id="641" r:id="rId37"/>
    <p:sldId id="643" r:id="rId38"/>
    <p:sldId id="635" r:id="rId39"/>
    <p:sldId id="615" r:id="rId40"/>
    <p:sldId id="606" r:id="rId41"/>
    <p:sldId id="631" r:id="rId42"/>
    <p:sldId id="632" r:id="rId43"/>
    <p:sldId id="639" r:id="rId44"/>
    <p:sldId id="637" r:id="rId45"/>
    <p:sldId id="640" r:id="rId46"/>
    <p:sldId id="644" r:id="rId47"/>
    <p:sldId id="633" r:id="rId48"/>
    <p:sldId id="634" r:id="rId49"/>
    <p:sldId id="636" r:id="rId50"/>
    <p:sldId id="638" r:id="rId51"/>
    <p:sldId id="657" r:id="rId52"/>
    <p:sldId id="265" r:id="rId53"/>
    <p:sldId id="645" r:id="rId54"/>
    <p:sldId id="258" r:id="rId55"/>
    <p:sldId id="646" r:id="rId56"/>
    <p:sldId id="647" r:id="rId57"/>
    <p:sldId id="648" r:id="rId58"/>
    <p:sldId id="259" r:id="rId59"/>
    <p:sldId id="649" r:id="rId60"/>
    <p:sldId id="650" r:id="rId61"/>
    <p:sldId id="260" r:id="rId62"/>
    <p:sldId id="651" r:id="rId63"/>
    <p:sldId id="652" r:id="rId64"/>
    <p:sldId id="653" r:id="rId65"/>
    <p:sldId id="263" r:id="rId66"/>
    <p:sldId id="654" r:id="rId67"/>
    <p:sldId id="655" r:id="rId68"/>
    <p:sldId id="656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14B5D1-1C9B-428B-A527-01D2760AA9E4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tr-TR"/>
        </a:p>
      </dgm:t>
    </dgm:pt>
    <dgm:pt modelId="{6E7348F9-DDFF-4A18-805E-552B7986B2CC}">
      <dgm:prSet/>
      <dgm:spPr/>
      <dgm:t>
        <a:bodyPr/>
        <a:lstStyle/>
        <a:p>
          <a:pPr rtl="0"/>
          <a:r>
            <a:rPr lang="en-US" u="sng"/>
            <a:t>Identify the risk</a:t>
          </a:r>
          <a:endParaRPr lang="tr-TR"/>
        </a:p>
      </dgm:t>
    </dgm:pt>
    <dgm:pt modelId="{F9129BCD-2367-45D4-A95C-BCF06D09948C}" type="parTrans" cxnId="{8F9A3BB7-50D0-4406-9D7C-C39E475D8B05}">
      <dgm:prSet/>
      <dgm:spPr/>
      <dgm:t>
        <a:bodyPr/>
        <a:lstStyle/>
        <a:p>
          <a:endParaRPr lang="tr-TR"/>
        </a:p>
      </dgm:t>
    </dgm:pt>
    <dgm:pt modelId="{5AE52171-2FC5-4B4E-BEAF-66D84AF0EEC2}" type="sibTrans" cxnId="{8F9A3BB7-50D0-4406-9D7C-C39E475D8B05}">
      <dgm:prSet/>
      <dgm:spPr/>
      <dgm:t>
        <a:bodyPr/>
        <a:lstStyle/>
        <a:p>
          <a:endParaRPr lang="tr-TR"/>
        </a:p>
      </dgm:t>
    </dgm:pt>
    <dgm:pt modelId="{EE439AE7-6E57-4207-84A1-79F21CA2E7EE}">
      <dgm:prSet/>
      <dgm:spPr/>
      <dgm:t>
        <a:bodyPr/>
        <a:lstStyle/>
        <a:p>
          <a:pPr rtl="0"/>
          <a:r>
            <a:rPr lang="en-US" u="sng"/>
            <a:t>Reduce the impact of risk</a:t>
          </a:r>
          <a:endParaRPr lang="tr-TR"/>
        </a:p>
      </dgm:t>
    </dgm:pt>
    <dgm:pt modelId="{08C87220-8114-437E-9255-D11C4FDA01E5}" type="parTrans" cxnId="{B5A716E7-B726-4F88-BC37-2EEC6B029CE6}">
      <dgm:prSet/>
      <dgm:spPr/>
      <dgm:t>
        <a:bodyPr/>
        <a:lstStyle/>
        <a:p>
          <a:endParaRPr lang="tr-TR"/>
        </a:p>
      </dgm:t>
    </dgm:pt>
    <dgm:pt modelId="{59D8A7DE-DC93-49B5-B5E3-71CEC58CF8C9}" type="sibTrans" cxnId="{B5A716E7-B726-4F88-BC37-2EEC6B029CE6}">
      <dgm:prSet/>
      <dgm:spPr/>
      <dgm:t>
        <a:bodyPr/>
        <a:lstStyle/>
        <a:p>
          <a:endParaRPr lang="tr-TR"/>
        </a:p>
      </dgm:t>
    </dgm:pt>
    <dgm:pt modelId="{BCE5B9E2-3BF0-44B8-BBAE-D04D111E9AB6}">
      <dgm:prSet/>
      <dgm:spPr/>
      <dgm:t>
        <a:bodyPr/>
        <a:lstStyle/>
        <a:p>
          <a:pPr rtl="0"/>
          <a:r>
            <a:rPr lang="en-US" u="sng"/>
            <a:t>Reduce the probability or likelihood of risk</a:t>
          </a:r>
          <a:endParaRPr lang="tr-TR"/>
        </a:p>
      </dgm:t>
    </dgm:pt>
    <dgm:pt modelId="{ABB0DA53-05BC-4057-9587-DF580DF9CFCF}" type="parTrans" cxnId="{D777EAA1-2370-4BFC-94E7-248C2CE9BFDC}">
      <dgm:prSet/>
      <dgm:spPr/>
      <dgm:t>
        <a:bodyPr/>
        <a:lstStyle/>
        <a:p>
          <a:endParaRPr lang="tr-TR"/>
        </a:p>
      </dgm:t>
    </dgm:pt>
    <dgm:pt modelId="{FDA2A577-A4D7-41D6-9F66-2175D6B04959}" type="sibTrans" cxnId="{D777EAA1-2370-4BFC-94E7-248C2CE9BFDC}">
      <dgm:prSet/>
      <dgm:spPr/>
      <dgm:t>
        <a:bodyPr/>
        <a:lstStyle/>
        <a:p>
          <a:endParaRPr lang="tr-TR"/>
        </a:p>
      </dgm:t>
    </dgm:pt>
    <dgm:pt modelId="{75C2029A-ACA4-4399-AFFF-FA278BBEEB94}">
      <dgm:prSet/>
      <dgm:spPr/>
      <dgm:t>
        <a:bodyPr/>
        <a:lstStyle/>
        <a:p>
          <a:pPr rtl="0"/>
          <a:r>
            <a:rPr lang="en-US" u="sng"/>
            <a:t>Risk monitoring</a:t>
          </a:r>
          <a:endParaRPr lang="tr-TR"/>
        </a:p>
      </dgm:t>
    </dgm:pt>
    <dgm:pt modelId="{90CBBF5A-BCB7-4DAE-9BB7-069D5CFB6282}" type="parTrans" cxnId="{6E4F24EF-1E06-4093-8BDE-E95CB6BC708D}">
      <dgm:prSet/>
      <dgm:spPr/>
      <dgm:t>
        <a:bodyPr/>
        <a:lstStyle/>
        <a:p>
          <a:endParaRPr lang="tr-TR"/>
        </a:p>
      </dgm:t>
    </dgm:pt>
    <dgm:pt modelId="{5E8904A0-3D69-4DA1-8A11-30CD601080A3}" type="sibTrans" cxnId="{6E4F24EF-1E06-4093-8BDE-E95CB6BC708D}">
      <dgm:prSet/>
      <dgm:spPr/>
      <dgm:t>
        <a:bodyPr/>
        <a:lstStyle/>
        <a:p>
          <a:endParaRPr lang="tr-TR"/>
        </a:p>
      </dgm:t>
    </dgm:pt>
    <dgm:pt modelId="{02758BD5-8FED-4E5C-95F8-D9FF70D0EB4E}" type="pres">
      <dgm:prSet presAssocID="{4314B5D1-1C9B-428B-A527-01D2760AA9E4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17365BFA-92E2-4FB9-9302-7FC6F73292E0}" type="pres">
      <dgm:prSet presAssocID="{75C2029A-ACA4-4399-AFFF-FA278BBEEB94}" presName="Accent4" presStyleCnt="0"/>
      <dgm:spPr/>
    </dgm:pt>
    <dgm:pt modelId="{5ED8C858-4B96-44AF-9DDA-B63E3CB394A7}" type="pres">
      <dgm:prSet presAssocID="{75C2029A-ACA4-4399-AFFF-FA278BBEEB94}" presName="Accent" presStyleLbl="node1" presStyleIdx="0" presStyleCnt="4"/>
      <dgm:spPr/>
    </dgm:pt>
    <dgm:pt modelId="{91EF8E1C-2D04-4B6E-B041-E7F4F975098E}" type="pres">
      <dgm:prSet presAssocID="{75C2029A-ACA4-4399-AFFF-FA278BBEEB94}" presName="ParentBackground4" presStyleCnt="0"/>
      <dgm:spPr/>
    </dgm:pt>
    <dgm:pt modelId="{04268326-BA51-40DA-91E4-DF27E7940348}" type="pres">
      <dgm:prSet presAssocID="{75C2029A-ACA4-4399-AFFF-FA278BBEEB94}" presName="ParentBackground" presStyleLbl="fgAcc1" presStyleIdx="0" presStyleCnt="4"/>
      <dgm:spPr/>
      <dgm:t>
        <a:bodyPr/>
        <a:lstStyle/>
        <a:p>
          <a:endParaRPr lang="en-US"/>
        </a:p>
      </dgm:t>
    </dgm:pt>
    <dgm:pt modelId="{5BCC2312-DC2D-4E6E-9DA4-4F4E84BE48C8}" type="pres">
      <dgm:prSet presAssocID="{75C2029A-ACA4-4399-AFFF-FA278BBEEB94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E289B6-EA22-4EAB-BD92-26621FCBC027}" type="pres">
      <dgm:prSet presAssocID="{BCE5B9E2-3BF0-44B8-BBAE-D04D111E9AB6}" presName="Accent3" presStyleCnt="0"/>
      <dgm:spPr/>
    </dgm:pt>
    <dgm:pt modelId="{12F810E6-D638-49C9-A2FC-0568F5ABF91A}" type="pres">
      <dgm:prSet presAssocID="{BCE5B9E2-3BF0-44B8-BBAE-D04D111E9AB6}" presName="Accent" presStyleLbl="node1" presStyleIdx="1" presStyleCnt="4"/>
      <dgm:spPr/>
    </dgm:pt>
    <dgm:pt modelId="{6AEF2CEE-1A7C-4986-B35B-6746F9F99291}" type="pres">
      <dgm:prSet presAssocID="{BCE5B9E2-3BF0-44B8-BBAE-D04D111E9AB6}" presName="ParentBackground3" presStyleCnt="0"/>
      <dgm:spPr/>
    </dgm:pt>
    <dgm:pt modelId="{56FB2EE3-6B7E-415B-993B-6BEC1343827D}" type="pres">
      <dgm:prSet presAssocID="{BCE5B9E2-3BF0-44B8-BBAE-D04D111E9AB6}" presName="ParentBackground" presStyleLbl="fgAcc1" presStyleIdx="1" presStyleCnt="4"/>
      <dgm:spPr/>
      <dgm:t>
        <a:bodyPr/>
        <a:lstStyle/>
        <a:p>
          <a:endParaRPr lang="en-US"/>
        </a:p>
      </dgm:t>
    </dgm:pt>
    <dgm:pt modelId="{1A738573-9F84-4C9C-BCDF-AB8EA2A43483}" type="pres">
      <dgm:prSet presAssocID="{BCE5B9E2-3BF0-44B8-BBAE-D04D111E9AB6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CFB8B1-A5E7-4CCB-93F4-50C512E0633E}" type="pres">
      <dgm:prSet presAssocID="{EE439AE7-6E57-4207-84A1-79F21CA2E7EE}" presName="Accent2" presStyleCnt="0"/>
      <dgm:spPr/>
    </dgm:pt>
    <dgm:pt modelId="{030B5053-11CA-4123-A1F2-B2EB0D97EB84}" type="pres">
      <dgm:prSet presAssocID="{EE439AE7-6E57-4207-84A1-79F21CA2E7EE}" presName="Accent" presStyleLbl="node1" presStyleIdx="2" presStyleCnt="4"/>
      <dgm:spPr/>
    </dgm:pt>
    <dgm:pt modelId="{DE2F8AA6-A79E-4B5D-B540-2EE8B8A8AFBC}" type="pres">
      <dgm:prSet presAssocID="{EE439AE7-6E57-4207-84A1-79F21CA2E7EE}" presName="ParentBackground2" presStyleCnt="0"/>
      <dgm:spPr/>
    </dgm:pt>
    <dgm:pt modelId="{82065260-E57D-4F50-A339-E62AFA327639}" type="pres">
      <dgm:prSet presAssocID="{EE439AE7-6E57-4207-84A1-79F21CA2E7EE}" presName="ParentBackground" presStyleLbl="fgAcc1" presStyleIdx="2" presStyleCnt="4"/>
      <dgm:spPr/>
      <dgm:t>
        <a:bodyPr/>
        <a:lstStyle/>
        <a:p>
          <a:endParaRPr lang="en-US"/>
        </a:p>
      </dgm:t>
    </dgm:pt>
    <dgm:pt modelId="{A5BE577B-0A24-4C51-BAE9-F5DAFB88F145}" type="pres">
      <dgm:prSet presAssocID="{EE439AE7-6E57-4207-84A1-79F21CA2E7EE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B645B-7BFF-43BB-9B31-53DC08A6305D}" type="pres">
      <dgm:prSet presAssocID="{6E7348F9-DDFF-4A18-805E-552B7986B2CC}" presName="Accent1" presStyleCnt="0"/>
      <dgm:spPr/>
    </dgm:pt>
    <dgm:pt modelId="{E13D3A04-4EE2-4A5B-9446-322C52273A35}" type="pres">
      <dgm:prSet presAssocID="{6E7348F9-DDFF-4A18-805E-552B7986B2CC}" presName="Accent" presStyleLbl="node1" presStyleIdx="3" presStyleCnt="4"/>
      <dgm:spPr/>
    </dgm:pt>
    <dgm:pt modelId="{ADE0E7A5-0C1B-4773-879A-3A8F4641C715}" type="pres">
      <dgm:prSet presAssocID="{6E7348F9-DDFF-4A18-805E-552B7986B2CC}" presName="ParentBackground1" presStyleCnt="0"/>
      <dgm:spPr/>
    </dgm:pt>
    <dgm:pt modelId="{BD82E01B-237D-4AAB-8E42-572C3ADBF7D7}" type="pres">
      <dgm:prSet presAssocID="{6E7348F9-DDFF-4A18-805E-552B7986B2CC}" presName="ParentBackground" presStyleLbl="fgAcc1" presStyleIdx="3" presStyleCnt="4"/>
      <dgm:spPr/>
      <dgm:t>
        <a:bodyPr/>
        <a:lstStyle/>
        <a:p>
          <a:endParaRPr lang="en-US"/>
        </a:p>
      </dgm:t>
    </dgm:pt>
    <dgm:pt modelId="{5BEF65AB-CEE2-4707-9854-2A33DE708446}" type="pres">
      <dgm:prSet presAssocID="{6E7348F9-DDFF-4A18-805E-552B7986B2CC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A716E7-B726-4F88-BC37-2EEC6B029CE6}" srcId="{4314B5D1-1C9B-428B-A527-01D2760AA9E4}" destId="{EE439AE7-6E57-4207-84A1-79F21CA2E7EE}" srcOrd="1" destOrd="0" parTransId="{08C87220-8114-437E-9255-D11C4FDA01E5}" sibTransId="{59D8A7DE-DC93-49B5-B5E3-71CEC58CF8C9}"/>
    <dgm:cxn modelId="{8F9A3BB7-50D0-4406-9D7C-C39E475D8B05}" srcId="{4314B5D1-1C9B-428B-A527-01D2760AA9E4}" destId="{6E7348F9-DDFF-4A18-805E-552B7986B2CC}" srcOrd="0" destOrd="0" parTransId="{F9129BCD-2367-45D4-A95C-BCF06D09948C}" sibTransId="{5AE52171-2FC5-4B4E-BEAF-66D84AF0EEC2}"/>
    <dgm:cxn modelId="{A2371057-8806-4759-BD0A-1BA06C0215AD}" type="presOf" srcId="{6E7348F9-DDFF-4A18-805E-552B7986B2CC}" destId="{5BEF65AB-CEE2-4707-9854-2A33DE708446}" srcOrd="1" destOrd="0" presId="urn:microsoft.com/office/officeart/2011/layout/CircleProcess"/>
    <dgm:cxn modelId="{B7FFCD05-EC6A-47F0-92C3-A4331659FC95}" type="presOf" srcId="{75C2029A-ACA4-4399-AFFF-FA278BBEEB94}" destId="{04268326-BA51-40DA-91E4-DF27E7940348}" srcOrd="0" destOrd="0" presId="urn:microsoft.com/office/officeart/2011/layout/CircleProcess"/>
    <dgm:cxn modelId="{C280B62A-0355-4C90-98A1-A5346CA2605D}" type="presOf" srcId="{EE439AE7-6E57-4207-84A1-79F21CA2E7EE}" destId="{82065260-E57D-4F50-A339-E62AFA327639}" srcOrd="0" destOrd="0" presId="urn:microsoft.com/office/officeart/2011/layout/CircleProcess"/>
    <dgm:cxn modelId="{38DDDFF4-8901-49CE-B545-7CD2FEFDBADF}" type="presOf" srcId="{BCE5B9E2-3BF0-44B8-BBAE-D04D111E9AB6}" destId="{1A738573-9F84-4C9C-BCDF-AB8EA2A43483}" srcOrd="1" destOrd="0" presId="urn:microsoft.com/office/officeart/2011/layout/CircleProcess"/>
    <dgm:cxn modelId="{0968A763-67CE-4258-8F00-0B46D3B8FAB6}" type="presOf" srcId="{BCE5B9E2-3BF0-44B8-BBAE-D04D111E9AB6}" destId="{56FB2EE3-6B7E-415B-993B-6BEC1343827D}" srcOrd="0" destOrd="0" presId="urn:microsoft.com/office/officeart/2011/layout/CircleProcess"/>
    <dgm:cxn modelId="{1BA95C0C-1A70-47C1-A00D-6FDD992D8013}" type="presOf" srcId="{4314B5D1-1C9B-428B-A527-01D2760AA9E4}" destId="{02758BD5-8FED-4E5C-95F8-D9FF70D0EB4E}" srcOrd="0" destOrd="0" presId="urn:microsoft.com/office/officeart/2011/layout/CircleProcess"/>
    <dgm:cxn modelId="{6E4F24EF-1E06-4093-8BDE-E95CB6BC708D}" srcId="{4314B5D1-1C9B-428B-A527-01D2760AA9E4}" destId="{75C2029A-ACA4-4399-AFFF-FA278BBEEB94}" srcOrd="3" destOrd="0" parTransId="{90CBBF5A-BCB7-4DAE-9BB7-069D5CFB6282}" sibTransId="{5E8904A0-3D69-4DA1-8A11-30CD601080A3}"/>
    <dgm:cxn modelId="{1C8CB717-3873-4381-BB5A-8759CF8B4309}" type="presOf" srcId="{EE439AE7-6E57-4207-84A1-79F21CA2E7EE}" destId="{A5BE577B-0A24-4C51-BAE9-F5DAFB88F145}" srcOrd="1" destOrd="0" presId="urn:microsoft.com/office/officeart/2011/layout/CircleProcess"/>
    <dgm:cxn modelId="{D777EAA1-2370-4BFC-94E7-248C2CE9BFDC}" srcId="{4314B5D1-1C9B-428B-A527-01D2760AA9E4}" destId="{BCE5B9E2-3BF0-44B8-BBAE-D04D111E9AB6}" srcOrd="2" destOrd="0" parTransId="{ABB0DA53-05BC-4057-9587-DF580DF9CFCF}" sibTransId="{FDA2A577-A4D7-41D6-9F66-2175D6B04959}"/>
    <dgm:cxn modelId="{728F3869-09AA-4663-95FC-34768C0B9394}" type="presOf" srcId="{75C2029A-ACA4-4399-AFFF-FA278BBEEB94}" destId="{5BCC2312-DC2D-4E6E-9DA4-4F4E84BE48C8}" srcOrd="1" destOrd="0" presId="urn:microsoft.com/office/officeart/2011/layout/CircleProcess"/>
    <dgm:cxn modelId="{5C68CF00-EFCD-448F-8D49-9EA4292C79ED}" type="presOf" srcId="{6E7348F9-DDFF-4A18-805E-552B7986B2CC}" destId="{BD82E01B-237D-4AAB-8E42-572C3ADBF7D7}" srcOrd="0" destOrd="0" presId="urn:microsoft.com/office/officeart/2011/layout/CircleProcess"/>
    <dgm:cxn modelId="{AA3A369E-258E-4AAF-9002-7C839D592566}" type="presParOf" srcId="{02758BD5-8FED-4E5C-95F8-D9FF70D0EB4E}" destId="{17365BFA-92E2-4FB9-9302-7FC6F73292E0}" srcOrd="0" destOrd="0" presId="urn:microsoft.com/office/officeart/2011/layout/CircleProcess"/>
    <dgm:cxn modelId="{E10FBD08-2A96-481D-87F5-E4A0027F0C99}" type="presParOf" srcId="{17365BFA-92E2-4FB9-9302-7FC6F73292E0}" destId="{5ED8C858-4B96-44AF-9DDA-B63E3CB394A7}" srcOrd="0" destOrd="0" presId="urn:microsoft.com/office/officeart/2011/layout/CircleProcess"/>
    <dgm:cxn modelId="{40B8DF8B-BDC3-494B-AFC2-7369250932D4}" type="presParOf" srcId="{02758BD5-8FED-4E5C-95F8-D9FF70D0EB4E}" destId="{91EF8E1C-2D04-4B6E-B041-E7F4F975098E}" srcOrd="1" destOrd="0" presId="urn:microsoft.com/office/officeart/2011/layout/CircleProcess"/>
    <dgm:cxn modelId="{B735D06A-AD25-4F6F-9B16-5128940BFF4E}" type="presParOf" srcId="{91EF8E1C-2D04-4B6E-B041-E7F4F975098E}" destId="{04268326-BA51-40DA-91E4-DF27E7940348}" srcOrd="0" destOrd="0" presId="urn:microsoft.com/office/officeart/2011/layout/CircleProcess"/>
    <dgm:cxn modelId="{30D3BB15-C58F-4436-8FFF-24CA544AAEE1}" type="presParOf" srcId="{02758BD5-8FED-4E5C-95F8-D9FF70D0EB4E}" destId="{5BCC2312-DC2D-4E6E-9DA4-4F4E84BE48C8}" srcOrd="2" destOrd="0" presId="urn:microsoft.com/office/officeart/2011/layout/CircleProcess"/>
    <dgm:cxn modelId="{5997BC7B-C8B8-433E-8284-B308C91BC1FC}" type="presParOf" srcId="{02758BD5-8FED-4E5C-95F8-D9FF70D0EB4E}" destId="{3FE289B6-EA22-4EAB-BD92-26621FCBC027}" srcOrd="3" destOrd="0" presId="urn:microsoft.com/office/officeart/2011/layout/CircleProcess"/>
    <dgm:cxn modelId="{4051311F-10E9-4E2D-A35A-DF2C9287D224}" type="presParOf" srcId="{3FE289B6-EA22-4EAB-BD92-26621FCBC027}" destId="{12F810E6-D638-49C9-A2FC-0568F5ABF91A}" srcOrd="0" destOrd="0" presId="urn:microsoft.com/office/officeart/2011/layout/CircleProcess"/>
    <dgm:cxn modelId="{1582869A-A400-413E-9AEC-1AAC18F753A2}" type="presParOf" srcId="{02758BD5-8FED-4E5C-95F8-D9FF70D0EB4E}" destId="{6AEF2CEE-1A7C-4986-B35B-6746F9F99291}" srcOrd="4" destOrd="0" presId="urn:microsoft.com/office/officeart/2011/layout/CircleProcess"/>
    <dgm:cxn modelId="{48C0D89E-E947-4A7E-BB98-29358DE37985}" type="presParOf" srcId="{6AEF2CEE-1A7C-4986-B35B-6746F9F99291}" destId="{56FB2EE3-6B7E-415B-993B-6BEC1343827D}" srcOrd="0" destOrd="0" presId="urn:microsoft.com/office/officeart/2011/layout/CircleProcess"/>
    <dgm:cxn modelId="{E48E5019-29F8-40FC-BC1C-E98743A0A0E6}" type="presParOf" srcId="{02758BD5-8FED-4E5C-95F8-D9FF70D0EB4E}" destId="{1A738573-9F84-4C9C-BCDF-AB8EA2A43483}" srcOrd="5" destOrd="0" presId="urn:microsoft.com/office/officeart/2011/layout/CircleProcess"/>
    <dgm:cxn modelId="{B4DA9838-8212-4E95-8DD9-D4DA3ACD969A}" type="presParOf" srcId="{02758BD5-8FED-4E5C-95F8-D9FF70D0EB4E}" destId="{D1CFB8B1-A5E7-4CCB-93F4-50C512E0633E}" srcOrd="6" destOrd="0" presId="urn:microsoft.com/office/officeart/2011/layout/CircleProcess"/>
    <dgm:cxn modelId="{FDE856B2-1BB4-4E5F-911C-4D078EF20801}" type="presParOf" srcId="{D1CFB8B1-A5E7-4CCB-93F4-50C512E0633E}" destId="{030B5053-11CA-4123-A1F2-B2EB0D97EB84}" srcOrd="0" destOrd="0" presId="urn:microsoft.com/office/officeart/2011/layout/CircleProcess"/>
    <dgm:cxn modelId="{9707D77D-CB4D-4B17-8FCC-F9FDA78C54E3}" type="presParOf" srcId="{02758BD5-8FED-4E5C-95F8-D9FF70D0EB4E}" destId="{DE2F8AA6-A79E-4B5D-B540-2EE8B8A8AFBC}" srcOrd="7" destOrd="0" presId="urn:microsoft.com/office/officeart/2011/layout/CircleProcess"/>
    <dgm:cxn modelId="{715A86CD-E056-443F-A8E6-B312DF3799E5}" type="presParOf" srcId="{DE2F8AA6-A79E-4B5D-B540-2EE8B8A8AFBC}" destId="{82065260-E57D-4F50-A339-E62AFA327639}" srcOrd="0" destOrd="0" presId="urn:microsoft.com/office/officeart/2011/layout/CircleProcess"/>
    <dgm:cxn modelId="{B8A95509-8C31-44B7-8CC4-31C08122200B}" type="presParOf" srcId="{02758BD5-8FED-4E5C-95F8-D9FF70D0EB4E}" destId="{A5BE577B-0A24-4C51-BAE9-F5DAFB88F145}" srcOrd="8" destOrd="0" presId="urn:microsoft.com/office/officeart/2011/layout/CircleProcess"/>
    <dgm:cxn modelId="{4CFFC7BD-53C6-4A40-8EC0-BD5FCA6C119A}" type="presParOf" srcId="{02758BD5-8FED-4E5C-95F8-D9FF70D0EB4E}" destId="{B06B645B-7BFF-43BB-9B31-53DC08A6305D}" srcOrd="9" destOrd="0" presId="urn:microsoft.com/office/officeart/2011/layout/CircleProcess"/>
    <dgm:cxn modelId="{970C4EBA-03C0-48E4-81B3-39B413BC878F}" type="presParOf" srcId="{B06B645B-7BFF-43BB-9B31-53DC08A6305D}" destId="{E13D3A04-4EE2-4A5B-9446-322C52273A35}" srcOrd="0" destOrd="0" presId="urn:microsoft.com/office/officeart/2011/layout/CircleProcess"/>
    <dgm:cxn modelId="{31A1B4D2-FCE6-4379-974B-DF43686B5D03}" type="presParOf" srcId="{02758BD5-8FED-4E5C-95F8-D9FF70D0EB4E}" destId="{ADE0E7A5-0C1B-4773-879A-3A8F4641C715}" srcOrd="10" destOrd="0" presId="urn:microsoft.com/office/officeart/2011/layout/CircleProcess"/>
    <dgm:cxn modelId="{90A76589-AD0A-4254-A537-4925E4620639}" type="presParOf" srcId="{ADE0E7A5-0C1B-4773-879A-3A8F4641C715}" destId="{BD82E01B-237D-4AAB-8E42-572C3ADBF7D7}" srcOrd="0" destOrd="0" presId="urn:microsoft.com/office/officeart/2011/layout/CircleProcess"/>
    <dgm:cxn modelId="{5A1F5BB4-06EF-47F1-95FF-2F39CC81A7B1}" type="presParOf" srcId="{02758BD5-8FED-4E5C-95F8-D9FF70D0EB4E}" destId="{5BEF65AB-CEE2-4707-9854-2A33DE708446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D6DC17-A167-4191-ACB0-6C8688332CC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tr-TR"/>
        </a:p>
      </dgm:t>
    </dgm:pt>
    <dgm:pt modelId="{CB6992A8-42B5-421C-A0B3-ECD534077DFF}">
      <dgm:prSet custT="1"/>
      <dgm:spPr/>
      <dgm:t>
        <a:bodyPr/>
        <a:lstStyle/>
        <a:p>
          <a:pPr rtl="0"/>
          <a:r>
            <a:rPr lang="tr-TR" sz="1800" b="1"/>
            <a:t>1-</a:t>
          </a:r>
          <a:r>
            <a:rPr lang="en-US" sz="1800" b="1"/>
            <a:t>Product size</a:t>
          </a:r>
          <a:endParaRPr lang="tr-TR" sz="1800"/>
        </a:p>
      </dgm:t>
    </dgm:pt>
    <dgm:pt modelId="{D6E4036E-0C3F-4C5B-B888-1A282EFFBDAB}" type="parTrans" cxnId="{E805626D-DB3B-445B-B726-54C65D24EDB2}">
      <dgm:prSet/>
      <dgm:spPr/>
      <dgm:t>
        <a:bodyPr/>
        <a:lstStyle/>
        <a:p>
          <a:endParaRPr lang="tr-TR" sz="2000"/>
        </a:p>
      </dgm:t>
    </dgm:pt>
    <dgm:pt modelId="{C04C5D90-F1A3-42DF-9BB6-04B4B7DDE899}" type="sibTrans" cxnId="{E805626D-DB3B-445B-B726-54C65D24EDB2}">
      <dgm:prSet/>
      <dgm:spPr/>
      <dgm:t>
        <a:bodyPr/>
        <a:lstStyle/>
        <a:p>
          <a:endParaRPr lang="tr-TR" sz="2000"/>
        </a:p>
      </dgm:t>
    </dgm:pt>
    <dgm:pt modelId="{52747B26-E846-4312-BC80-07D8EC5BAD09}">
      <dgm:prSet custT="1"/>
      <dgm:spPr/>
      <dgm:t>
        <a:bodyPr/>
        <a:lstStyle/>
        <a:p>
          <a:pPr rtl="0"/>
          <a:r>
            <a:rPr lang="en-US" sz="1600" dirty="0"/>
            <a:t>risks associated with overall size of the software to be built</a:t>
          </a:r>
          <a:endParaRPr lang="tr-TR" sz="1600" dirty="0"/>
        </a:p>
      </dgm:t>
    </dgm:pt>
    <dgm:pt modelId="{49761BE8-FE0C-4940-B4A2-5125A5117F65}" type="parTrans" cxnId="{C395957A-533D-4A41-9527-5CF18525130F}">
      <dgm:prSet/>
      <dgm:spPr/>
      <dgm:t>
        <a:bodyPr/>
        <a:lstStyle/>
        <a:p>
          <a:endParaRPr lang="tr-TR" sz="2000"/>
        </a:p>
      </dgm:t>
    </dgm:pt>
    <dgm:pt modelId="{5E56BAD9-DC90-413F-8BB7-8814844CE871}" type="sibTrans" cxnId="{C395957A-533D-4A41-9527-5CF18525130F}">
      <dgm:prSet/>
      <dgm:spPr/>
      <dgm:t>
        <a:bodyPr/>
        <a:lstStyle/>
        <a:p>
          <a:endParaRPr lang="tr-TR" sz="2000"/>
        </a:p>
      </dgm:t>
    </dgm:pt>
    <dgm:pt modelId="{1A62EA4D-BD1B-43FA-81CA-3B89129072F7}">
      <dgm:prSet custT="1"/>
      <dgm:spPr/>
      <dgm:t>
        <a:bodyPr/>
        <a:lstStyle/>
        <a:p>
          <a:pPr rtl="0"/>
          <a:r>
            <a:rPr lang="tr-TR" sz="1800" b="1"/>
            <a:t>2-</a:t>
          </a:r>
          <a:r>
            <a:rPr lang="en-US" sz="1800" b="1"/>
            <a:t>Business impact</a:t>
          </a:r>
          <a:endParaRPr lang="tr-TR" sz="1800"/>
        </a:p>
      </dgm:t>
    </dgm:pt>
    <dgm:pt modelId="{783AE8C5-5018-4A7D-8D07-107CEDAEDC20}" type="parTrans" cxnId="{66A5E311-A05D-4091-92CA-541CA9509D29}">
      <dgm:prSet/>
      <dgm:spPr/>
      <dgm:t>
        <a:bodyPr/>
        <a:lstStyle/>
        <a:p>
          <a:endParaRPr lang="tr-TR" sz="2000"/>
        </a:p>
      </dgm:t>
    </dgm:pt>
    <dgm:pt modelId="{93F6DA01-0B83-470E-BF86-B34EEE1F13E1}" type="sibTrans" cxnId="{66A5E311-A05D-4091-92CA-541CA9509D29}">
      <dgm:prSet/>
      <dgm:spPr/>
      <dgm:t>
        <a:bodyPr/>
        <a:lstStyle/>
        <a:p>
          <a:endParaRPr lang="tr-TR" sz="2000"/>
        </a:p>
      </dgm:t>
    </dgm:pt>
    <dgm:pt modelId="{97D6937F-5AC5-488C-8690-41832212F904}">
      <dgm:prSet custT="1"/>
      <dgm:spPr/>
      <dgm:t>
        <a:bodyPr/>
        <a:lstStyle/>
        <a:p>
          <a:pPr rtl="0"/>
          <a:r>
            <a:rPr lang="en-US" sz="1600"/>
            <a:t>risks associated with constraints imposed by management or the marketplace</a:t>
          </a:r>
          <a:endParaRPr lang="tr-TR" sz="1600"/>
        </a:p>
      </dgm:t>
    </dgm:pt>
    <dgm:pt modelId="{DFE44220-8EF0-4749-8136-C291D061AB66}" type="parTrans" cxnId="{ECCBAF19-A047-45D2-86C0-60401395A1FA}">
      <dgm:prSet/>
      <dgm:spPr/>
      <dgm:t>
        <a:bodyPr/>
        <a:lstStyle/>
        <a:p>
          <a:endParaRPr lang="tr-TR" sz="2000"/>
        </a:p>
      </dgm:t>
    </dgm:pt>
    <dgm:pt modelId="{A6CDE284-6D87-4CA5-9B79-965ADCB77067}" type="sibTrans" cxnId="{ECCBAF19-A047-45D2-86C0-60401395A1FA}">
      <dgm:prSet/>
      <dgm:spPr/>
      <dgm:t>
        <a:bodyPr/>
        <a:lstStyle/>
        <a:p>
          <a:endParaRPr lang="tr-TR" sz="2000"/>
        </a:p>
      </dgm:t>
    </dgm:pt>
    <dgm:pt modelId="{BFBE34D0-E697-49C8-9FDE-CAFD0F221EC1}">
      <dgm:prSet custT="1"/>
      <dgm:spPr/>
      <dgm:t>
        <a:bodyPr/>
        <a:lstStyle/>
        <a:p>
          <a:pPr rtl="0"/>
          <a:r>
            <a:rPr lang="tr-TR" sz="1800" b="1"/>
            <a:t>3-</a:t>
          </a:r>
          <a:r>
            <a:rPr lang="en-US" sz="1800" b="1"/>
            <a:t>Customer characteristics</a:t>
          </a:r>
          <a:endParaRPr lang="tr-TR" sz="1800"/>
        </a:p>
      </dgm:t>
    </dgm:pt>
    <dgm:pt modelId="{0C448478-9C7E-4489-97E7-FF90211825FD}" type="parTrans" cxnId="{83C0FBBD-9161-4354-A059-1B11C110C4B6}">
      <dgm:prSet/>
      <dgm:spPr/>
      <dgm:t>
        <a:bodyPr/>
        <a:lstStyle/>
        <a:p>
          <a:endParaRPr lang="tr-TR" sz="2000"/>
        </a:p>
      </dgm:t>
    </dgm:pt>
    <dgm:pt modelId="{EFEDF6A3-65EE-4D7B-BC43-10284541D603}" type="sibTrans" cxnId="{83C0FBBD-9161-4354-A059-1B11C110C4B6}">
      <dgm:prSet/>
      <dgm:spPr/>
      <dgm:t>
        <a:bodyPr/>
        <a:lstStyle/>
        <a:p>
          <a:endParaRPr lang="tr-TR" sz="2000"/>
        </a:p>
      </dgm:t>
    </dgm:pt>
    <dgm:pt modelId="{705CDC7F-1805-4486-B6AF-583234986D7C}">
      <dgm:prSet custT="1"/>
      <dgm:spPr/>
      <dgm:t>
        <a:bodyPr/>
        <a:lstStyle/>
        <a:p>
          <a:pPr rtl="0"/>
          <a:r>
            <a:rPr lang="en-US" sz="1600"/>
            <a:t>risks associated with sophistication of the customer and the developer's ability to communicate with the customer in a timely manner</a:t>
          </a:r>
          <a:endParaRPr lang="tr-TR" sz="1600"/>
        </a:p>
      </dgm:t>
    </dgm:pt>
    <dgm:pt modelId="{B946B2D7-FD24-4CC4-9359-CAA4D26DA5B5}" type="parTrans" cxnId="{5C01FF50-C960-4FFE-89F2-77D5EDF734C7}">
      <dgm:prSet/>
      <dgm:spPr/>
      <dgm:t>
        <a:bodyPr/>
        <a:lstStyle/>
        <a:p>
          <a:endParaRPr lang="tr-TR" sz="2000"/>
        </a:p>
      </dgm:t>
    </dgm:pt>
    <dgm:pt modelId="{041FA5B9-3806-4AFE-80B9-AC2606540DE9}" type="sibTrans" cxnId="{5C01FF50-C960-4FFE-89F2-77D5EDF734C7}">
      <dgm:prSet/>
      <dgm:spPr/>
      <dgm:t>
        <a:bodyPr/>
        <a:lstStyle/>
        <a:p>
          <a:endParaRPr lang="tr-TR" sz="2000"/>
        </a:p>
      </dgm:t>
    </dgm:pt>
    <dgm:pt modelId="{CC94DEEB-3A67-4C06-A205-61B71DFC63D3}">
      <dgm:prSet custT="1"/>
      <dgm:spPr/>
      <dgm:t>
        <a:bodyPr/>
        <a:lstStyle/>
        <a:p>
          <a:pPr rtl="0"/>
          <a:r>
            <a:rPr lang="tr-TR" sz="1800" b="1"/>
            <a:t>4-</a:t>
          </a:r>
          <a:r>
            <a:rPr lang="en-US" sz="1800" b="1"/>
            <a:t>Process definition</a:t>
          </a:r>
          <a:endParaRPr lang="tr-TR" sz="1800"/>
        </a:p>
      </dgm:t>
    </dgm:pt>
    <dgm:pt modelId="{EB1D3A88-4EAC-4748-AF74-1F90F7A70EC3}" type="parTrans" cxnId="{0ED39198-72D2-4CDE-A4AC-C0358D33AB38}">
      <dgm:prSet/>
      <dgm:spPr/>
      <dgm:t>
        <a:bodyPr/>
        <a:lstStyle/>
        <a:p>
          <a:endParaRPr lang="tr-TR" sz="2000"/>
        </a:p>
      </dgm:t>
    </dgm:pt>
    <dgm:pt modelId="{7C1B05BA-653C-46F1-B501-AC57AE07C296}" type="sibTrans" cxnId="{0ED39198-72D2-4CDE-A4AC-C0358D33AB38}">
      <dgm:prSet/>
      <dgm:spPr/>
      <dgm:t>
        <a:bodyPr/>
        <a:lstStyle/>
        <a:p>
          <a:endParaRPr lang="tr-TR" sz="2000"/>
        </a:p>
      </dgm:t>
    </dgm:pt>
    <dgm:pt modelId="{A5F43AF9-C38D-4430-B043-F9FD03B0D321}">
      <dgm:prSet custT="1"/>
      <dgm:spPr/>
      <dgm:t>
        <a:bodyPr/>
        <a:lstStyle/>
        <a:p>
          <a:pPr rtl="0"/>
          <a:r>
            <a:rPr lang="en-US" sz="1600"/>
            <a:t>risks associated with the degree to which the software process has been defined and is followed</a:t>
          </a:r>
          <a:endParaRPr lang="tr-TR" sz="1600"/>
        </a:p>
      </dgm:t>
    </dgm:pt>
    <dgm:pt modelId="{DD3EB768-FCAF-4EC4-99A7-EFC1A9FCA126}" type="parTrans" cxnId="{5126ECCF-92B4-443E-A942-472E9977DE6B}">
      <dgm:prSet/>
      <dgm:spPr/>
      <dgm:t>
        <a:bodyPr/>
        <a:lstStyle/>
        <a:p>
          <a:endParaRPr lang="tr-TR" sz="2000"/>
        </a:p>
      </dgm:t>
    </dgm:pt>
    <dgm:pt modelId="{32AF264A-A29A-468D-9D4A-018F7F2413FB}" type="sibTrans" cxnId="{5126ECCF-92B4-443E-A942-472E9977DE6B}">
      <dgm:prSet/>
      <dgm:spPr/>
      <dgm:t>
        <a:bodyPr/>
        <a:lstStyle/>
        <a:p>
          <a:endParaRPr lang="tr-TR" sz="2000"/>
        </a:p>
      </dgm:t>
    </dgm:pt>
    <dgm:pt modelId="{CEC2A446-A72A-48AF-91AD-A305D0834A9D}">
      <dgm:prSet custT="1"/>
      <dgm:spPr/>
      <dgm:t>
        <a:bodyPr/>
        <a:lstStyle/>
        <a:p>
          <a:pPr rtl="0"/>
          <a:r>
            <a:rPr lang="tr-TR" sz="1800" b="1"/>
            <a:t>5-</a:t>
          </a:r>
          <a:r>
            <a:rPr lang="en-US" sz="1800" b="1"/>
            <a:t>Development environment</a:t>
          </a:r>
          <a:endParaRPr lang="tr-TR" sz="1800"/>
        </a:p>
      </dgm:t>
    </dgm:pt>
    <dgm:pt modelId="{DA5DE034-2CA3-4D4A-A10B-271D2229B1FE}" type="parTrans" cxnId="{15358763-0680-453B-9084-DCCBA1D1C6B4}">
      <dgm:prSet/>
      <dgm:spPr/>
      <dgm:t>
        <a:bodyPr/>
        <a:lstStyle/>
        <a:p>
          <a:endParaRPr lang="tr-TR" sz="2000"/>
        </a:p>
      </dgm:t>
    </dgm:pt>
    <dgm:pt modelId="{61830736-6165-45C2-8309-CA6B95BBF5DB}" type="sibTrans" cxnId="{15358763-0680-453B-9084-DCCBA1D1C6B4}">
      <dgm:prSet/>
      <dgm:spPr/>
      <dgm:t>
        <a:bodyPr/>
        <a:lstStyle/>
        <a:p>
          <a:endParaRPr lang="tr-TR" sz="2000"/>
        </a:p>
      </dgm:t>
    </dgm:pt>
    <dgm:pt modelId="{C938FCF6-37F6-4F0B-A25E-E0AF3A0365FE}">
      <dgm:prSet custT="1"/>
      <dgm:spPr/>
      <dgm:t>
        <a:bodyPr/>
        <a:lstStyle/>
        <a:p>
          <a:pPr rtl="0"/>
          <a:r>
            <a:rPr lang="en-US" sz="1600"/>
            <a:t>risks associated with availability and quality of the tools to be used to build the project</a:t>
          </a:r>
          <a:endParaRPr lang="tr-TR" sz="1600"/>
        </a:p>
      </dgm:t>
    </dgm:pt>
    <dgm:pt modelId="{CBD323BC-7E26-4A81-9327-CFED6AEF9EDE}" type="parTrans" cxnId="{99A156D2-8BC2-42CF-95D9-14DB4D0013F9}">
      <dgm:prSet/>
      <dgm:spPr/>
      <dgm:t>
        <a:bodyPr/>
        <a:lstStyle/>
        <a:p>
          <a:endParaRPr lang="tr-TR" sz="2000"/>
        </a:p>
      </dgm:t>
    </dgm:pt>
    <dgm:pt modelId="{92ED76DB-3D98-4770-B53A-9D2E7A323194}" type="sibTrans" cxnId="{99A156D2-8BC2-42CF-95D9-14DB4D0013F9}">
      <dgm:prSet/>
      <dgm:spPr/>
      <dgm:t>
        <a:bodyPr/>
        <a:lstStyle/>
        <a:p>
          <a:endParaRPr lang="tr-TR" sz="2000"/>
        </a:p>
      </dgm:t>
    </dgm:pt>
    <dgm:pt modelId="{702821E3-49B9-4B15-BD46-D4DABEC10CAB}">
      <dgm:prSet custT="1"/>
      <dgm:spPr/>
      <dgm:t>
        <a:bodyPr/>
        <a:lstStyle/>
        <a:p>
          <a:pPr rtl="0"/>
          <a:r>
            <a:rPr lang="tr-TR" sz="1800" b="1"/>
            <a:t>6-</a:t>
          </a:r>
          <a:r>
            <a:rPr lang="en-US" sz="1800" b="1"/>
            <a:t>Technology to be built</a:t>
          </a:r>
          <a:endParaRPr lang="tr-TR" sz="1800"/>
        </a:p>
      </dgm:t>
    </dgm:pt>
    <dgm:pt modelId="{8C2FE360-2337-4053-89D2-F78F62BA1C4E}" type="parTrans" cxnId="{0BE89627-CE9C-423F-A7BF-82EC73E95430}">
      <dgm:prSet/>
      <dgm:spPr/>
      <dgm:t>
        <a:bodyPr/>
        <a:lstStyle/>
        <a:p>
          <a:endParaRPr lang="tr-TR" sz="2000"/>
        </a:p>
      </dgm:t>
    </dgm:pt>
    <dgm:pt modelId="{20C4E649-523A-4616-99CA-B59A509D891F}" type="sibTrans" cxnId="{0BE89627-CE9C-423F-A7BF-82EC73E95430}">
      <dgm:prSet/>
      <dgm:spPr/>
      <dgm:t>
        <a:bodyPr/>
        <a:lstStyle/>
        <a:p>
          <a:endParaRPr lang="tr-TR" sz="2000"/>
        </a:p>
      </dgm:t>
    </dgm:pt>
    <dgm:pt modelId="{7E298650-DAC5-4FBA-B1F6-07996CAADA9F}">
      <dgm:prSet custT="1"/>
      <dgm:spPr/>
      <dgm:t>
        <a:bodyPr/>
        <a:lstStyle/>
        <a:p>
          <a:pPr rtl="0"/>
          <a:r>
            <a:rPr lang="en-US" sz="1600"/>
            <a:t>risks associated with complexity of the system to be built and the "newness" of the technology in the system</a:t>
          </a:r>
          <a:endParaRPr lang="tr-TR" sz="1600"/>
        </a:p>
      </dgm:t>
    </dgm:pt>
    <dgm:pt modelId="{1E2E473B-744F-4AA2-94C2-5C76228E4A21}" type="parTrans" cxnId="{A2D163F1-0391-4477-A801-1BEB7F8C7D24}">
      <dgm:prSet/>
      <dgm:spPr/>
      <dgm:t>
        <a:bodyPr/>
        <a:lstStyle/>
        <a:p>
          <a:endParaRPr lang="tr-TR" sz="2000"/>
        </a:p>
      </dgm:t>
    </dgm:pt>
    <dgm:pt modelId="{8EC93421-6309-4583-85F3-49EAF209D828}" type="sibTrans" cxnId="{A2D163F1-0391-4477-A801-1BEB7F8C7D24}">
      <dgm:prSet/>
      <dgm:spPr/>
      <dgm:t>
        <a:bodyPr/>
        <a:lstStyle/>
        <a:p>
          <a:endParaRPr lang="tr-TR" sz="2000"/>
        </a:p>
      </dgm:t>
    </dgm:pt>
    <dgm:pt modelId="{27ADFFE2-7480-4A09-B0EE-A4002E4C30F0}">
      <dgm:prSet custT="1"/>
      <dgm:spPr/>
      <dgm:t>
        <a:bodyPr/>
        <a:lstStyle/>
        <a:p>
          <a:pPr rtl="0"/>
          <a:r>
            <a:rPr lang="tr-TR" sz="1800" b="1"/>
            <a:t>7-</a:t>
          </a:r>
          <a:r>
            <a:rPr lang="en-US" sz="1800" b="1"/>
            <a:t>Staff size and experience</a:t>
          </a:r>
          <a:endParaRPr lang="tr-TR" sz="1800"/>
        </a:p>
      </dgm:t>
    </dgm:pt>
    <dgm:pt modelId="{439A61D6-278B-4AE4-83CB-EC1A4AF0FCDD}" type="parTrans" cxnId="{56FBAF4A-6620-4858-94B5-6F1713EB4780}">
      <dgm:prSet/>
      <dgm:spPr/>
      <dgm:t>
        <a:bodyPr/>
        <a:lstStyle/>
        <a:p>
          <a:endParaRPr lang="tr-TR" sz="2000"/>
        </a:p>
      </dgm:t>
    </dgm:pt>
    <dgm:pt modelId="{8A0CDFFE-54B3-458B-9E12-531FC0370B57}" type="sibTrans" cxnId="{56FBAF4A-6620-4858-94B5-6F1713EB4780}">
      <dgm:prSet/>
      <dgm:spPr/>
      <dgm:t>
        <a:bodyPr/>
        <a:lstStyle/>
        <a:p>
          <a:endParaRPr lang="tr-TR" sz="2000"/>
        </a:p>
      </dgm:t>
    </dgm:pt>
    <dgm:pt modelId="{CA03D02C-103A-4C9B-BC0B-C0493944E4AC}">
      <dgm:prSet custT="1"/>
      <dgm:spPr/>
      <dgm:t>
        <a:bodyPr/>
        <a:lstStyle/>
        <a:p>
          <a:pPr rtl="0"/>
          <a:r>
            <a:rPr lang="en-US" sz="1600"/>
            <a:t>risks associated with overall technical and project experience of the software engineers who will do the work</a:t>
          </a:r>
          <a:endParaRPr lang="tr-TR" sz="1600"/>
        </a:p>
      </dgm:t>
    </dgm:pt>
    <dgm:pt modelId="{E67B3210-0CC3-4D98-A833-7074B366FB0C}" type="parTrans" cxnId="{E23B9BE4-0AF4-4B91-921D-B397FC8283DA}">
      <dgm:prSet/>
      <dgm:spPr/>
      <dgm:t>
        <a:bodyPr/>
        <a:lstStyle/>
        <a:p>
          <a:endParaRPr lang="tr-TR" sz="2000"/>
        </a:p>
      </dgm:t>
    </dgm:pt>
    <dgm:pt modelId="{E31A0BAF-D5DA-4435-AC6F-4C4A9A753A6D}" type="sibTrans" cxnId="{E23B9BE4-0AF4-4B91-921D-B397FC8283DA}">
      <dgm:prSet/>
      <dgm:spPr/>
      <dgm:t>
        <a:bodyPr/>
        <a:lstStyle/>
        <a:p>
          <a:endParaRPr lang="tr-TR" sz="2000"/>
        </a:p>
      </dgm:t>
    </dgm:pt>
    <dgm:pt modelId="{F9263BFD-4A71-4F17-AF6F-8EC889B45228}" type="pres">
      <dgm:prSet presAssocID="{4FD6DC17-A167-4191-ACB0-6C8688332CC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887F406-60A4-4BAB-B99B-F7038C5F87D3}" type="pres">
      <dgm:prSet presAssocID="{CB6992A8-42B5-421C-A0B3-ECD534077DFF}" presName="thickLine" presStyleLbl="alignNode1" presStyleIdx="0" presStyleCnt="7"/>
      <dgm:spPr/>
    </dgm:pt>
    <dgm:pt modelId="{317F4159-D331-4008-A73A-ACF4B56AC4F0}" type="pres">
      <dgm:prSet presAssocID="{CB6992A8-42B5-421C-A0B3-ECD534077DFF}" presName="horz1" presStyleCnt="0"/>
      <dgm:spPr/>
    </dgm:pt>
    <dgm:pt modelId="{CAEAB6F8-6093-444E-82F0-47A180F3CEC9}" type="pres">
      <dgm:prSet presAssocID="{CB6992A8-42B5-421C-A0B3-ECD534077DFF}" presName="tx1" presStyleLbl="revTx" presStyleIdx="0" presStyleCnt="14"/>
      <dgm:spPr/>
      <dgm:t>
        <a:bodyPr/>
        <a:lstStyle/>
        <a:p>
          <a:endParaRPr lang="en-US"/>
        </a:p>
      </dgm:t>
    </dgm:pt>
    <dgm:pt modelId="{0C3FBA88-1A27-4A83-94FA-C74D82379B2A}" type="pres">
      <dgm:prSet presAssocID="{CB6992A8-42B5-421C-A0B3-ECD534077DFF}" presName="vert1" presStyleCnt="0"/>
      <dgm:spPr/>
    </dgm:pt>
    <dgm:pt modelId="{D76D64DE-77BD-4797-9C84-944F36AFB4A3}" type="pres">
      <dgm:prSet presAssocID="{52747B26-E846-4312-BC80-07D8EC5BAD09}" presName="vertSpace2a" presStyleCnt="0"/>
      <dgm:spPr/>
    </dgm:pt>
    <dgm:pt modelId="{6BD905C4-60D7-4958-A2DE-9B604A56BF17}" type="pres">
      <dgm:prSet presAssocID="{52747B26-E846-4312-BC80-07D8EC5BAD09}" presName="horz2" presStyleCnt="0"/>
      <dgm:spPr/>
    </dgm:pt>
    <dgm:pt modelId="{CD7C190D-4D9E-4A07-A44D-624B079CED2C}" type="pres">
      <dgm:prSet presAssocID="{52747B26-E846-4312-BC80-07D8EC5BAD09}" presName="horzSpace2" presStyleCnt="0"/>
      <dgm:spPr/>
    </dgm:pt>
    <dgm:pt modelId="{4843F8BB-4A16-4C3B-BB62-5CA34C855AF3}" type="pres">
      <dgm:prSet presAssocID="{52747B26-E846-4312-BC80-07D8EC5BAD09}" presName="tx2" presStyleLbl="revTx" presStyleIdx="1" presStyleCnt="14"/>
      <dgm:spPr/>
      <dgm:t>
        <a:bodyPr/>
        <a:lstStyle/>
        <a:p>
          <a:endParaRPr lang="en-US"/>
        </a:p>
      </dgm:t>
    </dgm:pt>
    <dgm:pt modelId="{2860F0B8-C8E6-459D-A72B-BA3FDBC45D06}" type="pres">
      <dgm:prSet presAssocID="{52747B26-E846-4312-BC80-07D8EC5BAD09}" presName="vert2" presStyleCnt="0"/>
      <dgm:spPr/>
    </dgm:pt>
    <dgm:pt modelId="{B9CB6924-3410-465E-9E2D-BC6E374A9FA4}" type="pres">
      <dgm:prSet presAssocID="{52747B26-E846-4312-BC80-07D8EC5BAD09}" presName="thinLine2b" presStyleLbl="callout" presStyleIdx="0" presStyleCnt="7"/>
      <dgm:spPr/>
    </dgm:pt>
    <dgm:pt modelId="{F886A86F-A2E2-4886-868C-CA7037E97355}" type="pres">
      <dgm:prSet presAssocID="{52747B26-E846-4312-BC80-07D8EC5BAD09}" presName="vertSpace2b" presStyleCnt="0"/>
      <dgm:spPr/>
    </dgm:pt>
    <dgm:pt modelId="{9FBAE542-5C8B-4EFB-9E66-F9C51156743E}" type="pres">
      <dgm:prSet presAssocID="{1A62EA4D-BD1B-43FA-81CA-3B89129072F7}" presName="thickLine" presStyleLbl="alignNode1" presStyleIdx="1" presStyleCnt="7"/>
      <dgm:spPr/>
    </dgm:pt>
    <dgm:pt modelId="{6B432837-DBD4-4E19-9FE0-C75C42B816B9}" type="pres">
      <dgm:prSet presAssocID="{1A62EA4D-BD1B-43FA-81CA-3B89129072F7}" presName="horz1" presStyleCnt="0"/>
      <dgm:spPr/>
    </dgm:pt>
    <dgm:pt modelId="{B03A3787-5125-41D4-9BFE-9F96CA7FBB43}" type="pres">
      <dgm:prSet presAssocID="{1A62EA4D-BD1B-43FA-81CA-3B89129072F7}" presName="tx1" presStyleLbl="revTx" presStyleIdx="2" presStyleCnt="14"/>
      <dgm:spPr/>
      <dgm:t>
        <a:bodyPr/>
        <a:lstStyle/>
        <a:p>
          <a:endParaRPr lang="en-US"/>
        </a:p>
      </dgm:t>
    </dgm:pt>
    <dgm:pt modelId="{C6397F2B-F16E-4B9D-A9D7-4B1A7967BFFF}" type="pres">
      <dgm:prSet presAssocID="{1A62EA4D-BD1B-43FA-81CA-3B89129072F7}" presName="vert1" presStyleCnt="0"/>
      <dgm:spPr/>
    </dgm:pt>
    <dgm:pt modelId="{F5C40A97-312D-4B33-9638-1509DD232988}" type="pres">
      <dgm:prSet presAssocID="{97D6937F-5AC5-488C-8690-41832212F904}" presName="vertSpace2a" presStyleCnt="0"/>
      <dgm:spPr/>
    </dgm:pt>
    <dgm:pt modelId="{398877AB-9D35-4819-9F93-FDAAE83B4D14}" type="pres">
      <dgm:prSet presAssocID="{97D6937F-5AC5-488C-8690-41832212F904}" presName="horz2" presStyleCnt="0"/>
      <dgm:spPr/>
    </dgm:pt>
    <dgm:pt modelId="{645AA21E-F763-4537-BB02-52C8950F723F}" type="pres">
      <dgm:prSet presAssocID="{97D6937F-5AC5-488C-8690-41832212F904}" presName="horzSpace2" presStyleCnt="0"/>
      <dgm:spPr/>
    </dgm:pt>
    <dgm:pt modelId="{1EF45974-5CCF-4C8C-BAFF-B8EB1DEC37F0}" type="pres">
      <dgm:prSet presAssocID="{97D6937F-5AC5-488C-8690-41832212F904}" presName="tx2" presStyleLbl="revTx" presStyleIdx="3" presStyleCnt="14"/>
      <dgm:spPr/>
      <dgm:t>
        <a:bodyPr/>
        <a:lstStyle/>
        <a:p>
          <a:endParaRPr lang="en-US"/>
        </a:p>
      </dgm:t>
    </dgm:pt>
    <dgm:pt modelId="{700D5503-327E-40BC-97B8-1022272D65B6}" type="pres">
      <dgm:prSet presAssocID="{97D6937F-5AC5-488C-8690-41832212F904}" presName="vert2" presStyleCnt="0"/>
      <dgm:spPr/>
    </dgm:pt>
    <dgm:pt modelId="{DB6163A1-A789-4364-976A-5956F2958844}" type="pres">
      <dgm:prSet presAssocID="{97D6937F-5AC5-488C-8690-41832212F904}" presName="thinLine2b" presStyleLbl="callout" presStyleIdx="1" presStyleCnt="7"/>
      <dgm:spPr/>
    </dgm:pt>
    <dgm:pt modelId="{B3EA77DB-6619-465D-945E-C3B373C6D6BD}" type="pres">
      <dgm:prSet presAssocID="{97D6937F-5AC5-488C-8690-41832212F904}" presName="vertSpace2b" presStyleCnt="0"/>
      <dgm:spPr/>
    </dgm:pt>
    <dgm:pt modelId="{8FE67F50-E586-4F14-A7F3-8AFC60CAEA2D}" type="pres">
      <dgm:prSet presAssocID="{BFBE34D0-E697-49C8-9FDE-CAFD0F221EC1}" presName="thickLine" presStyleLbl="alignNode1" presStyleIdx="2" presStyleCnt="7"/>
      <dgm:spPr/>
    </dgm:pt>
    <dgm:pt modelId="{D10E772B-011E-419C-BE55-034F1D91A342}" type="pres">
      <dgm:prSet presAssocID="{BFBE34D0-E697-49C8-9FDE-CAFD0F221EC1}" presName="horz1" presStyleCnt="0"/>
      <dgm:spPr/>
    </dgm:pt>
    <dgm:pt modelId="{760C4956-F6B5-47EE-96DB-14C4FC6B2C55}" type="pres">
      <dgm:prSet presAssocID="{BFBE34D0-E697-49C8-9FDE-CAFD0F221EC1}" presName="tx1" presStyleLbl="revTx" presStyleIdx="4" presStyleCnt="14"/>
      <dgm:spPr/>
      <dgm:t>
        <a:bodyPr/>
        <a:lstStyle/>
        <a:p>
          <a:endParaRPr lang="en-US"/>
        </a:p>
      </dgm:t>
    </dgm:pt>
    <dgm:pt modelId="{EE77EABE-1C3B-4CC6-A998-3767BE1CA355}" type="pres">
      <dgm:prSet presAssocID="{BFBE34D0-E697-49C8-9FDE-CAFD0F221EC1}" presName="vert1" presStyleCnt="0"/>
      <dgm:spPr/>
    </dgm:pt>
    <dgm:pt modelId="{AC4F0323-8B20-4876-8B65-C3BC7E4D8742}" type="pres">
      <dgm:prSet presAssocID="{705CDC7F-1805-4486-B6AF-583234986D7C}" presName="vertSpace2a" presStyleCnt="0"/>
      <dgm:spPr/>
    </dgm:pt>
    <dgm:pt modelId="{2D7AAC31-A620-4C0B-A9E5-0B5F8B8428A6}" type="pres">
      <dgm:prSet presAssocID="{705CDC7F-1805-4486-B6AF-583234986D7C}" presName="horz2" presStyleCnt="0"/>
      <dgm:spPr/>
    </dgm:pt>
    <dgm:pt modelId="{B1FCE793-1CE0-4FB3-8EFA-EDDD23FBFDE6}" type="pres">
      <dgm:prSet presAssocID="{705CDC7F-1805-4486-B6AF-583234986D7C}" presName="horzSpace2" presStyleCnt="0"/>
      <dgm:spPr/>
    </dgm:pt>
    <dgm:pt modelId="{0CBB64E9-5F44-499D-A4F3-6CBE79773082}" type="pres">
      <dgm:prSet presAssocID="{705CDC7F-1805-4486-B6AF-583234986D7C}" presName="tx2" presStyleLbl="revTx" presStyleIdx="5" presStyleCnt="14"/>
      <dgm:spPr/>
      <dgm:t>
        <a:bodyPr/>
        <a:lstStyle/>
        <a:p>
          <a:endParaRPr lang="en-US"/>
        </a:p>
      </dgm:t>
    </dgm:pt>
    <dgm:pt modelId="{5F294F19-1F63-4CAA-8E66-2BC0A827590F}" type="pres">
      <dgm:prSet presAssocID="{705CDC7F-1805-4486-B6AF-583234986D7C}" presName="vert2" presStyleCnt="0"/>
      <dgm:spPr/>
    </dgm:pt>
    <dgm:pt modelId="{5B6C4ED2-0682-4311-8B97-CBB77BFF0F33}" type="pres">
      <dgm:prSet presAssocID="{705CDC7F-1805-4486-B6AF-583234986D7C}" presName="thinLine2b" presStyleLbl="callout" presStyleIdx="2" presStyleCnt="7"/>
      <dgm:spPr/>
    </dgm:pt>
    <dgm:pt modelId="{75F20CA8-6E20-46DE-9E49-91C51FE14B03}" type="pres">
      <dgm:prSet presAssocID="{705CDC7F-1805-4486-B6AF-583234986D7C}" presName="vertSpace2b" presStyleCnt="0"/>
      <dgm:spPr/>
    </dgm:pt>
    <dgm:pt modelId="{5A7BD2EB-989A-4446-928D-62E8C5EA0580}" type="pres">
      <dgm:prSet presAssocID="{CC94DEEB-3A67-4C06-A205-61B71DFC63D3}" presName="thickLine" presStyleLbl="alignNode1" presStyleIdx="3" presStyleCnt="7"/>
      <dgm:spPr/>
    </dgm:pt>
    <dgm:pt modelId="{D816ADD4-73E8-45E7-80E5-C0B89782AA45}" type="pres">
      <dgm:prSet presAssocID="{CC94DEEB-3A67-4C06-A205-61B71DFC63D3}" presName="horz1" presStyleCnt="0"/>
      <dgm:spPr/>
    </dgm:pt>
    <dgm:pt modelId="{AF74F6F7-1984-40FD-8349-0C2C80887E4C}" type="pres">
      <dgm:prSet presAssocID="{CC94DEEB-3A67-4C06-A205-61B71DFC63D3}" presName="tx1" presStyleLbl="revTx" presStyleIdx="6" presStyleCnt="14"/>
      <dgm:spPr/>
      <dgm:t>
        <a:bodyPr/>
        <a:lstStyle/>
        <a:p>
          <a:endParaRPr lang="en-US"/>
        </a:p>
      </dgm:t>
    </dgm:pt>
    <dgm:pt modelId="{14122F8C-43BF-421F-BECE-78C4D82B61ED}" type="pres">
      <dgm:prSet presAssocID="{CC94DEEB-3A67-4C06-A205-61B71DFC63D3}" presName="vert1" presStyleCnt="0"/>
      <dgm:spPr/>
    </dgm:pt>
    <dgm:pt modelId="{BF584DFE-1717-4D37-951A-2817C8F82345}" type="pres">
      <dgm:prSet presAssocID="{A5F43AF9-C38D-4430-B043-F9FD03B0D321}" presName="vertSpace2a" presStyleCnt="0"/>
      <dgm:spPr/>
    </dgm:pt>
    <dgm:pt modelId="{50D7C72D-CC0D-41C2-AD79-B021775D7F75}" type="pres">
      <dgm:prSet presAssocID="{A5F43AF9-C38D-4430-B043-F9FD03B0D321}" presName="horz2" presStyleCnt="0"/>
      <dgm:spPr/>
    </dgm:pt>
    <dgm:pt modelId="{49E9DB43-E6BC-4E97-A3D3-23E20BA48FF9}" type="pres">
      <dgm:prSet presAssocID="{A5F43AF9-C38D-4430-B043-F9FD03B0D321}" presName="horzSpace2" presStyleCnt="0"/>
      <dgm:spPr/>
    </dgm:pt>
    <dgm:pt modelId="{F791D1F9-11A1-45BA-ABEB-12C6E4A5045B}" type="pres">
      <dgm:prSet presAssocID="{A5F43AF9-C38D-4430-B043-F9FD03B0D321}" presName="tx2" presStyleLbl="revTx" presStyleIdx="7" presStyleCnt="14"/>
      <dgm:spPr/>
      <dgm:t>
        <a:bodyPr/>
        <a:lstStyle/>
        <a:p>
          <a:endParaRPr lang="en-US"/>
        </a:p>
      </dgm:t>
    </dgm:pt>
    <dgm:pt modelId="{97B8FAFC-95F1-46BF-8AED-6FCF7DA687DF}" type="pres">
      <dgm:prSet presAssocID="{A5F43AF9-C38D-4430-B043-F9FD03B0D321}" presName="vert2" presStyleCnt="0"/>
      <dgm:spPr/>
    </dgm:pt>
    <dgm:pt modelId="{4E7ED6E0-6B2E-4A27-82EA-24D226F0216D}" type="pres">
      <dgm:prSet presAssocID="{A5F43AF9-C38D-4430-B043-F9FD03B0D321}" presName="thinLine2b" presStyleLbl="callout" presStyleIdx="3" presStyleCnt="7"/>
      <dgm:spPr/>
    </dgm:pt>
    <dgm:pt modelId="{147E7121-2F1B-419C-889C-1018ACDCE531}" type="pres">
      <dgm:prSet presAssocID="{A5F43AF9-C38D-4430-B043-F9FD03B0D321}" presName="vertSpace2b" presStyleCnt="0"/>
      <dgm:spPr/>
    </dgm:pt>
    <dgm:pt modelId="{627D9C78-144D-49DF-9CB5-9DAD7AB35FC0}" type="pres">
      <dgm:prSet presAssocID="{CEC2A446-A72A-48AF-91AD-A305D0834A9D}" presName="thickLine" presStyleLbl="alignNode1" presStyleIdx="4" presStyleCnt="7"/>
      <dgm:spPr/>
    </dgm:pt>
    <dgm:pt modelId="{7E9ECF77-4A9A-4C88-9C18-A321C6D9CF61}" type="pres">
      <dgm:prSet presAssocID="{CEC2A446-A72A-48AF-91AD-A305D0834A9D}" presName="horz1" presStyleCnt="0"/>
      <dgm:spPr/>
    </dgm:pt>
    <dgm:pt modelId="{07C84DBB-B2A9-4B80-9CAD-9246A2718D11}" type="pres">
      <dgm:prSet presAssocID="{CEC2A446-A72A-48AF-91AD-A305D0834A9D}" presName="tx1" presStyleLbl="revTx" presStyleIdx="8" presStyleCnt="14"/>
      <dgm:spPr/>
      <dgm:t>
        <a:bodyPr/>
        <a:lstStyle/>
        <a:p>
          <a:endParaRPr lang="en-US"/>
        </a:p>
      </dgm:t>
    </dgm:pt>
    <dgm:pt modelId="{7AEAADBA-0065-4A1C-A11F-4583E7CFABA1}" type="pres">
      <dgm:prSet presAssocID="{CEC2A446-A72A-48AF-91AD-A305D0834A9D}" presName="vert1" presStyleCnt="0"/>
      <dgm:spPr/>
    </dgm:pt>
    <dgm:pt modelId="{BA955FF6-6138-4D1B-A44F-4CC21DB2223B}" type="pres">
      <dgm:prSet presAssocID="{C938FCF6-37F6-4F0B-A25E-E0AF3A0365FE}" presName="vertSpace2a" presStyleCnt="0"/>
      <dgm:spPr/>
    </dgm:pt>
    <dgm:pt modelId="{D9E8AD3C-F795-4059-8157-F2D2023FE1E1}" type="pres">
      <dgm:prSet presAssocID="{C938FCF6-37F6-4F0B-A25E-E0AF3A0365FE}" presName="horz2" presStyleCnt="0"/>
      <dgm:spPr/>
    </dgm:pt>
    <dgm:pt modelId="{24BF9A49-3FF2-4390-AE2F-AF42F948A40F}" type="pres">
      <dgm:prSet presAssocID="{C938FCF6-37F6-4F0B-A25E-E0AF3A0365FE}" presName="horzSpace2" presStyleCnt="0"/>
      <dgm:spPr/>
    </dgm:pt>
    <dgm:pt modelId="{418AE674-9A98-4AB0-8D56-E81A1DC34AFA}" type="pres">
      <dgm:prSet presAssocID="{C938FCF6-37F6-4F0B-A25E-E0AF3A0365FE}" presName="tx2" presStyleLbl="revTx" presStyleIdx="9" presStyleCnt="14"/>
      <dgm:spPr/>
      <dgm:t>
        <a:bodyPr/>
        <a:lstStyle/>
        <a:p>
          <a:endParaRPr lang="en-US"/>
        </a:p>
      </dgm:t>
    </dgm:pt>
    <dgm:pt modelId="{E1847BB4-94FB-4AC7-90E5-0943DF8CF190}" type="pres">
      <dgm:prSet presAssocID="{C938FCF6-37F6-4F0B-A25E-E0AF3A0365FE}" presName="vert2" presStyleCnt="0"/>
      <dgm:spPr/>
    </dgm:pt>
    <dgm:pt modelId="{1A5A93A3-6E51-43A4-A2E6-36E872F83F24}" type="pres">
      <dgm:prSet presAssocID="{C938FCF6-37F6-4F0B-A25E-E0AF3A0365FE}" presName="thinLine2b" presStyleLbl="callout" presStyleIdx="4" presStyleCnt="7"/>
      <dgm:spPr/>
    </dgm:pt>
    <dgm:pt modelId="{78FA8E2E-17C6-43E5-90C5-8A1BBCF973EA}" type="pres">
      <dgm:prSet presAssocID="{C938FCF6-37F6-4F0B-A25E-E0AF3A0365FE}" presName="vertSpace2b" presStyleCnt="0"/>
      <dgm:spPr/>
    </dgm:pt>
    <dgm:pt modelId="{2ED1CCD5-D604-467D-98A1-9440E304F2F7}" type="pres">
      <dgm:prSet presAssocID="{702821E3-49B9-4B15-BD46-D4DABEC10CAB}" presName="thickLine" presStyleLbl="alignNode1" presStyleIdx="5" presStyleCnt="7"/>
      <dgm:spPr/>
    </dgm:pt>
    <dgm:pt modelId="{9BF4A3D9-A43D-48FA-8200-A879B6CB4A79}" type="pres">
      <dgm:prSet presAssocID="{702821E3-49B9-4B15-BD46-D4DABEC10CAB}" presName="horz1" presStyleCnt="0"/>
      <dgm:spPr/>
    </dgm:pt>
    <dgm:pt modelId="{EB85DD18-BCE7-42AB-9793-4EEA353DA435}" type="pres">
      <dgm:prSet presAssocID="{702821E3-49B9-4B15-BD46-D4DABEC10CAB}" presName="tx1" presStyleLbl="revTx" presStyleIdx="10" presStyleCnt="14"/>
      <dgm:spPr/>
      <dgm:t>
        <a:bodyPr/>
        <a:lstStyle/>
        <a:p>
          <a:endParaRPr lang="en-US"/>
        </a:p>
      </dgm:t>
    </dgm:pt>
    <dgm:pt modelId="{65664533-56A2-4969-9402-B895BB766858}" type="pres">
      <dgm:prSet presAssocID="{702821E3-49B9-4B15-BD46-D4DABEC10CAB}" presName="vert1" presStyleCnt="0"/>
      <dgm:spPr/>
    </dgm:pt>
    <dgm:pt modelId="{03BE972A-324A-4696-9464-78B113BFE14A}" type="pres">
      <dgm:prSet presAssocID="{7E298650-DAC5-4FBA-B1F6-07996CAADA9F}" presName="vertSpace2a" presStyleCnt="0"/>
      <dgm:spPr/>
    </dgm:pt>
    <dgm:pt modelId="{1DA62596-1173-45D5-AC85-227EE1F1B02A}" type="pres">
      <dgm:prSet presAssocID="{7E298650-DAC5-4FBA-B1F6-07996CAADA9F}" presName="horz2" presStyleCnt="0"/>
      <dgm:spPr/>
    </dgm:pt>
    <dgm:pt modelId="{28022616-4845-40AA-AEFE-2B53B5DC1937}" type="pres">
      <dgm:prSet presAssocID="{7E298650-DAC5-4FBA-B1F6-07996CAADA9F}" presName="horzSpace2" presStyleCnt="0"/>
      <dgm:spPr/>
    </dgm:pt>
    <dgm:pt modelId="{09D98110-B80E-48D8-AEC7-1EE976CFC87A}" type="pres">
      <dgm:prSet presAssocID="{7E298650-DAC5-4FBA-B1F6-07996CAADA9F}" presName="tx2" presStyleLbl="revTx" presStyleIdx="11" presStyleCnt="14"/>
      <dgm:spPr/>
      <dgm:t>
        <a:bodyPr/>
        <a:lstStyle/>
        <a:p>
          <a:endParaRPr lang="en-US"/>
        </a:p>
      </dgm:t>
    </dgm:pt>
    <dgm:pt modelId="{D10F4DB2-11CB-43DA-B821-A03AE9206CC8}" type="pres">
      <dgm:prSet presAssocID="{7E298650-DAC5-4FBA-B1F6-07996CAADA9F}" presName="vert2" presStyleCnt="0"/>
      <dgm:spPr/>
    </dgm:pt>
    <dgm:pt modelId="{14FC4B5A-8E36-48B9-8C36-B3655ACFB0A9}" type="pres">
      <dgm:prSet presAssocID="{7E298650-DAC5-4FBA-B1F6-07996CAADA9F}" presName="thinLine2b" presStyleLbl="callout" presStyleIdx="5" presStyleCnt="7"/>
      <dgm:spPr/>
    </dgm:pt>
    <dgm:pt modelId="{1BFA9E31-D36D-44AC-8BB1-95D30B6FB86F}" type="pres">
      <dgm:prSet presAssocID="{7E298650-DAC5-4FBA-B1F6-07996CAADA9F}" presName="vertSpace2b" presStyleCnt="0"/>
      <dgm:spPr/>
    </dgm:pt>
    <dgm:pt modelId="{8958ED60-9935-42B7-8F32-6AE438CA9109}" type="pres">
      <dgm:prSet presAssocID="{27ADFFE2-7480-4A09-B0EE-A4002E4C30F0}" presName="thickLine" presStyleLbl="alignNode1" presStyleIdx="6" presStyleCnt="7"/>
      <dgm:spPr/>
    </dgm:pt>
    <dgm:pt modelId="{F3CDCC50-05A7-4327-8409-ABAE902DBFB4}" type="pres">
      <dgm:prSet presAssocID="{27ADFFE2-7480-4A09-B0EE-A4002E4C30F0}" presName="horz1" presStyleCnt="0"/>
      <dgm:spPr/>
    </dgm:pt>
    <dgm:pt modelId="{1B09E599-8723-4C4E-AA5C-86AF569C6E87}" type="pres">
      <dgm:prSet presAssocID="{27ADFFE2-7480-4A09-B0EE-A4002E4C30F0}" presName="tx1" presStyleLbl="revTx" presStyleIdx="12" presStyleCnt="14"/>
      <dgm:spPr/>
      <dgm:t>
        <a:bodyPr/>
        <a:lstStyle/>
        <a:p>
          <a:endParaRPr lang="en-US"/>
        </a:p>
      </dgm:t>
    </dgm:pt>
    <dgm:pt modelId="{B2291F7D-E16B-4270-8018-AA3AA75117F0}" type="pres">
      <dgm:prSet presAssocID="{27ADFFE2-7480-4A09-B0EE-A4002E4C30F0}" presName="vert1" presStyleCnt="0"/>
      <dgm:spPr/>
    </dgm:pt>
    <dgm:pt modelId="{7FAD0B12-41F6-46B0-A983-8329ABF44F2E}" type="pres">
      <dgm:prSet presAssocID="{CA03D02C-103A-4C9B-BC0B-C0493944E4AC}" presName="vertSpace2a" presStyleCnt="0"/>
      <dgm:spPr/>
    </dgm:pt>
    <dgm:pt modelId="{9BCA49C2-C867-45BA-B7D1-4348B2F6BA12}" type="pres">
      <dgm:prSet presAssocID="{CA03D02C-103A-4C9B-BC0B-C0493944E4AC}" presName="horz2" presStyleCnt="0"/>
      <dgm:spPr/>
    </dgm:pt>
    <dgm:pt modelId="{A695A49A-1D0F-4A1C-A90E-636E5774F040}" type="pres">
      <dgm:prSet presAssocID="{CA03D02C-103A-4C9B-BC0B-C0493944E4AC}" presName="horzSpace2" presStyleCnt="0"/>
      <dgm:spPr/>
    </dgm:pt>
    <dgm:pt modelId="{28BA3D27-B787-4064-BC65-18C16DF6E124}" type="pres">
      <dgm:prSet presAssocID="{CA03D02C-103A-4C9B-BC0B-C0493944E4AC}" presName="tx2" presStyleLbl="revTx" presStyleIdx="13" presStyleCnt="14"/>
      <dgm:spPr/>
      <dgm:t>
        <a:bodyPr/>
        <a:lstStyle/>
        <a:p>
          <a:endParaRPr lang="en-US"/>
        </a:p>
      </dgm:t>
    </dgm:pt>
    <dgm:pt modelId="{4129FF2C-5AD6-4B42-9954-9A616DFF8BD3}" type="pres">
      <dgm:prSet presAssocID="{CA03D02C-103A-4C9B-BC0B-C0493944E4AC}" presName="vert2" presStyleCnt="0"/>
      <dgm:spPr/>
    </dgm:pt>
    <dgm:pt modelId="{345F1EA3-A876-4227-88F7-C3712119E370}" type="pres">
      <dgm:prSet presAssocID="{CA03D02C-103A-4C9B-BC0B-C0493944E4AC}" presName="thinLine2b" presStyleLbl="callout" presStyleIdx="6" presStyleCnt="7"/>
      <dgm:spPr/>
    </dgm:pt>
    <dgm:pt modelId="{F267BFAF-FE9D-4F88-BC28-63ABE7349D86}" type="pres">
      <dgm:prSet presAssocID="{CA03D02C-103A-4C9B-BC0B-C0493944E4AC}" presName="vertSpace2b" presStyleCnt="0"/>
      <dgm:spPr/>
    </dgm:pt>
  </dgm:ptLst>
  <dgm:cxnLst>
    <dgm:cxn modelId="{EAFCC118-8950-442F-9B93-1B063EBDEB0F}" type="presOf" srcId="{97D6937F-5AC5-488C-8690-41832212F904}" destId="{1EF45974-5CCF-4C8C-BAFF-B8EB1DEC37F0}" srcOrd="0" destOrd="0" presId="urn:microsoft.com/office/officeart/2008/layout/LinedList"/>
    <dgm:cxn modelId="{E23B9BE4-0AF4-4B91-921D-B397FC8283DA}" srcId="{27ADFFE2-7480-4A09-B0EE-A4002E4C30F0}" destId="{CA03D02C-103A-4C9B-BC0B-C0493944E4AC}" srcOrd="0" destOrd="0" parTransId="{E67B3210-0CC3-4D98-A833-7074B366FB0C}" sibTransId="{E31A0BAF-D5DA-4435-AC6F-4C4A9A753A6D}"/>
    <dgm:cxn modelId="{F2EFB222-F646-4BD0-8E01-32F27A005563}" type="presOf" srcId="{CC94DEEB-3A67-4C06-A205-61B71DFC63D3}" destId="{AF74F6F7-1984-40FD-8349-0C2C80887E4C}" srcOrd="0" destOrd="0" presId="urn:microsoft.com/office/officeart/2008/layout/LinedList"/>
    <dgm:cxn modelId="{314C10B3-FE73-4F78-8764-7884A0169C23}" type="presOf" srcId="{CEC2A446-A72A-48AF-91AD-A305D0834A9D}" destId="{07C84DBB-B2A9-4B80-9CAD-9246A2718D11}" srcOrd="0" destOrd="0" presId="urn:microsoft.com/office/officeart/2008/layout/LinedList"/>
    <dgm:cxn modelId="{5126ECCF-92B4-443E-A942-472E9977DE6B}" srcId="{CC94DEEB-3A67-4C06-A205-61B71DFC63D3}" destId="{A5F43AF9-C38D-4430-B043-F9FD03B0D321}" srcOrd="0" destOrd="0" parTransId="{DD3EB768-FCAF-4EC4-99A7-EFC1A9FCA126}" sibTransId="{32AF264A-A29A-468D-9D4A-018F7F2413FB}"/>
    <dgm:cxn modelId="{8E0B5C65-B924-4180-9C97-430516DF233F}" type="presOf" srcId="{C938FCF6-37F6-4F0B-A25E-E0AF3A0365FE}" destId="{418AE674-9A98-4AB0-8D56-E81A1DC34AFA}" srcOrd="0" destOrd="0" presId="urn:microsoft.com/office/officeart/2008/layout/LinedList"/>
    <dgm:cxn modelId="{66A5E311-A05D-4091-92CA-541CA9509D29}" srcId="{4FD6DC17-A167-4191-ACB0-6C8688332CC3}" destId="{1A62EA4D-BD1B-43FA-81CA-3B89129072F7}" srcOrd="1" destOrd="0" parTransId="{783AE8C5-5018-4A7D-8D07-107CEDAEDC20}" sibTransId="{93F6DA01-0B83-470E-BF86-B34EEE1F13E1}"/>
    <dgm:cxn modelId="{0BE89627-CE9C-423F-A7BF-82EC73E95430}" srcId="{4FD6DC17-A167-4191-ACB0-6C8688332CC3}" destId="{702821E3-49B9-4B15-BD46-D4DABEC10CAB}" srcOrd="5" destOrd="0" parTransId="{8C2FE360-2337-4053-89D2-F78F62BA1C4E}" sibTransId="{20C4E649-523A-4616-99CA-B59A509D891F}"/>
    <dgm:cxn modelId="{C395957A-533D-4A41-9527-5CF18525130F}" srcId="{CB6992A8-42B5-421C-A0B3-ECD534077DFF}" destId="{52747B26-E846-4312-BC80-07D8EC5BAD09}" srcOrd="0" destOrd="0" parTransId="{49761BE8-FE0C-4940-B4A2-5125A5117F65}" sibTransId="{5E56BAD9-DC90-413F-8BB7-8814844CE871}"/>
    <dgm:cxn modelId="{56DE156E-027D-4D2D-B637-3CBA3D87BFBB}" type="presOf" srcId="{27ADFFE2-7480-4A09-B0EE-A4002E4C30F0}" destId="{1B09E599-8723-4C4E-AA5C-86AF569C6E87}" srcOrd="0" destOrd="0" presId="urn:microsoft.com/office/officeart/2008/layout/LinedList"/>
    <dgm:cxn modelId="{83C0FBBD-9161-4354-A059-1B11C110C4B6}" srcId="{4FD6DC17-A167-4191-ACB0-6C8688332CC3}" destId="{BFBE34D0-E697-49C8-9FDE-CAFD0F221EC1}" srcOrd="2" destOrd="0" parTransId="{0C448478-9C7E-4489-97E7-FF90211825FD}" sibTransId="{EFEDF6A3-65EE-4D7B-BC43-10284541D603}"/>
    <dgm:cxn modelId="{436B6299-CFAF-4EE3-AFD7-26B46B7ADC48}" type="presOf" srcId="{52747B26-E846-4312-BC80-07D8EC5BAD09}" destId="{4843F8BB-4A16-4C3B-BB62-5CA34C855AF3}" srcOrd="0" destOrd="0" presId="urn:microsoft.com/office/officeart/2008/layout/LinedList"/>
    <dgm:cxn modelId="{E805626D-DB3B-445B-B726-54C65D24EDB2}" srcId="{4FD6DC17-A167-4191-ACB0-6C8688332CC3}" destId="{CB6992A8-42B5-421C-A0B3-ECD534077DFF}" srcOrd="0" destOrd="0" parTransId="{D6E4036E-0C3F-4C5B-B888-1A282EFFBDAB}" sibTransId="{C04C5D90-F1A3-42DF-9BB6-04B4B7DDE899}"/>
    <dgm:cxn modelId="{0ED39198-72D2-4CDE-A4AC-C0358D33AB38}" srcId="{4FD6DC17-A167-4191-ACB0-6C8688332CC3}" destId="{CC94DEEB-3A67-4C06-A205-61B71DFC63D3}" srcOrd="3" destOrd="0" parTransId="{EB1D3A88-4EAC-4748-AF74-1F90F7A70EC3}" sibTransId="{7C1B05BA-653C-46F1-B501-AC57AE07C296}"/>
    <dgm:cxn modelId="{DD614A70-C6A1-431D-A99C-1F51F1A35A59}" type="presOf" srcId="{CA03D02C-103A-4C9B-BC0B-C0493944E4AC}" destId="{28BA3D27-B787-4064-BC65-18C16DF6E124}" srcOrd="0" destOrd="0" presId="urn:microsoft.com/office/officeart/2008/layout/LinedList"/>
    <dgm:cxn modelId="{99A156D2-8BC2-42CF-95D9-14DB4D0013F9}" srcId="{CEC2A446-A72A-48AF-91AD-A305D0834A9D}" destId="{C938FCF6-37F6-4F0B-A25E-E0AF3A0365FE}" srcOrd="0" destOrd="0" parTransId="{CBD323BC-7E26-4A81-9327-CFED6AEF9EDE}" sibTransId="{92ED76DB-3D98-4770-B53A-9D2E7A323194}"/>
    <dgm:cxn modelId="{880C1AA8-0F17-44B4-A189-C0944A24064A}" type="presOf" srcId="{4FD6DC17-A167-4191-ACB0-6C8688332CC3}" destId="{F9263BFD-4A71-4F17-AF6F-8EC889B45228}" srcOrd="0" destOrd="0" presId="urn:microsoft.com/office/officeart/2008/layout/LinedList"/>
    <dgm:cxn modelId="{15358763-0680-453B-9084-DCCBA1D1C6B4}" srcId="{4FD6DC17-A167-4191-ACB0-6C8688332CC3}" destId="{CEC2A446-A72A-48AF-91AD-A305D0834A9D}" srcOrd="4" destOrd="0" parTransId="{DA5DE034-2CA3-4D4A-A10B-271D2229B1FE}" sibTransId="{61830736-6165-45C2-8309-CA6B95BBF5DB}"/>
    <dgm:cxn modelId="{86AA93D5-11CD-40D5-A67E-EB5E361CCE5F}" type="presOf" srcId="{BFBE34D0-E697-49C8-9FDE-CAFD0F221EC1}" destId="{760C4956-F6B5-47EE-96DB-14C4FC6B2C55}" srcOrd="0" destOrd="0" presId="urn:microsoft.com/office/officeart/2008/layout/LinedList"/>
    <dgm:cxn modelId="{B526AB57-467C-43DA-B65C-1365BA25FA1C}" type="presOf" srcId="{1A62EA4D-BD1B-43FA-81CA-3B89129072F7}" destId="{B03A3787-5125-41D4-9BFE-9F96CA7FBB43}" srcOrd="0" destOrd="0" presId="urn:microsoft.com/office/officeart/2008/layout/LinedList"/>
    <dgm:cxn modelId="{A7920A37-6E6A-4FBC-8FB5-C4B66FCC721D}" type="presOf" srcId="{A5F43AF9-C38D-4430-B043-F9FD03B0D321}" destId="{F791D1F9-11A1-45BA-ABEB-12C6E4A5045B}" srcOrd="0" destOrd="0" presId="urn:microsoft.com/office/officeart/2008/layout/LinedList"/>
    <dgm:cxn modelId="{5C01FF50-C960-4FFE-89F2-77D5EDF734C7}" srcId="{BFBE34D0-E697-49C8-9FDE-CAFD0F221EC1}" destId="{705CDC7F-1805-4486-B6AF-583234986D7C}" srcOrd="0" destOrd="0" parTransId="{B946B2D7-FD24-4CC4-9359-CAA4D26DA5B5}" sibTransId="{041FA5B9-3806-4AFE-80B9-AC2606540DE9}"/>
    <dgm:cxn modelId="{26E1DA82-FA8B-4872-BD01-1E1B30955BE1}" type="presOf" srcId="{CB6992A8-42B5-421C-A0B3-ECD534077DFF}" destId="{CAEAB6F8-6093-444E-82F0-47A180F3CEC9}" srcOrd="0" destOrd="0" presId="urn:microsoft.com/office/officeart/2008/layout/LinedList"/>
    <dgm:cxn modelId="{8CFE13A4-45D5-4AFE-A4C7-6A49F0CEB3DE}" type="presOf" srcId="{702821E3-49B9-4B15-BD46-D4DABEC10CAB}" destId="{EB85DD18-BCE7-42AB-9793-4EEA353DA435}" srcOrd="0" destOrd="0" presId="urn:microsoft.com/office/officeart/2008/layout/LinedList"/>
    <dgm:cxn modelId="{ECCBAF19-A047-45D2-86C0-60401395A1FA}" srcId="{1A62EA4D-BD1B-43FA-81CA-3B89129072F7}" destId="{97D6937F-5AC5-488C-8690-41832212F904}" srcOrd="0" destOrd="0" parTransId="{DFE44220-8EF0-4749-8136-C291D061AB66}" sibTransId="{A6CDE284-6D87-4CA5-9B79-965ADCB77067}"/>
    <dgm:cxn modelId="{56FBAF4A-6620-4858-94B5-6F1713EB4780}" srcId="{4FD6DC17-A167-4191-ACB0-6C8688332CC3}" destId="{27ADFFE2-7480-4A09-B0EE-A4002E4C30F0}" srcOrd="6" destOrd="0" parTransId="{439A61D6-278B-4AE4-83CB-EC1A4AF0FCDD}" sibTransId="{8A0CDFFE-54B3-458B-9E12-531FC0370B57}"/>
    <dgm:cxn modelId="{AE09F8F5-1DBA-4B37-AC59-F93C2D6213FC}" type="presOf" srcId="{705CDC7F-1805-4486-B6AF-583234986D7C}" destId="{0CBB64E9-5F44-499D-A4F3-6CBE79773082}" srcOrd="0" destOrd="0" presId="urn:microsoft.com/office/officeart/2008/layout/LinedList"/>
    <dgm:cxn modelId="{6EB4AB53-5077-4C97-B4D7-A104CBF69E4D}" type="presOf" srcId="{7E298650-DAC5-4FBA-B1F6-07996CAADA9F}" destId="{09D98110-B80E-48D8-AEC7-1EE976CFC87A}" srcOrd="0" destOrd="0" presId="urn:microsoft.com/office/officeart/2008/layout/LinedList"/>
    <dgm:cxn modelId="{A2D163F1-0391-4477-A801-1BEB7F8C7D24}" srcId="{702821E3-49B9-4B15-BD46-D4DABEC10CAB}" destId="{7E298650-DAC5-4FBA-B1F6-07996CAADA9F}" srcOrd="0" destOrd="0" parTransId="{1E2E473B-744F-4AA2-94C2-5C76228E4A21}" sibTransId="{8EC93421-6309-4583-85F3-49EAF209D828}"/>
    <dgm:cxn modelId="{29D85C30-A895-423D-B975-1C5BE118F4B9}" type="presParOf" srcId="{F9263BFD-4A71-4F17-AF6F-8EC889B45228}" destId="{1887F406-60A4-4BAB-B99B-F7038C5F87D3}" srcOrd="0" destOrd="0" presId="urn:microsoft.com/office/officeart/2008/layout/LinedList"/>
    <dgm:cxn modelId="{C2F2F12C-F06A-4FDB-81E0-5C1351F2D557}" type="presParOf" srcId="{F9263BFD-4A71-4F17-AF6F-8EC889B45228}" destId="{317F4159-D331-4008-A73A-ACF4B56AC4F0}" srcOrd="1" destOrd="0" presId="urn:microsoft.com/office/officeart/2008/layout/LinedList"/>
    <dgm:cxn modelId="{B20A5300-D996-4CAA-A65D-850660D3EFCD}" type="presParOf" srcId="{317F4159-D331-4008-A73A-ACF4B56AC4F0}" destId="{CAEAB6F8-6093-444E-82F0-47A180F3CEC9}" srcOrd="0" destOrd="0" presId="urn:microsoft.com/office/officeart/2008/layout/LinedList"/>
    <dgm:cxn modelId="{502D1443-232D-48A5-B342-14806C434C8A}" type="presParOf" srcId="{317F4159-D331-4008-A73A-ACF4B56AC4F0}" destId="{0C3FBA88-1A27-4A83-94FA-C74D82379B2A}" srcOrd="1" destOrd="0" presId="urn:microsoft.com/office/officeart/2008/layout/LinedList"/>
    <dgm:cxn modelId="{66B2E6C0-907E-4680-A9E7-06AE8D044019}" type="presParOf" srcId="{0C3FBA88-1A27-4A83-94FA-C74D82379B2A}" destId="{D76D64DE-77BD-4797-9C84-944F36AFB4A3}" srcOrd="0" destOrd="0" presId="urn:microsoft.com/office/officeart/2008/layout/LinedList"/>
    <dgm:cxn modelId="{66C85AF5-A1E7-4E97-A266-5122902BAC87}" type="presParOf" srcId="{0C3FBA88-1A27-4A83-94FA-C74D82379B2A}" destId="{6BD905C4-60D7-4958-A2DE-9B604A56BF17}" srcOrd="1" destOrd="0" presId="urn:microsoft.com/office/officeart/2008/layout/LinedList"/>
    <dgm:cxn modelId="{31BD479B-10D6-4F1B-AB14-8DF2D25B7A77}" type="presParOf" srcId="{6BD905C4-60D7-4958-A2DE-9B604A56BF17}" destId="{CD7C190D-4D9E-4A07-A44D-624B079CED2C}" srcOrd="0" destOrd="0" presId="urn:microsoft.com/office/officeart/2008/layout/LinedList"/>
    <dgm:cxn modelId="{8830719E-7397-443A-88CD-DEFA222D240E}" type="presParOf" srcId="{6BD905C4-60D7-4958-A2DE-9B604A56BF17}" destId="{4843F8BB-4A16-4C3B-BB62-5CA34C855AF3}" srcOrd="1" destOrd="0" presId="urn:microsoft.com/office/officeart/2008/layout/LinedList"/>
    <dgm:cxn modelId="{77B59986-4842-4471-BD05-7BD4294BB6B2}" type="presParOf" srcId="{6BD905C4-60D7-4958-A2DE-9B604A56BF17}" destId="{2860F0B8-C8E6-459D-A72B-BA3FDBC45D06}" srcOrd="2" destOrd="0" presId="urn:microsoft.com/office/officeart/2008/layout/LinedList"/>
    <dgm:cxn modelId="{D6F56A32-CD4C-4291-B1F6-22FC16B075BA}" type="presParOf" srcId="{0C3FBA88-1A27-4A83-94FA-C74D82379B2A}" destId="{B9CB6924-3410-465E-9E2D-BC6E374A9FA4}" srcOrd="2" destOrd="0" presId="urn:microsoft.com/office/officeart/2008/layout/LinedList"/>
    <dgm:cxn modelId="{EA3F8FFA-1FDB-4BEC-B28B-770367F093A5}" type="presParOf" srcId="{0C3FBA88-1A27-4A83-94FA-C74D82379B2A}" destId="{F886A86F-A2E2-4886-868C-CA7037E97355}" srcOrd="3" destOrd="0" presId="urn:microsoft.com/office/officeart/2008/layout/LinedList"/>
    <dgm:cxn modelId="{8EC5D97A-2829-4160-881B-5EEC73E0E52E}" type="presParOf" srcId="{F9263BFD-4A71-4F17-AF6F-8EC889B45228}" destId="{9FBAE542-5C8B-4EFB-9E66-F9C51156743E}" srcOrd="2" destOrd="0" presId="urn:microsoft.com/office/officeart/2008/layout/LinedList"/>
    <dgm:cxn modelId="{39D13C21-DCC5-4553-8AC5-B1C0F8618002}" type="presParOf" srcId="{F9263BFD-4A71-4F17-AF6F-8EC889B45228}" destId="{6B432837-DBD4-4E19-9FE0-C75C42B816B9}" srcOrd="3" destOrd="0" presId="urn:microsoft.com/office/officeart/2008/layout/LinedList"/>
    <dgm:cxn modelId="{8259F57B-5054-43B3-8039-561844C47480}" type="presParOf" srcId="{6B432837-DBD4-4E19-9FE0-C75C42B816B9}" destId="{B03A3787-5125-41D4-9BFE-9F96CA7FBB43}" srcOrd="0" destOrd="0" presId="urn:microsoft.com/office/officeart/2008/layout/LinedList"/>
    <dgm:cxn modelId="{F5357119-6528-4EEA-9F68-71CA14D761A1}" type="presParOf" srcId="{6B432837-DBD4-4E19-9FE0-C75C42B816B9}" destId="{C6397F2B-F16E-4B9D-A9D7-4B1A7967BFFF}" srcOrd="1" destOrd="0" presId="urn:microsoft.com/office/officeart/2008/layout/LinedList"/>
    <dgm:cxn modelId="{C7D0070D-03C3-46E9-843D-06BAABDA03CB}" type="presParOf" srcId="{C6397F2B-F16E-4B9D-A9D7-4B1A7967BFFF}" destId="{F5C40A97-312D-4B33-9638-1509DD232988}" srcOrd="0" destOrd="0" presId="urn:microsoft.com/office/officeart/2008/layout/LinedList"/>
    <dgm:cxn modelId="{D909688F-A57D-4D50-8F34-3252FE20C2AD}" type="presParOf" srcId="{C6397F2B-F16E-4B9D-A9D7-4B1A7967BFFF}" destId="{398877AB-9D35-4819-9F93-FDAAE83B4D14}" srcOrd="1" destOrd="0" presId="urn:microsoft.com/office/officeart/2008/layout/LinedList"/>
    <dgm:cxn modelId="{32FCCD0E-53DF-47E5-81B3-23170B0CF4EA}" type="presParOf" srcId="{398877AB-9D35-4819-9F93-FDAAE83B4D14}" destId="{645AA21E-F763-4537-BB02-52C8950F723F}" srcOrd="0" destOrd="0" presId="urn:microsoft.com/office/officeart/2008/layout/LinedList"/>
    <dgm:cxn modelId="{DD34D83B-35FB-437D-A8BD-01363D4F7FD0}" type="presParOf" srcId="{398877AB-9D35-4819-9F93-FDAAE83B4D14}" destId="{1EF45974-5CCF-4C8C-BAFF-B8EB1DEC37F0}" srcOrd="1" destOrd="0" presId="urn:microsoft.com/office/officeart/2008/layout/LinedList"/>
    <dgm:cxn modelId="{3B595618-032E-4770-ADD1-9D9BD18221F3}" type="presParOf" srcId="{398877AB-9D35-4819-9F93-FDAAE83B4D14}" destId="{700D5503-327E-40BC-97B8-1022272D65B6}" srcOrd="2" destOrd="0" presId="urn:microsoft.com/office/officeart/2008/layout/LinedList"/>
    <dgm:cxn modelId="{AFEEB39D-7C95-457B-8634-DD994DA7C6F1}" type="presParOf" srcId="{C6397F2B-F16E-4B9D-A9D7-4B1A7967BFFF}" destId="{DB6163A1-A789-4364-976A-5956F2958844}" srcOrd="2" destOrd="0" presId="urn:microsoft.com/office/officeart/2008/layout/LinedList"/>
    <dgm:cxn modelId="{DA6A6D7E-E30D-4391-AC00-130753DE1CD0}" type="presParOf" srcId="{C6397F2B-F16E-4B9D-A9D7-4B1A7967BFFF}" destId="{B3EA77DB-6619-465D-945E-C3B373C6D6BD}" srcOrd="3" destOrd="0" presId="urn:microsoft.com/office/officeart/2008/layout/LinedList"/>
    <dgm:cxn modelId="{88B677A7-ED57-4956-B46D-663FF59C39A3}" type="presParOf" srcId="{F9263BFD-4A71-4F17-AF6F-8EC889B45228}" destId="{8FE67F50-E586-4F14-A7F3-8AFC60CAEA2D}" srcOrd="4" destOrd="0" presId="urn:microsoft.com/office/officeart/2008/layout/LinedList"/>
    <dgm:cxn modelId="{9C01A8E7-8ED0-4663-A203-C3C966E1F923}" type="presParOf" srcId="{F9263BFD-4A71-4F17-AF6F-8EC889B45228}" destId="{D10E772B-011E-419C-BE55-034F1D91A342}" srcOrd="5" destOrd="0" presId="urn:microsoft.com/office/officeart/2008/layout/LinedList"/>
    <dgm:cxn modelId="{B8CD4E9E-06F4-4DEA-85E1-D7AA2F3C2A6B}" type="presParOf" srcId="{D10E772B-011E-419C-BE55-034F1D91A342}" destId="{760C4956-F6B5-47EE-96DB-14C4FC6B2C55}" srcOrd="0" destOrd="0" presId="urn:microsoft.com/office/officeart/2008/layout/LinedList"/>
    <dgm:cxn modelId="{18B60303-40C1-4572-9B04-E364BEDD3967}" type="presParOf" srcId="{D10E772B-011E-419C-BE55-034F1D91A342}" destId="{EE77EABE-1C3B-4CC6-A998-3767BE1CA355}" srcOrd="1" destOrd="0" presId="urn:microsoft.com/office/officeart/2008/layout/LinedList"/>
    <dgm:cxn modelId="{7F580463-406C-4979-B519-81CE8BDB30C2}" type="presParOf" srcId="{EE77EABE-1C3B-4CC6-A998-3767BE1CA355}" destId="{AC4F0323-8B20-4876-8B65-C3BC7E4D8742}" srcOrd="0" destOrd="0" presId="urn:microsoft.com/office/officeart/2008/layout/LinedList"/>
    <dgm:cxn modelId="{DBCBA104-E980-457D-9017-BCE94FFF9332}" type="presParOf" srcId="{EE77EABE-1C3B-4CC6-A998-3767BE1CA355}" destId="{2D7AAC31-A620-4C0B-A9E5-0B5F8B8428A6}" srcOrd="1" destOrd="0" presId="urn:microsoft.com/office/officeart/2008/layout/LinedList"/>
    <dgm:cxn modelId="{01EA9033-D893-4B58-8FC9-9F4F0AFD5B7F}" type="presParOf" srcId="{2D7AAC31-A620-4C0B-A9E5-0B5F8B8428A6}" destId="{B1FCE793-1CE0-4FB3-8EFA-EDDD23FBFDE6}" srcOrd="0" destOrd="0" presId="urn:microsoft.com/office/officeart/2008/layout/LinedList"/>
    <dgm:cxn modelId="{30577C86-830E-42A2-9AB8-D77895E0D3EA}" type="presParOf" srcId="{2D7AAC31-A620-4C0B-A9E5-0B5F8B8428A6}" destId="{0CBB64E9-5F44-499D-A4F3-6CBE79773082}" srcOrd="1" destOrd="0" presId="urn:microsoft.com/office/officeart/2008/layout/LinedList"/>
    <dgm:cxn modelId="{F503A5F0-1A56-459E-BB87-76114142B36B}" type="presParOf" srcId="{2D7AAC31-A620-4C0B-A9E5-0B5F8B8428A6}" destId="{5F294F19-1F63-4CAA-8E66-2BC0A827590F}" srcOrd="2" destOrd="0" presId="urn:microsoft.com/office/officeart/2008/layout/LinedList"/>
    <dgm:cxn modelId="{90C5E599-BB6D-4A78-9C4A-5E72154D954A}" type="presParOf" srcId="{EE77EABE-1C3B-4CC6-A998-3767BE1CA355}" destId="{5B6C4ED2-0682-4311-8B97-CBB77BFF0F33}" srcOrd="2" destOrd="0" presId="urn:microsoft.com/office/officeart/2008/layout/LinedList"/>
    <dgm:cxn modelId="{8385E9B1-B02B-4664-832E-92122975C43C}" type="presParOf" srcId="{EE77EABE-1C3B-4CC6-A998-3767BE1CA355}" destId="{75F20CA8-6E20-46DE-9E49-91C51FE14B03}" srcOrd="3" destOrd="0" presId="urn:microsoft.com/office/officeart/2008/layout/LinedList"/>
    <dgm:cxn modelId="{46613942-C6A2-45A8-8263-8C1B13EF7A8D}" type="presParOf" srcId="{F9263BFD-4A71-4F17-AF6F-8EC889B45228}" destId="{5A7BD2EB-989A-4446-928D-62E8C5EA0580}" srcOrd="6" destOrd="0" presId="urn:microsoft.com/office/officeart/2008/layout/LinedList"/>
    <dgm:cxn modelId="{6C521642-ACBE-464B-83F5-462EEF86CBB0}" type="presParOf" srcId="{F9263BFD-4A71-4F17-AF6F-8EC889B45228}" destId="{D816ADD4-73E8-45E7-80E5-C0B89782AA45}" srcOrd="7" destOrd="0" presId="urn:microsoft.com/office/officeart/2008/layout/LinedList"/>
    <dgm:cxn modelId="{7348CF10-59B8-4206-9597-D7F9068157DC}" type="presParOf" srcId="{D816ADD4-73E8-45E7-80E5-C0B89782AA45}" destId="{AF74F6F7-1984-40FD-8349-0C2C80887E4C}" srcOrd="0" destOrd="0" presId="urn:microsoft.com/office/officeart/2008/layout/LinedList"/>
    <dgm:cxn modelId="{1F1907B4-2FF3-4F77-8B6D-2610A8286DB3}" type="presParOf" srcId="{D816ADD4-73E8-45E7-80E5-C0B89782AA45}" destId="{14122F8C-43BF-421F-BECE-78C4D82B61ED}" srcOrd="1" destOrd="0" presId="urn:microsoft.com/office/officeart/2008/layout/LinedList"/>
    <dgm:cxn modelId="{5EACFA0E-A837-4ED8-9ADC-67FD472FBB97}" type="presParOf" srcId="{14122F8C-43BF-421F-BECE-78C4D82B61ED}" destId="{BF584DFE-1717-4D37-951A-2817C8F82345}" srcOrd="0" destOrd="0" presId="urn:microsoft.com/office/officeart/2008/layout/LinedList"/>
    <dgm:cxn modelId="{F5891086-5225-45EF-93E8-FD7D63E05DCA}" type="presParOf" srcId="{14122F8C-43BF-421F-BECE-78C4D82B61ED}" destId="{50D7C72D-CC0D-41C2-AD79-B021775D7F75}" srcOrd="1" destOrd="0" presId="urn:microsoft.com/office/officeart/2008/layout/LinedList"/>
    <dgm:cxn modelId="{423706AB-03AC-4F38-ACFA-8E8B7F92FC41}" type="presParOf" srcId="{50D7C72D-CC0D-41C2-AD79-B021775D7F75}" destId="{49E9DB43-E6BC-4E97-A3D3-23E20BA48FF9}" srcOrd="0" destOrd="0" presId="urn:microsoft.com/office/officeart/2008/layout/LinedList"/>
    <dgm:cxn modelId="{CDDE77F9-4905-4789-9B9C-04A771CF758D}" type="presParOf" srcId="{50D7C72D-CC0D-41C2-AD79-B021775D7F75}" destId="{F791D1F9-11A1-45BA-ABEB-12C6E4A5045B}" srcOrd="1" destOrd="0" presId="urn:microsoft.com/office/officeart/2008/layout/LinedList"/>
    <dgm:cxn modelId="{62F800CB-3CEB-47E0-872B-A217EDA3BA3C}" type="presParOf" srcId="{50D7C72D-CC0D-41C2-AD79-B021775D7F75}" destId="{97B8FAFC-95F1-46BF-8AED-6FCF7DA687DF}" srcOrd="2" destOrd="0" presId="urn:microsoft.com/office/officeart/2008/layout/LinedList"/>
    <dgm:cxn modelId="{1DAC13A5-7BC1-4E92-91E3-687BCD4C5FA7}" type="presParOf" srcId="{14122F8C-43BF-421F-BECE-78C4D82B61ED}" destId="{4E7ED6E0-6B2E-4A27-82EA-24D226F0216D}" srcOrd="2" destOrd="0" presId="urn:microsoft.com/office/officeart/2008/layout/LinedList"/>
    <dgm:cxn modelId="{9EC9929B-279D-42D8-A7A5-3F01905DDD37}" type="presParOf" srcId="{14122F8C-43BF-421F-BECE-78C4D82B61ED}" destId="{147E7121-2F1B-419C-889C-1018ACDCE531}" srcOrd="3" destOrd="0" presId="urn:microsoft.com/office/officeart/2008/layout/LinedList"/>
    <dgm:cxn modelId="{C90E016A-D231-46E4-AA57-94D260A3FDFD}" type="presParOf" srcId="{F9263BFD-4A71-4F17-AF6F-8EC889B45228}" destId="{627D9C78-144D-49DF-9CB5-9DAD7AB35FC0}" srcOrd="8" destOrd="0" presId="urn:microsoft.com/office/officeart/2008/layout/LinedList"/>
    <dgm:cxn modelId="{C5BBB543-936E-4F54-8319-31ED1E095BE2}" type="presParOf" srcId="{F9263BFD-4A71-4F17-AF6F-8EC889B45228}" destId="{7E9ECF77-4A9A-4C88-9C18-A321C6D9CF61}" srcOrd="9" destOrd="0" presId="urn:microsoft.com/office/officeart/2008/layout/LinedList"/>
    <dgm:cxn modelId="{47D5371C-9FB5-4954-864A-8ADAF9B98BDF}" type="presParOf" srcId="{7E9ECF77-4A9A-4C88-9C18-A321C6D9CF61}" destId="{07C84DBB-B2A9-4B80-9CAD-9246A2718D11}" srcOrd="0" destOrd="0" presId="urn:microsoft.com/office/officeart/2008/layout/LinedList"/>
    <dgm:cxn modelId="{61BC5EA9-D71F-4743-9105-444BC98A22C5}" type="presParOf" srcId="{7E9ECF77-4A9A-4C88-9C18-A321C6D9CF61}" destId="{7AEAADBA-0065-4A1C-A11F-4583E7CFABA1}" srcOrd="1" destOrd="0" presId="urn:microsoft.com/office/officeart/2008/layout/LinedList"/>
    <dgm:cxn modelId="{CF2B9B3E-160E-418F-9067-A00290C28100}" type="presParOf" srcId="{7AEAADBA-0065-4A1C-A11F-4583E7CFABA1}" destId="{BA955FF6-6138-4D1B-A44F-4CC21DB2223B}" srcOrd="0" destOrd="0" presId="urn:microsoft.com/office/officeart/2008/layout/LinedList"/>
    <dgm:cxn modelId="{7CE120D8-3147-4E83-A43E-8E2E8C7097C8}" type="presParOf" srcId="{7AEAADBA-0065-4A1C-A11F-4583E7CFABA1}" destId="{D9E8AD3C-F795-4059-8157-F2D2023FE1E1}" srcOrd="1" destOrd="0" presId="urn:microsoft.com/office/officeart/2008/layout/LinedList"/>
    <dgm:cxn modelId="{4C3035B0-602D-4570-9664-B01E7A4E6FA0}" type="presParOf" srcId="{D9E8AD3C-F795-4059-8157-F2D2023FE1E1}" destId="{24BF9A49-3FF2-4390-AE2F-AF42F948A40F}" srcOrd="0" destOrd="0" presId="urn:microsoft.com/office/officeart/2008/layout/LinedList"/>
    <dgm:cxn modelId="{14C383ED-AC30-4506-9840-C9FD8BA860A4}" type="presParOf" srcId="{D9E8AD3C-F795-4059-8157-F2D2023FE1E1}" destId="{418AE674-9A98-4AB0-8D56-E81A1DC34AFA}" srcOrd="1" destOrd="0" presId="urn:microsoft.com/office/officeart/2008/layout/LinedList"/>
    <dgm:cxn modelId="{66C56A09-9343-4DA6-9536-B143A655AA8F}" type="presParOf" srcId="{D9E8AD3C-F795-4059-8157-F2D2023FE1E1}" destId="{E1847BB4-94FB-4AC7-90E5-0943DF8CF190}" srcOrd="2" destOrd="0" presId="urn:microsoft.com/office/officeart/2008/layout/LinedList"/>
    <dgm:cxn modelId="{64CAA323-5338-42C2-BFFE-A61BB7C5814D}" type="presParOf" srcId="{7AEAADBA-0065-4A1C-A11F-4583E7CFABA1}" destId="{1A5A93A3-6E51-43A4-A2E6-36E872F83F24}" srcOrd="2" destOrd="0" presId="urn:microsoft.com/office/officeart/2008/layout/LinedList"/>
    <dgm:cxn modelId="{0CFDE576-83DA-44B3-B43F-914CC4B27DE3}" type="presParOf" srcId="{7AEAADBA-0065-4A1C-A11F-4583E7CFABA1}" destId="{78FA8E2E-17C6-43E5-90C5-8A1BBCF973EA}" srcOrd="3" destOrd="0" presId="urn:microsoft.com/office/officeart/2008/layout/LinedList"/>
    <dgm:cxn modelId="{ADA6B48F-AF22-4E4B-8511-AC7DEFE6BADC}" type="presParOf" srcId="{F9263BFD-4A71-4F17-AF6F-8EC889B45228}" destId="{2ED1CCD5-D604-467D-98A1-9440E304F2F7}" srcOrd="10" destOrd="0" presId="urn:microsoft.com/office/officeart/2008/layout/LinedList"/>
    <dgm:cxn modelId="{AD15902E-4E62-4DE8-AFD2-9FE3B3EEFA8A}" type="presParOf" srcId="{F9263BFD-4A71-4F17-AF6F-8EC889B45228}" destId="{9BF4A3D9-A43D-48FA-8200-A879B6CB4A79}" srcOrd="11" destOrd="0" presId="urn:microsoft.com/office/officeart/2008/layout/LinedList"/>
    <dgm:cxn modelId="{49364086-ED8C-45CC-934A-9D79059ABE8E}" type="presParOf" srcId="{9BF4A3D9-A43D-48FA-8200-A879B6CB4A79}" destId="{EB85DD18-BCE7-42AB-9793-4EEA353DA435}" srcOrd="0" destOrd="0" presId="urn:microsoft.com/office/officeart/2008/layout/LinedList"/>
    <dgm:cxn modelId="{59F24267-ED5B-40DD-8F63-3511699C1A00}" type="presParOf" srcId="{9BF4A3D9-A43D-48FA-8200-A879B6CB4A79}" destId="{65664533-56A2-4969-9402-B895BB766858}" srcOrd="1" destOrd="0" presId="urn:microsoft.com/office/officeart/2008/layout/LinedList"/>
    <dgm:cxn modelId="{68AD9066-F0E2-45E4-8ECF-0FC865E05E99}" type="presParOf" srcId="{65664533-56A2-4969-9402-B895BB766858}" destId="{03BE972A-324A-4696-9464-78B113BFE14A}" srcOrd="0" destOrd="0" presId="urn:microsoft.com/office/officeart/2008/layout/LinedList"/>
    <dgm:cxn modelId="{8F03BB02-E08C-4F20-8FA2-483842428A36}" type="presParOf" srcId="{65664533-56A2-4969-9402-B895BB766858}" destId="{1DA62596-1173-45D5-AC85-227EE1F1B02A}" srcOrd="1" destOrd="0" presId="urn:microsoft.com/office/officeart/2008/layout/LinedList"/>
    <dgm:cxn modelId="{7A14F7D6-AFD5-4358-B9DC-49F882079193}" type="presParOf" srcId="{1DA62596-1173-45D5-AC85-227EE1F1B02A}" destId="{28022616-4845-40AA-AEFE-2B53B5DC1937}" srcOrd="0" destOrd="0" presId="urn:microsoft.com/office/officeart/2008/layout/LinedList"/>
    <dgm:cxn modelId="{59D430ED-293E-4971-AA9F-4017C442773D}" type="presParOf" srcId="{1DA62596-1173-45D5-AC85-227EE1F1B02A}" destId="{09D98110-B80E-48D8-AEC7-1EE976CFC87A}" srcOrd="1" destOrd="0" presId="urn:microsoft.com/office/officeart/2008/layout/LinedList"/>
    <dgm:cxn modelId="{02B84B62-07EF-4CC1-8962-67795E01719F}" type="presParOf" srcId="{1DA62596-1173-45D5-AC85-227EE1F1B02A}" destId="{D10F4DB2-11CB-43DA-B821-A03AE9206CC8}" srcOrd="2" destOrd="0" presId="urn:microsoft.com/office/officeart/2008/layout/LinedList"/>
    <dgm:cxn modelId="{27A4D176-611D-4B0C-87C8-A51232E9D5B0}" type="presParOf" srcId="{65664533-56A2-4969-9402-B895BB766858}" destId="{14FC4B5A-8E36-48B9-8C36-B3655ACFB0A9}" srcOrd="2" destOrd="0" presId="urn:microsoft.com/office/officeart/2008/layout/LinedList"/>
    <dgm:cxn modelId="{89C54F67-EB70-4C93-880C-639D9B4A7ACE}" type="presParOf" srcId="{65664533-56A2-4969-9402-B895BB766858}" destId="{1BFA9E31-D36D-44AC-8BB1-95D30B6FB86F}" srcOrd="3" destOrd="0" presId="urn:microsoft.com/office/officeart/2008/layout/LinedList"/>
    <dgm:cxn modelId="{C247FFA6-738A-4C0E-9B61-9E319E97C8E4}" type="presParOf" srcId="{F9263BFD-4A71-4F17-AF6F-8EC889B45228}" destId="{8958ED60-9935-42B7-8F32-6AE438CA9109}" srcOrd="12" destOrd="0" presId="urn:microsoft.com/office/officeart/2008/layout/LinedList"/>
    <dgm:cxn modelId="{F8BCE86E-45A7-427A-A37C-1E2D16B585B5}" type="presParOf" srcId="{F9263BFD-4A71-4F17-AF6F-8EC889B45228}" destId="{F3CDCC50-05A7-4327-8409-ABAE902DBFB4}" srcOrd="13" destOrd="0" presId="urn:microsoft.com/office/officeart/2008/layout/LinedList"/>
    <dgm:cxn modelId="{9B42FFBC-2D6A-49E5-B310-2E465F1C2C85}" type="presParOf" srcId="{F3CDCC50-05A7-4327-8409-ABAE902DBFB4}" destId="{1B09E599-8723-4C4E-AA5C-86AF569C6E87}" srcOrd="0" destOrd="0" presId="urn:microsoft.com/office/officeart/2008/layout/LinedList"/>
    <dgm:cxn modelId="{0D2FAFA1-3B7D-4846-9301-F156227377B2}" type="presParOf" srcId="{F3CDCC50-05A7-4327-8409-ABAE902DBFB4}" destId="{B2291F7D-E16B-4270-8018-AA3AA75117F0}" srcOrd="1" destOrd="0" presId="urn:microsoft.com/office/officeart/2008/layout/LinedList"/>
    <dgm:cxn modelId="{1D60554B-ACEB-4F2E-844C-9F760467EC9E}" type="presParOf" srcId="{B2291F7D-E16B-4270-8018-AA3AA75117F0}" destId="{7FAD0B12-41F6-46B0-A983-8329ABF44F2E}" srcOrd="0" destOrd="0" presId="urn:microsoft.com/office/officeart/2008/layout/LinedList"/>
    <dgm:cxn modelId="{8D44E556-341A-49EB-9C97-7167FFF6E9B1}" type="presParOf" srcId="{B2291F7D-E16B-4270-8018-AA3AA75117F0}" destId="{9BCA49C2-C867-45BA-B7D1-4348B2F6BA12}" srcOrd="1" destOrd="0" presId="urn:microsoft.com/office/officeart/2008/layout/LinedList"/>
    <dgm:cxn modelId="{07E70206-EACA-46AF-BB4D-D330607A6870}" type="presParOf" srcId="{9BCA49C2-C867-45BA-B7D1-4348B2F6BA12}" destId="{A695A49A-1D0F-4A1C-A90E-636E5774F040}" srcOrd="0" destOrd="0" presId="urn:microsoft.com/office/officeart/2008/layout/LinedList"/>
    <dgm:cxn modelId="{11EAAAC8-A06F-47A1-A7FF-F9144F7A55C8}" type="presParOf" srcId="{9BCA49C2-C867-45BA-B7D1-4348B2F6BA12}" destId="{28BA3D27-B787-4064-BC65-18C16DF6E124}" srcOrd="1" destOrd="0" presId="urn:microsoft.com/office/officeart/2008/layout/LinedList"/>
    <dgm:cxn modelId="{9226E0A5-BC94-4D98-972B-0A0E4F684BD4}" type="presParOf" srcId="{9BCA49C2-C867-45BA-B7D1-4348B2F6BA12}" destId="{4129FF2C-5AD6-4B42-9954-9A616DFF8BD3}" srcOrd="2" destOrd="0" presId="urn:microsoft.com/office/officeart/2008/layout/LinedList"/>
    <dgm:cxn modelId="{3898BA97-68FB-40EB-99F8-AE1EE4B0B26D}" type="presParOf" srcId="{B2291F7D-E16B-4270-8018-AA3AA75117F0}" destId="{345F1EA3-A876-4227-88F7-C3712119E370}" srcOrd="2" destOrd="0" presId="urn:microsoft.com/office/officeart/2008/layout/LinedList"/>
    <dgm:cxn modelId="{5DD37B07-1013-4EAC-B089-8189799E7DF8}" type="presParOf" srcId="{B2291F7D-E16B-4270-8018-AA3AA75117F0}" destId="{F267BFAF-FE9D-4F88-BC28-63ABE7349D86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FDE76-45BD-4FE9-B516-1972CA687B8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76EA6-D959-4FFC-88DF-8B9C7096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6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xmlns="" id="{7CF9BF71-434A-4E90-BCA2-26F61454DE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xmlns="" id="{6FCFB9DF-FC2C-42E4-8F47-F99B2D757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>
              <a:latin typeface="Times New Roman" panose="02020603050405020304" pitchFamily="18" charset="0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xmlns="" id="{4225D485-21D1-4CC6-AC0C-0B47BA1466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F169E7-867B-4DBD-A2E7-B9386F9C238C}" type="slidenum">
              <a:rPr lang="en-US" altLang="tr-TR" sz="1200" u="none"/>
              <a:pPr/>
              <a:t>17</a:t>
            </a:fld>
            <a:endParaRPr lang="en-US" altLang="tr-TR" sz="1200" u="none"/>
          </a:p>
        </p:txBody>
      </p:sp>
    </p:spTree>
    <p:extLst>
      <p:ext uri="{BB962C8B-B14F-4D97-AF65-F5344CB8AC3E}">
        <p14:creationId xmlns:p14="http://schemas.microsoft.com/office/powerpoint/2010/main" val="2824538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xmlns="" id="{94D46413-5D34-4086-AA4B-5B1A4130DF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F893F4-9195-4AA1-9577-33E0AA3AEDC7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xmlns="" id="{6B2AE69B-AE67-4D8B-BFBA-3601B883C9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xmlns="" id="{0911DCFE-5F22-4BB6-81DD-544AB475FB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http://git-scm.com/book/en/v2/Git-Basics-Recording-Changes-to-the-Repository</a:t>
            </a:r>
          </a:p>
        </p:txBody>
      </p:sp>
    </p:spTree>
    <p:extLst>
      <p:ext uri="{BB962C8B-B14F-4D97-AF65-F5344CB8AC3E}">
        <p14:creationId xmlns:p14="http://schemas.microsoft.com/office/powerpoint/2010/main" val="1008656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xmlns="" id="{78FB026D-CCAD-4702-9A86-F933E575C9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48015D-0F71-493A-90EE-43199C3B12E0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xmlns="" id="{59B84E06-FB66-45AF-9C15-2A83591566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xmlns="" id="{C5FA8F86-0411-46A6-A714-EB8B850786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Chacon &amp; Straub: “Pro Git”, page 324	&lt;--&gt;	http://schacon.github.io/gitbook/4_undoing_in_git_-_reset,_checkout_and_revert.html</a:t>
            </a:r>
          </a:p>
          <a:p>
            <a:pPr eaLnBrk="1" hangingPunct="1"/>
            <a:r>
              <a:rPr lang="en-US" altLang="en-US"/>
              <a:t>https://www.atlassian.com/git/tutorials/undoing-changes</a:t>
            </a:r>
          </a:p>
        </p:txBody>
      </p:sp>
    </p:spTree>
    <p:extLst>
      <p:ext uri="{BB962C8B-B14F-4D97-AF65-F5344CB8AC3E}">
        <p14:creationId xmlns:p14="http://schemas.microsoft.com/office/powerpoint/2010/main" val="2757336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xmlns="" id="{D6A4E4B3-6BFE-4590-B576-D627A3FC6C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722FFB-C2BF-45AA-B4CD-F96DB667CE5A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xmlns="" id="{9575C302-3534-4855-8BAB-7F9F6279A8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xmlns="" id="{8856FD12-5DDB-4078-8E78-8CBA80C5E9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972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xmlns="" id="{DD8321F0-E90C-4B2F-B858-8445CCC6F4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xmlns="" id="{39EF9C62-BF0A-4408-B174-9F11B3DCC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tr-TR">
                <a:latin typeface="Times New Roman" panose="02020603050405020304" pitchFamily="18" charset="0"/>
              </a:rPr>
              <a:t>(Paragraph 5.19.1)</a:t>
            </a:r>
            <a:endParaRPr lang="tr-TR" altLang="tr-TR">
              <a:latin typeface="Times New Roman" panose="02020603050405020304" pitchFamily="18" charset="0"/>
            </a:endParaRP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xmlns="" id="{B29E637B-4913-4257-882B-47623FF20F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5A8211-66F5-41B7-AD19-58069ADFC2AF}" type="slidenum">
              <a:rPr lang="en-US" altLang="tr-TR" sz="1200" u="none"/>
              <a:pPr/>
              <a:t>32</a:t>
            </a:fld>
            <a:endParaRPr lang="en-US" altLang="tr-TR" sz="1200" u="none"/>
          </a:p>
        </p:txBody>
      </p:sp>
    </p:spTree>
    <p:extLst>
      <p:ext uri="{BB962C8B-B14F-4D97-AF65-F5344CB8AC3E}">
        <p14:creationId xmlns:p14="http://schemas.microsoft.com/office/powerpoint/2010/main" val="3993073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xmlns="" id="{D9341493-5259-42D5-A022-6F1571EF2B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D7E186E-90AD-4104-946B-1E858565D159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xmlns="" id="{8F965730-B76E-4875-A4E4-2AB4FC4A9D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xmlns="" id="{1EA786EA-0D73-4FF5-979A-9EEEC2E5A0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5484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xmlns="" id="{F83E371D-F8A7-45FC-B887-27BD6DCB3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F4F4A2-1060-4CB1-984C-C70C38781088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xmlns="" id="{12ED1CB6-8165-4DE1-A59B-B66E264D8D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xmlns="" id="{CB19899B-7C65-4361-9DA8-95DE26731B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1376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xmlns="" id="{B58759A3-FA02-4E1E-84D7-094E8D25DC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xmlns="" id="{01566270-BD18-4819-B5A3-F46F01F53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Also see:	https://en.wikipedia.org/wiki/Fork_(software_development)</a:t>
            </a:r>
          </a:p>
          <a:p>
            <a:r>
              <a:rPr lang="en-US" altLang="en-US"/>
              <a:t>a project fork happens when developers take a copy of source code from one software package and start independent development on it, creating a distinct and separate piece of software</a:t>
            </a:r>
          </a:p>
          <a:p>
            <a:r>
              <a:rPr lang="en-US" altLang="en-US"/>
              <a:t>Compare to:	https://en.wikipedia.org/wiki/Branching_(version_control)</a:t>
            </a: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xmlns="" id="{43CCC363-CA2C-4B98-8912-8423AD7523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855101-E6C4-4207-BF66-D4A982AF5F18}" type="slidenum">
              <a:rPr lang="en-US" altLang="en-US" sz="1200"/>
              <a:pPr/>
              <a:t>40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78620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xmlns="" id="{FB17B324-3D42-49F9-8A70-160C8BD9B1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8BB27F-4D6F-4F88-8585-A7F559384464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xmlns="" id="{8F7CADE5-DC21-4A92-A18B-0914D25CF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xmlns="" id="{82F3310D-77A3-4B20-ABA9-5078E4A000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5440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xmlns="" id="{C9E1ACBC-75C8-486F-BAA0-8784D2A6F3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1633FED-7DBE-436C-AAB0-FED14356DB25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xmlns="" id="{D457A71D-7920-4AA6-862A-4FA1720493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xmlns="" id="{2EA68060-B5D1-4DDD-A3EA-6FB5E8B27C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Chacon &amp; Straub: “Pro Git”, page 101</a:t>
            </a:r>
          </a:p>
        </p:txBody>
      </p:sp>
    </p:spTree>
    <p:extLst>
      <p:ext uri="{BB962C8B-B14F-4D97-AF65-F5344CB8AC3E}">
        <p14:creationId xmlns:p14="http://schemas.microsoft.com/office/powerpoint/2010/main" val="1632267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xmlns="" id="{269AE9E6-8175-4C62-B613-3D367AB8BD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251C75F-1197-4D3A-BF26-0D99F359C360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xmlns="" id="{E864F134-958F-473B-B953-1DADE5EB91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xmlns="" id="{EEC12E1A-4978-42C6-9C76-1E383C6042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Chacon &amp; Straub: “Pro Git”, page 152</a:t>
            </a:r>
          </a:p>
        </p:txBody>
      </p:sp>
    </p:spTree>
    <p:extLst>
      <p:ext uri="{BB962C8B-B14F-4D97-AF65-F5344CB8AC3E}">
        <p14:creationId xmlns:p14="http://schemas.microsoft.com/office/powerpoint/2010/main" val="619106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xmlns="" id="{2AE128DA-4DDD-4CCB-A1CC-9874EFF7B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D7A544-B5CE-44CF-B6C7-78E73E9CBAE3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xmlns="" id="{66D82864-C691-479C-9929-C6904ADA5F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xmlns="" id="{6F98AC15-D79C-4A30-A313-4C87F7C194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Chacon &amp; Straub: “Pro Git”, page 152</a:t>
            </a:r>
          </a:p>
        </p:txBody>
      </p:sp>
    </p:spTree>
    <p:extLst>
      <p:ext uri="{BB962C8B-B14F-4D97-AF65-F5344CB8AC3E}">
        <p14:creationId xmlns:p14="http://schemas.microsoft.com/office/powerpoint/2010/main" val="2004107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71A4-957D-4C80-BBCD-46AB92EB63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30B-118B-44E9-9C98-C803040B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4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71A4-957D-4C80-BBCD-46AB92EB63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30B-118B-44E9-9C98-C803040B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5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71A4-957D-4C80-BBCD-46AB92EB63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30B-118B-44E9-9C98-C803040B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58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71A4-957D-4C80-BBCD-46AB92EB63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30B-118B-44E9-9C98-C803040BD67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9311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71A4-957D-4C80-BBCD-46AB92EB63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30B-118B-44E9-9C98-C803040B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3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71A4-957D-4C80-BBCD-46AB92EB63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30B-118B-44E9-9C98-C803040B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77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71A4-957D-4C80-BBCD-46AB92EB63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30B-118B-44E9-9C98-C803040B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10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71A4-957D-4C80-BBCD-46AB92EB63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30B-118B-44E9-9C98-C803040B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47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71A4-957D-4C80-BBCD-46AB92EB63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30B-118B-44E9-9C98-C803040B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53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71A4-957D-4C80-BBCD-46AB92EB63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30B-118B-44E9-9C98-C803040B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189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71A4-957D-4C80-BBCD-46AB92EB63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30B-118B-44E9-9C98-C803040B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4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71A4-957D-4C80-BBCD-46AB92EB63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30B-118B-44E9-9C98-C803040B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667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71A4-957D-4C80-BBCD-46AB92EB63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30B-118B-44E9-9C98-C803040B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92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71A4-957D-4C80-BBCD-46AB92EB63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30B-118B-44E9-9C98-C803040B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337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71A4-957D-4C80-BBCD-46AB92EB63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30B-118B-44E9-9C98-C803040B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076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71A4-957D-4C80-BBCD-46AB92EB63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30B-118B-44E9-9C98-C803040B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735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71A4-957D-4C80-BBCD-46AB92EB63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30B-118B-44E9-9C98-C803040B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906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71A4-957D-4C80-BBCD-46AB92EB63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30B-118B-44E9-9C98-C803040B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535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71A4-957D-4C80-BBCD-46AB92EB63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30B-118B-44E9-9C98-C803040B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806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71A4-957D-4C80-BBCD-46AB92EB63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30B-118B-44E9-9C98-C803040B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423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71A4-957D-4C80-BBCD-46AB92EB63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30B-118B-44E9-9C98-C803040B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270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71A4-957D-4C80-BBCD-46AB92EB63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30B-118B-44E9-9C98-C803040BD67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615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71A4-957D-4C80-BBCD-46AB92EB63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30B-118B-44E9-9C98-C803040B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727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71A4-957D-4C80-BBCD-46AB92EB63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30B-118B-44E9-9C98-C803040B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368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71A4-957D-4C80-BBCD-46AB92EB63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30B-118B-44E9-9C98-C803040B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087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71A4-957D-4C80-BBCD-46AB92EB63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30B-118B-44E9-9C98-C803040B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714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71A4-957D-4C80-BBCD-46AB92EB63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30B-118B-44E9-9C98-C803040B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162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71A4-957D-4C80-BBCD-46AB92EB63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30B-118B-44E9-9C98-C803040B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7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71A4-957D-4C80-BBCD-46AB92EB63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30B-118B-44E9-9C98-C803040B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5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71A4-957D-4C80-BBCD-46AB92EB63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30B-118B-44E9-9C98-C803040B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5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71A4-957D-4C80-BBCD-46AB92EB63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30B-118B-44E9-9C98-C803040B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0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71A4-957D-4C80-BBCD-46AB92EB63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30B-118B-44E9-9C98-C803040B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2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71A4-957D-4C80-BBCD-46AB92EB63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30B-118B-44E9-9C98-C803040B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9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71A4-957D-4C80-BBCD-46AB92EB63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30B-118B-44E9-9C98-C803040B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1C971A4-957D-4C80-BBCD-46AB92EB63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C30B-118B-44E9-9C98-C803040B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12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971A4-957D-4C80-BBCD-46AB92EB635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C30B-118B-44E9-9C98-C803040B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53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arge skydiving group mid-air">
            <a:extLst>
              <a:ext uri="{FF2B5EF4-FFF2-40B4-BE49-F238E27FC236}">
                <a16:creationId xmlns:a16="http://schemas.microsoft.com/office/drawing/2014/main" xmlns="" id="{3CD62722-DD90-40A3-9F15-3D961A2A27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5000"/>
            <a:grayscl/>
          </a:blip>
          <a:srcRect t="11709" b="3729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1D0BCEDC-8E78-4E42-B26E-4243F970CD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79272" y="0"/>
            <a:ext cx="883345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89B25D-C198-4F41-9721-AD79DC0B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987" y="609600"/>
            <a:ext cx="7954027" cy="1326321"/>
          </a:xfrm>
        </p:spPr>
        <p:txBody>
          <a:bodyPr>
            <a:normAutofit/>
          </a:bodyPr>
          <a:lstStyle/>
          <a:p>
            <a:r>
              <a:rPr lang="en-US"/>
              <a:t>Unit 6 Software Umbrella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B79FE0-4DCF-456C-9D58-32C7BC47E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987" y="2096064"/>
            <a:ext cx="7954027" cy="3695136"/>
          </a:xfrm>
        </p:spPr>
        <p:txBody>
          <a:bodyPr>
            <a:normAutofit/>
          </a:bodyPr>
          <a:lstStyle/>
          <a:p>
            <a:r>
              <a:rPr lang="en-US"/>
              <a:t>Risk Management</a:t>
            </a:r>
          </a:p>
          <a:p>
            <a:r>
              <a:rPr lang="en-US"/>
              <a:t>Configuration Management</a:t>
            </a:r>
          </a:p>
          <a:p>
            <a:r>
              <a:rPr lang="en-US"/>
              <a:t>Quality Assurance</a:t>
            </a:r>
          </a:p>
          <a:p>
            <a:r>
              <a:rPr lang="en-US"/>
              <a:t>McCall’s Quality Model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1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xmlns="" id="{B5C64DE9-D777-48D9-B364-7A7A6D349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16425" y="249239"/>
            <a:ext cx="6324600" cy="1317625"/>
          </a:xfrm>
        </p:spPr>
        <p:txBody>
          <a:bodyPr/>
          <a:lstStyle/>
          <a:p>
            <a:pPr eaLnBrk="1" hangingPunct="1"/>
            <a:r>
              <a:rPr lang="en-US" altLang="tr-TR"/>
              <a:t>Reactive vs. Proactive Risk Strategies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xmlns="" id="{129D9B62-4D03-4119-8DF2-14BB226522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2362200"/>
            <a:ext cx="7772400" cy="4114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tr-TR" sz="2400" u="sng"/>
              <a:t>Reactive</a:t>
            </a:r>
            <a:r>
              <a:rPr lang="en-US" altLang="tr-TR" sz="2400"/>
              <a:t> risk strategies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/>
              <a:t>"Don't worry, I'll think of something"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/>
              <a:t>The majority of software teams and managers rely on this approach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/>
              <a:t>Nothing is done about risks until something goes wrong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tr-TR" sz="1800"/>
              <a:t>The team then flies into action in an attempt to correct the problem rapidly (fire fighting)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/>
              <a:t>Crisis management is the choice of management techniques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400" u="sng"/>
              <a:t>Proactive</a:t>
            </a:r>
            <a:r>
              <a:rPr lang="en-US" altLang="tr-TR" sz="2400"/>
              <a:t> risk strategies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/>
              <a:t>Steps for risk management are followed (see next slide)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/>
              <a:t>Primary objective is to </a:t>
            </a:r>
            <a:r>
              <a:rPr lang="en-US" altLang="tr-TR" sz="2000" u="sng"/>
              <a:t>avoid risk</a:t>
            </a:r>
            <a:r>
              <a:rPr lang="en-US" altLang="tr-TR" sz="2000"/>
              <a:t> and to have a </a:t>
            </a:r>
            <a:r>
              <a:rPr lang="en-US" altLang="tr-TR" sz="2000" u="sng"/>
              <a:t>contingency plan</a:t>
            </a:r>
            <a:r>
              <a:rPr lang="en-US" altLang="tr-TR" sz="2000"/>
              <a:t> in place to handle unavoidable risks in a controlled and effective manner</a:t>
            </a:r>
          </a:p>
          <a:p>
            <a:pPr eaLnBrk="1" hangingPunct="1">
              <a:lnSpc>
                <a:spcPct val="90000"/>
              </a:lnSpc>
            </a:pPr>
            <a:endParaRPr lang="en-US" altLang="tr-TR" sz="2400"/>
          </a:p>
        </p:txBody>
      </p:sp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xmlns="" id="{D41612B2-7768-4835-AA83-5319FA55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6185F7-FCA7-4FC2-8035-7BC63F0E94E4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tr-TR" sz="1400"/>
          </a:p>
        </p:txBody>
      </p:sp>
      <p:pic>
        <p:nvPicPr>
          <p:cNvPr id="14340" name="Picture 1">
            <a:extLst>
              <a:ext uri="{FF2B5EF4-FFF2-40B4-BE49-F238E27FC236}">
                <a16:creationId xmlns:a16="http://schemas.microsoft.com/office/drawing/2014/main" xmlns="" id="{245D10C0-D337-4391-9037-4EFB29120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5" y="-152400"/>
            <a:ext cx="28956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08AC477-37E8-4CE2-A00E-B9091A4AD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926" y="3709989"/>
            <a:ext cx="17430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xmlns="" id="{496B7848-6115-433A-ADA0-8516512B5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Steps for Risk Management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xmlns="" id="{EACF360E-2695-43B1-B8D0-B576391021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arenR"/>
            </a:pPr>
            <a:r>
              <a:rPr lang="en-US" altLang="tr-TR" sz="2000" u="sng"/>
              <a:t>Identify</a:t>
            </a:r>
            <a:r>
              <a:rPr lang="en-US" altLang="tr-TR" sz="2000"/>
              <a:t> possible risks; recognize what can go wrong</a:t>
            </a:r>
          </a:p>
          <a:p>
            <a:pPr marL="609600" indent="-609600">
              <a:buFontTx/>
              <a:buAutoNum type="arabicParenR"/>
            </a:pPr>
            <a:r>
              <a:rPr lang="en-US" altLang="tr-TR" sz="2000" u="sng"/>
              <a:t>Analyze</a:t>
            </a:r>
            <a:r>
              <a:rPr lang="en-US" altLang="tr-TR" sz="2000"/>
              <a:t> each risk to estimate the </a:t>
            </a:r>
            <a:r>
              <a:rPr lang="en-US" altLang="tr-TR" sz="2000" u="sng"/>
              <a:t>probability</a:t>
            </a:r>
            <a:r>
              <a:rPr lang="en-US" altLang="tr-TR" sz="2000"/>
              <a:t> that it will occur and the </a:t>
            </a:r>
            <a:r>
              <a:rPr lang="en-US" altLang="tr-TR" sz="2000" u="sng"/>
              <a:t>impact</a:t>
            </a:r>
            <a:r>
              <a:rPr lang="en-US" altLang="tr-TR" sz="2000"/>
              <a:t> (i.e., damage) that it will do if it does occur</a:t>
            </a:r>
          </a:p>
          <a:p>
            <a:pPr marL="609600" indent="-609600">
              <a:buFontTx/>
              <a:buAutoNum type="arabicParenR"/>
            </a:pPr>
            <a:r>
              <a:rPr lang="en-US" altLang="tr-TR" sz="2000" u="sng"/>
              <a:t>Rank</a:t>
            </a:r>
            <a:r>
              <a:rPr lang="en-US" altLang="tr-TR" sz="2000"/>
              <a:t> the risks by probability and impact</a:t>
            </a:r>
            <a:br>
              <a:rPr lang="en-US" altLang="tr-TR" sz="2000"/>
            </a:br>
            <a:r>
              <a:rPr lang="en-US" altLang="tr-TR" sz="2000"/>
              <a:t> - </a:t>
            </a:r>
            <a:r>
              <a:rPr lang="en-US" altLang="tr-TR" sz="1800"/>
              <a:t>Impact may be negligible, marginal, critical, and catastrophic</a:t>
            </a:r>
          </a:p>
          <a:p>
            <a:pPr marL="609600" indent="-609600">
              <a:buFontTx/>
              <a:buAutoNum type="arabicParenR"/>
            </a:pPr>
            <a:r>
              <a:rPr lang="en-US" altLang="tr-TR" sz="2000" u="sng"/>
              <a:t>Develop</a:t>
            </a:r>
            <a:r>
              <a:rPr lang="en-US" altLang="tr-TR" sz="2000"/>
              <a:t> a contingency plan to manage those risks having </a:t>
            </a:r>
            <a:r>
              <a:rPr lang="en-US" altLang="tr-TR" sz="2000" u="sng"/>
              <a:t>high probability</a:t>
            </a:r>
            <a:r>
              <a:rPr lang="en-US" altLang="tr-TR" sz="2000"/>
              <a:t> and </a:t>
            </a:r>
            <a:r>
              <a:rPr lang="en-US" altLang="tr-TR" sz="2000" u="sng"/>
              <a:t>high impact</a:t>
            </a:r>
          </a:p>
        </p:txBody>
      </p:sp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xmlns="" id="{17F8C4F8-CBCD-46E6-865C-695E344E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7EA4F9-B664-41DD-87A6-54C2DFFD0249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tr-TR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xmlns="" id="{A4A727B8-C5D6-43D7-A2CF-69B3745CCF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Steps for Risk Management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xmlns="" id="{93745A4D-8393-4353-BCD6-E3DD741A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A00489-662B-4863-96A3-63121C2CC132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tr-TR" sz="140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BA0AA001-2939-4787-9815-B87AA1224495}"/>
              </a:ext>
            </a:extLst>
          </p:cNvPr>
          <p:cNvSpPr/>
          <p:nvPr/>
        </p:nvSpPr>
        <p:spPr>
          <a:xfrm>
            <a:off x="2209800" y="1981201"/>
            <a:ext cx="6218238" cy="904875"/>
          </a:xfrm>
          <a:custGeom>
            <a:avLst/>
            <a:gdLst>
              <a:gd name="connsiteX0" fmla="*/ 0 w 6217920"/>
              <a:gd name="connsiteY0" fmla="*/ 90526 h 905256"/>
              <a:gd name="connsiteX1" fmla="*/ 90526 w 6217920"/>
              <a:gd name="connsiteY1" fmla="*/ 0 h 905256"/>
              <a:gd name="connsiteX2" fmla="*/ 6127394 w 6217920"/>
              <a:gd name="connsiteY2" fmla="*/ 0 h 905256"/>
              <a:gd name="connsiteX3" fmla="*/ 6217920 w 6217920"/>
              <a:gd name="connsiteY3" fmla="*/ 90526 h 905256"/>
              <a:gd name="connsiteX4" fmla="*/ 6217920 w 6217920"/>
              <a:gd name="connsiteY4" fmla="*/ 814730 h 905256"/>
              <a:gd name="connsiteX5" fmla="*/ 6127394 w 6217920"/>
              <a:gd name="connsiteY5" fmla="*/ 905256 h 905256"/>
              <a:gd name="connsiteX6" fmla="*/ 90526 w 6217920"/>
              <a:gd name="connsiteY6" fmla="*/ 905256 h 905256"/>
              <a:gd name="connsiteX7" fmla="*/ 0 w 6217920"/>
              <a:gd name="connsiteY7" fmla="*/ 814730 h 905256"/>
              <a:gd name="connsiteX8" fmla="*/ 0 w 6217920"/>
              <a:gd name="connsiteY8" fmla="*/ 90526 h 90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17920" h="905256">
                <a:moveTo>
                  <a:pt x="0" y="90526"/>
                </a:moveTo>
                <a:cubicBezTo>
                  <a:pt x="0" y="40530"/>
                  <a:pt x="40530" y="0"/>
                  <a:pt x="90526" y="0"/>
                </a:cubicBezTo>
                <a:lnTo>
                  <a:pt x="6127394" y="0"/>
                </a:lnTo>
                <a:cubicBezTo>
                  <a:pt x="6177390" y="0"/>
                  <a:pt x="6217920" y="40530"/>
                  <a:pt x="6217920" y="90526"/>
                </a:cubicBezTo>
                <a:lnTo>
                  <a:pt x="6217920" y="814730"/>
                </a:lnTo>
                <a:cubicBezTo>
                  <a:pt x="6217920" y="864726"/>
                  <a:pt x="6177390" y="905256"/>
                  <a:pt x="6127394" y="905256"/>
                </a:cubicBezTo>
                <a:lnTo>
                  <a:pt x="90526" y="905256"/>
                </a:lnTo>
                <a:cubicBezTo>
                  <a:pt x="40530" y="905256"/>
                  <a:pt x="0" y="864726"/>
                  <a:pt x="0" y="814730"/>
                </a:cubicBezTo>
                <a:lnTo>
                  <a:pt x="0" y="9052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5094" tIns="95094" rIns="1095402" bIns="95094" spcCol="1270" anchor="ctr"/>
          <a:lstStyle/>
          <a:p>
            <a:pPr defTabSz="8001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dirty="0"/>
              <a:t>Identify possible risks; recognize what can go wrong</a:t>
            </a:r>
            <a:endParaRPr lang="tr-TR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D05E5CA7-491A-48F4-A012-47F248C1C351}"/>
              </a:ext>
            </a:extLst>
          </p:cNvPr>
          <p:cNvSpPr/>
          <p:nvPr/>
        </p:nvSpPr>
        <p:spPr>
          <a:xfrm>
            <a:off x="2730500" y="3051176"/>
            <a:ext cx="6218238" cy="904875"/>
          </a:xfrm>
          <a:custGeom>
            <a:avLst/>
            <a:gdLst>
              <a:gd name="connsiteX0" fmla="*/ 0 w 6217920"/>
              <a:gd name="connsiteY0" fmla="*/ 90526 h 905256"/>
              <a:gd name="connsiteX1" fmla="*/ 90526 w 6217920"/>
              <a:gd name="connsiteY1" fmla="*/ 0 h 905256"/>
              <a:gd name="connsiteX2" fmla="*/ 6127394 w 6217920"/>
              <a:gd name="connsiteY2" fmla="*/ 0 h 905256"/>
              <a:gd name="connsiteX3" fmla="*/ 6217920 w 6217920"/>
              <a:gd name="connsiteY3" fmla="*/ 90526 h 905256"/>
              <a:gd name="connsiteX4" fmla="*/ 6217920 w 6217920"/>
              <a:gd name="connsiteY4" fmla="*/ 814730 h 905256"/>
              <a:gd name="connsiteX5" fmla="*/ 6127394 w 6217920"/>
              <a:gd name="connsiteY5" fmla="*/ 905256 h 905256"/>
              <a:gd name="connsiteX6" fmla="*/ 90526 w 6217920"/>
              <a:gd name="connsiteY6" fmla="*/ 905256 h 905256"/>
              <a:gd name="connsiteX7" fmla="*/ 0 w 6217920"/>
              <a:gd name="connsiteY7" fmla="*/ 814730 h 905256"/>
              <a:gd name="connsiteX8" fmla="*/ 0 w 6217920"/>
              <a:gd name="connsiteY8" fmla="*/ 90526 h 90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17920" h="905256">
                <a:moveTo>
                  <a:pt x="0" y="90526"/>
                </a:moveTo>
                <a:cubicBezTo>
                  <a:pt x="0" y="40530"/>
                  <a:pt x="40530" y="0"/>
                  <a:pt x="90526" y="0"/>
                </a:cubicBezTo>
                <a:lnTo>
                  <a:pt x="6127394" y="0"/>
                </a:lnTo>
                <a:cubicBezTo>
                  <a:pt x="6177390" y="0"/>
                  <a:pt x="6217920" y="40530"/>
                  <a:pt x="6217920" y="90526"/>
                </a:cubicBezTo>
                <a:lnTo>
                  <a:pt x="6217920" y="814730"/>
                </a:lnTo>
                <a:cubicBezTo>
                  <a:pt x="6217920" y="864726"/>
                  <a:pt x="6177390" y="905256"/>
                  <a:pt x="6127394" y="905256"/>
                </a:cubicBezTo>
                <a:lnTo>
                  <a:pt x="90526" y="905256"/>
                </a:lnTo>
                <a:cubicBezTo>
                  <a:pt x="40530" y="905256"/>
                  <a:pt x="0" y="864726"/>
                  <a:pt x="0" y="814730"/>
                </a:cubicBezTo>
                <a:lnTo>
                  <a:pt x="0" y="9052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5094" tIns="95094" rIns="1204262" bIns="95094" spcCol="1270" anchor="ctr"/>
          <a:lstStyle/>
          <a:p>
            <a:pPr defTabSz="8001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/>
              <a:t>Analyze each risk to estimate the probability that it will occur and the impact (i.e., damage) that it will do if it does occur</a:t>
            </a:r>
            <a:endParaRPr lang="tr-TR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6817492E-AA87-4CCB-8AC0-B19E9019199C}"/>
              </a:ext>
            </a:extLst>
          </p:cNvPr>
          <p:cNvSpPr/>
          <p:nvPr/>
        </p:nvSpPr>
        <p:spPr>
          <a:xfrm>
            <a:off x="3243264" y="4121151"/>
            <a:ext cx="6218237" cy="904875"/>
          </a:xfrm>
          <a:custGeom>
            <a:avLst/>
            <a:gdLst>
              <a:gd name="connsiteX0" fmla="*/ 0 w 6217920"/>
              <a:gd name="connsiteY0" fmla="*/ 90526 h 905256"/>
              <a:gd name="connsiteX1" fmla="*/ 90526 w 6217920"/>
              <a:gd name="connsiteY1" fmla="*/ 0 h 905256"/>
              <a:gd name="connsiteX2" fmla="*/ 6127394 w 6217920"/>
              <a:gd name="connsiteY2" fmla="*/ 0 h 905256"/>
              <a:gd name="connsiteX3" fmla="*/ 6217920 w 6217920"/>
              <a:gd name="connsiteY3" fmla="*/ 90526 h 905256"/>
              <a:gd name="connsiteX4" fmla="*/ 6217920 w 6217920"/>
              <a:gd name="connsiteY4" fmla="*/ 814730 h 905256"/>
              <a:gd name="connsiteX5" fmla="*/ 6127394 w 6217920"/>
              <a:gd name="connsiteY5" fmla="*/ 905256 h 905256"/>
              <a:gd name="connsiteX6" fmla="*/ 90526 w 6217920"/>
              <a:gd name="connsiteY6" fmla="*/ 905256 h 905256"/>
              <a:gd name="connsiteX7" fmla="*/ 0 w 6217920"/>
              <a:gd name="connsiteY7" fmla="*/ 814730 h 905256"/>
              <a:gd name="connsiteX8" fmla="*/ 0 w 6217920"/>
              <a:gd name="connsiteY8" fmla="*/ 90526 h 90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17920" h="905256">
                <a:moveTo>
                  <a:pt x="0" y="90526"/>
                </a:moveTo>
                <a:cubicBezTo>
                  <a:pt x="0" y="40530"/>
                  <a:pt x="40530" y="0"/>
                  <a:pt x="90526" y="0"/>
                </a:cubicBezTo>
                <a:lnTo>
                  <a:pt x="6127394" y="0"/>
                </a:lnTo>
                <a:cubicBezTo>
                  <a:pt x="6177390" y="0"/>
                  <a:pt x="6217920" y="40530"/>
                  <a:pt x="6217920" y="90526"/>
                </a:cubicBezTo>
                <a:lnTo>
                  <a:pt x="6217920" y="814730"/>
                </a:lnTo>
                <a:cubicBezTo>
                  <a:pt x="6217920" y="864726"/>
                  <a:pt x="6177390" y="905256"/>
                  <a:pt x="6127394" y="905256"/>
                </a:cubicBezTo>
                <a:lnTo>
                  <a:pt x="90526" y="905256"/>
                </a:lnTo>
                <a:cubicBezTo>
                  <a:pt x="40530" y="905256"/>
                  <a:pt x="0" y="864726"/>
                  <a:pt x="0" y="814730"/>
                </a:cubicBezTo>
                <a:lnTo>
                  <a:pt x="0" y="9052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5094" tIns="95094" rIns="1196489" bIns="95094" spcCol="1270" anchor="ctr"/>
          <a:lstStyle/>
          <a:p>
            <a:pPr defTabSz="8001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dirty="0"/>
              <a:t>Rank the risks by probability and impact</a:t>
            </a:r>
            <a:br>
              <a:rPr lang="en-US" dirty="0"/>
            </a:br>
            <a:r>
              <a:rPr lang="en-US" dirty="0"/>
              <a:t> - Impact may be negligible, marginal, critical, and catastrophic</a:t>
            </a:r>
            <a:endParaRPr lang="tr-TR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C42A918D-4268-4841-9722-8B7F58FE8423}"/>
              </a:ext>
            </a:extLst>
          </p:cNvPr>
          <p:cNvSpPr/>
          <p:nvPr/>
        </p:nvSpPr>
        <p:spPr>
          <a:xfrm>
            <a:off x="3763964" y="5191126"/>
            <a:ext cx="6218237" cy="904875"/>
          </a:xfrm>
          <a:custGeom>
            <a:avLst/>
            <a:gdLst>
              <a:gd name="connsiteX0" fmla="*/ 0 w 6217920"/>
              <a:gd name="connsiteY0" fmla="*/ 90526 h 905256"/>
              <a:gd name="connsiteX1" fmla="*/ 90526 w 6217920"/>
              <a:gd name="connsiteY1" fmla="*/ 0 h 905256"/>
              <a:gd name="connsiteX2" fmla="*/ 6127394 w 6217920"/>
              <a:gd name="connsiteY2" fmla="*/ 0 h 905256"/>
              <a:gd name="connsiteX3" fmla="*/ 6217920 w 6217920"/>
              <a:gd name="connsiteY3" fmla="*/ 90526 h 905256"/>
              <a:gd name="connsiteX4" fmla="*/ 6217920 w 6217920"/>
              <a:gd name="connsiteY4" fmla="*/ 814730 h 905256"/>
              <a:gd name="connsiteX5" fmla="*/ 6127394 w 6217920"/>
              <a:gd name="connsiteY5" fmla="*/ 905256 h 905256"/>
              <a:gd name="connsiteX6" fmla="*/ 90526 w 6217920"/>
              <a:gd name="connsiteY6" fmla="*/ 905256 h 905256"/>
              <a:gd name="connsiteX7" fmla="*/ 0 w 6217920"/>
              <a:gd name="connsiteY7" fmla="*/ 814730 h 905256"/>
              <a:gd name="connsiteX8" fmla="*/ 0 w 6217920"/>
              <a:gd name="connsiteY8" fmla="*/ 90526 h 90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17920" h="905256">
                <a:moveTo>
                  <a:pt x="0" y="90526"/>
                </a:moveTo>
                <a:cubicBezTo>
                  <a:pt x="0" y="40530"/>
                  <a:pt x="40530" y="0"/>
                  <a:pt x="90526" y="0"/>
                </a:cubicBezTo>
                <a:lnTo>
                  <a:pt x="6127394" y="0"/>
                </a:lnTo>
                <a:cubicBezTo>
                  <a:pt x="6177390" y="0"/>
                  <a:pt x="6217920" y="40530"/>
                  <a:pt x="6217920" y="90526"/>
                </a:cubicBezTo>
                <a:lnTo>
                  <a:pt x="6217920" y="814730"/>
                </a:lnTo>
                <a:cubicBezTo>
                  <a:pt x="6217920" y="864726"/>
                  <a:pt x="6177390" y="905256"/>
                  <a:pt x="6127394" y="905256"/>
                </a:cubicBezTo>
                <a:lnTo>
                  <a:pt x="90526" y="905256"/>
                </a:lnTo>
                <a:cubicBezTo>
                  <a:pt x="40530" y="905256"/>
                  <a:pt x="0" y="864726"/>
                  <a:pt x="0" y="814730"/>
                </a:cubicBezTo>
                <a:lnTo>
                  <a:pt x="0" y="9052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5094" tIns="95094" rIns="1204262" bIns="95094" spcCol="1270" anchor="ctr"/>
          <a:lstStyle/>
          <a:p>
            <a:pPr defTabSz="8001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/>
              <a:t>Develop a contingency plan to manage those risks having high probability and high impact</a:t>
            </a:r>
            <a:endParaRPr lang="tr-TR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E6C4E899-AEE0-4322-B57C-C4C9BF6A11EF}"/>
              </a:ext>
            </a:extLst>
          </p:cNvPr>
          <p:cNvSpPr/>
          <p:nvPr/>
        </p:nvSpPr>
        <p:spPr>
          <a:xfrm>
            <a:off x="7839076" y="2674939"/>
            <a:ext cx="588963" cy="587375"/>
          </a:xfrm>
          <a:custGeom>
            <a:avLst/>
            <a:gdLst>
              <a:gd name="connsiteX0" fmla="*/ 0 w 588416"/>
              <a:gd name="connsiteY0" fmla="*/ 323629 h 588416"/>
              <a:gd name="connsiteX1" fmla="*/ 132394 w 588416"/>
              <a:gd name="connsiteY1" fmla="*/ 323629 h 588416"/>
              <a:gd name="connsiteX2" fmla="*/ 132394 w 588416"/>
              <a:gd name="connsiteY2" fmla="*/ 0 h 588416"/>
              <a:gd name="connsiteX3" fmla="*/ 456022 w 588416"/>
              <a:gd name="connsiteY3" fmla="*/ 0 h 588416"/>
              <a:gd name="connsiteX4" fmla="*/ 456022 w 588416"/>
              <a:gd name="connsiteY4" fmla="*/ 323629 h 588416"/>
              <a:gd name="connsiteX5" fmla="*/ 588416 w 588416"/>
              <a:gd name="connsiteY5" fmla="*/ 323629 h 588416"/>
              <a:gd name="connsiteX6" fmla="*/ 294208 w 588416"/>
              <a:gd name="connsiteY6" fmla="*/ 588416 h 588416"/>
              <a:gd name="connsiteX7" fmla="*/ 0 w 588416"/>
              <a:gd name="connsiteY7" fmla="*/ 323629 h 588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8416" h="588416">
                <a:moveTo>
                  <a:pt x="0" y="323629"/>
                </a:moveTo>
                <a:lnTo>
                  <a:pt x="132394" y="323629"/>
                </a:lnTo>
                <a:lnTo>
                  <a:pt x="132394" y="0"/>
                </a:lnTo>
                <a:lnTo>
                  <a:pt x="456022" y="0"/>
                </a:lnTo>
                <a:lnTo>
                  <a:pt x="456022" y="323629"/>
                </a:lnTo>
                <a:lnTo>
                  <a:pt x="588416" y="323629"/>
                </a:lnTo>
                <a:lnTo>
                  <a:pt x="294208" y="588416"/>
                </a:lnTo>
                <a:lnTo>
                  <a:pt x="0" y="323629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167954" tIns="35560" rIns="167954" bIns="181193" spcCol="1270" anchor="ctr"/>
          <a:lstStyle/>
          <a:p>
            <a:pPr algn="ctr" defTabSz="1244600">
              <a:lnSpc>
                <a:spcPct val="90000"/>
              </a:lnSpc>
              <a:spcAft>
                <a:spcPct val="35000"/>
              </a:spcAft>
              <a:defRPr/>
            </a:pPr>
            <a:endParaRPr lang="tr-TR" sz="280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BB462DD8-64B9-4EDB-A05D-2EA1258B762F}"/>
              </a:ext>
            </a:extLst>
          </p:cNvPr>
          <p:cNvSpPr/>
          <p:nvPr/>
        </p:nvSpPr>
        <p:spPr>
          <a:xfrm>
            <a:off x="8359776" y="3744914"/>
            <a:ext cx="588963" cy="587375"/>
          </a:xfrm>
          <a:custGeom>
            <a:avLst/>
            <a:gdLst>
              <a:gd name="connsiteX0" fmla="*/ 0 w 588416"/>
              <a:gd name="connsiteY0" fmla="*/ 323629 h 588416"/>
              <a:gd name="connsiteX1" fmla="*/ 132394 w 588416"/>
              <a:gd name="connsiteY1" fmla="*/ 323629 h 588416"/>
              <a:gd name="connsiteX2" fmla="*/ 132394 w 588416"/>
              <a:gd name="connsiteY2" fmla="*/ 0 h 588416"/>
              <a:gd name="connsiteX3" fmla="*/ 456022 w 588416"/>
              <a:gd name="connsiteY3" fmla="*/ 0 h 588416"/>
              <a:gd name="connsiteX4" fmla="*/ 456022 w 588416"/>
              <a:gd name="connsiteY4" fmla="*/ 323629 h 588416"/>
              <a:gd name="connsiteX5" fmla="*/ 588416 w 588416"/>
              <a:gd name="connsiteY5" fmla="*/ 323629 h 588416"/>
              <a:gd name="connsiteX6" fmla="*/ 294208 w 588416"/>
              <a:gd name="connsiteY6" fmla="*/ 588416 h 588416"/>
              <a:gd name="connsiteX7" fmla="*/ 0 w 588416"/>
              <a:gd name="connsiteY7" fmla="*/ 323629 h 588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8416" h="588416">
                <a:moveTo>
                  <a:pt x="0" y="323629"/>
                </a:moveTo>
                <a:lnTo>
                  <a:pt x="132394" y="323629"/>
                </a:lnTo>
                <a:lnTo>
                  <a:pt x="132394" y="0"/>
                </a:lnTo>
                <a:lnTo>
                  <a:pt x="456022" y="0"/>
                </a:lnTo>
                <a:lnTo>
                  <a:pt x="456022" y="323629"/>
                </a:lnTo>
                <a:lnTo>
                  <a:pt x="588416" y="323629"/>
                </a:lnTo>
                <a:lnTo>
                  <a:pt x="294208" y="588416"/>
                </a:lnTo>
                <a:lnTo>
                  <a:pt x="0" y="323629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167954" tIns="35560" rIns="167954" bIns="181193" spcCol="1270" anchor="ctr"/>
          <a:lstStyle/>
          <a:p>
            <a:pPr algn="ctr" defTabSz="1244600">
              <a:lnSpc>
                <a:spcPct val="90000"/>
              </a:lnSpc>
              <a:spcAft>
                <a:spcPct val="35000"/>
              </a:spcAft>
              <a:defRPr/>
            </a:pPr>
            <a:endParaRPr lang="tr-TR" sz="28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F18C6150-8759-4A31-BFCF-1E775A951F5C}"/>
              </a:ext>
            </a:extLst>
          </p:cNvPr>
          <p:cNvSpPr/>
          <p:nvPr/>
        </p:nvSpPr>
        <p:spPr>
          <a:xfrm>
            <a:off x="8872538" y="4814889"/>
            <a:ext cx="588962" cy="587375"/>
          </a:xfrm>
          <a:custGeom>
            <a:avLst/>
            <a:gdLst>
              <a:gd name="connsiteX0" fmla="*/ 0 w 588416"/>
              <a:gd name="connsiteY0" fmla="*/ 323629 h 588416"/>
              <a:gd name="connsiteX1" fmla="*/ 132394 w 588416"/>
              <a:gd name="connsiteY1" fmla="*/ 323629 h 588416"/>
              <a:gd name="connsiteX2" fmla="*/ 132394 w 588416"/>
              <a:gd name="connsiteY2" fmla="*/ 0 h 588416"/>
              <a:gd name="connsiteX3" fmla="*/ 456022 w 588416"/>
              <a:gd name="connsiteY3" fmla="*/ 0 h 588416"/>
              <a:gd name="connsiteX4" fmla="*/ 456022 w 588416"/>
              <a:gd name="connsiteY4" fmla="*/ 323629 h 588416"/>
              <a:gd name="connsiteX5" fmla="*/ 588416 w 588416"/>
              <a:gd name="connsiteY5" fmla="*/ 323629 h 588416"/>
              <a:gd name="connsiteX6" fmla="*/ 294208 w 588416"/>
              <a:gd name="connsiteY6" fmla="*/ 588416 h 588416"/>
              <a:gd name="connsiteX7" fmla="*/ 0 w 588416"/>
              <a:gd name="connsiteY7" fmla="*/ 323629 h 588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8416" h="588416">
                <a:moveTo>
                  <a:pt x="0" y="323629"/>
                </a:moveTo>
                <a:lnTo>
                  <a:pt x="132394" y="323629"/>
                </a:lnTo>
                <a:lnTo>
                  <a:pt x="132394" y="0"/>
                </a:lnTo>
                <a:lnTo>
                  <a:pt x="456022" y="0"/>
                </a:lnTo>
                <a:lnTo>
                  <a:pt x="456022" y="323629"/>
                </a:lnTo>
                <a:lnTo>
                  <a:pt x="588416" y="323629"/>
                </a:lnTo>
                <a:lnTo>
                  <a:pt x="294208" y="588416"/>
                </a:lnTo>
                <a:lnTo>
                  <a:pt x="0" y="323629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167954" tIns="35560" rIns="167954" bIns="181193" spcCol="1270" anchor="ctr"/>
          <a:lstStyle/>
          <a:p>
            <a:pPr algn="ctr" defTabSz="1244600">
              <a:lnSpc>
                <a:spcPct val="90000"/>
              </a:lnSpc>
              <a:spcAft>
                <a:spcPct val="35000"/>
              </a:spcAft>
              <a:defRPr/>
            </a:pPr>
            <a:endParaRPr lang="tr-TR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38FD0C6B-D432-445C-AE05-7D347979AF1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tr-TR"/>
              <a:t>Risk Identification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FB260F42-2E04-4D67-B94E-8F8AF73BA05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altLang="tr-T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xmlns="" id="{BF39B072-EBC6-40FB-972E-FBDFE20DD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tr-TR"/>
              <a:t>Background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xmlns="" id="{7BEC08F4-2EDB-4276-B71E-ADA1471285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0" y="1295400"/>
            <a:ext cx="7772400" cy="4114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tr-TR" sz="2000"/>
              <a:t>Risk identification is a systematic attempt to </a:t>
            </a:r>
            <a:r>
              <a:rPr lang="en-US" altLang="tr-TR" sz="2000" u="sng"/>
              <a:t>specify threats</a:t>
            </a:r>
            <a:r>
              <a:rPr lang="en-US" altLang="tr-TR" sz="2000"/>
              <a:t> to the project plan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000"/>
              <a:t>By identifying known and predictable risks, the project manager takes a first step toward </a:t>
            </a:r>
            <a:r>
              <a:rPr lang="en-US" altLang="tr-TR" sz="2000" u="sng"/>
              <a:t>avoiding</a:t>
            </a:r>
            <a:r>
              <a:rPr lang="en-US" altLang="tr-TR" sz="2000"/>
              <a:t> them when possible and </a:t>
            </a:r>
            <a:r>
              <a:rPr lang="en-US" altLang="tr-TR" sz="2000" u="sng"/>
              <a:t>controlling</a:t>
            </a:r>
            <a:r>
              <a:rPr lang="en-US" altLang="tr-TR" sz="2000"/>
              <a:t> them when necessary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000" u="sng"/>
              <a:t>Generic</a:t>
            </a:r>
            <a:r>
              <a:rPr lang="en-US" altLang="tr-TR" sz="2000"/>
              <a:t> risks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/>
              <a:t>Risks that are a potential threat to every software project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000" u="sng"/>
              <a:t>Product-specific</a:t>
            </a:r>
            <a:r>
              <a:rPr lang="en-US" altLang="tr-TR" sz="2000"/>
              <a:t> risks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/>
              <a:t>Risks that can be identified only by those a with a </a:t>
            </a:r>
            <a:r>
              <a:rPr lang="en-US" altLang="tr-TR" sz="1800" u="sng"/>
              <a:t>clear understanding</a:t>
            </a:r>
            <a:r>
              <a:rPr lang="en-US" altLang="tr-TR" sz="1800"/>
              <a:t> of the </a:t>
            </a:r>
            <a:r>
              <a:rPr lang="en-US" altLang="tr-TR" sz="1800" u="sng"/>
              <a:t>technology</a:t>
            </a:r>
            <a:r>
              <a:rPr lang="en-US" altLang="tr-TR" sz="1800"/>
              <a:t>, the </a:t>
            </a:r>
            <a:r>
              <a:rPr lang="en-US" altLang="tr-TR" sz="1800" u="sng"/>
              <a:t>people</a:t>
            </a:r>
            <a:r>
              <a:rPr lang="en-US" altLang="tr-TR" sz="1800"/>
              <a:t>, and the </a:t>
            </a:r>
            <a:r>
              <a:rPr lang="en-US" altLang="tr-TR" sz="1800" u="sng"/>
              <a:t>environment</a:t>
            </a:r>
            <a:r>
              <a:rPr lang="en-US" altLang="tr-TR" sz="1800"/>
              <a:t> that is specific to the software that is to be built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/>
              <a:t>This requires examination of the </a:t>
            </a:r>
            <a:r>
              <a:rPr lang="en-US" altLang="tr-TR" sz="1800" u="sng"/>
              <a:t>project plan</a:t>
            </a:r>
            <a:r>
              <a:rPr lang="en-US" altLang="tr-TR" sz="1800"/>
              <a:t> and the </a:t>
            </a:r>
            <a:r>
              <a:rPr lang="en-US" altLang="tr-TR" sz="1800" u="sng"/>
              <a:t>statement of scope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/>
              <a:t>"What special characteristics of this product may threaten our project plan?"</a:t>
            </a:r>
          </a:p>
        </p:txBody>
      </p:sp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xmlns="" id="{A12589FF-FFEA-49BB-9E46-42FD0395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E26775-F321-4A60-B5D7-028F438F506D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tr-TR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xmlns="" id="{2CDDEEA5-D789-4A4F-8185-0834EB43C2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tr-TR"/>
              <a:t>Risk Item Checklist</a:t>
            </a:r>
          </a:p>
        </p:txBody>
      </p:sp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xmlns="" id="{7AE8C9FC-7C0B-48E5-925F-2B69680E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9A3CFA-01D5-4EA8-A983-4A682D4F058D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tr-TR" sz="140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71C9D379-93C9-45FF-A9FB-E7910718CCD8}"/>
              </a:ext>
            </a:extLst>
          </p:cNvPr>
          <p:cNvSpPr/>
          <p:nvPr/>
        </p:nvSpPr>
        <p:spPr>
          <a:xfrm>
            <a:off x="2619376" y="1727200"/>
            <a:ext cx="6829425" cy="939800"/>
          </a:xfrm>
          <a:custGeom>
            <a:avLst/>
            <a:gdLst>
              <a:gd name="connsiteX0" fmla="*/ 0 w 2368153"/>
              <a:gd name="connsiteY0" fmla="*/ 0 h 921095"/>
              <a:gd name="connsiteX1" fmla="*/ 2368153 w 2368153"/>
              <a:gd name="connsiteY1" fmla="*/ 0 h 921095"/>
              <a:gd name="connsiteX2" fmla="*/ 2368153 w 2368153"/>
              <a:gd name="connsiteY2" fmla="*/ 921095 h 921095"/>
              <a:gd name="connsiteX3" fmla="*/ 0 w 2368153"/>
              <a:gd name="connsiteY3" fmla="*/ 921095 h 921095"/>
              <a:gd name="connsiteX4" fmla="*/ 0 w 2368153"/>
              <a:gd name="connsiteY4" fmla="*/ 0 h 921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8153" h="921095">
                <a:moveTo>
                  <a:pt x="0" y="0"/>
                </a:moveTo>
                <a:lnTo>
                  <a:pt x="2368153" y="0"/>
                </a:lnTo>
                <a:lnTo>
                  <a:pt x="2368153" y="921095"/>
                </a:lnTo>
                <a:lnTo>
                  <a:pt x="0" y="92109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06680" tIns="60960" rIns="106680" bIns="60960" spcCol="1270" anchor="ctr"/>
          <a:lstStyle/>
          <a:p>
            <a:pPr defTabSz="66675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800" dirty="0"/>
              <a:t>Used as one way to identify risks</a:t>
            </a:r>
            <a:endParaRPr lang="tr-TR" sz="28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DA3A080C-0E63-4F06-B5CB-3A115878A762}"/>
              </a:ext>
            </a:extLst>
          </p:cNvPr>
          <p:cNvSpPr/>
          <p:nvPr/>
        </p:nvSpPr>
        <p:spPr>
          <a:xfrm>
            <a:off x="2619376" y="2984500"/>
            <a:ext cx="6829425" cy="749300"/>
          </a:xfrm>
          <a:custGeom>
            <a:avLst/>
            <a:gdLst>
              <a:gd name="connsiteX0" fmla="*/ 0 w 2368153"/>
              <a:gd name="connsiteY0" fmla="*/ 0 h 921095"/>
              <a:gd name="connsiteX1" fmla="*/ 2368153 w 2368153"/>
              <a:gd name="connsiteY1" fmla="*/ 0 h 921095"/>
              <a:gd name="connsiteX2" fmla="*/ 2368153 w 2368153"/>
              <a:gd name="connsiteY2" fmla="*/ 921095 h 921095"/>
              <a:gd name="connsiteX3" fmla="*/ 0 w 2368153"/>
              <a:gd name="connsiteY3" fmla="*/ 921095 h 921095"/>
              <a:gd name="connsiteX4" fmla="*/ 0 w 2368153"/>
              <a:gd name="connsiteY4" fmla="*/ 0 h 921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8153" h="921095">
                <a:moveTo>
                  <a:pt x="0" y="0"/>
                </a:moveTo>
                <a:lnTo>
                  <a:pt x="2368153" y="0"/>
                </a:lnTo>
                <a:lnTo>
                  <a:pt x="2368153" y="921095"/>
                </a:lnTo>
                <a:lnTo>
                  <a:pt x="0" y="92109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06680" tIns="60960" rIns="106680" bIns="60960" spcCol="1270" anchor="ctr"/>
          <a:lstStyle/>
          <a:p>
            <a:pPr defTabSz="66675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800" dirty="0"/>
              <a:t>Focuses on known and predictable risks in specific subcategories (see next slide)</a:t>
            </a:r>
            <a:endParaRPr lang="tr-TR" sz="28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46DAD75D-8D6B-44D4-8E7A-F4888E1D6C56}"/>
              </a:ext>
            </a:extLst>
          </p:cNvPr>
          <p:cNvSpPr/>
          <p:nvPr/>
        </p:nvSpPr>
        <p:spPr>
          <a:xfrm>
            <a:off x="2619376" y="4089400"/>
            <a:ext cx="6829425" cy="711200"/>
          </a:xfrm>
          <a:custGeom>
            <a:avLst/>
            <a:gdLst>
              <a:gd name="connsiteX0" fmla="*/ 0 w 2368153"/>
              <a:gd name="connsiteY0" fmla="*/ 0 h 921095"/>
              <a:gd name="connsiteX1" fmla="*/ 2368153 w 2368153"/>
              <a:gd name="connsiteY1" fmla="*/ 0 h 921095"/>
              <a:gd name="connsiteX2" fmla="*/ 2368153 w 2368153"/>
              <a:gd name="connsiteY2" fmla="*/ 921095 h 921095"/>
              <a:gd name="connsiteX3" fmla="*/ 0 w 2368153"/>
              <a:gd name="connsiteY3" fmla="*/ 921095 h 921095"/>
              <a:gd name="connsiteX4" fmla="*/ 0 w 2368153"/>
              <a:gd name="connsiteY4" fmla="*/ 0 h 921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8153" h="921095">
                <a:moveTo>
                  <a:pt x="0" y="0"/>
                </a:moveTo>
                <a:lnTo>
                  <a:pt x="2368153" y="0"/>
                </a:lnTo>
                <a:lnTo>
                  <a:pt x="2368153" y="921095"/>
                </a:lnTo>
                <a:lnTo>
                  <a:pt x="0" y="92109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06680" tIns="60960" rIns="106680" bIns="60960" spcCol="1270" anchor="ctr"/>
          <a:lstStyle/>
          <a:p>
            <a:pPr defTabSz="66675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800"/>
              <a:t>Can be organized in several ways</a:t>
            </a:r>
            <a:endParaRPr lang="tr-TR" sz="280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D57AB6C1-612E-4FE0-A0EB-5E0464A70737}"/>
              </a:ext>
            </a:extLst>
          </p:cNvPr>
          <p:cNvSpPr/>
          <p:nvPr/>
        </p:nvSpPr>
        <p:spPr>
          <a:xfrm>
            <a:off x="2619376" y="4803776"/>
            <a:ext cx="6829425" cy="1749425"/>
          </a:xfrm>
          <a:custGeom>
            <a:avLst/>
            <a:gdLst>
              <a:gd name="connsiteX0" fmla="*/ 0 w 2368153"/>
              <a:gd name="connsiteY0" fmla="*/ 0 h 2264625"/>
              <a:gd name="connsiteX1" fmla="*/ 2368153 w 2368153"/>
              <a:gd name="connsiteY1" fmla="*/ 0 h 2264625"/>
              <a:gd name="connsiteX2" fmla="*/ 2368153 w 2368153"/>
              <a:gd name="connsiteY2" fmla="*/ 2264625 h 2264625"/>
              <a:gd name="connsiteX3" fmla="*/ 0 w 2368153"/>
              <a:gd name="connsiteY3" fmla="*/ 2264625 h 2264625"/>
              <a:gd name="connsiteX4" fmla="*/ 0 w 2368153"/>
              <a:gd name="connsiteY4" fmla="*/ 0 h 226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8153" h="2264625">
                <a:moveTo>
                  <a:pt x="0" y="0"/>
                </a:moveTo>
                <a:lnTo>
                  <a:pt x="2368153" y="0"/>
                </a:lnTo>
                <a:lnTo>
                  <a:pt x="2368153" y="2264625"/>
                </a:lnTo>
                <a:lnTo>
                  <a:pt x="0" y="22646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80010" tIns="80010" rIns="106680" bIns="120015" spcCol="1270"/>
          <a:lstStyle/>
          <a:p>
            <a:pPr marL="114300" lvl="1" indent="-114300" defTabSz="666750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r>
              <a:rPr lang="en-US" sz="2000"/>
              <a:t>A list of characteristics relevant to each risk subcategory </a:t>
            </a:r>
            <a:endParaRPr lang="tr-TR" sz="2000"/>
          </a:p>
          <a:p>
            <a:pPr marL="114300" lvl="1" indent="-114300" defTabSz="666750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r>
              <a:rPr lang="en-US" sz="2000"/>
              <a:t>Questionnaire that leads to an estimate on the impact of each risk</a:t>
            </a:r>
            <a:endParaRPr lang="tr-TR" sz="2000"/>
          </a:p>
          <a:p>
            <a:pPr marL="114300" lvl="1" indent="-114300" defTabSz="666750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r>
              <a:rPr lang="en-US" sz="2000"/>
              <a:t>A list containing a set of risk component and drivers and their probability of occurrence </a:t>
            </a:r>
            <a:endParaRPr lang="tr-TR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xmlns="" id="{219EC93B-2982-4332-8B31-6A054F49D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tr-TR" sz="4000"/>
              <a:t>Known and Predictable Risk Categories</a:t>
            </a:r>
          </a:p>
        </p:txBody>
      </p:sp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xmlns="" id="{CD8DF944-0823-4854-80E1-69E85AB9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E89D60-76BC-41A3-8637-34313703B6B2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tr-TR" sz="140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7BCE29A0-D187-403F-BBAF-CBE1C0EDBC4C}"/>
              </a:ext>
            </a:extLst>
          </p:cNvPr>
          <p:cNvGraphicFramePr/>
          <p:nvPr/>
        </p:nvGraphicFramePr>
        <p:xfrm>
          <a:off x="1600200" y="1143000"/>
          <a:ext cx="88392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>
            <a:extLst>
              <a:ext uri="{FF2B5EF4-FFF2-40B4-BE49-F238E27FC236}">
                <a16:creationId xmlns:a16="http://schemas.microsoft.com/office/drawing/2014/main" xmlns="" id="{8F33BC17-DD7D-479F-9A98-4B3C53B4540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809875" y="188913"/>
            <a:ext cx="6477000" cy="1143000"/>
          </a:xfrm>
        </p:spPr>
        <p:txBody>
          <a:bodyPr vert="horz" lIns="90487" tIns="44450" rIns="90487" bIns="44450" rtlCol="0" anchor="ctr">
            <a:normAutofit fontScale="90000"/>
          </a:bodyPr>
          <a:lstStyle/>
          <a:p>
            <a:pPr eaLnBrk="1" hangingPunct="1"/>
            <a:r>
              <a:rPr lang="en-US" altLang="tr-TR"/>
              <a:t>Recording Risk Information</a:t>
            </a:r>
          </a:p>
        </p:txBody>
      </p:sp>
      <p:sp>
        <p:nvSpPr>
          <p:cNvPr id="21507" name="Espaço Reservado para Rodapé 3">
            <a:extLst>
              <a:ext uri="{FF2B5EF4-FFF2-40B4-BE49-F238E27FC236}">
                <a16:creationId xmlns:a16="http://schemas.microsoft.com/office/drawing/2014/main" xmlns="" id="{D2BB088D-86AD-44AF-9297-D8F5F832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>
                <a:solidFill>
                  <a:srgbClr val="FFFFFF"/>
                </a:solidFill>
                <a:latin typeface="Avant Garde" charset="0"/>
              </a:rPr>
              <a:t>These courseware materials are to be used in conjunction with </a:t>
            </a:r>
            <a:r>
              <a:rPr lang="en-US" altLang="tr-TR" sz="1400" i="1">
                <a:solidFill>
                  <a:srgbClr val="FFFFFF"/>
                </a:solidFill>
                <a:latin typeface="Avant Garde" charset="0"/>
              </a:rPr>
              <a:t>Software Engineering: A Practitioner’s Approach,</a:t>
            </a:r>
            <a:r>
              <a:rPr lang="en-US" altLang="tr-TR" sz="1400">
                <a:solidFill>
                  <a:srgbClr val="FFFFFF"/>
                </a:solidFill>
                <a:latin typeface="Avant Garde" charset="0"/>
              </a:rPr>
              <a:t> 6/e and are provided with permission by R.S. Pressman &amp; Associates, Inc., copyright © 1996, 2001, 2005</a:t>
            </a:r>
            <a:endParaRPr lang="en-US" altLang="tr-TR" sz="1400">
              <a:solidFill>
                <a:srgbClr val="003399"/>
              </a:solidFill>
              <a:latin typeface="Avant Garde" charset="0"/>
            </a:endParaRPr>
          </a:p>
        </p:txBody>
      </p:sp>
      <p:sp>
        <p:nvSpPr>
          <p:cNvPr id="21508" name="Espaço Reservado para Número de Slide 4">
            <a:extLst>
              <a:ext uri="{FF2B5EF4-FFF2-40B4-BE49-F238E27FC236}">
                <a16:creationId xmlns:a16="http://schemas.microsoft.com/office/drawing/2014/main" xmlns="" id="{44614E96-0CED-492B-B73B-C7D8DB0A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B2D926-56C8-4A4B-92EB-D926EBC8D49B}" type="slidenum">
              <a:rPr lang="en-US" altLang="tr-TR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tr-TR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1509" name="Freeform 2">
            <a:extLst>
              <a:ext uri="{FF2B5EF4-FFF2-40B4-BE49-F238E27FC236}">
                <a16:creationId xmlns:a16="http://schemas.microsoft.com/office/drawing/2014/main" xmlns="" id="{F131C0E1-71AF-45DA-94A9-74405492174E}"/>
              </a:ext>
            </a:extLst>
          </p:cNvPr>
          <p:cNvSpPr>
            <a:spLocks/>
          </p:cNvSpPr>
          <p:nvPr/>
        </p:nvSpPr>
        <p:spPr bwMode="auto">
          <a:xfrm>
            <a:off x="3378200" y="1573214"/>
            <a:ext cx="6604000" cy="4446587"/>
          </a:xfrm>
          <a:custGeom>
            <a:avLst/>
            <a:gdLst>
              <a:gd name="T0" fmla="*/ 2147483646 w 3745"/>
              <a:gd name="T1" fmla="*/ 2147483646 h 2257"/>
              <a:gd name="T2" fmla="*/ 0 w 3745"/>
              <a:gd name="T3" fmla="*/ 2147483646 h 2257"/>
              <a:gd name="T4" fmla="*/ 0 w 3745"/>
              <a:gd name="T5" fmla="*/ 2147483646 h 2257"/>
              <a:gd name="T6" fmla="*/ 2147483646 w 3745"/>
              <a:gd name="T7" fmla="*/ 0 h 2257"/>
              <a:gd name="T8" fmla="*/ 2147483646 w 3745"/>
              <a:gd name="T9" fmla="*/ 0 h 2257"/>
              <a:gd name="T10" fmla="*/ 2147483646 w 3745"/>
              <a:gd name="T11" fmla="*/ 2147483646 h 2257"/>
              <a:gd name="T12" fmla="*/ 2147483646 w 3745"/>
              <a:gd name="T13" fmla="*/ 2147483646 h 2257"/>
              <a:gd name="T14" fmla="*/ 2147483646 w 3745"/>
              <a:gd name="T15" fmla="*/ 2147483646 h 2257"/>
              <a:gd name="T16" fmla="*/ 2147483646 w 3745"/>
              <a:gd name="T17" fmla="*/ 2147483646 h 2257"/>
              <a:gd name="T18" fmla="*/ 2147483646 w 3745"/>
              <a:gd name="T19" fmla="*/ 2147483646 h 2257"/>
              <a:gd name="T20" fmla="*/ 2147483646 w 3745"/>
              <a:gd name="T21" fmla="*/ 2147483646 h 2257"/>
              <a:gd name="T22" fmla="*/ 2147483646 w 3745"/>
              <a:gd name="T23" fmla="*/ 2147483646 h 2257"/>
              <a:gd name="T24" fmla="*/ 2147483646 w 3745"/>
              <a:gd name="T25" fmla="*/ 2147483646 h 2257"/>
              <a:gd name="T26" fmla="*/ 2147483646 w 3745"/>
              <a:gd name="T27" fmla="*/ 2147483646 h 2257"/>
              <a:gd name="T28" fmla="*/ 2147483646 w 3745"/>
              <a:gd name="T29" fmla="*/ 2147483646 h 225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745"/>
              <a:gd name="T46" fmla="*/ 0 h 2257"/>
              <a:gd name="T47" fmla="*/ 3745 w 3745"/>
              <a:gd name="T48" fmla="*/ 2257 h 225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745" h="2257">
                <a:moveTo>
                  <a:pt x="912" y="2256"/>
                </a:moveTo>
                <a:lnTo>
                  <a:pt x="0" y="2256"/>
                </a:lnTo>
                <a:lnTo>
                  <a:pt x="0" y="96"/>
                </a:lnTo>
                <a:lnTo>
                  <a:pt x="96" y="0"/>
                </a:lnTo>
                <a:lnTo>
                  <a:pt x="3648" y="0"/>
                </a:lnTo>
                <a:lnTo>
                  <a:pt x="3744" y="96"/>
                </a:lnTo>
                <a:lnTo>
                  <a:pt x="3744" y="2256"/>
                </a:lnTo>
                <a:lnTo>
                  <a:pt x="2832" y="2256"/>
                </a:lnTo>
                <a:lnTo>
                  <a:pt x="2928" y="2016"/>
                </a:lnTo>
                <a:lnTo>
                  <a:pt x="2640" y="2016"/>
                </a:lnTo>
                <a:lnTo>
                  <a:pt x="2736" y="2256"/>
                </a:lnTo>
                <a:lnTo>
                  <a:pt x="1008" y="2256"/>
                </a:lnTo>
                <a:lnTo>
                  <a:pt x="1104" y="2016"/>
                </a:lnTo>
                <a:lnTo>
                  <a:pt x="816" y="2016"/>
                </a:lnTo>
                <a:lnTo>
                  <a:pt x="912" y="2256"/>
                </a:lnTo>
              </a:path>
            </a:pathLst>
          </a:custGeom>
          <a:solidFill>
            <a:schemeClr val="accent2"/>
          </a:solidFill>
          <a:ln w="254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0" name="Freeform 3">
            <a:extLst>
              <a:ext uri="{FF2B5EF4-FFF2-40B4-BE49-F238E27FC236}">
                <a16:creationId xmlns:a16="http://schemas.microsoft.com/office/drawing/2014/main" xmlns="" id="{69E95E4F-DA83-4283-8174-4B58E10BFAEA}"/>
              </a:ext>
            </a:extLst>
          </p:cNvPr>
          <p:cNvSpPr>
            <a:spLocks/>
          </p:cNvSpPr>
          <p:nvPr/>
        </p:nvSpPr>
        <p:spPr bwMode="auto">
          <a:xfrm>
            <a:off x="3225800" y="1649414"/>
            <a:ext cx="6604000" cy="4446587"/>
          </a:xfrm>
          <a:custGeom>
            <a:avLst/>
            <a:gdLst>
              <a:gd name="T0" fmla="*/ 2147483646 w 3745"/>
              <a:gd name="T1" fmla="*/ 2147483646 h 2257"/>
              <a:gd name="T2" fmla="*/ 0 w 3745"/>
              <a:gd name="T3" fmla="*/ 2147483646 h 2257"/>
              <a:gd name="T4" fmla="*/ 0 w 3745"/>
              <a:gd name="T5" fmla="*/ 2147483646 h 2257"/>
              <a:gd name="T6" fmla="*/ 2147483646 w 3745"/>
              <a:gd name="T7" fmla="*/ 0 h 2257"/>
              <a:gd name="T8" fmla="*/ 2147483646 w 3745"/>
              <a:gd name="T9" fmla="*/ 0 h 2257"/>
              <a:gd name="T10" fmla="*/ 2147483646 w 3745"/>
              <a:gd name="T11" fmla="*/ 2147483646 h 2257"/>
              <a:gd name="T12" fmla="*/ 2147483646 w 3745"/>
              <a:gd name="T13" fmla="*/ 2147483646 h 2257"/>
              <a:gd name="T14" fmla="*/ 2147483646 w 3745"/>
              <a:gd name="T15" fmla="*/ 2147483646 h 2257"/>
              <a:gd name="T16" fmla="*/ 2147483646 w 3745"/>
              <a:gd name="T17" fmla="*/ 2147483646 h 2257"/>
              <a:gd name="T18" fmla="*/ 2147483646 w 3745"/>
              <a:gd name="T19" fmla="*/ 2147483646 h 2257"/>
              <a:gd name="T20" fmla="*/ 2147483646 w 3745"/>
              <a:gd name="T21" fmla="*/ 2147483646 h 2257"/>
              <a:gd name="T22" fmla="*/ 2147483646 w 3745"/>
              <a:gd name="T23" fmla="*/ 2147483646 h 2257"/>
              <a:gd name="T24" fmla="*/ 2147483646 w 3745"/>
              <a:gd name="T25" fmla="*/ 2147483646 h 2257"/>
              <a:gd name="T26" fmla="*/ 2147483646 w 3745"/>
              <a:gd name="T27" fmla="*/ 2147483646 h 2257"/>
              <a:gd name="T28" fmla="*/ 2147483646 w 3745"/>
              <a:gd name="T29" fmla="*/ 2147483646 h 225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745"/>
              <a:gd name="T46" fmla="*/ 0 h 2257"/>
              <a:gd name="T47" fmla="*/ 3745 w 3745"/>
              <a:gd name="T48" fmla="*/ 2257 h 225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745" h="2257">
                <a:moveTo>
                  <a:pt x="912" y="2256"/>
                </a:moveTo>
                <a:lnTo>
                  <a:pt x="0" y="2256"/>
                </a:lnTo>
                <a:lnTo>
                  <a:pt x="0" y="96"/>
                </a:lnTo>
                <a:lnTo>
                  <a:pt x="96" y="0"/>
                </a:lnTo>
                <a:lnTo>
                  <a:pt x="3648" y="0"/>
                </a:lnTo>
                <a:lnTo>
                  <a:pt x="3744" y="96"/>
                </a:lnTo>
                <a:lnTo>
                  <a:pt x="3744" y="2256"/>
                </a:lnTo>
                <a:lnTo>
                  <a:pt x="2832" y="2256"/>
                </a:lnTo>
                <a:lnTo>
                  <a:pt x="2928" y="2016"/>
                </a:lnTo>
                <a:lnTo>
                  <a:pt x="2640" y="2016"/>
                </a:lnTo>
                <a:lnTo>
                  <a:pt x="2736" y="2256"/>
                </a:lnTo>
                <a:lnTo>
                  <a:pt x="1008" y="2256"/>
                </a:lnTo>
                <a:lnTo>
                  <a:pt x="1104" y="2016"/>
                </a:lnTo>
                <a:lnTo>
                  <a:pt x="816" y="2016"/>
                </a:lnTo>
                <a:lnTo>
                  <a:pt x="912" y="2256"/>
                </a:lnTo>
              </a:path>
            </a:pathLst>
          </a:custGeom>
          <a:solidFill>
            <a:schemeClr val="accent2"/>
          </a:solidFill>
          <a:ln w="254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1" name="Freeform 4">
            <a:extLst>
              <a:ext uri="{FF2B5EF4-FFF2-40B4-BE49-F238E27FC236}">
                <a16:creationId xmlns:a16="http://schemas.microsoft.com/office/drawing/2014/main" xmlns="" id="{305DACEF-9F14-4442-8C0C-19982ACAE996}"/>
              </a:ext>
            </a:extLst>
          </p:cNvPr>
          <p:cNvSpPr>
            <a:spLocks/>
          </p:cNvSpPr>
          <p:nvPr/>
        </p:nvSpPr>
        <p:spPr bwMode="auto">
          <a:xfrm>
            <a:off x="3073400" y="1725614"/>
            <a:ext cx="6604000" cy="4446587"/>
          </a:xfrm>
          <a:custGeom>
            <a:avLst/>
            <a:gdLst>
              <a:gd name="T0" fmla="*/ 2147483646 w 3745"/>
              <a:gd name="T1" fmla="*/ 2147483646 h 2257"/>
              <a:gd name="T2" fmla="*/ 0 w 3745"/>
              <a:gd name="T3" fmla="*/ 2147483646 h 2257"/>
              <a:gd name="T4" fmla="*/ 0 w 3745"/>
              <a:gd name="T5" fmla="*/ 2147483646 h 2257"/>
              <a:gd name="T6" fmla="*/ 2147483646 w 3745"/>
              <a:gd name="T7" fmla="*/ 0 h 2257"/>
              <a:gd name="T8" fmla="*/ 2147483646 w 3745"/>
              <a:gd name="T9" fmla="*/ 0 h 2257"/>
              <a:gd name="T10" fmla="*/ 2147483646 w 3745"/>
              <a:gd name="T11" fmla="*/ 2147483646 h 2257"/>
              <a:gd name="T12" fmla="*/ 2147483646 w 3745"/>
              <a:gd name="T13" fmla="*/ 2147483646 h 2257"/>
              <a:gd name="T14" fmla="*/ 2147483646 w 3745"/>
              <a:gd name="T15" fmla="*/ 2147483646 h 2257"/>
              <a:gd name="T16" fmla="*/ 2147483646 w 3745"/>
              <a:gd name="T17" fmla="*/ 2147483646 h 2257"/>
              <a:gd name="T18" fmla="*/ 2147483646 w 3745"/>
              <a:gd name="T19" fmla="*/ 2147483646 h 2257"/>
              <a:gd name="T20" fmla="*/ 2147483646 w 3745"/>
              <a:gd name="T21" fmla="*/ 2147483646 h 2257"/>
              <a:gd name="T22" fmla="*/ 2147483646 w 3745"/>
              <a:gd name="T23" fmla="*/ 2147483646 h 2257"/>
              <a:gd name="T24" fmla="*/ 2147483646 w 3745"/>
              <a:gd name="T25" fmla="*/ 2147483646 h 2257"/>
              <a:gd name="T26" fmla="*/ 2147483646 w 3745"/>
              <a:gd name="T27" fmla="*/ 2147483646 h 2257"/>
              <a:gd name="T28" fmla="*/ 2147483646 w 3745"/>
              <a:gd name="T29" fmla="*/ 2147483646 h 225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745"/>
              <a:gd name="T46" fmla="*/ 0 h 2257"/>
              <a:gd name="T47" fmla="*/ 3745 w 3745"/>
              <a:gd name="T48" fmla="*/ 2257 h 225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745" h="2257">
                <a:moveTo>
                  <a:pt x="912" y="2256"/>
                </a:moveTo>
                <a:lnTo>
                  <a:pt x="0" y="2256"/>
                </a:lnTo>
                <a:lnTo>
                  <a:pt x="0" y="96"/>
                </a:lnTo>
                <a:lnTo>
                  <a:pt x="96" y="0"/>
                </a:lnTo>
                <a:lnTo>
                  <a:pt x="3648" y="0"/>
                </a:lnTo>
                <a:lnTo>
                  <a:pt x="3744" y="96"/>
                </a:lnTo>
                <a:lnTo>
                  <a:pt x="3744" y="2256"/>
                </a:lnTo>
                <a:lnTo>
                  <a:pt x="2832" y="2256"/>
                </a:lnTo>
                <a:lnTo>
                  <a:pt x="2928" y="2016"/>
                </a:lnTo>
                <a:lnTo>
                  <a:pt x="2640" y="2016"/>
                </a:lnTo>
                <a:lnTo>
                  <a:pt x="2736" y="2256"/>
                </a:lnTo>
                <a:lnTo>
                  <a:pt x="1008" y="2256"/>
                </a:lnTo>
                <a:lnTo>
                  <a:pt x="1104" y="2016"/>
                </a:lnTo>
                <a:lnTo>
                  <a:pt x="816" y="2016"/>
                </a:lnTo>
                <a:lnTo>
                  <a:pt x="912" y="2256"/>
                </a:lnTo>
              </a:path>
            </a:pathLst>
          </a:custGeom>
          <a:solidFill>
            <a:schemeClr val="accent2"/>
          </a:solidFill>
          <a:ln w="254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Freeform 5">
            <a:extLst>
              <a:ext uri="{FF2B5EF4-FFF2-40B4-BE49-F238E27FC236}">
                <a16:creationId xmlns:a16="http://schemas.microsoft.com/office/drawing/2014/main" xmlns="" id="{1409C6B6-9B83-4403-BA57-F3FD93D4E277}"/>
              </a:ext>
            </a:extLst>
          </p:cNvPr>
          <p:cNvSpPr>
            <a:spLocks/>
          </p:cNvSpPr>
          <p:nvPr/>
        </p:nvSpPr>
        <p:spPr bwMode="auto">
          <a:xfrm>
            <a:off x="2921000" y="1801814"/>
            <a:ext cx="6604000" cy="4446587"/>
          </a:xfrm>
          <a:custGeom>
            <a:avLst/>
            <a:gdLst>
              <a:gd name="T0" fmla="*/ 2147483646 w 3745"/>
              <a:gd name="T1" fmla="*/ 2147483646 h 2257"/>
              <a:gd name="T2" fmla="*/ 0 w 3745"/>
              <a:gd name="T3" fmla="*/ 2147483646 h 2257"/>
              <a:gd name="T4" fmla="*/ 0 w 3745"/>
              <a:gd name="T5" fmla="*/ 2147483646 h 2257"/>
              <a:gd name="T6" fmla="*/ 2147483646 w 3745"/>
              <a:gd name="T7" fmla="*/ 0 h 2257"/>
              <a:gd name="T8" fmla="*/ 2147483646 w 3745"/>
              <a:gd name="T9" fmla="*/ 0 h 2257"/>
              <a:gd name="T10" fmla="*/ 2147483646 w 3745"/>
              <a:gd name="T11" fmla="*/ 2147483646 h 2257"/>
              <a:gd name="T12" fmla="*/ 2147483646 w 3745"/>
              <a:gd name="T13" fmla="*/ 2147483646 h 2257"/>
              <a:gd name="T14" fmla="*/ 2147483646 w 3745"/>
              <a:gd name="T15" fmla="*/ 2147483646 h 2257"/>
              <a:gd name="T16" fmla="*/ 2147483646 w 3745"/>
              <a:gd name="T17" fmla="*/ 2147483646 h 2257"/>
              <a:gd name="T18" fmla="*/ 2147483646 w 3745"/>
              <a:gd name="T19" fmla="*/ 2147483646 h 2257"/>
              <a:gd name="T20" fmla="*/ 2147483646 w 3745"/>
              <a:gd name="T21" fmla="*/ 2147483646 h 2257"/>
              <a:gd name="T22" fmla="*/ 2147483646 w 3745"/>
              <a:gd name="T23" fmla="*/ 2147483646 h 2257"/>
              <a:gd name="T24" fmla="*/ 2147483646 w 3745"/>
              <a:gd name="T25" fmla="*/ 2147483646 h 2257"/>
              <a:gd name="T26" fmla="*/ 2147483646 w 3745"/>
              <a:gd name="T27" fmla="*/ 2147483646 h 2257"/>
              <a:gd name="T28" fmla="*/ 2147483646 w 3745"/>
              <a:gd name="T29" fmla="*/ 2147483646 h 225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745"/>
              <a:gd name="T46" fmla="*/ 0 h 2257"/>
              <a:gd name="T47" fmla="*/ 3745 w 3745"/>
              <a:gd name="T48" fmla="*/ 2257 h 225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745" h="2257">
                <a:moveTo>
                  <a:pt x="912" y="2256"/>
                </a:moveTo>
                <a:lnTo>
                  <a:pt x="0" y="2256"/>
                </a:lnTo>
                <a:lnTo>
                  <a:pt x="0" y="96"/>
                </a:lnTo>
                <a:lnTo>
                  <a:pt x="96" y="0"/>
                </a:lnTo>
                <a:lnTo>
                  <a:pt x="3648" y="0"/>
                </a:lnTo>
                <a:lnTo>
                  <a:pt x="3744" y="96"/>
                </a:lnTo>
                <a:lnTo>
                  <a:pt x="3744" y="2256"/>
                </a:lnTo>
                <a:lnTo>
                  <a:pt x="2832" y="2256"/>
                </a:lnTo>
                <a:lnTo>
                  <a:pt x="2928" y="2016"/>
                </a:lnTo>
                <a:lnTo>
                  <a:pt x="2640" y="2016"/>
                </a:lnTo>
                <a:lnTo>
                  <a:pt x="2736" y="2256"/>
                </a:lnTo>
                <a:lnTo>
                  <a:pt x="1008" y="2256"/>
                </a:lnTo>
                <a:lnTo>
                  <a:pt x="1104" y="2016"/>
                </a:lnTo>
                <a:lnTo>
                  <a:pt x="816" y="2016"/>
                </a:lnTo>
                <a:lnTo>
                  <a:pt x="912" y="2256"/>
                </a:lnTo>
              </a:path>
            </a:pathLst>
          </a:custGeom>
          <a:solidFill>
            <a:schemeClr val="accent2"/>
          </a:solidFill>
          <a:ln w="254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3" name="Freeform 6">
            <a:extLst>
              <a:ext uri="{FF2B5EF4-FFF2-40B4-BE49-F238E27FC236}">
                <a16:creationId xmlns:a16="http://schemas.microsoft.com/office/drawing/2014/main" xmlns="" id="{3C41D9E0-3C66-49F5-BDF4-4523E586C067}"/>
              </a:ext>
            </a:extLst>
          </p:cNvPr>
          <p:cNvSpPr>
            <a:spLocks/>
          </p:cNvSpPr>
          <p:nvPr/>
        </p:nvSpPr>
        <p:spPr bwMode="auto">
          <a:xfrm>
            <a:off x="2768600" y="1878014"/>
            <a:ext cx="6604000" cy="4446587"/>
          </a:xfrm>
          <a:custGeom>
            <a:avLst/>
            <a:gdLst>
              <a:gd name="T0" fmla="*/ 2147483646 w 3745"/>
              <a:gd name="T1" fmla="*/ 2147483646 h 2257"/>
              <a:gd name="T2" fmla="*/ 0 w 3745"/>
              <a:gd name="T3" fmla="*/ 2147483646 h 2257"/>
              <a:gd name="T4" fmla="*/ 0 w 3745"/>
              <a:gd name="T5" fmla="*/ 2147483646 h 2257"/>
              <a:gd name="T6" fmla="*/ 2147483646 w 3745"/>
              <a:gd name="T7" fmla="*/ 0 h 2257"/>
              <a:gd name="T8" fmla="*/ 2147483646 w 3745"/>
              <a:gd name="T9" fmla="*/ 0 h 2257"/>
              <a:gd name="T10" fmla="*/ 2147483646 w 3745"/>
              <a:gd name="T11" fmla="*/ 2147483646 h 2257"/>
              <a:gd name="T12" fmla="*/ 2147483646 w 3745"/>
              <a:gd name="T13" fmla="*/ 2147483646 h 2257"/>
              <a:gd name="T14" fmla="*/ 2147483646 w 3745"/>
              <a:gd name="T15" fmla="*/ 2147483646 h 2257"/>
              <a:gd name="T16" fmla="*/ 2147483646 w 3745"/>
              <a:gd name="T17" fmla="*/ 2147483646 h 2257"/>
              <a:gd name="T18" fmla="*/ 2147483646 w 3745"/>
              <a:gd name="T19" fmla="*/ 2147483646 h 2257"/>
              <a:gd name="T20" fmla="*/ 2147483646 w 3745"/>
              <a:gd name="T21" fmla="*/ 2147483646 h 2257"/>
              <a:gd name="T22" fmla="*/ 2147483646 w 3745"/>
              <a:gd name="T23" fmla="*/ 2147483646 h 2257"/>
              <a:gd name="T24" fmla="*/ 2147483646 w 3745"/>
              <a:gd name="T25" fmla="*/ 2147483646 h 2257"/>
              <a:gd name="T26" fmla="*/ 2147483646 w 3745"/>
              <a:gd name="T27" fmla="*/ 2147483646 h 2257"/>
              <a:gd name="T28" fmla="*/ 2147483646 w 3745"/>
              <a:gd name="T29" fmla="*/ 2147483646 h 225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745"/>
              <a:gd name="T46" fmla="*/ 0 h 2257"/>
              <a:gd name="T47" fmla="*/ 3745 w 3745"/>
              <a:gd name="T48" fmla="*/ 2257 h 225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745" h="2257">
                <a:moveTo>
                  <a:pt x="912" y="2256"/>
                </a:moveTo>
                <a:lnTo>
                  <a:pt x="0" y="2256"/>
                </a:lnTo>
                <a:lnTo>
                  <a:pt x="0" y="96"/>
                </a:lnTo>
                <a:lnTo>
                  <a:pt x="96" y="0"/>
                </a:lnTo>
                <a:lnTo>
                  <a:pt x="3648" y="0"/>
                </a:lnTo>
                <a:lnTo>
                  <a:pt x="3744" y="96"/>
                </a:lnTo>
                <a:lnTo>
                  <a:pt x="3744" y="2256"/>
                </a:lnTo>
                <a:lnTo>
                  <a:pt x="2832" y="2256"/>
                </a:lnTo>
                <a:lnTo>
                  <a:pt x="2928" y="2016"/>
                </a:lnTo>
                <a:lnTo>
                  <a:pt x="2640" y="2016"/>
                </a:lnTo>
                <a:lnTo>
                  <a:pt x="2736" y="2256"/>
                </a:lnTo>
                <a:lnTo>
                  <a:pt x="1008" y="2256"/>
                </a:lnTo>
                <a:lnTo>
                  <a:pt x="1104" y="2016"/>
                </a:lnTo>
                <a:lnTo>
                  <a:pt x="816" y="2016"/>
                </a:lnTo>
                <a:lnTo>
                  <a:pt x="912" y="2256"/>
                </a:lnTo>
              </a:path>
            </a:pathLst>
          </a:custGeom>
          <a:solidFill>
            <a:schemeClr val="bg1"/>
          </a:solidFill>
          <a:ln w="254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7575" name="Rectangle 7">
            <a:extLst>
              <a:ext uri="{FF2B5EF4-FFF2-40B4-BE49-F238E27FC236}">
                <a16:creationId xmlns:a16="http://schemas.microsoft.com/office/drawing/2014/main" xmlns="" id="{F4FFAB4A-DAB5-4C0E-849A-7901D9FA0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6" y="2084388"/>
            <a:ext cx="6435725" cy="56020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b="1" dirty="0">
                <a:solidFill>
                  <a:schemeClr val="accent4">
                    <a:lumMod val="10000"/>
                  </a:schemeClr>
                </a:solidFill>
                <a:latin typeface="Arial" charset="0"/>
              </a:rPr>
              <a:t>Project:  Embedded software for XYZ system</a:t>
            </a:r>
          </a:p>
          <a:p>
            <a:pPr>
              <a:lnSpc>
                <a:spcPct val="90000"/>
              </a:lnSpc>
              <a:defRPr/>
            </a:pPr>
            <a:r>
              <a:rPr lang="en-US" b="1" dirty="0">
                <a:solidFill>
                  <a:schemeClr val="accent4">
                    <a:lumMod val="10000"/>
                  </a:schemeClr>
                </a:solidFill>
                <a:latin typeface="Arial" charset="0"/>
              </a:rPr>
              <a:t>Risk type: schedule risk</a:t>
            </a:r>
          </a:p>
          <a:p>
            <a:pPr>
              <a:lnSpc>
                <a:spcPct val="90000"/>
              </a:lnSpc>
              <a:defRPr/>
            </a:pPr>
            <a:r>
              <a:rPr lang="en-US" b="1" dirty="0">
                <a:solidFill>
                  <a:schemeClr val="accent4">
                    <a:lumMod val="10000"/>
                  </a:schemeClr>
                </a:solidFill>
                <a:latin typeface="Arial" charset="0"/>
              </a:rPr>
              <a:t>Priority (1 low ... 5 critical):  4</a:t>
            </a:r>
          </a:p>
          <a:p>
            <a:pPr>
              <a:lnSpc>
                <a:spcPct val="90000"/>
              </a:lnSpc>
              <a:defRPr/>
            </a:pPr>
            <a:r>
              <a:rPr lang="en-US" b="1" dirty="0">
                <a:solidFill>
                  <a:schemeClr val="accent4">
                    <a:lumMod val="10000"/>
                  </a:schemeClr>
                </a:solidFill>
                <a:latin typeface="Arial" charset="0"/>
              </a:rPr>
              <a:t>Risk factor:  Project completion will depend on tests which require </a:t>
            </a:r>
          </a:p>
          <a:p>
            <a:pPr>
              <a:lnSpc>
                <a:spcPct val="90000"/>
              </a:lnSpc>
              <a:defRPr/>
            </a:pPr>
            <a:r>
              <a:rPr lang="en-US" b="1" dirty="0">
                <a:solidFill>
                  <a:schemeClr val="accent4">
                    <a:lumMod val="10000"/>
                  </a:schemeClr>
                </a:solidFill>
                <a:latin typeface="Arial" charset="0"/>
              </a:rPr>
              <a:t>hardware component under development. Hardware component </a:t>
            </a:r>
          </a:p>
          <a:p>
            <a:pPr>
              <a:lnSpc>
                <a:spcPct val="90000"/>
              </a:lnSpc>
              <a:defRPr/>
            </a:pPr>
            <a:r>
              <a:rPr lang="en-US" b="1" dirty="0">
                <a:solidFill>
                  <a:schemeClr val="accent4">
                    <a:lumMod val="10000"/>
                  </a:schemeClr>
                </a:solidFill>
                <a:latin typeface="Arial" charset="0"/>
              </a:rPr>
              <a:t>delivery may be delayed</a:t>
            </a:r>
          </a:p>
          <a:p>
            <a:pPr>
              <a:lnSpc>
                <a:spcPct val="90000"/>
              </a:lnSpc>
              <a:defRPr/>
            </a:pPr>
            <a:r>
              <a:rPr lang="en-US" b="1" dirty="0">
                <a:solidFill>
                  <a:schemeClr val="accent4">
                    <a:lumMod val="10000"/>
                  </a:schemeClr>
                </a:solidFill>
                <a:latin typeface="Arial" charset="0"/>
              </a:rPr>
              <a:t>Probability:  60 %</a:t>
            </a:r>
          </a:p>
          <a:p>
            <a:pPr>
              <a:lnSpc>
                <a:spcPct val="90000"/>
              </a:lnSpc>
              <a:defRPr/>
            </a:pPr>
            <a:r>
              <a:rPr lang="en-US" b="1" dirty="0">
                <a:solidFill>
                  <a:schemeClr val="accent4">
                    <a:lumMod val="10000"/>
                  </a:schemeClr>
                </a:solidFill>
                <a:latin typeface="Arial" charset="0"/>
              </a:rPr>
              <a:t>Impact:  Project completion will be delayed for each day that </a:t>
            </a:r>
          </a:p>
          <a:p>
            <a:pPr>
              <a:lnSpc>
                <a:spcPct val="90000"/>
              </a:lnSpc>
              <a:defRPr/>
            </a:pPr>
            <a:r>
              <a:rPr lang="en-US" b="1" dirty="0">
                <a:solidFill>
                  <a:schemeClr val="accent4">
                    <a:lumMod val="10000"/>
                  </a:schemeClr>
                </a:solidFill>
                <a:latin typeface="Arial" charset="0"/>
              </a:rPr>
              <a:t>hardware is unavailable for use in software testing</a:t>
            </a:r>
          </a:p>
          <a:p>
            <a:pPr>
              <a:lnSpc>
                <a:spcPct val="90000"/>
              </a:lnSpc>
              <a:defRPr/>
            </a:pPr>
            <a:r>
              <a:rPr lang="en-US" b="1" dirty="0">
                <a:solidFill>
                  <a:schemeClr val="accent4">
                    <a:lumMod val="10000"/>
                  </a:schemeClr>
                </a:solidFill>
                <a:latin typeface="Arial" charset="0"/>
              </a:rPr>
              <a:t>Monitoring approach:  </a:t>
            </a:r>
          </a:p>
          <a:p>
            <a:pPr>
              <a:lnSpc>
                <a:spcPct val="90000"/>
              </a:lnSpc>
              <a:defRPr/>
            </a:pPr>
            <a:r>
              <a:rPr lang="en-US" b="1" dirty="0">
                <a:solidFill>
                  <a:schemeClr val="accent4">
                    <a:lumMod val="10000"/>
                  </a:schemeClr>
                </a:solidFill>
                <a:latin typeface="Arial" charset="0"/>
              </a:rPr>
              <a:t>     Scheduled milestone reviews with hardware group</a:t>
            </a:r>
          </a:p>
          <a:p>
            <a:pPr>
              <a:lnSpc>
                <a:spcPct val="90000"/>
              </a:lnSpc>
              <a:defRPr/>
            </a:pPr>
            <a:r>
              <a:rPr lang="en-US" b="1" dirty="0">
                <a:solidFill>
                  <a:schemeClr val="accent4">
                    <a:lumMod val="10000"/>
                  </a:schemeClr>
                </a:solidFill>
                <a:latin typeface="Arial" charset="0"/>
              </a:rPr>
              <a:t>Contingency plan:</a:t>
            </a:r>
          </a:p>
          <a:p>
            <a:pPr>
              <a:lnSpc>
                <a:spcPct val="90000"/>
              </a:lnSpc>
              <a:defRPr/>
            </a:pPr>
            <a:r>
              <a:rPr lang="en-US" b="1" dirty="0">
                <a:solidFill>
                  <a:schemeClr val="accent4">
                    <a:lumMod val="10000"/>
                  </a:schemeClr>
                </a:solidFill>
                <a:latin typeface="Arial" charset="0"/>
              </a:rPr>
              <a:t>     Modification of testing strategy to accommodate delay using</a:t>
            </a:r>
          </a:p>
          <a:p>
            <a:pPr>
              <a:lnSpc>
                <a:spcPct val="90000"/>
              </a:lnSpc>
              <a:defRPr/>
            </a:pPr>
            <a:r>
              <a:rPr lang="en-US" b="1" dirty="0">
                <a:solidFill>
                  <a:schemeClr val="accent4">
                    <a:lumMod val="10000"/>
                  </a:schemeClr>
                </a:solidFill>
                <a:latin typeface="Arial" charset="0"/>
              </a:rPr>
              <a:t>     software simulation</a:t>
            </a:r>
          </a:p>
          <a:p>
            <a:pPr>
              <a:lnSpc>
                <a:spcPct val="90000"/>
              </a:lnSpc>
              <a:defRPr/>
            </a:pPr>
            <a:r>
              <a:rPr lang="en-US" b="1" dirty="0">
                <a:solidFill>
                  <a:schemeClr val="accent4">
                    <a:lumMod val="10000"/>
                  </a:schemeClr>
                </a:solidFill>
                <a:latin typeface="Arial" charset="0"/>
              </a:rPr>
              <a:t>Estimated resources: 6 additional person months beginning 7-1-96</a:t>
            </a:r>
          </a:p>
          <a:p>
            <a:pPr>
              <a:lnSpc>
                <a:spcPct val="90000"/>
              </a:lnSpc>
              <a:defRPr/>
            </a:pPr>
            <a:endParaRPr lang="en-US" b="1" dirty="0">
              <a:solidFill>
                <a:schemeClr val="accent4">
                  <a:lumMod val="10000"/>
                </a:schemeClr>
              </a:solidFill>
              <a:latin typeface="Arial" charset="0"/>
            </a:endParaRPr>
          </a:p>
          <a:p>
            <a:pPr>
              <a:defRPr/>
            </a:pPr>
            <a:endParaRPr lang="en-US" b="1" dirty="0">
              <a:solidFill>
                <a:schemeClr val="accent4">
                  <a:lumMod val="10000"/>
                </a:schemeClr>
              </a:solidFill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xmlns="" id="{8E602EDD-D15F-4ED4-BADD-FC89E3F1B4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tr-TR"/>
              <a:t>Questionnaire on Project Risk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xmlns="" id="{A66FBC30-411B-4A8B-B9F6-4C2E5EE43B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752600"/>
            <a:ext cx="7772400" cy="4114800"/>
          </a:xfrm>
        </p:spPr>
        <p:txBody>
          <a:bodyPr/>
          <a:lstStyle/>
          <a:p>
            <a:pPr marL="609600" indent="-609600">
              <a:buFontTx/>
              <a:buAutoNum type="arabicParenR"/>
            </a:pPr>
            <a:r>
              <a:rPr lang="en-US" altLang="tr-TR" sz="2000"/>
              <a:t>Have top software and customer managers formally committed to support the project?</a:t>
            </a:r>
          </a:p>
          <a:p>
            <a:pPr marL="609600" indent="-609600">
              <a:buFontTx/>
              <a:buAutoNum type="arabicParenR"/>
            </a:pPr>
            <a:r>
              <a:rPr lang="en-US" altLang="tr-TR" sz="2000"/>
              <a:t>Are end-users enthusiastically committed to the project and the system/product to be built?</a:t>
            </a:r>
          </a:p>
          <a:p>
            <a:pPr marL="609600" indent="-609600">
              <a:buFontTx/>
              <a:buAutoNum type="arabicParenR"/>
            </a:pPr>
            <a:r>
              <a:rPr lang="en-US" altLang="tr-TR" sz="2000"/>
              <a:t>Are requirements fully understood by the software engineering team and its customers?</a:t>
            </a:r>
          </a:p>
          <a:p>
            <a:pPr marL="609600" indent="-609600">
              <a:buFontTx/>
              <a:buAutoNum type="arabicParenR"/>
            </a:pPr>
            <a:r>
              <a:rPr lang="en-US" altLang="tr-TR" sz="2000"/>
              <a:t>Have customers been involved fully in the definition of requirements?</a:t>
            </a:r>
          </a:p>
          <a:p>
            <a:pPr marL="609600" indent="-609600">
              <a:buFontTx/>
              <a:buAutoNum type="arabicParenR"/>
            </a:pPr>
            <a:r>
              <a:rPr lang="en-US" altLang="tr-TR" sz="2000"/>
              <a:t>Do end-users have realistic expectations?</a:t>
            </a:r>
          </a:p>
          <a:p>
            <a:pPr marL="609600" indent="-609600">
              <a:buFontTx/>
              <a:buAutoNum type="arabicParenR"/>
            </a:pPr>
            <a:r>
              <a:rPr lang="en-US" altLang="tr-TR" sz="2000"/>
              <a:t>Is the project scope stable?</a:t>
            </a:r>
          </a:p>
          <a:p>
            <a:pPr marL="609600" indent="-609600">
              <a:buFontTx/>
              <a:buAutoNum type="arabicParenR"/>
            </a:pPr>
            <a:endParaRPr lang="en-US" altLang="tr-TR" sz="2000"/>
          </a:p>
        </p:txBody>
      </p:sp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xmlns="" id="{E86B15F5-5681-4AF9-B02D-46D696C9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080603-FCE6-4006-AFCF-155E769D6BFC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tr-TR" sz="1400"/>
          </a:p>
        </p:txBody>
      </p:sp>
      <p:sp>
        <p:nvSpPr>
          <p:cNvPr id="23557" name="Text Box 4">
            <a:extLst>
              <a:ext uri="{FF2B5EF4-FFF2-40B4-BE49-F238E27FC236}">
                <a16:creationId xmlns:a16="http://schemas.microsoft.com/office/drawing/2014/main" xmlns="" id="{DCD4ABFE-2937-454E-83CE-970277A8E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1" y="1066800"/>
            <a:ext cx="5908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/>
              <a:t>(Questions are ordered by their relative importance to project success)</a:t>
            </a:r>
          </a:p>
        </p:txBody>
      </p:sp>
      <p:sp>
        <p:nvSpPr>
          <p:cNvPr id="23558" name="Text Box 5">
            <a:extLst>
              <a:ext uri="{FF2B5EF4-FFF2-40B4-BE49-F238E27FC236}">
                <a16:creationId xmlns:a16="http://schemas.microsoft.com/office/drawing/2014/main" xmlns="" id="{BD199DE6-3AB3-4172-83DB-957EC84D0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185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/>
              <a:t>(More on next slide)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xmlns="" id="{9E793A55-3D28-4433-9D42-F9EA74FBAC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/>
              <a:t>Questionnaire on Project Risk (continued)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xmlns="" id="{ADB8D7F5-A81D-4B32-B73D-F3F89BDBCE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752600"/>
            <a:ext cx="7772400" cy="4114800"/>
          </a:xfrm>
        </p:spPr>
        <p:txBody>
          <a:bodyPr/>
          <a:lstStyle/>
          <a:p>
            <a:pPr marL="609600" indent="-609600">
              <a:buFontTx/>
              <a:buAutoNum type="arabicParenR" startAt="7"/>
            </a:pPr>
            <a:r>
              <a:rPr lang="en-US" altLang="tr-TR" sz="2000"/>
              <a:t>Does the software engineering team have the right mix of skills?</a:t>
            </a:r>
          </a:p>
          <a:p>
            <a:pPr marL="609600" indent="-609600">
              <a:buFontTx/>
              <a:buAutoNum type="arabicParenR" startAt="7"/>
            </a:pPr>
            <a:r>
              <a:rPr lang="en-US" altLang="tr-TR" sz="2000"/>
              <a:t>Are project requirements stable?</a:t>
            </a:r>
          </a:p>
          <a:p>
            <a:pPr marL="609600" indent="-609600">
              <a:buFontTx/>
              <a:buAutoNum type="arabicParenR" startAt="7"/>
            </a:pPr>
            <a:r>
              <a:rPr lang="en-US" altLang="tr-TR" sz="2000"/>
              <a:t>Does the project team have experience with the technology to be implemented?</a:t>
            </a:r>
          </a:p>
          <a:p>
            <a:pPr marL="609600" indent="-609600">
              <a:buFontTx/>
              <a:buAutoNum type="arabicParenR" startAt="7"/>
            </a:pPr>
            <a:r>
              <a:rPr lang="en-US" altLang="tr-TR" sz="2000"/>
              <a:t>Is the number of people on the project team adequate to do the job?</a:t>
            </a:r>
          </a:p>
          <a:p>
            <a:pPr marL="609600" indent="-609600">
              <a:buFontTx/>
              <a:buAutoNum type="arabicParenR" startAt="7"/>
            </a:pPr>
            <a:r>
              <a:rPr lang="en-US" altLang="tr-TR" sz="2000"/>
              <a:t>Do all customer/user constituencies agree on the importance of the project and on the requirements for the system/product to be built?</a:t>
            </a:r>
          </a:p>
        </p:txBody>
      </p:sp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xmlns="" id="{5198F088-40EB-413D-ADEF-9393134A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7771D8-01F1-4313-BBA7-F31D327628D1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tr-TR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4C461CAD-96F3-432C-BF53-A454AD288F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52600" y="990600"/>
            <a:ext cx="8915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sz="4800" dirty="0">
                <a:latin typeface="Arial" panose="020B0604020202020204" pitchFamily="34" charset="0"/>
              </a:rPr>
              <a:t/>
            </a:r>
            <a:br>
              <a:rPr lang="en-US" altLang="tr-TR" sz="4800" dirty="0">
                <a:latin typeface="Arial" panose="020B0604020202020204" pitchFamily="34" charset="0"/>
              </a:rPr>
            </a:br>
            <a:r>
              <a:rPr lang="en-US" altLang="tr-TR" sz="4800" dirty="0">
                <a:latin typeface="Arial" panose="020B0604020202020204" pitchFamily="34" charset="0"/>
              </a:rPr>
              <a:t/>
            </a:r>
            <a:br>
              <a:rPr lang="en-US" altLang="tr-TR" sz="4800" dirty="0">
                <a:latin typeface="Arial" panose="020B0604020202020204" pitchFamily="34" charset="0"/>
              </a:rPr>
            </a:br>
            <a:r>
              <a:rPr lang="en-US" altLang="tr-TR" sz="4800" dirty="0">
                <a:latin typeface="Arial" panose="020B0604020202020204" pitchFamily="34" charset="0"/>
              </a:rPr>
              <a:t>Risk Management </a:t>
            </a:r>
            <a:r>
              <a:rPr lang="en-US" altLang="tr-TR" sz="1800" dirty="0">
                <a:latin typeface="Arial" panose="020B0604020202020204" pitchFamily="34" charset="0"/>
              </a:rPr>
              <a:t/>
            </a:r>
            <a:br>
              <a:rPr lang="en-US" altLang="tr-TR" sz="1800" dirty="0">
                <a:latin typeface="Arial" panose="020B0604020202020204" pitchFamily="34" charset="0"/>
              </a:rPr>
            </a:br>
            <a:r>
              <a:rPr lang="en-US" altLang="tr-TR" sz="1800" dirty="0">
                <a:latin typeface="Arial" panose="020B0604020202020204" pitchFamily="34" charset="0"/>
              </a:rPr>
              <a:t/>
            </a:r>
            <a:br>
              <a:rPr lang="en-US" altLang="tr-TR" sz="1800" dirty="0">
                <a:latin typeface="Arial" panose="020B0604020202020204" pitchFamily="34" charset="0"/>
              </a:rPr>
            </a:br>
            <a:r>
              <a:rPr lang="en-US" altLang="tr-TR" sz="1800" dirty="0"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xmlns="" id="{C401DD13-FCEF-4CB5-8344-25DF95EAF81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038600" y="3200400"/>
            <a:ext cx="6324600" cy="1752600"/>
          </a:xfrm>
        </p:spPr>
        <p:txBody>
          <a:bodyPr>
            <a:normAutofit fontScale="92500" lnSpcReduction="20000"/>
          </a:bodyPr>
          <a:lstStyle/>
          <a:p>
            <a:pPr algn="l" eaLnBrk="1" hangingPunct="1">
              <a:buFontTx/>
              <a:buChar char="-"/>
            </a:pPr>
            <a:r>
              <a:rPr lang="en-US" altLang="tr-TR" dirty="0"/>
              <a:t> Introduction </a:t>
            </a:r>
          </a:p>
          <a:p>
            <a:pPr algn="l" eaLnBrk="1" hangingPunct="1">
              <a:buFontTx/>
              <a:buChar char="-"/>
            </a:pPr>
            <a:r>
              <a:rPr lang="en-US" altLang="tr-TR" dirty="0"/>
              <a:t> Risk identification</a:t>
            </a:r>
          </a:p>
          <a:p>
            <a:pPr algn="l" eaLnBrk="1" hangingPunct="1">
              <a:buFontTx/>
              <a:buChar char="-"/>
            </a:pPr>
            <a:r>
              <a:rPr lang="en-US" altLang="tr-TR" dirty="0"/>
              <a:t> Risk projection (estimation)</a:t>
            </a:r>
          </a:p>
          <a:p>
            <a:pPr algn="l" eaLnBrk="1" hangingPunct="1">
              <a:buFontTx/>
              <a:buChar char="-"/>
            </a:pPr>
            <a:r>
              <a:rPr lang="en-US" altLang="tr-TR" dirty="0"/>
              <a:t> Risk mitigation, monitoring, and</a:t>
            </a:r>
            <a:br>
              <a:rPr lang="en-US" altLang="tr-TR" dirty="0"/>
            </a:br>
            <a:r>
              <a:rPr lang="en-US" altLang="tr-TR" dirty="0"/>
              <a:t>   management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xmlns="" id="{E6E6DCDE-DCA2-4353-971B-4EEDFF8FD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tr-TR"/>
              <a:t>Risk Components and Drivers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xmlns="" id="{5ADAD55C-D350-48EC-B51D-07FDBDE2D3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752600"/>
            <a:ext cx="8382000" cy="4114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tr-TR" sz="2000"/>
              <a:t>The project manager identifies the </a:t>
            </a:r>
            <a:r>
              <a:rPr lang="en-US" altLang="tr-TR" sz="2000" u="sng"/>
              <a:t>risk drivers</a:t>
            </a:r>
            <a:r>
              <a:rPr lang="en-US" altLang="tr-TR" sz="2000"/>
              <a:t> that affect the following risk components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 b="1"/>
              <a:t>Performance risk</a:t>
            </a:r>
            <a:r>
              <a:rPr lang="en-US" altLang="tr-TR" sz="1800"/>
              <a:t> - the degree of uncertainty that the product will meet its requirements and be fit for its intended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 b="1"/>
              <a:t>Cost risk</a:t>
            </a:r>
            <a:r>
              <a:rPr lang="en-US" altLang="tr-TR" sz="1800"/>
              <a:t> - the degree of uncertainty that the project budget will be maintained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 b="1"/>
              <a:t>Support risk</a:t>
            </a:r>
            <a:r>
              <a:rPr lang="en-US" altLang="tr-TR" sz="1800"/>
              <a:t> - the degree of uncertainty that the resultant software will be easy to correct, adapt, and enhance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 b="1"/>
              <a:t>Schedule risk</a:t>
            </a:r>
            <a:r>
              <a:rPr lang="en-US" altLang="tr-TR" sz="1800"/>
              <a:t> - the degree of uncertainty that the project schedule will be maintained and that the product will be delivered on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000"/>
              <a:t>The impact of each risk driver on the risk component is divided into one of </a:t>
            </a:r>
            <a:r>
              <a:rPr lang="en-US" altLang="tr-TR" sz="2000" u="sng"/>
              <a:t>four impact levels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/>
              <a:t>Negligible, marginal, critical, and catastrophic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000"/>
              <a:t>Risk drivers can be assessed as impossible, improbable, probable, and frequent</a:t>
            </a:r>
          </a:p>
          <a:p>
            <a:pPr eaLnBrk="1" hangingPunct="1">
              <a:lnSpc>
                <a:spcPct val="90000"/>
              </a:lnSpc>
            </a:pPr>
            <a:endParaRPr lang="en-US" altLang="tr-TR" sz="2000"/>
          </a:p>
        </p:txBody>
      </p:sp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xmlns="" id="{43EB04EB-9E37-4C7F-97F4-88D21AF6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78B79D-DAEC-44AB-B489-0E403352076C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tr-TR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F1F5ED55-FDA6-4EB0-BC31-E10D5C1AD2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/>
              <a:t>Risk Projection (Estimation)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xmlns="" id="{D1390146-2426-414E-982D-6A710BA285E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altLang="tr-T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xmlns="" id="{8CF025AA-C14F-4C73-AF8B-4FC1A676C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Background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xmlns="" id="{7BC45DC7-0666-4EBF-BA2A-1113FF9123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z="2000"/>
              <a:t>Risk projection (or estimation) attempts to </a:t>
            </a:r>
            <a:r>
              <a:rPr lang="en-US" altLang="tr-TR" sz="2000" u="sng"/>
              <a:t>rate</a:t>
            </a:r>
            <a:r>
              <a:rPr lang="en-US" altLang="tr-TR" sz="2000"/>
              <a:t> each risk in two ways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/>
              <a:t>The </a:t>
            </a:r>
            <a:r>
              <a:rPr lang="en-US" altLang="tr-TR" sz="1800" u="sng"/>
              <a:t>probability</a:t>
            </a:r>
            <a:r>
              <a:rPr lang="en-US" altLang="tr-TR" sz="1800"/>
              <a:t> that the risk is real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/>
              <a:t>The </a:t>
            </a:r>
            <a:r>
              <a:rPr lang="en-US" altLang="tr-TR" sz="1800" u="sng"/>
              <a:t>consequence</a:t>
            </a:r>
            <a:r>
              <a:rPr lang="en-US" altLang="tr-TR" sz="1800"/>
              <a:t> of the problems associated with the risk, should it occur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000"/>
              <a:t>The project planner, managers, and technical staff perform four risk projection steps (see next slide)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000"/>
              <a:t>The intent of these steps is to consider risks in a manner that leads to prioritization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000"/>
              <a:t>B</a:t>
            </a:r>
            <a:r>
              <a:rPr lang="tr-TR" altLang="tr-TR" sz="2000"/>
              <a:t>y</a:t>
            </a:r>
            <a:r>
              <a:rPr lang="en-US" altLang="tr-TR" sz="2000"/>
              <a:t> prioritizing risks, the software team can allocate limited resources where they will have the most impact</a:t>
            </a:r>
          </a:p>
          <a:p>
            <a:pPr eaLnBrk="1" hangingPunct="1">
              <a:lnSpc>
                <a:spcPct val="90000"/>
              </a:lnSpc>
            </a:pPr>
            <a:endParaRPr lang="en-US" altLang="tr-TR" sz="2000"/>
          </a:p>
        </p:txBody>
      </p:sp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xmlns="" id="{D38D6B21-F0F9-4450-8072-8C95385B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09774B-8AA5-457C-AC1C-2973107A92C6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tr-TR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xmlns="" id="{C5786595-914E-41D2-9386-5C81F13E7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Risk Projection/Estimation Steps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xmlns="" id="{8E4DDF3C-03D9-4934-AFBF-51931A868C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arenR"/>
            </a:pPr>
            <a:r>
              <a:rPr lang="en-US" altLang="tr-TR"/>
              <a:t>Establish a scale that reflects the </a:t>
            </a:r>
            <a:r>
              <a:rPr lang="en-US" altLang="tr-TR" u="sng"/>
              <a:t>perceived likelihood</a:t>
            </a:r>
            <a:r>
              <a:rPr lang="en-US" altLang="tr-TR"/>
              <a:t> of a risk (e.g., 1-low, 10-high)</a:t>
            </a:r>
          </a:p>
          <a:p>
            <a:pPr marL="609600" indent="-609600">
              <a:buFontTx/>
              <a:buAutoNum type="arabicParenR"/>
            </a:pPr>
            <a:r>
              <a:rPr lang="en-US" altLang="tr-TR"/>
              <a:t>Delineate the </a:t>
            </a:r>
            <a:r>
              <a:rPr lang="en-US" altLang="tr-TR" u="sng"/>
              <a:t>consequences</a:t>
            </a:r>
            <a:r>
              <a:rPr lang="en-US" altLang="tr-TR"/>
              <a:t> of the risk</a:t>
            </a:r>
          </a:p>
          <a:p>
            <a:pPr marL="609600" indent="-609600">
              <a:buFontTx/>
              <a:buAutoNum type="arabicParenR"/>
            </a:pPr>
            <a:r>
              <a:rPr lang="en-US" altLang="tr-TR"/>
              <a:t>Estimate the </a:t>
            </a:r>
            <a:r>
              <a:rPr lang="en-US" altLang="tr-TR" u="sng"/>
              <a:t>impact</a:t>
            </a:r>
            <a:r>
              <a:rPr lang="en-US" altLang="tr-TR"/>
              <a:t> of the risk on the project and product</a:t>
            </a:r>
          </a:p>
          <a:p>
            <a:pPr marL="609600" indent="-609600">
              <a:buFontTx/>
              <a:buAutoNum type="arabicParenR"/>
            </a:pPr>
            <a:r>
              <a:rPr lang="en-US" altLang="tr-TR"/>
              <a:t>Note the </a:t>
            </a:r>
            <a:r>
              <a:rPr lang="en-US" altLang="tr-TR" u="sng"/>
              <a:t>overall accuracy</a:t>
            </a:r>
            <a:r>
              <a:rPr lang="en-US" altLang="tr-TR"/>
              <a:t> of the risk projection so that there will be no misunderstandings</a:t>
            </a:r>
          </a:p>
        </p:txBody>
      </p:sp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xmlns="" id="{EBD7C8A6-42BA-4029-92F0-8B6D3902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205747-58DF-4AB2-91C7-14955A1356DA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tr-TR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:a16="http://schemas.microsoft.com/office/drawing/2014/main" xmlns="" id="{24D936BC-BA73-48CC-A796-0FB71D3F2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tr-TR"/>
              <a:t>Contents of a Risk Table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xmlns="" id="{91CE7B61-D099-467C-A3A1-D29BAA5A4F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295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tr-TR" sz="2000"/>
              <a:t>A risk table provides a project manager with a simple technique for risk projection</a:t>
            </a:r>
          </a:p>
          <a:p>
            <a:pPr eaLnBrk="1" hangingPunct="1"/>
            <a:r>
              <a:rPr lang="en-US" altLang="tr-TR" sz="2000"/>
              <a:t>It consists of five columns</a:t>
            </a:r>
          </a:p>
          <a:p>
            <a:pPr lvl="1" eaLnBrk="1" hangingPunct="1"/>
            <a:r>
              <a:rPr lang="en-US" altLang="tr-TR" sz="1800"/>
              <a:t>Risk Summary – short description of the risk</a:t>
            </a:r>
          </a:p>
          <a:p>
            <a:pPr lvl="1" eaLnBrk="1" hangingPunct="1"/>
            <a:r>
              <a:rPr lang="en-US" altLang="tr-TR" sz="1800"/>
              <a:t>Risk Category – one of seven risk categories (slide 12)</a:t>
            </a:r>
          </a:p>
          <a:p>
            <a:pPr lvl="1" eaLnBrk="1" hangingPunct="1"/>
            <a:r>
              <a:rPr lang="en-US" altLang="tr-TR" sz="1800"/>
              <a:t>Probability – estimation of risk occurrence based on group input</a:t>
            </a:r>
          </a:p>
          <a:p>
            <a:pPr lvl="1" eaLnBrk="1" hangingPunct="1"/>
            <a:r>
              <a:rPr lang="en-US" altLang="tr-TR" sz="1800"/>
              <a:t>Impact – (1) catastrophic (2) critical (3) marginal (4) negligible</a:t>
            </a:r>
          </a:p>
          <a:p>
            <a:pPr lvl="1" eaLnBrk="1" hangingPunct="1"/>
            <a:r>
              <a:rPr lang="en-US" altLang="tr-TR" sz="1800"/>
              <a:t>RMMM – Pointer to a paragraph in the Risk Mitigation, Monitoring, and Management Plan   </a:t>
            </a:r>
          </a:p>
          <a:p>
            <a:pPr eaLnBrk="1" hangingPunct="1">
              <a:buFontTx/>
              <a:buNone/>
            </a:pPr>
            <a:endParaRPr lang="en-US" altLang="tr-TR" sz="2000"/>
          </a:p>
          <a:p>
            <a:pPr lvl="1" eaLnBrk="1" hangingPunct="1"/>
            <a:endParaRPr lang="en-US" altLang="tr-TR" sz="1800"/>
          </a:p>
        </p:txBody>
      </p:sp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xmlns="" id="{0B096F7C-3269-4F59-9A96-2FF7A1B4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32B406-97C0-4DFE-8F5C-170EE0FC83EF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tr-TR" sz="1400"/>
          </a:p>
        </p:txBody>
      </p:sp>
      <p:graphicFrame>
        <p:nvGraphicFramePr>
          <p:cNvPr id="499787" name="Group 75">
            <a:extLst>
              <a:ext uri="{FF2B5EF4-FFF2-40B4-BE49-F238E27FC236}">
                <a16:creationId xmlns:a16="http://schemas.microsoft.com/office/drawing/2014/main" xmlns="" id="{7DBBF32A-4EBA-4E97-895B-7093A09B9900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4711701"/>
          <a:ext cx="8229600" cy="1463676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Risk Summary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Risk Category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Probability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Impact (1-4)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RMMM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9733" name="Text Box 76">
            <a:extLst>
              <a:ext uri="{FF2B5EF4-FFF2-40B4-BE49-F238E27FC236}">
                <a16:creationId xmlns:a16="http://schemas.microsoft.com/office/drawing/2014/main" xmlns="" id="{F41126B4-86AF-4516-9B7B-61FADBBC4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263" y="6386513"/>
            <a:ext cx="185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/>
              <a:t>(More on next slide)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xmlns="" id="{69322D7A-1152-4D0A-A5D2-3ED3E2F6D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tr-TR"/>
              <a:t>Developing a Risk Table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xmlns="" id="{B6388088-F94F-4808-85D3-F438C8CA96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z="2000" u="sng"/>
              <a:t>List</a:t>
            </a:r>
            <a:r>
              <a:rPr lang="en-US" altLang="tr-TR" sz="2000"/>
              <a:t> all risks in the first column (by way of the help of the risk item checklists)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000" u="sng"/>
              <a:t>Mark</a:t>
            </a:r>
            <a:r>
              <a:rPr lang="en-US" altLang="tr-TR" sz="2000"/>
              <a:t> the category of each risk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000" u="sng"/>
              <a:t>Estimate</a:t>
            </a:r>
            <a:r>
              <a:rPr lang="en-US" altLang="tr-TR" sz="2000"/>
              <a:t> the </a:t>
            </a:r>
            <a:r>
              <a:rPr lang="en-US" altLang="tr-TR" sz="2000" u="sng"/>
              <a:t>probability</a:t>
            </a:r>
            <a:r>
              <a:rPr lang="en-US" altLang="tr-TR" sz="2000"/>
              <a:t> of each risk occurring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000" u="sng"/>
              <a:t>Assess</a:t>
            </a:r>
            <a:r>
              <a:rPr lang="en-US" altLang="tr-TR" sz="2000"/>
              <a:t> the </a:t>
            </a:r>
            <a:r>
              <a:rPr lang="en-US" altLang="tr-TR" sz="2000" u="sng"/>
              <a:t>impact</a:t>
            </a:r>
            <a:r>
              <a:rPr lang="en-US" altLang="tr-TR" sz="2000"/>
              <a:t> of each risk based on an averaging of the </a:t>
            </a:r>
            <a:r>
              <a:rPr lang="en-US" altLang="tr-TR" sz="2000" u="sng"/>
              <a:t>four risk components</a:t>
            </a:r>
            <a:r>
              <a:rPr lang="en-US" altLang="tr-TR" sz="2000"/>
              <a:t> to determine an overall impact value  (See next slide)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000" u="sng"/>
              <a:t>Sort</a:t>
            </a:r>
            <a:r>
              <a:rPr lang="en-US" altLang="tr-TR" sz="2000"/>
              <a:t> the rows by probability and impact in </a:t>
            </a:r>
            <a:r>
              <a:rPr lang="en-US" altLang="tr-TR" sz="2000" u="sng"/>
              <a:t>descending</a:t>
            </a:r>
            <a:r>
              <a:rPr lang="en-US" altLang="tr-TR" sz="2000"/>
              <a:t> order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000" u="sng"/>
              <a:t>Draw</a:t>
            </a:r>
            <a:r>
              <a:rPr lang="en-US" altLang="tr-TR" sz="2000"/>
              <a:t> a horizontal cutoff line in the table that indicates the risks that will be given further attention</a:t>
            </a:r>
          </a:p>
          <a:p>
            <a:pPr eaLnBrk="1" hangingPunct="1">
              <a:lnSpc>
                <a:spcPct val="90000"/>
              </a:lnSpc>
            </a:pPr>
            <a:endParaRPr lang="en-US" altLang="tr-TR" sz="2000"/>
          </a:p>
        </p:txBody>
      </p:sp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xmlns="" id="{0E63425B-DF50-41BA-9930-D5C777C0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C2289A-670C-4685-A416-FFCF0AC0BC14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tr-TR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:a16="http://schemas.microsoft.com/office/drawing/2014/main" xmlns="" id="{5A8856F9-2E7F-499B-8384-7A0E8E955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tr-TR"/>
              <a:t>Assessing Risk Impact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xmlns="" id="{4025A1DA-677B-4E55-B482-825DB5F89C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1524000"/>
            <a:ext cx="8458200" cy="41148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tr-TR" sz="2400" u="sng"/>
              <a:t>Three</a:t>
            </a:r>
            <a:r>
              <a:rPr lang="en-US" altLang="tr-TR" sz="2400"/>
              <a:t> factors affect the </a:t>
            </a:r>
            <a:r>
              <a:rPr lang="en-US" altLang="tr-TR" sz="2400" u="sng"/>
              <a:t>consequences</a:t>
            </a:r>
            <a:r>
              <a:rPr lang="en-US" altLang="tr-TR" sz="2400"/>
              <a:t> that are likely if a risk does occur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 b="1"/>
              <a:t>Its nature</a:t>
            </a:r>
            <a:r>
              <a:rPr lang="en-US" altLang="tr-TR" sz="2000"/>
              <a:t> – This indicates the </a:t>
            </a:r>
            <a:r>
              <a:rPr lang="en-US" altLang="tr-TR" sz="2000" u="sng"/>
              <a:t>problems</a:t>
            </a:r>
            <a:r>
              <a:rPr lang="en-US" altLang="tr-TR" sz="2000"/>
              <a:t> that are likely if the risk occurs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 b="1"/>
              <a:t>Its scope</a:t>
            </a:r>
            <a:r>
              <a:rPr lang="en-US" altLang="tr-TR" sz="2000"/>
              <a:t> – This combines the </a:t>
            </a:r>
            <a:r>
              <a:rPr lang="en-US" altLang="tr-TR" sz="2000" u="sng"/>
              <a:t>severity</a:t>
            </a:r>
            <a:r>
              <a:rPr lang="en-US" altLang="tr-TR" sz="2000"/>
              <a:t> of the risk (how serious was it) with its overall </a:t>
            </a:r>
            <a:r>
              <a:rPr lang="en-US" altLang="tr-TR" sz="2000" u="sng"/>
              <a:t>distribution</a:t>
            </a:r>
            <a:r>
              <a:rPr lang="en-US" altLang="tr-TR" sz="2000"/>
              <a:t> (how much was affected)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 b="1"/>
              <a:t>Its timing</a:t>
            </a:r>
            <a:r>
              <a:rPr lang="en-US" altLang="tr-TR" sz="2000"/>
              <a:t> – This considers </a:t>
            </a:r>
            <a:r>
              <a:rPr lang="en-US" altLang="tr-TR" sz="2000" u="sng"/>
              <a:t>when</a:t>
            </a:r>
            <a:r>
              <a:rPr lang="en-US" altLang="tr-TR" sz="2000"/>
              <a:t> and for </a:t>
            </a:r>
            <a:r>
              <a:rPr lang="en-US" altLang="tr-TR" sz="2000" u="sng"/>
              <a:t>how long</a:t>
            </a:r>
            <a:r>
              <a:rPr lang="en-US" altLang="tr-TR" sz="2000"/>
              <a:t> the impact will be felt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400"/>
              <a:t>The overall </a:t>
            </a:r>
            <a:r>
              <a:rPr lang="en-US" altLang="tr-TR" sz="2400" u="sng"/>
              <a:t>risk exposure</a:t>
            </a:r>
            <a:r>
              <a:rPr lang="en-US" altLang="tr-TR" sz="2400"/>
              <a:t> formula is RE = P x 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/>
              <a:t>P = the </a:t>
            </a:r>
            <a:r>
              <a:rPr lang="en-US" altLang="tr-TR" sz="2000" u="sng"/>
              <a:t>probability</a:t>
            </a:r>
            <a:r>
              <a:rPr lang="en-US" altLang="tr-TR" sz="2000"/>
              <a:t> of occurrence for a risk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/>
              <a:t>C = the </a:t>
            </a:r>
            <a:r>
              <a:rPr lang="en-US" altLang="tr-TR" sz="2000" u="sng"/>
              <a:t>cost</a:t>
            </a:r>
            <a:r>
              <a:rPr lang="en-US" altLang="tr-TR" sz="2000"/>
              <a:t> to the project should the risk actually occur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400"/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/>
              <a:t>P = 80% probability that 18 of 60 software components will have to be developed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/>
              <a:t>C = Total cost of developing 18 components is $25,000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/>
              <a:t>RE = .80 x $25,000 = $20,000</a:t>
            </a:r>
          </a:p>
        </p:txBody>
      </p:sp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xmlns="" id="{009B9D63-A486-4ED6-A64E-C7E1DEEE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EAF43E-5FEE-4691-8804-7738D148553E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tr-TR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F8967300-DDEF-4CCE-AB58-E871187773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/>
              <a:t>Risk Mitigation, Monitoring, and Management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xmlns="" id="{72504213-6B42-4219-A7C5-3F676DF6609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altLang="tr-T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xmlns="" id="{2E78C3F5-62D5-425B-9708-F9451B4ABC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tr-TR"/>
              <a:t>Background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xmlns="" id="{CC5708E4-7AAB-4A89-8AE3-11A190469E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tr-TR" sz="2000"/>
              <a:t>An effective strategy for dealing with risk must consider </a:t>
            </a:r>
            <a:r>
              <a:rPr lang="en-US" altLang="tr-TR" sz="2000" u="sng"/>
              <a:t>three</a:t>
            </a:r>
            <a:r>
              <a:rPr lang="en-US" altLang="tr-TR" sz="2000"/>
              <a:t> issues</a:t>
            </a:r>
            <a:br>
              <a:rPr lang="en-US" altLang="tr-TR" sz="2000"/>
            </a:br>
            <a:r>
              <a:rPr lang="en-US" altLang="tr-TR" sz="2000"/>
              <a:t> 	</a:t>
            </a:r>
            <a:r>
              <a:rPr lang="en-US" altLang="tr-TR" sz="1800"/>
              <a:t>(Note: these are not mutually exclusive)</a:t>
            </a:r>
          </a:p>
          <a:p>
            <a:pPr lvl="1" eaLnBrk="1" hangingPunct="1"/>
            <a:r>
              <a:rPr lang="en-US" altLang="tr-TR" sz="1800"/>
              <a:t>Risk mitigation (i.e., avoidance)</a:t>
            </a:r>
          </a:p>
          <a:p>
            <a:pPr lvl="1" eaLnBrk="1" hangingPunct="1"/>
            <a:r>
              <a:rPr lang="en-US" altLang="tr-TR" sz="1800"/>
              <a:t>Risk monitoring</a:t>
            </a:r>
          </a:p>
          <a:p>
            <a:pPr lvl="1" eaLnBrk="1" hangingPunct="1"/>
            <a:r>
              <a:rPr lang="en-US" altLang="tr-TR" sz="1800"/>
              <a:t>Risk management and contingency planning</a:t>
            </a:r>
          </a:p>
          <a:p>
            <a:pPr eaLnBrk="1" hangingPunct="1"/>
            <a:r>
              <a:rPr lang="en-US" altLang="tr-TR" sz="2000" u="sng"/>
              <a:t>Risk mitigation</a:t>
            </a:r>
            <a:r>
              <a:rPr lang="en-US" altLang="tr-TR" sz="2000"/>
              <a:t> (avoidance</a:t>
            </a:r>
            <a:r>
              <a:rPr lang="en-US" altLang="tr-TR" sz="2000" u="sng"/>
              <a:t>)</a:t>
            </a:r>
            <a:r>
              <a:rPr lang="en-US" altLang="tr-TR" sz="2000"/>
              <a:t> is the primary strategy and is achieved through a plan</a:t>
            </a:r>
          </a:p>
          <a:p>
            <a:pPr lvl="1" eaLnBrk="1" hangingPunct="1"/>
            <a:r>
              <a:rPr lang="en-US" altLang="tr-TR" sz="1800"/>
              <a:t>Example: Risk of high staff turnover (see next slide)</a:t>
            </a:r>
          </a:p>
        </p:txBody>
      </p:sp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xmlns="" id="{959C310C-46B5-4508-BECA-A7D43B52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67AA18-54D8-4F77-8B14-E8DF97F0E47D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tr-TR" sz="1400"/>
          </a:p>
        </p:txBody>
      </p:sp>
      <p:sp>
        <p:nvSpPr>
          <p:cNvPr id="33797" name="Text Box 4">
            <a:extLst>
              <a:ext uri="{FF2B5EF4-FFF2-40B4-BE49-F238E27FC236}">
                <a16:creationId xmlns:a16="http://schemas.microsoft.com/office/drawing/2014/main" xmlns="" id="{2B22916B-5C42-469A-B308-12FF24560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6248400"/>
            <a:ext cx="185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/>
              <a:t>(More on next slide)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Title 5">
            <a:extLst>
              <a:ext uri="{FF2B5EF4-FFF2-40B4-BE49-F238E27FC236}">
                <a16:creationId xmlns:a16="http://schemas.microsoft.com/office/drawing/2014/main" xmlns="" id="{F2B3F7CC-640F-4EED-B83C-758914C79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tr-TR"/>
              <a:t>Background (continued)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xmlns="" id="{B08410CA-3A27-4424-8FA7-06AFA79D88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38400" y="2438400"/>
            <a:ext cx="7315200" cy="365760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tr-TR" sz="1800" u="sng"/>
              <a:t>Meet</a:t>
            </a:r>
            <a:r>
              <a:rPr lang="en-US" altLang="tr-TR" sz="1800"/>
              <a:t> with current staff to </a:t>
            </a:r>
            <a:r>
              <a:rPr lang="en-US" altLang="tr-TR" sz="1800" u="sng"/>
              <a:t>determine causes</a:t>
            </a:r>
            <a:r>
              <a:rPr lang="en-US" altLang="tr-TR" sz="1800"/>
              <a:t> for turnover (e.g., poor working conditions, low pay, competitive job market)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tr-TR" sz="1800" u="sng"/>
              <a:t>Mitigate</a:t>
            </a:r>
            <a:r>
              <a:rPr lang="en-US" altLang="tr-TR" sz="1800"/>
              <a:t> those causes that are under our control before the project starts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tr-TR" sz="1800"/>
              <a:t>Once the project commences, </a:t>
            </a:r>
            <a:r>
              <a:rPr lang="en-US" altLang="tr-TR" sz="1800" u="sng"/>
              <a:t>assume </a:t>
            </a:r>
            <a:r>
              <a:rPr lang="en-US" altLang="tr-TR" sz="1800"/>
              <a:t>turnover will occur and </a:t>
            </a:r>
            <a:r>
              <a:rPr lang="en-US" altLang="tr-TR" sz="1800" u="sng"/>
              <a:t>develop</a:t>
            </a:r>
            <a:r>
              <a:rPr lang="en-US" altLang="tr-TR" sz="1800"/>
              <a:t> techniques to ensure continuity when people leave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tr-TR" sz="1800" u="sng"/>
              <a:t>Organize</a:t>
            </a:r>
            <a:r>
              <a:rPr lang="en-US" altLang="tr-TR" sz="1800"/>
              <a:t> project teams so that information about each development activity is </a:t>
            </a:r>
            <a:r>
              <a:rPr lang="en-US" altLang="tr-TR" sz="1800" u="sng"/>
              <a:t>widely dispersed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tr-TR" sz="1800" u="sng"/>
              <a:t>Define</a:t>
            </a:r>
            <a:r>
              <a:rPr lang="en-US" altLang="tr-TR" sz="1800"/>
              <a:t> documentation standards and </a:t>
            </a:r>
            <a:r>
              <a:rPr lang="en-US" altLang="tr-TR" sz="1800" u="sng"/>
              <a:t>establish</a:t>
            </a:r>
            <a:r>
              <a:rPr lang="en-US" altLang="tr-TR" sz="1800"/>
              <a:t> mechanisms to ensure that documents are developed in a timely manner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tr-TR" sz="1800" u="sng"/>
              <a:t>Conduct</a:t>
            </a:r>
            <a:r>
              <a:rPr lang="en-US" altLang="tr-TR" sz="1800"/>
              <a:t> peer reviews of all work (so that more than one person is "up to speed")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tr-TR" sz="1800" u="sng"/>
              <a:t>Assign</a:t>
            </a:r>
            <a:r>
              <a:rPr lang="en-US" altLang="tr-TR" sz="1800"/>
              <a:t> a backup staff member for every critical technologist</a:t>
            </a:r>
          </a:p>
        </p:txBody>
      </p:sp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xmlns="" id="{7CB4FF30-73A0-4CBD-9D6E-1D58D0BC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770C62-938F-493C-A3B0-A2F6C2386264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tr-TR" sz="14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063AABE8-80A5-4851-AE4B-88A4759B9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954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Strategy for Reducing Staff Turnover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320E177D-3270-4A6F-B4AA-847CB428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What Is Software Risk?</a:t>
            </a:r>
            <a:endParaRPr lang="tr-TR" altLang="tr-TR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xmlns="" id="{A289CE9D-CC9E-4642-BD2A-6F3D8C036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/>
              <a:t>Risk is an </a:t>
            </a:r>
            <a:r>
              <a:rPr lang="en-US" altLang="tr-TR" u="sng"/>
              <a:t>expectation</a:t>
            </a:r>
            <a:r>
              <a:rPr lang="en-US" altLang="tr-TR"/>
              <a:t> of loss, a potential problem that may or may not occur in the future. </a:t>
            </a:r>
            <a:endParaRPr lang="tr-TR" altLang="tr-TR"/>
          </a:p>
          <a:p>
            <a:r>
              <a:rPr lang="en-US" altLang="tr-TR"/>
              <a:t>It is generally caused due to lack of information, control or time.</a:t>
            </a:r>
            <a:endParaRPr lang="tr-TR" altLang="tr-TR"/>
          </a:p>
          <a:p>
            <a:r>
              <a:rPr lang="en-US" altLang="tr-TR"/>
              <a:t>A possibility of suffering from loss in software development process is called a software risk. </a:t>
            </a:r>
            <a:endParaRPr lang="tr-TR" altLang="tr-TR"/>
          </a:p>
          <a:p>
            <a:r>
              <a:rPr lang="en-US" altLang="tr-TR"/>
              <a:t>Loss can be anything, increase in production cost, development of poor quality software, not being able to complete the project on time. </a:t>
            </a:r>
            <a:endParaRPr lang="tr-TR" altLang="tr-TR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xmlns="" id="{C2E82844-0164-457E-8F3D-B5982674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A24EA9-00B9-4315-977D-F38F1540648D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tr-TR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xmlns="" id="{01AEA802-59BE-4309-BD00-1FC49FB6FA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tr-TR"/>
              <a:t>Background (continued)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xmlns="" id="{6EE3F8B0-1033-4D68-B900-4BC1E65221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600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tr-TR" sz="2000"/>
              <a:t>During </a:t>
            </a:r>
            <a:r>
              <a:rPr lang="en-US" altLang="tr-TR" sz="2000" u="sng"/>
              <a:t>risk monitoring</a:t>
            </a:r>
            <a:r>
              <a:rPr lang="en-US" altLang="tr-TR" sz="2000"/>
              <a:t>, the project manager </a:t>
            </a:r>
            <a:r>
              <a:rPr lang="en-US" altLang="tr-TR" sz="2000" u="sng"/>
              <a:t>monitors</a:t>
            </a:r>
            <a:r>
              <a:rPr lang="en-US" altLang="tr-TR" sz="2000"/>
              <a:t> factors that may provide an </a:t>
            </a:r>
            <a:r>
              <a:rPr lang="en-US" altLang="tr-TR" sz="2000" u="sng"/>
              <a:t>indication</a:t>
            </a:r>
            <a:r>
              <a:rPr lang="en-US" altLang="tr-TR" sz="2000"/>
              <a:t> of whether a risk is becoming more or less likely </a:t>
            </a:r>
          </a:p>
          <a:p>
            <a:pPr eaLnBrk="1" hangingPunct="1"/>
            <a:r>
              <a:rPr lang="en-US" altLang="tr-TR" sz="2000" u="sng"/>
              <a:t>Risk management</a:t>
            </a:r>
            <a:r>
              <a:rPr lang="en-US" altLang="tr-TR" sz="2000"/>
              <a:t> and contingency planning </a:t>
            </a:r>
            <a:r>
              <a:rPr lang="en-US" altLang="tr-TR" sz="2000" u="sng"/>
              <a:t>assume</a:t>
            </a:r>
            <a:r>
              <a:rPr lang="en-US" altLang="tr-TR" sz="2000"/>
              <a:t> that mitigation efforts have </a:t>
            </a:r>
            <a:r>
              <a:rPr lang="en-US" altLang="tr-TR" sz="2000" u="sng"/>
              <a:t>failed</a:t>
            </a:r>
            <a:r>
              <a:rPr lang="en-US" altLang="tr-TR" sz="2000"/>
              <a:t> and that the risk has become a reality</a:t>
            </a:r>
          </a:p>
          <a:p>
            <a:pPr eaLnBrk="1" hangingPunct="1"/>
            <a:r>
              <a:rPr lang="en-US" altLang="tr-TR" sz="2000"/>
              <a:t>RMMM steps incur </a:t>
            </a:r>
            <a:r>
              <a:rPr lang="en-US" altLang="tr-TR" sz="2000" u="sng"/>
              <a:t>additional</a:t>
            </a:r>
            <a:r>
              <a:rPr lang="en-US" altLang="tr-TR" sz="2000"/>
              <a:t> project cost</a:t>
            </a:r>
          </a:p>
          <a:p>
            <a:pPr lvl="1" eaLnBrk="1" hangingPunct="1"/>
            <a:r>
              <a:rPr lang="en-US" altLang="tr-TR" sz="1800"/>
              <a:t>Large projects may have identified  30 – 40 risks</a:t>
            </a:r>
          </a:p>
          <a:p>
            <a:pPr eaLnBrk="1" hangingPunct="1"/>
            <a:r>
              <a:rPr lang="en-US" altLang="tr-TR" sz="2000"/>
              <a:t>Risk is </a:t>
            </a:r>
            <a:r>
              <a:rPr lang="en-US" altLang="tr-TR" sz="2000" u="sng"/>
              <a:t>not limited</a:t>
            </a:r>
            <a:r>
              <a:rPr lang="en-US" altLang="tr-TR" sz="2000"/>
              <a:t> to the software project itself</a:t>
            </a:r>
          </a:p>
          <a:p>
            <a:pPr lvl="1" eaLnBrk="1" hangingPunct="1"/>
            <a:r>
              <a:rPr lang="en-US" altLang="tr-TR" sz="1800"/>
              <a:t>Risks can occur after the software has been delivered to the user</a:t>
            </a:r>
          </a:p>
        </p:txBody>
      </p:sp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xmlns="" id="{DB3FDE2D-267C-48EF-B62B-A76D00B3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19A184-C5FE-48A6-BD56-271D6D881FAA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tr-TR" sz="1400"/>
          </a:p>
        </p:txBody>
      </p:sp>
      <p:sp>
        <p:nvSpPr>
          <p:cNvPr id="35845" name="Text Box 4">
            <a:extLst>
              <a:ext uri="{FF2B5EF4-FFF2-40B4-BE49-F238E27FC236}">
                <a16:creationId xmlns:a16="http://schemas.microsoft.com/office/drawing/2014/main" xmlns="" id="{D351E6D2-60B7-45E4-BD1B-74D869B65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6019800"/>
            <a:ext cx="185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/>
              <a:t>(More on next slide)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xmlns="" id="{A2AFCDFB-1CC1-43FC-9CF0-3ED8F3901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tr-TR"/>
              <a:t>Background (continued)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xmlns="" id="{A28A0789-E953-4994-9C27-9167CEAB79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tr-TR" sz="2000"/>
              <a:t>Software safety and hazard analysis</a:t>
            </a:r>
          </a:p>
          <a:p>
            <a:pPr lvl="1" eaLnBrk="1" hangingPunct="1"/>
            <a:r>
              <a:rPr lang="en-US" altLang="tr-TR" sz="1800"/>
              <a:t>These are </a:t>
            </a:r>
            <a:r>
              <a:rPr lang="en-US" altLang="tr-TR" sz="1800" u="sng"/>
              <a:t>software quality assurance</a:t>
            </a:r>
            <a:r>
              <a:rPr lang="en-US" altLang="tr-TR" sz="1800"/>
              <a:t> activities that focus on the </a:t>
            </a:r>
            <a:r>
              <a:rPr lang="en-US" altLang="tr-TR" sz="1800" u="sng"/>
              <a:t>identification</a:t>
            </a:r>
            <a:r>
              <a:rPr lang="en-US" altLang="tr-TR" sz="1800"/>
              <a:t> and </a:t>
            </a:r>
            <a:r>
              <a:rPr lang="en-US" altLang="tr-TR" sz="1800" u="sng"/>
              <a:t>assessment</a:t>
            </a:r>
            <a:r>
              <a:rPr lang="en-US" altLang="tr-TR" sz="1800"/>
              <a:t> of potential hazards that may affect software negatively and cause an entire system to fail</a:t>
            </a:r>
          </a:p>
          <a:p>
            <a:pPr lvl="1" eaLnBrk="1" hangingPunct="1"/>
            <a:r>
              <a:rPr lang="en-US" altLang="tr-TR" sz="1800"/>
              <a:t>If hazards can be </a:t>
            </a:r>
            <a:r>
              <a:rPr lang="en-US" altLang="tr-TR" sz="1800" u="sng"/>
              <a:t>identified early</a:t>
            </a:r>
            <a:r>
              <a:rPr lang="en-US" altLang="tr-TR" sz="1800"/>
              <a:t> in the software process, software design features can be specified that will either </a:t>
            </a:r>
            <a:r>
              <a:rPr lang="en-US" altLang="tr-TR" sz="1800" u="sng"/>
              <a:t>eliminate</a:t>
            </a:r>
            <a:r>
              <a:rPr lang="en-US" altLang="tr-TR" sz="1800"/>
              <a:t> or </a:t>
            </a:r>
            <a:r>
              <a:rPr lang="en-US" altLang="tr-TR" sz="1800" u="sng"/>
              <a:t>control</a:t>
            </a:r>
            <a:r>
              <a:rPr lang="en-US" altLang="tr-TR" sz="1800"/>
              <a:t> potential hazards</a:t>
            </a:r>
          </a:p>
        </p:txBody>
      </p:sp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xmlns="" id="{D9D1E831-16F1-4A32-9110-36B4D25E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149B4C-162C-459F-9714-2D9F4A02FDF2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tr-TR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xmlns="" id="{023E8E50-110C-4F9C-A632-1166338BB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tr-TR"/>
              <a:t>The RMMM Plan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xmlns="" id="{F369D551-B69D-4091-9438-69A59815E3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676400"/>
            <a:ext cx="7924800" cy="4114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tr-TR" sz="2000"/>
              <a:t>The RMMM plan may be a part of the software development plan or may be a separate document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000"/>
              <a:t>Once RMMM has been documented and the project has begun, the risk mitigation, and monitoring steps begin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/>
              <a:t>Risk </a:t>
            </a:r>
            <a:r>
              <a:rPr lang="en-US" altLang="tr-TR" sz="1800" u="sng"/>
              <a:t>mitigation</a:t>
            </a:r>
            <a:r>
              <a:rPr lang="en-US" altLang="tr-TR" sz="1800"/>
              <a:t> is a problem </a:t>
            </a:r>
            <a:r>
              <a:rPr lang="en-US" altLang="tr-TR" sz="1800" u="sng"/>
              <a:t>avoidance</a:t>
            </a:r>
            <a:r>
              <a:rPr lang="en-US" altLang="tr-TR" sz="1800"/>
              <a:t> activity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/>
              <a:t>Risk </a:t>
            </a:r>
            <a:r>
              <a:rPr lang="en-US" altLang="tr-TR" sz="1800" u="sng"/>
              <a:t>monitoring</a:t>
            </a:r>
            <a:r>
              <a:rPr lang="en-US" altLang="tr-TR" sz="1800"/>
              <a:t> is a project </a:t>
            </a:r>
            <a:r>
              <a:rPr lang="en-US" altLang="tr-TR" sz="1800" u="sng"/>
              <a:t>tracking</a:t>
            </a:r>
            <a:r>
              <a:rPr lang="en-US" altLang="tr-TR" sz="1800"/>
              <a:t> activity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000"/>
              <a:t>Risk monitoring has </a:t>
            </a:r>
            <a:r>
              <a:rPr lang="en-US" altLang="tr-TR" sz="2000" u="sng"/>
              <a:t>three</a:t>
            </a:r>
            <a:r>
              <a:rPr lang="en-US" altLang="tr-TR" sz="2000"/>
              <a:t> objectives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/>
              <a:t>To </a:t>
            </a:r>
            <a:r>
              <a:rPr lang="en-US" altLang="tr-TR" sz="1800" u="sng"/>
              <a:t>assess</a:t>
            </a:r>
            <a:r>
              <a:rPr lang="en-US" altLang="tr-TR" sz="1800"/>
              <a:t> whether predicted risks do, in fact, </a:t>
            </a:r>
            <a:r>
              <a:rPr lang="en-US" altLang="tr-TR" sz="1800" u="sng"/>
              <a:t>occur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/>
              <a:t>To </a:t>
            </a:r>
            <a:r>
              <a:rPr lang="en-US" altLang="tr-TR" sz="1800" u="sng"/>
              <a:t>ensure</a:t>
            </a:r>
            <a:r>
              <a:rPr lang="en-US" altLang="tr-TR" sz="1800"/>
              <a:t> that risk aversion steps defined for the risk are being properly </a:t>
            </a:r>
            <a:r>
              <a:rPr lang="en-US" altLang="tr-TR" sz="1800" u="sng"/>
              <a:t>applied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/>
              <a:t>To </a:t>
            </a:r>
            <a:r>
              <a:rPr lang="en-US" altLang="tr-TR" sz="1800" u="sng"/>
              <a:t>collect</a:t>
            </a:r>
            <a:r>
              <a:rPr lang="en-US" altLang="tr-TR" sz="1800"/>
              <a:t> information that can be used for </a:t>
            </a:r>
            <a:r>
              <a:rPr lang="en-US" altLang="tr-TR" sz="1800" u="sng"/>
              <a:t>future</a:t>
            </a:r>
            <a:r>
              <a:rPr lang="en-US" altLang="tr-TR" sz="1800"/>
              <a:t> risk analysis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000"/>
              <a:t>The findings from risk monitoring may allow the project manager to ascertain what risks caused which problems throughout the project</a:t>
            </a:r>
          </a:p>
        </p:txBody>
      </p:sp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xmlns="" id="{DD4B2C23-F0A1-4163-BCA9-91E83340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975C08-5EA9-4B3E-8A83-5453E9A4F30F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tr-TR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>
            <a:extLst>
              <a:ext uri="{FF2B5EF4-FFF2-40B4-BE49-F238E27FC236}">
                <a16:creationId xmlns:a16="http://schemas.microsoft.com/office/drawing/2014/main" xmlns="" id="{1E002714-031E-4B7A-AB03-1D6CE22480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8763000" cy="1143000"/>
          </a:xfrm>
        </p:spPr>
        <p:txBody>
          <a:bodyPr/>
          <a:lstStyle/>
          <a:p>
            <a:pPr eaLnBrk="1" hangingPunct="1"/>
            <a:r>
              <a:rPr lang="en-US" altLang="tr-TR"/>
              <a:t>Seven Principles of Risk Management</a:t>
            </a:r>
          </a:p>
        </p:txBody>
      </p:sp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xmlns="" id="{7F7C665A-3E1E-495A-B422-690F962A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AA7688-0959-4B07-BA7B-5C660491DC73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tr-TR" sz="1400"/>
          </a:p>
        </p:txBody>
      </p:sp>
      <p:grpSp>
        <p:nvGrpSpPr>
          <p:cNvPr id="38930" name="Group 38929">
            <a:extLst>
              <a:ext uri="{FF2B5EF4-FFF2-40B4-BE49-F238E27FC236}">
                <a16:creationId xmlns:a16="http://schemas.microsoft.com/office/drawing/2014/main" xmlns="" id="{274C81E1-DC07-4F50-895D-DB43BFB94B6F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069976"/>
            <a:ext cx="8458200" cy="771525"/>
            <a:chOff x="304800" y="1069238"/>
            <a:chExt cx="8458200" cy="771770"/>
          </a:xfrm>
        </p:grpSpPr>
        <p:sp>
          <p:nvSpPr>
            <p:cNvPr id="38912" name="Straight Connector 38911">
              <a:extLst>
                <a:ext uri="{FF2B5EF4-FFF2-40B4-BE49-F238E27FC236}">
                  <a16:creationId xmlns:a16="http://schemas.microsoft.com/office/drawing/2014/main" xmlns="" id="{8C6C5350-3364-4298-92C5-70F3FE5920B2}"/>
                </a:ext>
              </a:extLst>
            </p:cNvPr>
            <p:cNvSpPr/>
            <p:nvPr/>
          </p:nvSpPr>
          <p:spPr>
            <a:xfrm>
              <a:off x="304800" y="1841008"/>
              <a:ext cx="8458200" cy="0"/>
            </a:xfrm>
            <a:prstGeom prst="line">
              <a:avLst/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913" name="Freeform 38912">
              <a:extLst>
                <a:ext uri="{FF2B5EF4-FFF2-40B4-BE49-F238E27FC236}">
                  <a16:creationId xmlns:a16="http://schemas.microsoft.com/office/drawing/2014/main" xmlns="" id="{8827DB01-38A5-4521-99C3-6F4DCDD0B727}"/>
                </a:ext>
              </a:extLst>
            </p:cNvPr>
            <p:cNvSpPr/>
            <p:nvPr/>
          </p:nvSpPr>
          <p:spPr>
            <a:xfrm>
              <a:off x="2503488" y="1069238"/>
              <a:ext cx="6259512" cy="771770"/>
            </a:xfrm>
            <a:custGeom>
              <a:avLst/>
              <a:gdLst>
                <a:gd name="connsiteX0" fmla="*/ 0 w 6259068"/>
                <a:gd name="connsiteY0" fmla="*/ 0 h 771770"/>
                <a:gd name="connsiteX1" fmla="*/ 6259068 w 6259068"/>
                <a:gd name="connsiteY1" fmla="*/ 0 h 771770"/>
                <a:gd name="connsiteX2" fmla="*/ 6259068 w 6259068"/>
                <a:gd name="connsiteY2" fmla="*/ 771770 h 771770"/>
                <a:gd name="connsiteX3" fmla="*/ 0 w 6259068"/>
                <a:gd name="connsiteY3" fmla="*/ 771770 h 771770"/>
                <a:gd name="connsiteX4" fmla="*/ 0 w 6259068"/>
                <a:gd name="connsiteY4" fmla="*/ 0 h 77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9068" h="771770">
                  <a:moveTo>
                    <a:pt x="0" y="0"/>
                  </a:moveTo>
                  <a:lnTo>
                    <a:pt x="6259068" y="0"/>
                  </a:lnTo>
                  <a:lnTo>
                    <a:pt x="6259068" y="771770"/>
                  </a:lnTo>
                  <a:lnTo>
                    <a:pt x="0" y="7717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30480" tIns="30480" rIns="30480" bIns="30480" spcCol="1270" anchor="b"/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dirty="0"/>
                <a:t>View software risks within the context of a system and the business problem that is intended to solve</a:t>
              </a:r>
              <a:endParaRPr lang="tr-TR" dirty="0"/>
            </a:p>
          </p:txBody>
        </p:sp>
      </p:grpSp>
      <p:sp>
        <p:nvSpPr>
          <p:cNvPr id="38917" name="Freeform 38916">
            <a:extLst>
              <a:ext uri="{FF2B5EF4-FFF2-40B4-BE49-F238E27FC236}">
                <a16:creationId xmlns:a16="http://schemas.microsoft.com/office/drawing/2014/main" xmlns="" id="{5CD91CAC-257C-4BF4-87A8-BB3C048F93D3}"/>
              </a:ext>
            </a:extLst>
          </p:cNvPr>
          <p:cNvSpPr/>
          <p:nvPr/>
        </p:nvSpPr>
        <p:spPr>
          <a:xfrm>
            <a:off x="1828800" y="1069976"/>
            <a:ext cx="2198688" cy="771525"/>
          </a:xfrm>
          <a:custGeom>
            <a:avLst/>
            <a:gdLst>
              <a:gd name="connsiteX0" fmla="*/ 128654 w 2199132"/>
              <a:gd name="connsiteY0" fmla="*/ 0 h 771770"/>
              <a:gd name="connsiteX1" fmla="*/ 2070478 w 2199132"/>
              <a:gd name="connsiteY1" fmla="*/ 0 h 771770"/>
              <a:gd name="connsiteX2" fmla="*/ 2199132 w 2199132"/>
              <a:gd name="connsiteY2" fmla="*/ 128654 h 771770"/>
              <a:gd name="connsiteX3" fmla="*/ 2199132 w 2199132"/>
              <a:gd name="connsiteY3" fmla="*/ 771770 h 771770"/>
              <a:gd name="connsiteX4" fmla="*/ 2199132 w 2199132"/>
              <a:gd name="connsiteY4" fmla="*/ 771770 h 771770"/>
              <a:gd name="connsiteX5" fmla="*/ 0 w 2199132"/>
              <a:gd name="connsiteY5" fmla="*/ 771770 h 771770"/>
              <a:gd name="connsiteX6" fmla="*/ 0 w 2199132"/>
              <a:gd name="connsiteY6" fmla="*/ 771770 h 771770"/>
              <a:gd name="connsiteX7" fmla="*/ 0 w 2199132"/>
              <a:gd name="connsiteY7" fmla="*/ 128654 h 771770"/>
              <a:gd name="connsiteX8" fmla="*/ 128654 w 2199132"/>
              <a:gd name="connsiteY8" fmla="*/ 0 h 77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9132" h="771770">
                <a:moveTo>
                  <a:pt x="128654" y="0"/>
                </a:moveTo>
                <a:lnTo>
                  <a:pt x="2070478" y="0"/>
                </a:lnTo>
                <a:cubicBezTo>
                  <a:pt x="2141532" y="0"/>
                  <a:pt x="2199132" y="57600"/>
                  <a:pt x="2199132" y="128654"/>
                </a:cubicBezTo>
                <a:lnTo>
                  <a:pt x="2199132" y="771770"/>
                </a:lnTo>
                <a:lnTo>
                  <a:pt x="2199132" y="771770"/>
                </a:lnTo>
                <a:lnTo>
                  <a:pt x="0" y="771770"/>
                </a:lnTo>
                <a:lnTo>
                  <a:pt x="0" y="771770"/>
                </a:lnTo>
                <a:lnTo>
                  <a:pt x="0" y="128654"/>
                </a:lnTo>
                <a:cubicBezTo>
                  <a:pt x="0" y="57600"/>
                  <a:pt x="57600" y="0"/>
                  <a:pt x="128654" y="0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68161" tIns="68161" rIns="68161" bIns="30480" spcCol="1270" anchor="ctr"/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b="1"/>
              <a:t>Maintain a global perspective</a:t>
            </a:r>
            <a:endParaRPr lang="tr-TR"/>
          </a:p>
        </p:txBody>
      </p:sp>
      <p:grpSp>
        <p:nvGrpSpPr>
          <p:cNvPr id="38931" name="Group 38930">
            <a:extLst>
              <a:ext uri="{FF2B5EF4-FFF2-40B4-BE49-F238E27FC236}">
                <a16:creationId xmlns:a16="http://schemas.microsoft.com/office/drawing/2014/main" xmlns="" id="{E97C49BE-8325-4E61-9C2D-5EFEDE95C09A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879601"/>
            <a:ext cx="8458200" cy="771525"/>
            <a:chOff x="304800" y="1879597"/>
            <a:chExt cx="8458200" cy="771770"/>
          </a:xfrm>
        </p:grpSpPr>
        <p:sp>
          <p:nvSpPr>
            <p:cNvPr id="31" name="Straight Connector 30">
              <a:extLst>
                <a:ext uri="{FF2B5EF4-FFF2-40B4-BE49-F238E27FC236}">
                  <a16:creationId xmlns:a16="http://schemas.microsoft.com/office/drawing/2014/main" xmlns="" id="{C5363E40-DD9C-475B-8F23-D2D797A3FA61}"/>
                </a:ext>
              </a:extLst>
            </p:cNvPr>
            <p:cNvSpPr/>
            <p:nvPr/>
          </p:nvSpPr>
          <p:spPr>
            <a:xfrm>
              <a:off x="304800" y="2651367"/>
              <a:ext cx="8458200" cy="0"/>
            </a:xfrm>
            <a:prstGeom prst="line">
              <a:avLst/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918" name="Freeform 38917">
              <a:extLst>
                <a:ext uri="{FF2B5EF4-FFF2-40B4-BE49-F238E27FC236}">
                  <a16:creationId xmlns:a16="http://schemas.microsoft.com/office/drawing/2014/main" xmlns="" id="{A61AEF55-F27B-42E3-BA1A-D541868624C4}"/>
                </a:ext>
              </a:extLst>
            </p:cNvPr>
            <p:cNvSpPr/>
            <p:nvPr/>
          </p:nvSpPr>
          <p:spPr>
            <a:xfrm>
              <a:off x="2503488" y="1879597"/>
              <a:ext cx="6259512" cy="771770"/>
            </a:xfrm>
            <a:custGeom>
              <a:avLst/>
              <a:gdLst>
                <a:gd name="connsiteX0" fmla="*/ 0 w 6259068"/>
                <a:gd name="connsiteY0" fmla="*/ 0 h 771770"/>
                <a:gd name="connsiteX1" fmla="*/ 6259068 w 6259068"/>
                <a:gd name="connsiteY1" fmla="*/ 0 h 771770"/>
                <a:gd name="connsiteX2" fmla="*/ 6259068 w 6259068"/>
                <a:gd name="connsiteY2" fmla="*/ 771770 h 771770"/>
                <a:gd name="connsiteX3" fmla="*/ 0 w 6259068"/>
                <a:gd name="connsiteY3" fmla="*/ 771770 h 771770"/>
                <a:gd name="connsiteX4" fmla="*/ 0 w 6259068"/>
                <a:gd name="connsiteY4" fmla="*/ 0 h 77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9068" h="771770">
                  <a:moveTo>
                    <a:pt x="0" y="0"/>
                  </a:moveTo>
                  <a:lnTo>
                    <a:pt x="6259068" y="0"/>
                  </a:lnTo>
                  <a:lnTo>
                    <a:pt x="6259068" y="771770"/>
                  </a:lnTo>
                  <a:lnTo>
                    <a:pt x="0" y="7717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30480" tIns="30480" rIns="30480" bIns="30480" spcCol="1270" anchor="b"/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dirty="0"/>
                <a:t>Think about risks that may arise in the future; establish contingency plans</a:t>
              </a:r>
              <a:endParaRPr lang="tr-TR" dirty="0"/>
            </a:p>
          </p:txBody>
        </p:sp>
      </p:grpSp>
      <p:sp>
        <p:nvSpPr>
          <p:cNvPr id="38919" name="Freeform 38918">
            <a:extLst>
              <a:ext uri="{FF2B5EF4-FFF2-40B4-BE49-F238E27FC236}">
                <a16:creationId xmlns:a16="http://schemas.microsoft.com/office/drawing/2014/main" xmlns="" id="{357AFE15-DAFC-4F02-9AD3-EA786AEFD421}"/>
              </a:ext>
            </a:extLst>
          </p:cNvPr>
          <p:cNvSpPr/>
          <p:nvPr/>
        </p:nvSpPr>
        <p:spPr>
          <a:xfrm>
            <a:off x="1828800" y="1879601"/>
            <a:ext cx="2198688" cy="771525"/>
          </a:xfrm>
          <a:custGeom>
            <a:avLst/>
            <a:gdLst>
              <a:gd name="connsiteX0" fmla="*/ 128654 w 2199132"/>
              <a:gd name="connsiteY0" fmla="*/ 0 h 771770"/>
              <a:gd name="connsiteX1" fmla="*/ 2070478 w 2199132"/>
              <a:gd name="connsiteY1" fmla="*/ 0 h 771770"/>
              <a:gd name="connsiteX2" fmla="*/ 2199132 w 2199132"/>
              <a:gd name="connsiteY2" fmla="*/ 128654 h 771770"/>
              <a:gd name="connsiteX3" fmla="*/ 2199132 w 2199132"/>
              <a:gd name="connsiteY3" fmla="*/ 771770 h 771770"/>
              <a:gd name="connsiteX4" fmla="*/ 2199132 w 2199132"/>
              <a:gd name="connsiteY4" fmla="*/ 771770 h 771770"/>
              <a:gd name="connsiteX5" fmla="*/ 0 w 2199132"/>
              <a:gd name="connsiteY5" fmla="*/ 771770 h 771770"/>
              <a:gd name="connsiteX6" fmla="*/ 0 w 2199132"/>
              <a:gd name="connsiteY6" fmla="*/ 771770 h 771770"/>
              <a:gd name="connsiteX7" fmla="*/ 0 w 2199132"/>
              <a:gd name="connsiteY7" fmla="*/ 128654 h 771770"/>
              <a:gd name="connsiteX8" fmla="*/ 128654 w 2199132"/>
              <a:gd name="connsiteY8" fmla="*/ 0 h 77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9132" h="771770">
                <a:moveTo>
                  <a:pt x="128654" y="0"/>
                </a:moveTo>
                <a:lnTo>
                  <a:pt x="2070478" y="0"/>
                </a:lnTo>
                <a:cubicBezTo>
                  <a:pt x="2141532" y="0"/>
                  <a:pt x="2199132" y="57600"/>
                  <a:pt x="2199132" y="128654"/>
                </a:cubicBezTo>
                <a:lnTo>
                  <a:pt x="2199132" y="771770"/>
                </a:lnTo>
                <a:lnTo>
                  <a:pt x="2199132" y="771770"/>
                </a:lnTo>
                <a:lnTo>
                  <a:pt x="0" y="771770"/>
                </a:lnTo>
                <a:lnTo>
                  <a:pt x="0" y="771770"/>
                </a:lnTo>
                <a:lnTo>
                  <a:pt x="0" y="128654"/>
                </a:lnTo>
                <a:cubicBezTo>
                  <a:pt x="0" y="57600"/>
                  <a:pt x="57600" y="0"/>
                  <a:pt x="128654" y="0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68161" tIns="68161" rIns="68161" bIns="30480" spcCol="1270" anchor="ctr"/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b="1" dirty="0"/>
              <a:t>Take a forward-looking view</a:t>
            </a:r>
            <a:endParaRPr lang="tr-TR" dirty="0"/>
          </a:p>
        </p:txBody>
      </p:sp>
      <p:grpSp>
        <p:nvGrpSpPr>
          <p:cNvPr id="38932" name="Group 38931">
            <a:extLst>
              <a:ext uri="{FF2B5EF4-FFF2-40B4-BE49-F238E27FC236}">
                <a16:creationId xmlns:a16="http://schemas.microsoft.com/office/drawing/2014/main" xmlns="" id="{1D3E6198-4BEA-40DF-874D-0CE7E16205F1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689226"/>
            <a:ext cx="8458200" cy="773113"/>
            <a:chOff x="304800" y="2689956"/>
            <a:chExt cx="8458200" cy="771770"/>
          </a:xfrm>
        </p:grpSpPr>
        <p:sp>
          <p:nvSpPr>
            <p:cNvPr id="30" name="Straight Connector 29">
              <a:extLst>
                <a:ext uri="{FF2B5EF4-FFF2-40B4-BE49-F238E27FC236}">
                  <a16:creationId xmlns:a16="http://schemas.microsoft.com/office/drawing/2014/main" xmlns="" id="{9A1F4D39-3FC6-400A-8381-DD7285A583F3}"/>
                </a:ext>
              </a:extLst>
            </p:cNvPr>
            <p:cNvSpPr/>
            <p:nvPr/>
          </p:nvSpPr>
          <p:spPr>
            <a:xfrm>
              <a:off x="304800" y="3461726"/>
              <a:ext cx="8458200" cy="0"/>
            </a:xfrm>
            <a:prstGeom prst="line">
              <a:avLst/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920" name="Freeform 38919">
              <a:extLst>
                <a:ext uri="{FF2B5EF4-FFF2-40B4-BE49-F238E27FC236}">
                  <a16:creationId xmlns:a16="http://schemas.microsoft.com/office/drawing/2014/main" xmlns="" id="{C401357F-2AF4-442F-8F52-31829B681D17}"/>
                </a:ext>
              </a:extLst>
            </p:cNvPr>
            <p:cNvSpPr/>
            <p:nvPr/>
          </p:nvSpPr>
          <p:spPr>
            <a:xfrm>
              <a:off x="2503488" y="2689956"/>
              <a:ext cx="6259512" cy="771770"/>
            </a:xfrm>
            <a:custGeom>
              <a:avLst/>
              <a:gdLst>
                <a:gd name="connsiteX0" fmla="*/ 0 w 6259068"/>
                <a:gd name="connsiteY0" fmla="*/ 0 h 771770"/>
                <a:gd name="connsiteX1" fmla="*/ 6259068 w 6259068"/>
                <a:gd name="connsiteY1" fmla="*/ 0 h 771770"/>
                <a:gd name="connsiteX2" fmla="*/ 6259068 w 6259068"/>
                <a:gd name="connsiteY2" fmla="*/ 771770 h 771770"/>
                <a:gd name="connsiteX3" fmla="*/ 0 w 6259068"/>
                <a:gd name="connsiteY3" fmla="*/ 771770 h 771770"/>
                <a:gd name="connsiteX4" fmla="*/ 0 w 6259068"/>
                <a:gd name="connsiteY4" fmla="*/ 0 h 77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9068" h="771770">
                  <a:moveTo>
                    <a:pt x="0" y="0"/>
                  </a:moveTo>
                  <a:lnTo>
                    <a:pt x="6259068" y="0"/>
                  </a:lnTo>
                  <a:lnTo>
                    <a:pt x="6259068" y="771770"/>
                  </a:lnTo>
                  <a:lnTo>
                    <a:pt x="0" y="7717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30480" tIns="30480" rIns="30480" bIns="30480" spcCol="1270" anchor="b"/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/>
                <a:t>Encourage all stakeholders and users to point out risks at any time</a:t>
              </a:r>
              <a:endParaRPr lang="tr-TR"/>
            </a:p>
          </p:txBody>
        </p:sp>
      </p:grpSp>
      <p:sp>
        <p:nvSpPr>
          <p:cNvPr id="38921" name="Freeform 38920">
            <a:extLst>
              <a:ext uri="{FF2B5EF4-FFF2-40B4-BE49-F238E27FC236}">
                <a16:creationId xmlns:a16="http://schemas.microsoft.com/office/drawing/2014/main" xmlns="" id="{94A8D8BA-2B5F-4184-9784-0A01154CF12D}"/>
              </a:ext>
            </a:extLst>
          </p:cNvPr>
          <p:cNvSpPr/>
          <p:nvPr/>
        </p:nvSpPr>
        <p:spPr>
          <a:xfrm>
            <a:off x="1828800" y="2689226"/>
            <a:ext cx="2198688" cy="773113"/>
          </a:xfrm>
          <a:custGeom>
            <a:avLst/>
            <a:gdLst>
              <a:gd name="connsiteX0" fmla="*/ 128654 w 2199132"/>
              <a:gd name="connsiteY0" fmla="*/ 0 h 771770"/>
              <a:gd name="connsiteX1" fmla="*/ 2070478 w 2199132"/>
              <a:gd name="connsiteY1" fmla="*/ 0 h 771770"/>
              <a:gd name="connsiteX2" fmla="*/ 2199132 w 2199132"/>
              <a:gd name="connsiteY2" fmla="*/ 128654 h 771770"/>
              <a:gd name="connsiteX3" fmla="*/ 2199132 w 2199132"/>
              <a:gd name="connsiteY3" fmla="*/ 771770 h 771770"/>
              <a:gd name="connsiteX4" fmla="*/ 2199132 w 2199132"/>
              <a:gd name="connsiteY4" fmla="*/ 771770 h 771770"/>
              <a:gd name="connsiteX5" fmla="*/ 0 w 2199132"/>
              <a:gd name="connsiteY5" fmla="*/ 771770 h 771770"/>
              <a:gd name="connsiteX6" fmla="*/ 0 w 2199132"/>
              <a:gd name="connsiteY6" fmla="*/ 771770 h 771770"/>
              <a:gd name="connsiteX7" fmla="*/ 0 w 2199132"/>
              <a:gd name="connsiteY7" fmla="*/ 128654 h 771770"/>
              <a:gd name="connsiteX8" fmla="*/ 128654 w 2199132"/>
              <a:gd name="connsiteY8" fmla="*/ 0 h 77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9132" h="771770">
                <a:moveTo>
                  <a:pt x="128654" y="0"/>
                </a:moveTo>
                <a:lnTo>
                  <a:pt x="2070478" y="0"/>
                </a:lnTo>
                <a:cubicBezTo>
                  <a:pt x="2141532" y="0"/>
                  <a:pt x="2199132" y="57600"/>
                  <a:pt x="2199132" y="128654"/>
                </a:cubicBezTo>
                <a:lnTo>
                  <a:pt x="2199132" y="771770"/>
                </a:lnTo>
                <a:lnTo>
                  <a:pt x="2199132" y="771770"/>
                </a:lnTo>
                <a:lnTo>
                  <a:pt x="0" y="771770"/>
                </a:lnTo>
                <a:lnTo>
                  <a:pt x="0" y="771770"/>
                </a:lnTo>
                <a:lnTo>
                  <a:pt x="0" y="128654"/>
                </a:lnTo>
                <a:cubicBezTo>
                  <a:pt x="0" y="57600"/>
                  <a:pt x="57600" y="0"/>
                  <a:pt x="128654" y="0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68161" tIns="68161" rIns="68161" bIns="30480" spcCol="1270" anchor="ctr"/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b="1"/>
              <a:t>Encourage open communication</a:t>
            </a:r>
            <a:endParaRPr lang="tr-TR"/>
          </a:p>
        </p:txBody>
      </p:sp>
      <p:grpSp>
        <p:nvGrpSpPr>
          <p:cNvPr id="38933" name="Group 38932">
            <a:extLst>
              <a:ext uri="{FF2B5EF4-FFF2-40B4-BE49-F238E27FC236}">
                <a16:creationId xmlns:a16="http://schemas.microsoft.com/office/drawing/2014/main" xmlns="" id="{762E7A22-9262-4863-BB97-70174920C61A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500439"/>
            <a:ext cx="8458200" cy="771525"/>
            <a:chOff x="304800" y="3500314"/>
            <a:chExt cx="8458200" cy="771771"/>
          </a:xfrm>
        </p:grpSpPr>
        <p:sp>
          <p:nvSpPr>
            <p:cNvPr id="29" name="Straight Connector 28">
              <a:extLst>
                <a:ext uri="{FF2B5EF4-FFF2-40B4-BE49-F238E27FC236}">
                  <a16:creationId xmlns:a16="http://schemas.microsoft.com/office/drawing/2014/main" xmlns="" id="{812F14F0-60A6-4A02-9A0B-69A5FA5CF69A}"/>
                </a:ext>
              </a:extLst>
            </p:cNvPr>
            <p:cNvSpPr/>
            <p:nvPr/>
          </p:nvSpPr>
          <p:spPr>
            <a:xfrm>
              <a:off x="304800" y="4272085"/>
              <a:ext cx="8458200" cy="0"/>
            </a:xfrm>
            <a:prstGeom prst="line">
              <a:avLst/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922" name="Freeform 38921">
              <a:extLst>
                <a:ext uri="{FF2B5EF4-FFF2-40B4-BE49-F238E27FC236}">
                  <a16:creationId xmlns:a16="http://schemas.microsoft.com/office/drawing/2014/main" xmlns="" id="{BC22CF45-31EA-4F96-B70B-001950133DF7}"/>
                </a:ext>
              </a:extLst>
            </p:cNvPr>
            <p:cNvSpPr/>
            <p:nvPr/>
          </p:nvSpPr>
          <p:spPr>
            <a:xfrm>
              <a:off x="2503488" y="3500314"/>
              <a:ext cx="6259512" cy="771771"/>
            </a:xfrm>
            <a:custGeom>
              <a:avLst/>
              <a:gdLst>
                <a:gd name="connsiteX0" fmla="*/ 0 w 6259068"/>
                <a:gd name="connsiteY0" fmla="*/ 0 h 771770"/>
                <a:gd name="connsiteX1" fmla="*/ 6259068 w 6259068"/>
                <a:gd name="connsiteY1" fmla="*/ 0 h 771770"/>
                <a:gd name="connsiteX2" fmla="*/ 6259068 w 6259068"/>
                <a:gd name="connsiteY2" fmla="*/ 771770 h 771770"/>
                <a:gd name="connsiteX3" fmla="*/ 0 w 6259068"/>
                <a:gd name="connsiteY3" fmla="*/ 771770 h 771770"/>
                <a:gd name="connsiteX4" fmla="*/ 0 w 6259068"/>
                <a:gd name="connsiteY4" fmla="*/ 0 h 77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9068" h="771770">
                  <a:moveTo>
                    <a:pt x="0" y="0"/>
                  </a:moveTo>
                  <a:lnTo>
                    <a:pt x="6259068" y="0"/>
                  </a:lnTo>
                  <a:lnTo>
                    <a:pt x="6259068" y="771770"/>
                  </a:lnTo>
                  <a:lnTo>
                    <a:pt x="0" y="7717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30480" tIns="30480" rIns="30480" bIns="30480" spcCol="1270" anchor="b"/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dirty="0"/>
                <a:t>Integrate the consideration of risk into the software process</a:t>
              </a:r>
              <a:endParaRPr lang="tr-TR" dirty="0"/>
            </a:p>
          </p:txBody>
        </p:sp>
      </p:grpSp>
      <p:sp>
        <p:nvSpPr>
          <p:cNvPr id="38923" name="Freeform 38922">
            <a:extLst>
              <a:ext uri="{FF2B5EF4-FFF2-40B4-BE49-F238E27FC236}">
                <a16:creationId xmlns:a16="http://schemas.microsoft.com/office/drawing/2014/main" xmlns="" id="{C363F16C-6418-4E3F-A857-4DC3D8925122}"/>
              </a:ext>
            </a:extLst>
          </p:cNvPr>
          <p:cNvSpPr/>
          <p:nvPr/>
        </p:nvSpPr>
        <p:spPr>
          <a:xfrm>
            <a:off x="1828800" y="3500439"/>
            <a:ext cx="2198688" cy="771525"/>
          </a:xfrm>
          <a:custGeom>
            <a:avLst/>
            <a:gdLst>
              <a:gd name="connsiteX0" fmla="*/ 128654 w 2199132"/>
              <a:gd name="connsiteY0" fmla="*/ 0 h 771770"/>
              <a:gd name="connsiteX1" fmla="*/ 2070478 w 2199132"/>
              <a:gd name="connsiteY1" fmla="*/ 0 h 771770"/>
              <a:gd name="connsiteX2" fmla="*/ 2199132 w 2199132"/>
              <a:gd name="connsiteY2" fmla="*/ 128654 h 771770"/>
              <a:gd name="connsiteX3" fmla="*/ 2199132 w 2199132"/>
              <a:gd name="connsiteY3" fmla="*/ 771770 h 771770"/>
              <a:gd name="connsiteX4" fmla="*/ 2199132 w 2199132"/>
              <a:gd name="connsiteY4" fmla="*/ 771770 h 771770"/>
              <a:gd name="connsiteX5" fmla="*/ 0 w 2199132"/>
              <a:gd name="connsiteY5" fmla="*/ 771770 h 771770"/>
              <a:gd name="connsiteX6" fmla="*/ 0 w 2199132"/>
              <a:gd name="connsiteY6" fmla="*/ 771770 h 771770"/>
              <a:gd name="connsiteX7" fmla="*/ 0 w 2199132"/>
              <a:gd name="connsiteY7" fmla="*/ 128654 h 771770"/>
              <a:gd name="connsiteX8" fmla="*/ 128654 w 2199132"/>
              <a:gd name="connsiteY8" fmla="*/ 0 h 77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9132" h="771770">
                <a:moveTo>
                  <a:pt x="128654" y="0"/>
                </a:moveTo>
                <a:lnTo>
                  <a:pt x="2070478" y="0"/>
                </a:lnTo>
                <a:cubicBezTo>
                  <a:pt x="2141532" y="0"/>
                  <a:pt x="2199132" y="57600"/>
                  <a:pt x="2199132" y="128654"/>
                </a:cubicBezTo>
                <a:lnTo>
                  <a:pt x="2199132" y="771770"/>
                </a:lnTo>
                <a:lnTo>
                  <a:pt x="2199132" y="771770"/>
                </a:lnTo>
                <a:lnTo>
                  <a:pt x="0" y="771770"/>
                </a:lnTo>
                <a:lnTo>
                  <a:pt x="0" y="771770"/>
                </a:lnTo>
                <a:lnTo>
                  <a:pt x="0" y="128654"/>
                </a:lnTo>
                <a:cubicBezTo>
                  <a:pt x="0" y="57600"/>
                  <a:pt x="57600" y="0"/>
                  <a:pt x="128654" y="0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68161" tIns="68161" rIns="68161" bIns="30480" spcCol="1270" anchor="ctr"/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b="1"/>
              <a:t>Integrate risk management</a:t>
            </a:r>
            <a:endParaRPr lang="tr-TR"/>
          </a:p>
        </p:txBody>
      </p:sp>
      <p:grpSp>
        <p:nvGrpSpPr>
          <p:cNvPr id="38934" name="Group 38933">
            <a:extLst>
              <a:ext uri="{FF2B5EF4-FFF2-40B4-BE49-F238E27FC236}">
                <a16:creationId xmlns:a16="http://schemas.microsoft.com/office/drawing/2014/main" xmlns="" id="{DB58E17C-A446-4FFF-AC8D-70A393880F87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310063"/>
            <a:ext cx="8458200" cy="773112"/>
            <a:chOff x="304800" y="4310673"/>
            <a:chExt cx="8458200" cy="771770"/>
          </a:xfrm>
        </p:grpSpPr>
        <p:sp>
          <p:nvSpPr>
            <p:cNvPr id="28" name="Straight Connector 27">
              <a:extLst>
                <a:ext uri="{FF2B5EF4-FFF2-40B4-BE49-F238E27FC236}">
                  <a16:creationId xmlns:a16="http://schemas.microsoft.com/office/drawing/2014/main" xmlns="" id="{DEF98D39-582E-428A-A5E4-8A0067F18956}"/>
                </a:ext>
              </a:extLst>
            </p:cNvPr>
            <p:cNvSpPr/>
            <p:nvPr/>
          </p:nvSpPr>
          <p:spPr>
            <a:xfrm>
              <a:off x="304800" y="5082443"/>
              <a:ext cx="8458200" cy="0"/>
            </a:xfrm>
            <a:prstGeom prst="line">
              <a:avLst/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924" name="Freeform 38923">
              <a:extLst>
                <a:ext uri="{FF2B5EF4-FFF2-40B4-BE49-F238E27FC236}">
                  <a16:creationId xmlns:a16="http://schemas.microsoft.com/office/drawing/2014/main" xmlns="" id="{14EA95A9-4C68-431D-938E-2EEAE392B259}"/>
                </a:ext>
              </a:extLst>
            </p:cNvPr>
            <p:cNvSpPr/>
            <p:nvPr/>
          </p:nvSpPr>
          <p:spPr>
            <a:xfrm>
              <a:off x="2503488" y="4310673"/>
              <a:ext cx="6259512" cy="771770"/>
            </a:xfrm>
            <a:custGeom>
              <a:avLst/>
              <a:gdLst>
                <a:gd name="connsiteX0" fmla="*/ 0 w 6259068"/>
                <a:gd name="connsiteY0" fmla="*/ 0 h 771770"/>
                <a:gd name="connsiteX1" fmla="*/ 6259068 w 6259068"/>
                <a:gd name="connsiteY1" fmla="*/ 0 h 771770"/>
                <a:gd name="connsiteX2" fmla="*/ 6259068 w 6259068"/>
                <a:gd name="connsiteY2" fmla="*/ 771770 h 771770"/>
                <a:gd name="connsiteX3" fmla="*/ 0 w 6259068"/>
                <a:gd name="connsiteY3" fmla="*/ 771770 h 771770"/>
                <a:gd name="connsiteX4" fmla="*/ 0 w 6259068"/>
                <a:gd name="connsiteY4" fmla="*/ 0 h 77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9068" h="771770">
                  <a:moveTo>
                    <a:pt x="0" y="0"/>
                  </a:moveTo>
                  <a:lnTo>
                    <a:pt x="6259068" y="0"/>
                  </a:lnTo>
                  <a:lnTo>
                    <a:pt x="6259068" y="771770"/>
                  </a:lnTo>
                  <a:lnTo>
                    <a:pt x="0" y="7717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30480" tIns="30480" rIns="30480" bIns="30480" spcCol="1270" anchor="b"/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/>
                <a:t>Modify identified risks as more becomes known and add new risks as better insight is achieved</a:t>
              </a:r>
              <a:endParaRPr lang="tr-TR"/>
            </a:p>
          </p:txBody>
        </p:sp>
      </p:grpSp>
      <p:sp>
        <p:nvSpPr>
          <p:cNvPr id="38925" name="Freeform 38924">
            <a:extLst>
              <a:ext uri="{FF2B5EF4-FFF2-40B4-BE49-F238E27FC236}">
                <a16:creationId xmlns:a16="http://schemas.microsoft.com/office/drawing/2014/main" xmlns="" id="{8E9D4092-3298-4106-9636-7CA163DD3E7A}"/>
              </a:ext>
            </a:extLst>
          </p:cNvPr>
          <p:cNvSpPr/>
          <p:nvPr/>
        </p:nvSpPr>
        <p:spPr>
          <a:xfrm>
            <a:off x="1828800" y="4310063"/>
            <a:ext cx="2198688" cy="773112"/>
          </a:xfrm>
          <a:custGeom>
            <a:avLst/>
            <a:gdLst>
              <a:gd name="connsiteX0" fmla="*/ 128654 w 2199132"/>
              <a:gd name="connsiteY0" fmla="*/ 0 h 771770"/>
              <a:gd name="connsiteX1" fmla="*/ 2070478 w 2199132"/>
              <a:gd name="connsiteY1" fmla="*/ 0 h 771770"/>
              <a:gd name="connsiteX2" fmla="*/ 2199132 w 2199132"/>
              <a:gd name="connsiteY2" fmla="*/ 128654 h 771770"/>
              <a:gd name="connsiteX3" fmla="*/ 2199132 w 2199132"/>
              <a:gd name="connsiteY3" fmla="*/ 771770 h 771770"/>
              <a:gd name="connsiteX4" fmla="*/ 2199132 w 2199132"/>
              <a:gd name="connsiteY4" fmla="*/ 771770 h 771770"/>
              <a:gd name="connsiteX5" fmla="*/ 0 w 2199132"/>
              <a:gd name="connsiteY5" fmla="*/ 771770 h 771770"/>
              <a:gd name="connsiteX6" fmla="*/ 0 w 2199132"/>
              <a:gd name="connsiteY6" fmla="*/ 771770 h 771770"/>
              <a:gd name="connsiteX7" fmla="*/ 0 w 2199132"/>
              <a:gd name="connsiteY7" fmla="*/ 128654 h 771770"/>
              <a:gd name="connsiteX8" fmla="*/ 128654 w 2199132"/>
              <a:gd name="connsiteY8" fmla="*/ 0 h 77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9132" h="771770">
                <a:moveTo>
                  <a:pt x="128654" y="0"/>
                </a:moveTo>
                <a:lnTo>
                  <a:pt x="2070478" y="0"/>
                </a:lnTo>
                <a:cubicBezTo>
                  <a:pt x="2141532" y="0"/>
                  <a:pt x="2199132" y="57600"/>
                  <a:pt x="2199132" y="128654"/>
                </a:cubicBezTo>
                <a:lnTo>
                  <a:pt x="2199132" y="771770"/>
                </a:lnTo>
                <a:lnTo>
                  <a:pt x="2199132" y="771770"/>
                </a:lnTo>
                <a:lnTo>
                  <a:pt x="0" y="771770"/>
                </a:lnTo>
                <a:lnTo>
                  <a:pt x="0" y="771770"/>
                </a:lnTo>
                <a:lnTo>
                  <a:pt x="0" y="128654"/>
                </a:lnTo>
                <a:cubicBezTo>
                  <a:pt x="0" y="57600"/>
                  <a:pt x="57600" y="0"/>
                  <a:pt x="128654" y="0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68161" tIns="68161" rIns="68161" bIns="30480" spcCol="1270" anchor="ctr"/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b="1"/>
              <a:t>Emphasize a continuous process of risk management</a:t>
            </a:r>
            <a:endParaRPr lang="tr-TR"/>
          </a:p>
        </p:txBody>
      </p:sp>
      <p:grpSp>
        <p:nvGrpSpPr>
          <p:cNvPr id="38935" name="Group 38934">
            <a:extLst>
              <a:ext uri="{FF2B5EF4-FFF2-40B4-BE49-F238E27FC236}">
                <a16:creationId xmlns:a16="http://schemas.microsoft.com/office/drawing/2014/main" xmlns="" id="{6A8B1392-8813-4D49-84BB-D5A1FC2CE2CA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5121276"/>
            <a:ext cx="8458200" cy="771525"/>
            <a:chOff x="304800" y="5121032"/>
            <a:chExt cx="8458200" cy="771770"/>
          </a:xfrm>
        </p:grpSpPr>
        <p:sp>
          <p:nvSpPr>
            <p:cNvPr id="27" name="Straight Connector 26">
              <a:extLst>
                <a:ext uri="{FF2B5EF4-FFF2-40B4-BE49-F238E27FC236}">
                  <a16:creationId xmlns:a16="http://schemas.microsoft.com/office/drawing/2014/main" xmlns="" id="{E5A0A616-A6F0-4A4A-9F52-962432753D07}"/>
                </a:ext>
              </a:extLst>
            </p:cNvPr>
            <p:cNvSpPr/>
            <p:nvPr/>
          </p:nvSpPr>
          <p:spPr>
            <a:xfrm>
              <a:off x="304800" y="5892802"/>
              <a:ext cx="8458200" cy="0"/>
            </a:xfrm>
            <a:prstGeom prst="line">
              <a:avLst/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926" name="Freeform 38925">
              <a:extLst>
                <a:ext uri="{FF2B5EF4-FFF2-40B4-BE49-F238E27FC236}">
                  <a16:creationId xmlns:a16="http://schemas.microsoft.com/office/drawing/2014/main" xmlns="" id="{66F44332-6C44-4C35-9D34-110B1C21CB5E}"/>
                </a:ext>
              </a:extLst>
            </p:cNvPr>
            <p:cNvSpPr/>
            <p:nvPr/>
          </p:nvSpPr>
          <p:spPr>
            <a:xfrm>
              <a:off x="2503488" y="5121032"/>
              <a:ext cx="6259512" cy="771770"/>
            </a:xfrm>
            <a:custGeom>
              <a:avLst/>
              <a:gdLst>
                <a:gd name="connsiteX0" fmla="*/ 0 w 6259068"/>
                <a:gd name="connsiteY0" fmla="*/ 0 h 771770"/>
                <a:gd name="connsiteX1" fmla="*/ 6259068 w 6259068"/>
                <a:gd name="connsiteY1" fmla="*/ 0 h 771770"/>
                <a:gd name="connsiteX2" fmla="*/ 6259068 w 6259068"/>
                <a:gd name="connsiteY2" fmla="*/ 771770 h 771770"/>
                <a:gd name="connsiteX3" fmla="*/ 0 w 6259068"/>
                <a:gd name="connsiteY3" fmla="*/ 771770 h 771770"/>
                <a:gd name="connsiteX4" fmla="*/ 0 w 6259068"/>
                <a:gd name="connsiteY4" fmla="*/ 0 h 77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9068" h="771770">
                  <a:moveTo>
                    <a:pt x="0" y="0"/>
                  </a:moveTo>
                  <a:lnTo>
                    <a:pt x="6259068" y="0"/>
                  </a:lnTo>
                  <a:lnTo>
                    <a:pt x="6259068" y="771770"/>
                  </a:lnTo>
                  <a:lnTo>
                    <a:pt x="0" y="7717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30480" tIns="30480" rIns="30480" bIns="30480" spcCol="1270" anchor="b"/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/>
                <a:t>A shared vision by all stakeholders facilitates better risk identification and assessment</a:t>
              </a:r>
              <a:endParaRPr lang="tr-TR"/>
            </a:p>
          </p:txBody>
        </p:sp>
      </p:grpSp>
      <p:sp>
        <p:nvSpPr>
          <p:cNvPr id="38927" name="Freeform 38926">
            <a:extLst>
              <a:ext uri="{FF2B5EF4-FFF2-40B4-BE49-F238E27FC236}">
                <a16:creationId xmlns:a16="http://schemas.microsoft.com/office/drawing/2014/main" xmlns="" id="{87226FD1-7FD1-4DE4-B7F4-6326494F7551}"/>
              </a:ext>
            </a:extLst>
          </p:cNvPr>
          <p:cNvSpPr/>
          <p:nvPr/>
        </p:nvSpPr>
        <p:spPr>
          <a:xfrm>
            <a:off x="1828800" y="5121276"/>
            <a:ext cx="2198688" cy="771525"/>
          </a:xfrm>
          <a:custGeom>
            <a:avLst/>
            <a:gdLst>
              <a:gd name="connsiteX0" fmla="*/ 128654 w 2199132"/>
              <a:gd name="connsiteY0" fmla="*/ 0 h 771770"/>
              <a:gd name="connsiteX1" fmla="*/ 2070478 w 2199132"/>
              <a:gd name="connsiteY1" fmla="*/ 0 h 771770"/>
              <a:gd name="connsiteX2" fmla="*/ 2199132 w 2199132"/>
              <a:gd name="connsiteY2" fmla="*/ 128654 h 771770"/>
              <a:gd name="connsiteX3" fmla="*/ 2199132 w 2199132"/>
              <a:gd name="connsiteY3" fmla="*/ 771770 h 771770"/>
              <a:gd name="connsiteX4" fmla="*/ 2199132 w 2199132"/>
              <a:gd name="connsiteY4" fmla="*/ 771770 h 771770"/>
              <a:gd name="connsiteX5" fmla="*/ 0 w 2199132"/>
              <a:gd name="connsiteY5" fmla="*/ 771770 h 771770"/>
              <a:gd name="connsiteX6" fmla="*/ 0 w 2199132"/>
              <a:gd name="connsiteY6" fmla="*/ 771770 h 771770"/>
              <a:gd name="connsiteX7" fmla="*/ 0 w 2199132"/>
              <a:gd name="connsiteY7" fmla="*/ 128654 h 771770"/>
              <a:gd name="connsiteX8" fmla="*/ 128654 w 2199132"/>
              <a:gd name="connsiteY8" fmla="*/ 0 h 77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9132" h="771770">
                <a:moveTo>
                  <a:pt x="128654" y="0"/>
                </a:moveTo>
                <a:lnTo>
                  <a:pt x="2070478" y="0"/>
                </a:lnTo>
                <a:cubicBezTo>
                  <a:pt x="2141532" y="0"/>
                  <a:pt x="2199132" y="57600"/>
                  <a:pt x="2199132" y="128654"/>
                </a:cubicBezTo>
                <a:lnTo>
                  <a:pt x="2199132" y="771770"/>
                </a:lnTo>
                <a:lnTo>
                  <a:pt x="2199132" y="771770"/>
                </a:lnTo>
                <a:lnTo>
                  <a:pt x="0" y="771770"/>
                </a:lnTo>
                <a:lnTo>
                  <a:pt x="0" y="771770"/>
                </a:lnTo>
                <a:lnTo>
                  <a:pt x="0" y="128654"/>
                </a:lnTo>
                <a:cubicBezTo>
                  <a:pt x="0" y="57600"/>
                  <a:pt x="57600" y="0"/>
                  <a:pt x="128654" y="0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68161" tIns="68161" rIns="68161" bIns="30480" spcCol="1270" anchor="ctr"/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b="1"/>
              <a:t>Develop a shared product vision</a:t>
            </a:r>
            <a:endParaRPr lang="tr-TR"/>
          </a:p>
        </p:txBody>
      </p:sp>
      <p:grpSp>
        <p:nvGrpSpPr>
          <p:cNvPr id="38936" name="Group 38935">
            <a:extLst>
              <a:ext uri="{FF2B5EF4-FFF2-40B4-BE49-F238E27FC236}">
                <a16:creationId xmlns:a16="http://schemas.microsoft.com/office/drawing/2014/main" xmlns="" id="{E4426F79-4D5E-401D-9EB4-DB141965DF4E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5930901"/>
            <a:ext cx="8458200" cy="771525"/>
            <a:chOff x="304800" y="5931391"/>
            <a:chExt cx="8458200" cy="771770"/>
          </a:xfrm>
        </p:grpSpPr>
        <p:sp>
          <p:nvSpPr>
            <p:cNvPr id="26" name="Straight Connector 25">
              <a:extLst>
                <a:ext uri="{FF2B5EF4-FFF2-40B4-BE49-F238E27FC236}">
                  <a16:creationId xmlns:a16="http://schemas.microsoft.com/office/drawing/2014/main" xmlns="" id="{04B76849-0E1E-4072-A4A9-0E876AA9FAC9}"/>
                </a:ext>
              </a:extLst>
            </p:cNvPr>
            <p:cNvSpPr/>
            <p:nvPr/>
          </p:nvSpPr>
          <p:spPr>
            <a:xfrm>
              <a:off x="304800" y="6703161"/>
              <a:ext cx="8458200" cy="0"/>
            </a:xfrm>
            <a:prstGeom prst="line">
              <a:avLst/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928" name="Freeform 38927">
              <a:extLst>
                <a:ext uri="{FF2B5EF4-FFF2-40B4-BE49-F238E27FC236}">
                  <a16:creationId xmlns:a16="http://schemas.microsoft.com/office/drawing/2014/main" xmlns="" id="{C1CE995E-DB8E-4BFA-B55A-234C78CEE2E8}"/>
                </a:ext>
              </a:extLst>
            </p:cNvPr>
            <p:cNvSpPr/>
            <p:nvPr/>
          </p:nvSpPr>
          <p:spPr>
            <a:xfrm>
              <a:off x="2503488" y="5931391"/>
              <a:ext cx="6259512" cy="771770"/>
            </a:xfrm>
            <a:custGeom>
              <a:avLst/>
              <a:gdLst>
                <a:gd name="connsiteX0" fmla="*/ 0 w 6259068"/>
                <a:gd name="connsiteY0" fmla="*/ 0 h 771770"/>
                <a:gd name="connsiteX1" fmla="*/ 6259068 w 6259068"/>
                <a:gd name="connsiteY1" fmla="*/ 0 h 771770"/>
                <a:gd name="connsiteX2" fmla="*/ 6259068 w 6259068"/>
                <a:gd name="connsiteY2" fmla="*/ 771770 h 771770"/>
                <a:gd name="connsiteX3" fmla="*/ 0 w 6259068"/>
                <a:gd name="connsiteY3" fmla="*/ 771770 h 771770"/>
                <a:gd name="connsiteX4" fmla="*/ 0 w 6259068"/>
                <a:gd name="connsiteY4" fmla="*/ 0 h 77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9068" h="771770">
                  <a:moveTo>
                    <a:pt x="0" y="0"/>
                  </a:moveTo>
                  <a:lnTo>
                    <a:pt x="6259068" y="0"/>
                  </a:lnTo>
                  <a:lnTo>
                    <a:pt x="6259068" y="771770"/>
                  </a:lnTo>
                  <a:lnTo>
                    <a:pt x="0" y="7717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30480" tIns="30480" rIns="30480" bIns="30480" spcCol="1270" anchor="b"/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/>
                <a:t>Pool the skills and experience of all stakeholders when conducting risk management activities</a:t>
              </a:r>
              <a:endParaRPr lang="tr-TR"/>
            </a:p>
          </p:txBody>
        </p:sp>
      </p:grpSp>
      <p:sp>
        <p:nvSpPr>
          <p:cNvPr id="38929" name="Freeform 38928">
            <a:extLst>
              <a:ext uri="{FF2B5EF4-FFF2-40B4-BE49-F238E27FC236}">
                <a16:creationId xmlns:a16="http://schemas.microsoft.com/office/drawing/2014/main" xmlns="" id="{E59DAAD5-7EC3-4D75-8A8C-CEBF26006286}"/>
              </a:ext>
            </a:extLst>
          </p:cNvPr>
          <p:cNvSpPr/>
          <p:nvPr/>
        </p:nvSpPr>
        <p:spPr>
          <a:xfrm>
            <a:off x="1828800" y="5930901"/>
            <a:ext cx="2198688" cy="771525"/>
          </a:xfrm>
          <a:custGeom>
            <a:avLst/>
            <a:gdLst>
              <a:gd name="connsiteX0" fmla="*/ 128654 w 2199132"/>
              <a:gd name="connsiteY0" fmla="*/ 0 h 771770"/>
              <a:gd name="connsiteX1" fmla="*/ 2070478 w 2199132"/>
              <a:gd name="connsiteY1" fmla="*/ 0 h 771770"/>
              <a:gd name="connsiteX2" fmla="*/ 2199132 w 2199132"/>
              <a:gd name="connsiteY2" fmla="*/ 128654 h 771770"/>
              <a:gd name="connsiteX3" fmla="*/ 2199132 w 2199132"/>
              <a:gd name="connsiteY3" fmla="*/ 771770 h 771770"/>
              <a:gd name="connsiteX4" fmla="*/ 2199132 w 2199132"/>
              <a:gd name="connsiteY4" fmla="*/ 771770 h 771770"/>
              <a:gd name="connsiteX5" fmla="*/ 0 w 2199132"/>
              <a:gd name="connsiteY5" fmla="*/ 771770 h 771770"/>
              <a:gd name="connsiteX6" fmla="*/ 0 w 2199132"/>
              <a:gd name="connsiteY6" fmla="*/ 771770 h 771770"/>
              <a:gd name="connsiteX7" fmla="*/ 0 w 2199132"/>
              <a:gd name="connsiteY7" fmla="*/ 128654 h 771770"/>
              <a:gd name="connsiteX8" fmla="*/ 128654 w 2199132"/>
              <a:gd name="connsiteY8" fmla="*/ 0 h 77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9132" h="771770">
                <a:moveTo>
                  <a:pt x="128654" y="0"/>
                </a:moveTo>
                <a:lnTo>
                  <a:pt x="2070478" y="0"/>
                </a:lnTo>
                <a:cubicBezTo>
                  <a:pt x="2141532" y="0"/>
                  <a:pt x="2199132" y="57600"/>
                  <a:pt x="2199132" y="128654"/>
                </a:cubicBezTo>
                <a:lnTo>
                  <a:pt x="2199132" y="771770"/>
                </a:lnTo>
                <a:lnTo>
                  <a:pt x="2199132" y="771770"/>
                </a:lnTo>
                <a:lnTo>
                  <a:pt x="0" y="771770"/>
                </a:lnTo>
                <a:lnTo>
                  <a:pt x="0" y="771770"/>
                </a:lnTo>
                <a:lnTo>
                  <a:pt x="0" y="128654"/>
                </a:lnTo>
                <a:cubicBezTo>
                  <a:pt x="0" y="57600"/>
                  <a:pt x="57600" y="0"/>
                  <a:pt x="128654" y="0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68161" tIns="68161" rIns="68161" bIns="30480" spcCol="1270" anchor="ctr"/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b="1"/>
              <a:t>Encourage teamwork when managing risk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9" grpId="0" animBg="1"/>
      <p:bldP spid="38921" grpId="0" animBg="1"/>
      <p:bldP spid="38923" grpId="0" animBg="1"/>
      <p:bldP spid="38925" grpId="0" animBg="1"/>
      <p:bldP spid="38927" grpId="0" animBg="1"/>
      <p:bldP spid="389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xmlns="" id="{2EE901CB-B046-4FE0-9B1D-33FAA226E6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tr-TR" dirty="0"/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xmlns="" id="{B211CDE5-6619-4B23-8EAA-2EA34B6B1F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81200"/>
            <a:ext cx="8458200" cy="4114800"/>
          </a:xfrm>
        </p:spPr>
        <p:txBody>
          <a:bodyPr/>
          <a:lstStyle/>
          <a:p>
            <a:pPr eaLnBrk="1" hangingPunct="1"/>
            <a:r>
              <a:rPr lang="en-US" altLang="tr-TR" sz="2000"/>
              <a:t>Whenever much is riding on a software project, common sense dictates risk analysis</a:t>
            </a:r>
          </a:p>
          <a:p>
            <a:pPr lvl="1" eaLnBrk="1" hangingPunct="1"/>
            <a:r>
              <a:rPr lang="en-US" altLang="tr-TR" sz="1800"/>
              <a:t>Yet, most project managers do it informally and superficially, if at all</a:t>
            </a:r>
          </a:p>
          <a:p>
            <a:pPr eaLnBrk="1" hangingPunct="1"/>
            <a:r>
              <a:rPr lang="en-US" altLang="tr-TR" sz="2000"/>
              <a:t>However, the time spent in risk management results in</a:t>
            </a:r>
          </a:p>
          <a:p>
            <a:pPr lvl="1" eaLnBrk="1" hangingPunct="1"/>
            <a:r>
              <a:rPr lang="en-US" altLang="tr-TR" sz="1800" u="sng"/>
              <a:t>Less upheaval</a:t>
            </a:r>
            <a:r>
              <a:rPr lang="en-US" altLang="tr-TR" sz="1800"/>
              <a:t> during the project</a:t>
            </a:r>
          </a:p>
          <a:p>
            <a:pPr lvl="1" eaLnBrk="1" hangingPunct="1"/>
            <a:r>
              <a:rPr lang="en-US" altLang="tr-TR" sz="1800"/>
              <a:t>A </a:t>
            </a:r>
            <a:r>
              <a:rPr lang="en-US" altLang="tr-TR" sz="1800" u="sng"/>
              <a:t>greater ability</a:t>
            </a:r>
            <a:r>
              <a:rPr lang="en-US" altLang="tr-TR" sz="1800"/>
              <a:t> to track and control a project</a:t>
            </a:r>
          </a:p>
          <a:p>
            <a:pPr lvl="1" eaLnBrk="1" hangingPunct="1"/>
            <a:r>
              <a:rPr lang="en-US" altLang="tr-TR" sz="1800"/>
              <a:t>The </a:t>
            </a:r>
            <a:r>
              <a:rPr lang="en-US" altLang="tr-TR" sz="1800" u="sng"/>
              <a:t>confidence</a:t>
            </a:r>
            <a:r>
              <a:rPr lang="en-US" altLang="tr-TR" sz="1800"/>
              <a:t> that comes with planning for problems before they occur</a:t>
            </a:r>
          </a:p>
          <a:p>
            <a:pPr eaLnBrk="1" hangingPunct="1"/>
            <a:r>
              <a:rPr lang="en-US" altLang="tr-TR" sz="2000"/>
              <a:t>Risk management can absorb a significant amount of the project planning effort…but the effort is worth it</a:t>
            </a:r>
          </a:p>
          <a:p>
            <a:pPr lvl="1" eaLnBrk="1" hangingPunct="1"/>
            <a:endParaRPr lang="en-US" altLang="tr-TR" sz="1800"/>
          </a:p>
        </p:txBody>
      </p:sp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xmlns="" id="{51FA30F5-BAC7-4EE7-8D65-F7E4170A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A49737-73B4-45FA-B095-842C273F6D69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tr-TR" sz="1400"/>
          </a:p>
        </p:txBody>
      </p:sp>
      <p:sp>
        <p:nvSpPr>
          <p:cNvPr id="40965" name="Text Box 4">
            <a:extLst>
              <a:ext uri="{FF2B5EF4-FFF2-40B4-BE49-F238E27FC236}">
                <a16:creationId xmlns:a16="http://schemas.microsoft.com/office/drawing/2014/main" xmlns="" id="{F8521351-A7C1-4CC9-BCB4-9829EDFB1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6200" y="6445250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>
                <a:sym typeface="Wingdings" panose="05000000000000000000" pitchFamily="2" charset="2"/>
              </a:rPr>
              <a:t></a:t>
            </a:r>
            <a:endParaRPr lang="en-US" altLang="tr-TR" sz="1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xmlns="" id="{EE6FCD55-B24F-440F-A290-5C1F6568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12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E9E87B-9153-40A0-A459-BE7A170B198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xmlns="" id="{5339BA64-6633-4AF3-9537-FD77B69E25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Software Config Mgmt?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xmlns="" id="{BFE75DDE-501C-4D5A-9D27-44D1E95CB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772400" cy="46926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A50021"/>
                </a:solidFill>
              </a:rPr>
              <a:t>Software configuration management</a:t>
            </a:r>
            <a:r>
              <a:rPr lang="en-US" altLang="en-US"/>
              <a:t> (SCM) is the process of controlling the evolution of a software system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Simplifies sharing code and other documents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The ability to revert to an older version (“undo”)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Coherently integrate contributions from team members (“merge”)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Notify interested parties about new modifications (“reporting”)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Track software issues (e.g., bugs)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Create an auditing trail (“archiving”)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SCM system allows us to answer questions: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When was this software module last changed?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Who made changes in this line of code?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What is the difference between the current version and last week’s?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How many lines of code did we change in this release?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Which files are changed most frequently?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xmlns="" id="{EBE935F7-3473-48FF-8421-8CE74FB2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Software Config Mgmt?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xmlns="" id="{09A70F97-F5FB-4EFF-9E65-A928836BA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1" y="1676400"/>
            <a:ext cx="8156575" cy="4554538"/>
          </a:xfrm>
        </p:spPr>
        <p:txBody>
          <a:bodyPr/>
          <a:lstStyle/>
          <a:p>
            <a:pPr eaLnBrk="1" hangingPunct="1"/>
            <a:r>
              <a:rPr lang="en-US" altLang="en-US"/>
              <a:t>SCM simplifies collaboration and increases productivity</a:t>
            </a:r>
          </a:p>
          <a:p>
            <a:pPr eaLnBrk="1" hangingPunct="1"/>
            <a:r>
              <a:rPr lang="en-US" altLang="en-US"/>
              <a:t>But it all can be done with</a:t>
            </a:r>
            <a:br>
              <a:rPr lang="en-US" altLang="en-US"/>
            </a:br>
            <a:r>
              <a:rPr lang="en-US" altLang="en-US"/>
              <a:t>old-fashioned email, file system, etc.</a:t>
            </a:r>
          </a:p>
          <a:p>
            <a:pPr lvl="1" eaLnBrk="1" hangingPunct="1"/>
            <a:r>
              <a:rPr lang="en-US" altLang="en-US"/>
              <a:t>Naming convention?</a:t>
            </a:r>
          </a:p>
          <a:p>
            <a:pPr lvl="1" eaLnBrk="1" hangingPunct="1"/>
            <a:r>
              <a:rPr lang="en-US" altLang="en-US"/>
              <a:t>How to reconcile your version #1 with my version</a:t>
            </a:r>
            <a:r>
              <a:rPr lang="en-US" altLang="en-US">
                <a:sym typeface="Symbol" panose="05050102010706020507" pitchFamily="18" charset="2"/>
              </a:rPr>
              <a:t></a:t>
            </a:r>
            <a:r>
              <a:rPr lang="en-US" altLang="en-US"/>
              <a:t>#1?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xmlns="" id="{0F7EC2CE-4B57-4E71-82D2-D7FD332B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12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5AAB02-5EE9-45E2-950C-57AD66B9010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xmlns="" id="{EBC6E17B-0FA2-418D-9B24-CAB3B0F7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12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DC82F6-1E4E-4C2A-8CBC-F88DBFF0FCA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xmlns="" id="{158E55F5-88F5-4AE7-B962-050AFC74E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Definitions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xmlns="" id="{5AF6DAFD-CAD6-4010-BB64-939ADB6A1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1" y="1676400"/>
            <a:ext cx="8156575" cy="4554538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/>
              <a:t>A </a:t>
            </a:r>
            <a:r>
              <a:rPr lang="en-US" altLang="en-US" b="1">
                <a:solidFill>
                  <a:srgbClr val="A50021"/>
                </a:solidFill>
              </a:rPr>
              <a:t>software configuration</a:t>
            </a:r>
            <a:r>
              <a:rPr lang="en-US" altLang="en-US"/>
              <a:t> is a collection of work products (“artifacts”) created during a project lifetime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b="1">
                <a:solidFill>
                  <a:srgbClr val="A50021"/>
                </a:solidFill>
              </a:rPr>
              <a:t>Software configuration item</a:t>
            </a:r>
            <a:r>
              <a:rPr lang="en-US" altLang="en-US"/>
              <a:t> (</a:t>
            </a:r>
            <a:r>
              <a:rPr lang="en-US" altLang="en-US" b="1">
                <a:solidFill>
                  <a:srgbClr val="A50021"/>
                </a:solidFill>
              </a:rPr>
              <a:t>SCI</a:t>
            </a:r>
            <a:r>
              <a:rPr lang="en-US" altLang="en-US"/>
              <a:t>) is any piece of knowledge (a.k.a. “work product” or “artifact”) created by a person (developer or customer)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/>
              <a:t>A snapshot of a software configuration or a configuration item represents the </a:t>
            </a:r>
            <a:r>
              <a:rPr lang="en-US" altLang="en-US" b="1">
                <a:solidFill>
                  <a:srgbClr val="A50021"/>
                </a:solidFill>
              </a:rPr>
              <a:t>version</a:t>
            </a:r>
            <a:r>
              <a:rPr lang="en-US" altLang="en-US"/>
              <a:t> of that item at a specific time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/>
              <a:t>A </a:t>
            </a:r>
            <a:r>
              <a:rPr lang="en-US" altLang="en-US" b="1">
                <a:solidFill>
                  <a:srgbClr val="A50021"/>
                </a:solidFill>
              </a:rPr>
              <a:t>commit</a:t>
            </a:r>
            <a:r>
              <a:rPr lang="en-US" altLang="en-US"/>
              <a:t> (or “check-in”) refers to submitting a software configuration to the project database (“repository”)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/>
              <a:t>A </a:t>
            </a:r>
            <a:r>
              <a:rPr lang="en-US" altLang="en-US" b="1">
                <a:solidFill>
                  <a:srgbClr val="A50021"/>
                </a:solidFill>
              </a:rPr>
              <a:t>build</a:t>
            </a:r>
            <a:r>
              <a:rPr lang="en-US" altLang="en-US"/>
              <a:t> is a version of a program code (part of a software configuration), and a process by which program code is converted into a stand-alone form that can be run on a computer (“executable code”)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xmlns="" id="{43F96D47-69F7-43A3-A7F5-51298167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12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28AFAF-A398-4DE5-ADD7-F0B1DD0DB77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267" name="Rectangle 19">
            <a:extLst>
              <a:ext uri="{FF2B5EF4-FFF2-40B4-BE49-F238E27FC236}">
                <a16:creationId xmlns:a16="http://schemas.microsoft.com/office/drawing/2014/main" xmlns="" id="{8C1AA726-F38F-4357-8159-2BDE184C8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Repository vs. Workspace</a:t>
            </a:r>
          </a:p>
        </p:txBody>
      </p:sp>
      <p:sp>
        <p:nvSpPr>
          <p:cNvPr id="11270" name="Rectangle 39">
            <a:extLst>
              <a:ext uri="{FF2B5EF4-FFF2-40B4-BE49-F238E27FC236}">
                <a16:creationId xmlns:a16="http://schemas.microsoft.com/office/drawing/2014/main" xmlns="" id="{F5E095CB-3E2D-40B2-A38B-2030764656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5053013"/>
            <a:ext cx="7772400" cy="16192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en-US" sz="2400" dirty="0"/>
              <a:t>Project database is usually on a remote server,</a:t>
            </a:r>
            <a:br>
              <a:rPr lang="en-US" altLang="en-US" sz="2400" dirty="0"/>
            </a:br>
            <a:r>
              <a:rPr lang="en-US" altLang="en-US" sz="2400" dirty="0"/>
              <a:t>or “mirrored” on several servers</a:t>
            </a:r>
          </a:p>
          <a:p>
            <a:pPr lvl="1" eaLnBrk="1" hangingPunct="1">
              <a:defRPr/>
            </a:pPr>
            <a:r>
              <a:rPr lang="en-US" altLang="en-US" sz="1600" dirty="0"/>
              <a:t>This is the “</a:t>
            </a:r>
            <a:r>
              <a:rPr lang="en-US" altLang="en-US" sz="1600" i="1" dirty="0"/>
              <a:t>team memory</a:t>
            </a:r>
            <a:r>
              <a:rPr lang="en-US" altLang="en-US" sz="1600" dirty="0"/>
              <a:t>,” unlike individual workspaces that are private</a:t>
            </a:r>
          </a:p>
          <a:p>
            <a:pPr eaLnBrk="1" hangingPunct="1">
              <a:defRPr/>
            </a:pPr>
            <a:r>
              <a:rPr lang="en-US" altLang="en-US" sz="2400" dirty="0"/>
              <a:t>SCM provides a set of tools to interact with project database</a:t>
            </a:r>
          </a:p>
        </p:txBody>
      </p:sp>
      <p:sp>
        <p:nvSpPr>
          <p:cNvPr id="11269" name="Text Box 60">
            <a:extLst>
              <a:ext uri="{FF2B5EF4-FFF2-40B4-BE49-F238E27FC236}">
                <a16:creationId xmlns:a16="http://schemas.microsoft.com/office/drawing/2014/main" xmlns="" id="{DA16EFB7-1BFF-4E77-972B-409704568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0975" y="2355850"/>
            <a:ext cx="24320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12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Committed configurations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(at discrete times during project life)</a:t>
            </a:r>
          </a:p>
        </p:txBody>
      </p:sp>
      <p:sp>
        <p:nvSpPr>
          <p:cNvPr id="2" name="Text Box 61">
            <a:extLst>
              <a:ext uri="{FF2B5EF4-FFF2-40B4-BE49-F238E27FC236}">
                <a16:creationId xmlns:a16="http://schemas.microsoft.com/office/drawing/2014/main" xmlns="" id="{A170C215-E967-40DD-B33A-A38094186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0976" y="4095750"/>
            <a:ext cx="24782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12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Working copies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(piecewise continuous development)</a:t>
            </a:r>
          </a:p>
        </p:txBody>
      </p:sp>
      <p:pic>
        <p:nvPicPr>
          <p:cNvPr id="11271" name="Picture 2">
            <a:extLst>
              <a:ext uri="{FF2B5EF4-FFF2-40B4-BE49-F238E27FC236}">
                <a16:creationId xmlns:a16="http://schemas.microsoft.com/office/drawing/2014/main" xmlns="" id="{4C609341-583D-4ABA-95BE-4E9F4C296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726" y="1884364"/>
            <a:ext cx="4645025" cy="281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xmlns="" id="{1806C97E-9A92-47F3-B3D5-A22B252E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12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E67067-CC20-4850-BE7D-D62366792DB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xmlns="" id="{5477EF8E-04AE-4423-A607-E5B6B5E19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Version Graph and Branching</a:t>
            </a:r>
          </a:p>
        </p:txBody>
      </p:sp>
      <p:sp>
        <p:nvSpPr>
          <p:cNvPr id="13316" name="Rectangle 39">
            <a:extLst>
              <a:ext uri="{FF2B5EF4-FFF2-40B4-BE49-F238E27FC236}">
                <a16:creationId xmlns:a16="http://schemas.microsoft.com/office/drawing/2014/main" xmlns="" id="{F30BA7B0-D06B-4ED1-A403-0C4F51B64F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4105276"/>
            <a:ext cx="7772400" cy="26384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Each graph node (a “commit”) represents a “version” of the software configuration shared with the team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The private workspace of one team member was publicized in the shared repository and becomes a part of “team memory”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Think of </a:t>
            </a:r>
            <a:r>
              <a:rPr lang="en-US" altLang="en-US" sz="2400" i="1"/>
              <a:t>branches</a:t>
            </a:r>
            <a:r>
              <a:rPr lang="en-US" altLang="en-US" sz="2400"/>
              <a:t> as separate folders, each with its own content and history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en-US" sz="2400"/>
              <a:t>The project snapshot at the tip of a branch represents the </a:t>
            </a:r>
            <a:r>
              <a:rPr lang="en-US" altLang="en-US" sz="2400" i="1"/>
              <a:t>latest version</a:t>
            </a:r>
            <a:endParaRPr lang="en-US" altLang="en-US" sz="2400"/>
          </a:p>
        </p:txBody>
      </p:sp>
      <p:pic>
        <p:nvPicPr>
          <p:cNvPr id="13317" name="Picture 1">
            <a:extLst>
              <a:ext uri="{FF2B5EF4-FFF2-40B4-BE49-F238E27FC236}">
                <a16:creationId xmlns:a16="http://schemas.microsoft.com/office/drawing/2014/main" xmlns="" id="{97860A91-AFCE-408C-9C48-BA708BE68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39" y="1395413"/>
            <a:ext cx="695007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xmlns="" id="{D83CC59F-D7CD-4DAA-A6C0-36C86B56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/>
              <a:t>Types of software risks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xmlns="" id="{2A54FEAA-4121-4631-8C6A-EA87BD275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/>
              <a:t>Software risk exists because the future is uncertain and there are many known and unknown things that cannot be incorporated in the project plan. </a:t>
            </a:r>
            <a:endParaRPr lang="tr-TR" altLang="tr-TR"/>
          </a:p>
          <a:p>
            <a:r>
              <a:rPr lang="en-US" altLang="tr-TR"/>
              <a:t>A software risk can be of two types </a:t>
            </a:r>
            <a:endParaRPr lang="tr-TR" altLang="tr-TR"/>
          </a:p>
          <a:p>
            <a:pPr lvl="1"/>
            <a:r>
              <a:rPr lang="en-US" altLang="tr-TR"/>
              <a:t>(</a:t>
            </a:r>
            <a:r>
              <a:rPr lang="tr-TR" altLang="tr-TR"/>
              <a:t>1</a:t>
            </a:r>
            <a:r>
              <a:rPr lang="en-US" altLang="tr-TR"/>
              <a:t>) internal risks that are within the control of the project manager and </a:t>
            </a:r>
            <a:endParaRPr lang="tr-TR" altLang="tr-TR"/>
          </a:p>
          <a:p>
            <a:pPr lvl="1"/>
            <a:r>
              <a:rPr lang="en-US" altLang="tr-TR"/>
              <a:t>(2) external risks that are beyond the control of project manager. </a:t>
            </a:r>
            <a:endParaRPr lang="tr-TR" altLang="tr-TR"/>
          </a:p>
          <a:p>
            <a:endParaRPr lang="tr-TR" altLang="tr-TR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xmlns="" id="{F4D09E93-013C-40E8-9475-117DD7CA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66110B-E7A8-4292-9FF4-D76336A4C00F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tr-TR"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xmlns="" id="{9EDACC9E-64EB-48F2-89EA-F1753FE4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12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002B03-B9E7-4FFB-BA5E-EF6CA2E82AB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xmlns="" id="{7D1C1CC3-E797-41A4-BF4A-38170214F5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Working Scenarios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xmlns="" id="{2BD8B5BD-5D9A-4BA1-A84A-D0F2F44BD8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1" y="1676400"/>
            <a:ext cx="8156575" cy="455453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Undoing mistakes in new work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Supporting multi-pronged product evolution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Parallel versions coexist at times, but will eventually merge (single trunk—“Main”)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Developing product lines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Coexisting parallel versions (same product for different markets) that will never merge (multiple trunks)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but they still need synchronization so that versions for different markets are at the same “level”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Working with a small team of peers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All developers can write to the project database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Working with a managed team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Only configuration manager can write to the project database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xmlns="" id="{0691A748-C7C1-42FD-B1A8-FAB86C0C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12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036124-141C-4959-AB25-3903AAB7485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7411" name="Rectangle 6">
            <a:extLst>
              <a:ext uri="{FF2B5EF4-FFF2-40B4-BE49-F238E27FC236}">
                <a16:creationId xmlns:a16="http://schemas.microsoft.com/office/drawing/2014/main" xmlns="" id="{208E44B8-11EB-4640-92F2-4693E06A7F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Undoing Commits</a:t>
            </a:r>
          </a:p>
        </p:txBody>
      </p:sp>
      <p:sp>
        <p:nvSpPr>
          <p:cNvPr id="17412" name="Rectangle 7">
            <a:extLst>
              <a:ext uri="{FF2B5EF4-FFF2-40B4-BE49-F238E27FC236}">
                <a16:creationId xmlns:a16="http://schemas.microsoft.com/office/drawing/2014/main" xmlns="" id="{628F721C-9BC2-425D-BEDE-F93A49435E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4695826"/>
            <a:ext cx="7772400" cy="1971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We can </a:t>
            </a:r>
            <a:r>
              <a:rPr lang="pt-BR" altLang="en-US"/>
              <a:t>undo a commit; undo a merge; or undo a checkout</a:t>
            </a:r>
          </a:p>
          <a:p>
            <a:pPr eaLnBrk="1" hangingPunct="1">
              <a:lnSpc>
                <a:spcPct val="90000"/>
              </a:lnSpc>
            </a:pPr>
            <a:r>
              <a:rPr lang="pt-BR" altLang="en-US"/>
              <a:t>(See later how undo can be done without deleting the history)</a:t>
            </a:r>
            <a:endParaRPr lang="en-US" altLang="en-US"/>
          </a:p>
        </p:txBody>
      </p:sp>
      <p:pic>
        <p:nvPicPr>
          <p:cNvPr id="17413" name="Picture 1">
            <a:extLst>
              <a:ext uri="{FF2B5EF4-FFF2-40B4-BE49-F238E27FC236}">
                <a16:creationId xmlns:a16="http://schemas.microsoft.com/office/drawing/2014/main" xmlns="" id="{A806B2A0-EDCA-4347-B56E-46BBADE50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025" y="1700214"/>
            <a:ext cx="6465888" cy="275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xmlns="" id="{EABC7FA2-EB35-4411-A69F-35DFF0EC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12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09527A-CFA7-4184-B4FC-C1E5666DE897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9459" name="Rectangle 4">
            <a:extLst>
              <a:ext uri="{FF2B5EF4-FFF2-40B4-BE49-F238E27FC236}">
                <a16:creationId xmlns:a16="http://schemas.microsoft.com/office/drawing/2014/main" xmlns="" id="{BBB58487-A265-4D2E-8B5E-D89307B76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Multi-pronged Product Evolution</a:t>
            </a:r>
          </a:p>
        </p:txBody>
      </p:sp>
      <p:sp>
        <p:nvSpPr>
          <p:cNvPr id="19460" name="Rectangle 264">
            <a:extLst>
              <a:ext uri="{FF2B5EF4-FFF2-40B4-BE49-F238E27FC236}">
                <a16:creationId xmlns:a16="http://schemas.microsoft.com/office/drawing/2014/main" xmlns="" id="{9C58E689-8798-4C99-A7F0-9CA19AC3E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5240338"/>
            <a:ext cx="7772400" cy="1397000"/>
          </a:xfrm>
        </p:spPr>
        <p:txBody>
          <a:bodyPr/>
          <a:lstStyle/>
          <a:p>
            <a:pPr eaLnBrk="1" hangingPunct="1"/>
            <a:r>
              <a:rPr lang="en-US" altLang="en-US" sz="2800"/>
              <a:t>Parallel versions coexist at times, but will eventually merge</a:t>
            </a:r>
            <a:br>
              <a:rPr lang="en-US" altLang="en-US" sz="2800"/>
            </a:br>
            <a:r>
              <a:rPr lang="en-US" altLang="en-US" sz="2800"/>
              <a:t>(to a single trunk—</a:t>
            </a:r>
            <a:r>
              <a:rPr lang="en-US" altLang="en-US" sz="2800" u="sng"/>
              <a:t>Main</a:t>
            </a:r>
            <a:r>
              <a:rPr lang="en-US" altLang="en-US" sz="2800"/>
              <a:t> branch)</a:t>
            </a:r>
          </a:p>
        </p:txBody>
      </p:sp>
      <p:pic>
        <p:nvPicPr>
          <p:cNvPr id="19461" name="Picture 1">
            <a:extLst>
              <a:ext uri="{FF2B5EF4-FFF2-40B4-BE49-F238E27FC236}">
                <a16:creationId xmlns:a16="http://schemas.microsoft.com/office/drawing/2014/main" xmlns="" id="{B9629065-D92E-48F6-BE4C-1FEC0ACFD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514476"/>
            <a:ext cx="6858000" cy="336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xmlns="" id="{1A453919-1706-4EB0-A194-22BED688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12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F221A1-3A2D-4267-9035-A3682F59895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1507" name="Rectangle 234">
            <a:extLst>
              <a:ext uri="{FF2B5EF4-FFF2-40B4-BE49-F238E27FC236}">
                <a16:creationId xmlns:a16="http://schemas.microsoft.com/office/drawing/2014/main" xmlns="" id="{5ACBD9CE-35BA-49AB-AF3B-28E6A536F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Working with Peers:</a:t>
            </a:r>
            <a:br>
              <a:rPr lang="en-US" altLang="en-US" sz="4000"/>
            </a:br>
            <a:r>
              <a:rPr lang="en-US" altLang="en-US" sz="4000"/>
              <a:t>Centralized Workflow</a:t>
            </a:r>
          </a:p>
        </p:txBody>
      </p:sp>
      <p:sp>
        <p:nvSpPr>
          <p:cNvPr id="21508" name="Rectangle 235">
            <a:extLst>
              <a:ext uri="{FF2B5EF4-FFF2-40B4-BE49-F238E27FC236}">
                <a16:creationId xmlns:a16="http://schemas.microsoft.com/office/drawing/2014/main" xmlns="" id="{0A5FEE47-786C-45CD-96F8-BC9BE33BFD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1" y="4884738"/>
            <a:ext cx="8837613" cy="159861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u="sng"/>
              <a:t>Example scenario</a:t>
            </a:r>
            <a:r>
              <a:rPr lang="en-US" altLang="en-US" sz="1800"/>
              <a:t>: Two developers clone from the hub and both make changes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/>
              <a:t>The first developer to push his changes back up can do so with no problems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/>
              <a:t>The second developer must merge in the first one’s work before pushing changes up, so as not to overwrite the first developer’s changes</a:t>
            </a:r>
          </a:p>
        </p:txBody>
      </p:sp>
      <p:pic>
        <p:nvPicPr>
          <p:cNvPr id="21509" name="Picture 2">
            <a:extLst>
              <a:ext uri="{FF2B5EF4-FFF2-40B4-BE49-F238E27FC236}">
                <a16:creationId xmlns:a16="http://schemas.microsoft.com/office/drawing/2014/main" xmlns="" id="{624C7123-0F71-433D-B90C-4B77A1813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4" y="1712914"/>
            <a:ext cx="71786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xmlns="" id="{01D647D7-8D29-457B-B95C-8C83CD48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12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2A1CA5-3B47-4F9B-A949-1C0A99A477F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3555" name="Rectangle 116">
            <a:extLst>
              <a:ext uri="{FF2B5EF4-FFF2-40B4-BE49-F238E27FC236}">
                <a16:creationId xmlns:a16="http://schemas.microsoft.com/office/drawing/2014/main" xmlns="" id="{924D9C17-B934-4DB6-9FA3-18D485F8C7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Working with a Managed Team</a:t>
            </a:r>
          </a:p>
        </p:txBody>
      </p:sp>
      <p:sp>
        <p:nvSpPr>
          <p:cNvPr id="23556" name="Rectangle 117">
            <a:extLst>
              <a:ext uri="{FF2B5EF4-FFF2-40B4-BE49-F238E27FC236}">
                <a16:creationId xmlns:a16="http://schemas.microsoft.com/office/drawing/2014/main" xmlns="" id="{6FAB83D1-CD50-4454-A5A8-2168629070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1" y="4884738"/>
            <a:ext cx="8837613" cy="1598612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u="sng"/>
              <a:t>Example scenario</a:t>
            </a:r>
            <a:r>
              <a:rPr lang="en-US" altLang="en-US" sz="1400"/>
              <a:t>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/>
              <a:t>1. The configuration manager pushes the current version to the central project repository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/>
              <a:t>2. A contributor clones that repository and makes changes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/>
              <a:t>3. The contributor pushes the changed version to his own public repository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/>
              <a:t>4. The contributor notifies the configuration manager requesting to pull changes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/>
              <a:t>5. The configuration manager adds the contributor’s repository as a remote and merges locally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/>
              <a:t>6. The configuration manager pushes merged changes to the central project repository</a:t>
            </a:r>
          </a:p>
        </p:txBody>
      </p:sp>
      <p:pic>
        <p:nvPicPr>
          <p:cNvPr id="23557" name="Picture 1">
            <a:extLst>
              <a:ext uri="{FF2B5EF4-FFF2-40B4-BE49-F238E27FC236}">
                <a16:creationId xmlns:a16="http://schemas.microsoft.com/office/drawing/2014/main" xmlns="" id="{CEA4038D-B839-45F0-AEBC-C2B17C95B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664" y="1527176"/>
            <a:ext cx="7177087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>
            <a:extLst>
              <a:ext uri="{FF2B5EF4-FFF2-40B4-BE49-F238E27FC236}">
                <a16:creationId xmlns:a16="http://schemas.microsoft.com/office/drawing/2014/main" xmlns="" id="{DE835EEB-226E-4CE1-96C2-AA8B97ED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Git Commands Summary</a:t>
            </a: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xmlns="" id="{7C3C13A6-293B-4288-A388-E473BA92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12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9A12D0-8601-4739-94B4-C2583D0D2F9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5604" name="Picture 5">
            <a:extLst>
              <a:ext uri="{FF2B5EF4-FFF2-40B4-BE49-F238E27FC236}">
                <a16:creationId xmlns:a16="http://schemas.microsoft.com/office/drawing/2014/main" xmlns="" id="{858C21F9-28A3-4B2E-ACE8-E806EE414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39" y="2022475"/>
            <a:ext cx="7515225" cy="386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xmlns="" id="{928F283D-78A9-4F17-8F1E-A3FCBF72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12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C135A5-CDCA-482A-BE73-BE2FC23E7C9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6">
            <a:extLst>
              <a:ext uri="{FF2B5EF4-FFF2-40B4-BE49-F238E27FC236}">
                <a16:creationId xmlns:a16="http://schemas.microsoft.com/office/drawing/2014/main" xmlns="" id="{A13B3660-EE20-4021-B58D-67D007A0D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Git:  States of</a:t>
            </a:r>
            <a:br>
              <a:rPr lang="en-US" altLang="en-US" sz="4000"/>
            </a:br>
            <a:r>
              <a:rPr lang="en-US" altLang="en-US" sz="4000"/>
              <a:t>Software Configuration Items</a:t>
            </a:r>
          </a:p>
        </p:txBody>
      </p:sp>
      <p:sp>
        <p:nvSpPr>
          <p:cNvPr id="26628" name="Rectangle 7">
            <a:extLst>
              <a:ext uri="{FF2B5EF4-FFF2-40B4-BE49-F238E27FC236}">
                <a16:creationId xmlns:a16="http://schemas.microsoft.com/office/drawing/2014/main" xmlns="" id="{8F511446-6547-4272-ACAC-B81BE87145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4143376"/>
            <a:ext cx="7772400" cy="25828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>
                <a:solidFill>
                  <a:srgbClr val="A50021"/>
                </a:solidFill>
                <a:latin typeface="Lucida Console" panose="020B0609040504020204" pitchFamily="49" charset="0"/>
              </a:rPr>
              <a:t>git add</a:t>
            </a:r>
            <a:r>
              <a:rPr lang="en-US" altLang="en-US" sz="2400"/>
              <a:t> is a multipurpose command (to begin tracking new files, to stage files, etc.,</a:t>
            </a:r>
            <a:br>
              <a:rPr lang="en-US" altLang="en-US" sz="2400"/>
            </a:br>
            <a:r>
              <a:rPr lang="en-US" altLang="en-US" sz="2400"/>
              <a:t>e.g., marking merge-conflicted files as resolved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Using </a:t>
            </a:r>
            <a:r>
              <a:rPr lang="en-US" altLang="en-US" sz="2400">
                <a:solidFill>
                  <a:srgbClr val="A50021"/>
                </a:solidFill>
                <a:latin typeface="Lucida Console" panose="020B0609040504020204" pitchFamily="49" charset="0"/>
              </a:rPr>
              <a:t>git add</a:t>
            </a:r>
            <a:r>
              <a:rPr lang="en-US" altLang="en-US" sz="2400">
                <a:solidFill>
                  <a:srgbClr val="A50021"/>
                </a:solidFill>
              </a:rPr>
              <a:t> </a:t>
            </a:r>
            <a:r>
              <a:rPr lang="en-US" altLang="en-US" sz="2400"/>
              <a:t>we signal to Git that we wish to “add this content to the next commit”</a:t>
            </a:r>
            <a:br>
              <a:rPr lang="en-US" altLang="en-US" sz="2400"/>
            </a:br>
            <a:r>
              <a:rPr lang="en-US" altLang="en-US" sz="2400"/>
              <a:t>(place it to the “staging area”)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Next time we execute </a:t>
            </a:r>
            <a:r>
              <a:rPr lang="en-US" altLang="en-US" sz="2400">
                <a:solidFill>
                  <a:srgbClr val="A50021"/>
                </a:solidFill>
                <a:latin typeface="Lucida Console" panose="020B0609040504020204" pitchFamily="49" charset="0"/>
              </a:rPr>
              <a:t>git commit</a:t>
            </a:r>
            <a:r>
              <a:rPr lang="en-US" altLang="en-US" sz="2400"/>
              <a:t>,</a:t>
            </a:r>
            <a:br>
              <a:rPr lang="en-US" altLang="en-US" sz="2400"/>
            </a:br>
            <a:r>
              <a:rPr lang="en-US" altLang="en-US" sz="2400"/>
              <a:t>Git will “add this file to the project”</a:t>
            </a:r>
          </a:p>
        </p:txBody>
      </p:sp>
      <p:pic>
        <p:nvPicPr>
          <p:cNvPr id="26629" name="Picture 2">
            <a:extLst>
              <a:ext uri="{FF2B5EF4-FFF2-40B4-BE49-F238E27FC236}">
                <a16:creationId xmlns:a16="http://schemas.microsoft.com/office/drawing/2014/main" xmlns="" id="{24DC299F-BD55-4572-8555-B263B7155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575" y="1746251"/>
            <a:ext cx="5797550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58">
            <a:extLst>
              <a:ext uri="{FF2B5EF4-FFF2-40B4-BE49-F238E27FC236}">
                <a16:creationId xmlns:a16="http://schemas.microsoft.com/office/drawing/2014/main" xmlns="" id="{E9A286F8-BE68-4696-B715-88BAA2B49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1824039"/>
            <a:ext cx="19875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12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>
                <a:latin typeface="Arial" panose="020B0604020202020204" pitchFamily="34" charset="0"/>
              </a:rPr>
              <a:t>“untracked” file is in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>
                <a:latin typeface="Arial" panose="020B0604020202020204" pitchFamily="34" charset="0"/>
              </a:rPr>
              <a:t>developer’s working directory</a:t>
            </a:r>
          </a:p>
        </p:txBody>
      </p:sp>
      <p:sp>
        <p:nvSpPr>
          <p:cNvPr id="26631" name="Text Box 58">
            <a:extLst>
              <a:ext uri="{FF2B5EF4-FFF2-40B4-BE49-F238E27FC236}">
                <a16:creationId xmlns:a16="http://schemas.microsoft.com/office/drawing/2014/main" xmlns="" id="{D43B4F96-AAD7-447B-94E8-0F68D26B8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6638" y="1824039"/>
            <a:ext cx="185896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12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>
                <a:latin typeface="Arial" panose="020B0604020202020204" pitchFamily="34" charset="0"/>
              </a:rPr>
              <a:t>“tracked” file is in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>
                <a:latin typeface="Arial" panose="020B0604020202020204" pitchFamily="34" charset="0"/>
              </a:rPr>
              <a:t>developer’s local repository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xmlns="" id="{A6FE6F55-76CC-4DFF-B2AB-81159D16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12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AA37B3-288D-48D0-BF13-92CF0EB197D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8675" name="Rectangle 6">
            <a:extLst>
              <a:ext uri="{FF2B5EF4-FFF2-40B4-BE49-F238E27FC236}">
                <a16:creationId xmlns:a16="http://schemas.microsoft.com/office/drawing/2014/main" xmlns="" id="{341FBB58-32E8-4A93-9B1E-72E3A24DF2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Undo: Reverting vs. Resetting</a:t>
            </a:r>
          </a:p>
        </p:txBody>
      </p:sp>
      <p:sp>
        <p:nvSpPr>
          <p:cNvPr id="28676" name="Rectangle 7">
            <a:extLst>
              <a:ext uri="{FF2B5EF4-FFF2-40B4-BE49-F238E27FC236}">
                <a16:creationId xmlns:a16="http://schemas.microsoft.com/office/drawing/2014/main" xmlns="" id="{AD4942ED-E63B-4E40-A2E7-1FC537B588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1" y="4695826"/>
            <a:ext cx="8188325" cy="1971675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>
                <a:solidFill>
                  <a:srgbClr val="A50021"/>
                </a:solidFill>
                <a:latin typeface="Lucida Console" panose="020B0609040504020204" pitchFamily="49" charset="0"/>
              </a:rPr>
              <a:t>git revert</a:t>
            </a:r>
            <a:r>
              <a:rPr lang="en-US" altLang="en-US"/>
              <a:t> undoes a committed snapshot C2 by undoing the changes and appending a new commit C1′ (instead of removing the commit C2 from the project history) </a:t>
            </a:r>
            <a:r>
              <a:rPr lang="en-US" altLang="en-US">
                <a:solidFill>
                  <a:srgbClr val="A50021"/>
                </a:solidFill>
                <a:sym typeface="Wingdings" panose="05000000000000000000" pitchFamily="2" charset="2"/>
              </a:rPr>
              <a:t> “safe” </a:t>
            </a:r>
            <a:endParaRPr lang="en-US" altLang="en-US">
              <a:sym typeface="Wingdings" panose="05000000000000000000" pitchFamily="2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>
                <a:sym typeface="Wingdings" panose="05000000000000000000" pitchFamily="2" charset="2"/>
              </a:rPr>
              <a:t>Historic record of abandoned versions exists</a:t>
            </a:r>
            <a:endParaRPr lang="en-US" altLang="en-US" sz="1200"/>
          </a:p>
          <a:p>
            <a:pPr>
              <a:lnSpc>
                <a:spcPct val="80000"/>
              </a:lnSpc>
            </a:pPr>
            <a:r>
              <a:rPr lang="en-US" altLang="en-US">
                <a:solidFill>
                  <a:srgbClr val="A50021"/>
                </a:solidFill>
                <a:latin typeface="Lucida Console" panose="020B0609040504020204" pitchFamily="49" charset="0"/>
              </a:rPr>
              <a:t>git reset</a:t>
            </a:r>
            <a:r>
              <a:rPr lang="en-US" altLang="en-US"/>
              <a:t> works backwards from the current commit by removing all of the commits after the target commit </a:t>
            </a:r>
            <a:r>
              <a:rPr lang="en-US" altLang="en-US">
                <a:solidFill>
                  <a:srgbClr val="A50021"/>
                </a:solidFill>
                <a:sym typeface="Wingdings" panose="05000000000000000000" pitchFamily="2" charset="2"/>
              </a:rPr>
              <a:t> “unsafe”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>
                <a:sym typeface="Wingdings" panose="05000000000000000000" pitchFamily="2" charset="2"/>
              </a:rPr>
              <a:t>No historic record of abandoned versions</a:t>
            </a:r>
            <a:endParaRPr lang="en-US" altLang="en-US" sz="1200">
              <a:solidFill>
                <a:srgbClr val="A50021"/>
              </a:solidFill>
            </a:endParaRPr>
          </a:p>
        </p:txBody>
      </p:sp>
      <p:pic>
        <p:nvPicPr>
          <p:cNvPr id="28677" name="Picture 2">
            <a:extLst>
              <a:ext uri="{FF2B5EF4-FFF2-40B4-BE49-F238E27FC236}">
                <a16:creationId xmlns:a16="http://schemas.microsoft.com/office/drawing/2014/main" xmlns="" id="{3DB9C332-948F-4EF9-BE9D-64860A3D0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1709739"/>
            <a:ext cx="7086600" cy="23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xmlns="" id="{C73AB91D-76D3-4296-943B-9B7FCE77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12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DB08F7-A054-448A-B338-01EA84F1A93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xmlns="" id="{EF957612-004D-42D7-9721-CDEB89714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1500" y="152400"/>
            <a:ext cx="88265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Merge on Large/Important Projects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xmlns="" id="{B6FC45BE-3A64-46A3-A9F3-478D932AA8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1" y="5272089"/>
            <a:ext cx="8188325" cy="15144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(a) Before a topic branch merge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(b) After a topic branch merge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(c) After a project release </a:t>
            </a:r>
            <a:r>
              <a:rPr lang="en-US" altLang="en-US"/>
              <a:t>(“main” tag is moved)</a:t>
            </a:r>
          </a:p>
        </p:txBody>
      </p:sp>
      <p:pic>
        <p:nvPicPr>
          <p:cNvPr id="30725" name="Picture 1">
            <a:extLst>
              <a:ext uri="{FF2B5EF4-FFF2-40B4-BE49-F238E27FC236}">
                <a16:creationId xmlns:a16="http://schemas.microsoft.com/office/drawing/2014/main" xmlns="" id="{228F8B8C-4C96-436A-A5B5-61307D936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1592264"/>
            <a:ext cx="786447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xmlns="" id="{11D62BCC-014E-49C2-9C58-D4D5F498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Rebasing Existing Branches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xmlns="" id="{BB645185-0088-4CA9-AAB2-ECC238284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1" y="1676401"/>
            <a:ext cx="8156575" cy="1831975"/>
          </a:xfrm>
        </p:spPr>
        <p:txBody>
          <a:bodyPr/>
          <a:lstStyle/>
          <a:p>
            <a:r>
              <a:rPr lang="en-US" altLang="en-US"/>
              <a:t>Rebasing = moving a branch to a different baseline commit</a:t>
            </a:r>
          </a:p>
          <a:p>
            <a:pPr lvl="1"/>
            <a:r>
              <a:rPr lang="en-US" altLang="en-US"/>
              <a:t>Appears as if it forked off from a different version</a:t>
            </a:r>
          </a:p>
          <a:p>
            <a:pPr lvl="1"/>
            <a:r>
              <a:rPr lang="en-US" altLang="en-US"/>
              <a:t>All commits in the branch are </a:t>
            </a:r>
            <a:r>
              <a:rPr lang="en-US" altLang="en-US" i="1"/>
              <a:t>replayed</a:t>
            </a:r>
            <a:r>
              <a:rPr lang="en-US" altLang="en-US"/>
              <a:t> on new base</a:t>
            </a: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xmlns="" id="{C1FAEB2E-7B18-4D96-9623-40EB4355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12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479B38-FD35-4808-8458-69E0AB3D151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2773" name="Picture 1">
            <a:extLst>
              <a:ext uri="{FF2B5EF4-FFF2-40B4-BE49-F238E27FC236}">
                <a16:creationId xmlns:a16="http://schemas.microsoft.com/office/drawing/2014/main" xmlns="" id="{F3ECE3FB-4AA2-49E0-BEFE-367A8FBD1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3889376"/>
            <a:ext cx="8229600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Text Box 58">
            <a:extLst>
              <a:ext uri="{FF2B5EF4-FFF2-40B4-BE49-F238E27FC236}">
                <a16:creationId xmlns:a16="http://schemas.microsoft.com/office/drawing/2014/main" xmlns="" id="{2D8E53BF-F7DE-4D52-83A0-FF432D6A1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1" y="5918200"/>
            <a:ext cx="15732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12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i="1">
                <a:latin typeface="Arial" panose="020B0604020202020204" pitchFamily="34" charset="0"/>
              </a:rPr>
              <a:t>replayed</a:t>
            </a:r>
            <a:r>
              <a:rPr lang="en-US" altLang="en-US" sz="1200" i="1">
                <a:latin typeface="Arial" panose="020B0604020202020204" pitchFamily="34" charset="0"/>
              </a:rPr>
              <a:t> commits from the moved branch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4A656A04-D4B7-4982-96DA-692A7ABB96BB}"/>
              </a:ext>
            </a:extLst>
          </p:cNvPr>
          <p:cNvCxnSpPr>
            <a:stCxn id="32774" idx="0"/>
          </p:cNvCxnSpPr>
          <p:nvPr/>
        </p:nvCxnSpPr>
        <p:spPr>
          <a:xfrm flipH="1" flipV="1">
            <a:off x="8963025" y="5627688"/>
            <a:ext cx="109538" cy="29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EADE05DA-DEA8-4C3E-A0CC-B47FBFF6DAAE}"/>
              </a:ext>
            </a:extLst>
          </p:cNvPr>
          <p:cNvCxnSpPr>
            <a:stCxn id="32774" idx="0"/>
          </p:cNvCxnSpPr>
          <p:nvPr/>
        </p:nvCxnSpPr>
        <p:spPr>
          <a:xfrm flipV="1">
            <a:off x="9072563" y="5592764"/>
            <a:ext cx="584200" cy="32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xmlns="" id="{1418B0B5-B8BD-4529-85C8-F5827FB3F0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tr-TR"/>
              <a:t>Definition of Risk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xmlns="" id="{54E15358-CB91-48A3-9AC7-76D9403FE4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447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z="2000"/>
              <a:t>A risk is a potential problem – it might happen and it might not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000"/>
              <a:t>Conceptual definition of risk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/>
              <a:t>Risk concerns future happenings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/>
              <a:t>Risk involves change in mind, opinion, actions, places,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/>
              <a:t>Risk involves choice and the uncertainty that choice entails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000"/>
              <a:t>Two characteristics of risk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/>
              <a:t>Uncertainty – the risk may or  may not happen, that is, there are no 100% risks (those, instead, are called constraints)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/>
              <a:t>Loss – the risk becomes a reality and unwanted consequences or losses occur</a:t>
            </a:r>
          </a:p>
          <a:p>
            <a:pPr lvl="1" eaLnBrk="1" hangingPunct="1">
              <a:lnSpc>
                <a:spcPct val="90000"/>
              </a:lnSpc>
            </a:pPr>
            <a:endParaRPr lang="en-US" altLang="tr-TR" sz="1800"/>
          </a:p>
          <a:p>
            <a:pPr lvl="1" eaLnBrk="1" hangingPunct="1">
              <a:lnSpc>
                <a:spcPct val="90000"/>
              </a:lnSpc>
            </a:pPr>
            <a:endParaRPr lang="en-US" altLang="tr-TR" sz="1800"/>
          </a:p>
        </p:txBody>
      </p:sp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xmlns="" id="{4765488D-C633-468B-9F45-A64F684F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2EA9C6-D8AD-46AB-8C9F-19030520C2DA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tr-TR" sz="1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752" y="228600"/>
            <a:ext cx="8534400" cy="1143000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</a:rPr>
              <a:t>Quality is never an accident , it is always result of Intelligent Effort”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SQA </a:t>
            </a:r>
            <a:r>
              <a:rPr lang="en-US" b="1" dirty="0"/>
              <a:t>Software quality assurance (SQA)</a:t>
            </a:r>
            <a:r>
              <a:rPr lang="en-US" sz="2200" dirty="0"/>
              <a:t> is a process which assures that all software engineering processes, methods, activities and work items are monitored and comply against the defined standards. These defined standards could be one or a combination of any like ISO 9000, CMMI model, ISO15504, etc.</a:t>
            </a:r>
          </a:p>
          <a:p>
            <a:r>
              <a:rPr lang="en-US" sz="2200" dirty="0"/>
              <a:t>SQA incorporates all software development processes starting from defining requirements to coding until release. Its prime goal is to ensure quality.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360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v/s QC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825625" y="1527175"/>
          <a:ext cx="8504238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2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521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Quality Assurance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Quality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Proactive</a:t>
                      </a:r>
                      <a:r>
                        <a:rPr lang="en-US" sz="2000" baseline="0" dirty="0"/>
                        <a:t> Approach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Reactive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Focus on Prevention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Focus on Reaction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Approach is “Process ”oriented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Applied</a:t>
                      </a:r>
                      <a:r>
                        <a:rPr lang="en-US" sz="2000" baseline="0" dirty="0"/>
                        <a:t> to “Product” oriented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It is a</a:t>
                      </a:r>
                      <a:r>
                        <a:rPr lang="en-US" sz="2000" baseline="0" dirty="0"/>
                        <a:t> “staff” function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 is a “line”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Objective</a:t>
                      </a:r>
                      <a:r>
                        <a:rPr lang="en-US" sz="2000" baseline="0" dirty="0"/>
                        <a:t> to prevent defects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Objective is to correct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defects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Examples</a:t>
                      </a:r>
                      <a:r>
                        <a:rPr lang="en-US" sz="2000" baseline="0" dirty="0"/>
                        <a:t> :-</a:t>
                      </a:r>
                    </a:p>
                    <a:p>
                      <a:r>
                        <a:rPr lang="en-US" sz="2000" dirty="0"/>
                        <a:t>Defining Processes</a:t>
                      </a:r>
                    </a:p>
                    <a:p>
                      <a:r>
                        <a:rPr lang="en-US" sz="2000" dirty="0"/>
                        <a:t>Defect Prevention activities</a:t>
                      </a:r>
                    </a:p>
                    <a:p>
                      <a:r>
                        <a:rPr lang="en-US" sz="2000" dirty="0"/>
                        <a:t>Conducting</a:t>
                      </a:r>
                      <a:r>
                        <a:rPr lang="en-US" sz="2000" baseline="0" dirty="0"/>
                        <a:t> awareness Training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Example:</a:t>
                      </a:r>
                    </a:p>
                    <a:p>
                      <a:r>
                        <a:rPr lang="en-US" sz="2000" baseline="0" dirty="0"/>
                        <a:t>Testing</a:t>
                      </a:r>
                    </a:p>
                    <a:p>
                      <a:r>
                        <a:rPr lang="en-US" sz="2000" baseline="0" dirty="0"/>
                        <a:t>Inspection</a:t>
                      </a:r>
                    </a:p>
                    <a:p>
                      <a:r>
                        <a:rPr lang="en-US" sz="2000" baseline="0" dirty="0"/>
                        <a:t>Checkpoint Review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9803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xmlns="" id="{EED54F72-7AFA-4557-AFC6-503441B9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0" y="444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McCall’s Quality Factors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xmlns="" id="{5A406382-145E-49C0-BF78-8CA3CE0D9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314" y="1052514"/>
            <a:ext cx="8277225" cy="4543425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z="2400"/>
              <a:t>McCall has 11 factors;  Groups them into categories.</a:t>
            </a:r>
          </a:p>
          <a:p>
            <a:pPr lvl="1" eaLnBrk="1" hangingPunct="1"/>
            <a:r>
              <a:rPr lang="en-US" altLang="en-US" sz="2000"/>
              <a:t>1977;  others have added, but this still prevail.</a:t>
            </a:r>
          </a:p>
          <a:p>
            <a:pPr eaLnBrk="1" hangingPunct="1"/>
            <a:r>
              <a:rPr lang="en-US" altLang="en-US" sz="2400"/>
              <a:t>Three categories:</a:t>
            </a:r>
          </a:p>
          <a:p>
            <a:pPr lvl="1" eaLnBrk="1" hangingPunct="1"/>
            <a:r>
              <a:rPr lang="en-US" altLang="en-US" sz="2000"/>
              <a:t>Product Operation Factors</a:t>
            </a:r>
          </a:p>
          <a:p>
            <a:pPr lvl="2" eaLnBrk="1" hangingPunct="1"/>
            <a:r>
              <a:rPr lang="en-US" altLang="en-US"/>
              <a:t>How well it runs….</a:t>
            </a:r>
          </a:p>
          <a:p>
            <a:pPr lvl="2" eaLnBrk="1" hangingPunct="1"/>
            <a:r>
              <a:rPr lang="en-US" altLang="en-US"/>
              <a:t>Correctness, reliability, efficiency, integrity, and usability</a:t>
            </a:r>
          </a:p>
          <a:p>
            <a:pPr lvl="1" eaLnBrk="1" hangingPunct="1"/>
            <a:r>
              <a:rPr lang="en-US" altLang="en-US" sz="2000"/>
              <a:t>Product Revision Factors</a:t>
            </a:r>
          </a:p>
          <a:p>
            <a:pPr lvl="2" eaLnBrk="1" hangingPunct="1"/>
            <a:r>
              <a:rPr lang="en-US" altLang="en-US"/>
              <a:t>How well it can be changed, tested, and redeployed.</a:t>
            </a:r>
          </a:p>
          <a:p>
            <a:pPr lvl="2" eaLnBrk="1" hangingPunct="1"/>
            <a:r>
              <a:rPr lang="en-US" altLang="en-US"/>
              <a:t>Maintainability;  flexibility;  testability</a:t>
            </a:r>
          </a:p>
          <a:p>
            <a:pPr lvl="1" eaLnBrk="1" hangingPunct="1"/>
            <a:r>
              <a:rPr lang="en-US" altLang="en-US" sz="2000"/>
              <a:t>Product Transition Factors</a:t>
            </a:r>
          </a:p>
          <a:p>
            <a:pPr lvl="2" eaLnBrk="1" hangingPunct="1"/>
            <a:r>
              <a:rPr lang="en-US" altLang="en-US"/>
              <a:t>How well it can be moved to different platforms and interface with other systems </a:t>
            </a:r>
          </a:p>
          <a:p>
            <a:pPr lvl="2" eaLnBrk="1" hangingPunct="1"/>
            <a:r>
              <a:rPr lang="en-US" altLang="en-US"/>
              <a:t>Portability;  Reusability;  Interoperability</a:t>
            </a:r>
          </a:p>
          <a:p>
            <a:pPr eaLnBrk="1" hangingPunct="1"/>
            <a:r>
              <a:rPr lang="en-US" altLang="en-US" sz="2400"/>
              <a:t>Since these underpin the notion of quality factors and others who have added, reword or add one or two, we will spend time on these factors.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xmlns="" id="{7C4024A4-F070-4513-AC66-07EA6C8CA3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56125" y="1957388"/>
            <a:ext cx="3124200" cy="3200400"/>
          </a:xfrm>
          <a:ln w="762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336699"/>
                </a:solidFill>
              </a:rPr>
              <a:t>Correctness</a:t>
            </a:r>
          </a:p>
          <a:p>
            <a:pPr eaLnBrk="1" hangingPunct="1"/>
            <a:r>
              <a:rPr lang="en-US" altLang="en-US" b="1">
                <a:solidFill>
                  <a:srgbClr val="FF0066"/>
                </a:solidFill>
              </a:rPr>
              <a:t>Reliability</a:t>
            </a:r>
          </a:p>
          <a:p>
            <a:pPr eaLnBrk="1" hangingPunct="1"/>
            <a:r>
              <a:rPr lang="en-US" altLang="en-US" b="1">
                <a:solidFill>
                  <a:srgbClr val="00CC00"/>
                </a:solidFill>
              </a:rPr>
              <a:t>Efficiency</a:t>
            </a:r>
          </a:p>
          <a:p>
            <a:pPr eaLnBrk="1" hangingPunct="1"/>
            <a:r>
              <a:rPr lang="en-US" altLang="en-US" b="1">
                <a:solidFill>
                  <a:srgbClr val="FF9900"/>
                </a:solidFill>
              </a:rPr>
              <a:t>Integrity</a:t>
            </a:r>
          </a:p>
          <a:p>
            <a:pPr eaLnBrk="1" hangingPunct="1"/>
            <a:r>
              <a:rPr lang="en-US" altLang="en-US" b="1">
                <a:solidFill>
                  <a:srgbClr val="0099FF"/>
                </a:solidFill>
              </a:rPr>
              <a:t>Usability</a:t>
            </a:r>
          </a:p>
        </p:txBody>
      </p:sp>
      <p:sp>
        <p:nvSpPr>
          <p:cNvPr id="9219" name="WordArt 8">
            <a:extLst>
              <a:ext uri="{FF2B5EF4-FFF2-40B4-BE49-F238E27FC236}">
                <a16:creationId xmlns:a16="http://schemas.microsoft.com/office/drawing/2014/main" xmlns="" id="{26B878C7-83CD-4B43-8463-F404CA24377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82901" y="1196975"/>
            <a:ext cx="6410325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CC33"/>
                </a:solidFill>
                <a:latin typeface="Arial Black" panose="020B0A04020102020204" pitchFamily="34" charset="0"/>
              </a:rPr>
              <a:t>Product operation factors</a:t>
            </a:r>
          </a:p>
        </p:txBody>
      </p:sp>
      <p:sp>
        <p:nvSpPr>
          <p:cNvPr id="9220" name="TextBox 1">
            <a:extLst>
              <a:ext uri="{FF2B5EF4-FFF2-40B4-BE49-F238E27FC236}">
                <a16:creationId xmlns:a16="http://schemas.microsoft.com/office/drawing/2014/main" xmlns="" id="{D2E8F046-B6FB-4332-923E-36A6258E9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4" y="5732463"/>
            <a:ext cx="4789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How well does it run and ease of use.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xmlns="" id="{D4A5AB7C-17F0-4464-8C29-844D7D221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1889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McCall’s Quality Factors</a:t>
            </a:r>
            <a:br>
              <a:rPr lang="en-US" altLang="en-US" sz="3200"/>
            </a:br>
            <a:r>
              <a:rPr lang="en-US" altLang="en-US" sz="3200"/>
              <a:t>Category:  Product Operation Factors 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xmlns="" id="{37C342A4-2036-4E3B-8C93-6520999C9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341438"/>
            <a:ext cx="7772400" cy="48958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b="1" u="sng"/>
              <a:t>1.  Correctness</a:t>
            </a:r>
            <a:r>
              <a:rPr lang="en-US" altLang="en-US"/>
              <a:t>.  </a:t>
            </a:r>
          </a:p>
          <a:p>
            <a:pPr eaLnBrk="1" hangingPunct="1"/>
            <a:r>
              <a:rPr lang="en-US" altLang="en-US" b="1"/>
              <a:t>Please note that we are asserting that ‘correctness’ issues are arising from the requirements documentation and the specification of the outputs…  </a:t>
            </a:r>
          </a:p>
          <a:p>
            <a:pPr eaLnBrk="1" hangingPunct="1"/>
            <a:r>
              <a:rPr lang="en-US" altLang="en-US" b="1"/>
              <a:t>Examples include:</a:t>
            </a:r>
          </a:p>
          <a:p>
            <a:pPr lvl="1" eaLnBrk="1" hangingPunct="1"/>
            <a:r>
              <a:rPr lang="en-US" altLang="en-US" sz="1600" b="1"/>
              <a:t>Specifying</a:t>
            </a:r>
            <a:r>
              <a:rPr lang="en-US" altLang="en-US" sz="1600"/>
              <a:t> </a:t>
            </a:r>
            <a:r>
              <a:rPr lang="en-US" altLang="en-US" sz="1600" b="1"/>
              <a:t>accuracies</a:t>
            </a:r>
            <a:r>
              <a:rPr lang="en-US" altLang="en-US" sz="1600"/>
              <a:t> </a:t>
            </a:r>
            <a:r>
              <a:rPr lang="en-US" altLang="en-US" sz="1600" b="1"/>
              <a:t>for</a:t>
            </a:r>
            <a:r>
              <a:rPr lang="en-US" altLang="en-US" sz="1600"/>
              <a:t> </a:t>
            </a:r>
            <a:r>
              <a:rPr lang="en-US" altLang="en-US" sz="1600" b="1"/>
              <a:t>correct</a:t>
            </a:r>
            <a:r>
              <a:rPr lang="en-US" altLang="en-US" sz="1600"/>
              <a:t> </a:t>
            </a:r>
            <a:r>
              <a:rPr lang="en-US" altLang="en-US" sz="1600" b="1"/>
              <a:t>outputs</a:t>
            </a:r>
            <a:r>
              <a:rPr lang="en-US" altLang="en-US" sz="1600"/>
              <a:t> at, say, NLT &lt;1% errors, that could be affected by inaccurate data or faulty calculations;</a:t>
            </a:r>
          </a:p>
          <a:p>
            <a:pPr lvl="1" eaLnBrk="1" hangingPunct="1"/>
            <a:endParaRPr lang="en-US" altLang="en-US" sz="1600"/>
          </a:p>
          <a:p>
            <a:pPr lvl="1" eaLnBrk="1" hangingPunct="1"/>
            <a:r>
              <a:rPr lang="en-US" altLang="en-US" sz="1600" b="1"/>
              <a:t>Specifying</a:t>
            </a:r>
            <a:r>
              <a:rPr lang="en-US" altLang="en-US" sz="1600"/>
              <a:t> the </a:t>
            </a:r>
            <a:r>
              <a:rPr lang="en-US" altLang="en-US" sz="1600" b="1"/>
              <a:t>completeness</a:t>
            </a:r>
            <a:r>
              <a:rPr lang="en-US" altLang="en-US" sz="1600"/>
              <a:t> </a:t>
            </a:r>
            <a:r>
              <a:rPr lang="en-US" altLang="en-US" sz="1600" b="1"/>
              <a:t>of</a:t>
            </a:r>
            <a:r>
              <a:rPr lang="en-US" altLang="en-US" sz="1600"/>
              <a:t> </a:t>
            </a:r>
            <a:r>
              <a:rPr lang="en-US" altLang="en-US" sz="1600" b="1"/>
              <a:t>the</a:t>
            </a:r>
            <a:r>
              <a:rPr lang="en-US" altLang="en-US" sz="1600"/>
              <a:t> </a:t>
            </a:r>
            <a:r>
              <a:rPr lang="en-US" altLang="en-US" sz="1600" b="1"/>
              <a:t>outputs</a:t>
            </a:r>
            <a:r>
              <a:rPr lang="en-US" altLang="en-US" sz="1600"/>
              <a:t> provided, which can be impacted by incomplete data</a:t>
            </a:r>
          </a:p>
          <a:p>
            <a:pPr lvl="1" eaLnBrk="1" hangingPunct="1"/>
            <a:endParaRPr lang="en-US" altLang="en-US" sz="1600"/>
          </a:p>
          <a:p>
            <a:pPr lvl="1" eaLnBrk="1" hangingPunct="1"/>
            <a:r>
              <a:rPr lang="en-US" altLang="en-US" sz="1600" b="1"/>
              <a:t>Specifying the timeliness of the output </a:t>
            </a:r>
            <a:r>
              <a:rPr lang="en-US" altLang="en-US" sz="1600"/>
              <a:t>(time between event and its consideration by the software system)</a:t>
            </a:r>
          </a:p>
          <a:p>
            <a:pPr lvl="1" eaLnBrk="1" hangingPunct="1"/>
            <a:endParaRPr lang="en-US" altLang="en-US" sz="1600"/>
          </a:p>
          <a:p>
            <a:pPr lvl="1" eaLnBrk="1" hangingPunct="1"/>
            <a:r>
              <a:rPr lang="en-US" altLang="en-US" sz="1600" b="1"/>
              <a:t>Specifying the standards </a:t>
            </a:r>
            <a:r>
              <a:rPr lang="en-US" altLang="en-US" sz="1600"/>
              <a:t>for coding and documenting the software system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xmlns="" id="{57AB18A9-F1AB-481C-BA2A-A1DF4619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1889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McCall’s Quality Factors</a:t>
            </a:r>
            <a:br>
              <a:rPr lang="en-US" altLang="en-US" sz="3200"/>
            </a:br>
            <a:r>
              <a:rPr lang="en-US" altLang="en-US" sz="3200"/>
              <a:t>Category:  Product Operation Factors 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xmlns="" id="{7E538103-81BC-460F-AD72-121649E58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341438"/>
            <a:ext cx="7989888" cy="48958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b="1" u="sng" dirty="0"/>
              <a:t>2.  Reliability Requirements</a:t>
            </a:r>
            <a:r>
              <a:rPr lang="en-US" dirty="0"/>
              <a:t>.  (remember, this quality factor is specified in the specs!)</a:t>
            </a:r>
          </a:p>
          <a:p>
            <a:pPr eaLnBrk="1" hangingPunct="1">
              <a:defRPr/>
            </a:pPr>
            <a:r>
              <a:rPr lang="en-US" b="1" dirty="0"/>
              <a:t> </a:t>
            </a:r>
            <a:r>
              <a:rPr lang="en-US" dirty="0"/>
              <a:t>Reliability requirements deal with the </a:t>
            </a:r>
            <a:r>
              <a:rPr lang="en-US" u="sng" dirty="0"/>
              <a:t>failure to provide service</a:t>
            </a:r>
            <a:r>
              <a:rPr lang="en-US" dirty="0"/>
              <a:t>.</a:t>
            </a:r>
          </a:p>
          <a:p>
            <a:pPr lvl="1" eaLnBrk="1" hangingPunct="1">
              <a:defRPr/>
            </a:pPr>
            <a:r>
              <a:rPr lang="en-US" sz="1600" dirty="0"/>
              <a:t>Address failure rates either overall or to required functions.</a:t>
            </a:r>
          </a:p>
          <a:p>
            <a:pPr marL="457200" lvl="1" indent="0">
              <a:buNone/>
              <a:defRPr/>
            </a:pPr>
            <a:endParaRPr lang="en-US" sz="1600" dirty="0"/>
          </a:p>
          <a:p>
            <a:pPr eaLnBrk="1" hangingPunct="1">
              <a:defRPr/>
            </a:pPr>
            <a:r>
              <a:rPr lang="en-US" dirty="0"/>
              <a:t>Example specs:</a:t>
            </a:r>
          </a:p>
          <a:p>
            <a:pPr lvl="1" eaLnBrk="1" hangingPunct="1">
              <a:defRPr/>
            </a:pPr>
            <a:r>
              <a:rPr lang="en-US" sz="1600" dirty="0"/>
              <a:t>A heart monitoring system must have a failure rate of less than one per million cases.</a:t>
            </a:r>
          </a:p>
          <a:p>
            <a:pPr lvl="1" eaLnBrk="1" hangingPunct="1">
              <a:defRPr/>
            </a:pPr>
            <a:r>
              <a:rPr lang="en-US" sz="1600" dirty="0"/>
              <a:t>Downtime for a system will not be more than ten minutes per month (me)</a:t>
            </a:r>
          </a:p>
          <a:p>
            <a:pPr lvl="1" eaLnBrk="1" hangingPunct="1">
              <a:defRPr/>
            </a:pPr>
            <a:endParaRPr lang="en-US" sz="1600" dirty="0"/>
          </a:p>
          <a:p>
            <a:pPr eaLnBrk="1" hangingPunct="1">
              <a:defRPr/>
            </a:pPr>
            <a:r>
              <a:rPr lang="en-US" b="1" u="sng" dirty="0"/>
              <a:t>3.  Efficiency</a:t>
            </a:r>
            <a:r>
              <a:rPr lang="en-US" b="1" dirty="0"/>
              <a:t> </a:t>
            </a:r>
            <a:r>
              <a:rPr lang="en-US" b="1" u="sng" dirty="0"/>
              <a:t>Requirements</a:t>
            </a:r>
            <a:r>
              <a:rPr lang="en-US" b="1" dirty="0"/>
              <a:t>.  </a:t>
            </a:r>
            <a:r>
              <a:rPr lang="en-US" dirty="0"/>
              <a:t>Deals with the hardware resources needed to perform the functions of the software.</a:t>
            </a:r>
          </a:p>
          <a:p>
            <a:pPr lvl="1" eaLnBrk="1" hangingPunct="1">
              <a:defRPr/>
            </a:pPr>
            <a:r>
              <a:rPr lang="en-US" sz="1600" dirty="0"/>
              <a:t>Here we consider MIPS, MHz (cycles per second);  data storage capabilities measured in MB or TB;  communication lines (usually measured in KBPS, MBPS, or GBPS).</a:t>
            </a:r>
          </a:p>
          <a:p>
            <a:pPr marL="457200" lvl="1" indent="0">
              <a:buNone/>
              <a:defRPr/>
            </a:pPr>
            <a:endParaRPr lang="en-US" sz="1600" dirty="0"/>
          </a:p>
          <a:p>
            <a:pPr lvl="1" eaLnBrk="1" hangingPunct="1">
              <a:defRPr/>
            </a:pPr>
            <a:r>
              <a:rPr lang="en-US" sz="1600" dirty="0"/>
              <a:t>Example spec:  simply very slow communications…</a:t>
            </a:r>
          </a:p>
          <a:p>
            <a:pPr lvl="1" eaLnBrk="1" hangingPunct="1">
              <a:defRPr/>
            </a:pPr>
            <a:endParaRPr lang="en-US" sz="16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xmlns="" id="{E052246A-F6C6-4EF6-84DF-037CE85C6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1889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McCall’s Quality Factors</a:t>
            </a:r>
            <a:br>
              <a:rPr lang="en-US" altLang="en-US" sz="3200"/>
            </a:br>
            <a:r>
              <a:rPr lang="en-US" altLang="en-US" sz="3200"/>
              <a:t>Category:  Product Operation Factors 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xmlns="" id="{1821BDA0-E07B-4A01-9498-069F2F09C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341438"/>
            <a:ext cx="7772400" cy="4895850"/>
          </a:xfrm>
        </p:spPr>
        <p:txBody>
          <a:bodyPr/>
          <a:lstStyle/>
          <a:p>
            <a:pPr eaLnBrk="1" hangingPunct="1"/>
            <a:r>
              <a:rPr lang="en-US" altLang="en-US" b="1" u="sng"/>
              <a:t>4.  Integrity</a:t>
            </a:r>
            <a:r>
              <a:rPr lang="en-US" altLang="en-US"/>
              <a:t> – deal with system security that prevent unauthorized persons access.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 b="1" u="sng"/>
              <a:t>5.  Usability</a:t>
            </a:r>
            <a:r>
              <a:rPr lang="en-US" altLang="en-US" b="1"/>
              <a:t> </a:t>
            </a:r>
            <a:r>
              <a:rPr lang="en-US" altLang="en-US" b="1" u="sng"/>
              <a:t>Requirements</a:t>
            </a:r>
            <a:r>
              <a:rPr lang="en-US" altLang="en-US" b="1"/>
              <a:t>  </a:t>
            </a:r>
            <a:r>
              <a:rPr lang="en-US" altLang="en-US"/>
              <a:t>– deals with the scope of staff resources needed to train new employees and to operate the software system.</a:t>
            </a:r>
          </a:p>
          <a:p>
            <a:pPr eaLnBrk="1" hangingPunct="1"/>
            <a:endParaRPr lang="en-US" altLang="en-US"/>
          </a:p>
          <a:p>
            <a:pPr lvl="1" eaLnBrk="1" hangingPunct="1"/>
            <a:r>
              <a:rPr lang="en-US" altLang="en-US" sz="1600"/>
              <a:t>Deals with learnability, utility, and more.   (me)</a:t>
            </a:r>
          </a:p>
          <a:p>
            <a:pPr lvl="1" eaLnBrk="1" hangingPunct="1"/>
            <a:endParaRPr lang="en-US" altLang="en-US" sz="1600"/>
          </a:p>
          <a:p>
            <a:pPr lvl="1" eaLnBrk="1" hangingPunct="1"/>
            <a:r>
              <a:rPr lang="en-US" altLang="en-US" sz="1600"/>
              <a:t>Example spec:  A staff member should be able to process n transactions / unit time.  (me)</a:t>
            </a:r>
          </a:p>
          <a:p>
            <a:pPr eaLnBrk="1" hangingPunct="1"/>
            <a:endParaRPr lang="en-US" altLang="en-US" sz="16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9FD3F23F-3180-4E52-976E-77E21B5748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75125" y="2060575"/>
            <a:ext cx="3505200" cy="2057400"/>
          </a:xfrm>
          <a:ln w="762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336699"/>
                </a:solidFill>
              </a:rPr>
              <a:t>Maintainability</a:t>
            </a:r>
          </a:p>
          <a:p>
            <a:pPr eaLnBrk="1" hangingPunct="1"/>
            <a:r>
              <a:rPr lang="en-US" altLang="en-US" b="1">
                <a:solidFill>
                  <a:srgbClr val="FF0066"/>
                </a:solidFill>
              </a:rPr>
              <a:t>Flexibility</a:t>
            </a:r>
          </a:p>
          <a:p>
            <a:pPr eaLnBrk="1" hangingPunct="1"/>
            <a:r>
              <a:rPr lang="en-US" altLang="en-US" b="1">
                <a:solidFill>
                  <a:srgbClr val="00CC00"/>
                </a:solidFill>
              </a:rPr>
              <a:t>Testability</a:t>
            </a:r>
          </a:p>
        </p:txBody>
      </p:sp>
      <p:sp>
        <p:nvSpPr>
          <p:cNvPr id="13315" name="WordArt 10">
            <a:extLst>
              <a:ext uri="{FF2B5EF4-FFF2-40B4-BE49-F238E27FC236}">
                <a16:creationId xmlns:a16="http://schemas.microsoft.com/office/drawing/2014/main" xmlns="" id="{901A4899-4F47-4D75-B853-5CDB838B099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82901" y="1196975"/>
            <a:ext cx="64103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CC33"/>
                </a:solidFill>
                <a:latin typeface="Arial Black" panose="020B0A04020102020204" pitchFamily="34" charset="0"/>
              </a:rPr>
              <a:t>Product revision factors</a:t>
            </a:r>
          </a:p>
        </p:txBody>
      </p:sp>
      <p:sp>
        <p:nvSpPr>
          <p:cNvPr id="13316" name="TextBox 1">
            <a:extLst>
              <a:ext uri="{FF2B5EF4-FFF2-40B4-BE49-F238E27FC236}">
                <a16:creationId xmlns:a16="http://schemas.microsoft.com/office/drawing/2014/main" xmlns="" id="{0487CD2B-7DF1-4160-8F0C-ECCF3658C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5229226"/>
            <a:ext cx="711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Can I fix it easily, retest, version it, and deploy it easily?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xmlns="" id="{2CCD4AA1-306F-4850-A3F7-9CE0936C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1889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McCall’s Quality Factors</a:t>
            </a:r>
            <a:br>
              <a:rPr lang="en-US" altLang="en-US" sz="3200"/>
            </a:br>
            <a:r>
              <a:rPr lang="en-US" altLang="en-US" sz="3200"/>
              <a:t>Category:  Product Revision Software Factors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xmlns="" id="{FC1C9BE5-656B-4798-AC9F-60FA8D036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341438"/>
            <a:ext cx="7772400" cy="48958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/>
              <a:t> These deal with requirements that affect the complete range of software maintenance activities:  </a:t>
            </a:r>
          </a:p>
          <a:p>
            <a:pPr lvl="1" eaLnBrk="1" hangingPunct="1"/>
            <a:r>
              <a:rPr lang="en-US" altLang="en-US" sz="2000"/>
              <a:t>corrective maintenance, 	</a:t>
            </a:r>
          </a:p>
          <a:p>
            <a:pPr lvl="1" eaLnBrk="1" hangingPunct="1"/>
            <a:r>
              <a:rPr lang="en-US" altLang="en-US" sz="2000"/>
              <a:t>adaptive maintenance, and </a:t>
            </a:r>
          </a:p>
          <a:p>
            <a:pPr lvl="1" eaLnBrk="1" hangingPunct="1"/>
            <a:r>
              <a:rPr lang="en-US" altLang="en-US" sz="2000"/>
              <a:t>perfective maintenance</a:t>
            </a:r>
          </a:p>
          <a:p>
            <a:pPr lvl="1" eaLnBrk="1" hangingPunct="1"/>
            <a:endParaRPr lang="en-US" altLang="en-US" sz="2000"/>
          </a:p>
          <a:p>
            <a:pPr eaLnBrk="1" hangingPunct="1"/>
            <a:r>
              <a:rPr lang="en-US" altLang="en-US" sz="2400" b="1"/>
              <a:t>1.  Maintainability Requirements</a:t>
            </a:r>
          </a:p>
          <a:p>
            <a:pPr lvl="1" eaLnBrk="1" hangingPunct="1"/>
            <a:r>
              <a:rPr lang="en-US" altLang="en-US" sz="2000"/>
              <a:t>The degree of effort needed to </a:t>
            </a:r>
            <a:r>
              <a:rPr lang="en-US" altLang="en-US" sz="2000" u="sng"/>
              <a:t>identify reasons (find the problem) </a:t>
            </a:r>
            <a:r>
              <a:rPr lang="en-US" altLang="en-US" sz="2000"/>
              <a:t>for software failure and to </a:t>
            </a:r>
            <a:r>
              <a:rPr lang="en-US" altLang="en-US" sz="2000" u="sng"/>
              <a:t>correct</a:t>
            </a:r>
            <a:r>
              <a:rPr lang="en-US" altLang="en-US" sz="2000"/>
              <a:t> </a:t>
            </a:r>
            <a:r>
              <a:rPr lang="en-US" altLang="en-US" sz="2000" u="sng"/>
              <a:t>failures</a:t>
            </a:r>
            <a:r>
              <a:rPr lang="en-US" altLang="en-US" sz="2000"/>
              <a:t> and to </a:t>
            </a:r>
            <a:r>
              <a:rPr lang="en-US" altLang="en-US" sz="2000" u="sng"/>
              <a:t>verify</a:t>
            </a:r>
            <a:r>
              <a:rPr lang="en-US" altLang="en-US" sz="2000"/>
              <a:t> the </a:t>
            </a:r>
            <a:r>
              <a:rPr lang="en-US" altLang="en-US" sz="2000" u="sng"/>
              <a:t>success</a:t>
            </a:r>
            <a:r>
              <a:rPr lang="en-US" altLang="en-US" sz="2000"/>
              <a:t> of the corrections.  </a:t>
            </a:r>
          </a:p>
          <a:p>
            <a:pPr lvl="1" eaLnBrk="1" hangingPunct="1"/>
            <a:r>
              <a:rPr lang="en-US" altLang="en-US" sz="2000"/>
              <a:t>Deals with the modular </a:t>
            </a:r>
            <a:r>
              <a:rPr lang="en-US" altLang="en-US" sz="2000" u="sng"/>
              <a:t>structure</a:t>
            </a:r>
            <a:r>
              <a:rPr lang="en-US" altLang="en-US" sz="2000"/>
              <a:t> of the software, </a:t>
            </a:r>
            <a:r>
              <a:rPr lang="en-US" altLang="en-US" sz="2000" u="sng"/>
              <a:t>internal</a:t>
            </a:r>
            <a:r>
              <a:rPr lang="en-US" altLang="en-US" sz="2000"/>
              <a:t> </a:t>
            </a:r>
            <a:r>
              <a:rPr lang="en-US" altLang="en-US" sz="2000" u="sng"/>
              <a:t>program</a:t>
            </a:r>
            <a:r>
              <a:rPr lang="en-US" altLang="en-US" sz="2000"/>
              <a:t> </a:t>
            </a:r>
            <a:r>
              <a:rPr lang="en-US" altLang="en-US" sz="2000" u="sng"/>
              <a:t>documentation</a:t>
            </a:r>
            <a:r>
              <a:rPr lang="en-US" altLang="en-US" sz="2000"/>
              <a:t>, programmer </a:t>
            </a:r>
            <a:r>
              <a:rPr lang="en-US" altLang="en-US" sz="2000" u="sng"/>
              <a:t>manuals</a:t>
            </a:r>
            <a:r>
              <a:rPr lang="en-US" altLang="en-US" sz="2000"/>
              <a:t>	</a:t>
            </a:r>
          </a:p>
          <a:p>
            <a:pPr lvl="1" eaLnBrk="1" hangingPunct="1"/>
            <a:r>
              <a:rPr lang="en-US" altLang="en-US" sz="2000"/>
              <a:t>Example specs:  size of module &lt;= 30  statements.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xmlns="" id="{629C0E94-9E70-4F0D-8040-536F4814B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188913"/>
            <a:ext cx="7772400" cy="1143000"/>
          </a:xfrm>
        </p:spPr>
        <p:txBody>
          <a:bodyPr/>
          <a:lstStyle/>
          <a:p>
            <a:r>
              <a:rPr lang="en-US" altLang="en-US" sz="3200"/>
              <a:t>McCall’s Quality Factors</a:t>
            </a:r>
            <a:br>
              <a:rPr lang="en-US" altLang="en-US" sz="3200"/>
            </a:br>
            <a:r>
              <a:rPr lang="en-US" altLang="en-US" sz="3200"/>
              <a:t>Category:  Product Revision Software Factors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xmlns="" id="{D8A0A468-36D5-4BAC-9DE1-08DDD5535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826" y="1557338"/>
            <a:ext cx="8424863" cy="4895850"/>
          </a:xfrm>
        </p:spPr>
        <p:txBody>
          <a:bodyPr>
            <a:normAutofit fontScale="92500"/>
          </a:bodyPr>
          <a:lstStyle/>
          <a:p>
            <a:r>
              <a:rPr lang="en-US" altLang="en-US" sz="2400" b="1"/>
              <a:t>2.  Flexibility Requirements </a:t>
            </a:r>
            <a:r>
              <a:rPr lang="en-US" altLang="en-US" sz="2400"/>
              <a:t>– deals with resources to change (adopt) software to different types of customers that use the app perhaps a little differently;</a:t>
            </a:r>
          </a:p>
          <a:p>
            <a:pPr lvl="1"/>
            <a:r>
              <a:rPr lang="en-US" altLang="en-US" sz="2000"/>
              <a:t>May also involve a little perfective maintenance to perhaps do a little better due to the customer’s perhaps slightly more robust environment.  </a:t>
            </a:r>
          </a:p>
          <a:p>
            <a:endParaRPr lang="en-US" altLang="en-US" sz="2400"/>
          </a:p>
          <a:p>
            <a:r>
              <a:rPr lang="en-US" altLang="en-US" sz="2400" b="1"/>
              <a:t>3.  Testability Requirements – </a:t>
            </a:r>
          </a:p>
          <a:p>
            <a:pPr lvl="1"/>
            <a:r>
              <a:rPr lang="en-US" altLang="en-US" sz="2000"/>
              <a:t>Are intermediate results of computations predefined to assist testing?</a:t>
            </a:r>
          </a:p>
          <a:p>
            <a:pPr lvl="1"/>
            <a:r>
              <a:rPr lang="en-US" altLang="en-US" sz="2000"/>
              <a:t>Are log files created?</a:t>
            </a:r>
          </a:p>
          <a:p>
            <a:pPr lvl="1"/>
            <a:r>
              <a:rPr lang="en-US" altLang="en-US" sz="2000"/>
              <a:t>Does the software diagnose itself prior to and perhaps during operations?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xmlns="" id="{DADDAA2E-64ED-422D-A788-04387C9530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tr-TR"/>
              <a:t>Risk Categorization – Approach #1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xmlns="" id="{035AE223-B4E9-4D16-AE40-7E6212BC72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676400"/>
            <a:ext cx="7772400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tr-TR" sz="2000" b="1"/>
              <a:t>Project risks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/>
              <a:t>They threaten the </a:t>
            </a:r>
            <a:r>
              <a:rPr lang="en-US" altLang="tr-TR" sz="1800" u="sng"/>
              <a:t>project plan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/>
              <a:t>If they become real, it is likely that the </a:t>
            </a:r>
            <a:r>
              <a:rPr lang="en-US" altLang="tr-TR" sz="1800" u="sng"/>
              <a:t>project schedule</a:t>
            </a:r>
            <a:r>
              <a:rPr lang="en-US" altLang="tr-TR" sz="1800"/>
              <a:t> will slip and that costs will increase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000" b="1"/>
              <a:t>Technical risks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/>
              <a:t>They threaten the </a:t>
            </a:r>
            <a:r>
              <a:rPr lang="en-US" altLang="tr-TR" sz="1800" u="sng"/>
              <a:t>quality</a:t>
            </a:r>
            <a:r>
              <a:rPr lang="en-US" altLang="tr-TR" sz="1800"/>
              <a:t> and </a:t>
            </a:r>
            <a:r>
              <a:rPr lang="en-US" altLang="tr-TR" sz="1800" u="sng"/>
              <a:t>timeliness</a:t>
            </a:r>
            <a:r>
              <a:rPr lang="en-US" altLang="tr-TR" sz="1800"/>
              <a:t> of the software to be produced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/>
              <a:t>If they become real, </a:t>
            </a:r>
            <a:r>
              <a:rPr lang="en-US" altLang="tr-TR" sz="1800" u="sng"/>
              <a:t>implementation</a:t>
            </a:r>
            <a:r>
              <a:rPr lang="en-US" altLang="tr-TR" sz="1800"/>
              <a:t> may become difficult or impossible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000" b="1"/>
              <a:t>Business risks</a:t>
            </a:r>
            <a:r>
              <a:rPr lang="en-US" altLang="tr-TR" sz="20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/>
              <a:t>They threaten the </a:t>
            </a:r>
            <a:r>
              <a:rPr lang="en-US" altLang="tr-TR" sz="1800" u="sng"/>
              <a:t>viability</a:t>
            </a:r>
            <a:r>
              <a:rPr lang="en-US" altLang="tr-TR" sz="1800"/>
              <a:t> of the software to be built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/>
              <a:t>If they become real, they </a:t>
            </a:r>
            <a:r>
              <a:rPr lang="en-US" altLang="tr-TR" sz="1800" u="sng"/>
              <a:t>jeopardize</a:t>
            </a:r>
            <a:r>
              <a:rPr lang="en-US" altLang="tr-TR" sz="1800"/>
              <a:t> the project or the product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tr-TR" sz="180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tr-TR" sz="180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tr-TR" sz="1800"/>
          </a:p>
        </p:txBody>
      </p:sp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xmlns="" id="{2017285E-43CF-4E88-A4E3-C8375AF8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B09E1B-AB92-4BE9-BBC6-B41DCAA3A89B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tr-TR" sz="1400"/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xmlns="" id="{79B43B42-8405-4FE3-AEA0-8F6E50206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6019800"/>
            <a:ext cx="185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/>
              <a:t>(More on next slide)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6C4CFF4F-24C1-4A26-9849-B7A2BCA6D2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75125" y="1989138"/>
            <a:ext cx="3505200" cy="2057400"/>
          </a:xfrm>
          <a:ln w="762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336699"/>
                </a:solidFill>
              </a:rPr>
              <a:t>Portability</a:t>
            </a:r>
          </a:p>
          <a:p>
            <a:pPr eaLnBrk="1" hangingPunct="1"/>
            <a:r>
              <a:rPr lang="en-US" altLang="en-US" b="1">
                <a:solidFill>
                  <a:srgbClr val="FF0066"/>
                </a:solidFill>
              </a:rPr>
              <a:t>Reusability</a:t>
            </a:r>
          </a:p>
          <a:p>
            <a:pPr eaLnBrk="1" hangingPunct="1"/>
            <a:r>
              <a:rPr lang="en-US" altLang="en-US" b="1">
                <a:solidFill>
                  <a:srgbClr val="00CC00"/>
                </a:solidFill>
              </a:rPr>
              <a:t>Interoperability</a:t>
            </a:r>
          </a:p>
        </p:txBody>
      </p:sp>
      <p:sp>
        <p:nvSpPr>
          <p:cNvPr id="16387" name="WordArt 11">
            <a:extLst>
              <a:ext uri="{FF2B5EF4-FFF2-40B4-BE49-F238E27FC236}">
                <a16:creationId xmlns:a16="http://schemas.microsoft.com/office/drawing/2014/main" xmlns="" id="{A7FC446A-3597-4AE0-9F24-3E4F9C131D4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82901" y="1196975"/>
            <a:ext cx="650557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CC33"/>
                </a:solidFill>
                <a:latin typeface="Arial Black" panose="020B0A04020102020204" pitchFamily="34" charset="0"/>
              </a:rPr>
              <a:t>Product transition factors</a:t>
            </a:r>
          </a:p>
        </p:txBody>
      </p:sp>
      <p:sp>
        <p:nvSpPr>
          <p:cNvPr id="16388" name="TextBox 1">
            <a:extLst>
              <a:ext uri="{FF2B5EF4-FFF2-40B4-BE49-F238E27FC236}">
                <a16:creationId xmlns:a16="http://schemas.microsoft.com/office/drawing/2014/main" xmlns="" id="{F11BDB4C-1515-4CD5-BE4D-50EA29379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4941888"/>
            <a:ext cx="84121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Can I move the app to different hardware? Interface easily with </a:t>
            </a:r>
          </a:p>
          <a:p>
            <a:pPr eaLnBrk="1" hangingPunct="1"/>
            <a:r>
              <a:rPr lang="en-US" altLang="en-US"/>
              <a:t> different hardware / software systems;  can I reuse major portions </a:t>
            </a:r>
          </a:p>
          <a:p>
            <a:pPr eaLnBrk="1" hangingPunct="1"/>
            <a:r>
              <a:rPr lang="en-US" altLang="en-US"/>
              <a:t> of the code with little modification to develop new apps?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xmlns="" id="{12532FF4-CB8B-4DD3-B8CA-086A48D3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333375"/>
            <a:ext cx="8280400" cy="1143000"/>
          </a:xfrm>
        </p:spPr>
        <p:txBody>
          <a:bodyPr/>
          <a:lstStyle/>
          <a:p>
            <a:r>
              <a:rPr lang="en-US" altLang="en-US" sz="3200"/>
              <a:t>McCall’s Quality Factors</a:t>
            </a:r>
            <a:br>
              <a:rPr lang="en-US" altLang="en-US" sz="3200"/>
            </a:br>
            <a:r>
              <a:rPr lang="en-US" altLang="en-US" sz="3200"/>
              <a:t>Category:  Product Transition Software Quality Factors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xmlns="" id="{CD166110-CBC6-4FFF-981C-D2B40308A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700214"/>
            <a:ext cx="7772400" cy="439578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b="1"/>
              <a:t>1.  Portability Requirements:  </a:t>
            </a:r>
            <a:r>
              <a:rPr lang="en-US" altLang="en-US" sz="2400"/>
              <a:t>If the software must be ported to different </a:t>
            </a:r>
            <a:r>
              <a:rPr lang="en-US" altLang="en-US" sz="2400" u="sng"/>
              <a:t>environments</a:t>
            </a:r>
            <a:r>
              <a:rPr lang="en-US" altLang="en-US" sz="2400"/>
              <a:t> (different hardware, operating systems, …) and still maintain an existing environment, then portability is a must.</a:t>
            </a:r>
          </a:p>
          <a:p>
            <a:endParaRPr lang="en-US" altLang="en-US" sz="2400" b="1"/>
          </a:p>
          <a:p>
            <a:r>
              <a:rPr lang="en-US" altLang="en-US" sz="2400" b="1"/>
              <a:t>2.  Reusability Requirements:  </a:t>
            </a:r>
            <a:r>
              <a:rPr lang="en-US" altLang="en-US" sz="2400"/>
              <a:t>Are we able to reuse parts of the app for new applications?  </a:t>
            </a:r>
          </a:p>
          <a:p>
            <a:pPr lvl="1"/>
            <a:r>
              <a:rPr lang="en-US" altLang="en-US" sz="2000"/>
              <a:t>Can save immense development costs due to errors found / tested.</a:t>
            </a:r>
          </a:p>
          <a:p>
            <a:pPr lvl="1"/>
            <a:r>
              <a:rPr lang="en-US" altLang="en-US" sz="2000"/>
              <a:t>Certainly higher quality software and development more quickly results.</a:t>
            </a:r>
          </a:p>
          <a:p>
            <a:pPr lvl="1"/>
            <a:r>
              <a:rPr lang="en-US" altLang="en-US" sz="2000"/>
              <a:t>Very big deal nowadays.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xmlns="" id="{0AFE1FF9-EC1F-41CC-906C-982452984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333375"/>
            <a:ext cx="8280400" cy="1143000"/>
          </a:xfrm>
        </p:spPr>
        <p:txBody>
          <a:bodyPr/>
          <a:lstStyle/>
          <a:p>
            <a:r>
              <a:rPr lang="en-US" altLang="en-US" sz="3200"/>
              <a:t>McCall’s Quality Factors</a:t>
            </a:r>
            <a:br>
              <a:rPr lang="en-US" altLang="en-US" sz="3200"/>
            </a:br>
            <a:r>
              <a:rPr lang="en-US" altLang="en-US" sz="3200"/>
              <a:t>Category:  Product Transition Software Quality Factors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xmlns="" id="{D4D1B98D-8F33-42D5-938D-CB84C8D79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700214"/>
            <a:ext cx="7772400" cy="439578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b="1" dirty="0"/>
              <a:t>3.  Interoperability Requirements:  </a:t>
            </a:r>
            <a:r>
              <a:rPr lang="en-US" sz="2400" dirty="0"/>
              <a:t>Does the application need to interface with other existing systems</a:t>
            </a:r>
          </a:p>
          <a:p>
            <a:pPr>
              <a:defRPr/>
            </a:pPr>
            <a:endParaRPr lang="en-US" sz="2400" dirty="0"/>
          </a:p>
          <a:p>
            <a:pPr lvl="1">
              <a:defRPr/>
            </a:pPr>
            <a:r>
              <a:rPr lang="en-US" sz="2000" dirty="0"/>
              <a:t>Frequently these will be known ahead of time and plans can be made to provide for this requirement during design time.</a:t>
            </a:r>
          </a:p>
          <a:p>
            <a:pPr lvl="2">
              <a:defRPr/>
            </a:pPr>
            <a:r>
              <a:rPr lang="en-US" dirty="0"/>
              <a:t>Sometimes these systems can be quite different;  different platforms, different databases, and more</a:t>
            </a:r>
          </a:p>
          <a:p>
            <a:pPr marL="457200" lvl="1" indent="0">
              <a:buNone/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/>
              <a:t>Also, industry or standard application structures in areas can be specified as requirements.</a:t>
            </a:r>
            <a:r>
              <a:rPr lang="en-US" sz="2000" b="1" dirty="0"/>
              <a:t>  </a:t>
            </a:r>
            <a:r>
              <a:rPr lang="en-US" sz="1600" dirty="0"/>
              <a:t>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xmlns="" id="{A3790E95-05BC-4FB7-B11B-B5DFED814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260351"/>
            <a:ext cx="7772400" cy="587375"/>
          </a:xfrm>
        </p:spPr>
        <p:txBody>
          <a:bodyPr/>
          <a:lstStyle/>
          <a:p>
            <a:r>
              <a:rPr lang="en-US" altLang="en-US"/>
              <a:t>Alternatives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xmlns="" id="{A485B471-1452-4BC9-9433-8DBCF61C5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969963"/>
            <a:ext cx="7772400" cy="41148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400"/>
              <a:t>Some other SQA professionals have offered essentially renamed quality factors.</a:t>
            </a:r>
          </a:p>
          <a:p>
            <a:r>
              <a:rPr lang="en-US" altLang="en-US" sz="2400"/>
              <a:t>One has offered 12 factors;  another 15 factors.</a:t>
            </a:r>
          </a:p>
          <a:p>
            <a:endParaRPr lang="en-US" altLang="en-US" sz="2400"/>
          </a:p>
          <a:p>
            <a:r>
              <a:rPr lang="en-US" altLang="en-US" sz="2400"/>
              <a:t>Totally five new factors were suggested</a:t>
            </a:r>
          </a:p>
          <a:p>
            <a:r>
              <a:rPr lang="en-US" altLang="en-US" sz="2400"/>
              <a:t>Evans and Marciniak offer two ‘new’ ones:</a:t>
            </a:r>
          </a:p>
          <a:p>
            <a:pPr lvl="1"/>
            <a:r>
              <a:rPr lang="en-US" altLang="en-US" sz="2400"/>
              <a:t>Verifiability and Expandability</a:t>
            </a:r>
          </a:p>
          <a:p>
            <a:r>
              <a:rPr lang="en-US" altLang="en-US" sz="2400"/>
              <a:t>Deutsch and Willis offer three ‘new’ ones.</a:t>
            </a:r>
          </a:p>
          <a:p>
            <a:pPr lvl="1"/>
            <a:r>
              <a:rPr lang="en-US" altLang="en-US" sz="2400"/>
              <a:t>Safety</a:t>
            </a:r>
          </a:p>
          <a:p>
            <a:pPr lvl="1"/>
            <a:r>
              <a:rPr lang="en-US" altLang="en-US" sz="2400"/>
              <a:t>Manageability, and </a:t>
            </a:r>
          </a:p>
          <a:p>
            <a:pPr lvl="1"/>
            <a:r>
              <a:rPr lang="en-US" altLang="en-US" sz="2400"/>
              <a:t>Survivability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WordArt 268">
            <a:extLst>
              <a:ext uri="{FF2B5EF4-FFF2-40B4-BE49-F238E27FC236}">
                <a16:creationId xmlns:a16="http://schemas.microsoft.com/office/drawing/2014/main" xmlns="" id="{3F0E1507-1944-4A55-9490-2569D77C3A3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216276" y="361951"/>
            <a:ext cx="5724525" cy="1050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CC33"/>
                </a:solidFill>
                <a:latin typeface="Arial Black" panose="020B0A04020102020204" pitchFamily="34" charset="0"/>
              </a:rPr>
              <a:t>McCall's factor model</a:t>
            </a:r>
          </a:p>
          <a:p>
            <a:pPr algn="ctr"/>
            <a:r>
              <a:rPr lang="en-US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CC33"/>
                </a:solidFill>
                <a:latin typeface="Arial Black" panose="020B0A04020102020204" pitchFamily="34" charset="0"/>
              </a:rPr>
              <a:t>and alternative models</a:t>
            </a:r>
          </a:p>
        </p:txBody>
      </p:sp>
      <p:pic>
        <p:nvPicPr>
          <p:cNvPr id="20483" name="Picture 269" descr="oht03">
            <a:extLst>
              <a:ext uri="{FF2B5EF4-FFF2-40B4-BE49-F238E27FC236}">
                <a16:creationId xmlns:a16="http://schemas.microsoft.com/office/drawing/2014/main" xmlns="" id="{C101E0F8-8AEC-4A99-9E28-7F6D3748F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3" t="8032" r="2534" b="8009"/>
          <a:stretch>
            <a:fillRect/>
          </a:stretch>
        </p:blipFill>
        <p:spPr bwMode="auto">
          <a:xfrm>
            <a:off x="2562225" y="1547813"/>
            <a:ext cx="7048500" cy="474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xmlns="" id="{665EEB1E-DBA7-4093-9898-12AE62C6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260351"/>
            <a:ext cx="7772400" cy="587375"/>
          </a:xfrm>
        </p:spPr>
        <p:txBody>
          <a:bodyPr/>
          <a:lstStyle/>
          <a:p>
            <a:r>
              <a:rPr lang="en-US" altLang="en-US"/>
              <a:t>Alternatives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xmlns="" id="{891D87EF-F0BB-40E5-9CDB-BF8D61096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981076"/>
            <a:ext cx="8134350" cy="52673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400"/>
              <a:t>Evans and Marciniak offer Verifiability and Expandability</a:t>
            </a:r>
          </a:p>
          <a:p>
            <a:pPr marL="0" indent="0">
              <a:buNone/>
            </a:pPr>
            <a:endParaRPr lang="en-US" altLang="en-US" sz="2400"/>
          </a:p>
          <a:p>
            <a:pPr lvl="1"/>
            <a:r>
              <a:rPr lang="en-US" altLang="en-US" sz="2400" b="1"/>
              <a:t>1.  Verifiability Requirements </a:t>
            </a:r>
            <a:r>
              <a:rPr lang="en-US" altLang="en-US" sz="2400"/>
              <a:t>addresses design and programming features that allow for efficient verification of design and programming;  </a:t>
            </a:r>
          </a:p>
          <a:p>
            <a:pPr lvl="2"/>
            <a:r>
              <a:rPr lang="en-US" altLang="en-US" sz="2000"/>
              <a:t>This does not refer to outputs; rather, structure of code;  design elements and their dependencies, coupling, cohesion; patterns…</a:t>
            </a:r>
          </a:p>
          <a:p>
            <a:pPr lvl="1"/>
            <a:r>
              <a:rPr lang="en-US" altLang="en-US" sz="2400"/>
              <a:t>apply to modularity, simplicity, adherence to documentation and programming guidelines, etc.</a:t>
            </a:r>
          </a:p>
          <a:p>
            <a:pPr lvl="1"/>
            <a:endParaRPr lang="en-US" altLang="en-US" sz="2400" b="1"/>
          </a:p>
          <a:p>
            <a:pPr lvl="1"/>
            <a:r>
              <a:rPr lang="en-US" altLang="en-US" sz="2400" b="1"/>
              <a:t>2.  Expandability Requirements </a:t>
            </a:r>
            <a:r>
              <a:rPr lang="en-US" altLang="en-US" sz="2400"/>
              <a:t>really refers to scalability and extensibility to provide more usability.</a:t>
            </a:r>
          </a:p>
          <a:p>
            <a:pPr lvl="2"/>
            <a:r>
              <a:rPr lang="en-US" altLang="en-US" sz="2000"/>
              <a:t>Essentially this is McCall’s </a:t>
            </a:r>
            <a:r>
              <a:rPr lang="en-US" altLang="en-US" sz="2000" b="1"/>
              <a:t>flexibility</a:t>
            </a:r>
            <a:endParaRPr lang="en-US" altLang="en-US" sz="2000"/>
          </a:p>
          <a:p>
            <a:pPr marL="0" indent="0"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xmlns="" id="{E231D50B-F7DC-4F42-BFCB-DD3AAA78F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4451"/>
            <a:ext cx="7772400" cy="587375"/>
          </a:xfrm>
        </p:spPr>
        <p:txBody>
          <a:bodyPr/>
          <a:lstStyle/>
          <a:p>
            <a:r>
              <a:rPr lang="en-US" altLang="en-US"/>
              <a:t>Alternatives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xmlns="" id="{0EEE4AD6-3D87-4BF9-9B92-77CDC204D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1" y="692150"/>
            <a:ext cx="8062913" cy="4114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defRPr/>
            </a:pPr>
            <a:r>
              <a:rPr lang="en-US" sz="2400" dirty="0"/>
              <a:t>Deutsch and Willis offer </a:t>
            </a:r>
            <a:r>
              <a:rPr lang="en-US" sz="2200" dirty="0"/>
              <a:t>Safety, Manageability, and Survivability</a:t>
            </a:r>
          </a:p>
          <a:p>
            <a:pPr lvl="1">
              <a:defRPr/>
            </a:pPr>
            <a:r>
              <a:rPr lang="en-US" sz="2200" b="1" dirty="0"/>
              <a:t>1.  Safety Requirements </a:t>
            </a:r>
            <a:r>
              <a:rPr lang="en-US" sz="2200" dirty="0"/>
              <a:t>address conditions that could bring the equipment or application down especially for controlling software, as in setting alarms or sounding warnings.</a:t>
            </a:r>
          </a:p>
          <a:p>
            <a:pPr lvl="2">
              <a:defRPr/>
            </a:pPr>
            <a:r>
              <a:rPr lang="en-US" sz="2000" dirty="0"/>
              <a:t>Especially important to process control / real time software such as that running conveyor belts or instrumentation for ordinance… </a:t>
            </a:r>
          </a:p>
          <a:p>
            <a:pPr lvl="1">
              <a:defRPr/>
            </a:pPr>
            <a:endParaRPr lang="en-US" sz="2200" b="1" dirty="0"/>
          </a:p>
          <a:p>
            <a:pPr lvl="1">
              <a:defRPr/>
            </a:pPr>
            <a:r>
              <a:rPr lang="en-US" sz="2200" b="1" dirty="0"/>
              <a:t>2.  Manageability Requirements </a:t>
            </a:r>
            <a:r>
              <a:rPr lang="en-US" sz="2200" dirty="0"/>
              <a:t>refer to tools primarily administrative to control versions, configurations and change management / tracking.  </a:t>
            </a:r>
          </a:p>
          <a:p>
            <a:pPr lvl="2">
              <a:defRPr/>
            </a:pPr>
            <a:r>
              <a:rPr lang="en-US" sz="2000" dirty="0"/>
              <a:t>We must have tools to manage versions and various configurations that may vary from customer to customer.</a:t>
            </a:r>
          </a:p>
          <a:p>
            <a:pPr marL="914400" lvl="2" indent="0">
              <a:buNone/>
              <a:defRPr/>
            </a:pPr>
            <a:endParaRPr lang="en-US" sz="2000" dirty="0"/>
          </a:p>
          <a:p>
            <a:pPr lvl="1">
              <a:defRPr/>
            </a:pPr>
            <a:r>
              <a:rPr lang="en-US" sz="2200" b="1" dirty="0"/>
              <a:t>3.  Survivability Requirements </a:t>
            </a:r>
            <a:r>
              <a:rPr lang="en-US" sz="2200" dirty="0"/>
              <a:t>refer to MTBF, or continuity of service, as well as MTTR (mean time to recover).   </a:t>
            </a:r>
          </a:p>
          <a:p>
            <a:pPr lvl="2">
              <a:defRPr/>
            </a:pPr>
            <a:r>
              <a:rPr lang="en-US" sz="1800" dirty="0"/>
              <a:t>Appears to be quite similar to Reliability in McCall’s model</a:t>
            </a:r>
            <a:endParaRPr lang="en-US" sz="1800" b="1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xmlns="" id="{24868A3D-9C1C-4616-A4DE-CDE93127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-26988"/>
            <a:ext cx="7772400" cy="1143001"/>
          </a:xfrm>
        </p:spPr>
        <p:txBody>
          <a:bodyPr/>
          <a:lstStyle/>
          <a:p>
            <a:r>
              <a:rPr lang="en-US" altLang="en-US"/>
              <a:t>Comparisons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xmlns="" id="{E620FD5A-7A23-490D-97ED-3C830FDC4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750" y="1052513"/>
            <a:ext cx="813435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/>
              <a:t>These all are pretty close.</a:t>
            </a:r>
          </a:p>
          <a:p>
            <a:r>
              <a:rPr lang="en-US" altLang="en-US" sz="2400"/>
              <a:t>Both models do add </a:t>
            </a:r>
            <a:r>
              <a:rPr lang="en-US" altLang="en-US" sz="2400" b="1" u="sng"/>
              <a:t>Verifiability</a:t>
            </a:r>
            <a:r>
              <a:rPr lang="en-US" altLang="en-US" sz="2400"/>
              <a:t>, </a:t>
            </a:r>
          </a:p>
          <a:p>
            <a:r>
              <a:rPr lang="en-US" altLang="en-US" sz="2400"/>
              <a:t>I like this one; addresses design and programming.  (programming conventions / standards, etc.)</a:t>
            </a:r>
          </a:p>
          <a:p>
            <a:pPr lvl="1"/>
            <a:r>
              <a:rPr lang="en-US" altLang="en-US" sz="2000"/>
              <a:t>As we have developed as a discipline, I think this is essential.</a:t>
            </a:r>
          </a:p>
          <a:p>
            <a:pPr lvl="1"/>
            <a:endParaRPr lang="en-US" altLang="en-US" sz="2000"/>
          </a:p>
          <a:p>
            <a:r>
              <a:rPr lang="en-US" altLang="en-US" sz="2400" b="1" u="sng"/>
              <a:t>Safety</a:t>
            </a:r>
            <a:r>
              <a:rPr lang="en-US" altLang="en-US" sz="2400"/>
              <a:t> is clearly important as computers control more and more of what we do especially in both hardware and in software.  </a:t>
            </a:r>
          </a:p>
          <a:p>
            <a:pPr lvl="1"/>
            <a:r>
              <a:rPr lang="en-US" altLang="en-US" sz="2000"/>
              <a:t>New cars will now sound an alarm as we back up;  software will sound when power is interrupted.  This is important.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xmlns="" id="{BAD5C0AE-9B69-4C0B-AA18-8FD0345E1C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82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/>
              <a:t>Risk Categorization – Approach #1 (continued)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xmlns="" id="{E96D1FF0-A760-44E1-AB6D-F072486B40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38400" y="2057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z="2000"/>
              <a:t>Sub-categories of Business risks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 b="1"/>
              <a:t>Market risk</a:t>
            </a:r>
            <a:r>
              <a:rPr lang="en-US" altLang="tr-TR" sz="1800"/>
              <a:t> – building an excellent product or system that no one really wants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 b="1"/>
              <a:t>Strategic risk</a:t>
            </a:r>
            <a:r>
              <a:rPr lang="en-US" altLang="tr-TR" sz="1800"/>
              <a:t> – building a product that no longer fits into the overall business strategy for the company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 b="1"/>
              <a:t>Sales risk</a:t>
            </a:r>
            <a:r>
              <a:rPr lang="en-US" altLang="tr-TR" sz="1800"/>
              <a:t> – building a product that the sales force doesn't understand how to sell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 b="1"/>
              <a:t>Management risk</a:t>
            </a:r>
            <a:r>
              <a:rPr lang="en-US" altLang="tr-TR" sz="1800"/>
              <a:t> – losing the support of senior management due to a change in focus or a change in people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 b="1"/>
              <a:t>Budget risk</a:t>
            </a:r>
            <a:r>
              <a:rPr lang="en-US" altLang="tr-TR" sz="1800"/>
              <a:t> – losing budgetary or personnel commitment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tr-TR" sz="1800"/>
          </a:p>
        </p:txBody>
      </p:sp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xmlns="" id="{4B16B73C-F3DA-43D3-984A-43F469B4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499CF-AC8D-4BB1-A671-ADBC055806D1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tr-TR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xmlns="" id="{4B97F5A1-047F-4478-8DA5-2F678A1A5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tr-TR"/>
              <a:t>Risk Categorization – Approach #2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xmlns="" id="{8E2CDBBE-217D-4F79-85A8-3B74D4ECDD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524000"/>
            <a:ext cx="8153400" cy="4114800"/>
          </a:xfrm>
        </p:spPr>
        <p:txBody>
          <a:bodyPr/>
          <a:lstStyle/>
          <a:p>
            <a:pPr eaLnBrk="1" hangingPunct="1"/>
            <a:r>
              <a:rPr lang="en-US" altLang="tr-TR" sz="2000"/>
              <a:t>Known risks</a:t>
            </a:r>
          </a:p>
          <a:p>
            <a:pPr lvl="1" eaLnBrk="1" hangingPunct="1"/>
            <a:r>
              <a:rPr lang="en-US" altLang="tr-TR" sz="1800"/>
              <a:t>Those risks that can be </a:t>
            </a:r>
            <a:r>
              <a:rPr lang="en-US" altLang="tr-TR" sz="1800" u="sng"/>
              <a:t>uncovered</a:t>
            </a:r>
            <a:r>
              <a:rPr lang="en-US" altLang="tr-TR" sz="1800"/>
              <a:t> after careful evaluation of the project plan, the business and technical environment in which the project is being developed, and other reliable information sources (e.g., unrealistic delivery date)</a:t>
            </a:r>
          </a:p>
          <a:p>
            <a:pPr eaLnBrk="1" hangingPunct="1"/>
            <a:r>
              <a:rPr lang="en-US" altLang="tr-TR" sz="2000"/>
              <a:t>Predictable risks</a:t>
            </a:r>
          </a:p>
          <a:p>
            <a:pPr lvl="1" eaLnBrk="1" hangingPunct="1"/>
            <a:r>
              <a:rPr lang="en-US" altLang="tr-TR" sz="1800"/>
              <a:t>Those risks that are </a:t>
            </a:r>
            <a:r>
              <a:rPr lang="en-US" altLang="tr-TR" sz="1800" u="sng"/>
              <a:t>extrapolated</a:t>
            </a:r>
            <a:r>
              <a:rPr lang="en-US" altLang="tr-TR" sz="1800"/>
              <a:t> from past project experience (e.g., past turnover)</a:t>
            </a:r>
          </a:p>
          <a:p>
            <a:pPr eaLnBrk="1" hangingPunct="1"/>
            <a:r>
              <a:rPr lang="en-US" altLang="tr-TR" sz="2000"/>
              <a:t>Unpredictable risks</a:t>
            </a:r>
          </a:p>
          <a:p>
            <a:pPr lvl="1" eaLnBrk="1" hangingPunct="1"/>
            <a:r>
              <a:rPr lang="en-US" altLang="tr-TR" sz="1800"/>
              <a:t>Those risks that can and do occur, but are extremely </a:t>
            </a:r>
            <a:r>
              <a:rPr lang="en-US" altLang="tr-TR" sz="1800" u="sng"/>
              <a:t>difficult to identify</a:t>
            </a:r>
            <a:r>
              <a:rPr lang="en-US" altLang="tr-TR" sz="1800"/>
              <a:t> in advance</a:t>
            </a:r>
          </a:p>
          <a:p>
            <a:pPr lvl="1" eaLnBrk="1" hangingPunct="1">
              <a:buFontTx/>
              <a:buNone/>
            </a:pPr>
            <a:endParaRPr lang="en-US" altLang="tr-TR" sz="1800"/>
          </a:p>
        </p:txBody>
      </p:sp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xmlns="" id="{485572B9-0BD6-4BCB-AF99-136C232A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186EBF-40AB-4E30-A644-84A1554717AB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tr-TR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xmlns="" id="{4EA33827-DBFC-4CDD-A95E-23FC1E53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/>
              <a:t>Risk Management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xmlns="" id="{1E7311E1-6F95-44DB-B930-7FE3BEB3C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/>
              <a:t>Risk management is carried out to: </a:t>
            </a:r>
          </a:p>
          <a:p>
            <a:pPr lvl="1"/>
            <a:r>
              <a:rPr lang="en-US" altLang="tr-TR"/>
              <a:t>Identify the risk</a:t>
            </a:r>
          </a:p>
          <a:p>
            <a:pPr lvl="1"/>
            <a:r>
              <a:rPr lang="en-US" altLang="tr-TR"/>
              <a:t>Reduce the impact of risk</a:t>
            </a:r>
          </a:p>
          <a:p>
            <a:pPr lvl="1"/>
            <a:r>
              <a:rPr lang="en-US" altLang="tr-TR"/>
              <a:t>Reduce the probability or likelihood of risk</a:t>
            </a:r>
          </a:p>
          <a:p>
            <a:pPr lvl="1"/>
            <a:r>
              <a:rPr lang="en-US" altLang="tr-TR"/>
              <a:t>Risk monitoring</a:t>
            </a:r>
          </a:p>
          <a:p>
            <a:endParaRPr lang="tr-TR" altLang="tr-TR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xmlns="" id="{CF15A073-4F03-4BC6-B30F-0600148A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8DAAA7-9518-45F2-8243-7F8C435249E5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tr-TR" sz="140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34152751-805E-44ED-AB0B-899238131031}"/>
              </a:ext>
            </a:extLst>
          </p:cNvPr>
          <p:cNvGraphicFramePr/>
          <p:nvPr/>
        </p:nvGraphicFramePr>
        <p:xfrm>
          <a:off x="2590800" y="4191000"/>
          <a:ext cx="70104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4827</Words>
  <Application>Microsoft Office PowerPoint</Application>
  <PresentationFormat>Widescreen</PresentationFormat>
  <Paragraphs>584</Paragraphs>
  <Slides>67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81" baseType="lpstr">
      <vt:lpstr>Arial</vt:lpstr>
      <vt:lpstr>Arial Black</vt:lpstr>
      <vt:lpstr>Avant Garde</vt:lpstr>
      <vt:lpstr>Bookman Old Style</vt:lpstr>
      <vt:lpstr>Calibri</vt:lpstr>
      <vt:lpstr>Century Gothic</vt:lpstr>
      <vt:lpstr>Lucida Console</vt:lpstr>
      <vt:lpstr>Rockwell</vt:lpstr>
      <vt:lpstr>Symbol</vt:lpstr>
      <vt:lpstr>Times New Roman</vt:lpstr>
      <vt:lpstr>Wingdings</vt:lpstr>
      <vt:lpstr>Wingdings 3</vt:lpstr>
      <vt:lpstr>Ion</vt:lpstr>
      <vt:lpstr>Damask</vt:lpstr>
      <vt:lpstr>Unit 6 Software Umbrella Activities</vt:lpstr>
      <vt:lpstr>  Risk Management     </vt:lpstr>
      <vt:lpstr>What Is Software Risk?</vt:lpstr>
      <vt:lpstr>Types of software risks</vt:lpstr>
      <vt:lpstr>Definition of Risk</vt:lpstr>
      <vt:lpstr>Risk Categorization – Approach #1</vt:lpstr>
      <vt:lpstr>Risk Categorization – Approach #1 (continued)</vt:lpstr>
      <vt:lpstr>Risk Categorization – Approach #2</vt:lpstr>
      <vt:lpstr>Risk Management</vt:lpstr>
      <vt:lpstr>Reactive vs. Proactive Risk Strategies</vt:lpstr>
      <vt:lpstr>Steps for Risk Management</vt:lpstr>
      <vt:lpstr>Steps for Risk Management</vt:lpstr>
      <vt:lpstr>Risk Identification</vt:lpstr>
      <vt:lpstr>Background</vt:lpstr>
      <vt:lpstr>Risk Item Checklist</vt:lpstr>
      <vt:lpstr>Known and Predictable Risk Categories</vt:lpstr>
      <vt:lpstr>Recording Risk Information</vt:lpstr>
      <vt:lpstr>Questionnaire on Project Risk</vt:lpstr>
      <vt:lpstr>Questionnaire on Project Risk (continued)</vt:lpstr>
      <vt:lpstr>Risk Components and Drivers</vt:lpstr>
      <vt:lpstr>Risk Projection (Estimation)</vt:lpstr>
      <vt:lpstr>Background</vt:lpstr>
      <vt:lpstr>Risk Projection/Estimation Steps</vt:lpstr>
      <vt:lpstr>Contents of a Risk Table</vt:lpstr>
      <vt:lpstr>Developing a Risk Table</vt:lpstr>
      <vt:lpstr>Assessing Risk Impact</vt:lpstr>
      <vt:lpstr>Risk Mitigation, Monitoring, and Management</vt:lpstr>
      <vt:lpstr>Background</vt:lpstr>
      <vt:lpstr>Background (continued)</vt:lpstr>
      <vt:lpstr>Background (continued)</vt:lpstr>
      <vt:lpstr>Background (continued)</vt:lpstr>
      <vt:lpstr>The RMMM Plan</vt:lpstr>
      <vt:lpstr>Seven Principles of Risk Management</vt:lpstr>
      <vt:lpstr>PowerPoint Presentation</vt:lpstr>
      <vt:lpstr>Why Software Config Mgmt?</vt:lpstr>
      <vt:lpstr>Why Software Config Mgmt?</vt:lpstr>
      <vt:lpstr>Definitions</vt:lpstr>
      <vt:lpstr>Repository vs. Workspace</vt:lpstr>
      <vt:lpstr>Version Graph and Branching</vt:lpstr>
      <vt:lpstr>Example Working Scenarios</vt:lpstr>
      <vt:lpstr>Undoing Commits</vt:lpstr>
      <vt:lpstr>Multi-pronged Product Evolution</vt:lpstr>
      <vt:lpstr>Working with Peers: Centralized Workflow</vt:lpstr>
      <vt:lpstr>Working with a Managed Team</vt:lpstr>
      <vt:lpstr>Git Commands Summary</vt:lpstr>
      <vt:lpstr>Git:  States of Software Configuration Items</vt:lpstr>
      <vt:lpstr>Undo: Reverting vs. Resetting</vt:lpstr>
      <vt:lpstr>Merge on Large/Important Projects</vt:lpstr>
      <vt:lpstr>Rebasing Existing Branches</vt:lpstr>
      <vt:lpstr>“Quality is never an accident , it is always result of Intelligent Effort”</vt:lpstr>
      <vt:lpstr>QA v/s QC</vt:lpstr>
      <vt:lpstr>McCall’s Quality Factors</vt:lpstr>
      <vt:lpstr>PowerPoint Presentation</vt:lpstr>
      <vt:lpstr>McCall’s Quality Factors Category:  Product Operation Factors </vt:lpstr>
      <vt:lpstr>McCall’s Quality Factors Category:  Product Operation Factors </vt:lpstr>
      <vt:lpstr>McCall’s Quality Factors Category:  Product Operation Factors </vt:lpstr>
      <vt:lpstr>PowerPoint Presentation</vt:lpstr>
      <vt:lpstr>McCall’s Quality Factors Category:  Product Revision Software Factors</vt:lpstr>
      <vt:lpstr>McCall’s Quality Factors Category:  Product Revision Software Factors</vt:lpstr>
      <vt:lpstr>PowerPoint Presentation</vt:lpstr>
      <vt:lpstr>McCall’s Quality Factors Category:  Product Transition Software Quality Factors</vt:lpstr>
      <vt:lpstr>McCall’s Quality Factors Category:  Product Transition Software Quality Factors</vt:lpstr>
      <vt:lpstr>Alternatives</vt:lpstr>
      <vt:lpstr>PowerPoint Presentation</vt:lpstr>
      <vt:lpstr>Alternatives</vt:lpstr>
      <vt:lpstr>Alternatives</vt:lpstr>
      <vt:lpstr>Comparisons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6 Software Umbrella Activities</dc:title>
  <dc:creator>Mangaonkar, Omkar</dc:creator>
  <cp:lastModifiedBy>mca_dept</cp:lastModifiedBy>
  <cp:revision>2</cp:revision>
  <dcterms:created xsi:type="dcterms:W3CDTF">2021-08-09T07:14:37Z</dcterms:created>
  <dcterms:modified xsi:type="dcterms:W3CDTF">2022-04-27T08:54:00Z</dcterms:modified>
</cp:coreProperties>
</file>