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0"/>
  </p:notesMasterIdLst>
  <p:sldIdLst>
    <p:sldId id="256" r:id="rId2"/>
    <p:sldId id="293" r:id="rId3"/>
    <p:sldId id="292" r:id="rId4"/>
    <p:sldId id="262" r:id="rId5"/>
    <p:sldId id="264" r:id="rId6"/>
    <p:sldId id="266" r:id="rId7"/>
    <p:sldId id="272" r:id="rId8"/>
    <p:sldId id="295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6" r:id="rId28"/>
    <p:sldId id="29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7F7F00"/>
    <a:srgbClr val="FF7F00"/>
    <a:srgbClr val="7F3F00"/>
    <a:srgbClr val="7F00FF"/>
    <a:srgbClr val="7F7FFF"/>
    <a:srgbClr val="0000FF"/>
    <a:srgbClr val="FF00FF"/>
    <a:srgbClr val="FF99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CD6D1-5AF5-4DAE-BD99-805A0F2444B8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03CF8-159C-46A1-9EC4-6BF5B58F99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6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03CF8-159C-46A1-9EC4-6BF5B58F99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57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3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58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99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84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39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08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3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23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12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95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A4002-5576-4EFB-AA4E-99A054BA1235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88FD8-8505-4398-8094-EC0B29BFC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22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Shader</a:t>
            </a:r>
            <a:r>
              <a:rPr lang="en-US" dirty="0"/>
              <a:t> development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h_da</a:t>
            </a:r>
            <a:r>
              <a:rPr lang="en-US" dirty="0"/>
              <a:t> </a:t>
            </a:r>
            <a:r>
              <a:rPr lang="en-US" dirty="0" smtClean="0"/>
              <a:t>WS2020/21</a:t>
            </a:r>
            <a:endParaRPr lang="en-US" dirty="0"/>
          </a:p>
          <a:p>
            <a:r>
              <a:rPr lang="en-US" dirty="0"/>
              <a:t>Paul </a:t>
            </a:r>
            <a:r>
              <a:rPr lang="en-US" dirty="0" err="1"/>
              <a:t>Nasdalack</a:t>
            </a:r>
            <a:endParaRPr lang="en-US" dirty="0"/>
          </a:p>
          <a:p>
            <a:endParaRPr lang="de-DE" dirty="0"/>
          </a:p>
          <a:p>
            <a:r>
              <a:rPr lang="de-DE" dirty="0" smtClean="0"/>
              <a:t>info@paul-nasdalack.com</a:t>
            </a:r>
            <a:endParaRPr lang="de-DE" dirty="0"/>
          </a:p>
          <a:p>
            <a:r>
              <a:rPr lang="de-DE" dirty="0">
                <a:solidFill>
                  <a:srgbClr val="1DA1F2"/>
                </a:solidFill>
              </a:rPr>
              <a:t>@</a:t>
            </a:r>
            <a:r>
              <a:rPr lang="de-DE" dirty="0" err="1">
                <a:solidFill>
                  <a:srgbClr val="1DA1F2"/>
                </a:solidFill>
              </a:rPr>
              <a:t>littleBugHunter</a:t>
            </a:r>
            <a:endParaRPr lang="en-US" dirty="0">
              <a:solidFill>
                <a:srgbClr val="1DA1F2"/>
              </a:solidFill>
            </a:endParaRPr>
          </a:p>
        </p:txBody>
      </p:sp>
      <p:pic>
        <p:nvPicPr>
          <p:cNvPr id="2054" name="Picture 6" descr="https://upload.wikimedia.org/wikipedia/en/thumb/9/9f/Twitter_bird_logo_2012.svg/1259px-Twitter_bird_logo_2012.svg.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694" y="4971139"/>
            <a:ext cx="236100" cy="19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6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333449"/>
            <a:ext cx="10515600" cy="3843514"/>
          </a:xfrm>
        </p:spPr>
        <p:txBody>
          <a:bodyPr/>
          <a:lstStyle/>
          <a:p>
            <a:r>
              <a:rPr lang="en-US" dirty="0"/>
              <a:t>OpenGL concept (DX is a bit more complicated)</a:t>
            </a:r>
          </a:p>
          <a:p>
            <a:r>
              <a:rPr lang="en-US" dirty="0"/>
              <a:t>Global Variables, set from the engine</a:t>
            </a:r>
          </a:p>
          <a:p>
            <a:r>
              <a:rPr lang="en-US" dirty="0"/>
              <a:t>Unity Material Parameters for example</a:t>
            </a:r>
          </a:p>
          <a:p>
            <a:r>
              <a:rPr lang="en-US" dirty="0"/>
              <a:t>Can not be changed by the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Rechteck: abgerundete Ecken 3"/>
          <p:cNvSpPr/>
          <p:nvPr/>
        </p:nvSpPr>
        <p:spPr>
          <a:xfrm>
            <a:off x="5321299" y="1429304"/>
            <a:ext cx="6548145" cy="769893"/>
          </a:xfrm>
          <a:prstGeom prst="roundRect">
            <a:avLst>
              <a:gd name="adj" fmla="val 846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: abgerundete Ecken 4"/>
          <p:cNvSpPr/>
          <p:nvPr/>
        </p:nvSpPr>
        <p:spPr>
          <a:xfrm>
            <a:off x="259759" y="1429306"/>
            <a:ext cx="3388963" cy="769892"/>
          </a:xfrm>
          <a:prstGeom prst="roundRect">
            <a:avLst>
              <a:gd name="adj" fmla="val 84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066269" y="1564255"/>
            <a:ext cx="1456157" cy="508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Uniforms</a:t>
            </a:r>
          </a:p>
        </p:txBody>
      </p:sp>
      <p:sp>
        <p:nvSpPr>
          <p:cNvPr id="7" name="Rechteck 6"/>
          <p:cNvSpPr/>
          <p:nvPr/>
        </p:nvSpPr>
        <p:spPr>
          <a:xfrm>
            <a:off x="5449633" y="1563556"/>
            <a:ext cx="1456157" cy="50851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Uniforms</a:t>
            </a:r>
          </a:p>
        </p:txBody>
      </p:sp>
      <p:cxnSp>
        <p:nvCxnSpPr>
          <p:cNvPr id="8" name="Gerade Verbindung mit Pfeil 7"/>
          <p:cNvCxnSpPr>
            <a:stCxn id="6" idx="3"/>
            <a:endCxn id="7" idx="1"/>
          </p:cNvCxnSpPr>
          <p:nvPr/>
        </p:nvCxnSpPr>
        <p:spPr>
          <a:xfrm flipV="1">
            <a:off x="3522426" y="1817813"/>
            <a:ext cx="1927207" cy="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59759" y="1529470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Engine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781278" y="1529471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GPU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901987" y="444500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Data:</a:t>
            </a:r>
          </a:p>
        </p:txBody>
      </p:sp>
      <p:sp>
        <p:nvSpPr>
          <p:cNvPr id="12" name="Rechteck 11"/>
          <p:cNvSpPr/>
          <p:nvPr/>
        </p:nvSpPr>
        <p:spPr>
          <a:xfrm>
            <a:off x="10413287" y="398996"/>
            <a:ext cx="1456157" cy="508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Uniforms</a:t>
            </a:r>
          </a:p>
        </p:txBody>
      </p:sp>
    </p:spTree>
    <p:extLst>
      <p:ext uri="{BB962C8B-B14F-4D97-AF65-F5344CB8AC3E}">
        <p14:creationId xmlns:p14="http://schemas.microsoft.com/office/powerpoint/2010/main" val="183175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: abgerundete Ecken 17"/>
          <p:cNvSpPr/>
          <p:nvPr/>
        </p:nvSpPr>
        <p:spPr>
          <a:xfrm>
            <a:off x="5321299" y="1429304"/>
            <a:ext cx="6548145" cy="769893"/>
          </a:xfrm>
          <a:prstGeom prst="roundRect">
            <a:avLst>
              <a:gd name="adj" fmla="val 846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Data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333449"/>
            <a:ext cx="10515600" cy="3843514"/>
          </a:xfrm>
        </p:spPr>
        <p:txBody>
          <a:bodyPr/>
          <a:lstStyle/>
          <a:p>
            <a:r>
              <a:rPr lang="en-US" dirty="0"/>
              <a:t>Our </a:t>
            </a:r>
            <a:r>
              <a:rPr lang="en-US" dirty="0" err="1"/>
              <a:t>appdata</a:t>
            </a:r>
            <a:r>
              <a:rPr lang="en-US" dirty="0"/>
              <a:t> Struct</a:t>
            </a:r>
          </a:p>
          <a:p>
            <a:r>
              <a:rPr lang="en-US" dirty="0"/>
              <a:t>There is one struct for each Vertex in the Mesh</a:t>
            </a:r>
          </a:p>
          <a:p>
            <a:r>
              <a:rPr lang="en-US" dirty="0"/>
              <a:t>Positions, </a:t>
            </a:r>
            <a:r>
              <a:rPr lang="en-US" dirty="0" err="1"/>
              <a:t>Normals</a:t>
            </a:r>
            <a:r>
              <a:rPr lang="en-US" dirty="0"/>
              <a:t>, UVs, Tangents, etc.</a:t>
            </a:r>
          </a:p>
          <a:p>
            <a:r>
              <a:rPr lang="en-US" dirty="0"/>
              <a:t>Order is important!</a:t>
            </a:r>
          </a:p>
        </p:txBody>
      </p:sp>
      <p:sp>
        <p:nvSpPr>
          <p:cNvPr id="5" name="Rechteck: abgerundete Ecken 4"/>
          <p:cNvSpPr/>
          <p:nvPr/>
        </p:nvSpPr>
        <p:spPr>
          <a:xfrm>
            <a:off x="259759" y="1429306"/>
            <a:ext cx="3388963" cy="769892"/>
          </a:xfrm>
          <a:prstGeom prst="roundRect">
            <a:avLst>
              <a:gd name="adj" fmla="val 84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3522426" y="1817813"/>
            <a:ext cx="1927207" cy="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59759" y="1529470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Engine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781278" y="1529471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GPU</a:t>
            </a:r>
          </a:p>
        </p:txBody>
      </p:sp>
      <p:sp>
        <p:nvSpPr>
          <p:cNvPr id="11" name="Rechteck 10"/>
          <p:cNvSpPr/>
          <p:nvPr/>
        </p:nvSpPr>
        <p:spPr>
          <a:xfrm>
            <a:off x="5449633" y="1563556"/>
            <a:ext cx="1456157" cy="50851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Vertex Data</a:t>
            </a:r>
          </a:p>
        </p:txBody>
      </p:sp>
      <p:sp>
        <p:nvSpPr>
          <p:cNvPr id="12" name="Rechteck 11"/>
          <p:cNvSpPr/>
          <p:nvPr/>
        </p:nvSpPr>
        <p:spPr>
          <a:xfrm>
            <a:off x="2066270" y="1563556"/>
            <a:ext cx="1456157" cy="508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 Data</a:t>
            </a:r>
          </a:p>
        </p:txBody>
      </p:sp>
      <p:sp>
        <p:nvSpPr>
          <p:cNvPr id="14" name="Rechteck 13"/>
          <p:cNvSpPr/>
          <p:nvPr/>
        </p:nvSpPr>
        <p:spPr>
          <a:xfrm>
            <a:off x="7289498" y="1563556"/>
            <a:ext cx="1456157" cy="50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9129363" y="1563556"/>
            <a:ext cx="1456157" cy="50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Clipping</a:t>
            </a:r>
          </a:p>
        </p:txBody>
      </p:sp>
      <p:cxnSp>
        <p:nvCxnSpPr>
          <p:cNvPr id="16" name="Gerade Verbindung mit Pfeil 15"/>
          <p:cNvCxnSpPr>
            <a:stCxn id="11" idx="3"/>
            <a:endCxn id="14" idx="1"/>
          </p:cNvCxnSpPr>
          <p:nvPr/>
        </p:nvCxnSpPr>
        <p:spPr>
          <a:xfrm>
            <a:off x="6905790" y="1817812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4" idx="3"/>
            <a:endCxn id="15" idx="1"/>
          </p:cNvCxnSpPr>
          <p:nvPr/>
        </p:nvCxnSpPr>
        <p:spPr>
          <a:xfrm>
            <a:off x="8745655" y="1817812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8901987" y="444500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Data:</a:t>
            </a:r>
          </a:p>
        </p:txBody>
      </p:sp>
      <p:sp>
        <p:nvSpPr>
          <p:cNvPr id="20" name="Rechteck 19"/>
          <p:cNvSpPr/>
          <p:nvPr/>
        </p:nvSpPr>
        <p:spPr>
          <a:xfrm>
            <a:off x="10413287" y="398996"/>
            <a:ext cx="1456157" cy="508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 Data</a:t>
            </a:r>
          </a:p>
        </p:txBody>
      </p:sp>
    </p:spTree>
    <p:extLst>
      <p:ext uri="{BB962C8B-B14F-4D97-AF65-F5344CB8AC3E}">
        <p14:creationId xmlns:p14="http://schemas.microsoft.com/office/powerpoint/2010/main" val="62571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: abgerundete Ecken 17"/>
          <p:cNvSpPr/>
          <p:nvPr/>
        </p:nvSpPr>
        <p:spPr>
          <a:xfrm>
            <a:off x="5321299" y="1429304"/>
            <a:ext cx="6548145" cy="769893"/>
          </a:xfrm>
          <a:prstGeom prst="roundRect">
            <a:avLst>
              <a:gd name="adj" fmla="val 846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333449"/>
            <a:ext cx="10515600" cy="3843514"/>
          </a:xfrm>
        </p:spPr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Shader</a:t>
            </a:r>
            <a:endParaRPr lang="en-US" dirty="0"/>
          </a:p>
          <a:p>
            <a:r>
              <a:rPr lang="en-US" dirty="0"/>
              <a:t>Goes over each </a:t>
            </a:r>
            <a:r>
              <a:rPr lang="en-US" dirty="0" err="1"/>
              <a:t>appdata</a:t>
            </a:r>
            <a:r>
              <a:rPr lang="en-US" dirty="0"/>
              <a:t> struct and modifies it</a:t>
            </a:r>
          </a:p>
          <a:p>
            <a:r>
              <a:rPr lang="en-US" dirty="0"/>
              <a:t>Typically moves vertices into screen space</a:t>
            </a:r>
          </a:p>
        </p:txBody>
      </p:sp>
      <p:sp>
        <p:nvSpPr>
          <p:cNvPr id="5" name="Rechteck: abgerundete Ecken 4"/>
          <p:cNvSpPr/>
          <p:nvPr/>
        </p:nvSpPr>
        <p:spPr>
          <a:xfrm>
            <a:off x="259759" y="1429306"/>
            <a:ext cx="3388963" cy="769892"/>
          </a:xfrm>
          <a:prstGeom prst="roundRect">
            <a:avLst>
              <a:gd name="adj" fmla="val 84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259759" y="1529470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Engine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781278" y="1529471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GPU</a:t>
            </a:r>
          </a:p>
        </p:txBody>
      </p:sp>
      <p:sp>
        <p:nvSpPr>
          <p:cNvPr id="11" name="Rechteck 10"/>
          <p:cNvSpPr/>
          <p:nvPr/>
        </p:nvSpPr>
        <p:spPr>
          <a:xfrm>
            <a:off x="5449633" y="1563556"/>
            <a:ext cx="1456157" cy="50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 Data</a:t>
            </a:r>
          </a:p>
        </p:txBody>
      </p:sp>
      <p:sp>
        <p:nvSpPr>
          <p:cNvPr id="14" name="Rechteck 13"/>
          <p:cNvSpPr/>
          <p:nvPr/>
        </p:nvSpPr>
        <p:spPr>
          <a:xfrm>
            <a:off x="7289498" y="1563556"/>
            <a:ext cx="1456157" cy="50851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Vertex </a:t>
            </a:r>
            <a:r>
              <a:rPr lang="en-US" i="1" dirty="0" err="1">
                <a:solidFill>
                  <a:schemeClr val="tx1"/>
                </a:solidFill>
              </a:rPr>
              <a:t>Shader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9129363" y="1563556"/>
            <a:ext cx="1456157" cy="50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Clipping</a:t>
            </a:r>
          </a:p>
        </p:txBody>
      </p:sp>
      <p:cxnSp>
        <p:nvCxnSpPr>
          <p:cNvPr id="16" name="Gerade Verbindung mit Pfeil 15"/>
          <p:cNvCxnSpPr>
            <a:stCxn id="11" idx="3"/>
            <a:endCxn id="14" idx="1"/>
          </p:cNvCxnSpPr>
          <p:nvPr/>
        </p:nvCxnSpPr>
        <p:spPr>
          <a:xfrm>
            <a:off x="6905790" y="1817812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4" idx="3"/>
            <a:endCxn id="15" idx="1"/>
          </p:cNvCxnSpPr>
          <p:nvPr/>
        </p:nvCxnSpPr>
        <p:spPr>
          <a:xfrm>
            <a:off x="8745655" y="1817812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8901987" y="444500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Data:</a:t>
            </a:r>
          </a:p>
        </p:txBody>
      </p:sp>
      <p:sp>
        <p:nvSpPr>
          <p:cNvPr id="20" name="Rechteck 19"/>
          <p:cNvSpPr/>
          <p:nvPr/>
        </p:nvSpPr>
        <p:spPr>
          <a:xfrm>
            <a:off x="10413287" y="398996"/>
            <a:ext cx="1456157" cy="508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 Data</a:t>
            </a:r>
          </a:p>
        </p:txBody>
      </p:sp>
    </p:spTree>
    <p:extLst>
      <p:ext uri="{BB962C8B-B14F-4D97-AF65-F5344CB8AC3E}">
        <p14:creationId xmlns:p14="http://schemas.microsoft.com/office/powerpoint/2010/main" val="187468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: abgerundete Ecken 18"/>
          <p:cNvSpPr/>
          <p:nvPr/>
        </p:nvSpPr>
        <p:spPr>
          <a:xfrm>
            <a:off x="259759" y="1429306"/>
            <a:ext cx="3388963" cy="769892"/>
          </a:xfrm>
          <a:prstGeom prst="roundRect">
            <a:avLst>
              <a:gd name="adj" fmla="val 84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: abgerundete Ecken 17"/>
          <p:cNvSpPr/>
          <p:nvPr/>
        </p:nvSpPr>
        <p:spPr>
          <a:xfrm>
            <a:off x="5321299" y="1429304"/>
            <a:ext cx="6548145" cy="769893"/>
          </a:xfrm>
          <a:prstGeom prst="roundRect">
            <a:avLst>
              <a:gd name="adj" fmla="val 846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Clipping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333449"/>
            <a:ext cx="10515600" cy="3843514"/>
          </a:xfrm>
        </p:spPr>
        <p:txBody>
          <a:bodyPr/>
          <a:lstStyle/>
          <a:p>
            <a:r>
              <a:rPr lang="en-US" dirty="0"/>
              <a:t>All Vertices outside the view get thrown away, we don’t have to do any more calculations on them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9759" y="1529470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Engine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781278" y="1529471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GPU</a:t>
            </a:r>
          </a:p>
        </p:txBody>
      </p:sp>
      <p:sp>
        <p:nvSpPr>
          <p:cNvPr id="11" name="Rechteck 10"/>
          <p:cNvSpPr/>
          <p:nvPr/>
        </p:nvSpPr>
        <p:spPr>
          <a:xfrm>
            <a:off x="5449633" y="1563556"/>
            <a:ext cx="1456157" cy="50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 Data</a:t>
            </a:r>
          </a:p>
        </p:txBody>
      </p:sp>
      <p:sp>
        <p:nvSpPr>
          <p:cNvPr id="14" name="Rechteck 13"/>
          <p:cNvSpPr/>
          <p:nvPr/>
        </p:nvSpPr>
        <p:spPr>
          <a:xfrm>
            <a:off x="7289498" y="1563556"/>
            <a:ext cx="1456157" cy="50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9129363" y="1563556"/>
            <a:ext cx="1456157" cy="50851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Clipping</a:t>
            </a:r>
          </a:p>
        </p:txBody>
      </p:sp>
      <p:cxnSp>
        <p:nvCxnSpPr>
          <p:cNvPr id="16" name="Gerade Verbindung mit Pfeil 15"/>
          <p:cNvCxnSpPr>
            <a:stCxn id="11" idx="3"/>
            <a:endCxn id="14" idx="1"/>
          </p:cNvCxnSpPr>
          <p:nvPr/>
        </p:nvCxnSpPr>
        <p:spPr>
          <a:xfrm>
            <a:off x="6905790" y="1817812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4" idx="3"/>
            <a:endCxn id="15" idx="1"/>
          </p:cNvCxnSpPr>
          <p:nvPr/>
        </p:nvCxnSpPr>
        <p:spPr>
          <a:xfrm>
            <a:off x="8745655" y="1817812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8901987" y="444500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Data:</a:t>
            </a:r>
          </a:p>
        </p:txBody>
      </p:sp>
      <p:sp>
        <p:nvSpPr>
          <p:cNvPr id="21" name="Rechteck 20"/>
          <p:cNvSpPr/>
          <p:nvPr/>
        </p:nvSpPr>
        <p:spPr>
          <a:xfrm>
            <a:off x="10413287" y="398996"/>
            <a:ext cx="1456157" cy="508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 Data</a:t>
            </a:r>
          </a:p>
        </p:txBody>
      </p:sp>
    </p:spTree>
    <p:extLst>
      <p:ext uri="{BB962C8B-B14F-4D97-AF65-F5344CB8AC3E}">
        <p14:creationId xmlns:p14="http://schemas.microsoft.com/office/powerpoint/2010/main" val="77269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: abgerundete Ecken 32"/>
          <p:cNvSpPr/>
          <p:nvPr/>
        </p:nvSpPr>
        <p:spPr>
          <a:xfrm>
            <a:off x="259759" y="1429306"/>
            <a:ext cx="3388963" cy="769892"/>
          </a:xfrm>
          <a:prstGeom prst="roundRect">
            <a:avLst>
              <a:gd name="adj" fmla="val 84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: abgerundete Ecken 17"/>
          <p:cNvSpPr/>
          <p:nvPr/>
        </p:nvSpPr>
        <p:spPr>
          <a:xfrm>
            <a:off x="5321299" y="1429304"/>
            <a:ext cx="6548145" cy="769893"/>
          </a:xfrm>
          <a:prstGeom prst="roundRect">
            <a:avLst>
              <a:gd name="adj" fmla="val 846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Divide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333449"/>
            <a:ext cx="10515600" cy="3843514"/>
          </a:xfrm>
        </p:spPr>
        <p:txBody>
          <a:bodyPr/>
          <a:lstStyle/>
          <a:p>
            <a:r>
              <a:rPr lang="en-US" dirty="0"/>
              <a:t>Some Matrix Multiplications modify the 4</a:t>
            </a:r>
            <a:r>
              <a:rPr lang="en-US" baseline="30000" dirty="0"/>
              <a:t>th</a:t>
            </a:r>
            <a:r>
              <a:rPr lang="en-US" dirty="0"/>
              <a:t> component of a Vector</a:t>
            </a:r>
          </a:p>
          <a:p>
            <a:r>
              <a:rPr lang="en-US" dirty="0"/>
              <a:t>we are in 3D space and need to renormalize the 4</a:t>
            </a:r>
            <a:r>
              <a:rPr lang="en-US" baseline="30000" dirty="0"/>
              <a:t>th</a:t>
            </a:r>
            <a:r>
              <a:rPr lang="en-US" dirty="0"/>
              <a:t> dimension</a:t>
            </a:r>
          </a:p>
          <a:p>
            <a:pPr lvl="1"/>
            <a:r>
              <a:rPr lang="en-US" dirty="0"/>
              <a:t>We actually divide every position by it’s 4</a:t>
            </a:r>
            <a:r>
              <a:rPr lang="en-US" baseline="30000" dirty="0"/>
              <a:t>th</a:t>
            </a:r>
            <a:r>
              <a:rPr lang="en-US" dirty="0"/>
              <a:t> component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9759" y="1529470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Engine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781278" y="1529471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GPU</a:t>
            </a:r>
          </a:p>
        </p:txBody>
      </p:sp>
      <p:sp>
        <p:nvSpPr>
          <p:cNvPr id="26" name="Rechteck 25"/>
          <p:cNvSpPr/>
          <p:nvPr/>
        </p:nvSpPr>
        <p:spPr>
          <a:xfrm>
            <a:off x="5449633" y="1557982"/>
            <a:ext cx="1456157" cy="5085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Assembly</a:t>
            </a:r>
          </a:p>
        </p:txBody>
      </p:sp>
      <p:sp>
        <p:nvSpPr>
          <p:cNvPr id="27" name="Rechteck 26"/>
          <p:cNvSpPr/>
          <p:nvPr/>
        </p:nvSpPr>
        <p:spPr>
          <a:xfrm>
            <a:off x="7289498" y="1557982"/>
            <a:ext cx="1456157" cy="5085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Viewport Transform</a:t>
            </a:r>
          </a:p>
        </p:txBody>
      </p:sp>
      <p:sp>
        <p:nvSpPr>
          <p:cNvPr id="28" name="Rechteck 27"/>
          <p:cNvSpPr/>
          <p:nvPr/>
        </p:nvSpPr>
        <p:spPr>
          <a:xfrm>
            <a:off x="9129363" y="1557982"/>
            <a:ext cx="1456157" cy="50851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Perspective Divide</a:t>
            </a:r>
          </a:p>
        </p:txBody>
      </p:sp>
      <p:cxnSp>
        <p:nvCxnSpPr>
          <p:cNvPr id="29" name="Gerade Verbindung mit Pfeil 28"/>
          <p:cNvCxnSpPr>
            <a:stCxn id="28" idx="1"/>
            <a:endCxn id="27" idx="3"/>
          </p:cNvCxnSpPr>
          <p:nvPr/>
        </p:nvCxnSpPr>
        <p:spPr>
          <a:xfrm flipH="1">
            <a:off x="8745655" y="1812238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27" idx="1"/>
            <a:endCxn id="26" idx="3"/>
          </p:cNvCxnSpPr>
          <p:nvPr/>
        </p:nvCxnSpPr>
        <p:spPr>
          <a:xfrm flipH="1">
            <a:off x="6905790" y="1812238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8901987" y="444500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Data:</a:t>
            </a:r>
          </a:p>
        </p:txBody>
      </p:sp>
      <p:sp>
        <p:nvSpPr>
          <p:cNvPr id="35" name="Rechteck 34"/>
          <p:cNvSpPr/>
          <p:nvPr/>
        </p:nvSpPr>
        <p:spPr>
          <a:xfrm>
            <a:off x="10413287" y="398996"/>
            <a:ext cx="1456157" cy="508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 Data</a:t>
            </a:r>
          </a:p>
        </p:txBody>
      </p:sp>
    </p:spTree>
    <p:extLst>
      <p:ext uri="{BB962C8B-B14F-4D97-AF65-F5344CB8AC3E}">
        <p14:creationId xmlns:p14="http://schemas.microsoft.com/office/powerpoint/2010/main" val="425771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: abgerundete Ecken 43"/>
          <p:cNvSpPr/>
          <p:nvPr/>
        </p:nvSpPr>
        <p:spPr>
          <a:xfrm>
            <a:off x="259759" y="1429306"/>
            <a:ext cx="3388963" cy="769892"/>
          </a:xfrm>
          <a:prstGeom prst="roundRect">
            <a:avLst>
              <a:gd name="adj" fmla="val 84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: abgerundete Ecken 17"/>
          <p:cNvSpPr/>
          <p:nvPr/>
        </p:nvSpPr>
        <p:spPr>
          <a:xfrm>
            <a:off x="5321299" y="1429304"/>
            <a:ext cx="6548145" cy="769893"/>
          </a:xfrm>
          <a:prstGeom prst="roundRect">
            <a:avLst>
              <a:gd name="adj" fmla="val 846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 Transform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333449"/>
            <a:ext cx="10515600" cy="3843514"/>
          </a:xfrm>
        </p:spPr>
        <p:txBody>
          <a:bodyPr/>
          <a:lstStyle/>
          <a:p>
            <a:r>
              <a:rPr lang="en-US" dirty="0"/>
              <a:t>The positions are moved from NDC space to actual window space</a:t>
            </a:r>
          </a:p>
          <a:p>
            <a:pPr lvl="1"/>
            <a:r>
              <a:rPr lang="en-US" dirty="0"/>
              <a:t>NDC = Normalized Device Coordinates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9759" y="1529470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Engine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781278" y="1529471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GPU</a:t>
            </a:r>
          </a:p>
        </p:txBody>
      </p:sp>
      <p:sp>
        <p:nvSpPr>
          <p:cNvPr id="26" name="Rechteck 25"/>
          <p:cNvSpPr/>
          <p:nvPr/>
        </p:nvSpPr>
        <p:spPr>
          <a:xfrm>
            <a:off x="5449633" y="1557982"/>
            <a:ext cx="1456157" cy="5085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Assembly</a:t>
            </a:r>
          </a:p>
        </p:txBody>
      </p:sp>
      <p:sp>
        <p:nvSpPr>
          <p:cNvPr id="27" name="Rechteck 26"/>
          <p:cNvSpPr/>
          <p:nvPr/>
        </p:nvSpPr>
        <p:spPr>
          <a:xfrm>
            <a:off x="7289498" y="1557982"/>
            <a:ext cx="1456157" cy="50851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Viewport Transform</a:t>
            </a:r>
          </a:p>
        </p:txBody>
      </p:sp>
      <p:sp>
        <p:nvSpPr>
          <p:cNvPr id="28" name="Rechteck 27"/>
          <p:cNvSpPr/>
          <p:nvPr/>
        </p:nvSpPr>
        <p:spPr>
          <a:xfrm>
            <a:off x="9129363" y="1557982"/>
            <a:ext cx="1456157" cy="508513"/>
          </a:xfrm>
          <a:prstGeom prst="rect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Perspective Divide</a:t>
            </a:r>
          </a:p>
        </p:txBody>
      </p:sp>
      <p:cxnSp>
        <p:nvCxnSpPr>
          <p:cNvPr id="29" name="Gerade Verbindung mit Pfeil 28"/>
          <p:cNvCxnSpPr>
            <a:stCxn id="28" idx="1"/>
            <a:endCxn id="27" idx="3"/>
          </p:cNvCxnSpPr>
          <p:nvPr/>
        </p:nvCxnSpPr>
        <p:spPr>
          <a:xfrm flipH="1">
            <a:off x="8745655" y="1812238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27" idx="1"/>
            <a:endCxn id="26" idx="3"/>
          </p:cNvCxnSpPr>
          <p:nvPr/>
        </p:nvCxnSpPr>
        <p:spPr>
          <a:xfrm flipH="1">
            <a:off x="6905790" y="1812238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1528426" y="3720567"/>
            <a:ext cx="3140091" cy="211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1143000" y="5919764"/>
            <a:ext cx="693450" cy="32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-1,-1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293667" y="5919764"/>
            <a:ext cx="693450" cy="32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1,-1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1143000" y="3390900"/>
            <a:ext cx="693450" cy="32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-1,1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4293667" y="3390900"/>
            <a:ext cx="693450" cy="32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1,1</a:t>
            </a:r>
          </a:p>
        </p:txBody>
      </p:sp>
      <p:cxnSp>
        <p:nvCxnSpPr>
          <p:cNvPr id="8" name="Gerader Verbinder 7"/>
          <p:cNvCxnSpPr>
            <a:stCxn id="4" idx="1"/>
            <a:endCxn id="4" idx="3"/>
          </p:cNvCxnSpPr>
          <p:nvPr/>
        </p:nvCxnSpPr>
        <p:spPr>
          <a:xfrm>
            <a:off x="1528426" y="4780489"/>
            <a:ext cx="314009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4" idx="2"/>
            <a:endCxn id="4" idx="0"/>
          </p:cNvCxnSpPr>
          <p:nvPr/>
        </p:nvCxnSpPr>
        <p:spPr>
          <a:xfrm flipV="1">
            <a:off x="3098472" y="3720567"/>
            <a:ext cx="0" cy="21198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570648" y="3720567"/>
            <a:ext cx="3140091" cy="211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feld 33"/>
          <p:cNvSpPr txBox="1"/>
          <p:nvPr/>
        </p:nvSpPr>
        <p:spPr>
          <a:xfrm>
            <a:off x="6185222" y="5919764"/>
            <a:ext cx="69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0,0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9022001" y="5919764"/>
            <a:ext cx="132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0,1920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5938160" y="3390900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0,1080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9022001" y="3390900"/>
            <a:ext cx="132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1920,1080</a:t>
            </a:r>
          </a:p>
        </p:txBody>
      </p:sp>
      <p:cxnSp>
        <p:nvCxnSpPr>
          <p:cNvPr id="40" name="Gerader Verbinder 39"/>
          <p:cNvCxnSpPr/>
          <p:nvPr/>
        </p:nvCxnSpPr>
        <p:spPr>
          <a:xfrm>
            <a:off x="6578381" y="5840411"/>
            <a:ext cx="314009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 flipV="1">
            <a:off x="6552975" y="3720567"/>
            <a:ext cx="0" cy="21198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975944" y="4780489"/>
            <a:ext cx="69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0,0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235200" y="6249431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NDC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7444334" y="6249431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Window space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8901987" y="444500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Data: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13287" y="398996"/>
            <a:ext cx="1456157" cy="508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 Data</a:t>
            </a:r>
          </a:p>
        </p:txBody>
      </p:sp>
    </p:spTree>
    <p:extLst>
      <p:ext uri="{BB962C8B-B14F-4D97-AF65-F5344CB8AC3E}">
        <p14:creationId xmlns:p14="http://schemas.microsoft.com/office/powerpoint/2010/main" val="123798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  <p:bldP spid="17" grpId="0"/>
      <p:bldP spid="19" grpId="0"/>
      <p:bldP spid="20" grpId="0"/>
      <p:bldP spid="33" grpId="0" animBg="1"/>
      <p:bldP spid="34" grpId="0"/>
      <p:bldP spid="35" grpId="0"/>
      <p:bldP spid="36" grpId="0"/>
      <p:bldP spid="37" grpId="0"/>
      <p:bldP spid="42" grpId="0"/>
      <p:bldP spid="14" grpId="0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: abgerundete Ecken 17"/>
          <p:cNvSpPr/>
          <p:nvPr/>
        </p:nvSpPr>
        <p:spPr>
          <a:xfrm>
            <a:off x="5321299" y="1429304"/>
            <a:ext cx="6548145" cy="769893"/>
          </a:xfrm>
          <a:prstGeom prst="roundRect">
            <a:avLst>
              <a:gd name="adj" fmla="val 846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Assembly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333449"/>
            <a:ext cx="10515600" cy="3843514"/>
          </a:xfrm>
        </p:spPr>
        <p:txBody>
          <a:bodyPr/>
          <a:lstStyle/>
          <a:p>
            <a:r>
              <a:rPr lang="en-US" dirty="0"/>
              <a:t>Assemble Triangles from the Triangle list</a:t>
            </a:r>
          </a:p>
          <a:p>
            <a:pPr lvl="1"/>
            <a:r>
              <a:rPr lang="en-US" dirty="0"/>
              <a:t>Vertices were pushed a specific order, so they can just be numbered</a:t>
            </a:r>
          </a:p>
          <a:p>
            <a:r>
              <a:rPr lang="en-US" dirty="0"/>
              <a:t>Triangle list is just connecting numbered points :P</a:t>
            </a:r>
          </a:p>
        </p:txBody>
      </p:sp>
      <p:sp>
        <p:nvSpPr>
          <p:cNvPr id="5" name="Rechteck: abgerundete Ecken 4"/>
          <p:cNvSpPr/>
          <p:nvPr/>
        </p:nvSpPr>
        <p:spPr>
          <a:xfrm>
            <a:off x="259759" y="1429306"/>
            <a:ext cx="3388963" cy="769892"/>
          </a:xfrm>
          <a:prstGeom prst="roundRect">
            <a:avLst>
              <a:gd name="adj" fmla="val 84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259759" y="1529470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Engine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781278" y="1529471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GPU</a:t>
            </a:r>
          </a:p>
        </p:txBody>
      </p:sp>
      <p:sp>
        <p:nvSpPr>
          <p:cNvPr id="26" name="Rechteck 25"/>
          <p:cNvSpPr/>
          <p:nvPr/>
        </p:nvSpPr>
        <p:spPr>
          <a:xfrm>
            <a:off x="5449633" y="1557982"/>
            <a:ext cx="1456157" cy="50851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Primitive Assembly</a:t>
            </a:r>
          </a:p>
        </p:txBody>
      </p:sp>
      <p:sp>
        <p:nvSpPr>
          <p:cNvPr id="27" name="Rechteck 26"/>
          <p:cNvSpPr/>
          <p:nvPr/>
        </p:nvSpPr>
        <p:spPr>
          <a:xfrm>
            <a:off x="7289498" y="1557982"/>
            <a:ext cx="1456157" cy="508513"/>
          </a:xfrm>
          <a:prstGeom prst="rect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Viewport Transform</a:t>
            </a:r>
          </a:p>
        </p:txBody>
      </p:sp>
      <p:sp>
        <p:nvSpPr>
          <p:cNvPr id="28" name="Rechteck 27"/>
          <p:cNvSpPr/>
          <p:nvPr/>
        </p:nvSpPr>
        <p:spPr>
          <a:xfrm>
            <a:off x="9129363" y="1557982"/>
            <a:ext cx="1456157" cy="508513"/>
          </a:xfrm>
          <a:prstGeom prst="rect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Perspective Divide</a:t>
            </a:r>
          </a:p>
        </p:txBody>
      </p:sp>
      <p:cxnSp>
        <p:nvCxnSpPr>
          <p:cNvPr id="29" name="Gerade Verbindung mit Pfeil 28"/>
          <p:cNvCxnSpPr>
            <a:stCxn id="28" idx="1"/>
            <a:endCxn id="27" idx="3"/>
          </p:cNvCxnSpPr>
          <p:nvPr/>
        </p:nvCxnSpPr>
        <p:spPr>
          <a:xfrm flipH="1">
            <a:off x="8745655" y="1812238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27" idx="1"/>
            <a:endCxn id="26" idx="3"/>
          </p:cNvCxnSpPr>
          <p:nvPr/>
        </p:nvCxnSpPr>
        <p:spPr>
          <a:xfrm flipH="1">
            <a:off x="6905790" y="1812238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056224" y="1557982"/>
            <a:ext cx="1456157" cy="508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Triangle List</a:t>
            </a:r>
          </a:p>
        </p:txBody>
      </p:sp>
      <p:cxnSp>
        <p:nvCxnSpPr>
          <p:cNvPr id="32" name="Gerade Verbindung mit Pfeil 31"/>
          <p:cNvCxnSpPr>
            <a:stCxn id="31" idx="3"/>
            <a:endCxn id="26" idx="1"/>
          </p:cNvCxnSpPr>
          <p:nvPr/>
        </p:nvCxnSpPr>
        <p:spPr>
          <a:xfrm>
            <a:off x="3512381" y="1812239"/>
            <a:ext cx="193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8901987" y="444500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Data:</a:t>
            </a:r>
          </a:p>
        </p:txBody>
      </p:sp>
      <p:sp>
        <p:nvSpPr>
          <p:cNvPr id="39" name="Rechteck 38"/>
          <p:cNvSpPr/>
          <p:nvPr/>
        </p:nvSpPr>
        <p:spPr>
          <a:xfrm>
            <a:off x="10413287" y="134445"/>
            <a:ext cx="1456157" cy="508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 Data</a:t>
            </a:r>
          </a:p>
        </p:txBody>
      </p:sp>
      <p:sp>
        <p:nvSpPr>
          <p:cNvPr id="44" name="Rechteck 43"/>
          <p:cNvSpPr/>
          <p:nvPr/>
        </p:nvSpPr>
        <p:spPr>
          <a:xfrm>
            <a:off x="10413286" y="680615"/>
            <a:ext cx="1456157" cy="508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Triangle List</a:t>
            </a:r>
          </a:p>
        </p:txBody>
      </p:sp>
    </p:spTree>
    <p:extLst>
      <p:ext uri="{BB962C8B-B14F-4D97-AF65-F5344CB8AC3E}">
        <p14:creationId xmlns:p14="http://schemas.microsoft.com/office/powerpoint/2010/main" val="149432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: abgerundete Ecken 17"/>
          <p:cNvSpPr/>
          <p:nvPr/>
        </p:nvSpPr>
        <p:spPr>
          <a:xfrm>
            <a:off x="5321299" y="1429304"/>
            <a:ext cx="6548145" cy="769893"/>
          </a:xfrm>
          <a:prstGeom prst="roundRect">
            <a:avLst>
              <a:gd name="adj" fmla="val 846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Culling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333449"/>
            <a:ext cx="10515600" cy="3843514"/>
          </a:xfrm>
        </p:spPr>
        <p:txBody>
          <a:bodyPr/>
          <a:lstStyle/>
          <a:p>
            <a:r>
              <a:rPr lang="en-US" dirty="0"/>
              <a:t>Remove Triangles</a:t>
            </a:r>
          </a:p>
          <a:p>
            <a:pPr lvl="1"/>
            <a:r>
              <a:rPr lang="en-US" dirty="0"/>
              <a:t>Facing away from the camera</a:t>
            </a:r>
          </a:p>
          <a:p>
            <a:pPr lvl="1"/>
            <a:r>
              <a:rPr lang="en-US" dirty="0"/>
              <a:t>Facing to the camera</a:t>
            </a:r>
          </a:p>
          <a:p>
            <a:pPr lvl="1"/>
            <a:r>
              <a:rPr lang="en-US" dirty="0"/>
              <a:t>Or none at all</a:t>
            </a:r>
          </a:p>
          <a:p>
            <a:r>
              <a:rPr lang="en-US" dirty="0"/>
              <a:t>Depending on Cull State</a:t>
            </a:r>
          </a:p>
        </p:txBody>
      </p:sp>
      <p:sp>
        <p:nvSpPr>
          <p:cNvPr id="5" name="Rechteck: abgerundete Ecken 4"/>
          <p:cNvSpPr/>
          <p:nvPr/>
        </p:nvSpPr>
        <p:spPr>
          <a:xfrm>
            <a:off x="259759" y="1429306"/>
            <a:ext cx="3388963" cy="769892"/>
          </a:xfrm>
          <a:prstGeom prst="roundRect">
            <a:avLst>
              <a:gd name="adj" fmla="val 84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259759" y="1529470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Engine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781278" y="1529471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GPU</a:t>
            </a:r>
          </a:p>
        </p:txBody>
      </p:sp>
      <p:sp>
        <p:nvSpPr>
          <p:cNvPr id="23" name="Rechteck 22"/>
          <p:cNvSpPr/>
          <p:nvPr/>
        </p:nvSpPr>
        <p:spPr>
          <a:xfrm>
            <a:off x="5449633" y="1567570"/>
            <a:ext cx="1456157" cy="50851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Culling</a:t>
            </a:r>
          </a:p>
        </p:txBody>
      </p:sp>
      <p:sp>
        <p:nvSpPr>
          <p:cNvPr id="24" name="Rechteck 23"/>
          <p:cNvSpPr/>
          <p:nvPr/>
        </p:nvSpPr>
        <p:spPr>
          <a:xfrm>
            <a:off x="7289498" y="1567570"/>
            <a:ext cx="1456157" cy="50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Rasterizer</a:t>
            </a:r>
          </a:p>
        </p:txBody>
      </p:sp>
      <p:cxnSp>
        <p:nvCxnSpPr>
          <p:cNvPr id="25" name="Gerade Verbindung mit Pfeil 24"/>
          <p:cNvCxnSpPr>
            <a:stCxn id="23" idx="3"/>
            <a:endCxn id="24" idx="1"/>
          </p:cNvCxnSpPr>
          <p:nvPr/>
        </p:nvCxnSpPr>
        <p:spPr>
          <a:xfrm>
            <a:off x="6905790" y="1821826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9129363" y="1567570"/>
            <a:ext cx="1456157" cy="50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Fragment Data</a:t>
            </a:r>
          </a:p>
        </p:txBody>
      </p:sp>
      <p:sp>
        <p:nvSpPr>
          <p:cNvPr id="34" name="Rechteck 33"/>
          <p:cNvSpPr/>
          <p:nvPr/>
        </p:nvSpPr>
        <p:spPr>
          <a:xfrm>
            <a:off x="2066270" y="1567570"/>
            <a:ext cx="1456157" cy="508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Cull States</a:t>
            </a:r>
          </a:p>
        </p:txBody>
      </p:sp>
      <p:cxnSp>
        <p:nvCxnSpPr>
          <p:cNvPr id="35" name="Gerade Verbindung mit Pfeil 34"/>
          <p:cNvCxnSpPr>
            <a:stCxn id="24" idx="3"/>
            <a:endCxn id="33" idx="1"/>
          </p:cNvCxnSpPr>
          <p:nvPr/>
        </p:nvCxnSpPr>
        <p:spPr>
          <a:xfrm>
            <a:off x="8745655" y="1821826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34" idx="3"/>
            <a:endCxn id="23" idx="1"/>
          </p:cNvCxnSpPr>
          <p:nvPr/>
        </p:nvCxnSpPr>
        <p:spPr>
          <a:xfrm>
            <a:off x="3522427" y="1821826"/>
            <a:ext cx="1927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8901987" y="444500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Data:</a:t>
            </a:r>
          </a:p>
        </p:txBody>
      </p:sp>
      <p:sp>
        <p:nvSpPr>
          <p:cNvPr id="38" name="Rechteck 37"/>
          <p:cNvSpPr/>
          <p:nvPr/>
        </p:nvSpPr>
        <p:spPr>
          <a:xfrm>
            <a:off x="10413287" y="398996"/>
            <a:ext cx="1456157" cy="508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Primitives</a:t>
            </a:r>
          </a:p>
          <a:p>
            <a:pPr algn="ctr"/>
            <a:r>
              <a:rPr lang="en-US" dirty="0"/>
              <a:t>(Triangles)</a:t>
            </a:r>
          </a:p>
        </p:txBody>
      </p:sp>
    </p:spTree>
    <p:extLst>
      <p:ext uri="{BB962C8B-B14F-4D97-AF65-F5344CB8AC3E}">
        <p14:creationId xmlns:p14="http://schemas.microsoft.com/office/powerpoint/2010/main" val="2677072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: abgerundete Ecken 17"/>
          <p:cNvSpPr/>
          <p:nvPr/>
        </p:nvSpPr>
        <p:spPr>
          <a:xfrm>
            <a:off x="5321299" y="1429304"/>
            <a:ext cx="6548145" cy="769893"/>
          </a:xfrm>
          <a:prstGeom prst="roundRect">
            <a:avLst>
              <a:gd name="adj" fmla="val 846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Rasterizer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333449"/>
            <a:ext cx="10515600" cy="3843514"/>
          </a:xfrm>
        </p:spPr>
        <p:txBody>
          <a:bodyPr/>
          <a:lstStyle/>
          <a:p>
            <a:r>
              <a:rPr lang="en-US" dirty="0"/>
              <a:t>Goes through each triangle</a:t>
            </a:r>
          </a:p>
          <a:p>
            <a:r>
              <a:rPr lang="en-US" dirty="0"/>
              <a:t>Creates a Fragments for each pixel covered by it</a:t>
            </a:r>
          </a:p>
          <a:p>
            <a:r>
              <a:rPr lang="en-US" dirty="0"/>
              <a:t>If multiple triangles are overlapping there will be multiple fragments per pixel</a:t>
            </a:r>
          </a:p>
        </p:txBody>
      </p:sp>
      <p:sp>
        <p:nvSpPr>
          <p:cNvPr id="5" name="Rechteck: abgerundete Ecken 4"/>
          <p:cNvSpPr/>
          <p:nvPr/>
        </p:nvSpPr>
        <p:spPr>
          <a:xfrm>
            <a:off x="259759" y="1429306"/>
            <a:ext cx="3388963" cy="769892"/>
          </a:xfrm>
          <a:prstGeom prst="roundRect">
            <a:avLst>
              <a:gd name="adj" fmla="val 84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259759" y="1529470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Engine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781278" y="1529471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GPU</a:t>
            </a:r>
          </a:p>
        </p:txBody>
      </p:sp>
      <p:sp>
        <p:nvSpPr>
          <p:cNvPr id="23" name="Rechteck 22"/>
          <p:cNvSpPr/>
          <p:nvPr/>
        </p:nvSpPr>
        <p:spPr>
          <a:xfrm>
            <a:off x="5449633" y="1567570"/>
            <a:ext cx="1456157" cy="50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Culling</a:t>
            </a:r>
          </a:p>
        </p:txBody>
      </p:sp>
      <p:sp>
        <p:nvSpPr>
          <p:cNvPr id="24" name="Rechteck 23"/>
          <p:cNvSpPr/>
          <p:nvPr/>
        </p:nvSpPr>
        <p:spPr>
          <a:xfrm>
            <a:off x="7289498" y="1567570"/>
            <a:ext cx="1456157" cy="50851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Rasterizer</a:t>
            </a:r>
          </a:p>
        </p:txBody>
      </p:sp>
      <p:cxnSp>
        <p:nvCxnSpPr>
          <p:cNvPr id="25" name="Gerade Verbindung mit Pfeil 24"/>
          <p:cNvCxnSpPr>
            <a:stCxn id="23" idx="3"/>
            <a:endCxn id="24" idx="1"/>
          </p:cNvCxnSpPr>
          <p:nvPr/>
        </p:nvCxnSpPr>
        <p:spPr>
          <a:xfrm>
            <a:off x="6905790" y="1821826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9129363" y="1567570"/>
            <a:ext cx="1456157" cy="50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Fragment Data</a:t>
            </a:r>
          </a:p>
        </p:txBody>
      </p:sp>
      <p:cxnSp>
        <p:nvCxnSpPr>
          <p:cNvPr id="35" name="Gerade Verbindung mit Pfeil 34"/>
          <p:cNvCxnSpPr>
            <a:stCxn id="24" idx="3"/>
            <a:endCxn id="33" idx="1"/>
          </p:cNvCxnSpPr>
          <p:nvPr/>
        </p:nvCxnSpPr>
        <p:spPr>
          <a:xfrm>
            <a:off x="8745655" y="1821826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0413287" y="398996"/>
            <a:ext cx="1456157" cy="508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Primitives</a:t>
            </a:r>
          </a:p>
          <a:p>
            <a:pPr algn="ctr"/>
            <a:r>
              <a:rPr lang="en-US" dirty="0"/>
              <a:t>(Triangles)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901987" y="444500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Data:</a:t>
            </a:r>
          </a:p>
        </p:txBody>
      </p:sp>
    </p:spTree>
    <p:extLst>
      <p:ext uri="{BB962C8B-B14F-4D97-AF65-F5344CB8AC3E}">
        <p14:creationId xmlns:p14="http://schemas.microsoft.com/office/powerpoint/2010/main" val="52620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: abgerundete Ecken 17"/>
          <p:cNvSpPr/>
          <p:nvPr/>
        </p:nvSpPr>
        <p:spPr>
          <a:xfrm>
            <a:off x="5321299" y="1429304"/>
            <a:ext cx="6548145" cy="769893"/>
          </a:xfrm>
          <a:prstGeom prst="roundRect">
            <a:avLst>
              <a:gd name="adj" fmla="val 846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Data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333449"/>
            <a:ext cx="10515600" cy="3843514"/>
          </a:xfrm>
        </p:spPr>
        <p:txBody>
          <a:bodyPr/>
          <a:lstStyle/>
          <a:p>
            <a:r>
              <a:rPr lang="en-US" dirty="0"/>
              <a:t>Each Fragment contains interpolated vertex output data (v2f struct)</a:t>
            </a:r>
          </a:p>
          <a:p>
            <a:endParaRPr lang="en-US" dirty="0"/>
          </a:p>
        </p:txBody>
      </p:sp>
      <p:sp>
        <p:nvSpPr>
          <p:cNvPr id="5" name="Rechteck: abgerundete Ecken 4"/>
          <p:cNvSpPr/>
          <p:nvPr/>
        </p:nvSpPr>
        <p:spPr>
          <a:xfrm>
            <a:off x="259759" y="1429306"/>
            <a:ext cx="3388963" cy="769892"/>
          </a:xfrm>
          <a:prstGeom prst="roundRect">
            <a:avLst>
              <a:gd name="adj" fmla="val 84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259759" y="1529470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Engine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781278" y="1529471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GPU</a:t>
            </a:r>
          </a:p>
        </p:txBody>
      </p:sp>
      <p:sp>
        <p:nvSpPr>
          <p:cNvPr id="23" name="Rechteck 22"/>
          <p:cNvSpPr/>
          <p:nvPr/>
        </p:nvSpPr>
        <p:spPr>
          <a:xfrm>
            <a:off x="5449633" y="1567570"/>
            <a:ext cx="1456157" cy="50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Culling</a:t>
            </a:r>
          </a:p>
        </p:txBody>
      </p:sp>
      <p:sp>
        <p:nvSpPr>
          <p:cNvPr id="24" name="Rechteck 23"/>
          <p:cNvSpPr/>
          <p:nvPr/>
        </p:nvSpPr>
        <p:spPr>
          <a:xfrm>
            <a:off x="7289498" y="1567570"/>
            <a:ext cx="1456157" cy="508513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Rasterizer</a:t>
            </a:r>
          </a:p>
        </p:txBody>
      </p:sp>
      <p:cxnSp>
        <p:nvCxnSpPr>
          <p:cNvPr id="25" name="Gerade Verbindung mit Pfeil 24"/>
          <p:cNvCxnSpPr>
            <a:stCxn id="23" idx="3"/>
            <a:endCxn id="24" idx="1"/>
          </p:cNvCxnSpPr>
          <p:nvPr/>
        </p:nvCxnSpPr>
        <p:spPr>
          <a:xfrm>
            <a:off x="6905790" y="1821826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9129363" y="1567570"/>
            <a:ext cx="1456157" cy="50851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Fragment Data</a:t>
            </a:r>
          </a:p>
        </p:txBody>
      </p:sp>
      <p:cxnSp>
        <p:nvCxnSpPr>
          <p:cNvPr id="35" name="Gerade Verbindung mit Pfeil 34"/>
          <p:cNvCxnSpPr>
            <a:stCxn id="24" idx="3"/>
            <a:endCxn id="33" idx="1"/>
          </p:cNvCxnSpPr>
          <p:nvPr/>
        </p:nvCxnSpPr>
        <p:spPr>
          <a:xfrm>
            <a:off x="8745655" y="1821826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leichschenkliges Dreieck 3"/>
          <p:cNvSpPr/>
          <p:nvPr/>
        </p:nvSpPr>
        <p:spPr>
          <a:xfrm>
            <a:off x="4142366" y="3497263"/>
            <a:ext cx="2955278" cy="2463800"/>
          </a:xfrm>
          <a:prstGeom prst="triangle">
            <a:avLst/>
          </a:prstGeom>
          <a:gradFill>
            <a:gsLst>
              <a:gs pos="0">
                <a:srgbClr val="00FF00"/>
              </a:gs>
              <a:gs pos="100000">
                <a:srgbClr val="FF00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Gerade Verbindung mit Pfeil 6"/>
          <p:cNvCxnSpPr>
            <a:stCxn id="11" idx="3"/>
            <a:endCxn id="4" idx="2"/>
          </p:cNvCxnSpPr>
          <p:nvPr/>
        </p:nvCxnSpPr>
        <p:spPr>
          <a:xfrm flipV="1">
            <a:off x="2565401" y="5961063"/>
            <a:ext cx="1576965" cy="350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1332753" y="6126548"/>
            <a:ext cx="12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Vertex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8315373" y="6116018"/>
            <a:ext cx="162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Vertex</a:t>
            </a:r>
          </a:p>
        </p:txBody>
      </p:sp>
      <p:cxnSp>
        <p:nvCxnSpPr>
          <p:cNvPr id="20" name="Gerade Verbindung mit Pfeil 19"/>
          <p:cNvCxnSpPr>
            <a:stCxn id="19" idx="1"/>
            <a:endCxn id="4" idx="4"/>
          </p:cNvCxnSpPr>
          <p:nvPr/>
        </p:nvCxnSpPr>
        <p:spPr>
          <a:xfrm flipH="1" flipV="1">
            <a:off x="7097644" y="5961063"/>
            <a:ext cx="1217729" cy="33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3327400" y="3127931"/>
            <a:ext cx="167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 Vertex</a:t>
            </a:r>
          </a:p>
        </p:txBody>
      </p:sp>
      <p:cxnSp>
        <p:nvCxnSpPr>
          <p:cNvPr id="27" name="Gerade Verbindung mit Pfeil 26"/>
          <p:cNvCxnSpPr>
            <a:endCxn id="4" idx="0"/>
          </p:cNvCxnSpPr>
          <p:nvPr/>
        </p:nvCxnSpPr>
        <p:spPr>
          <a:xfrm>
            <a:off x="4800600" y="3289300"/>
            <a:ext cx="819405" cy="2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1332753" y="4453114"/>
            <a:ext cx="295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Interpolated Yellow Fragment</a:t>
            </a: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4292600" y="4673600"/>
            <a:ext cx="1327405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10413287" y="398996"/>
            <a:ext cx="1456157" cy="508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Fragment Data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8901987" y="444500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Data:</a:t>
            </a:r>
          </a:p>
        </p:txBody>
      </p:sp>
    </p:spTree>
    <p:extLst>
      <p:ext uri="{BB962C8B-B14F-4D97-AF65-F5344CB8AC3E}">
        <p14:creationId xmlns:p14="http://schemas.microsoft.com/office/powerpoint/2010/main" val="356234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1" grpId="0"/>
      <p:bldP spid="19" grpId="0"/>
      <p:bldP spid="26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2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: abgerundete Ecken 17"/>
          <p:cNvSpPr/>
          <p:nvPr/>
        </p:nvSpPr>
        <p:spPr>
          <a:xfrm>
            <a:off x="5321299" y="1429304"/>
            <a:ext cx="6548145" cy="769893"/>
          </a:xfrm>
          <a:prstGeom prst="roundRect">
            <a:avLst>
              <a:gd name="adj" fmla="val 846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333449"/>
            <a:ext cx="10515600" cy="3843514"/>
          </a:xfrm>
        </p:spPr>
        <p:txBody>
          <a:bodyPr/>
          <a:lstStyle/>
          <a:p>
            <a:r>
              <a:rPr lang="en-US" dirty="0"/>
              <a:t>Second </a:t>
            </a:r>
            <a:r>
              <a:rPr lang="en-US" dirty="0" err="1"/>
              <a:t>Shader</a:t>
            </a:r>
            <a:endParaRPr lang="en-US" dirty="0"/>
          </a:p>
          <a:p>
            <a:r>
              <a:rPr lang="en-US" dirty="0"/>
              <a:t>Runs on each Fragment</a:t>
            </a:r>
          </a:p>
          <a:p>
            <a:r>
              <a:rPr lang="en-US" dirty="0"/>
              <a:t>Typically calculates Texturing, Lighting etc.</a:t>
            </a:r>
          </a:p>
          <a:p>
            <a:r>
              <a:rPr lang="en-US" dirty="0"/>
              <a:t>Returns a Color</a:t>
            </a:r>
          </a:p>
          <a:p>
            <a:endParaRPr lang="en-US" dirty="0"/>
          </a:p>
        </p:txBody>
      </p:sp>
      <p:sp>
        <p:nvSpPr>
          <p:cNvPr id="5" name="Rechteck: abgerundete Ecken 4"/>
          <p:cNvSpPr/>
          <p:nvPr/>
        </p:nvSpPr>
        <p:spPr>
          <a:xfrm>
            <a:off x="259759" y="1429306"/>
            <a:ext cx="3388963" cy="769892"/>
          </a:xfrm>
          <a:prstGeom prst="roundRect">
            <a:avLst>
              <a:gd name="adj" fmla="val 84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259759" y="1529470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Engine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781278" y="1529471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GPU</a:t>
            </a:r>
          </a:p>
        </p:txBody>
      </p:sp>
      <p:sp>
        <p:nvSpPr>
          <p:cNvPr id="22" name="Rechteck 21"/>
          <p:cNvSpPr/>
          <p:nvPr/>
        </p:nvSpPr>
        <p:spPr>
          <a:xfrm>
            <a:off x="9129363" y="1574065"/>
            <a:ext cx="1456157" cy="50851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Fragment </a:t>
            </a:r>
            <a:r>
              <a:rPr lang="en-US" i="1" dirty="0" err="1">
                <a:solidFill>
                  <a:schemeClr val="tx1"/>
                </a:solidFill>
              </a:rPr>
              <a:t>Shader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7289498" y="1574065"/>
            <a:ext cx="1456157" cy="5085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Scissor Test</a:t>
            </a:r>
          </a:p>
        </p:txBody>
      </p:sp>
      <p:cxnSp>
        <p:nvCxnSpPr>
          <p:cNvPr id="31" name="Gerade Verbindung mit Pfeil 30"/>
          <p:cNvCxnSpPr>
            <a:stCxn id="22" idx="1"/>
            <a:endCxn id="30" idx="3"/>
          </p:cNvCxnSpPr>
          <p:nvPr/>
        </p:nvCxnSpPr>
        <p:spPr>
          <a:xfrm flipH="1">
            <a:off x="8745655" y="1828321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5449633" y="1574065"/>
            <a:ext cx="1456157" cy="50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Stencil Test</a:t>
            </a:r>
          </a:p>
        </p:txBody>
      </p:sp>
      <p:cxnSp>
        <p:nvCxnSpPr>
          <p:cNvPr id="34" name="Gerade Verbindung mit Pfeil 33"/>
          <p:cNvCxnSpPr>
            <a:stCxn id="30" idx="1"/>
            <a:endCxn id="32" idx="3"/>
          </p:cNvCxnSpPr>
          <p:nvPr/>
        </p:nvCxnSpPr>
        <p:spPr>
          <a:xfrm flipH="1">
            <a:off x="6905790" y="1828321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10413287" y="398996"/>
            <a:ext cx="1456157" cy="508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Fragment Data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8901987" y="444500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Data:</a:t>
            </a:r>
          </a:p>
        </p:txBody>
      </p:sp>
    </p:spTree>
    <p:extLst>
      <p:ext uri="{BB962C8B-B14F-4D97-AF65-F5344CB8AC3E}">
        <p14:creationId xmlns:p14="http://schemas.microsoft.com/office/powerpoint/2010/main" val="78004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: abgerundete Ecken 17"/>
          <p:cNvSpPr/>
          <p:nvPr/>
        </p:nvSpPr>
        <p:spPr>
          <a:xfrm>
            <a:off x="5321299" y="1429304"/>
            <a:ext cx="6548145" cy="769893"/>
          </a:xfrm>
          <a:prstGeom prst="roundRect">
            <a:avLst>
              <a:gd name="adj" fmla="val 846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Scissor Test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333449"/>
            <a:ext cx="10515600" cy="3843514"/>
          </a:xfrm>
        </p:spPr>
        <p:txBody>
          <a:bodyPr/>
          <a:lstStyle/>
          <a:p>
            <a:r>
              <a:rPr lang="en-US" dirty="0"/>
              <a:t>Discards any Fragments outside the Scissor Rectangle</a:t>
            </a:r>
          </a:p>
          <a:p>
            <a:r>
              <a:rPr lang="en-US" dirty="0"/>
              <a:t>Rectangle can be specified to cover a certain area of the screen</a:t>
            </a:r>
          </a:p>
          <a:p>
            <a:pPr lvl="1"/>
            <a:r>
              <a:rPr lang="en-US" dirty="0"/>
              <a:t>E.g. Split Screen</a:t>
            </a:r>
          </a:p>
          <a:p>
            <a:r>
              <a:rPr lang="en-US" dirty="0"/>
              <a:t>Typically Scissor just covers the entire screen</a:t>
            </a:r>
          </a:p>
          <a:p>
            <a:endParaRPr lang="en-US" dirty="0"/>
          </a:p>
        </p:txBody>
      </p:sp>
      <p:sp>
        <p:nvSpPr>
          <p:cNvPr id="5" name="Rechteck: abgerundete Ecken 4"/>
          <p:cNvSpPr/>
          <p:nvPr/>
        </p:nvSpPr>
        <p:spPr>
          <a:xfrm>
            <a:off x="259759" y="1429306"/>
            <a:ext cx="3388963" cy="769892"/>
          </a:xfrm>
          <a:prstGeom prst="roundRect">
            <a:avLst>
              <a:gd name="adj" fmla="val 84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259759" y="1529470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Engine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781278" y="1529471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GPU</a:t>
            </a:r>
          </a:p>
        </p:txBody>
      </p:sp>
      <p:sp>
        <p:nvSpPr>
          <p:cNvPr id="22" name="Rechteck 21"/>
          <p:cNvSpPr/>
          <p:nvPr/>
        </p:nvSpPr>
        <p:spPr>
          <a:xfrm>
            <a:off x="9129363" y="1574065"/>
            <a:ext cx="1456157" cy="50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Fragment </a:t>
            </a:r>
            <a:r>
              <a:rPr lang="en-US" i="1" dirty="0" err="1"/>
              <a:t>Shader</a:t>
            </a:r>
            <a:endParaRPr lang="en-US" i="1" dirty="0"/>
          </a:p>
        </p:txBody>
      </p:sp>
      <p:sp>
        <p:nvSpPr>
          <p:cNvPr id="30" name="Rechteck 29"/>
          <p:cNvSpPr/>
          <p:nvPr/>
        </p:nvSpPr>
        <p:spPr>
          <a:xfrm>
            <a:off x="7289498" y="1574065"/>
            <a:ext cx="1456157" cy="50851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Scissor Test</a:t>
            </a:r>
          </a:p>
        </p:txBody>
      </p:sp>
      <p:cxnSp>
        <p:nvCxnSpPr>
          <p:cNvPr id="31" name="Gerade Verbindung mit Pfeil 30"/>
          <p:cNvCxnSpPr>
            <a:stCxn id="22" idx="1"/>
            <a:endCxn id="30" idx="3"/>
          </p:cNvCxnSpPr>
          <p:nvPr/>
        </p:nvCxnSpPr>
        <p:spPr>
          <a:xfrm flipH="1">
            <a:off x="8745655" y="1828321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5449633" y="1574065"/>
            <a:ext cx="1456157" cy="50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Stencil Test</a:t>
            </a:r>
          </a:p>
        </p:txBody>
      </p:sp>
      <p:cxnSp>
        <p:nvCxnSpPr>
          <p:cNvPr id="34" name="Gerade Verbindung mit Pfeil 33"/>
          <p:cNvCxnSpPr>
            <a:stCxn id="30" idx="1"/>
            <a:endCxn id="32" idx="3"/>
          </p:cNvCxnSpPr>
          <p:nvPr/>
        </p:nvCxnSpPr>
        <p:spPr>
          <a:xfrm flipH="1">
            <a:off x="6905790" y="1828321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0413287" y="398996"/>
            <a:ext cx="1456157" cy="508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Fragment Data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8901987" y="444500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Data:</a:t>
            </a:r>
          </a:p>
        </p:txBody>
      </p:sp>
    </p:spTree>
    <p:extLst>
      <p:ext uri="{BB962C8B-B14F-4D97-AF65-F5344CB8AC3E}">
        <p14:creationId xmlns:p14="http://schemas.microsoft.com/office/powerpoint/2010/main" val="75577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: abgerundete Ecken 17"/>
          <p:cNvSpPr/>
          <p:nvPr/>
        </p:nvSpPr>
        <p:spPr>
          <a:xfrm>
            <a:off x="5321299" y="1429304"/>
            <a:ext cx="6548145" cy="769893"/>
          </a:xfrm>
          <a:prstGeom prst="roundRect">
            <a:avLst>
              <a:gd name="adj" fmla="val 846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Stencil Test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333449"/>
            <a:ext cx="10515600" cy="3843514"/>
          </a:xfrm>
        </p:spPr>
        <p:txBody>
          <a:bodyPr/>
          <a:lstStyle/>
          <a:p>
            <a:r>
              <a:rPr lang="en-US" dirty="0"/>
              <a:t>Special Buffer for custom user operation</a:t>
            </a:r>
          </a:p>
          <a:p>
            <a:r>
              <a:rPr lang="en-US" dirty="0"/>
              <a:t>Stores integer values for each pixel ranging from 0-255</a:t>
            </a:r>
          </a:p>
          <a:p>
            <a:r>
              <a:rPr lang="en-US" dirty="0"/>
              <a:t>Can be compared, incremented, decremented or set</a:t>
            </a:r>
          </a:p>
          <a:p>
            <a:r>
              <a:rPr lang="en-US" dirty="0"/>
              <a:t>Used for various effects:</a:t>
            </a:r>
          </a:p>
          <a:p>
            <a:pPr lvl="1"/>
            <a:r>
              <a:rPr lang="en-US" dirty="0"/>
              <a:t>Portals</a:t>
            </a:r>
          </a:p>
          <a:p>
            <a:pPr lvl="1"/>
            <a:r>
              <a:rPr lang="en-US" dirty="0"/>
              <a:t>Dynamic holes</a:t>
            </a:r>
          </a:p>
          <a:p>
            <a:pPr lvl="1"/>
            <a:r>
              <a:rPr lang="en-US" dirty="0"/>
              <a:t>UI clipping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5" name="Rechteck: abgerundete Ecken 4"/>
          <p:cNvSpPr/>
          <p:nvPr/>
        </p:nvSpPr>
        <p:spPr>
          <a:xfrm>
            <a:off x="259759" y="1429306"/>
            <a:ext cx="3388963" cy="769892"/>
          </a:xfrm>
          <a:prstGeom prst="roundRect">
            <a:avLst>
              <a:gd name="adj" fmla="val 84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259759" y="1529470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Engine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781278" y="1529471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GPU</a:t>
            </a:r>
          </a:p>
        </p:txBody>
      </p:sp>
      <p:sp>
        <p:nvSpPr>
          <p:cNvPr id="22" name="Rechteck 21"/>
          <p:cNvSpPr/>
          <p:nvPr/>
        </p:nvSpPr>
        <p:spPr>
          <a:xfrm>
            <a:off x="9129363" y="1574065"/>
            <a:ext cx="1456157" cy="50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Fragment </a:t>
            </a:r>
            <a:r>
              <a:rPr lang="en-US" i="1" dirty="0" err="1"/>
              <a:t>Shader</a:t>
            </a:r>
            <a:endParaRPr lang="en-US" i="1" dirty="0"/>
          </a:p>
        </p:txBody>
      </p:sp>
      <p:sp>
        <p:nvSpPr>
          <p:cNvPr id="30" name="Rechteck 29"/>
          <p:cNvSpPr/>
          <p:nvPr/>
        </p:nvSpPr>
        <p:spPr>
          <a:xfrm>
            <a:off x="7289498" y="1574065"/>
            <a:ext cx="1456157" cy="5085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Scissor Test</a:t>
            </a:r>
          </a:p>
        </p:txBody>
      </p:sp>
      <p:cxnSp>
        <p:nvCxnSpPr>
          <p:cNvPr id="31" name="Gerade Verbindung mit Pfeil 30"/>
          <p:cNvCxnSpPr>
            <a:stCxn id="22" idx="1"/>
            <a:endCxn id="30" idx="3"/>
          </p:cNvCxnSpPr>
          <p:nvPr/>
        </p:nvCxnSpPr>
        <p:spPr>
          <a:xfrm flipH="1">
            <a:off x="8745655" y="1828321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5449633" y="1574065"/>
            <a:ext cx="1456157" cy="50851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Stencil Test</a:t>
            </a:r>
          </a:p>
        </p:txBody>
      </p:sp>
      <p:cxnSp>
        <p:nvCxnSpPr>
          <p:cNvPr id="34" name="Gerade Verbindung mit Pfeil 33"/>
          <p:cNvCxnSpPr>
            <a:stCxn id="30" idx="1"/>
            <a:endCxn id="32" idx="3"/>
          </p:cNvCxnSpPr>
          <p:nvPr/>
        </p:nvCxnSpPr>
        <p:spPr>
          <a:xfrm flipH="1">
            <a:off x="6905790" y="1828321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2066270" y="1570682"/>
            <a:ext cx="1456157" cy="508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Stencil States</a:t>
            </a:r>
          </a:p>
        </p:txBody>
      </p:sp>
      <p:cxnSp>
        <p:nvCxnSpPr>
          <p:cNvPr id="14" name="Gerade Verbindung mit Pfeil 13"/>
          <p:cNvCxnSpPr>
            <a:stCxn id="13" idx="3"/>
          </p:cNvCxnSpPr>
          <p:nvPr/>
        </p:nvCxnSpPr>
        <p:spPr>
          <a:xfrm>
            <a:off x="3522427" y="1824938"/>
            <a:ext cx="1927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0413287" y="398996"/>
            <a:ext cx="1456157" cy="508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Fragment Data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901987" y="444500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Data:</a:t>
            </a:r>
          </a:p>
        </p:txBody>
      </p:sp>
    </p:spTree>
    <p:extLst>
      <p:ext uri="{BB962C8B-B14F-4D97-AF65-F5344CB8AC3E}">
        <p14:creationId xmlns:p14="http://schemas.microsoft.com/office/powerpoint/2010/main" val="295731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: abgerundete Ecken 17"/>
          <p:cNvSpPr/>
          <p:nvPr/>
        </p:nvSpPr>
        <p:spPr>
          <a:xfrm>
            <a:off x="5321299" y="1429304"/>
            <a:ext cx="6548145" cy="769893"/>
          </a:xfrm>
          <a:prstGeom prst="roundRect">
            <a:avLst>
              <a:gd name="adj" fmla="val 846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Test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333449"/>
            <a:ext cx="10515600" cy="3843514"/>
          </a:xfrm>
        </p:spPr>
        <p:txBody>
          <a:bodyPr/>
          <a:lstStyle/>
          <a:p>
            <a:r>
              <a:rPr lang="en-US" dirty="0"/>
              <a:t>Compares each fragment with the Depth buffer</a:t>
            </a:r>
          </a:p>
          <a:p>
            <a:pPr lvl="1"/>
            <a:r>
              <a:rPr lang="en-US" dirty="0"/>
              <a:t>Is it closer to the camera, than what we’ve already written?</a:t>
            </a:r>
          </a:p>
          <a:p>
            <a:r>
              <a:rPr lang="en-US" dirty="0"/>
              <a:t>If comparison fails, fragments will be discarded</a:t>
            </a:r>
          </a:p>
          <a:p>
            <a:r>
              <a:rPr lang="en-US" dirty="0"/>
              <a:t>If comparison succeeds, overrides the old Depth value</a:t>
            </a:r>
          </a:p>
        </p:txBody>
      </p:sp>
      <p:sp>
        <p:nvSpPr>
          <p:cNvPr id="5" name="Rechteck: abgerundete Ecken 4"/>
          <p:cNvSpPr/>
          <p:nvPr/>
        </p:nvSpPr>
        <p:spPr>
          <a:xfrm>
            <a:off x="259759" y="1429306"/>
            <a:ext cx="3388963" cy="769892"/>
          </a:xfrm>
          <a:prstGeom prst="roundRect">
            <a:avLst>
              <a:gd name="adj" fmla="val 84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259759" y="1529470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Engine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781278" y="1529471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GPU</a:t>
            </a:r>
          </a:p>
        </p:txBody>
      </p:sp>
      <p:sp>
        <p:nvSpPr>
          <p:cNvPr id="13" name="Rechteck 12"/>
          <p:cNvSpPr/>
          <p:nvPr/>
        </p:nvSpPr>
        <p:spPr>
          <a:xfrm>
            <a:off x="5449633" y="1574065"/>
            <a:ext cx="1456157" cy="50851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Depth Test</a:t>
            </a:r>
          </a:p>
        </p:txBody>
      </p:sp>
      <p:sp>
        <p:nvSpPr>
          <p:cNvPr id="14" name="Rechteck 13"/>
          <p:cNvSpPr/>
          <p:nvPr/>
        </p:nvSpPr>
        <p:spPr>
          <a:xfrm>
            <a:off x="2075382" y="1574065"/>
            <a:ext cx="1456157" cy="508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Depth States</a:t>
            </a:r>
          </a:p>
        </p:txBody>
      </p:sp>
      <p:cxnSp>
        <p:nvCxnSpPr>
          <p:cNvPr id="15" name="Gerade Verbindung mit Pfeil 14"/>
          <p:cNvCxnSpPr>
            <a:stCxn id="14" idx="3"/>
            <a:endCxn id="13" idx="1"/>
          </p:cNvCxnSpPr>
          <p:nvPr/>
        </p:nvCxnSpPr>
        <p:spPr>
          <a:xfrm>
            <a:off x="3531539" y="1828321"/>
            <a:ext cx="1918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10413287" y="398996"/>
            <a:ext cx="1456157" cy="508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Fragment Data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8901987" y="444500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Data:</a:t>
            </a:r>
          </a:p>
        </p:txBody>
      </p:sp>
    </p:spTree>
    <p:extLst>
      <p:ext uri="{BB962C8B-B14F-4D97-AF65-F5344CB8AC3E}">
        <p14:creationId xmlns:p14="http://schemas.microsoft.com/office/powerpoint/2010/main" val="153830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: abgerundete Ecken 17"/>
          <p:cNvSpPr/>
          <p:nvPr/>
        </p:nvSpPr>
        <p:spPr>
          <a:xfrm>
            <a:off x="5321299" y="1429304"/>
            <a:ext cx="6548145" cy="769893"/>
          </a:xfrm>
          <a:prstGeom prst="roundRect">
            <a:avLst>
              <a:gd name="adj" fmla="val 846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333449"/>
            <a:ext cx="10515600" cy="3843514"/>
          </a:xfrm>
        </p:spPr>
        <p:txBody>
          <a:bodyPr/>
          <a:lstStyle/>
          <a:p>
            <a:r>
              <a:rPr lang="en-US" dirty="0"/>
              <a:t>Gets the old Color from the Screen (</a:t>
            </a:r>
            <a:r>
              <a:rPr lang="en-US" dirty="0" err="1"/>
              <a:t>DstColor</a:t>
            </a:r>
            <a:r>
              <a:rPr lang="en-US" dirty="0"/>
              <a:t>)</a:t>
            </a:r>
          </a:p>
          <a:p>
            <a:r>
              <a:rPr lang="en-US" dirty="0"/>
              <a:t>Blends the new Value (</a:t>
            </a:r>
            <a:r>
              <a:rPr lang="en-US" dirty="0" err="1"/>
              <a:t>SrcColor</a:t>
            </a:r>
            <a:r>
              <a:rPr lang="en-US" dirty="0"/>
              <a:t>) with the old Value</a:t>
            </a:r>
          </a:p>
          <a:p>
            <a:r>
              <a:rPr lang="en-US" dirty="0"/>
              <a:t>Uses this Formula:</a:t>
            </a:r>
          </a:p>
          <a:p>
            <a:pPr lvl="1"/>
            <a:r>
              <a:rPr lang="de-DE" dirty="0"/>
              <a:t>(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online)</a:t>
            </a:r>
            <a:endParaRPr lang="en-US" dirty="0"/>
          </a:p>
        </p:txBody>
      </p:sp>
      <p:sp>
        <p:nvSpPr>
          <p:cNvPr id="5" name="Rechteck: abgerundete Ecken 4"/>
          <p:cNvSpPr/>
          <p:nvPr/>
        </p:nvSpPr>
        <p:spPr>
          <a:xfrm>
            <a:off x="259759" y="1429306"/>
            <a:ext cx="3388963" cy="769892"/>
          </a:xfrm>
          <a:prstGeom prst="roundRect">
            <a:avLst>
              <a:gd name="adj" fmla="val 84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259759" y="1529470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Engine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781278" y="1529471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GPU</a:t>
            </a:r>
          </a:p>
        </p:txBody>
      </p:sp>
      <p:sp>
        <p:nvSpPr>
          <p:cNvPr id="12" name="Rechteck 11"/>
          <p:cNvSpPr/>
          <p:nvPr/>
        </p:nvSpPr>
        <p:spPr>
          <a:xfrm>
            <a:off x="5449633" y="1574065"/>
            <a:ext cx="1456157" cy="50851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Blending</a:t>
            </a:r>
          </a:p>
        </p:txBody>
      </p:sp>
      <p:sp>
        <p:nvSpPr>
          <p:cNvPr id="16" name="Rechteck 15"/>
          <p:cNvSpPr/>
          <p:nvPr/>
        </p:nvSpPr>
        <p:spPr>
          <a:xfrm>
            <a:off x="7289498" y="1574065"/>
            <a:ext cx="1456157" cy="5085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Logical OP</a:t>
            </a:r>
          </a:p>
        </p:txBody>
      </p:sp>
      <p:cxnSp>
        <p:nvCxnSpPr>
          <p:cNvPr id="17" name="Gerade Verbindung mit Pfeil 16"/>
          <p:cNvCxnSpPr>
            <a:stCxn id="12" idx="3"/>
            <a:endCxn id="16" idx="1"/>
          </p:cNvCxnSpPr>
          <p:nvPr/>
        </p:nvCxnSpPr>
        <p:spPr>
          <a:xfrm>
            <a:off x="6905790" y="1828322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129363" y="1574065"/>
            <a:ext cx="1456157" cy="5085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Write Mask</a:t>
            </a:r>
          </a:p>
        </p:txBody>
      </p:sp>
      <p:cxnSp>
        <p:nvCxnSpPr>
          <p:cNvPr id="20" name="Gerade Verbindung mit Pfeil 19"/>
          <p:cNvCxnSpPr>
            <a:stCxn id="16" idx="3"/>
            <a:endCxn id="19" idx="1"/>
          </p:cNvCxnSpPr>
          <p:nvPr/>
        </p:nvCxnSpPr>
        <p:spPr>
          <a:xfrm>
            <a:off x="8745655" y="1828322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075382" y="1574065"/>
            <a:ext cx="1456157" cy="508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Blend States</a:t>
            </a:r>
          </a:p>
        </p:txBody>
      </p:sp>
      <p:cxnSp>
        <p:nvCxnSpPr>
          <p:cNvPr id="22" name="Gerade Verbindung mit Pfeil 21"/>
          <p:cNvCxnSpPr>
            <a:stCxn id="21" idx="3"/>
            <a:endCxn id="12" idx="1"/>
          </p:cNvCxnSpPr>
          <p:nvPr/>
        </p:nvCxnSpPr>
        <p:spPr>
          <a:xfrm>
            <a:off x="3531539" y="1828321"/>
            <a:ext cx="19180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028700" y="4585494"/>
            <a:ext cx="718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SrcColor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SrcBlend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DstColor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DstBlend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0413287" y="398996"/>
            <a:ext cx="1456157" cy="508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Fragment Data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8901987" y="444500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Data:</a:t>
            </a: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5" t="34178"/>
          <a:stretch/>
        </p:blipFill>
        <p:spPr>
          <a:xfrm>
            <a:off x="8901987" y="2343958"/>
            <a:ext cx="3290013" cy="451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3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: abgerundete Ecken 17"/>
          <p:cNvSpPr/>
          <p:nvPr/>
        </p:nvSpPr>
        <p:spPr>
          <a:xfrm>
            <a:off x="5321299" y="1429304"/>
            <a:ext cx="6548145" cy="769893"/>
          </a:xfrm>
          <a:prstGeom prst="roundRect">
            <a:avLst>
              <a:gd name="adj" fmla="val 846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333449"/>
            <a:ext cx="10515600" cy="3843514"/>
          </a:xfrm>
        </p:spPr>
        <p:txBody>
          <a:bodyPr/>
          <a:lstStyle/>
          <a:p>
            <a:r>
              <a:rPr lang="en-US" dirty="0"/>
              <a:t>Custom Bitwise Operations on Color</a:t>
            </a:r>
          </a:p>
          <a:p>
            <a:r>
              <a:rPr lang="en-US" dirty="0"/>
              <a:t>Used rarely nowadays</a:t>
            </a:r>
          </a:p>
        </p:txBody>
      </p:sp>
      <p:sp>
        <p:nvSpPr>
          <p:cNvPr id="5" name="Rechteck: abgerundete Ecken 4"/>
          <p:cNvSpPr/>
          <p:nvPr/>
        </p:nvSpPr>
        <p:spPr>
          <a:xfrm>
            <a:off x="259759" y="1429306"/>
            <a:ext cx="3388963" cy="769892"/>
          </a:xfrm>
          <a:prstGeom prst="roundRect">
            <a:avLst>
              <a:gd name="adj" fmla="val 84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259759" y="1529470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Engine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781278" y="1529471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GPU</a:t>
            </a:r>
          </a:p>
        </p:txBody>
      </p:sp>
      <p:sp>
        <p:nvSpPr>
          <p:cNvPr id="12" name="Rechteck 11"/>
          <p:cNvSpPr/>
          <p:nvPr/>
        </p:nvSpPr>
        <p:spPr>
          <a:xfrm>
            <a:off x="5449633" y="1574065"/>
            <a:ext cx="1456157" cy="50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Blending</a:t>
            </a:r>
          </a:p>
        </p:txBody>
      </p:sp>
      <p:sp>
        <p:nvSpPr>
          <p:cNvPr id="16" name="Rechteck 15"/>
          <p:cNvSpPr/>
          <p:nvPr/>
        </p:nvSpPr>
        <p:spPr>
          <a:xfrm>
            <a:off x="7289498" y="1574065"/>
            <a:ext cx="1456157" cy="50851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Logical OP</a:t>
            </a:r>
          </a:p>
        </p:txBody>
      </p:sp>
      <p:cxnSp>
        <p:nvCxnSpPr>
          <p:cNvPr id="17" name="Gerade Verbindung mit Pfeil 16"/>
          <p:cNvCxnSpPr>
            <a:stCxn id="12" idx="3"/>
            <a:endCxn id="16" idx="1"/>
          </p:cNvCxnSpPr>
          <p:nvPr/>
        </p:nvCxnSpPr>
        <p:spPr>
          <a:xfrm>
            <a:off x="6905790" y="1828322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129363" y="1574065"/>
            <a:ext cx="1456157" cy="5085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Write Mask</a:t>
            </a:r>
          </a:p>
        </p:txBody>
      </p:sp>
      <p:cxnSp>
        <p:nvCxnSpPr>
          <p:cNvPr id="20" name="Gerade Verbindung mit Pfeil 19"/>
          <p:cNvCxnSpPr>
            <a:stCxn id="16" idx="3"/>
            <a:endCxn id="19" idx="1"/>
          </p:cNvCxnSpPr>
          <p:nvPr/>
        </p:nvCxnSpPr>
        <p:spPr>
          <a:xfrm>
            <a:off x="8745655" y="1828322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10413287" y="398996"/>
            <a:ext cx="1456157" cy="508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Fragment Data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8901987" y="444500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Data:</a:t>
            </a:r>
          </a:p>
        </p:txBody>
      </p:sp>
    </p:spTree>
    <p:extLst>
      <p:ext uri="{BB962C8B-B14F-4D97-AF65-F5344CB8AC3E}">
        <p14:creationId xmlns:p14="http://schemas.microsoft.com/office/powerpoint/2010/main" val="281241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: abgerundete Ecken 17"/>
          <p:cNvSpPr/>
          <p:nvPr/>
        </p:nvSpPr>
        <p:spPr>
          <a:xfrm>
            <a:off x="5321299" y="1429304"/>
            <a:ext cx="6548145" cy="769893"/>
          </a:xfrm>
          <a:prstGeom prst="roundRect">
            <a:avLst>
              <a:gd name="adj" fmla="val 846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Mask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333449"/>
            <a:ext cx="10515600" cy="3843514"/>
          </a:xfrm>
        </p:spPr>
        <p:txBody>
          <a:bodyPr/>
          <a:lstStyle/>
          <a:p>
            <a:r>
              <a:rPr lang="en-US" dirty="0"/>
              <a:t>Can discard certain components of the Fragment</a:t>
            </a:r>
          </a:p>
          <a:p>
            <a:r>
              <a:rPr lang="en-US" dirty="0"/>
              <a:t>Colors per channel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Only let red and blue pass and discard Green</a:t>
            </a:r>
          </a:p>
          <a:p>
            <a:r>
              <a:rPr lang="en-US" dirty="0"/>
              <a:t>Depth</a:t>
            </a:r>
          </a:p>
          <a:p>
            <a:pPr lvl="1"/>
            <a:r>
              <a:rPr lang="en-US" dirty="0"/>
              <a:t>Disable Depth write for transparent objects</a:t>
            </a:r>
          </a:p>
          <a:p>
            <a:r>
              <a:rPr lang="en-US" dirty="0"/>
              <a:t>Stencil Buffer with a bitmask for custom operations</a:t>
            </a:r>
          </a:p>
        </p:txBody>
      </p:sp>
      <p:sp>
        <p:nvSpPr>
          <p:cNvPr id="5" name="Rechteck: abgerundete Ecken 4"/>
          <p:cNvSpPr/>
          <p:nvPr/>
        </p:nvSpPr>
        <p:spPr>
          <a:xfrm>
            <a:off x="259759" y="1429306"/>
            <a:ext cx="3388963" cy="769892"/>
          </a:xfrm>
          <a:prstGeom prst="roundRect">
            <a:avLst>
              <a:gd name="adj" fmla="val 84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259759" y="1529470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Engine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781278" y="1529471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GPU</a:t>
            </a:r>
          </a:p>
        </p:txBody>
      </p:sp>
      <p:sp>
        <p:nvSpPr>
          <p:cNvPr id="12" name="Rechteck 11"/>
          <p:cNvSpPr/>
          <p:nvPr/>
        </p:nvSpPr>
        <p:spPr>
          <a:xfrm>
            <a:off x="5449633" y="1574065"/>
            <a:ext cx="1456157" cy="50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Blending</a:t>
            </a:r>
          </a:p>
        </p:txBody>
      </p:sp>
      <p:sp>
        <p:nvSpPr>
          <p:cNvPr id="16" name="Rechteck 15"/>
          <p:cNvSpPr/>
          <p:nvPr/>
        </p:nvSpPr>
        <p:spPr>
          <a:xfrm>
            <a:off x="7289498" y="1574065"/>
            <a:ext cx="1456157" cy="5085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Logical OP</a:t>
            </a:r>
          </a:p>
        </p:txBody>
      </p:sp>
      <p:cxnSp>
        <p:nvCxnSpPr>
          <p:cNvPr id="17" name="Gerade Verbindung mit Pfeil 16"/>
          <p:cNvCxnSpPr>
            <a:stCxn id="12" idx="3"/>
            <a:endCxn id="16" idx="1"/>
          </p:cNvCxnSpPr>
          <p:nvPr/>
        </p:nvCxnSpPr>
        <p:spPr>
          <a:xfrm>
            <a:off x="6905790" y="1828322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129363" y="1574065"/>
            <a:ext cx="1456157" cy="50851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Write Mask</a:t>
            </a:r>
          </a:p>
        </p:txBody>
      </p:sp>
      <p:cxnSp>
        <p:nvCxnSpPr>
          <p:cNvPr id="20" name="Gerade Verbindung mit Pfeil 19"/>
          <p:cNvCxnSpPr>
            <a:stCxn id="16" idx="3"/>
            <a:endCxn id="19" idx="1"/>
          </p:cNvCxnSpPr>
          <p:nvPr/>
        </p:nvCxnSpPr>
        <p:spPr>
          <a:xfrm>
            <a:off x="8745655" y="1828322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10413287" y="398996"/>
            <a:ext cx="1456157" cy="508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Fragment Data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8901987" y="444500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Data:</a:t>
            </a:r>
          </a:p>
        </p:txBody>
      </p:sp>
    </p:spTree>
    <p:extLst>
      <p:ext uri="{BB962C8B-B14F-4D97-AF65-F5344CB8AC3E}">
        <p14:creationId xmlns:p14="http://schemas.microsoft.com/office/powerpoint/2010/main" val="196720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9" name="giphy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47875" y="1825625"/>
            <a:ext cx="8096250" cy="4351338"/>
          </a:xfrm>
        </p:spPr>
      </p:pic>
    </p:spTree>
    <p:extLst>
      <p:ext uri="{BB962C8B-B14F-4D97-AF65-F5344CB8AC3E}">
        <p14:creationId xmlns:p14="http://schemas.microsoft.com/office/powerpoint/2010/main" val="36602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1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GPU out there follows this pipeline</a:t>
            </a:r>
          </a:p>
          <a:p>
            <a:r>
              <a:rPr lang="en-US" dirty="0" smtClean="0"/>
              <a:t>Every time you interact with the GPU to render something it will follow these steps</a:t>
            </a:r>
          </a:p>
          <a:p>
            <a:r>
              <a:rPr lang="en-US" dirty="0" smtClean="0"/>
              <a:t>Vendor agnostic (</a:t>
            </a:r>
            <a:r>
              <a:rPr lang="en-US" dirty="0" err="1" smtClean="0"/>
              <a:t>Nvidia</a:t>
            </a:r>
            <a:r>
              <a:rPr lang="en-US" dirty="0" smtClean="0"/>
              <a:t>, AMD, Intel all use this pipeline)</a:t>
            </a:r>
          </a:p>
          <a:p>
            <a:r>
              <a:rPr lang="en-US" dirty="0" smtClean="0"/>
              <a:t>Every PC, Mac, Phone, Console and Raspberry PI runs like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1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GPU </a:t>
            </a:r>
            <a:r>
              <a:rPr lang="de-DE" dirty="0" err="1"/>
              <a:t>Render</a:t>
            </a:r>
            <a:r>
              <a:rPr lang="de-DE" dirty="0"/>
              <a:t> Objects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front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Painters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pPr lvl="1"/>
            <a:r>
              <a:rPr lang="de-DE" dirty="0" err="1"/>
              <a:t>Zbuffer</a:t>
            </a:r>
            <a:r>
              <a:rPr lang="de-DE" dirty="0"/>
              <a:t> </a:t>
            </a:r>
            <a:r>
              <a:rPr lang="de-DE" dirty="0" err="1"/>
              <a:t>Compare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616" y="1825625"/>
            <a:ext cx="4498020" cy="36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5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Painters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339181"/>
            <a:ext cx="5905500" cy="3324225"/>
          </a:xfrm>
        </p:spPr>
      </p:pic>
    </p:spTree>
    <p:extLst>
      <p:ext uri="{BB962C8B-B14F-4D97-AF65-F5344CB8AC3E}">
        <p14:creationId xmlns:p14="http://schemas.microsoft.com/office/powerpoint/2010/main" val="6531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Painters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355454"/>
            <a:ext cx="6629400" cy="536629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355454"/>
            <a:ext cx="6629400" cy="536629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355454"/>
            <a:ext cx="6629400" cy="536629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355454"/>
            <a:ext cx="6629400" cy="536629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355454"/>
            <a:ext cx="6629400" cy="536629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355454"/>
            <a:ext cx="6629400" cy="53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4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ZBuffer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05600" cy="4351338"/>
          </a:xfrm>
        </p:spPr>
        <p:txBody>
          <a:bodyPr/>
          <a:lstStyle/>
          <a:p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camera</a:t>
            </a:r>
            <a:endParaRPr lang="de-DE" dirty="0"/>
          </a:p>
          <a:p>
            <a:r>
              <a:rPr lang="de-DE" dirty="0" err="1"/>
              <a:t>Stored</a:t>
            </a:r>
            <a:r>
              <a:rPr lang="de-DE" dirty="0"/>
              <a:t> in a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Texture</a:t>
            </a:r>
            <a:endParaRPr lang="de-DE" dirty="0"/>
          </a:p>
          <a:p>
            <a:r>
              <a:rPr lang="de-DE" dirty="0" err="1"/>
              <a:t>Rasterizer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Pixels </a:t>
            </a:r>
            <a:r>
              <a:rPr lang="de-DE" dirty="0" err="1"/>
              <a:t>distance</a:t>
            </a:r>
            <a:endParaRPr lang="en-US" dirty="0"/>
          </a:p>
          <a:p>
            <a:r>
              <a:rPr lang="de-DE" dirty="0" err="1"/>
              <a:t>Resolved</a:t>
            </a:r>
            <a:r>
              <a:rPr lang="de-DE" dirty="0"/>
              <a:t> per </a:t>
            </a:r>
            <a:r>
              <a:rPr lang="de-DE" dirty="0" err="1"/>
              <a:t>pixel</a:t>
            </a:r>
            <a:r>
              <a:rPr lang="de-DE" dirty="0"/>
              <a:t>, not per </a:t>
            </a:r>
            <a:r>
              <a:rPr lang="de-DE" dirty="0" err="1"/>
              <a:t>object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925" y="1527175"/>
            <a:ext cx="30289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8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Blend</a:t>
            </a:r>
            <a:r>
              <a:rPr lang="de-DE" dirty="0"/>
              <a:t> Modes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78700" cy="4351338"/>
          </a:xfrm>
        </p:spPr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blend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background</a:t>
            </a:r>
            <a:endParaRPr lang="de-DE" dirty="0"/>
          </a:p>
          <a:p>
            <a:r>
              <a:rPr lang="de-DE" dirty="0"/>
              <a:t>Kind </a:t>
            </a:r>
            <a:r>
              <a:rPr lang="de-DE" dirty="0" err="1"/>
              <a:t>of</a:t>
            </a:r>
            <a:r>
              <a:rPr lang="de-DE" dirty="0"/>
              <a:t> like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blend</a:t>
            </a:r>
            <a:r>
              <a:rPr lang="de-DE" dirty="0"/>
              <a:t> </a:t>
            </a:r>
            <a:r>
              <a:rPr lang="de-DE" dirty="0" err="1"/>
              <a:t>modes</a:t>
            </a:r>
            <a:endParaRPr lang="de-DE" dirty="0"/>
          </a:p>
          <a:p>
            <a:r>
              <a:rPr lang="de-DE" dirty="0" err="1"/>
              <a:t>Always</a:t>
            </a:r>
            <a:r>
              <a:rPr lang="de-DE" dirty="0"/>
              <a:t> follow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formular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de-DE" dirty="0"/>
              <a:t>(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online)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917" y="0"/>
            <a:ext cx="3884083" cy="68580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028700" y="4001294"/>
            <a:ext cx="718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NewColor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SrcBlend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OldColor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DstBlend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4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Congratulations!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basically know the entire Graphics Pipeline now</a:t>
            </a:r>
          </a:p>
          <a:p>
            <a:pPr lvl="1"/>
            <a:r>
              <a:rPr lang="en-US" dirty="0"/>
              <a:t>Direct X 9.0c that is</a:t>
            </a:r>
          </a:p>
          <a:p>
            <a:r>
              <a:rPr lang="en-US" dirty="0"/>
              <a:t>Let’s have a rundown of the entire thing</a:t>
            </a:r>
          </a:p>
        </p:txBody>
      </p:sp>
    </p:spTree>
    <p:extLst>
      <p:ext uri="{BB962C8B-B14F-4D97-AF65-F5344CB8AC3E}">
        <p14:creationId xmlns:p14="http://schemas.microsoft.com/office/powerpoint/2010/main" val="121727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hteck: abgerundete Ecken 91"/>
          <p:cNvSpPr/>
          <p:nvPr/>
        </p:nvSpPr>
        <p:spPr>
          <a:xfrm>
            <a:off x="5194300" y="1429304"/>
            <a:ext cx="6675144" cy="5344357"/>
          </a:xfrm>
          <a:prstGeom prst="roundRect">
            <a:avLst>
              <a:gd name="adj" fmla="val 632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89" name="Rechteck: abgerundete Ecken 88"/>
          <p:cNvSpPr/>
          <p:nvPr/>
        </p:nvSpPr>
        <p:spPr>
          <a:xfrm>
            <a:off x="259759" y="1429305"/>
            <a:ext cx="3388963" cy="5344357"/>
          </a:xfrm>
          <a:prstGeom prst="roundRect">
            <a:avLst>
              <a:gd name="adj" fmla="val 84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Graphics Pipeline</a:t>
            </a:r>
          </a:p>
        </p:txBody>
      </p:sp>
      <p:sp>
        <p:nvSpPr>
          <p:cNvPr id="4" name="Rechteck 3"/>
          <p:cNvSpPr/>
          <p:nvPr/>
        </p:nvSpPr>
        <p:spPr>
          <a:xfrm>
            <a:off x="5449633" y="2327024"/>
            <a:ext cx="1456157" cy="50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Vertex Data</a:t>
            </a:r>
          </a:p>
        </p:txBody>
      </p:sp>
      <p:sp>
        <p:nvSpPr>
          <p:cNvPr id="5" name="Rechteck 4"/>
          <p:cNvSpPr/>
          <p:nvPr/>
        </p:nvSpPr>
        <p:spPr>
          <a:xfrm>
            <a:off x="2066270" y="2327024"/>
            <a:ext cx="1456157" cy="508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Vertex Data</a:t>
            </a:r>
          </a:p>
        </p:txBody>
      </p:sp>
      <p:cxnSp>
        <p:nvCxnSpPr>
          <p:cNvPr id="7" name="Gerade Verbindung mit Pfeil 6"/>
          <p:cNvCxnSpPr>
            <a:stCxn id="5" idx="3"/>
            <a:endCxn id="4" idx="1"/>
          </p:cNvCxnSpPr>
          <p:nvPr/>
        </p:nvCxnSpPr>
        <p:spPr>
          <a:xfrm>
            <a:off x="3522427" y="2581280"/>
            <a:ext cx="1927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7289498" y="2327024"/>
            <a:ext cx="1456157" cy="50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Vertex </a:t>
            </a:r>
            <a:r>
              <a:rPr lang="en-US" i="1" dirty="0" err="1"/>
              <a:t>Shader</a:t>
            </a:r>
            <a:endParaRPr lang="en-US" i="1" dirty="0"/>
          </a:p>
        </p:txBody>
      </p:sp>
      <p:sp>
        <p:nvSpPr>
          <p:cNvPr id="13" name="Rechteck 12"/>
          <p:cNvSpPr/>
          <p:nvPr/>
        </p:nvSpPr>
        <p:spPr>
          <a:xfrm>
            <a:off x="5449633" y="3089793"/>
            <a:ext cx="1456157" cy="5085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Primitive Assembly</a:t>
            </a:r>
          </a:p>
        </p:txBody>
      </p:sp>
      <p:sp>
        <p:nvSpPr>
          <p:cNvPr id="14" name="Rechteck 13"/>
          <p:cNvSpPr/>
          <p:nvPr/>
        </p:nvSpPr>
        <p:spPr>
          <a:xfrm>
            <a:off x="9129363" y="2327024"/>
            <a:ext cx="1456157" cy="50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Clipping</a:t>
            </a:r>
          </a:p>
        </p:txBody>
      </p:sp>
      <p:sp>
        <p:nvSpPr>
          <p:cNvPr id="18" name="Rechteck 17"/>
          <p:cNvSpPr/>
          <p:nvPr/>
        </p:nvSpPr>
        <p:spPr>
          <a:xfrm>
            <a:off x="7289498" y="3089793"/>
            <a:ext cx="1456157" cy="5085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Viewport Transform</a:t>
            </a:r>
          </a:p>
        </p:txBody>
      </p:sp>
      <p:sp>
        <p:nvSpPr>
          <p:cNvPr id="19" name="Rechteck 18"/>
          <p:cNvSpPr/>
          <p:nvPr/>
        </p:nvSpPr>
        <p:spPr>
          <a:xfrm>
            <a:off x="9129363" y="3089793"/>
            <a:ext cx="1456157" cy="5085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Perspective Divide</a:t>
            </a:r>
          </a:p>
        </p:txBody>
      </p:sp>
      <p:cxnSp>
        <p:nvCxnSpPr>
          <p:cNvPr id="26" name="Gerade Verbindung mit Pfeil 25"/>
          <p:cNvCxnSpPr>
            <a:stCxn id="4" idx="3"/>
            <a:endCxn id="8" idx="1"/>
          </p:cNvCxnSpPr>
          <p:nvPr/>
        </p:nvCxnSpPr>
        <p:spPr>
          <a:xfrm>
            <a:off x="6905790" y="2581280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8" idx="3"/>
            <a:endCxn id="14" idx="1"/>
          </p:cNvCxnSpPr>
          <p:nvPr/>
        </p:nvCxnSpPr>
        <p:spPr>
          <a:xfrm>
            <a:off x="8745655" y="2581280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4" idx="2"/>
            <a:endCxn id="19" idx="0"/>
          </p:cNvCxnSpPr>
          <p:nvPr/>
        </p:nvCxnSpPr>
        <p:spPr>
          <a:xfrm>
            <a:off x="9857442" y="2835537"/>
            <a:ext cx="0" cy="25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9" idx="1"/>
            <a:endCxn id="18" idx="3"/>
          </p:cNvCxnSpPr>
          <p:nvPr/>
        </p:nvCxnSpPr>
        <p:spPr>
          <a:xfrm flipH="1">
            <a:off x="8745655" y="3344049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8" idx="1"/>
            <a:endCxn id="13" idx="3"/>
          </p:cNvCxnSpPr>
          <p:nvPr/>
        </p:nvCxnSpPr>
        <p:spPr>
          <a:xfrm flipH="1">
            <a:off x="6905790" y="3344049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449633" y="3852561"/>
            <a:ext cx="1456157" cy="50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Culling</a:t>
            </a:r>
          </a:p>
        </p:txBody>
      </p:sp>
      <p:sp>
        <p:nvSpPr>
          <p:cNvPr id="36" name="Rechteck 35"/>
          <p:cNvSpPr/>
          <p:nvPr/>
        </p:nvSpPr>
        <p:spPr>
          <a:xfrm>
            <a:off x="7289498" y="3852561"/>
            <a:ext cx="1456157" cy="50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Rasterizer</a:t>
            </a:r>
          </a:p>
        </p:txBody>
      </p:sp>
      <p:cxnSp>
        <p:nvCxnSpPr>
          <p:cNvPr id="38" name="Gerade Verbindung mit Pfeil 37"/>
          <p:cNvCxnSpPr>
            <a:stCxn id="13" idx="2"/>
            <a:endCxn id="35" idx="0"/>
          </p:cNvCxnSpPr>
          <p:nvPr/>
        </p:nvCxnSpPr>
        <p:spPr>
          <a:xfrm>
            <a:off x="6177711" y="3598305"/>
            <a:ext cx="0" cy="25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5" idx="3"/>
            <a:endCxn id="36" idx="1"/>
          </p:cNvCxnSpPr>
          <p:nvPr/>
        </p:nvCxnSpPr>
        <p:spPr>
          <a:xfrm>
            <a:off x="6905790" y="4106817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9129363" y="3852561"/>
            <a:ext cx="1456157" cy="50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Fragment Data</a:t>
            </a:r>
          </a:p>
        </p:txBody>
      </p:sp>
      <p:sp>
        <p:nvSpPr>
          <p:cNvPr id="42" name="Rechteck 41"/>
          <p:cNvSpPr/>
          <p:nvPr/>
        </p:nvSpPr>
        <p:spPr>
          <a:xfrm>
            <a:off x="2066270" y="3089793"/>
            <a:ext cx="1456157" cy="508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Triangle List</a:t>
            </a:r>
          </a:p>
        </p:txBody>
      </p:sp>
      <p:sp>
        <p:nvSpPr>
          <p:cNvPr id="43" name="Rechteck 42"/>
          <p:cNvSpPr/>
          <p:nvPr/>
        </p:nvSpPr>
        <p:spPr>
          <a:xfrm>
            <a:off x="2066270" y="3852561"/>
            <a:ext cx="1456157" cy="508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Cull States</a:t>
            </a:r>
          </a:p>
        </p:txBody>
      </p:sp>
      <p:cxnSp>
        <p:nvCxnSpPr>
          <p:cNvPr id="45" name="Gerade Verbindung mit Pfeil 44"/>
          <p:cNvCxnSpPr>
            <a:stCxn id="36" idx="3"/>
            <a:endCxn id="41" idx="1"/>
          </p:cNvCxnSpPr>
          <p:nvPr/>
        </p:nvCxnSpPr>
        <p:spPr>
          <a:xfrm>
            <a:off x="8745655" y="4106817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9129363" y="4615328"/>
            <a:ext cx="1456157" cy="50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Fragment </a:t>
            </a:r>
            <a:r>
              <a:rPr lang="en-US" i="1" dirty="0" err="1"/>
              <a:t>Shader</a:t>
            </a:r>
            <a:endParaRPr lang="en-US" i="1" dirty="0"/>
          </a:p>
        </p:txBody>
      </p:sp>
      <p:sp>
        <p:nvSpPr>
          <p:cNvPr id="50" name="Rechteck 49"/>
          <p:cNvSpPr/>
          <p:nvPr/>
        </p:nvSpPr>
        <p:spPr>
          <a:xfrm>
            <a:off x="7289498" y="4615328"/>
            <a:ext cx="1456157" cy="5085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Scissor Test</a:t>
            </a:r>
          </a:p>
        </p:txBody>
      </p:sp>
      <p:cxnSp>
        <p:nvCxnSpPr>
          <p:cNvPr id="52" name="Gerade Verbindung mit Pfeil 51"/>
          <p:cNvCxnSpPr>
            <a:stCxn id="46" idx="1"/>
            <a:endCxn id="50" idx="3"/>
          </p:cNvCxnSpPr>
          <p:nvPr/>
        </p:nvCxnSpPr>
        <p:spPr>
          <a:xfrm flipH="1">
            <a:off x="8745655" y="4869584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5449633" y="4615328"/>
            <a:ext cx="1456157" cy="50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Stencil Test</a:t>
            </a:r>
          </a:p>
        </p:txBody>
      </p:sp>
      <p:cxnSp>
        <p:nvCxnSpPr>
          <p:cNvPr id="55" name="Gerade Verbindung mit Pfeil 54"/>
          <p:cNvCxnSpPr>
            <a:stCxn id="50" idx="1"/>
            <a:endCxn id="53" idx="3"/>
          </p:cNvCxnSpPr>
          <p:nvPr/>
        </p:nvCxnSpPr>
        <p:spPr>
          <a:xfrm flipH="1">
            <a:off x="6905790" y="4869584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>
            <a:off x="2066270" y="4615328"/>
            <a:ext cx="1456157" cy="508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Stencil States</a:t>
            </a:r>
          </a:p>
        </p:txBody>
      </p:sp>
      <p:sp>
        <p:nvSpPr>
          <p:cNvPr id="57" name="Rechteck 56"/>
          <p:cNvSpPr/>
          <p:nvPr/>
        </p:nvSpPr>
        <p:spPr>
          <a:xfrm>
            <a:off x="5449633" y="5378095"/>
            <a:ext cx="1456157" cy="50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Depth Test</a:t>
            </a:r>
          </a:p>
        </p:txBody>
      </p:sp>
      <p:sp>
        <p:nvSpPr>
          <p:cNvPr id="58" name="Rechteck 57"/>
          <p:cNvSpPr/>
          <p:nvPr/>
        </p:nvSpPr>
        <p:spPr>
          <a:xfrm>
            <a:off x="2075382" y="5378095"/>
            <a:ext cx="1456157" cy="508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Depth States</a:t>
            </a:r>
          </a:p>
        </p:txBody>
      </p:sp>
      <p:cxnSp>
        <p:nvCxnSpPr>
          <p:cNvPr id="60" name="Gerade Verbindung mit Pfeil 59"/>
          <p:cNvCxnSpPr>
            <a:stCxn id="53" idx="2"/>
            <a:endCxn id="57" idx="0"/>
          </p:cNvCxnSpPr>
          <p:nvPr/>
        </p:nvCxnSpPr>
        <p:spPr>
          <a:xfrm>
            <a:off x="6177711" y="5123840"/>
            <a:ext cx="0" cy="25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5449633" y="6140861"/>
            <a:ext cx="1456157" cy="50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Blending</a:t>
            </a:r>
          </a:p>
        </p:txBody>
      </p:sp>
      <p:sp>
        <p:nvSpPr>
          <p:cNvPr id="62" name="Rechteck 61"/>
          <p:cNvSpPr/>
          <p:nvPr/>
        </p:nvSpPr>
        <p:spPr>
          <a:xfrm>
            <a:off x="7289498" y="6140861"/>
            <a:ext cx="1456157" cy="5085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Logical OP</a:t>
            </a:r>
          </a:p>
        </p:txBody>
      </p:sp>
      <p:cxnSp>
        <p:nvCxnSpPr>
          <p:cNvPr id="66" name="Gerade Verbindung mit Pfeil 65"/>
          <p:cNvCxnSpPr>
            <a:stCxn id="61" idx="3"/>
            <a:endCxn id="62" idx="1"/>
          </p:cNvCxnSpPr>
          <p:nvPr/>
        </p:nvCxnSpPr>
        <p:spPr>
          <a:xfrm>
            <a:off x="6905790" y="6395118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57" idx="2"/>
            <a:endCxn id="61" idx="0"/>
          </p:cNvCxnSpPr>
          <p:nvPr/>
        </p:nvCxnSpPr>
        <p:spPr>
          <a:xfrm>
            <a:off x="6177711" y="5886607"/>
            <a:ext cx="0" cy="25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9129363" y="6140861"/>
            <a:ext cx="1456157" cy="5085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Write Mask</a:t>
            </a:r>
          </a:p>
        </p:txBody>
      </p:sp>
      <p:cxnSp>
        <p:nvCxnSpPr>
          <p:cNvPr id="71" name="Gerade Verbindung mit Pfeil 70"/>
          <p:cNvCxnSpPr>
            <a:stCxn id="62" idx="3"/>
            <a:endCxn id="69" idx="1"/>
          </p:cNvCxnSpPr>
          <p:nvPr/>
        </p:nvCxnSpPr>
        <p:spPr>
          <a:xfrm>
            <a:off x="8745655" y="6395118"/>
            <a:ext cx="38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42" idx="3"/>
            <a:endCxn id="13" idx="1"/>
          </p:cNvCxnSpPr>
          <p:nvPr/>
        </p:nvCxnSpPr>
        <p:spPr>
          <a:xfrm>
            <a:off x="3522427" y="3344049"/>
            <a:ext cx="1927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43" idx="3"/>
            <a:endCxn id="35" idx="1"/>
          </p:cNvCxnSpPr>
          <p:nvPr/>
        </p:nvCxnSpPr>
        <p:spPr>
          <a:xfrm>
            <a:off x="3522427" y="4106817"/>
            <a:ext cx="1927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56" idx="3"/>
            <a:endCxn id="53" idx="1"/>
          </p:cNvCxnSpPr>
          <p:nvPr/>
        </p:nvCxnSpPr>
        <p:spPr>
          <a:xfrm>
            <a:off x="3522427" y="4869584"/>
            <a:ext cx="1927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8" idx="3"/>
            <a:endCxn id="57" idx="1"/>
          </p:cNvCxnSpPr>
          <p:nvPr/>
        </p:nvCxnSpPr>
        <p:spPr>
          <a:xfrm>
            <a:off x="3531539" y="5632351"/>
            <a:ext cx="1918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2075382" y="6140861"/>
            <a:ext cx="1456157" cy="508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Blend States</a:t>
            </a:r>
          </a:p>
        </p:txBody>
      </p:sp>
      <p:cxnSp>
        <p:nvCxnSpPr>
          <p:cNvPr id="82" name="Gerade Verbindung mit Pfeil 81"/>
          <p:cNvCxnSpPr>
            <a:stCxn id="80" idx="3"/>
            <a:endCxn id="61" idx="1"/>
          </p:cNvCxnSpPr>
          <p:nvPr/>
        </p:nvCxnSpPr>
        <p:spPr>
          <a:xfrm>
            <a:off x="3531539" y="6395117"/>
            <a:ext cx="19180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84"/>
          <p:cNvSpPr/>
          <p:nvPr/>
        </p:nvSpPr>
        <p:spPr>
          <a:xfrm>
            <a:off x="2066269" y="1564255"/>
            <a:ext cx="1456157" cy="508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Uniforms</a:t>
            </a:r>
          </a:p>
        </p:txBody>
      </p:sp>
      <p:sp>
        <p:nvSpPr>
          <p:cNvPr id="86" name="Rechteck 85"/>
          <p:cNvSpPr/>
          <p:nvPr/>
        </p:nvSpPr>
        <p:spPr>
          <a:xfrm>
            <a:off x="5449633" y="1563556"/>
            <a:ext cx="1456157" cy="50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Uniforms</a:t>
            </a:r>
          </a:p>
        </p:txBody>
      </p:sp>
      <p:cxnSp>
        <p:nvCxnSpPr>
          <p:cNvPr id="88" name="Gerade Verbindung mit Pfeil 87"/>
          <p:cNvCxnSpPr>
            <a:stCxn id="85" idx="3"/>
            <a:endCxn id="86" idx="1"/>
          </p:cNvCxnSpPr>
          <p:nvPr/>
        </p:nvCxnSpPr>
        <p:spPr>
          <a:xfrm flipV="1">
            <a:off x="3522426" y="1817813"/>
            <a:ext cx="1927207" cy="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>
            <a:off x="259759" y="3647399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6">
                    <a:lumMod val="50000"/>
                  </a:schemeClr>
                </a:solidFill>
              </a:rPr>
              <a:t>Engine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10781278" y="3433044"/>
            <a:ext cx="166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1">
                    <a:lumMod val="50000"/>
                  </a:schemeClr>
                </a:solidFill>
              </a:rPr>
              <a:t>GPU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6421603" y="54928"/>
            <a:ext cx="598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https://www.opengl.org/wiki/Rendering_Pipeline_Overview</a:t>
            </a:r>
          </a:p>
        </p:txBody>
      </p:sp>
      <p:cxnSp>
        <p:nvCxnSpPr>
          <p:cNvPr id="94" name="Gerade Verbindung mit Pfeil 93"/>
          <p:cNvCxnSpPr/>
          <p:nvPr/>
        </p:nvCxnSpPr>
        <p:spPr>
          <a:xfrm>
            <a:off x="9857442" y="4361074"/>
            <a:ext cx="0" cy="25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8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911</Words>
  <Application>Microsoft Office PowerPoint</Application>
  <PresentationFormat>Breitbild</PresentationFormat>
  <Paragraphs>282</Paragraphs>
  <Slides>28</Slides>
  <Notes>1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</vt:lpstr>
      <vt:lpstr>Introduction to Shader development</vt:lpstr>
      <vt:lpstr>Quick Recap</vt:lpstr>
      <vt:lpstr>How does the GPU Render Objects</vt:lpstr>
      <vt:lpstr>Painters Algorithm</vt:lpstr>
      <vt:lpstr>Painters Algorithm</vt:lpstr>
      <vt:lpstr>ZBuffer</vt:lpstr>
      <vt:lpstr>Blend Modes</vt:lpstr>
      <vt:lpstr>Congratulations!</vt:lpstr>
      <vt:lpstr>Graphics Pipeline</vt:lpstr>
      <vt:lpstr>Uniforms</vt:lpstr>
      <vt:lpstr>Vertex Data</vt:lpstr>
      <vt:lpstr>Vertex Shader</vt:lpstr>
      <vt:lpstr>Clipping</vt:lpstr>
      <vt:lpstr>Perspective Divide</vt:lpstr>
      <vt:lpstr>Viewport Transform</vt:lpstr>
      <vt:lpstr>Primitive Assembly</vt:lpstr>
      <vt:lpstr>Culling</vt:lpstr>
      <vt:lpstr>Rasterizer</vt:lpstr>
      <vt:lpstr>Fragment Data</vt:lpstr>
      <vt:lpstr>Fragment Shader</vt:lpstr>
      <vt:lpstr>Scissor Test</vt:lpstr>
      <vt:lpstr>Stencil Test</vt:lpstr>
      <vt:lpstr>Depth Test</vt:lpstr>
      <vt:lpstr>Blending</vt:lpstr>
      <vt:lpstr>Logical OP</vt:lpstr>
      <vt:lpstr>Write Mask</vt:lpstr>
      <vt:lpstr>Why?</vt:lpstr>
      <vt:lpstr>Why?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Shader development</dc:title>
  <dc:creator>Paul</dc:creator>
  <cp:lastModifiedBy>paul_nasdalack</cp:lastModifiedBy>
  <cp:revision>118</cp:revision>
  <dcterms:created xsi:type="dcterms:W3CDTF">2016-09-05T11:45:06Z</dcterms:created>
  <dcterms:modified xsi:type="dcterms:W3CDTF">2020-12-28T13:11:32Z</dcterms:modified>
</cp:coreProperties>
</file>