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D6D1-5AF5-4DAE-BD99-805A0F2444B8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3CF8-159C-46A1-9EC4-6BF5B58F99B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5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3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5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9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84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39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0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23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2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9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2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Shader</a:t>
            </a:r>
            <a:r>
              <a:rPr lang="en-US" dirty="0"/>
              <a:t> development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h_da</a:t>
            </a:r>
            <a:r>
              <a:rPr lang="en-US" dirty="0"/>
              <a:t> </a:t>
            </a:r>
            <a:r>
              <a:rPr lang="en-US" dirty="0" smtClean="0"/>
              <a:t>WS2020/21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Nasdalack</a:t>
            </a:r>
            <a:endParaRPr lang="en-US" dirty="0"/>
          </a:p>
          <a:p>
            <a:endParaRPr lang="de-DE" dirty="0"/>
          </a:p>
          <a:p>
            <a:r>
              <a:rPr lang="de-DE" dirty="0" smtClean="0"/>
              <a:t>info@paul-nasdalack.com</a:t>
            </a:r>
            <a:endParaRPr lang="de-DE" dirty="0"/>
          </a:p>
          <a:p>
            <a:r>
              <a:rPr lang="de-DE" dirty="0">
                <a:solidFill>
                  <a:srgbClr val="1DA1F2"/>
                </a:solidFill>
              </a:rPr>
              <a:t>@</a:t>
            </a:r>
            <a:r>
              <a:rPr lang="de-DE" dirty="0" err="1">
                <a:solidFill>
                  <a:srgbClr val="1DA1F2"/>
                </a:solidFill>
              </a:rPr>
              <a:t>littleBugHunter</a:t>
            </a:r>
            <a:endParaRPr lang="en-US" dirty="0">
              <a:solidFill>
                <a:srgbClr val="1DA1F2"/>
              </a:solidFill>
            </a:endParaRPr>
          </a:p>
        </p:txBody>
      </p:sp>
      <p:pic>
        <p:nvPicPr>
          <p:cNvPr id="2054" name="Picture 6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94" y="4971139"/>
            <a:ext cx="236100" cy="1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4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Diffuse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Darkens with distance (distance Falloff)</a:t>
            </a:r>
          </a:p>
          <a:p>
            <a:r>
              <a:rPr lang="en-US" dirty="0"/>
              <a:t>Darkens with angle (Lambertian reflection)</a:t>
            </a:r>
          </a:p>
          <a:p>
            <a:r>
              <a:rPr lang="en-US" dirty="0"/>
              <a:t>Colored by the Albedo of the Material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0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Diffuse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482" cy="4351338"/>
          </a:xfrm>
        </p:spPr>
        <p:txBody>
          <a:bodyPr/>
          <a:lstStyle/>
          <a:p>
            <a:r>
              <a:rPr lang="en-US" dirty="0"/>
              <a:t>Darkens with distance (distance Falloff)</a:t>
            </a:r>
          </a:p>
          <a:p>
            <a:pPr lvl="1"/>
            <a:r>
              <a:rPr lang="en-US" dirty="0"/>
              <a:t>The further away a Vertex/Fragment is from the Light source, the darker it gets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05435" y="4918969"/>
            <a:ext cx="962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 = length(_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LightPos-i.worldPos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falloff = 1/(distance*distance);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//inverse square falloff</a:t>
            </a:r>
          </a:p>
        </p:txBody>
      </p:sp>
    </p:spTree>
    <p:extLst>
      <p:ext uri="{BB962C8B-B14F-4D97-AF65-F5344CB8AC3E}">
        <p14:creationId xmlns:p14="http://schemas.microsoft.com/office/powerpoint/2010/main" val="169125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Diffuse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090" cy="4351338"/>
          </a:xfrm>
        </p:spPr>
        <p:txBody>
          <a:bodyPr/>
          <a:lstStyle/>
          <a:p>
            <a:r>
              <a:rPr lang="en-US" dirty="0"/>
              <a:t>Darkens with angle (Lambertian reflection)</a:t>
            </a:r>
          </a:p>
          <a:p>
            <a:pPr lvl="1"/>
            <a:r>
              <a:rPr lang="en-US" dirty="0"/>
              <a:t>Compare the Light direction with the surface normal, the steeper the angle, the less light is reflected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05435" y="4918969"/>
            <a:ext cx="962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 = length(_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LightPos-i.worldPos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falloff = 1/(distance*distance);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//inverse square falloff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normalize(i.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lambert = saturate(dot(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i.worldNormal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62135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Diffuse Light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fake </a:t>
            </a:r>
            <a:r>
              <a:rPr lang="de-DE" dirty="0" err="1"/>
              <a:t>it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9090" cy="4351338"/>
          </a:xfrm>
        </p:spPr>
        <p:txBody>
          <a:bodyPr/>
          <a:lstStyle/>
          <a:p>
            <a:r>
              <a:rPr lang="en-US" dirty="0"/>
              <a:t>Colored by the Albedo of the Material</a:t>
            </a:r>
          </a:p>
          <a:p>
            <a:pPr lvl="1"/>
            <a:r>
              <a:rPr lang="en-US" dirty="0"/>
              <a:t>Simply multiply the light with the Albedo Color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05435" y="4918969"/>
            <a:ext cx="9628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 = length(_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LightPos-i.worldPos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falloff = 1/(distance*distance);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//inverse square falloff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normalize(i.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lambert = saturate(dot(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i.worldNormal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lightDir</a:t>
            </a:r>
            <a:r>
              <a:rPr lang="en-US" dirty="0"/>
              <a:t>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float4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diffuse = falloff * lambert *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AlbedoColor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31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LIGHT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Light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Light:</a:t>
            </a:r>
          </a:p>
          <a:p>
            <a:pPr lvl="1"/>
            <a:r>
              <a:rPr lang="en-US" dirty="0"/>
              <a:t>Diffuse Light</a:t>
            </a:r>
          </a:p>
          <a:p>
            <a:pPr lvl="1"/>
            <a:r>
              <a:rPr lang="en-US" dirty="0"/>
              <a:t>Specular Highlight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Light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Darkens with distance (distance Falloff)</a:t>
            </a:r>
          </a:p>
          <a:p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half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softly</a:t>
            </a:r>
            <a:endParaRPr lang="en-US" dirty="0"/>
          </a:p>
          <a:p>
            <a:r>
              <a:rPr lang="en-US" dirty="0"/>
              <a:t>Colored by the Albedo of the Material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Light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Darkens with distance (distance Falloff)</a:t>
            </a:r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en-US" dirty="0"/>
              <a:t>Highlight</a:t>
            </a:r>
          </a:p>
          <a:p>
            <a:r>
              <a:rPr lang="en-US" dirty="0"/>
              <a:t>View direction dependent</a:t>
            </a:r>
          </a:p>
          <a:p>
            <a:r>
              <a:rPr lang="en-US" dirty="0"/>
              <a:t>Colored by the Specular Color of the Material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90" y="1825625"/>
            <a:ext cx="3416510" cy="34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6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Light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75" y="970945"/>
            <a:ext cx="5770485" cy="57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3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Light (how it works)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1988236" y="5501347"/>
            <a:ext cx="8389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173015" y="2535136"/>
            <a:ext cx="2523931" cy="296621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3285191" y="2608858"/>
            <a:ext cx="5868955" cy="2915813"/>
            <a:chOff x="1838131" y="1987421"/>
            <a:chExt cx="5868955" cy="2915813"/>
          </a:xfrm>
        </p:grpSpPr>
        <p:cxnSp>
          <p:nvCxnSpPr>
            <p:cNvPr id="14" name="Gerade Verbindung mit Pfeil 13"/>
            <p:cNvCxnSpPr/>
            <p:nvPr/>
          </p:nvCxnSpPr>
          <p:spPr>
            <a:xfrm flipH="1" flipV="1">
              <a:off x="2547257" y="2948473"/>
              <a:ext cx="2178699" cy="193143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 flipV="1">
              <a:off x="2080727" y="3771415"/>
              <a:ext cx="2645228" cy="113181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H="1" flipV="1">
              <a:off x="2313992" y="3265714"/>
              <a:ext cx="2411965" cy="161419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H="1" flipV="1">
              <a:off x="2920482" y="2612571"/>
              <a:ext cx="1805475" cy="2267338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3508310" y="2258008"/>
              <a:ext cx="1217646" cy="2621901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/>
            <p:nvPr/>
          </p:nvCxnSpPr>
          <p:spPr>
            <a:xfrm flipH="1" flipV="1">
              <a:off x="4096139" y="2052735"/>
              <a:ext cx="629817" cy="28271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V="1">
              <a:off x="4725957" y="1987421"/>
              <a:ext cx="4663" cy="289248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 flipH="1" flipV="1">
              <a:off x="1838131" y="4665306"/>
              <a:ext cx="2887825" cy="21460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1884784" y="4217437"/>
              <a:ext cx="2841171" cy="66247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 flipV="1">
              <a:off x="4735419" y="2873829"/>
              <a:ext cx="2206557" cy="200607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 flipV="1">
              <a:off x="4735420" y="3771414"/>
              <a:ext cx="2722026" cy="113181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/>
            <p:nvPr/>
          </p:nvCxnSpPr>
          <p:spPr>
            <a:xfrm flipV="1">
              <a:off x="4735418" y="3265713"/>
              <a:ext cx="2481991" cy="161419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flipV="1">
              <a:off x="4735418" y="2500604"/>
              <a:ext cx="1749358" cy="237930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flipV="1">
              <a:off x="4735419" y="2258007"/>
              <a:ext cx="1252998" cy="2621901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flipV="1">
              <a:off x="4735419" y="2052734"/>
              <a:ext cx="648102" cy="28271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 flipV="1">
              <a:off x="4735419" y="4665305"/>
              <a:ext cx="2971667" cy="21460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 flipV="1">
              <a:off x="4735420" y="4217436"/>
              <a:ext cx="2923658" cy="66247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32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Light (how it works NOT)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004934" y="2863048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190260" y="2379216"/>
            <a:ext cx="1583081" cy="3262543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2228295" y="5406501"/>
            <a:ext cx="523783" cy="3817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760956" y="5406501"/>
            <a:ext cx="435006" cy="3994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187084" y="5308847"/>
            <a:ext cx="213064" cy="4793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3417903" y="5335480"/>
            <a:ext cx="745725" cy="541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4190261" y="5406501"/>
            <a:ext cx="790112" cy="4793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980373" y="5406501"/>
            <a:ext cx="443884" cy="470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424257" y="5406501"/>
            <a:ext cx="648070" cy="4793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6072327" y="5406501"/>
            <a:ext cx="861134" cy="3994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6933461" y="5335480"/>
            <a:ext cx="861134" cy="4705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7794595" y="5335480"/>
            <a:ext cx="372862" cy="541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8167457" y="5335480"/>
            <a:ext cx="674703" cy="5504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8833282" y="5335480"/>
            <a:ext cx="1251751" cy="541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0093911" y="5308847"/>
            <a:ext cx="559293" cy="5681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3734487" y="2843074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6502895" y="4370032"/>
            <a:ext cx="4150309" cy="1251754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1769510" y="290965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3767143" y="2361461"/>
            <a:ext cx="770775" cy="3326908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492553" y="2843074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H="1" flipV="1">
            <a:off x="1047406" y="2494625"/>
            <a:ext cx="2213556" cy="3127161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4586745" y="2829757"/>
            <a:ext cx="2775857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H="1" flipV="1">
            <a:off x="7032542" y="2104008"/>
            <a:ext cx="322612" cy="3504461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Multiplikationszeichen 70"/>
          <p:cNvSpPr/>
          <p:nvPr/>
        </p:nvSpPr>
        <p:spPr>
          <a:xfrm>
            <a:off x="2430828" y="720483"/>
            <a:ext cx="7028329" cy="7028329"/>
          </a:xfrm>
          <a:prstGeom prst="mathMultiply">
            <a:avLst>
              <a:gd name="adj1" fmla="val 13954"/>
            </a:avLst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2228295" y="2716306"/>
            <a:ext cx="7230862" cy="28544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This </a:t>
            </a:r>
            <a:r>
              <a:rPr lang="de-DE" sz="5400" dirty="0" err="1">
                <a:solidFill>
                  <a:schemeClr val="tx1"/>
                </a:solidFill>
              </a:rPr>
              <a:t>is</a:t>
            </a:r>
            <a:endParaRPr lang="de-DE" sz="5400" dirty="0">
              <a:solidFill>
                <a:schemeClr val="tx1"/>
              </a:solidFill>
            </a:endParaRPr>
          </a:p>
          <a:p>
            <a:pPr algn="ctr"/>
            <a:r>
              <a:rPr lang="de-DE" sz="5400" dirty="0" err="1">
                <a:solidFill>
                  <a:schemeClr val="tx1"/>
                </a:solidFill>
              </a:rPr>
              <a:t>Specular</a:t>
            </a:r>
            <a:r>
              <a:rPr lang="de-DE" sz="5400" dirty="0">
                <a:solidFill>
                  <a:schemeClr val="tx1"/>
                </a:solidFill>
              </a:rPr>
              <a:t> </a:t>
            </a:r>
            <a:r>
              <a:rPr lang="de-DE" sz="5400" dirty="0" err="1">
                <a:solidFill>
                  <a:schemeClr val="tx1"/>
                </a:solidFill>
              </a:rPr>
              <a:t>Roughness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990165" y="5501346"/>
            <a:ext cx="8408894" cy="1589736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Light (how it works)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397158" y="2758147"/>
            <a:ext cx="3379109" cy="3339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endCxn id="28" idx="6"/>
          </p:cNvCxnSpPr>
          <p:nvPr/>
        </p:nvCxnSpPr>
        <p:spPr>
          <a:xfrm flipH="1" flipV="1">
            <a:off x="5755036" y="5840790"/>
            <a:ext cx="1004412" cy="232585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6777949" y="5961868"/>
            <a:ext cx="439271" cy="439271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5953379" y="6129534"/>
            <a:ext cx="439271" cy="439271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315765" y="5621154"/>
            <a:ext cx="439271" cy="439271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7730472" y="5666135"/>
            <a:ext cx="439271" cy="439271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8310647" y="6097502"/>
            <a:ext cx="439271" cy="439271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3578953" y="5597301"/>
            <a:ext cx="439271" cy="439271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4318836" y="5878966"/>
            <a:ext cx="439271" cy="439271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743766" y="2926118"/>
            <a:ext cx="2978643" cy="2943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4" idx="6"/>
          </p:cNvCxnSpPr>
          <p:nvPr/>
        </p:nvCxnSpPr>
        <p:spPr>
          <a:xfrm flipH="1">
            <a:off x="7217220" y="5885026"/>
            <a:ext cx="491493" cy="296478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2337122" y="2898808"/>
            <a:ext cx="2978643" cy="2943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4709632" y="5806798"/>
            <a:ext cx="540903" cy="142121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4748513" y="2153357"/>
            <a:ext cx="3026365" cy="3777896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5771161" y="1714816"/>
            <a:ext cx="2759121" cy="4124287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31" idx="2"/>
          </p:cNvCxnSpPr>
          <p:nvPr/>
        </p:nvCxnSpPr>
        <p:spPr>
          <a:xfrm>
            <a:off x="7240331" y="6168614"/>
            <a:ext cx="1070316" cy="148524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 flipV="1">
            <a:off x="2115671" y="3675529"/>
            <a:ext cx="6099089" cy="2630555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2528902" y="2668529"/>
            <a:ext cx="2978643" cy="2943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5492511" y="1480851"/>
            <a:ext cx="2759121" cy="4124287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7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</Words>
  <Application>Microsoft Office PowerPoint</Application>
  <PresentationFormat>Breitbild</PresentationFormat>
  <Paragraphs>50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</vt:lpstr>
      <vt:lpstr>Introduction to Shader development</vt:lpstr>
      <vt:lpstr>LIGHT</vt:lpstr>
      <vt:lpstr>Light</vt:lpstr>
      <vt:lpstr>Diffuse Light</vt:lpstr>
      <vt:lpstr>Specular Light</vt:lpstr>
      <vt:lpstr>Diffuse Light</vt:lpstr>
      <vt:lpstr>Diffuse Light (how it works)</vt:lpstr>
      <vt:lpstr>Diffuse Light (how it works NOT)</vt:lpstr>
      <vt:lpstr>Diffuse Light (how it works)</vt:lpstr>
      <vt:lpstr>Diffuse Light (how to fake it)</vt:lpstr>
      <vt:lpstr>Diffuse Light (how to fake it)</vt:lpstr>
      <vt:lpstr>Diffuse Light (how to fake it)</vt:lpstr>
      <vt:lpstr>Diffuse Light (how to fake 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Shader development</dc:title>
  <dc:creator>Paul</dc:creator>
  <cp:lastModifiedBy>paul_nasdalack</cp:lastModifiedBy>
  <cp:revision>59</cp:revision>
  <dcterms:created xsi:type="dcterms:W3CDTF">2016-09-05T11:45:06Z</dcterms:created>
  <dcterms:modified xsi:type="dcterms:W3CDTF">2020-12-28T13:15:12Z</dcterms:modified>
</cp:coreProperties>
</file>