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3" r:id="rId12"/>
    <p:sldId id="274" r:id="rId13"/>
    <p:sldId id="277" r:id="rId14"/>
    <p:sldId id="280" r:id="rId15"/>
    <p:sldId id="276" r:id="rId16"/>
    <p:sldId id="279" r:id="rId17"/>
    <p:sldId id="281" r:id="rId18"/>
    <p:sldId id="282" r:id="rId19"/>
    <p:sldId id="283" r:id="rId20"/>
    <p:sldId id="284" r:id="rId21"/>
    <p:sldId id="271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05" r:id="rId30"/>
    <p:sldId id="292" r:id="rId31"/>
    <p:sldId id="293" r:id="rId32"/>
    <p:sldId id="294" r:id="rId33"/>
    <p:sldId id="295" r:id="rId34"/>
    <p:sldId id="297" r:id="rId35"/>
    <p:sldId id="296" r:id="rId36"/>
    <p:sldId id="300" r:id="rId37"/>
    <p:sldId id="301" r:id="rId38"/>
    <p:sldId id="302" r:id="rId39"/>
    <p:sldId id="306" r:id="rId40"/>
    <p:sldId id="303" r:id="rId41"/>
    <p:sldId id="304" r:id="rId42"/>
    <p:sldId id="27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  <a:srgbClr val="000000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D6D1-5AF5-4DAE-BD99-805A0F2444B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3CF8-159C-46A1-9EC4-6BF5B58F99B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5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5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9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0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2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Shader</a:t>
            </a:r>
            <a:r>
              <a:rPr lang="en-US" dirty="0"/>
              <a:t> development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h_da</a:t>
            </a:r>
            <a:r>
              <a:rPr lang="en-US" dirty="0"/>
              <a:t> </a:t>
            </a:r>
            <a:r>
              <a:rPr lang="en-US" dirty="0" smtClean="0"/>
              <a:t>WS2020/21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Nasdalack</a:t>
            </a:r>
            <a:endParaRPr lang="en-US" dirty="0"/>
          </a:p>
          <a:p>
            <a:endParaRPr lang="de-DE" dirty="0"/>
          </a:p>
          <a:p>
            <a:r>
              <a:rPr lang="de-DE" dirty="0" smtClean="0"/>
              <a:t>info@paul-nasdalack</a:t>
            </a:r>
            <a:r>
              <a:rPr lang="de-DE" dirty="0" smtClean="0"/>
              <a:t>.com</a:t>
            </a:r>
            <a:endParaRPr lang="de-DE" dirty="0"/>
          </a:p>
          <a:p>
            <a:r>
              <a:rPr lang="de-DE" dirty="0">
                <a:solidFill>
                  <a:srgbClr val="1DA1F2"/>
                </a:solidFill>
              </a:rPr>
              <a:t>@</a:t>
            </a:r>
            <a:r>
              <a:rPr lang="de-DE" dirty="0" err="1">
                <a:solidFill>
                  <a:srgbClr val="1DA1F2"/>
                </a:solidFill>
              </a:rPr>
              <a:t>littleBugHunter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2054" name="Picture 6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94" y="4971139"/>
            <a:ext cx="236100" cy="1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482" cy="4351338"/>
          </a:xfrm>
        </p:spPr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pPr lvl="1"/>
            <a:r>
              <a:rPr lang="en-US" dirty="0"/>
              <a:t>The further away a Vertex/Fragment is from the Light source, the darker it gets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435" y="4918969"/>
            <a:ext cx="962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= length(_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LightPos-i.worldPos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falloff = 1/(distance*distance);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//inverse square falloff</a:t>
            </a:r>
          </a:p>
        </p:txBody>
      </p:sp>
    </p:spTree>
    <p:extLst>
      <p:ext uri="{BB962C8B-B14F-4D97-AF65-F5344CB8AC3E}">
        <p14:creationId xmlns:p14="http://schemas.microsoft.com/office/powerpoint/2010/main" val="169125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onne 10">
            <a:extLst>
              <a:ext uri="{FF2B5EF4-FFF2-40B4-BE49-F238E27FC236}">
                <a16:creationId xmlns:a16="http://schemas.microsoft.com/office/drawing/2014/main" id="{43AFD407-0D07-474D-B480-D46CCA32DAE5}"/>
              </a:ext>
            </a:extLst>
          </p:cNvPr>
          <p:cNvSpPr/>
          <p:nvPr/>
        </p:nvSpPr>
        <p:spPr>
          <a:xfrm>
            <a:off x="5755131" y="5085299"/>
            <a:ext cx="832100" cy="832096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onne 10">
            <a:extLst>
              <a:ext uri="{FF2B5EF4-FFF2-40B4-BE49-F238E27FC236}">
                <a16:creationId xmlns:a16="http://schemas.microsoft.com/office/drawing/2014/main" id="{43AFD407-0D07-474D-B480-D46CCA32DAE5}"/>
              </a:ext>
            </a:extLst>
          </p:cNvPr>
          <p:cNvSpPr/>
          <p:nvPr/>
        </p:nvSpPr>
        <p:spPr>
          <a:xfrm>
            <a:off x="5755131" y="5085299"/>
            <a:ext cx="832100" cy="832096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592ED1E6-44E2-4225-A717-1D77CD38FB61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6173015" y="3963854"/>
            <a:ext cx="3645712" cy="1537492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CF9714CE-0B54-4DCF-A734-0413F0C306EF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3397158" y="2758147"/>
            <a:ext cx="4037822" cy="2743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7376371" y="3963854"/>
            <a:ext cx="2442356" cy="153749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2F8B552C-2E4F-4983-933A-75249436D621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3397158" y="2758147"/>
            <a:ext cx="4037822" cy="2743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7376371" y="3963854"/>
            <a:ext cx="2442356" cy="153749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onne 10">
            <a:extLst>
              <a:ext uri="{FF2B5EF4-FFF2-40B4-BE49-F238E27FC236}">
                <a16:creationId xmlns:a16="http://schemas.microsoft.com/office/drawing/2014/main" id="{43AFD407-0D07-474D-B480-D46CCA32DAE5}"/>
              </a:ext>
            </a:extLst>
          </p:cNvPr>
          <p:cNvSpPr/>
          <p:nvPr/>
        </p:nvSpPr>
        <p:spPr>
          <a:xfrm>
            <a:off x="6960321" y="5085299"/>
            <a:ext cx="832100" cy="832096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8D3917BC-ABD6-4129-9C16-5AA4D5095E15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onne 10">
            <a:extLst>
              <a:ext uri="{FF2B5EF4-FFF2-40B4-BE49-F238E27FC236}">
                <a16:creationId xmlns:a16="http://schemas.microsoft.com/office/drawing/2014/main" id="{43AFD407-0D07-474D-B480-D46CCA32DAE5}"/>
              </a:ext>
            </a:extLst>
          </p:cNvPr>
          <p:cNvSpPr/>
          <p:nvPr/>
        </p:nvSpPr>
        <p:spPr>
          <a:xfrm>
            <a:off x="5755131" y="5085299"/>
            <a:ext cx="832100" cy="832096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426BAB-1B91-4E94-83DF-6AD14100FBAC}"/>
              </a:ext>
            </a:extLst>
          </p:cNvPr>
          <p:cNvCxnSpPr>
            <a:cxnSpLocks/>
          </p:cNvCxnSpPr>
          <p:nvPr/>
        </p:nvCxnSpPr>
        <p:spPr>
          <a:xfrm>
            <a:off x="3397158" y="2758147"/>
            <a:ext cx="4037822" cy="2743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C3A91EC-EFF9-4C39-930A-2B522A389ABA}"/>
              </a:ext>
            </a:extLst>
          </p:cNvPr>
          <p:cNvCxnSpPr>
            <a:cxnSpLocks/>
          </p:cNvCxnSpPr>
          <p:nvPr/>
        </p:nvCxnSpPr>
        <p:spPr>
          <a:xfrm flipV="1">
            <a:off x="7376371" y="3963854"/>
            <a:ext cx="2442356" cy="153749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Sonne 12">
            <a:extLst>
              <a:ext uri="{FF2B5EF4-FFF2-40B4-BE49-F238E27FC236}">
                <a16:creationId xmlns:a16="http://schemas.microsoft.com/office/drawing/2014/main" id="{F16AC0D7-6F95-4D92-8914-DD73A0504523}"/>
              </a:ext>
            </a:extLst>
          </p:cNvPr>
          <p:cNvSpPr/>
          <p:nvPr/>
        </p:nvSpPr>
        <p:spPr>
          <a:xfrm>
            <a:off x="6960321" y="5085299"/>
            <a:ext cx="832100" cy="832096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43557138-F5F7-4FC0-B8AD-9878B2CD0302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endCxn id="14" idx="0"/>
          </p:cNvCxnSpPr>
          <p:nvPr/>
        </p:nvCxnSpPr>
        <p:spPr>
          <a:xfrm flipV="1">
            <a:off x="6173015" y="3968490"/>
            <a:ext cx="3655470" cy="1532856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43557138-F5F7-4FC0-B8AD-9878B2CD0302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4C9678-52DB-452E-B00D-18DBED875C0B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ilkreis 21">
            <a:extLst>
              <a:ext uri="{FF2B5EF4-FFF2-40B4-BE49-F238E27FC236}">
                <a16:creationId xmlns:a16="http://schemas.microsoft.com/office/drawing/2014/main" id="{A7DA2D62-CDCB-4052-894B-EF19627D91CF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ilkreis 22">
            <a:extLst>
              <a:ext uri="{FF2B5EF4-FFF2-40B4-BE49-F238E27FC236}">
                <a16:creationId xmlns:a16="http://schemas.microsoft.com/office/drawing/2014/main" id="{F3143ACB-DF38-43E3-9BE4-A32B7CA6E4DD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2026657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Light:</a:t>
            </a:r>
          </a:p>
          <a:p>
            <a:pPr lvl="1"/>
            <a:r>
              <a:rPr lang="en-US" dirty="0"/>
              <a:t>Diffuse Light</a:t>
            </a:r>
          </a:p>
          <a:p>
            <a:pPr lvl="1"/>
            <a:r>
              <a:rPr lang="en-US" dirty="0"/>
              <a:t>Specular Highlight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426BAB-1B91-4E94-83DF-6AD14100FBAC}"/>
              </a:ext>
            </a:extLst>
          </p:cNvPr>
          <p:cNvCxnSpPr>
            <a:cxnSpLocks/>
          </p:cNvCxnSpPr>
          <p:nvPr/>
        </p:nvCxnSpPr>
        <p:spPr>
          <a:xfrm>
            <a:off x="3397158" y="2758147"/>
            <a:ext cx="4037822" cy="2743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C3A91EC-EFF9-4C39-930A-2B522A389ABA}"/>
              </a:ext>
            </a:extLst>
          </p:cNvPr>
          <p:cNvCxnSpPr>
            <a:cxnSpLocks/>
          </p:cNvCxnSpPr>
          <p:nvPr/>
        </p:nvCxnSpPr>
        <p:spPr>
          <a:xfrm flipV="1">
            <a:off x="7376371" y="3963854"/>
            <a:ext cx="2442356" cy="153749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43557138-F5F7-4FC0-B8AD-9878B2CD0302}"/>
              </a:ext>
            </a:extLst>
          </p:cNvPr>
          <p:cNvSpPr/>
          <p:nvPr/>
        </p:nvSpPr>
        <p:spPr>
          <a:xfrm rot="2700000">
            <a:off x="8883692" y="3775716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CF083B-5628-4133-B11A-12AA075ACBF3}"/>
              </a:ext>
            </a:extLst>
          </p:cNvPr>
          <p:cNvCxnSpPr>
            <a:cxnSpLocks/>
          </p:cNvCxnSpPr>
          <p:nvPr/>
        </p:nvCxnSpPr>
        <p:spPr>
          <a:xfrm flipV="1">
            <a:off x="7377670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ilkreis 15">
            <a:extLst>
              <a:ext uri="{FF2B5EF4-FFF2-40B4-BE49-F238E27FC236}">
                <a16:creationId xmlns:a16="http://schemas.microsoft.com/office/drawing/2014/main" id="{5D30E493-ADA6-4E98-9821-488A487AE038}"/>
              </a:ext>
            </a:extLst>
          </p:cNvPr>
          <p:cNvSpPr/>
          <p:nvPr/>
        </p:nvSpPr>
        <p:spPr>
          <a:xfrm>
            <a:off x="6596256" y="4704986"/>
            <a:ext cx="1562828" cy="1562828"/>
          </a:xfrm>
          <a:prstGeom prst="pie">
            <a:avLst>
              <a:gd name="adj1" fmla="val 12890355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ilkreis 16">
            <a:extLst>
              <a:ext uri="{FF2B5EF4-FFF2-40B4-BE49-F238E27FC236}">
                <a16:creationId xmlns:a16="http://schemas.microsoft.com/office/drawing/2014/main" id="{932928A1-14CD-4F85-90E4-8B8E27773D48}"/>
              </a:ext>
            </a:extLst>
          </p:cNvPr>
          <p:cNvSpPr/>
          <p:nvPr/>
        </p:nvSpPr>
        <p:spPr>
          <a:xfrm>
            <a:off x="6596256" y="4704986"/>
            <a:ext cx="1562828" cy="1562828"/>
          </a:xfrm>
          <a:prstGeom prst="pie">
            <a:avLst>
              <a:gd name="adj1" fmla="val 16163540"/>
              <a:gd name="adj2" fmla="val 1966122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A5514A9-14DF-4B36-9BCA-1700C09E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2539251"/>
          </a:xfrm>
        </p:spPr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435" y="2933811"/>
            <a:ext cx="9628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isReflected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isReflected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 SPECULAR STUFF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35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4B23-0365-442F-AD45-C67E5089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ROUGHNESS!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F382B2-FDC5-49C9-B816-1D96B41961C5}"/>
              </a:ext>
            </a:extLst>
          </p:cNvPr>
          <p:cNvCxnSpPr>
            <a:cxnSpLocks/>
          </p:cNvCxnSpPr>
          <p:nvPr/>
        </p:nvCxnSpPr>
        <p:spPr>
          <a:xfrm flipH="1" flipV="1">
            <a:off x="5952744" y="2224416"/>
            <a:ext cx="230372" cy="324703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5"/>
            <a:ext cx="264604" cy="32320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69477" y="168039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F382B2-FDC5-49C9-B816-1D96B41961C5}"/>
              </a:ext>
            </a:extLst>
          </p:cNvPr>
          <p:cNvCxnSpPr>
            <a:cxnSpLocks/>
          </p:cNvCxnSpPr>
          <p:nvPr/>
        </p:nvCxnSpPr>
        <p:spPr>
          <a:xfrm flipH="1" flipV="1">
            <a:off x="5952744" y="2224416"/>
            <a:ext cx="230372" cy="324703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5"/>
            <a:ext cx="264604" cy="32320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33DF9B-C755-40FD-AADE-32C4BEEB0EC7}"/>
              </a:ext>
            </a:extLst>
          </p:cNvPr>
          <p:cNvCxnSpPr>
            <a:cxnSpLocks/>
          </p:cNvCxnSpPr>
          <p:nvPr/>
        </p:nvCxnSpPr>
        <p:spPr>
          <a:xfrm flipV="1">
            <a:off x="6172084" y="2487049"/>
            <a:ext cx="2331836" cy="2999352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A56B7-A610-44E0-BC3A-E1CCB87CB3AA}"/>
              </a:ext>
            </a:extLst>
          </p:cNvPr>
          <p:cNvCxnSpPr>
            <a:cxnSpLocks/>
          </p:cNvCxnSpPr>
          <p:nvPr/>
        </p:nvCxnSpPr>
        <p:spPr>
          <a:xfrm flipV="1">
            <a:off x="6178881" y="2758146"/>
            <a:ext cx="2559821" cy="2713309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75743" y="1804833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F382B2-FDC5-49C9-B816-1D96B41961C5}"/>
              </a:ext>
            </a:extLst>
          </p:cNvPr>
          <p:cNvCxnSpPr>
            <a:cxnSpLocks/>
          </p:cNvCxnSpPr>
          <p:nvPr/>
        </p:nvCxnSpPr>
        <p:spPr>
          <a:xfrm flipH="1" flipV="1">
            <a:off x="5952744" y="2224416"/>
            <a:ext cx="230372" cy="324703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5"/>
            <a:ext cx="264604" cy="32320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33DF9B-C755-40FD-AADE-32C4BEEB0EC7}"/>
              </a:ext>
            </a:extLst>
          </p:cNvPr>
          <p:cNvCxnSpPr>
            <a:cxnSpLocks/>
          </p:cNvCxnSpPr>
          <p:nvPr/>
        </p:nvCxnSpPr>
        <p:spPr>
          <a:xfrm flipV="1">
            <a:off x="6172084" y="2487049"/>
            <a:ext cx="2331836" cy="2999352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A56B7-A610-44E0-BC3A-E1CCB87CB3AA}"/>
              </a:ext>
            </a:extLst>
          </p:cNvPr>
          <p:cNvCxnSpPr>
            <a:cxnSpLocks/>
          </p:cNvCxnSpPr>
          <p:nvPr/>
        </p:nvCxnSpPr>
        <p:spPr>
          <a:xfrm flipV="1">
            <a:off x="6178881" y="2758146"/>
            <a:ext cx="2559821" cy="2713309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75743" y="1804833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F382B2-FDC5-49C9-B816-1D96B41961C5}"/>
              </a:ext>
            </a:extLst>
          </p:cNvPr>
          <p:cNvCxnSpPr>
            <a:cxnSpLocks/>
          </p:cNvCxnSpPr>
          <p:nvPr/>
        </p:nvCxnSpPr>
        <p:spPr>
          <a:xfrm flipH="1" flipV="1">
            <a:off x="5952744" y="2224416"/>
            <a:ext cx="230372" cy="324703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5"/>
            <a:ext cx="264604" cy="323209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33DF9B-C755-40FD-AADE-32C4BEEB0EC7}"/>
              </a:ext>
            </a:extLst>
          </p:cNvPr>
          <p:cNvCxnSpPr>
            <a:cxnSpLocks/>
          </p:cNvCxnSpPr>
          <p:nvPr/>
        </p:nvCxnSpPr>
        <p:spPr>
          <a:xfrm flipV="1">
            <a:off x="6172084" y="2487049"/>
            <a:ext cx="2331836" cy="2999352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A56B7-A610-44E0-BC3A-E1CCB87CB3AA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6178881" y="1997607"/>
            <a:ext cx="3241655" cy="347385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8EDB5149-7B7C-45CF-8BA3-9762628A4B09}"/>
              </a:ext>
            </a:extLst>
          </p:cNvPr>
          <p:cNvSpPr/>
          <p:nvPr/>
        </p:nvSpPr>
        <p:spPr>
          <a:xfrm rot="2700000">
            <a:off x="8475743" y="1804833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F382B2-FDC5-49C9-B816-1D96B41961C5}"/>
              </a:ext>
            </a:extLst>
          </p:cNvPr>
          <p:cNvCxnSpPr>
            <a:cxnSpLocks/>
          </p:cNvCxnSpPr>
          <p:nvPr/>
        </p:nvCxnSpPr>
        <p:spPr>
          <a:xfrm flipH="1" flipV="1">
            <a:off x="5952744" y="2224416"/>
            <a:ext cx="230372" cy="3247039"/>
          </a:xfrm>
          <a:prstGeom prst="straightConnector1">
            <a:avLst/>
          </a:prstGeom>
          <a:ln w="76200">
            <a:solidFill>
              <a:srgbClr val="5B9BD5">
                <a:alpha val="50196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5"/>
            <a:ext cx="264604" cy="3232095"/>
          </a:xfrm>
          <a:prstGeom prst="straightConnector1">
            <a:avLst/>
          </a:prstGeom>
          <a:ln w="76200">
            <a:solidFill>
              <a:srgbClr val="5B9BD5">
                <a:alpha val="50196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33DF9B-C755-40FD-AADE-32C4BEEB0EC7}"/>
              </a:ext>
            </a:extLst>
          </p:cNvPr>
          <p:cNvCxnSpPr>
            <a:cxnSpLocks/>
          </p:cNvCxnSpPr>
          <p:nvPr/>
        </p:nvCxnSpPr>
        <p:spPr>
          <a:xfrm flipV="1">
            <a:off x="6172084" y="2487049"/>
            <a:ext cx="2331836" cy="2999352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A56B7-A610-44E0-BC3A-E1CCB87CB3AA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6178881" y="1997607"/>
            <a:ext cx="3241655" cy="3473850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A5514A9-14DF-4B36-9BCA-1700C09EB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2539251"/>
          </a:xfrm>
        </p:spPr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435" y="2933811"/>
            <a:ext cx="9628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isReflected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isReflected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 SPECULAR STUFF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1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softly</a:t>
            </a:r>
            <a:endParaRPr lang="en-US" dirty="0"/>
          </a:p>
          <a:p>
            <a:r>
              <a:rPr lang="en-US" dirty="0"/>
              <a:t>Colored by the Albedo of the Material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4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5514A9-14DF-4B36-9BCA-1700C09E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2539251"/>
          </a:xfrm>
        </p:spPr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933811"/>
            <a:ext cx="962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angleDiff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1-abs(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angleDiff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4932E2-DFAE-42D9-B2BC-FF4B3EE42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4932E2-DFAE-42D9-B2BC-FF4B3EE4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5514A9-14DF-4B36-9BCA-1700C09E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1825625"/>
            <a:ext cx="3416510" cy="3416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2539251"/>
          </a:xfrm>
        </p:spPr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933811"/>
            <a:ext cx="962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angleDiff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1-abs(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angleDiff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glossiness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857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4932E2-DFAE-42D9-B2BC-FF4B3EE4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5514A9-14DF-4B36-9BCA-1700C09E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1825625"/>
            <a:ext cx="3416510" cy="3416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2539251"/>
          </a:xfrm>
        </p:spPr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933811"/>
            <a:ext cx="962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halfLightView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halfLightView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glossiness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8481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6"/>
            <a:ext cx="515832" cy="3232095"/>
          </a:xfrm>
          <a:prstGeom prst="straightConnector1">
            <a:avLst/>
          </a:prstGeom>
          <a:ln w="76200">
            <a:solidFill>
              <a:srgbClr val="5B9BD5">
                <a:alpha val="50196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33DF9B-C755-40FD-AADE-32C4BEEB0EC7}"/>
              </a:ext>
            </a:extLst>
          </p:cNvPr>
          <p:cNvCxnSpPr>
            <a:cxnSpLocks/>
          </p:cNvCxnSpPr>
          <p:nvPr/>
        </p:nvCxnSpPr>
        <p:spPr>
          <a:xfrm flipV="1">
            <a:off x="6172084" y="2487049"/>
            <a:ext cx="2331836" cy="2999352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0A14BF56-C6B6-4D42-A86D-87F977F62D2F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2D9BB7-89B7-4FBE-B2EC-DD737059FA28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6209039" y="3207535"/>
            <a:ext cx="3211496" cy="2248976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DBE9981-4185-4DCD-A099-EF9681828C53}"/>
              </a:ext>
            </a:extLst>
          </p:cNvPr>
          <p:cNvCxnSpPr>
            <a:cxnSpLocks/>
          </p:cNvCxnSpPr>
          <p:nvPr/>
        </p:nvCxnSpPr>
        <p:spPr>
          <a:xfrm flipH="1" flipV="1">
            <a:off x="3397158" y="2758147"/>
            <a:ext cx="2781723" cy="27415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ilkreis 6">
            <a:extLst>
              <a:ext uri="{FF2B5EF4-FFF2-40B4-BE49-F238E27FC236}">
                <a16:creationId xmlns:a16="http://schemas.microsoft.com/office/drawing/2014/main" id="{98A192B6-F1EB-471A-BD0F-86B6C61AB889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3494767"/>
              <a:gd name="adj2" fmla="val 1620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ilkreis 11">
            <a:extLst>
              <a:ext uri="{FF2B5EF4-FFF2-40B4-BE49-F238E27FC236}">
                <a16:creationId xmlns:a16="http://schemas.microsoft.com/office/drawing/2014/main" id="{CE5B6739-04BA-425A-BB3A-74E8721BA1EB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86639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498CCE-0E3D-40D7-AB88-9C02D70C8EA8}"/>
              </a:ext>
            </a:extLst>
          </p:cNvPr>
          <p:cNvCxnSpPr>
            <a:cxnSpLocks/>
          </p:cNvCxnSpPr>
          <p:nvPr/>
        </p:nvCxnSpPr>
        <p:spPr>
          <a:xfrm flipV="1">
            <a:off x="6178881" y="2224416"/>
            <a:ext cx="515832" cy="3232095"/>
          </a:xfrm>
          <a:prstGeom prst="straightConnector1">
            <a:avLst/>
          </a:prstGeom>
          <a:ln w="76200">
            <a:solidFill>
              <a:srgbClr val="5B9BD5">
                <a:alpha val="50196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333DF9B-C755-40FD-AADE-32C4BEEB0EC7}"/>
              </a:ext>
            </a:extLst>
          </p:cNvPr>
          <p:cNvCxnSpPr>
            <a:cxnSpLocks/>
          </p:cNvCxnSpPr>
          <p:nvPr/>
        </p:nvCxnSpPr>
        <p:spPr>
          <a:xfrm flipV="1">
            <a:off x="6172084" y="2487049"/>
            <a:ext cx="2331836" cy="2999352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616B9801-7AF2-4858-98A1-86F91FCE6BD4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F0F0AC-8AA3-4587-9D6C-729D88F2B1CB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6209039" y="3207535"/>
            <a:ext cx="3211496" cy="2248976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83547FA-B7D2-44AD-AA44-3688EDDDCAC3}"/>
              </a:ext>
            </a:extLst>
          </p:cNvPr>
          <p:cNvCxnSpPr>
            <a:cxnSpLocks/>
          </p:cNvCxnSpPr>
          <p:nvPr/>
        </p:nvCxnSpPr>
        <p:spPr>
          <a:xfrm flipH="1" flipV="1">
            <a:off x="3397158" y="2758147"/>
            <a:ext cx="2781723" cy="27415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7D334536-782B-437C-8E43-871C96D3CF26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FC787A9-A71D-4C10-8E9A-74FF330F685E}"/>
              </a:ext>
            </a:extLst>
          </p:cNvPr>
          <p:cNvCxnSpPr>
            <a:cxnSpLocks/>
            <a:endCxn id="32" idx="0"/>
          </p:cNvCxnSpPr>
          <p:nvPr/>
        </p:nvCxnSpPr>
        <p:spPr>
          <a:xfrm flipV="1">
            <a:off x="6209039" y="3207535"/>
            <a:ext cx="3211496" cy="2248976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83547FA-B7D2-44AD-AA44-3688EDDDCAC3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141297"/>
            <a:ext cx="1378282" cy="1358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0244B50D-19C1-4D31-9DA5-3DEC4E957392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E908A49-2406-47C9-869A-4172390C0438}"/>
              </a:ext>
            </a:extLst>
          </p:cNvPr>
          <p:cNvCxnSpPr>
            <a:cxnSpLocks/>
          </p:cNvCxnSpPr>
          <p:nvPr/>
        </p:nvCxnSpPr>
        <p:spPr>
          <a:xfrm flipV="1">
            <a:off x="6209039" y="4323483"/>
            <a:ext cx="1617943" cy="1133031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83547FA-B7D2-44AD-AA44-3688EDDDCAC3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141297"/>
            <a:ext cx="1378282" cy="1358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0244B50D-19C1-4D31-9DA5-3DEC4E957392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E908A49-2406-47C9-869A-4172390C0438}"/>
              </a:ext>
            </a:extLst>
          </p:cNvPr>
          <p:cNvCxnSpPr>
            <a:cxnSpLocks/>
          </p:cNvCxnSpPr>
          <p:nvPr/>
        </p:nvCxnSpPr>
        <p:spPr>
          <a:xfrm flipV="1">
            <a:off x="4874015" y="3062766"/>
            <a:ext cx="1617943" cy="1133031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83547FA-B7D2-44AD-AA44-3688EDDDCAC3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141297"/>
            <a:ext cx="1378282" cy="1358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0244B50D-19C1-4D31-9DA5-3DEC4E957392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E908A49-2406-47C9-869A-4172390C0438}"/>
              </a:ext>
            </a:extLst>
          </p:cNvPr>
          <p:cNvCxnSpPr>
            <a:cxnSpLocks/>
          </p:cNvCxnSpPr>
          <p:nvPr/>
        </p:nvCxnSpPr>
        <p:spPr>
          <a:xfrm flipV="1">
            <a:off x="4874015" y="3062766"/>
            <a:ext cx="1617943" cy="1133031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65540E3-3695-439B-888A-0698A689207A}"/>
              </a:ext>
            </a:extLst>
          </p:cNvPr>
          <p:cNvCxnSpPr>
            <a:cxnSpLocks/>
          </p:cNvCxnSpPr>
          <p:nvPr/>
        </p:nvCxnSpPr>
        <p:spPr>
          <a:xfrm flipV="1">
            <a:off x="6178065" y="3062766"/>
            <a:ext cx="313893" cy="24086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83547FA-B7D2-44AD-AA44-3688EDDDCAC3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141297"/>
            <a:ext cx="1378282" cy="1358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0244B50D-19C1-4D31-9DA5-3DEC4E957392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E908A49-2406-47C9-869A-4172390C0438}"/>
              </a:ext>
            </a:extLst>
          </p:cNvPr>
          <p:cNvCxnSpPr>
            <a:cxnSpLocks/>
          </p:cNvCxnSpPr>
          <p:nvPr/>
        </p:nvCxnSpPr>
        <p:spPr>
          <a:xfrm flipV="1">
            <a:off x="6183116" y="4381565"/>
            <a:ext cx="1617943" cy="1133031"/>
          </a:xfrm>
          <a:prstGeom prst="straightConnector1">
            <a:avLst/>
          </a:prstGeom>
          <a:ln w="38100">
            <a:solidFill>
              <a:srgbClr val="FFC000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65540E3-3695-439B-888A-0698A689207A}"/>
              </a:ext>
            </a:extLst>
          </p:cNvPr>
          <p:cNvCxnSpPr>
            <a:cxnSpLocks/>
          </p:cNvCxnSpPr>
          <p:nvPr/>
        </p:nvCxnSpPr>
        <p:spPr>
          <a:xfrm flipV="1">
            <a:off x="6178065" y="3062766"/>
            <a:ext cx="313893" cy="24086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  <a:p>
            <a:r>
              <a:rPr lang="en-US" dirty="0"/>
              <a:t>View direction dependent</a:t>
            </a:r>
          </a:p>
          <a:p>
            <a:r>
              <a:rPr lang="en-US" dirty="0"/>
              <a:t>Colored by the Specular Color of the Material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3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en-US" dirty="0"/>
              <a:t>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onne 4">
            <a:extLst>
              <a:ext uri="{FF2B5EF4-FFF2-40B4-BE49-F238E27FC236}">
                <a16:creationId xmlns:a16="http://schemas.microsoft.com/office/drawing/2014/main" id="{088B2B06-EBB8-4310-A23C-3636034195BF}"/>
              </a:ext>
            </a:extLst>
          </p:cNvPr>
          <p:cNvSpPr/>
          <p:nvPr/>
        </p:nvSpPr>
        <p:spPr>
          <a:xfrm>
            <a:off x="2432481" y="1808575"/>
            <a:ext cx="1059977" cy="1059977"/>
          </a:xfrm>
          <a:prstGeom prst="sun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2BAD43-5869-4D71-9B03-8DA303ACB2D9}"/>
              </a:ext>
            </a:extLst>
          </p:cNvPr>
          <p:cNvCxnSpPr>
            <a:cxnSpLocks/>
          </p:cNvCxnSpPr>
          <p:nvPr/>
        </p:nvCxnSpPr>
        <p:spPr>
          <a:xfrm flipV="1">
            <a:off x="6173015" y="2224417"/>
            <a:ext cx="10101" cy="326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0244B50D-19C1-4D31-9DA5-3DEC4E957392}"/>
              </a:ext>
            </a:extLst>
          </p:cNvPr>
          <p:cNvSpPr/>
          <p:nvPr/>
        </p:nvSpPr>
        <p:spPr>
          <a:xfrm rot="2700000">
            <a:off x="8475742" y="3014761"/>
            <a:ext cx="958790" cy="13163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65540E3-3695-439B-888A-0698A689207A}"/>
              </a:ext>
            </a:extLst>
          </p:cNvPr>
          <p:cNvCxnSpPr>
            <a:cxnSpLocks/>
          </p:cNvCxnSpPr>
          <p:nvPr/>
        </p:nvCxnSpPr>
        <p:spPr>
          <a:xfrm flipV="1">
            <a:off x="6178065" y="3062766"/>
            <a:ext cx="313893" cy="24086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ilkreis 10">
            <a:extLst>
              <a:ext uri="{FF2B5EF4-FFF2-40B4-BE49-F238E27FC236}">
                <a16:creationId xmlns:a16="http://schemas.microsoft.com/office/drawing/2014/main" id="{7DDD00FE-3CDA-41F1-B2B3-07017D10E05A}"/>
              </a:ext>
            </a:extLst>
          </p:cNvPr>
          <p:cNvSpPr/>
          <p:nvPr/>
        </p:nvSpPr>
        <p:spPr>
          <a:xfrm>
            <a:off x="5391601" y="4704986"/>
            <a:ext cx="1562828" cy="1562828"/>
          </a:xfrm>
          <a:prstGeom prst="pie">
            <a:avLst>
              <a:gd name="adj1" fmla="val 16163540"/>
              <a:gd name="adj2" fmla="val 16724597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4932E2-DFAE-42D9-B2BC-FF4B3EE4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5514A9-14DF-4B36-9BCA-1700C09E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1825625"/>
            <a:ext cx="3416510" cy="3416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2539251"/>
          </a:xfrm>
        </p:spPr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933811"/>
            <a:ext cx="962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halfLightView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halfLightView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glossiness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392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4351338"/>
          </a:xfrm>
        </p:spPr>
        <p:txBody>
          <a:bodyPr/>
          <a:lstStyle/>
          <a:p>
            <a:r>
              <a:rPr lang="en-US" dirty="0"/>
              <a:t>Colored by the Specular of the Material</a:t>
            </a:r>
          </a:p>
          <a:p>
            <a:pPr lvl="1"/>
            <a:r>
              <a:rPr lang="en-US" dirty="0"/>
              <a:t>Simply multiply the light with the Specular  Color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B73DC1-D6FA-4DD9-8B0A-7C951D9EC311}"/>
              </a:ext>
            </a:extLst>
          </p:cNvPr>
          <p:cNvSpPr txBox="1"/>
          <p:nvPr/>
        </p:nvSpPr>
        <p:spPr>
          <a:xfrm>
            <a:off x="905434" y="2933811"/>
            <a:ext cx="10926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cameraPos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halfLightView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(normal,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halfLightView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halfAngle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glossiness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falloff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A1BAA3-0B11-4851-9215-141E2691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4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75" y="970945"/>
            <a:ext cx="5770485" cy="5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en-US" dirty="0">
                <a:solidFill>
                  <a:schemeClr val="bg1"/>
                </a:solidFill>
              </a:rPr>
              <a:t> 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75" y="970945"/>
            <a:ext cx="5770485" cy="5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(how it works)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 (how it works)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004934" y="2863048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190260" y="2379216"/>
            <a:ext cx="1583081" cy="3262543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228295" y="5406501"/>
            <a:ext cx="523783" cy="3817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760956" y="5406501"/>
            <a:ext cx="435006" cy="399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187084" y="5308847"/>
            <a:ext cx="213064" cy="47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3417903" y="5335480"/>
            <a:ext cx="745725" cy="541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4190261" y="5406501"/>
            <a:ext cx="790112" cy="47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980373" y="5406501"/>
            <a:ext cx="443884" cy="470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424257" y="5406501"/>
            <a:ext cx="648070" cy="47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6072327" y="5406501"/>
            <a:ext cx="861134" cy="399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933461" y="5335480"/>
            <a:ext cx="861134" cy="470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7794595" y="5335480"/>
            <a:ext cx="372862" cy="541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8167457" y="5335480"/>
            <a:ext cx="674703" cy="5504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8833282" y="5335480"/>
            <a:ext cx="1251751" cy="541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0093911" y="5308847"/>
            <a:ext cx="559293" cy="568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3734487" y="2843074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502895" y="4370032"/>
            <a:ext cx="4150309" cy="125175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1769510" y="290965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3767143" y="2361461"/>
            <a:ext cx="770775" cy="3326908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92553" y="2843074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H="1" flipV="1">
            <a:off x="1047406" y="2494625"/>
            <a:ext cx="2213556" cy="312716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4586745" y="282975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 flipV="1">
            <a:off x="7032542" y="2104008"/>
            <a:ext cx="322612" cy="350446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  <a:r>
              <a:rPr lang="de-DE" dirty="0"/>
              <a:t>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  <a:p>
            <a:r>
              <a:rPr lang="en-US" dirty="0"/>
              <a:t>View direction dependent</a:t>
            </a:r>
          </a:p>
          <a:p>
            <a:r>
              <a:rPr lang="en-US" dirty="0"/>
              <a:t>Colored by the Specular Color of the Material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738</Words>
  <Application>Microsoft Office PowerPoint</Application>
  <PresentationFormat>Breitbild</PresentationFormat>
  <Paragraphs>162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</vt:lpstr>
      <vt:lpstr>Introduction to Shader development</vt:lpstr>
      <vt:lpstr>Light</vt:lpstr>
      <vt:lpstr>Diffuse Light</vt:lpstr>
      <vt:lpstr>Specular Light</vt:lpstr>
      <vt:lpstr>Specular Light</vt:lpstr>
      <vt:lpstr>Specular Light</vt:lpstr>
      <vt:lpstr>Specular Light (how it works)</vt:lpstr>
      <vt:lpstr>Specular Light (how it works)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ROUGHNESS!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  <vt:lpstr>Specular Light (how to fake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Shader development</dc:title>
  <dc:creator>Paul</dc:creator>
  <cp:lastModifiedBy>paul_nasdalack</cp:lastModifiedBy>
  <cp:revision>70</cp:revision>
  <dcterms:created xsi:type="dcterms:W3CDTF">2016-09-05T11:45:06Z</dcterms:created>
  <dcterms:modified xsi:type="dcterms:W3CDTF">2020-12-28T13:15:10Z</dcterms:modified>
</cp:coreProperties>
</file>