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sldIdLst>
    <p:sldId id="256" r:id="rId2"/>
    <p:sldId id="259" r:id="rId3"/>
    <p:sldId id="261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3" r:id="rId13"/>
    <p:sldId id="282" r:id="rId14"/>
    <p:sldId id="300" r:id="rId15"/>
    <p:sldId id="301" r:id="rId16"/>
    <p:sldId id="284" r:id="rId17"/>
    <p:sldId id="286" r:id="rId18"/>
    <p:sldId id="287" r:id="rId19"/>
    <p:sldId id="285" r:id="rId20"/>
    <p:sldId id="288" r:id="rId21"/>
    <p:sldId id="289" r:id="rId22"/>
    <p:sldId id="295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D6D1-5AF5-4DAE-BD99-805A0F2444B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3CF8-159C-46A1-9EC4-6BF5B58F99B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5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9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8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0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4002-5576-4EFB-AA4E-99A054BA1235}" type="datetimeFigureOut">
              <a:rPr lang="de-DE" smtClean="0"/>
              <a:t>28.12.2020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FD8-8505-4398-8094-EC0B29BFC5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2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PBR/Theo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Shader</a:t>
            </a:r>
            <a:r>
              <a:rPr lang="en-US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h_da</a:t>
            </a:r>
            <a:r>
              <a:rPr lang="en-US" dirty="0"/>
              <a:t> </a:t>
            </a:r>
            <a:r>
              <a:rPr lang="en-US" dirty="0" smtClean="0"/>
              <a:t>WS2020/21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Nasdalack</a:t>
            </a:r>
            <a:endParaRPr lang="en-US" dirty="0"/>
          </a:p>
          <a:p>
            <a:endParaRPr lang="de-DE" dirty="0"/>
          </a:p>
          <a:p>
            <a:r>
              <a:rPr lang="de-DE" dirty="0" smtClean="0"/>
              <a:t>info@paul-nasdalack.com</a:t>
            </a:r>
            <a:endParaRPr lang="de-DE" dirty="0"/>
          </a:p>
          <a:p>
            <a:r>
              <a:rPr lang="de-DE" dirty="0">
                <a:solidFill>
                  <a:srgbClr val="1DA1F2"/>
                </a:solidFill>
              </a:rPr>
              <a:t>@</a:t>
            </a:r>
            <a:r>
              <a:rPr lang="de-DE" dirty="0" err="1">
                <a:solidFill>
                  <a:srgbClr val="1DA1F2"/>
                </a:solidFill>
              </a:rPr>
              <a:t>littleBugHunter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2054" name="Picture 6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94" y="4971139"/>
            <a:ext cx="236100" cy="1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CAE280-B07B-4211-8BB3-B4A8CF4D73E8}"/>
              </a:ext>
            </a:extLst>
          </p:cNvPr>
          <p:cNvSpPr txBox="1"/>
          <p:nvPr/>
        </p:nvSpPr>
        <p:spPr>
          <a:xfrm>
            <a:off x="3451412" y="5809129"/>
            <a:ext cx="528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Heavily based on: </a:t>
            </a:r>
            <a:r>
              <a:rPr lang="en-US" sz="1400" i="1" dirty="0">
                <a:hlinkClick r:id="rId3"/>
              </a:rPr>
              <a:t>https://learnopengl.com/PBR/Theory</a:t>
            </a:r>
            <a:endParaRPr lang="en-US" sz="1400" i="1" dirty="0"/>
          </a:p>
          <a:p>
            <a:pPr algn="ctr"/>
            <a:r>
              <a:rPr lang="en-US" sz="1400" i="1" dirty="0"/>
              <a:t>All formulas taken from there </a:t>
            </a:r>
          </a:p>
        </p:txBody>
      </p:sp>
    </p:spTree>
    <p:extLst>
      <p:ext uri="{BB962C8B-B14F-4D97-AF65-F5344CB8AC3E}">
        <p14:creationId xmlns:p14="http://schemas.microsoft.com/office/powerpoint/2010/main" val="2467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„specular part“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0150"/>
          </a:xfrm>
        </p:spPr>
        <p:txBody>
          <a:bodyPr>
            <a:normAutofit/>
          </a:bodyPr>
          <a:lstStyle/>
          <a:p>
            <a:r>
              <a:rPr lang="en-US" dirty="0"/>
              <a:t>aka specular component</a:t>
            </a:r>
          </a:p>
          <a:p>
            <a:r>
              <a:rPr lang="en-US" sz="2000" dirty="0"/>
              <a:t>aka Fresnel term</a:t>
            </a:r>
          </a:p>
          <a:p>
            <a:r>
              <a:rPr lang="en-US" sz="1800" dirty="0"/>
              <a:t>(speak: “</a:t>
            </a:r>
            <a:r>
              <a:rPr lang="en-US" sz="1800" dirty="0" err="1"/>
              <a:t>Freh-nel</a:t>
            </a:r>
            <a:r>
              <a:rPr lang="en-US" sz="1800" dirty="0"/>
              <a:t>”)</a:t>
            </a:r>
          </a:p>
          <a:p>
            <a:r>
              <a:rPr lang="en-US" sz="1400" i="1" dirty="0"/>
              <a:t>(the “s” is silent)</a:t>
            </a:r>
          </a:p>
          <a:p>
            <a:r>
              <a:rPr lang="en-US" sz="900" i="1" dirty="0"/>
              <a:t>(because it’s cool)</a:t>
            </a:r>
          </a:p>
          <a:p>
            <a:r>
              <a:rPr lang="en-US" sz="800" i="1" dirty="0"/>
              <a:t>(and </a:t>
            </a:r>
            <a:r>
              <a:rPr lang="en-US" sz="800" i="1" dirty="0" err="1"/>
              <a:t>french</a:t>
            </a:r>
            <a:r>
              <a:rPr lang="en-US" sz="800" i="1" dirty="0"/>
              <a:t>)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24439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Fresnel is what light does at low viewing angles</a:t>
            </a:r>
          </a:p>
          <a:p>
            <a:r>
              <a:rPr lang="en-US" dirty="0"/>
              <a:t>The flatter you look at a surface, the more light will be reflected</a:t>
            </a:r>
          </a:p>
          <a:p>
            <a:r>
              <a:rPr lang="en-US" dirty="0"/>
              <a:t>You can try this at home with your desk</a:t>
            </a:r>
          </a:p>
          <a:p>
            <a:r>
              <a:rPr lang="en-US" dirty="0"/>
              <a:t>In theory at a 90° viewing angle 100% of the light is reflected and none is absorbed</a:t>
            </a:r>
          </a:p>
        </p:txBody>
      </p:sp>
    </p:spTree>
    <p:extLst>
      <p:ext uri="{BB962C8B-B14F-4D97-AF65-F5344CB8AC3E}">
        <p14:creationId xmlns:p14="http://schemas.microsoft.com/office/powerpoint/2010/main" val="21224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Function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105835"/>
            <a:ext cx="10515600" cy="2071127"/>
          </a:xfrm>
        </p:spPr>
        <p:txBody>
          <a:bodyPr>
            <a:normAutofit/>
          </a:bodyPr>
          <a:lstStyle/>
          <a:p>
            <a:r>
              <a:rPr lang="en-US" dirty="0"/>
              <a:t>Just a fancy word for </a:t>
            </a:r>
            <a:r>
              <a:rPr lang="en-US" dirty="0" err="1"/>
              <a:t>ViewDir</a:t>
            </a:r>
            <a:r>
              <a:rPr lang="en-US" dirty="0"/>
              <a:t> dot </a:t>
            </a:r>
            <a:r>
              <a:rPr lang="en-US" dirty="0" err="1"/>
              <a:t>HalfViewDir</a:t>
            </a:r>
            <a:r>
              <a:rPr lang="en-US" dirty="0"/>
              <a:t> (halfway point between Light and View Direction)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D941E6-35D9-422C-BADC-96085954A47D}"/>
              </a:ext>
            </a:extLst>
          </p:cNvPr>
          <p:cNvSpPr txBox="1"/>
          <p:nvPr/>
        </p:nvSpPr>
        <p:spPr>
          <a:xfrm>
            <a:off x="838200" y="2439809"/>
            <a:ext cx="962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cosTheta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 + (1.0 - F0) * pow(1.0 -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cosTheta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5.0);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26E84F7-5FFE-4905-A34C-3EC70A1C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762"/>
            <a:ext cx="3667125" cy="409575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B63A2334-E4E5-417B-B1FE-D91D8C72707C}"/>
              </a:ext>
            </a:extLst>
          </p:cNvPr>
          <p:cNvSpPr/>
          <p:nvPr/>
        </p:nvSpPr>
        <p:spPr>
          <a:xfrm rot="6173504">
            <a:off x="5119958" y="1766593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528343-BA2E-4F14-8FF9-C2E159253181}"/>
              </a:ext>
            </a:extLst>
          </p:cNvPr>
          <p:cNvSpPr txBox="1"/>
          <p:nvPr/>
        </p:nvSpPr>
        <p:spPr>
          <a:xfrm>
            <a:off x="5735939" y="1554204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cosTheta</a:t>
            </a:r>
            <a:r>
              <a:rPr lang="en-US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28983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Fresnel Function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105835"/>
            <a:ext cx="10515600" cy="2387040"/>
          </a:xfrm>
        </p:spPr>
        <p:txBody>
          <a:bodyPr>
            <a:normAutofit/>
          </a:bodyPr>
          <a:lstStyle/>
          <a:p>
            <a:r>
              <a:rPr lang="en-US" dirty="0"/>
              <a:t>F0 describes the specular component at the worst case Scenario of viewing the surface from the top</a:t>
            </a:r>
          </a:p>
          <a:p>
            <a:r>
              <a:rPr lang="en-US" dirty="0"/>
              <a:t>At 90° it’s always white</a:t>
            </a:r>
          </a:p>
          <a:p>
            <a:pPr lvl="1"/>
            <a:r>
              <a:rPr lang="en-US" dirty="0"/>
              <a:t>Note how this is just a fancy lerp between F0 and white with some power curve applied to </a:t>
            </a:r>
            <a:r>
              <a:rPr lang="en-US" dirty="0" err="1"/>
              <a:t>cosTheta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D941E6-35D9-422C-BADC-96085954A47D}"/>
              </a:ext>
            </a:extLst>
          </p:cNvPr>
          <p:cNvSpPr txBox="1"/>
          <p:nvPr/>
        </p:nvSpPr>
        <p:spPr>
          <a:xfrm>
            <a:off x="838200" y="2439809"/>
            <a:ext cx="962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cosTheta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 + (1.0 - F0) * pow(1.0 -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cosTheta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5.0);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26E84F7-5FFE-4905-A34C-3EC70A1C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762"/>
            <a:ext cx="3667125" cy="409575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B63A2334-E4E5-417B-B1FE-D91D8C72707C}"/>
              </a:ext>
            </a:extLst>
          </p:cNvPr>
          <p:cNvSpPr/>
          <p:nvPr/>
        </p:nvSpPr>
        <p:spPr>
          <a:xfrm rot="15550540">
            <a:off x="2600877" y="3432619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528343-BA2E-4F14-8FF9-C2E159253181}"/>
              </a:ext>
            </a:extLst>
          </p:cNvPr>
          <p:cNvSpPr txBox="1"/>
          <p:nvPr/>
        </p:nvSpPr>
        <p:spPr>
          <a:xfrm>
            <a:off x="3128680" y="3704520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F0?!</a:t>
            </a:r>
          </a:p>
        </p:txBody>
      </p:sp>
    </p:spTree>
    <p:extLst>
      <p:ext uri="{BB962C8B-B14F-4D97-AF65-F5344CB8AC3E}">
        <p14:creationId xmlns:p14="http://schemas.microsoft.com/office/powerpoint/2010/main" val="22872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F0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7371A4-7381-45B7-A5A4-1D14CA7C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4799255"/>
          </a:xfrm>
        </p:spPr>
        <p:txBody>
          <a:bodyPr/>
          <a:lstStyle/>
          <a:p>
            <a:r>
              <a:rPr lang="en-US" dirty="0"/>
              <a:t>F0 can be measured and there are tables online for it</a:t>
            </a:r>
          </a:p>
          <a:p>
            <a:r>
              <a:rPr lang="en-US" dirty="0"/>
              <a:t>Non metals usually stay between 0.02 and 0.17</a:t>
            </a:r>
          </a:p>
          <a:p>
            <a:r>
              <a:rPr lang="en-US" dirty="0"/>
              <a:t>We can simply set it to 0.04 and it will look ok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5DD13-4493-4E25-80DC-A80F65A2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0" y="3153480"/>
            <a:ext cx="5819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F0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7371A4-7381-45B7-A5A4-1D14CA7C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4799255"/>
          </a:xfrm>
        </p:spPr>
        <p:txBody>
          <a:bodyPr/>
          <a:lstStyle/>
          <a:p>
            <a:r>
              <a:rPr lang="en-US" dirty="0"/>
              <a:t>F0 can be measured and there are tables online for it</a:t>
            </a:r>
          </a:p>
          <a:p>
            <a:r>
              <a:rPr lang="en-US" dirty="0"/>
              <a:t>Metals have a much bigger range and are colored</a:t>
            </a:r>
          </a:p>
          <a:p>
            <a:r>
              <a:rPr lang="en-US" dirty="0"/>
              <a:t>As metals don’t have an albedo, we can use the albedo color here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D5DD13-4493-4E25-80DC-A80F65A2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0" y="3153480"/>
            <a:ext cx="5819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201169E-29DE-45D4-B0C8-2412ED55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5788"/>
            <a:ext cx="10797989" cy="1551174"/>
          </a:xfrm>
        </p:spPr>
        <p:txBody>
          <a:bodyPr>
            <a:normAutofit/>
          </a:bodyPr>
          <a:lstStyle/>
          <a:p>
            <a:r>
              <a:rPr lang="en-US" dirty="0"/>
              <a:t>This whole code part is called BRDF (bidirectional reflectance distribution function)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5804D8-23DC-4E98-BE6E-4A8312E74C50}"/>
              </a:ext>
            </a:extLst>
          </p:cNvPr>
          <p:cNvSpPr txBox="1"/>
          <p:nvPr/>
        </p:nvSpPr>
        <p:spPr>
          <a:xfrm>
            <a:off x="905435" y="1690688"/>
            <a:ext cx="9628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F0);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1690688"/>
            <a:ext cx="9628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F0);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201169E-29DE-45D4-B0C8-2412ED55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5788"/>
            <a:ext cx="10797989" cy="1551174"/>
          </a:xfrm>
        </p:spPr>
        <p:txBody>
          <a:bodyPr>
            <a:normAutofit/>
          </a:bodyPr>
          <a:lstStyle/>
          <a:p>
            <a:r>
              <a:rPr lang="en-US" dirty="0"/>
              <a:t>This whole code part is called BRDF (bidirectional reflectance distribution function)</a:t>
            </a:r>
          </a:p>
        </p:txBody>
      </p:sp>
    </p:spTree>
    <p:extLst>
      <p:ext uri="{BB962C8B-B14F-4D97-AF65-F5344CB8AC3E}">
        <p14:creationId xmlns:p14="http://schemas.microsoft.com/office/powerpoint/2010/main" val="40395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1690688"/>
            <a:ext cx="9628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F0);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201169E-29DE-45D4-B0C8-2412ED55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5788"/>
            <a:ext cx="10797989" cy="1551174"/>
          </a:xfrm>
        </p:spPr>
        <p:txBody>
          <a:bodyPr>
            <a:normAutofit/>
          </a:bodyPr>
          <a:lstStyle/>
          <a:p>
            <a:r>
              <a:rPr lang="en-US" dirty="0"/>
              <a:t>This whole code part is called BRDF (bidirectional reflectance distribution function)</a:t>
            </a:r>
          </a:p>
          <a:p>
            <a:r>
              <a:rPr lang="en-US" dirty="0"/>
              <a:t>Lambert and </a:t>
            </a:r>
            <a:r>
              <a:rPr lang="en-US" dirty="0" err="1"/>
              <a:t>BlinnPhong</a:t>
            </a:r>
            <a:r>
              <a:rPr lang="en-US" dirty="0"/>
              <a:t> are pretty bad, 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4015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Cook-Torrance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1EAEDB-9407-47D8-85A3-FBC4D440F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884"/>
          </a:xfrm>
        </p:spPr>
        <p:txBody>
          <a:bodyPr/>
          <a:lstStyle/>
          <a:p>
            <a:r>
              <a:rPr lang="de-DE" dirty="0" err="1"/>
              <a:t>Physically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Rendering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78FF3-BC96-4554-871C-908347B4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686455"/>
            <a:ext cx="4762500" cy="26765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7109C9F-1B2E-494E-9EBB-F56F04D3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65" y="2348753"/>
            <a:ext cx="6503270" cy="12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Cook-Torrance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FCCEB5-6B81-48D8-A18E-0D7F5E07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0188"/>
            <a:ext cx="2752725" cy="381000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BDD0E3B-2BB7-41AA-ACC5-52EA01087F3A}"/>
              </a:ext>
            </a:extLst>
          </p:cNvPr>
          <p:cNvSpPr/>
          <p:nvPr/>
        </p:nvSpPr>
        <p:spPr>
          <a:xfrm rot="15773107">
            <a:off x="1402650" y="1941518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4A59B3-657A-45D5-9610-1E378CFDAA81}"/>
              </a:ext>
            </a:extLst>
          </p:cNvPr>
          <p:cNvSpPr txBox="1"/>
          <p:nvPr/>
        </p:nvSpPr>
        <p:spPr>
          <a:xfrm>
            <a:off x="1866444" y="2232212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Lambert is back!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FE2440-EAA9-4DAD-8309-AE1C9FC1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48012"/>
            <a:ext cx="1314450" cy="56197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0B48C04-5D11-4F61-AE8B-8CA295D7D4F0}"/>
              </a:ext>
            </a:extLst>
          </p:cNvPr>
          <p:cNvSpPr/>
          <p:nvPr/>
        </p:nvSpPr>
        <p:spPr>
          <a:xfrm rot="15773107">
            <a:off x="1599874" y="3781095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A443F9-1A50-43BC-903B-B3DA28658B17}"/>
              </a:ext>
            </a:extLst>
          </p:cNvPr>
          <p:cNvSpPr txBox="1"/>
          <p:nvPr/>
        </p:nvSpPr>
        <p:spPr>
          <a:xfrm>
            <a:off x="2063668" y="4071789"/>
            <a:ext cx="51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by PI to counteract some later calculations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7C928EB-CA4C-4D2C-B55A-A71FB38F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Cook-Torrance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1EAEDB-9407-47D8-85A3-FBC4D440F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(The specular part)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Cook-Torrance </a:t>
            </a:r>
            <a:r>
              <a:rPr lang="en-US" sz="2400" dirty="0"/>
              <a:t>(The specular part)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46361"/>
            <a:ext cx="10515600" cy="3530601"/>
          </a:xfrm>
        </p:spPr>
        <p:txBody>
          <a:bodyPr/>
          <a:lstStyle/>
          <a:p>
            <a:r>
              <a:rPr lang="en-US" dirty="0"/>
              <a:t>DFG stands for:</a:t>
            </a:r>
          </a:p>
          <a:p>
            <a:pPr lvl="1"/>
            <a:r>
              <a:rPr lang="en-US" dirty="0"/>
              <a:t>normal </a:t>
            </a:r>
            <a:r>
              <a:rPr lang="en-US" b="1" dirty="0"/>
              <a:t>D</a:t>
            </a:r>
            <a:r>
              <a:rPr lang="en-US" dirty="0"/>
              <a:t>istribution function</a:t>
            </a:r>
          </a:p>
          <a:p>
            <a:pPr lvl="1"/>
            <a:r>
              <a:rPr lang="en-US" b="1" dirty="0"/>
              <a:t>F</a:t>
            </a:r>
            <a:r>
              <a:rPr lang="en-US" dirty="0"/>
              <a:t>resnel </a:t>
            </a:r>
          </a:p>
          <a:p>
            <a:pPr lvl="1"/>
            <a:r>
              <a:rPr lang="en-US" b="1" dirty="0"/>
              <a:t>G</a:t>
            </a:r>
            <a:r>
              <a:rPr lang="en-US" dirty="0"/>
              <a:t>eometry </a:t>
            </a:r>
          </a:p>
          <a:p>
            <a:r>
              <a:rPr lang="en-US" dirty="0"/>
              <a:t>We already know Fresnel</a:t>
            </a:r>
          </a:p>
          <a:p>
            <a:r>
              <a:rPr lang="en-US" dirty="0"/>
              <a:t>The other two are functions are dependent on roughness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69ECB5-128D-405F-9B3A-BE0F8B63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983"/>
            <a:ext cx="2667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INTRODUCING:</a:t>
            </a:r>
            <a:br>
              <a:rPr lang="en-US" b="1" dirty="0"/>
            </a:br>
            <a:r>
              <a:rPr lang="en-US" b="1" dirty="0"/>
              <a:t>MICROFACETS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81EAEDB-9407-47D8-85A3-FBC4D440F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EA0940-DFC1-4124-B29B-9205E92C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68" y="3707186"/>
            <a:ext cx="3213100" cy="25273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0DF2941-AD81-4A1A-808B-8FCC6A864335}"/>
              </a:ext>
            </a:extLst>
          </p:cNvPr>
          <p:cNvSpPr txBox="1"/>
          <p:nvPr/>
        </p:nvSpPr>
        <p:spPr>
          <a:xfrm>
            <a:off x="9036424" y="6429473"/>
            <a:ext cx="315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Image source:</a:t>
            </a:r>
          </a:p>
          <a:p>
            <a:r>
              <a:rPr lang="en-US" sz="1000" i="1" dirty="0"/>
              <a:t>https://commons.wikimedia.org/wiki/File:Disco_ball4.jpg</a:t>
            </a:r>
          </a:p>
        </p:txBody>
      </p:sp>
    </p:spTree>
    <p:extLst>
      <p:ext uri="{BB962C8B-B14F-4D97-AF65-F5344CB8AC3E}">
        <p14:creationId xmlns:p14="http://schemas.microsoft.com/office/powerpoint/2010/main" val="20761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Microfacets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roughness can be approximated with many tiny little mirrors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51F11EB-FDAF-44CF-8A56-C8B29AF204D8}"/>
              </a:ext>
            </a:extLst>
          </p:cNvPr>
          <p:cNvCxnSpPr/>
          <p:nvPr/>
        </p:nvCxnSpPr>
        <p:spPr>
          <a:xfrm>
            <a:off x="2097741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BEB793-BC09-4420-ABD3-6F0FA9FA5FD8}"/>
              </a:ext>
            </a:extLst>
          </p:cNvPr>
          <p:cNvCxnSpPr/>
          <p:nvPr/>
        </p:nvCxnSpPr>
        <p:spPr>
          <a:xfrm>
            <a:off x="2761129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3F18919-7A56-4901-BC36-3A4ABBDB1F9D}"/>
              </a:ext>
            </a:extLst>
          </p:cNvPr>
          <p:cNvCxnSpPr/>
          <p:nvPr/>
        </p:nvCxnSpPr>
        <p:spPr>
          <a:xfrm>
            <a:off x="3406588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FC2EFA1-BBA4-48B6-BE84-2878BF4FA936}"/>
              </a:ext>
            </a:extLst>
          </p:cNvPr>
          <p:cNvCxnSpPr/>
          <p:nvPr/>
        </p:nvCxnSpPr>
        <p:spPr>
          <a:xfrm>
            <a:off x="4069976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C1D5311-B2DC-40B3-A973-FCA9DF653B78}"/>
              </a:ext>
            </a:extLst>
          </p:cNvPr>
          <p:cNvCxnSpPr/>
          <p:nvPr/>
        </p:nvCxnSpPr>
        <p:spPr>
          <a:xfrm>
            <a:off x="4742329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BBCF491-C43C-452A-A35C-68581ABB2114}"/>
              </a:ext>
            </a:extLst>
          </p:cNvPr>
          <p:cNvCxnSpPr/>
          <p:nvPr/>
        </p:nvCxnSpPr>
        <p:spPr>
          <a:xfrm>
            <a:off x="5405717" y="4392706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6FED92-16B9-46E4-AE75-41529B3F6B49}"/>
              </a:ext>
            </a:extLst>
          </p:cNvPr>
          <p:cNvCxnSpPr/>
          <p:nvPr/>
        </p:nvCxnSpPr>
        <p:spPr>
          <a:xfrm>
            <a:off x="6060141" y="4374777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E6FB22-81CA-4CDD-86F8-09D6991024FD}"/>
              </a:ext>
            </a:extLst>
          </p:cNvPr>
          <p:cNvCxnSpPr/>
          <p:nvPr/>
        </p:nvCxnSpPr>
        <p:spPr>
          <a:xfrm>
            <a:off x="6723529" y="4374777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FE3FE22-A522-45F6-8A5A-6EA4E42DCB6D}"/>
              </a:ext>
            </a:extLst>
          </p:cNvPr>
          <p:cNvCxnSpPr/>
          <p:nvPr/>
        </p:nvCxnSpPr>
        <p:spPr>
          <a:xfrm>
            <a:off x="7368988" y="4374777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6C3A5B2-9815-4EC4-8600-0F6EF2B75EAF}"/>
              </a:ext>
            </a:extLst>
          </p:cNvPr>
          <p:cNvCxnSpPr/>
          <p:nvPr/>
        </p:nvCxnSpPr>
        <p:spPr>
          <a:xfrm>
            <a:off x="8032376" y="4374777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12257B3-99AD-4630-9F2B-9FF57A4AD222}"/>
              </a:ext>
            </a:extLst>
          </p:cNvPr>
          <p:cNvCxnSpPr/>
          <p:nvPr/>
        </p:nvCxnSpPr>
        <p:spPr>
          <a:xfrm>
            <a:off x="8704729" y="4374777"/>
            <a:ext cx="5378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D88398-8C41-4DD5-8FEC-E6B77268C21B}"/>
              </a:ext>
            </a:extLst>
          </p:cNvPr>
          <p:cNvCxnSpPr/>
          <p:nvPr/>
        </p:nvCxnSpPr>
        <p:spPr>
          <a:xfrm>
            <a:off x="1389529" y="2949388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94A797A-CE3F-4966-8A41-CCBB2A77DF66}"/>
              </a:ext>
            </a:extLst>
          </p:cNvPr>
          <p:cNvCxnSpPr>
            <a:cxnSpLocks/>
          </p:cNvCxnSpPr>
          <p:nvPr/>
        </p:nvCxnSpPr>
        <p:spPr>
          <a:xfrm flipV="1">
            <a:off x="2366682" y="2949388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5952C29-A417-4E3A-8415-F9EE7C769646}"/>
              </a:ext>
            </a:extLst>
          </p:cNvPr>
          <p:cNvCxnSpPr/>
          <p:nvPr/>
        </p:nvCxnSpPr>
        <p:spPr>
          <a:xfrm>
            <a:off x="2709583" y="2969558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A4A32C2-57C0-418D-841E-6F367231470A}"/>
              </a:ext>
            </a:extLst>
          </p:cNvPr>
          <p:cNvCxnSpPr>
            <a:cxnSpLocks/>
          </p:cNvCxnSpPr>
          <p:nvPr/>
        </p:nvCxnSpPr>
        <p:spPr>
          <a:xfrm flipV="1">
            <a:off x="3686736" y="2969558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6245447-08A1-4F01-BB3D-A65367AA3B72}"/>
              </a:ext>
            </a:extLst>
          </p:cNvPr>
          <p:cNvCxnSpPr/>
          <p:nvPr/>
        </p:nvCxnSpPr>
        <p:spPr>
          <a:xfrm>
            <a:off x="4022910" y="3011020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95B3E2F-B183-4A03-B4E2-0133B7312D41}"/>
              </a:ext>
            </a:extLst>
          </p:cNvPr>
          <p:cNvCxnSpPr>
            <a:cxnSpLocks/>
          </p:cNvCxnSpPr>
          <p:nvPr/>
        </p:nvCxnSpPr>
        <p:spPr>
          <a:xfrm flipV="1">
            <a:off x="5000063" y="3011020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FF46BB-CC3A-4512-80E0-A15315B8F916}"/>
              </a:ext>
            </a:extLst>
          </p:cNvPr>
          <p:cNvCxnSpPr/>
          <p:nvPr/>
        </p:nvCxnSpPr>
        <p:spPr>
          <a:xfrm>
            <a:off x="5383305" y="2949388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6DCAC4-E3AB-4367-9F15-23EB18013DBF}"/>
              </a:ext>
            </a:extLst>
          </p:cNvPr>
          <p:cNvCxnSpPr>
            <a:cxnSpLocks/>
          </p:cNvCxnSpPr>
          <p:nvPr/>
        </p:nvCxnSpPr>
        <p:spPr>
          <a:xfrm flipV="1">
            <a:off x="6360458" y="2949388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812EFCC-A5B9-4B66-909A-EAFFE08A8A27}"/>
              </a:ext>
            </a:extLst>
          </p:cNvPr>
          <p:cNvCxnSpPr/>
          <p:nvPr/>
        </p:nvCxnSpPr>
        <p:spPr>
          <a:xfrm>
            <a:off x="6703359" y="2969558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E09270-AE60-40D1-9BDD-D7FC75B19174}"/>
              </a:ext>
            </a:extLst>
          </p:cNvPr>
          <p:cNvCxnSpPr>
            <a:cxnSpLocks/>
          </p:cNvCxnSpPr>
          <p:nvPr/>
        </p:nvCxnSpPr>
        <p:spPr>
          <a:xfrm flipV="1">
            <a:off x="7680512" y="2969558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2C40722-B693-42E7-9F46-1D5DEF4B04F9}"/>
              </a:ext>
            </a:extLst>
          </p:cNvPr>
          <p:cNvCxnSpPr/>
          <p:nvPr/>
        </p:nvCxnSpPr>
        <p:spPr>
          <a:xfrm>
            <a:off x="7974102" y="2989729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D85C6D2-68D0-4618-9080-C959B561A4E9}"/>
              </a:ext>
            </a:extLst>
          </p:cNvPr>
          <p:cNvCxnSpPr>
            <a:cxnSpLocks/>
          </p:cNvCxnSpPr>
          <p:nvPr/>
        </p:nvCxnSpPr>
        <p:spPr>
          <a:xfrm flipV="1">
            <a:off x="8951255" y="2989729"/>
            <a:ext cx="927847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Microfacets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roughness can be approximated with many tiny little mirrors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51F11EB-FDAF-44CF-8A56-C8B29AF204D8}"/>
              </a:ext>
            </a:extLst>
          </p:cNvPr>
          <p:cNvCxnSpPr>
            <a:cxnSpLocks/>
          </p:cNvCxnSpPr>
          <p:nvPr/>
        </p:nvCxnSpPr>
        <p:spPr>
          <a:xfrm flipV="1">
            <a:off x="2097741" y="4240306"/>
            <a:ext cx="51995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BEB793-BC09-4420-ABD3-6F0FA9FA5FD8}"/>
              </a:ext>
            </a:extLst>
          </p:cNvPr>
          <p:cNvCxnSpPr>
            <a:cxnSpLocks/>
          </p:cNvCxnSpPr>
          <p:nvPr/>
        </p:nvCxnSpPr>
        <p:spPr>
          <a:xfrm flipV="1">
            <a:off x="2709583" y="4392706"/>
            <a:ext cx="589429" cy="12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3F18919-7A56-4901-BC36-3A4ABBDB1F9D}"/>
              </a:ext>
            </a:extLst>
          </p:cNvPr>
          <p:cNvCxnSpPr>
            <a:cxnSpLocks/>
          </p:cNvCxnSpPr>
          <p:nvPr/>
        </p:nvCxnSpPr>
        <p:spPr>
          <a:xfrm>
            <a:off x="3415553" y="4240306"/>
            <a:ext cx="528918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FC2EFA1-BBA4-48B6-BE84-2878BF4FA936}"/>
              </a:ext>
            </a:extLst>
          </p:cNvPr>
          <p:cNvCxnSpPr>
            <a:cxnSpLocks/>
          </p:cNvCxnSpPr>
          <p:nvPr/>
        </p:nvCxnSpPr>
        <p:spPr>
          <a:xfrm flipV="1">
            <a:off x="4022910" y="4392706"/>
            <a:ext cx="584949" cy="12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C1D5311-B2DC-40B3-A973-FCA9DF653B78}"/>
              </a:ext>
            </a:extLst>
          </p:cNvPr>
          <p:cNvCxnSpPr>
            <a:cxnSpLocks/>
          </p:cNvCxnSpPr>
          <p:nvPr/>
        </p:nvCxnSpPr>
        <p:spPr>
          <a:xfrm>
            <a:off x="4778188" y="4240306"/>
            <a:ext cx="502024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BBCF491-C43C-452A-A35C-68581ABB2114}"/>
              </a:ext>
            </a:extLst>
          </p:cNvPr>
          <p:cNvCxnSpPr>
            <a:cxnSpLocks/>
          </p:cNvCxnSpPr>
          <p:nvPr/>
        </p:nvCxnSpPr>
        <p:spPr>
          <a:xfrm flipV="1">
            <a:off x="5405717" y="4177553"/>
            <a:ext cx="522193" cy="215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6FED92-16B9-46E4-AE75-41529B3F6B49}"/>
              </a:ext>
            </a:extLst>
          </p:cNvPr>
          <p:cNvCxnSpPr>
            <a:cxnSpLocks/>
          </p:cNvCxnSpPr>
          <p:nvPr/>
        </p:nvCxnSpPr>
        <p:spPr>
          <a:xfrm>
            <a:off x="6069106" y="4269440"/>
            <a:ext cx="542364" cy="31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E6FB22-81CA-4CDD-86F8-09D6991024FD}"/>
              </a:ext>
            </a:extLst>
          </p:cNvPr>
          <p:cNvCxnSpPr>
            <a:cxnSpLocks/>
          </p:cNvCxnSpPr>
          <p:nvPr/>
        </p:nvCxnSpPr>
        <p:spPr>
          <a:xfrm>
            <a:off x="6703359" y="4043082"/>
            <a:ext cx="558053" cy="33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FE3FE22-A522-45F6-8A5A-6EA4E42DCB6D}"/>
              </a:ext>
            </a:extLst>
          </p:cNvPr>
          <p:cNvCxnSpPr>
            <a:cxnSpLocks/>
          </p:cNvCxnSpPr>
          <p:nvPr/>
        </p:nvCxnSpPr>
        <p:spPr>
          <a:xfrm flipV="1">
            <a:off x="7377953" y="4374777"/>
            <a:ext cx="528918" cy="20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6C3A5B2-9815-4EC4-8600-0F6EF2B75EAF}"/>
              </a:ext>
            </a:extLst>
          </p:cNvPr>
          <p:cNvCxnSpPr>
            <a:cxnSpLocks/>
          </p:cNvCxnSpPr>
          <p:nvPr/>
        </p:nvCxnSpPr>
        <p:spPr>
          <a:xfrm>
            <a:off x="7974102" y="4177553"/>
            <a:ext cx="596157" cy="197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12257B3-99AD-4630-9F2B-9FF57A4AD222}"/>
              </a:ext>
            </a:extLst>
          </p:cNvPr>
          <p:cNvCxnSpPr>
            <a:cxnSpLocks/>
          </p:cNvCxnSpPr>
          <p:nvPr/>
        </p:nvCxnSpPr>
        <p:spPr>
          <a:xfrm flipV="1">
            <a:off x="8704729" y="4177553"/>
            <a:ext cx="555812" cy="197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D88398-8C41-4DD5-8FEC-E6B77268C21B}"/>
              </a:ext>
            </a:extLst>
          </p:cNvPr>
          <p:cNvCxnSpPr/>
          <p:nvPr/>
        </p:nvCxnSpPr>
        <p:spPr>
          <a:xfrm>
            <a:off x="1379443" y="2899522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94A797A-CE3F-4966-8A41-CCBB2A77DF66}"/>
              </a:ext>
            </a:extLst>
          </p:cNvPr>
          <p:cNvCxnSpPr>
            <a:cxnSpLocks/>
          </p:cNvCxnSpPr>
          <p:nvPr/>
        </p:nvCxnSpPr>
        <p:spPr>
          <a:xfrm flipV="1">
            <a:off x="2356596" y="2733955"/>
            <a:ext cx="460562" cy="152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5952C29-A417-4E3A-8415-F9EE7C769646}"/>
              </a:ext>
            </a:extLst>
          </p:cNvPr>
          <p:cNvCxnSpPr/>
          <p:nvPr/>
        </p:nvCxnSpPr>
        <p:spPr>
          <a:xfrm>
            <a:off x="2717423" y="2899522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A4A32C2-57C0-418D-841E-6F367231470A}"/>
              </a:ext>
            </a:extLst>
          </p:cNvPr>
          <p:cNvCxnSpPr>
            <a:cxnSpLocks/>
          </p:cNvCxnSpPr>
          <p:nvPr/>
        </p:nvCxnSpPr>
        <p:spPr>
          <a:xfrm flipV="1">
            <a:off x="3694576" y="3325906"/>
            <a:ext cx="1594600" cy="9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6245447-08A1-4F01-BB3D-A65367AA3B72}"/>
              </a:ext>
            </a:extLst>
          </p:cNvPr>
          <p:cNvCxnSpPr/>
          <p:nvPr/>
        </p:nvCxnSpPr>
        <p:spPr>
          <a:xfrm>
            <a:off x="4022910" y="2899522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95B3E2F-B183-4A03-B4E2-0133B7312D41}"/>
              </a:ext>
            </a:extLst>
          </p:cNvPr>
          <p:cNvCxnSpPr>
            <a:cxnSpLocks/>
          </p:cNvCxnSpPr>
          <p:nvPr/>
        </p:nvCxnSpPr>
        <p:spPr>
          <a:xfrm flipV="1">
            <a:off x="5000063" y="3746688"/>
            <a:ext cx="1526237" cy="51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FF46BB-CC3A-4512-80E0-A15315B8F916}"/>
              </a:ext>
            </a:extLst>
          </p:cNvPr>
          <p:cNvCxnSpPr/>
          <p:nvPr/>
        </p:nvCxnSpPr>
        <p:spPr>
          <a:xfrm>
            <a:off x="5383305" y="2949388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6DCAC4-E3AB-4367-9F15-23EB18013DBF}"/>
              </a:ext>
            </a:extLst>
          </p:cNvPr>
          <p:cNvCxnSpPr>
            <a:cxnSpLocks/>
          </p:cNvCxnSpPr>
          <p:nvPr/>
        </p:nvCxnSpPr>
        <p:spPr>
          <a:xfrm flipV="1">
            <a:off x="6360458" y="4208929"/>
            <a:ext cx="528917" cy="10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812EFCC-A5B9-4B66-909A-EAFFE08A8A27}"/>
              </a:ext>
            </a:extLst>
          </p:cNvPr>
          <p:cNvCxnSpPr/>
          <p:nvPr/>
        </p:nvCxnSpPr>
        <p:spPr>
          <a:xfrm>
            <a:off x="6719044" y="3041741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E09270-AE60-40D1-9BDD-D7FC75B19174}"/>
              </a:ext>
            </a:extLst>
          </p:cNvPr>
          <p:cNvCxnSpPr>
            <a:cxnSpLocks/>
          </p:cNvCxnSpPr>
          <p:nvPr/>
        </p:nvCxnSpPr>
        <p:spPr>
          <a:xfrm flipH="1" flipV="1">
            <a:off x="7676031" y="2864220"/>
            <a:ext cx="20166" cy="154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2C40722-B693-42E7-9F46-1D5DEF4B04F9}"/>
              </a:ext>
            </a:extLst>
          </p:cNvPr>
          <p:cNvCxnSpPr/>
          <p:nvPr/>
        </p:nvCxnSpPr>
        <p:spPr>
          <a:xfrm>
            <a:off x="7974102" y="2906804"/>
            <a:ext cx="995083" cy="14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D85C6D2-68D0-4618-9080-C959B561A4E9}"/>
              </a:ext>
            </a:extLst>
          </p:cNvPr>
          <p:cNvCxnSpPr>
            <a:cxnSpLocks/>
          </p:cNvCxnSpPr>
          <p:nvPr/>
        </p:nvCxnSpPr>
        <p:spPr>
          <a:xfrm flipH="1" flipV="1">
            <a:off x="8901949" y="2771867"/>
            <a:ext cx="49306" cy="14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CACA113F-5A3A-43C8-A359-F6861797C4D7}"/>
              </a:ext>
            </a:extLst>
          </p:cNvPr>
          <p:cNvSpPr txBox="1">
            <a:spLocks/>
          </p:cNvSpPr>
          <p:nvPr/>
        </p:nvSpPr>
        <p:spPr>
          <a:xfrm>
            <a:off x="838200" y="4902387"/>
            <a:ext cx="10515600" cy="157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things are happening:</a:t>
            </a:r>
          </a:p>
          <a:p>
            <a:pPr marL="514350" indent="-514350">
              <a:buAutoNum type="arabicPeriod"/>
            </a:pPr>
            <a:r>
              <a:rPr lang="en-US" dirty="0"/>
              <a:t>The reflected light gets more spread out (Normal distribution)</a:t>
            </a:r>
          </a:p>
          <a:p>
            <a:pPr marL="514350" indent="-514350">
              <a:buAutoNum type="arabicPeriod"/>
            </a:pPr>
            <a:r>
              <a:rPr lang="en-US" dirty="0"/>
              <a:t>Some rays are obstructed by </a:t>
            </a:r>
            <a:r>
              <a:rPr lang="en-US" dirty="0" err="1"/>
              <a:t>microbumps</a:t>
            </a:r>
            <a:r>
              <a:rPr lang="en-US" dirty="0"/>
              <a:t> (geometry obstruction)</a:t>
            </a:r>
          </a:p>
        </p:txBody>
      </p:sp>
    </p:spTree>
    <p:extLst>
      <p:ext uri="{BB962C8B-B14F-4D97-AF65-F5344CB8AC3E}">
        <p14:creationId xmlns:p14="http://schemas.microsoft.com/office/powerpoint/2010/main" val="25981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distribution</a:t>
            </a:r>
            <a:r>
              <a:rPr lang="en-US" sz="2400" dirty="0"/>
              <a:t>(The reflected light gets more spread out 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46361"/>
            <a:ext cx="10515600" cy="3530601"/>
          </a:xfrm>
        </p:spPr>
        <p:txBody>
          <a:bodyPr/>
          <a:lstStyle/>
          <a:p>
            <a:r>
              <a:rPr lang="en-US" dirty="0"/>
              <a:t>a is our roughness</a:t>
            </a:r>
          </a:p>
          <a:p>
            <a:r>
              <a:rPr lang="en-US" dirty="0"/>
              <a:t>n is the surface normal</a:t>
            </a:r>
          </a:p>
          <a:p>
            <a:r>
              <a:rPr lang="en-US" dirty="0"/>
              <a:t>h is the half normal (</a:t>
            </a:r>
            <a:r>
              <a:rPr lang="en-US" dirty="0" err="1"/>
              <a:t>viewDir</a:t>
            </a:r>
            <a:r>
              <a:rPr lang="en-US" dirty="0"/>
              <a:t> + </a:t>
            </a:r>
            <a:r>
              <a:rPr lang="en-US" dirty="0" err="1"/>
              <a:t>lightDir</a:t>
            </a:r>
            <a:r>
              <a:rPr lang="en-US" dirty="0"/>
              <a:t>)</a:t>
            </a:r>
          </a:p>
          <a:p>
            <a:r>
              <a:rPr lang="en-US" dirty="0"/>
              <a:t>Just like in </a:t>
            </a:r>
            <a:r>
              <a:rPr lang="en-US" dirty="0" err="1"/>
              <a:t>blinnPhong</a:t>
            </a:r>
            <a:r>
              <a:rPr lang="en-US" dirty="0"/>
              <a:t> comparing the angle between the </a:t>
            </a:r>
            <a:r>
              <a:rPr lang="en-US" dirty="0" err="1"/>
              <a:t>halfNormal</a:t>
            </a:r>
            <a:r>
              <a:rPr lang="en-US" dirty="0"/>
              <a:t> and the surface normal gives the distance to the highlight center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5C7F78-17CE-4E7D-8091-23C1A2EB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33825" cy="6858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C64A01B9-D717-4857-BFE8-DA6E03E6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90" y="1821598"/>
            <a:ext cx="7286340" cy="14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Geometry Obstruction</a:t>
            </a:r>
            <a:r>
              <a:rPr lang="en-US" sz="2400" dirty="0"/>
              <a:t>(The reflected light sometimes hits </a:t>
            </a:r>
            <a:r>
              <a:rPr lang="en-US" sz="2400" dirty="0" err="1"/>
              <a:t>microbumps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46361"/>
            <a:ext cx="10515600" cy="3530601"/>
          </a:xfrm>
        </p:spPr>
        <p:txBody>
          <a:bodyPr/>
          <a:lstStyle/>
          <a:p>
            <a:r>
              <a:rPr lang="en-US" dirty="0"/>
              <a:t>n is the surface normal</a:t>
            </a:r>
          </a:p>
          <a:p>
            <a:r>
              <a:rPr lang="en-US" dirty="0"/>
              <a:t>v is the view Direction</a:t>
            </a:r>
          </a:p>
          <a:p>
            <a:r>
              <a:rPr lang="en-US" dirty="0"/>
              <a:t>k is a function that is switched depending on direct or indirect lighting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0417D9-570C-4646-BFB7-BDDF82A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199"/>
            <a:ext cx="3362325" cy="6286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DEECB01-D130-4D11-9E55-A3081970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4195005"/>
            <a:ext cx="1714500" cy="1143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596D42-AD4A-4CE8-8613-7983750D0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1823022"/>
            <a:ext cx="7279342" cy="14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Cook-Torrance </a:t>
            </a:r>
            <a:r>
              <a:rPr lang="en-US" sz="2400" dirty="0"/>
              <a:t>(The specular part)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646361"/>
            <a:ext cx="10515600" cy="3530601"/>
          </a:xfrm>
        </p:spPr>
        <p:txBody>
          <a:bodyPr/>
          <a:lstStyle/>
          <a:p>
            <a:r>
              <a:rPr lang="en-US" dirty="0"/>
              <a:t>DFG stands for:</a:t>
            </a:r>
          </a:p>
          <a:p>
            <a:pPr lvl="1"/>
            <a:r>
              <a:rPr lang="en-US" dirty="0"/>
              <a:t>normal </a:t>
            </a:r>
            <a:r>
              <a:rPr lang="en-US" b="1" dirty="0"/>
              <a:t>D</a:t>
            </a:r>
            <a:r>
              <a:rPr lang="en-US" dirty="0"/>
              <a:t>istribution function</a:t>
            </a:r>
          </a:p>
          <a:p>
            <a:pPr lvl="1"/>
            <a:r>
              <a:rPr lang="en-US" b="1" dirty="0"/>
              <a:t>F</a:t>
            </a:r>
            <a:r>
              <a:rPr lang="en-US" dirty="0"/>
              <a:t>resnel </a:t>
            </a:r>
          </a:p>
          <a:p>
            <a:pPr lvl="1"/>
            <a:r>
              <a:rPr lang="en-US" b="1" dirty="0"/>
              <a:t>G</a:t>
            </a:r>
            <a:r>
              <a:rPr lang="en-US" dirty="0"/>
              <a:t>eometry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69ECB5-128D-405F-9B3A-BE0F8B63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983"/>
            <a:ext cx="2667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Cook-Torrance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FCCEB5-6B81-48D8-A18E-0D7F5E07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0188"/>
            <a:ext cx="2752725" cy="381000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BDD0E3B-2BB7-41AA-ACC5-52EA01087F3A}"/>
              </a:ext>
            </a:extLst>
          </p:cNvPr>
          <p:cNvSpPr/>
          <p:nvPr/>
        </p:nvSpPr>
        <p:spPr>
          <a:xfrm rot="15773107">
            <a:off x="1402650" y="1941518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4A59B3-657A-45D5-9610-1E378CFDAA81}"/>
              </a:ext>
            </a:extLst>
          </p:cNvPr>
          <p:cNvSpPr txBox="1"/>
          <p:nvPr/>
        </p:nvSpPr>
        <p:spPr>
          <a:xfrm>
            <a:off x="1866444" y="2232212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Lambert is back!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FE2440-EAA9-4DAD-8309-AE1C9FC1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48012"/>
            <a:ext cx="1314450" cy="56197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0B48C04-5D11-4F61-AE8B-8CA295D7D4F0}"/>
              </a:ext>
            </a:extLst>
          </p:cNvPr>
          <p:cNvSpPr/>
          <p:nvPr/>
        </p:nvSpPr>
        <p:spPr>
          <a:xfrm rot="15773107">
            <a:off x="1599874" y="3781095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A443F9-1A50-43BC-903B-B3DA28658B17}"/>
              </a:ext>
            </a:extLst>
          </p:cNvPr>
          <p:cNvSpPr txBox="1"/>
          <p:nvPr/>
        </p:nvSpPr>
        <p:spPr>
          <a:xfrm>
            <a:off x="2063668" y="4071789"/>
            <a:ext cx="51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by PI to counteract some later calculations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BC178F-7A4E-43F3-BF8E-EFC47743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0350"/>
            <a:ext cx="2667000" cy="59055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96FB78F-988B-4ED9-8174-DBCC6017BABE}"/>
              </a:ext>
            </a:extLst>
          </p:cNvPr>
          <p:cNvSpPr/>
          <p:nvPr/>
        </p:nvSpPr>
        <p:spPr>
          <a:xfrm rot="15773107">
            <a:off x="1650464" y="5431062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081028-317D-424C-9C3F-500086EFC082}"/>
              </a:ext>
            </a:extLst>
          </p:cNvPr>
          <p:cNvSpPr txBox="1"/>
          <p:nvPr/>
        </p:nvSpPr>
        <p:spPr>
          <a:xfrm>
            <a:off x="2114258" y="5721756"/>
            <a:ext cx="516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Fresnel and microfacet interaction describe how specular light is reflected</a:t>
            </a:r>
          </a:p>
        </p:txBody>
      </p:sp>
    </p:spTree>
    <p:extLst>
      <p:ext uri="{BB962C8B-B14F-4D97-AF65-F5344CB8AC3E}">
        <p14:creationId xmlns:p14="http://schemas.microsoft.com/office/powerpoint/2010/main" val="116766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PBR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Physical light interaction</a:t>
            </a:r>
          </a:p>
          <a:p>
            <a:r>
              <a:rPr lang="en-US" dirty="0"/>
              <a:t>Must be energy conserving</a:t>
            </a:r>
          </a:p>
          <a:p>
            <a:r>
              <a:rPr lang="en-US" dirty="0"/>
              <a:t>Looks “correct” in almost all lighting scenarios</a:t>
            </a:r>
          </a:p>
        </p:txBody>
      </p:sp>
    </p:spTree>
    <p:extLst>
      <p:ext uri="{BB962C8B-B14F-4D97-AF65-F5344CB8AC3E}">
        <p14:creationId xmlns:p14="http://schemas.microsoft.com/office/powerpoint/2010/main" val="9853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88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: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109C9F-1B2E-494E-9EBB-F56F04D3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65" y="3508703"/>
            <a:ext cx="6503270" cy="121219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876AF5-D92F-4E15-929B-EE3C4CCE207F}"/>
              </a:ext>
            </a:extLst>
          </p:cNvPr>
          <p:cNvSpPr/>
          <p:nvPr/>
        </p:nvSpPr>
        <p:spPr>
          <a:xfrm rot="4898311">
            <a:off x="2919480" y="3218009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77DC23-13FE-4C28-997B-860790A26BC4}"/>
              </a:ext>
            </a:extLst>
          </p:cNvPr>
          <p:cNvSpPr txBox="1"/>
          <p:nvPr/>
        </p:nvSpPr>
        <p:spPr>
          <a:xfrm>
            <a:off x="3512208" y="2969538"/>
            <a:ext cx="324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 stands for Light out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075E0B7B-60D5-41F9-B39E-B66E656176A8}"/>
              </a:ext>
            </a:extLst>
          </p:cNvPr>
          <p:cNvSpPr/>
          <p:nvPr/>
        </p:nvSpPr>
        <p:spPr>
          <a:xfrm rot="15773107">
            <a:off x="5608290" y="4513379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875633-F2B2-42F1-B554-F9EF25FC7BE8}"/>
              </a:ext>
            </a:extLst>
          </p:cNvPr>
          <p:cNvSpPr txBox="1"/>
          <p:nvPr/>
        </p:nvSpPr>
        <p:spPr>
          <a:xfrm>
            <a:off x="6255094" y="4438649"/>
            <a:ext cx="324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</a:t>
            </a:r>
            <a:r>
              <a:rPr lang="en-US" dirty="0"/>
              <a:t> is our BRDF</a:t>
            </a:r>
          </a:p>
          <a:p>
            <a:r>
              <a:rPr lang="en-US" dirty="0"/>
              <a:t>(</a:t>
            </a:r>
            <a:r>
              <a:rPr lang="en-US" dirty="0" err="1"/>
              <a:t>Lambert+Cook-Torrance</a:t>
            </a:r>
            <a:r>
              <a:rPr lang="en-US" dirty="0"/>
              <a:t>)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2048FB3-881A-487C-B039-319B2D562766}"/>
              </a:ext>
            </a:extLst>
          </p:cNvPr>
          <p:cNvSpPr/>
          <p:nvPr/>
        </p:nvSpPr>
        <p:spPr>
          <a:xfrm rot="5400000">
            <a:off x="6751874" y="2909263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C62442-E0CE-4DA2-8948-A63383E824A2}"/>
              </a:ext>
            </a:extLst>
          </p:cNvPr>
          <p:cNvSpPr txBox="1"/>
          <p:nvPr/>
        </p:nvSpPr>
        <p:spPr>
          <a:xfrm>
            <a:off x="7425482" y="2267458"/>
            <a:ext cx="324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part is quite complex for area lights, but for point lights collapses nicely to:</a:t>
            </a:r>
          </a:p>
          <a:p>
            <a:r>
              <a:rPr lang="en-US" dirty="0" err="1"/>
              <a:t>lightCol</a:t>
            </a:r>
            <a:r>
              <a:rPr lang="en-US" dirty="0"/>
              <a:t> * falloff * </a:t>
            </a:r>
            <a:r>
              <a:rPr lang="en-US" dirty="0" err="1"/>
              <a:t>NdotL</a:t>
            </a:r>
            <a:endParaRPr lang="en-US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17399EB-12B7-47A1-864C-07D76B225AA1}"/>
              </a:ext>
            </a:extLst>
          </p:cNvPr>
          <p:cNvSpPr/>
          <p:nvPr/>
        </p:nvSpPr>
        <p:spPr>
          <a:xfrm rot="16200000">
            <a:off x="4476263" y="4755037"/>
            <a:ext cx="676460" cy="415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70542F3-72D3-4F6C-8143-46380313BA73}"/>
              </a:ext>
            </a:extLst>
          </p:cNvPr>
          <p:cNvSpPr txBox="1"/>
          <p:nvPr/>
        </p:nvSpPr>
        <p:spPr>
          <a:xfrm>
            <a:off x="4605165" y="5281082"/>
            <a:ext cx="310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513998-F99E-4751-93E6-4F7938FC0EBA}"/>
              </a:ext>
            </a:extLst>
          </p:cNvPr>
          <p:cNvSpPr txBox="1"/>
          <p:nvPr/>
        </p:nvSpPr>
        <p:spPr>
          <a:xfrm>
            <a:off x="5058978" y="5650414"/>
            <a:ext cx="324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over OMEGA?!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DA54E3A-E5E7-4973-8C8B-9EF0D7FEE89A}"/>
              </a:ext>
            </a:extLst>
          </p:cNvPr>
          <p:cNvSpPr txBox="1"/>
          <p:nvPr/>
        </p:nvSpPr>
        <p:spPr>
          <a:xfrm>
            <a:off x="5058978" y="6006355"/>
            <a:ext cx="489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(it’s just math telling us to do this for every light) </a:t>
            </a:r>
          </a:p>
        </p:txBody>
      </p:sp>
    </p:spTree>
    <p:extLst>
      <p:ext uri="{BB962C8B-B14F-4D97-AF65-F5344CB8AC3E}">
        <p14:creationId xmlns:p14="http://schemas.microsoft.com/office/powerpoint/2010/main" val="22290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one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34E5ECCC-E5A3-4CE1-A2F8-C07A524F3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14271"/>
              </p:ext>
            </p:extLst>
          </p:nvPr>
        </p:nvGraphicFramePr>
        <p:xfrm>
          <a:off x="1939010" y="1862492"/>
          <a:ext cx="86598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3" imgW="8660160" imgH="1625040" progId="Photoshop.Image.13">
                  <p:embed/>
                </p:oleObj>
              </mc:Choice>
              <mc:Fallback>
                <p:oleObj name="Image" r:id="rId3" imgW="8660160" imgH="1625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9010" y="1862492"/>
                        <a:ext cx="8659812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1CFD5113-46CD-4A4D-B7D1-04A3B0576257}"/>
              </a:ext>
            </a:extLst>
          </p:cNvPr>
          <p:cNvSpPr txBox="1"/>
          <p:nvPr/>
        </p:nvSpPr>
        <p:spPr>
          <a:xfrm>
            <a:off x="1281953" y="3586888"/>
            <a:ext cx="9628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float3 light = float3(0,0,0);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MAX_LIGHTS; ++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float3 F =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fresnelSchlick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(1-kS);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diffuse = (albedo *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PI;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float3 specular =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cookTorrance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NdotL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dot(N, L);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float3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radidance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lightColor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 falloff(…);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light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(diffuse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specular)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radiance *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NdotL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6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PBR </a:t>
            </a:r>
            <a:r>
              <a:rPr lang="en-US" sz="1400" dirty="0"/>
              <a:t>(aka the crimes we‘ve committed so far)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2907361"/>
            <a:ext cx="10759831" cy="3269601"/>
          </a:xfrm>
        </p:spPr>
        <p:txBody>
          <a:bodyPr/>
          <a:lstStyle/>
          <a:p>
            <a:r>
              <a:rPr lang="en-US" dirty="0"/>
              <a:t>Lambert is an ok abstraction of physically based diffuse light</a:t>
            </a:r>
          </a:p>
          <a:p>
            <a:r>
              <a:rPr lang="en-US" dirty="0" err="1"/>
              <a:t>BlinnPhong</a:t>
            </a:r>
            <a:r>
              <a:rPr lang="en-US" dirty="0"/>
              <a:t> is not physically based at all</a:t>
            </a:r>
          </a:p>
          <a:p>
            <a:r>
              <a:rPr lang="en-US" dirty="0"/>
              <a:t>Simply adding diffuse and specular light components is a big no </a:t>
            </a:r>
            <a:r>
              <a:rPr lang="en-US" dirty="0" err="1"/>
              <a:t>no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905435" y="1581799"/>
            <a:ext cx="962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+ specular;</a:t>
            </a:r>
          </a:p>
        </p:txBody>
      </p:sp>
    </p:spTree>
    <p:extLst>
      <p:ext uri="{BB962C8B-B14F-4D97-AF65-F5344CB8AC3E}">
        <p14:creationId xmlns:p14="http://schemas.microsoft.com/office/powerpoint/2010/main" val="37363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can‘t we add diffuse and specular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2907361"/>
            <a:ext cx="10797989" cy="3269601"/>
          </a:xfrm>
        </p:spPr>
        <p:txBody>
          <a:bodyPr/>
          <a:lstStyle/>
          <a:p>
            <a:r>
              <a:rPr lang="en-US" dirty="0"/>
              <a:t>Diffuse and specular functions calculate light interactions of the same ray</a:t>
            </a:r>
          </a:p>
          <a:p>
            <a:r>
              <a:rPr lang="en-US" dirty="0"/>
              <a:t>By adding them together we double the energy of that ray</a:t>
            </a:r>
          </a:p>
          <a:p>
            <a:r>
              <a:rPr lang="en-US" dirty="0"/>
              <a:t>We need to split the ray into two parts with separate energies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kS</a:t>
            </a:r>
            <a:r>
              <a:rPr lang="en-US" dirty="0"/>
              <a:t> and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1581799"/>
            <a:ext cx="962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+ specular;</a:t>
            </a:r>
          </a:p>
        </p:txBody>
      </p:sp>
    </p:spTree>
    <p:extLst>
      <p:ext uri="{BB962C8B-B14F-4D97-AF65-F5344CB8AC3E}">
        <p14:creationId xmlns:p14="http://schemas.microsoft.com/office/powerpoint/2010/main" val="38003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551837"/>
            <a:ext cx="962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15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551837"/>
            <a:ext cx="962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0D4074F-AA45-4557-B000-48B7308F96F2}"/>
              </a:ext>
            </a:extLst>
          </p:cNvPr>
          <p:cNvSpPr/>
          <p:nvPr/>
        </p:nvSpPr>
        <p:spPr>
          <a:xfrm rot="4209816">
            <a:off x="1293345" y="2018823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6F0552-90F8-4D01-8519-1B50F7156C0F}"/>
              </a:ext>
            </a:extLst>
          </p:cNvPr>
          <p:cNvSpPr txBox="1"/>
          <p:nvPr/>
        </p:nvSpPr>
        <p:spPr>
          <a:xfrm>
            <a:off x="1941555" y="1532965"/>
            <a:ext cx="132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float3?!</a:t>
            </a:r>
          </a:p>
        </p:txBody>
      </p:sp>
    </p:spTree>
    <p:extLst>
      <p:ext uri="{BB962C8B-B14F-4D97-AF65-F5344CB8AC3E}">
        <p14:creationId xmlns:p14="http://schemas.microsoft.com/office/powerpoint/2010/main" val="28474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551837"/>
            <a:ext cx="962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0D4074F-AA45-4557-B000-48B7308F96F2}"/>
              </a:ext>
            </a:extLst>
          </p:cNvPr>
          <p:cNvSpPr/>
          <p:nvPr/>
        </p:nvSpPr>
        <p:spPr>
          <a:xfrm rot="4209816">
            <a:off x="1293345" y="2018823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6F0552-90F8-4D01-8519-1B50F7156C0F}"/>
              </a:ext>
            </a:extLst>
          </p:cNvPr>
          <p:cNvSpPr txBox="1"/>
          <p:nvPr/>
        </p:nvSpPr>
        <p:spPr>
          <a:xfrm>
            <a:off x="1941555" y="1532965"/>
            <a:ext cx="132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float3?!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201169E-29DE-45D4-B0C8-2412ED55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5788"/>
            <a:ext cx="10797989" cy="1551174"/>
          </a:xfrm>
        </p:spPr>
        <p:txBody>
          <a:bodyPr>
            <a:normAutofit/>
          </a:bodyPr>
          <a:lstStyle/>
          <a:p>
            <a:r>
              <a:rPr lang="en-US" dirty="0"/>
              <a:t>The Split is not always constant over the whole color spectrum</a:t>
            </a:r>
          </a:p>
          <a:p>
            <a:pPr lvl="1"/>
            <a:r>
              <a:rPr lang="en-US" dirty="0"/>
              <a:t>Metals usually have a colored specular component</a:t>
            </a:r>
          </a:p>
          <a:p>
            <a:pPr lvl="1"/>
            <a:r>
              <a:rPr lang="en-US" dirty="0"/>
              <a:t>Non metals are usually non Colored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can‘t we add diffuse and specular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05435" y="2551837"/>
            <a:ext cx="962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SpecularPart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1-kS;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diffuse = lambert();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specular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blinnPhong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diffuse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specular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0D4074F-AA45-4557-B000-48B7308F96F2}"/>
              </a:ext>
            </a:extLst>
          </p:cNvPr>
          <p:cNvSpPr/>
          <p:nvPr/>
        </p:nvSpPr>
        <p:spPr>
          <a:xfrm rot="4209816">
            <a:off x="3095251" y="1955738"/>
            <a:ext cx="676460" cy="4150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6F0552-90F8-4D01-8519-1B50F7156C0F}"/>
              </a:ext>
            </a:extLst>
          </p:cNvPr>
          <p:cNvSpPr txBox="1"/>
          <p:nvPr/>
        </p:nvSpPr>
        <p:spPr>
          <a:xfrm>
            <a:off x="3433480" y="1506022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 Part?!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201169E-29DE-45D4-B0C8-2412ED55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5788"/>
            <a:ext cx="10797989" cy="1551174"/>
          </a:xfrm>
        </p:spPr>
        <p:txBody>
          <a:bodyPr>
            <a:normAutofit/>
          </a:bodyPr>
          <a:lstStyle/>
          <a:p>
            <a:r>
              <a:rPr lang="en-US" dirty="0"/>
              <a:t>The Split is not always constant over the whole color spectrum</a:t>
            </a:r>
          </a:p>
          <a:p>
            <a:pPr lvl="1"/>
            <a:r>
              <a:rPr lang="en-US" dirty="0"/>
              <a:t>Metals usually have a colored specular component</a:t>
            </a:r>
          </a:p>
          <a:p>
            <a:pPr lvl="1"/>
            <a:r>
              <a:rPr lang="en-US" dirty="0"/>
              <a:t>Non metals are usually non Colored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1078</Words>
  <Application>Microsoft Office PowerPoint</Application>
  <PresentationFormat>Breitbild</PresentationFormat>
  <Paragraphs>196</Paragraphs>
  <Slides>31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</vt:lpstr>
      <vt:lpstr>Image</vt:lpstr>
      <vt:lpstr>Introduction to Shader development</vt:lpstr>
      <vt:lpstr>Physically Based Rendering</vt:lpstr>
      <vt:lpstr>What is PBR</vt:lpstr>
      <vt:lpstr>What is not PBR (aka the crimes we‘ve committed so far)</vt:lpstr>
      <vt:lpstr>Why can‘t we add diffuse and specular</vt:lpstr>
      <vt:lpstr>Why can‘t we add diffuse and specular</vt:lpstr>
      <vt:lpstr>Why can‘t we add diffuse and specular</vt:lpstr>
      <vt:lpstr>Why can‘t we add diffuse and specular</vt:lpstr>
      <vt:lpstr>Why can‘t we add diffuse and specular</vt:lpstr>
      <vt:lpstr>The „specular part“</vt:lpstr>
      <vt:lpstr>Fresnel</vt:lpstr>
      <vt:lpstr>Fresnel Function</vt:lpstr>
      <vt:lpstr>Fresnel Function</vt:lpstr>
      <vt:lpstr>F0</vt:lpstr>
      <vt:lpstr>F0</vt:lpstr>
      <vt:lpstr>Why can‘t we add diffuse and specular</vt:lpstr>
      <vt:lpstr>Why can‘t we add diffuse and specular</vt:lpstr>
      <vt:lpstr>Why can‘t we add diffuse and specular</vt:lpstr>
      <vt:lpstr>Cook-Torrance</vt:lpstr>
      <vt:lpstr>Cook-Torrance</vt:lpstr>
      <vt:lpstr>Cook-Torrance</vt:lpstr>
      <vt:lpstr>Cook-Torrance (The specular part)</vt:lpstr>
      <vt:lpstr>INTRODUCING: MICROFACETS</vt:lpstr>
      <vt:lpstr>Microfacets</vt:lpstr>
      <vt:lpstr>Microfacets</vt:lpstr>
      <vt:lpstr>Normal distribution(The reflected light gets more spread out )</vt:lpstr>
      <vt:lpstr>Geometry Obstruction(The reflected light sometimes hits microbumps)</vt:lpstr>
      <vt:lpstr>Cook-Torrance (The specular part)</vt:lpstr>
      <vt:lpstr>Cook-Torrance</vt:lpstr>
      <vt:lpstr>The big one:</vt:lpstr>
      <vt:lpstr>The big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Shader development</dc:title>
  <dc:creator>Paul</dc:creator>
  <cp:lastModifiedBy>paul_nasdalack</cp:lastModifiedBy>
  <cp:revision>86</cp:revision>
  <dcterms:created xsi:type="dcterms:W3CDTF">2016-09-05T11:45:06Z</dcterms:created>
  <dcterms:modified xsi:type="dcterms:W3CDTF">2020-12-28T13:15:29Z</dcterms:modified>
</cp:coreProperties>
</file>