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1" d="100"/>
          <a:sy n="61" d="100"/>
        </p:scale>
        <p:origin x="10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587F6D6-A944-4E44-AB38-2DB5182A5671}" type="datetimeFigureOut">
              <a:rPr lang="fr-FR" smtClean="0"/>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324815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587F6D6-A944-4E44-AB38-2DB5182A5671}" type="datetimeFigureOut">
              <a:rPr lang="fr-FR" smtClean="0"/>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175222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587F6D6-A944-4E44-AB38-2DB5182A5671}" type="datetimeFigureOut">
              <a:rPr lang="fr-FR" smtClean="0"/>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1BF2E9-6D41-45D7-BA58-4E49E48BBB9E}"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48531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587F6D6-A944-4E44-AB38-2DB5182A5671}" type="datetimeFigureOut">
              <a:rPr lang="fr-FR" smtClean="0"/>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3976254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587F6D6-A944-4E44-AB38-2DB5182A5671}" type="datetimeFigureOut">
              <a:rPr lang="fr-FR" smtClean="0"/>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1BF2E9-6D41-45D7-BA58-4E49E48BBB9E}"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2717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587F6D6-A944-4E44-AB38-2DB5182A5671}" type="datetimeFigureOut">
              <a:rPr lang="fr-FR" smtClean="0"/>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1781870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87F6D6-A944-4E44-AB38-2DB5182A5671}" type="datetimeFigureOut">
              <a:rPr lang="fr-FR" smtClean="0"/>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3608905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87F6D6-A944-4E44-AB38-2DB5182A5671}" type="datetimeFigureOut">
              <a:rPr lang="fr-FR" smtClean="0"/>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184938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87F6D6-A944-4E44-AB38-2DB5182A5671}" type="datetimeFigureOut">
              <a:rPr lang="fr-FR" smtClean="0"/>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319615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587F6D6-A944-4E44-AB38-2DB5182A5671}" type="datetimeFigureOut">
              <a:rPr lang="fr-FR" smtClean="0"/>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1723806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587F6D6-A944-4E44-AB38-2DB5182A5671}" type="datetimeFigureOut">
              <a:rPr lang="fr-FR" smtClean="0"/>
              <a:t>20/06/2023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17904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587F6D6-A944-4E44-AB38-2DB5182A5671}" type="datetimeFigureOut">
              <a:rPr lang="fr-FR" smtClean="0"/>
              <a:t>20/06/2023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129168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587F6D6-A944-4E44-AB38-2DB5182A5671}" type="datetimeFigureOut">
              <a:rPr lang="fr-FR" smtClean="0"/>
              <a:t>20/06/2023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2250408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7F6D6-A944-4E44-AB38-2DB5182A5671}" type="datetimeFigureOut">
              <a:rPr lang="fr-FR" smtClean="0"/>
              <a:t>20/06/2023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4191794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587F6D6-A944-4E44-AB38-2DB5182A5671}" type="datetimeFigureOut">
              <a:rPr lang="fr-FR" smtClean="0"/>
              <a:t>20/06/2023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77194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587F6D6-A944-4E44-AB38-2DB5182A5671}" type="datetimeFigureOut">
              <a:rPr lang="fr-FR" smtClean="0"/>
              <a:t>20/06/2023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A1BF2E9-6D41-45D7-BA58-4E49E48BBB9E}" type="slidenum">
              <a:rPr lang="fr-FR" smtClean="0"/>
              <a:t>‹N°›</a:t>
            </a:fld>
            <a:endParaRPr lang="fr-FR"/>
          </a:p>
        </p:txBody>
      </p:sp>
    </p:spTree>
    <p:extLst>
      <p:ext uri="{BB962C8B-B14F-4D97-AF65-F5344CB8AC3E}">
        <p14:creationId xmlns:p14="http://schemas.microsoft.com/office/powerpoint/2010/main" val="168083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87F6D6-A944-4E44-AB38-2DB5182A5671}" type="datetimeFigureOut">
              <a:rPr lang="fr-FR" smtClean="0"/>
              <a:t>20/06/2023</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1BF2E9-6D41-45D7-BA58-4E49E48BBB9E}" type="slidenum">
              <a:rPr lang="fr-FR" smtClean="0"/>
              <a:t>‹N°›</a:t>
            </a:fld>
            <a:endParaRPr lang="fr-FR"/>
          </a:p>
        </p:txBody>
      </p:sp>
    </p:spTree>
    <p:extLst>
      <p:ext uri="{BB962C8B-B14F-4D97-AF65-F5344CB8AC3E}">
        <p14:creationId xmlns:p14="http://schemas.microsoft.com/office/powerpoint/2010/main" val="249028309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F5991-3DE1-069C-E6BC-FECEF17EC9DA}"/>
              </a:ext>
            </a:extLst>
          </p:cNvPr>
          <p:cNvSpPr>
            <a:spLocks noGrp="1"/>
          </p:cNvSpPr>
          <p:nvPr>
            <p:ph type="ctrTitle"/>
          </p:nvPr>
        </p:nvSpPr>
        <p:spPr>
          <a:xfrm>
            <a:off x="892212" y="-409903"/>
            <a:ext cx="7731526" cy="2237799"/>
          </a:xfrm>
        </p:spPr>
        <p:txBody>
          <a:bodyPr>
            <a:normAutofit/>
          </a:bodyPr>
          <a:lstStyle/>
          <a:p>
            <a:r>
              <a:rPr lang="fr-FR" dirty="0"/>
              <a:t>Bases de données</a:t>
            </a:r>
            <a:br>
              <a:rPr lang="fr-FR" dirty="0"/>
            </a:br>
            <a:r>
              <a:rPr lang="fr-FR" dirty="0"/>
              <a:t>NoSQL  </a:t>
            </a:r>
            <a:r>
              <a:rPr lang="fr-FR" dirty="0">
                <a:latin typeface="Arial Black" panose="020B0A04020102020204" pitchFamily="34" charset="0"/>
              </a:rPr>
              <a:t>VS  </a:t>
            </a:r>
            <a:r>
              <a:rPr lang="fr-FR" dirty="0"/>
              <a:t> SQL</a:t>
            </a:r>
          </a:p>
        </p:txBody>
      </p:sp>
      <p:sp>
        <p:nvSpPr>
          <p:cNvPr id="3" name="Sous-titre 2">
            <a:extLst>
              <a:ext uri="{FF2B5EF4-FFF2-40B4-BE49-F238E27FC236}">
                <a16:creationId xmlns:a16="http://schemas.microsoft.com/office/drawing/2014/main" id="{2971F27F-B82D-3FFB-F425-46721E2F67ED}"/>
              </a:ext>
            </a:extLst>
          </p:cNvPr>
          <p:cNvSpPr>
            <a:spLocks noGrp="1"/>
          </p:cNvSpPr>
          <p:nvPr>
            <p:ph type="subTitle" idx="1"/>
          </p:nvPr>
        </p:nvSpPr>
        <p:spPr>
          <a:xfrm>
            <a:off x="2506133" y="3246501"/>
            <a:ext cx="7179733" cy="1096899"/>
          </a:xfrm>
        </p:spPr>
        <p:txBody>
          <a:bodyPr>
            <a:normAutofit/>
          </a:bodyPr>
          <a:lstStyle/>
          <a:p>
            <a:pPr algn="ctr"/>
            <a:r>
              <a:rPr lang="fr-FR" sz="2800" dirty="0">
                <a:solidFill>
                  <a:schemeClr val="accent6">
                    <a:lumMod val="50000"/>
                  </a:schemeClr>
                </a:solidFill>
                <a:latin typeface="Arial Rounded MT Bold" panose="020F0704030504030204" pitchFamily="34" charset="0"/>
                <a:cs typeface="Arial" panose="020B0604020202020204" pitchFamily="34" charset="0"/>
              </a:rPr>
              <a:t>Comparaison de MongoDB à SQL</a:t>
            </a:r>
          </a:p>
          <a:p>
            <a:pPr algn="l"/>
            <a:endParaRPr lang="fr-FR" sz="2800" dirty="0">
              <a:solidFill>
                <a:schemeClr val="accent6">
                  <a:lumMod val="50000"/>
                </a:schemeClr>
              </a:solidFill>
              <a:latin typeface="Arial Rounded MT Bold" panose="020F0704030504030204" pitchFamily="34" charset="0"/>
              <a:cs typeface="Arial" panose="020B0604020202020204" pitchFamily="34" charset="0"/>
            </a:endParaRPr>
          </a:p>
          <a:p>
            <a:pPr algn="l"/>
            <a:endParaRPr lang="fr-FR" sz="2800" dirty="0">
              <a:solidFill>
                <a:schemeClr val="accent6">
                  <a:lumMod val="50000"/>
                </a:schemeClr>
              </a:solidFill>
              <a:latin typeface="Arial Rounded MT Bold" panose="020F0704030504030204" pitchFamily="34" charset="0"/>
              <a:cs typeface="Arial" panose="020B0604020202020204" pitchFamily="34" charset="0"/>
            </a:endParaRPr>
          </a:p>
          <a:p>
            <a:pPr algn="l"/>
            <a:endParaRPr lang="fr-FR" sz="2800" dirty="0">
              <a:solidFill>
                <a:schemeClr val="accent6">
                  <a:lumMod val="50000"/>
                </a:schemeClr>
              </a:solidFill>
              <a:latin typeface="Arial Rounded MT Bold" panose="020F0704030504030204" pitchFamily="34" charset="0"/>
              <a:cs typeface="Arial" panose="020B0604020202020204" pitchFamily="34" charset="0"/>
            </a:endParaRPr>
          </a:p>
          <a:p>
            <a:pPr algn="l"/>
            <a:endParaRPr lang="fr-FR" sz="2800" dirty="0">
              <a:solidFill>
                <a:schemeClr val="accent6">
                  <a:lumMod val="50000"/>
                </a:schemeClr>
              </a:solidFill>
              <a:latin typeface="Arial Rounded MT Bold" panose="020F0704030504030204" pitchFamily="34" charset="0"/>
              <a:cs typeface="Arial" panose="020B0604020202020204" pitchFamily="34" charset="0"/>
            </a:endParaRPr>
          </a:p>
          <a:p>
            <a:pPr algn="l"/>
            <a:endParaRPr lang="fr-FR" sz="2800" dirty="0">
              <a:solidFill>
                <a:schemeClr val="accent6">
                  <a:lumMod val="50000"/>
                </a:schemeClr>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64021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09D18C-5AC4-44D2-8436-8CBEF64CE661}"/>
              </a:ext>
            </a:extLst>
          </p:cNvPr>
          <p:cNvSpPr>
            <a:spLocks noGrp="1"/>
          </p:cNvSpPr>
          <p:nvPr>
            <p:ph type="title"/>
          </p:nvPr>
        </p:nvSpPr>
        <p:spPr>
          <a:xfrm>
            <a:off x="677334" y="0"/>
            <a:ext cx="8596668" cy="1219200"/>
          </a:xfrm>
        </p:spPr>
        <p:txBody>
          <a:bodyPr>
            <a:normAutofit/>
          </a:bodyPr>
          <a:lstStyle/>
          <a:p>
            <a:pPr algn="ctr"/>
            <a:r>
              <a:rPr lang="fr-FR" sz="3200" dirty="0"/>
              <a:t>Présentation d’une base de données NoSQL(MongoDB)</a:t>
            </a:r>
          </a:p>
        </p:txBody>
      </p:sp>
      <p:sp>
        <p:nvSpPr>
          <p:cNvPr id="3" name="Espace réservé du contenu 2">
            <a:extLst>
              <a:ext uri="{FF2B5EF4-FFF2-40B4-BE49-F238E27FC236}">
                <a16:creationId xmlns:a16="http://schemas.microsoft.com/office/drawing/2014/main" id="{A03FD0BA-47EB-FB04-31A4-A5DA569BBA86}"/>
              </a:ext>
            </a:extLst>
          </p:cNvPr>
          <p:cNvSpPr>
            <a:spLocks noGrp="1"/>
          </p:cNvSpPr>
          <p:nvPr>
            <p:ph idx="1"/>
          </p:nvPr>
        </p:nvSpPr>
        <p:spPr>
          <a:xfrm>
            <a:off x="677334" y="1219201"/>
            <a:ext cx="8596668" cy="5638800"/>
          </a:xfrm>
        </p:spPr>
        <p:txBody>
          <a:bodyPr>
            <a:normAutofit/>
          </a:bodyPr>
          <a:lstStyle/>
          <a:p>
            <a:pPr marL="0" indent="0">
              <a:buNone/>
            </a:pPr>
            <a:r>
              <a:rPr lang="fr-FR" sz="2000" dirty="0"/>
              <a:t>La base de données NoSQL (Not </a:t>
            </a:r>
            <a:r>
              <a:rPr lang="fr-FR" sz="2000" dirty="0" err="1"/>
              <a:t>Only</a:t>
            </a:r>
            <a:r>
              <a:rPr lang="fr-FR" sz="2000" dirty="0"/>
              <a:t> SQL) e</a:t>
            </a:r>
            <a:r>
              <a:rPr lang="fr-FR" sz="2000" b="0" i="0" dirty="0">
                <a:solidFill>
                  <a:srgbClr val="222222"/>
                </a:solidFill>
                <a:effectLst/>
                <a:latin typeface="Arial" panose="020B0604020202020204" pitchFamily="34" charset="0"/>
              </a:rPr>
              <a:t>st un système de gestion de base de données non relationnelle. Elle stocke les données de </a:t>
            </a:r>
            <a:r>
              <a:rPr lang="fr-FR" sz="2000" b="0" i="0" dirty="0" err="1">
                <a:solidFill>
                  <a:srgbClr val="222222"/>
                </a:solidFill>
                <a:effectLst/>
                <a:latin typeface="Arial" panose="020B0604020202020204" pitchFamily="34" charset="0"/>
              </a:rPr>
              <a:t>manieres</a:t>
            </a:r>
            <a:r>
              <a:rPr lang="fr-FR" sz="2000" b="0" i="0" dirty="0">
                <a:solidFill>
                  <a:srgbClr val="222222"/>
                </a:solidFill>
                <a:effectLst/>
                <a:latin typeface="Arial" panose="020B0604020202020204" pitchFamily="34" charset="0"/>
              </a:rPr>
              <a:t> non structurée, et ne suit pa</a:t>
            </a:r>
            <a:r>
              <a:rPr lang="fr-FR" sz="2000" dirty="0">
                <a:solidFill>
                  <a:srgbClr val="222222"/>
                </a:solidFill>
                <a:latin typeface="Arial" panose="020B0604020202020204" pitchFamily="34" charset="0"/>
              </a:rPr>
              <a:t>s un schéma de construction fixe, elle organise les fichiers de façon libre et sont non relationnelle</a:t>
            </a:r>
            <a:r>
              <a:rPr lang="fr-FR" sz="2000" b="0" i="0" dirty="0">
                <a:solidFill>
                  <a:srgbClr val="000000"/>
                </a:solidFill>
                <a:effectLst/>
                <a:latin typeface="rubik"/>
              </a:rPr>
              <a:t>.</a:t>
            </a:r>
            <a:endParaRPr lang="fr-FR" sz="2000" dirty="0">
              <a:solidFill>
                <a:srgbClr val="222222"/>
              </a:solidFill>
              <a:latin typeface="Arial" panose="020B0604020202020204" pitchFamily="34" charset="0"/>
            </a:endParaRPr>
          </a:p>
          <a:p>
            <a:pPr marL="0" indent="0">
              <a:buNone/>
            </a:pPr>
            <a:r>
              <a:rPr lang="fr-FR" sz="2000" b="0" i="0" dirty="0">
                <a:solidFill>
                  <a:srgbClr val="000000"/>
                </a:solidFill>
                <a:effectLst/>
                <a:latin typeface="rubik"/>
              </a:rPr>
              <a:t>On distingue</a:t>
            </a:r>
            <a:r>
              <a:rPr lang="fr-FR" sz="2000" b="1" i="0" dirty="0">
                <a:solidFill>
                  <a:srgbClr val="000000"/>
                </a:solidFill>
                <a:effectLst/>
                <a:latin typeface="rubik"/>
              </a:rPr>
              <a:t> </a:t>
            </a:r>
            <a:r>
              <a:rPr lang="fr-FR" sz="2000" i="0" dirty="0">
                <a:solidFill>
                  <a:srgbClr val="000000"/>
                </a:solidFill>
                <a:effectLst/>
                <a:latin typeface="rubik"/>
              </a:rPr>
              <a:t>quatre principaux types de bases de données NoSQL </a:t>
            </a:r>
            <a:r>
              <a:rPr lang="fr-FR" sz="2000" b="0" i="0" dirty="0">
                <a:solidFill>
                  <a:srgbClr val="000000"/>
                </a:solidFill>
                <a:effectLst/>
                <a:latin typeface="rubik"/>
              </a:rPr>
              <a:t>: paire clé , valeur, orientée colonne, orientée graph, et orientée document. Chacune de ces catégories a un attribut unique et des limites spécifiques.</a:t>
            </a:r>
          </a:p>
          <a:p>
            <a:pPr marL="0" indent="0">
              <a:buNone/>
            </a:pPr>
            <a:r>
              <a:rPr lang="fr-FR" sz="2000" b="0" i="0" dirty="0">
                <a:solidFill>
                  <a:srgbClr val="222222"/>
                </a:solidFill>
                <a:effectLst/>
                <a:latin typeface="Arial" panose="020B0604020202020204" pitchFamily="34" charset="0"/>
              </a:rPr>
              <a:t>Les systèmes NoSQL sont aussi compatibles avec une grande variété de technologies. Celles-ci permettent le stockage de données non structurées, structurées, semi-structurées ou encore polymorphiques.</a:t>
            </a:r>
          </a:p>
          <a:p>
            <a:pPr marL="0" indent="0">
              <a:buNone/>
            </a:pPr>
            <a:r>
              <a:rPr lang="fr-FR" sz="2000" b="0" i="0" dirty="0">
                <a:solidFill>
                  <a:srgbClr val="222222"/>
                </a:solidFill>
                <a:effectLst/>
                <a:latin typeface="Arial" panose="020B0604020202020204" pitchFamily="34" charset="0"/>
              </a:rPr>
              <a:t>Les bases de données NoSQL sont particulièrement utiles pour les applications web qui ont besoin de capacité de stockage élevée.</a:t>
            </a:r>
            <a:br>
              <a:rPr lang="fr-FR" sz="2000" dirty="0"/>
            </a:br>
            <a:endParaRPr lang="fr-FR" sz="2000" dirty="0">
              <a:solidFill>
                <a:srgbClr val="000000"/>
              </a:solidFill>
              <a:latin typeface="rubik"/>
            </a:endParaRPr>
          </a:p>
          <a:p>
            <a:pPr marL="0" indent="0">
              <a:buNone/>
            </a:pPr>
            <a:r>
              <a:rPr lang="fr-FR" sz="2000" dirty="0">
                <a:solidFill>
                  <a:srgbClr val="222222"/>
                </a:solidFill>
                <a:latin typeface="Arial" panose="020B0604020202020204" pitchFamily="34" charset="0"/>
              </a:rPr>
              <a:t>Comme base de données NoSQL nous avons MongoDB qui est orienté document</a:t>
            </a:r>
            <a:r>
              <a:rPr lang="fr-FR" sz="2000" b="0" i="0" dirty="0">
                <a:solidFill>
                  <a:srgbClr val="000000"/>
                </a:solidFill>
                <a:effectLst/>
                <a:latin typeface="rubik"/>
              </a:rPr>
              <a:t>.</a:t>
            </a:r>
          </a:p>
          <a:p>
            <a:pPr marL="0" indent="0">
              <a:buNone/>
            </a:pPr>
            <a:endParaRPr lang="fr-FR" sz="2000" dirty="0">
              <a:solidFill>
                <a:srgbClr val="222222"/>
              </a:solidFill>
              <a:latin typeface="Arial" panose="020B0604020202020204" pitchFamily="34" charset="0"/>
            </a:endParaRPr>
          </a:p>
          <a:p>
            <a:pPr marL="0" indent="0">
              <a:buNone/>
            </a:pPr>
            <a:endParaRPr lang="fr-FR" dirty="0"/>
          </a:p>
        </p:txBody>
      </p:sp>
    </p:spTree>
    <p:extLst>
      <p:ext uri="{BB962C8B-B14F-4D97-AF65-F5344CB8AC3E}">
        <p14:creationId xmlns:p14="http://schemas.microsoft.com/office/powerpoint/2010/main" val="298354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C88BC0-D797-BBD5-C40C-4B5B9253C88F}"/>
              </a:ext>
            </a:extLst>
          </p:cNvPr>
          <p:cNvSpPr>
            <a:spLocks noGrp="1"/>
          </p:cNvSpPr>
          <p:nvPr>
            <p:ph type="title"/>
          </p:nvPr>
        </p:nvSpPr>
        <p:spPr/>
        <p:txBody>
          <a:bodyPr/>
          <a:lstStyle/>
          <a:p>
            <a:pPr algn="ctr"/>
            <a:r>
              <a:rPr lang="fr-FR" dirty="0"/>
              <a:t>Avantage et inconvénient de l’utilisation de  MongoDB</a:t>
            </a:r>
          </a:p>
        </p:txBody>
      </p:sp>
      <p:sp>
        <p:nvSpPr>
          <p:cNvPr id="3" name="Espace réservé du contenu 2">
            <a:extLst>
              <a:ext uri="{FF2B5EF4-FFF2-40B4-BE49-F238E27FC236}">
                <a16:creationId xmlns:a16="http://schemas.microsoft.com/office/drawing/2014/main" id="{69411101-303C-2EB4-8C5E-0BE920848D58}"/>
              </a:ext>
            </a:extLst>
          </p:cNvPr>
          <p:cNvSpPr>
            <a:spLocks noGrp="1"/>
          </p:cNvSpPr>
          <p:nvPr>
            <p:ph idx="1"/>
          </p:nvPr>
        </p:nvSpPr>
        <p:spPr>
          <a:xfrm>
            <a:off x="677334" y="1848069"/>
            <a:ext cx="8596668" cy="4903076"/>
          </a:xfrm>
        </p:spPr>
        <p:txBody>
          <a:bodyPr>
            <a:normAutofit fontScale="85000" lnSpcReduction="20000"/>
          </a:bodyPr>
          <a:lstStyle/>
          <a:p>
            <a:pPr marL="0" indent="0">
              <a:buNone/>
            </a:pPr>
            <a:r>
              <a:rPr lang="fr-FR" sz="2000" b="0" i="0" dirty="0">
                <a:solidFill>
                  <a:srgbClr val="222222"/>
                </a:solidFill>
                <a:effectLst/>
                <a:latin typeface="Arial" panose="020B0604020202020204" pitchFamily="34" charset="0"/>
              </a:rPr>
              <a:t>MongoDB est très </a:t>
            </a:r>
            <a:r>
              <a:rPr lang="fr-FR" sz="2000" b="1" i="0" dirty="0">
                <a:solidFill>
                  <a:srgbClr val="222222"/>
                </a:solidFill>
                <a:effectLst/>
                <a:latin typeface="Arial" panose="020B0604020202020204" pitchFamily="34" charset="0"/>
              </a:rPr>
              <a:t>FLEXIBLE</a:t>
            </a:r>
            <a:r>
              <a:rPr lang="fr-FR" sz="2000" b="0" i="0" dirty="0">
                <a:solidFill>
                  <a:srgbClr val="222222"/>
                </a:solidFill>
                <a:effectLst/>
                <a:latin typeface="Arial" panose="020B0604020202020204" pitchFamily="34" charset="0"/>
              </a:rPr>
              <a:t>, évolutif et peut donc être utilisé pour de nombreuses tâches. Réplication : les données peuvent être répliquées rapidement et facilement. Ceci est également avantageux du point de vue de la </a:t>
            </a:r>
            <a:r>
              <a:rPr lang="fr-FR" sz="2000" b="1" i="0" dirty="0">
                <a:solidFill>
                  <a:srgbClr val="222222"/>
                </a:solidFill>
                <a:effectLst/>
                <a:latin typeface="Arial" panose="020B0604020202020204" pitchFamily="34" charset="0"/>
              </a:rPr>
              <a:t>SECURITE. </a:t>
            </a:r>
            <a:r>
              <a:rPr lang="fr-FR" sz="2000" b="0" i="0" dirty="0">
                <a:solidFill>
                  <a:srgbClr val="222222"/>
                </a:solidFill>
                <a:effectLst/>
                <a:latin typeface="Arial" panose="020B0604020202020204" pitchFamily="34" charset="0"/>
              </a:rPr>
              <a:t>Les données n'ont </a:t>
            </a:r>
            <a:r>
              <a:rPr lang="fr-FR" sz="2000" b="1" i="0" dirty="0">
                <a:solidFill>
                  <a:srgbClr val="222222"/>
                </a:solidFill>
                <a:effectLst/>
                <a:latin typeface="Arial" panose="020B0604020202020204" pitchFamily="34" charset="0"/>
              </a:rPr>
              <a:t>pas de schéma préconçu</a:t>
            </a:r>
          </a:p>
          <a:p>
            <a:pPr marL="0" indent="0">
              <a:buNone/>
            </a:pPr>
            <a:r>
              <a:rPr lang="fr-FR" sz="2000" b="1" i="0" dirty="0">
                <a:solidFill>
                  <a:srgbClr val="222222"/>
                </a:solidFill>
                <a:effectLst/>
                <a:latin typeface="Arial" panose="020B0604020202020204" pitchFamily="34" charset="0"/>
              </a:rPr>
              <a:t>Le </a:t>
            </a:r>
            <a:r>
              <a:rPr lang="fr-FR" sz="2000" b="1" i="0" dirty="0" err="1">
                <a:solidFill>
                  <a:srgbClr val="222222"/>
                </a:solidFill>
                <a:effectLst/>
                <a:latin typeface="Arial" panose="020B0604020202020204" pitchFamily="34" charset="0"/>
              </a:rPr>
              <a:t>sharding</a:t>
            </a:r>
            <a:r>
              <a:rPr lang="fr-FR" sz="2000" b="1" i="0" dirty="0">
                <a:solidFill>
                  <a:srgbClr val="222222"/>
                </a:solidFill>
                <a:effectLst/>
                <a:latin typeface="Arial" panose="020B0604020202020204" pitchFamily="34" charset="0"/>
              </a:rPr>
              <a:t> </a:t>
            </a:r>
            <a:r>
              <a:rPr lang="fr-FR" sz="2000" b="0" i="0" dirty="0">
                <a:solidFill>
                  <a:srgbClr val="222222"/>
                </a:solidFill>
                <a:effectLst/>
                <a:latin typeface="Arial" panose="020B0604020202020204" pitchFamily="34" charset="0"/>
              </a:rPr>
              <a:t>permet une mise à l’échelle horizontale rapide </a:t>
            </a:r>
            <a:r>
              <a:rPr lang="fr-FR" sz="2000" b="1" i="0" dirty="0">
                <a:solidFill>
                  <a:srgbClr val="222222"/>
                </a:solidFill>
                <a:effectLst/>
                <a:latin typeface="Arial" panose="020B0604020202020204" pitchFamily="34" charset="0"/>
              </a:rPr>
              <a:t>Stockage</a:t>
            </a:r>
            <a:r>
              <a:rPr lang="fr-FR" sz="2000" b="0" i="0" dirty="0">
                <a:solidFill>
                  <a:srgbClr val="222222"/>
                </a:solidFill>
                <a:effectLst/>
                <a:latin typeface="Arial" panose="020B0604020202020204" pitchFamily="34" charset="0"/>
              </a:rPr>
              <a:t> de données axé sur la mémoire vive qui permet de récupérer rapidement des informations </a:t>
            </a:r>
            <a:r>
              <a:rPr lang="fr-FR" sz="2000" b="1" i="0" dirty="0">
                <a:solidFill>
                  <a:srgbClr val="222222"/>
                </a:solidFill>
                <a:effectLst/>
                <a:latin typeface="Arial" panose="020B0604020202020204" pitchFamily="34" charset="0"/>
              </a:rPr>
              <a:t>Facilité </a:t>
            </a:r>
            <a:r>
              <a:rPr lang="fr-FR" sz="2000" b="0" i="0" dirty="0">
                <a:solidFill>
                  <a:srgbClr val="222222"/>
                </a:solidFill>
                <a:effectLst/>
                <a:latin typeface="Arial" panose="020B0604020202020204" pitchFamily="34" charset="0"/>
              </a:rPr>
              <a:t>d’apprentissage de la syntaxe des bases de données NoSQL par rapport aux bases de données SQL. L</a:t>
            </a:r>
            <a:r>
              <a:rPr lang="fr-FR" sz="2000" b="1" i="0" dirty="0">
                <a:solidFill>
                  <a:srgbClr val="222222"/>
                </a:solidFill>
                <a:effectLst/>
                <a:latin typeface="Arial" panose="020B0604020202020204" pitchFamily="34" charset="0"/>
              </a:rPr>
              <a:t>a création </a:t>
            </a:r>
            <a:r>
              <a:rPr lang="fr-FR" sz="2000" b="0" i="0" dirty="0">
                <a:solidFill>
                  <a:srgbClr val="222222"/>
                </a:solidFill>
                <a:effectLst/>
                <a:latin typeface="Arial" panose="020B0604020202020204" pitchFamily="34" charset="0"/>
              </a:rPr>
              <a:t>de procédures stockées MongoDB ne nécessite que des connaissances de base en Javascript.</a:t>
            </a:r>
          </a:p>
          <a:p>
            <a:pPr marL="0" indent="0">
              <a:buNone/>
            </a:pPr>
            <a:r>
              <a:rPr lang="fr-FR" sz="2000" dirty="0">
                <a:solidFill>
                  <a:schemeClr val="tx1">
                    <a:lumMod val="85000"/>
                    <a:lumOff val="15000"/>
                  </a:schemeClr>
                </a:solidFill>
                <a:latin typeface="Arial" panose="020B0604020202020204" pitchFamily="34" charset="0"/>
              </a:rPr>
              <a:t>MongoDB a aussi des </a:t>
            </a:r>
            <a:r>
              <a:rPr lang="fr-FR" sz="2000" dirty="0" err="1">
                <a:solidFill>
                  <a:schemeClr val="tx1">
                    <a:lumMod val="85000"/>
                    <a:lumOff val="15000"/>
                  </a:schemeClr>
                </a:solidFill>
                <a:latin typeface="Arial" panose="020B0604020202020204" pitchFamily="34" charset="0"/>
              </a:rPr>
              <a:t>inconvenients</a:t>
            </a:r>
            <a:r>
              <a:rPr lang="fr-FR" sz="2000" dirty="0">
                <a:solidFill>
                  <a:schemeClr val="tx1">
                    <a:lumMod val="85000"/>
                    <a:lumOff val="15000"/>
                  </a:schemeClr>
                </a:solidFill>
                <a:latin typeface="Arial" panose="020B0604020202020204" pitchFamily="34" charset="0"/>
              </a:rPr>
              <a:t> comme </a:t>
            </a:r>
            <a:r>
              <a:rPr lang="fr-FR" sz="2000" dirty="0">
                <a:solidFill>
                  <a:schemeClr val="tx1">
                    <a:lumMod val="85000"/>
                    <a:lumOff val="15000"/>
                  </a:schemeClr>
                </a:solidFill>
              </a:rPr>
              <a:t>La vitesse dépend fortement des index soigneusement mis en œuvre, ce qui peut augmenter la charge de travail initiale des utilisateurs.</a:t>
            </a:r>
          </a:p>
          <a:p>
            <a:pPr marL="0" indent="0">
              <a:buNone/>
            </a:pPr>
            <a:r>
              <a:rPr lang="fr-FR" sz="2000" dirty="0">
                <a:solidFill>
                  <a:schemeClr val="tx1">
                    <a:lumMod val="85000"/>
                    <a:lumOff val="15000"/>
                  </a:schemeClr>
                </a:solidFill>
              </a:rPr>
              <a:t>Les opérations de jointure ne se font pas naturellement entre les bases de données MongoDB, ce qui peut nuire à l’extraction d’informations de diverses bases de données.</a:t>
            </a:r>
          </a:p>
          <a:p>
            <a:pPr marL="0" indent="0">
              <a:buNone/>
            </a:pPr>
            <a:r>
              <a:rPr lang="fr-FR" sz="2000" dirty="0">
                <a:solidFill>
                  <a:schemeClr val="tx1">
                    <a:lumMod val="85000"/>
                    <a:lumOff val="15000"/>
                  </a:schemeClr>
                </a:solidFill>
              </a:rPr>
              <a:t>Pas de prise en charge des transactions, ce qui peut entraîner une corruption des données (ce problème est en train de s’estomper car de moins en moins d’applications reposent sur les transactions).</a:t>
            </a:r>
          </a:p>
          <a:p>
            <a:pPr marL="0" indent="0">
              <a:buNone/>
            </a:pPr>
            <a:br>
              <a:rPr lang="fr-FR" dirty="0"/>
            </a:br>
            <a:endParaRPr lang="fr-FR" b="0" i="0" dirty="0">
              <a:solidFill>
                <a:srgbClr val="222222"/>
              </a:solidFill>
              <a:effectLst/>
              <a:latin typeface="Arial" panose="020B0604020202020204" pitchFamily="34" charset="0"/>
            </a:endParaRPr>
          </a:p>
          <a:p>
            <a:pPr marL="0" indent="0">
              <a:buNone/>
            </a:pPr>
            <a:endParaRPr lang="fr-FR" b="1" dirty="0"/>
          </a:p>
        </p:txBody>
      </p:sp>
    </p:spTree>
    <p:extLst>
      <p:ext uri="{BB962C8B-B14F-4D97-AF65-F5344CB8AC3E}">
        <p14:creationId xmlns:p14="http://schemas.microsoft.com/office/powerpoint/2010/main" val="128128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FE2855-A66D-E86A-C2B6-AD7D525E23C9}"/>
              </a:ext>
            </a:extLst>
          </p:cNvPr>
          <p:cNvSpPr>
            <a:spLocks noGrp="1"/>
          </p:cNvSpPr>
          <p:nvPr>
            <p:ph type="title"/>
          </p:nvPr>
        </p:nvSpPr>
        <p:spPr/>
        <p:txBody>
          <a:bodyPr/>
          <a:lstStyle/>
          <a:p>
            <a:pPr algn="ctr"/>
            <a:r>
              <a:rPr lang="fr-FR" dirty="0"/>
              <a:t>Présentation d’une base de données SQL(MySQL)</a:t>
            </a:r>
          </a:p>
        </p:txBody>
      </p:sp>
      <p:sp>
        <p:nvSpPr>
          <p:cNvPr id="3" name="Espace réservé du contenu 2">
            <a:extLst>
              <a:ext uri="{FF2B5EF4-FFF2-40B4-BE49-F238E27FC236}">
                <a16:creationId xmlns:a16="http://schemas.microsoft.com/office/drawing/2014/main" id="{1343526B-58C8-BE72-4551-4B8E48C328C8}"/>
              </a:ext>
            </a:extLst>
          </p:cNvPr>
          <p:cNvSpPr>
            <a:spLocks noGrp="1"/>
          </p:cNvSpPr>
          <p:nvPr>
            <p:ph idx="1"/>
          </p:nvPr>
        </p:nvSpPr>
        <p:spPr/>
        <p:txBody>
          <a:bodyPr>
            <a:normAutofit fontScale="47500" lnSpcReduction="20000"/>
          </a:bodyPr>
          <a:lstStyle/>
          <a:p>
            <a:pPr marL="0" indent="0">
              <a:buNone/>
            </a:pPr>
            <a:r>
              <a:rPr lang="fr-FR" sz="3600" b="0" i="0" dirty="0">
                <a:solidFill>
                  <a:srgbClr val="222222"/>
                </a:solidFill>
                <a:effectLst/>
                <a:latin typeface="Arial" panose="020B0604020202020204" pitchFamily="34" charset="0"/>
              </a:rPr>
              <a:t>SQL </a:t>
            </a:r>
            <a:r>
              <a:rPr lang="fr-FR" sz="3600" dirty="0">
                <a:solidFill>
                  <a:srgbClr val="222222"/>
                </a:solidFill>
                <a:latin typeface="Arial" panose="020B0604020202020204" pitchFamily="34" charset="0"/>
              </a:rPr>
              <a:t>(</a:t>
            </a:r>
            <a:r>
              <a:rPr lang="fr-FR" sz="3600" b="0" i="0" dirty="0" err="1">
                <a:solidFill>
                  <a:srgbClr val="222222"/>
                </a:solidFill>
                <a:effectLst/>
                <a:latin typeface="Arial" panose="020B0604020202020204" pitchFamily="34" charset="0"/>
              </a:rPr>
              <a:t>Structured</a:t>
            </a:r>
            <a:r>
              <a:rPr lang="fr-FR" sz="3600" b="0" i="0" dirty="0">
                <a:solidFill>
                  <a:srgbClr val="222222"/>
                </a:solidFill>
                <a:effectLst/>
                <a:latin typeface="Arial" panose="020B0604020202020204" pitchFamily="34" charset="0"/>
              </a:rPr>
              <a:t> </a:t>
            </a:r>
            <a:r>
              <a:rPr lang="fr-FR" sz="3600" b="0" i="0" dirty="0" err="1">
                <a:solidFill>
                  <a:srgbClr val="222222"/>
                </a:solidFill>
                <a:effectLst/>
                <a:latin typeface="Arial" panose="020B0604020202020204" pitchFamily="34" charset="0"/>
              </a:rPr>
              <a:t>Query</a:t>
            </a:r>
            <a:r>
              <a:rPr lang="fr-FR" sz="3600" b="0" i="0" dirty="0">
                <a:solidFill>
                  <a:srgbClr val="222222"/>
                </a:solidFill>
                <a:effectLst/>
                <a:latin typeface="Arial" panose="020B0604020202020204" pitchFamily="34" charset="0"/>
              </a:rPr>
              <a:t> </a:t>
            </a:r>
            <a:r>
              <a:rPr lang="fr-FR" sz="3600" b="0" i="0" dirty="0" err="1">
                <a:solidFill>
                  <a:srgbClr val="222222"/>
                </a:solidFill>
                <a:effectLst/>
                <a:latin typeface="Arial" panose="020B0604020202020204" pitchFamily="34" charset="0"/>
              </a:rPr>
              <a:t>Language</a:t>
            </a:r>
            <a:r>
              <a:rPr lang="fr-FR" sz="3600" b="0" i="0" dirty="0">
                <a:solidFill>
                  <a:srgbClr val="222222"/>
                </a:solidFill>
                <a:effectLst/>
                <a:latin typeface="Arial" panose="020B0604020202020204" pitchFamily="34" charset="0"/>
              </a:rPr>
              <a:t> ) est un langage de programmation permettant de manipuler les données et les systèmes de bases de données relationnelles. Ce langage permet principalement de communiquer avec les bases de données afin de gérer les données qu'elles contiennent.</a:t>
            </a:r>
          </a:p>
          <a:p>
            <a:pPr marL="0" indent="0">
              <a:buNone/>
            </a:pPr>
            <a:r>
              <a:rPr lang="fr-FR" sz="3600" dirty="0">
                <a:solidFill>
                  <a:schemeClr val="tx1">
                    <a:lumMod val="85000"/>
                    <a:lumOff val="15000"/>
                  </a:schemeClr>
                </a:solidFill>
                <a:latin typeface="Arial" panose="020B0604020202020204" pitchFamily="34" charset="0"/>
              </a:rPr>
              <a:t>Il </a:t>
            </a:r>
            <a:r>
              <a:rPr lang="fr-FR" sz="3600" b="0" i="0" dirty="0">
                <a:solidFill>
                  <a:schemeClr val="tx1">
                    <a:lumMod val="85000"/>
                    <a:lumOff val="15000"/>
                  </a:schemeClr>
                </a:solidFill>
                <a:effectLst/>
                <a:latin typeface="roboto" panose="020B0604020202020204" pitchFamily="2" charset="0"/>
              </a:rPr>
              <a:t>permet de rechercher, d'ajouter, de modifier ou de supprimer des données dans les bases de données et est </a:t>
            </a:r>
            <a:r>
              <a:rPr lang="fr-FR" sz="3600" b="0" i="0" dirty="0">
                <a:solidFill>
                  <a:schemeClr val="tx1">
                    <a:lumMod val="85000"/>
                    <a:lumOff val="15000"/>
                  </a:schemeClr>
                </a:solidFill>
                <a:effectLst/>
                <a:latin typeface="roboto" panose="02000000000000000000" pitchFamily="2" charset="0"/>
              </a:rPr>
              <a:t>constituée d'un ensemble d'éléments de données dont les relations sont prédéfinies. Elles sont simples à maintenir et à faire évoluer. Elles sont organisées en tableaux, eux-mêmes composés de colonnes et de lignes</a:t>
            </a:r>
          </a:p>
          <a:p>
            <a:pPr marL="0" indent="0">
              <a:buNone/>
            </a:pPr>
            <a:r>
              <a:rPr lang="fr-FR" sz="3600" b="0" i="0" dirty="0">
                <a:solidFill>
                  <a:srgbClr val="222222"/>
                </a:solidFill>
                <a:effectLst/>
                <a:latin typeface="Arial" panose="020B0604020202020204" pitchFamily="34" charset="0"/>
              </a:rPr>
              <a:t>Les bases de données SQL sont fiables. Elles sont conçues pour gérer de grandes quantités de données et de transactions sans perdre ou corrompre la base de données. </a:t>
            </a:r>
            <a:endParaRPr lang="fr-FR" sz="3600" dirty="0">
              <a:solidFill>
                <a:schemeClr val="tx1">
                  <a:lumMod val="85000"/>
                  <a:lumOff val="15000"/>
                </a:schemeClr>
              </a:solidFill>
              <a:latin typeface="roboto" panose="02000000000000000000" pitchFamily="2" charset="0"/>
            </a:endParaRPr>
          </a:p>
          <a:p>
            <a:pPr marL="0" indent="0">
              <a:buNone/>
            </a:pPr>
            <a:r>
              <a:rPr lang="fr-FR" sz="3600" dirty="0">
                <a:solidFill>
                  <a:schemeClr val="tx1">
                    <a:lumMod val="85000"/>
                    <a:lumOff val="15000"/>
                  </a:schemeClr>
                </a:solidFill>
                <a:latin typeface="roboto" panose="02000000000000000000" pitchFamily="2" charset="0"/>
              </a:rPr>
              <a:t>SQL </a:t>
            </a:r>
            <a:r>
              <a:rPr lang="fr-FR" sz="3600" dirty="0" err="1">
                <a:solidFill>
                  <a:schemeClr val="tx1">
                    <a:lumMod val="85000"/>
                    <a:lumOff val="15000"/>
                  </a:schemeClr>
                </a:solidFill>
                <a:latin typeface="roboto" panose="02000000000000000000" pitchFamily="2" charset="0"/>
              </a:rPr>
              <a:t>oermet</a:t>
            </a:r>
            <a:r>
              <a:rPr lang="fr-FR" sz="3600" dirty="0">
                <a:solidFill>
                  <a:schemeClr val="tx1">
                    <a:lumMod val="85000"/>
                    <a:lumOff val="15000"/>
                  </a:schemeClr>
                </a:solidFill>
                <a:latin typeface="roboto" panose="02000000000000000000" pitchFamily="2" charset="0"/>
              </a:rPr>
              <a:t> d’obtenir des </a:t>
            </a:r>
            <a:r>
              <a:rPr lang="fr-FR" sz="3600" dirty="0" err="1">
                <a:solidFill>
                  <a:schemeClr val="tx1">
                    <a:lumMod val="85000"/>
                    <a:lumOff val="15000"/>
                  </a:schemeClr>
                </a:solidFill>
                <a:latin typeface="roboto" panose="02000000000000000000" pitchFamily="2" charset="0"/>
              </a:rPr>
              <a:t>inforations</a:t>
            </a:r>
            <a:r>
              <a:rPr lang="fr-FR" sz="3600" dirty="0">
                <a:solidFill>
                  <a:schemeClr val="tx1">
                    <a:lumMod val="85000"/>
                    <a:lumOff val="15000"/>
                  </a:schemeClr>
                </a:solidFill>
                <a:latin typeface="roboto" panose="02000000000000000000" pitchFamily="2" charset="0"/>
              </a:rPr>
              <a:t> utiles a partir des données et </a:t>
            </a:r>
            <a:r>
              <a:rPr lang="fr-FR" sz="3600" b="0" i="0" dirty="0">
                <a:solidFill>
                  <a:srgbClr val="222222"/>
                </a:solidFill>
                <a:effectLst/>
                <a:latin typeface="Arial" panose="020B0604020202020204" pitchFamily="34" charset="0"/>
              </a:rPr>
              <a:t>SQL permet d'utiliser des commandes pour obtenir des relations entre les ensembles de données afin de mieux les comprendre.</a:t>
            </a:r>
          </a:p>
          <a:p>
            <a:pPr marL="0" indent="0">
              <a:buNone/>
            </a:pPr>
            <a:r>
              <a:rPr lang="fr-FR" sz="3600" dirty="0">
                <a:solidFill>
                  <a:schemeClr val="tx1">
                    <a:lumMod val="85000"/>
                    <a:lumOff val="15000"/>
                  </a:schemeClr>
                </a:solidFill>
                <a:latin typeface="roboto" panose="02000000000000000000" pitchFamily="2" charset="0"/>
              </a:rPr>
              <a:t>Comme base de données SQL nous avons</a:t>
            </a:r>
            <a:r>
              <a:rPr lang="fr-FR" sz="3600" b="0" i="0" dirty="0">
                <a:solidFill>
                  <a:srgbClr val="BDC1C6"/>
                </a:solidFill>
                <a:effectLst/>
                <a:latin typeface="roboto" panose="02000000000000000000" pitchFamily="2" charset="0"/>
              </a:rPr>
              <a:t>.</a:t>
            </a:r>
            <a:r>
              <a:rPr lang="fr-FR" sz="3600" dirty="0">
                <a:solidFill>
                  <a:schemeClr val="tx1">
                    <a:lumMod val="85000"/>
                    <a:lumOff val="15000"/>
                  </a:schemeClr>
                </a:solidFill>
                <a:latin typeface="roboto" panose="02000000000000000000" pitchFamily="2" charset="0"/>
              </a:rPr>
              <a:t> MySQL </a:t>
            </a:r>
            <a:endParaRPr lang="fr-FR" sz="3600" b="0" i="0" dirty="0">
              <a:solidFill>
                <a:srgbClr val="BDC1C6"/>
              </a:solidFill>
              <a:effectLst/>
              <a:latin typeface="roboto" panose="02000000000000000000" pitchFamily="2" charset="0"/>
            </a:endParaRPr>
          </a:p>
          <a:p>
            <a:pPr marL="0" indent="0">
              <a:buNone/>
            </a:pPr>
            <a:endParaRPr lang="fr-FR" dirty="0">
              <a:solidFill>
                <a:schemeClr val="tx1">
                  <a:lumMod val="85000"/>
                  <a:lumOff val="15000"/>
                </a:schemeClr>
              </a:solidFill>
            </a:endParaRPr>
          </a:p>
        </p:txBody>
      </p:sp>
    </p:spTree>
    <p:extLst>
      <p:ext uri="{BB962C8B-B14F-4D97-AF65-F5344CB8AC3E}">
        <p14:creationId xmlns:p14="http://schemas.microsoft.com/office/powerpoint/2010/main" val="297069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290908-8527-B033-D158-C304B2B6E689}"/>
              </a:ext>
            </a:extLst>
          </p:cNvPr>
          <p:cNvSpPr>
            <a:spLocks noGrp="1"/>
          </p:cNvSpPr>
          <p:nvPr>
            <p:ph type="title"/>
          </p:nvPr>
        </p:nvSpPr>
        <p:spPr/>
        <p:txBody>
          <a:bodyPr/>
          <a:lstStyle/>
          <a:p>
            <a:pPr algn="ctr"/>
            <a:r>
              <a:rPr lang="fr-FR" dirty="0"/>
              <a:t>Avantage et inconvénient de l’utilisation de MySQL</a:t>
            </a:r>
          </a:p>
        </p:txBody>
      </p:sp>
      <p:sp>
        <p:nvSpPr>
          <p:cNvPr id="3" name="Espace réservé du contenu 2">
            <a:extLst>
              <a:ext uri="{FF2B5EF4-FFF2-40B4-BE49-F238E27FC236}">
                <a16:creationId xmlns:a16="http://schemas.microsoft.com/office/drawing/2014/main" id="{491E166C-6575-1216-C716-26AB42A5CFF7}"/>
              </a:ext>
            </a:extLst>
          </p:cNvPr>
          <p:cNvSpPr>
            <a:spLocks noGrp="1"/>
          </p:cNvSpPr>
          <p:nvPr>
            <p:ph idx="1"/>
          </p:nvPr>
        </p:nvSpPr>
        <p:spPr>
          <a:xfrm>
            <a:off x="677334" y="1930400"/>
            <a:ext cx="8596668" cy="4927600"/>
          </a:xfrm>
        </p:spPr>
        <p:txBody>
          <a:bodyPr>
            <a:noAutofit/>
          </a:bodyPr>
          <a:lstStyle/>
          <a:p>
            <a:pPr marL="0" indent="0" algn="l">
              <a:buNone/>
            </a:pPr>
            <a:r>
              <a:rPr lang="fr-FR" dirty="0">
                <a:solidFill>
                  <a:srgbClr val="222222"/>
                </a:solidFill>
                <a:latin typeface="Arial" panose="020B0604020202020204" pitchFamily="34" charset="0"/>
              </a:rPr>
              <a:t>MySQL </a:t>
            </a:r>
            <a:r>
              <a:rPr lang="fr-FR" dirty="0" err="1">
                <a:solidFill>
                  <a:srgbClr val="222222"/>
                </a:solidFill>
                <a:latin typeface="Arial" panose="020B0604020202020204" pitchFamily="34" charset="0"/>
              </a:rPr>
              <a:t>possede</a:t>
            </a:r>
            <a:r>
              <a:rPr lang="fr-FR" dirty="0">
                <a:solidFill>
                  <a:srgbClr val="222222"/>
                </a:solidFill>
                <a:latin typeface="Arial" panose="020B0604020202020204" pitchFamily="34" charset="0"/>
              </a:rPr>
              <a:t> plusieurs avantage </a:t>
            </a:r>
            <a:r>
              <a:rPr lang="fr-FR" dirty="0"/>
              <a:t>La prise en charge des types de données, notamment les caractères, les caractères variables, les entiers non signés, les entiers signés et les flottants. </a:t>
            </a:r>
            <a:r>
              <a:rPr lang="fr-FR" b="1" dirty="0"/>
              <a:t>La recherche full-texte </a:t>
            </a:r>
            <a:r>
              <a:rPr lang="fr-FR" dirty="0"/>
              <a:t>qui permet aux utilisateurs de trouver plus facilement et plus rapidement du texte dans une base de données. </a:t>
            </a:r>
            <a:r>
              <a:rPr lang="fr-FR" b="1" dirty="0"/>
              <a:t>Prise en charge </a:t>
            </a:r>
            <a:r>
              <a:rPr lang="fr-FR" dirty="0"/>
              <a:t>de plusieurs langages de programmation courants, notamment C, C++, Python, Perl et Java. </a:t>
            </a:r>
            <a:r>
              <a:rPr lang="fr-FR" b="1" i="0" dirty="0">
                <a:solidFill>
                  <a:srgbClr val="222222"/>
                </a:solidFill>
                <a:effectLst/>
                <a:latin typeface="Arial" panose="020B0604020202020204" pitchFamily="34" charset="0"/>
              </a:rPr>
              <a:t>L’excellente sécurité</a:t>
            </a:r>
            <a:r>
              <a:rPr lang="fr-FR" b="0" i="0" dirty="0">
                <a:solidFill>
                  <a:srgbClr val="222222"/>
                </a:solidFill>
                <a:effectLst/>
                <a:latin typeface="Arial" panose="020B0604020202020204" pitchFamily="34" charset="0"/>
              </a:rPr>
              <a:t> des données permet de protéger les bases de données MySQL pour les informations de grande valeur. </a:t>
            </a:r>
            <a:r>
              <a:rPr lang="fr-FR" b="1" i="0" dirty="0">
                <a:solidFill>
                  <a:srgbClr val="222222"/>
                </a:solidFill>
                <a:effectLst/>
                <a:latin typeface="Arial" panose="020B0604020202020204" pitchFamily="34" charset="0"/>
              </a:rPr>
              <a:t>L’architecture client-serveur </a:t>
            </a:r>
            <a:r>
              <a:rPr lang="fr-FR" b="0" i="0" dirty="0">
                <a:solidFill>
                  <a:srgbClr val="222222"/>
                </a:solidFill>
                <a:effectLst/>
                <a:latin typeface="Arial" panose="020B0604020202020204" pitchFamily="34" charset="0"/>
              </a:rPr>
              <a:t>permet un accès multi-utilisateurs Intégrité des données et gestion du contenu solides, même lors de la collecte d’informations provenant de sources diverses Il dispose d’une énorme communauté Il s’agit d’un logiciel libre qui peut être personnalisé gratuitement.</a:t>
            </a:r>
          </a:p>
          <a:p>
            <a:pPr marL="0" indent="0" algn="l">
              <a:buNone/>
            </a:pPr>
            <a:r>
              <a:rPr lang="fr-FR" b="0" i="0" dirty="0">
                <a:solidFill>
                  <a:srgbClr val="222222"/>
                </a:solidFill>
                <a:effectLst/>
                <a:latin typeface="Arial" panose="020B0604020202020204" pitchFamily="34" charset="0"/>
              </a:rPr>
              <a:t>MySQL a </a:t>
            </a:r>
            <a:r>
              <a:rPr lang="fr-FR" dirty="0">
                <a:solidFill>
                  <a:srgbClr val="222222"/>
                </a:solidFill>
                <a:latin typeface="Arial" panose="020B0604020202020204" pitchFamily="34" charset="0"/>
              </a:rPr>
              <a:t>aussi des </a:t>
            </a:r>
            <a:r>
              <a:rPr lang="fr-FR" dirty="0" err="1">
                <a:solidFill>
                  <a:srgbClr val="222222"/>
                </a:solidFill>
                <a:latin typeface="Arial" panose="020B0604020202020204" pitchFamily="34" charset="0"/>
              </a:rPr>
              <a:t>inconvenients</a:t>
            </a:r>
            <a:r>
              <a:rPr lang="fr-FR" dirty="0">
                <a:solidFill>
                  <a:srgbClr val="222222"/>
                </a:solidFill>
                <a:latin typeface="Arial" panose="020B0604020202020204" pitchFamily="34" charset="0"/>
              </a:rPr>
              <a:t> comme </a:t>
            </a:r>
            <a:r>
              <a:rPr lang="fr-FR" b="1" i="0" dirty="0">
                <a:solidFill>
                  <a:srgbClr val="222222"/>
                </a:solidFill>
                <a:effectLst/>
                <a:latin typeface="Arial" panose="020B0604020202020204" pitchFamily="34" charset="0"/>
              </a:rPr>
              <a:t>Les utilisateurs doivent apprendre </a:t>
            </a:r>
            <a:r>
              <a:rPr lang="fr-FR" b="0" i="0" dirty="0">
                <a:solidFill>
                  <a:srgbClr val="222222"/>
                </a:solidFill>
                <a:effectLst/>
                <a:latin typeface="Arial" panose="020B0604020202020204" pitchFamily="34" charset="0"/>
              </a:rPr>
              <a:t>les commandes SQL (ce n’est pas une tâche impossible, mais cela prend du temps). </a:t>
            </a:r>
            <a:r>
              <a:rPr lang="fr-FR" b="1" i="0" dirty="0">
                <a:solidFill>
                  <a:srgbClr val="222222"/>
                </a:solidFill>
                <a:effectLst/>
                <a:latin typeface="Arial" panose="020B0604020202020204" pitchFamily="34" charset="0"/>
              </a:rPr>
              <a:t>Pas de prise en charge </a:t>
            </a:r>
            <a:r>
              <a:rPr lang="fr-FR" b="0" i="0" dirty="0">
                <a:solidFill>
                  <a:srgbClr val="222222"/>
                </a:solidFill>
                <a:effectLst/>
                <a:latin typeface="Arial" panose="020B0604020202020204" pitchFamily="34" charset="0"/>
              </a:rPr>
              <a:t>des contraintes de contrôle SQL, ce qui peut conduire à des plages de valeurs involontairement larges. </a:t>
            </a:r>
            <a:r>
              <a:rPr lang="fr-FR" b="1" i="0" dirty="0">
                <a:solidFill>
                  <a:srgbClr val="222222"/>
                </a:solidFill>
                <a:effectLst/>
                <a:latin typeface="Arial" panose="020B0604020202020204" pitchFamily="34" charset="0"/>
              </a:rPr>
              <a:t>Les transactions </a:t>
            </a:r>
            <a:r>
              <a:rPr lang="fr-FR" b="0" i="0" dirty="0">
                <a:solidFill>
                  <a:srgbClr val="222222"/>
                </a:solidFill>
                <a:effectLst/>
                <a:latin typeface="Arial" panose="020B0604020202020204" pitchFamily="34" charset="0"/>
              </a:rPr>
              <a:t>inefficaces peuvent contribuer à la corruption des </a:t>
            </a:r>
            <a:r>
              <a:rPr lang="fr-FR" b="0" i="0" dirty="0" err="1">
                <a:solidFill>
                  <a:srgbClr val="222222"/>
                </a:solidFill>
                <a:effectLst/>
                <a:latin typeface="Arial" panose="020B0604020202020204" pitchFamily="34" charset="0"/>
              </a:rPr>
              <a:t>données.</a:t>
            </a:r>
            <a:r>
              <a:rPr lang="fr-FR" b="1" i="0" dirty="0" err="1">
                <a:solidFill>
                  <a:srgbClr val="222222"/>
                </a:solidFill>
                <a:effectLst/>
                <a:latin typeface="Arial" panose="020B0604020202020204" pitchFamily="34" charset="0"/>
              </a:rPr>
              <a:t>Seules</a:t>
            </a:r>
            <a:r>
              <a:rPr lang="fr-FR" b="1" i="0" dirty="0">
                <a:solidFill>
                  <a:srgbClr val="222222"/>
                </a:solidFill>
                <a:effectLst/>
                <a:latin typeface="Arial" panose="020B0604020202020204" pitchFamily="34" charset="0"/>
              </a:rPr>
              <a:t> les versions </a:t>
            </a:r>
            <a:r>
              <a:rPr lang="fr-FR" b="0" i="0" dirty="0">
                <a:solidFill>
                  <a:srgbClr val="222222"/>
                </a:solidFill>
                <a:effectLst/>
                <a:latin typeface="Arial" panose="020B0604020202020204" pitchFamily="34" charset="0"/>
              </a:rPr>
              <a:t>les plus récentes prennent en charge ROLE et COMMIT.</a:t>
            </a:r>
          </a:p>
          <a:p>
            <a:pPr marL="0" indent="0" algn="l">
              <a:buNone/>
            </a:pPr>
            <a:endParaRPr lang="fr-FR" b="0" i="0" dirty="0">
              <a:solidFill>
                <a:srgbClr val="222222"/>
              </a:solidFill>
              <a:effectLst/>
              <a:latin typeface="Arial" panose="020B0604020202020204" pitchFamily="34" charset="0"/>
            </a:endParaRPr>
          </a:p>
          <a:p>
            <a:pPr marL="0" indent="0">
              <a:buNone/>
            </a:pPr>
            <a:endParaRPr lang="fr-FR" dirty="0"/>
          </a:p>
          <a:p>
            <a:pPr marL="0" indent="0">
              <a:buNone/>
            </a:pPr>
            <a:br>
              <a:rPr lang="fr-FR" dirty="0"/>
            </a:br>
            <a:endParaRPr lang="fr-FR"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88004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BB5E5-0E47-9F84-470E-B8A4AB5A0E2E}"/>
              </a:ext>
            </a:extLst>
          </p:cNvPr>
          <p:cNvSpPr>
            <a:spLocks noGrp="1"/>
          </p:cNvSpPr>
          <p:nvPr>
            <p:ph type="title"/>
          </p:nvPr>
        </p:nvSpPr>
        <p:spPr/>
        <p:txBody>
          <a:bodyPr/>
          <a:lstStyle/>
          <a:p>
            <a:pPr algn="ctr"/>
            <a:r>
              <a:rPr lang="fr-FR" dirty="0"/>
              <a:t>Différence entre MongoDB et MySQL</a:t>
            </a:r>
          </a:p>
        </p:txBody>
      </p:sp>
      <p:sp>
        <p:nvSpPr>
          <p:cNvPr id="3" name="Espace réservé du contenu 2">
            <a:extLst>
              <a:ext uri="{FF2B5EF4-FFF2-40B4-BE49-F238E27FC236}">
                <a16:creationId xmlns:a16="http://schemas.microsoft.com/office/drawing/2014/main" id="{A082A939-BE05-E32A-AF8E-DF9A404D735D}"/>
              </a:ext>
            </a:extLst>
          </p:cNvPr>
          <p:cNvSpPr>
            <a:spLocks noGrp="1"/>
          </p:cNvSpPr>
          <p:nvPr>
            <p:ph idx="1"/>
          </p:nvPr>
        </p:nvSpPr>
        <p:spPr>
          <a:xfrm>
            <a:off x="677334" y="1434662"/>
            <a:ext cx="8596668" cy="5423337"/>
          </a:xfrm>
        </p:spPr>
        <p:txBody>
          <a:bodyPr>
            <a:noAutofit/>
          </a:bodyPr>
          <a:lstStyle/>
          <a:p>
            <a:pPr marL="0" indent="0">
              <a:buNone/>
            </a:pPr>
            <a:r>
              <a:rPr lang="fr-FR" sz="1700" b="0" i="0" dirty="0">
                <a:effectLst/>
                <a:latin typeface="inherit"/>
              </a:rPr>
              <a:t>Les bases de données MySQL sont relationnelles, les bases de données MongoDB sont non relationnelles.</a:t>
            </a:r>
            <a:br>
              <a:rPr lang="fr-FR" sz="1700" dirty="0"/>
            </a:br>
            <a:r>
              <a:rPr lang="fr-FR" sz="1700" b="0" i="0" dirty="0">
                <a:effectLst/>
                <a:latin typeface="inherit"/>
              </a:rPr>
              <a:t> Les bases de données MySQL utilisent un langage de requête structuré et ont un schéma prédéfini. Les bases de données MongoDB ont des schémas dynamiques pour les données non structurées.</a:t>
            </a:r>
            <a:br>
              <a:rPr lang="fr-FR" sz="1700" dirty="0"/>
            </a:br>
            <a:r>
              <a:rPr lang="fr-FR" sz="1700" b="0" i="0" dirty="0">
                <a:effectLst/>
                <a:latin typeface="inherit"/>
              </a:rPr>
              <a:t> Les bases de données MySQL sont évolutives verticalement, tandis que les bases de données MongoDB sont évolutives horizontalement.</a:t>
            </a:r>
            <a:br>
              <a:rPr lang="fr-FR" sz="1700" dirty="0"/>
            </a:br>
            <a:r>
              <a:rPr lang="fr-FR" sz="1700" b="0" i="0" dirty="0">
                <a:effectLst/>
                <a:latin typeface="inherit"/>
              </a:rPr>
              <a:t>Les bases de données MySQL sont basées sur des tables, tandis que les bases de données MongoDB sont des magasins de documents, de valeurs clés, de graphiques ou de colonnes larges.</a:t>
            </a:r>
            <a:br>
              <a:rPr lang="fr-FR" sz="1700" dirty="0"/>
            </a:br>
            <a:r>
              <a:rPr lang="fr-FR" sz="1700" b="0" i="0" dirty="0">
                <a:effectLst/>
                <a:latin typeface="inherit"/>
              </a:rPr>
              <a:t>Les bases de données MySQL sont meilleures pour les transactions </a:t>
            </a:r>
            <a:r>
              <a:rPr lang="fr-FR" sz="1700" b="0" i="0" dirty="0" err="1">
                <a:effectLst/>
                <a:latin typeface="inherit"/>
              </a:rPr>
              <a:t>multi-lignes</a:t>
            </a:r>
            <a:r>
              <a:rPr lang="fr-FR" sz="1700" b="0" i="0" dirty="0">
                <a:effectLst/>
                <a:latin typeface="inherit"/>
              </a:rPr>
              <a:t>, tandis que MongoDB est meilleur pour les données non structurées comme les documents ou JSON.</a:t>
            </a:r>
          </a:p>
          <a:p>
            <a:pPr marL="0" indent="0">
              <a:buNone/>
            </a:pPr>
            <a:r>
              <a:rPr lang="fr-FR" sz="1700" b="0" i="0" dirty="0">
                <a:solidFill>
                  <a:srgbClr val="222222"/>
                </a:solidFill>
                <a:effectLst/>
                <a:latin typeface="Arial" panose="020B0604020202020204" pitchFamily="34" charset="0"/>
              </a:rPr>
              <a:t>MongoDB est calqué sur une architecture Nexus et donc comparativement souple et MySQL repose sur une architecture client-serveur classique et séduit ainsi par des performances d’utilisation optimisée de la mémoire, la supériorité en vitesse de MongoDB par rapport à MySQL </a:t>
            </a:r>
            <a:r>
              <a:rPr lang="fr-FR" sz="1700" b="0" i="0" dirty="0" err="1">
                <a:solidFill>
                  <a:srgbClr val="222222"/>
                </a:solidFill>
                <a:effectLst/>
                <a:latin typeface="Arial" panose="020B0604020202020204" pitchFamily="34" charset="0"/>
              </a:rPr>
              <a:t>MySQL</a:t>
            </a:r>
            <a:r>
              <a:rPr lang="fr-FR" sz="1700" b="0" i="0" dirty="0">
                <a:solidFill>
                  <a:srgbClr val="222222"/>
                </a:solidFill>
                <a:effectLst/>
                <a:latin typeface="Arial" panose="020B0604020202020204" pitchFamily="34" charset="0"/>
              </a:rPr>
              <a:t> est un peu plus lent quand il s’agit de traiter de grands volumes de données en raison de la structure de table fixe.</a:t>
            </a:r>
          </a:p>
          <a:p>
            <a:pPr marL="0" indent="0">
              <a:buNone/>
            </a:pPr>
            <a:r>
              <a:rPr lang="fr-FR" sz="1700" b="0" i="0" dirty="0">
                <a:solidFill>
                  <a:srgbClr val="222222"/>
                </a:solidFill>
                <a:effectLst/>
                <a:latin typeface="Arial" panose="020B0604020202020204" pitchFamily="34" charset="0"/>
              </a:rPr>
              <a:t>Les structures comparativement rigides font de MySQL une variante beaucoup plus sûre. Des problèmes de sécurité peuvent affecter MongoDB si des erreurs sont induites lors de l’établissement d’une structure.</a:t>
            </a:r>
            <a:endParaRPr lang="fr-FR" sz="1700" dirty="0"/>
          </a:p>
        </p:txBody>
      </p:sp>
      <p:sp>
        <p:nvSpPr>
          <p:cNvPr id="5" name="ZoneTexte 4">
            <a:extLst>
              <a:ext uri="{FF2B5EF4-FFF2-40B4-BE49-F238E27FC236}">
                <a16:creationId xmlns:a16="http://schemas.microsoft.com/office/drawing/2014/main" id="{20FA1B93-0ED7-0ABA-E91D-D04385171C0A}"/>
              </a:ext>
            </a:extLst>
          </p:cNvPr>
          <p:cNvSpPr txBox="1"/>
          <p:nvPr/>
        </p:nvSpPr>
        <p:spPr>
          <a:xfrm>
            <a:off x="3054569" y="2005721"/>
            <a:ext cx="6109138" cy="369332"/>
          </a:xfrm>
          <a:prstGeom prst="rect">
            <a:avLst/>
          </a:prstGeom>
          <a:noFill/>
        </p:spPr>
        <p:txBody>
          <a:bodyPr wrap="square">
            <a:spAutoFit/>
          </a:bodyPr>
          <a:lstStyle/>
          <a:p>
            <a:pPr algn="l"/>
            <a:endParaRPr lang="fr-FR"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615213920"/>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1565</TotalTime>
  <Words>1019</Words>
  <Application>Microsoft Office PowerPoint</Application>
  <PresentationFormat>Grand écran</PresentationFormat>
  <Paragraphs>34</Paragraphs>
  <Slides>6</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6</vt:i4>
      </vt:variant>
    </vt:vector>
  </HeadingPairs>
  <TitlesOfParts>
    <vt:vector size="15" baseType="lpstr">
      <vt:lpstr>Arial</vt:lpstr>
      <vt:lpstr>Arial Black</vt:lpstr>
      <vt:lpstr>Arial Rounded MT Bold</vt:lpstr>
      <vt:lpstr>inherit</vt:lpstr>
      <vt:lpstr>roboto</vt:lpstr>
      <vt:lpstr>rubik</vt:lpstr>
      <vt:lpstr>Trebuchet MS</vt:lpstr>
      <vt:lpstr>Wingdings 3</vt:lpstr>
      <vt:lpstr>Facette</vt:lpstr>
      <vt:lpstr>Bases de données NoSQL  VS   SQL</vt:lpstr>
      <vt:lpstr>Présentation d’une base de données NoSQL(MongoDB)</vt:lpstr>
      <vt:lpstr>Avantage et inconvénient de l’utilisation de  MongoDB</vt:lpstr>
      <vt:lpstr>Présentation d’une base de données SQL(MySQL)</vt:lpstr>
      <vt:lpstr>Avantage et inconvénient de l’utilisation de MySQL</vt:lpstr>
      <vt:lpstr>Différence entre MongoDB et MySQL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données  NoSQL  VS   SQL</dc:title>
  <dc:creator>JOANIS ESDRAS</dc:creator>
  <cp:lastModifiedBy>JOANIS ESDRAS</cp:lastModifiedBy>
  <cp:revision>21</cp:revision>
  <dcterms:created xsi:type="dcterms:W3CDTF">2023-06-19T21:27:23Z</dcterms:created>
  <dcterms:modified xsi:type="dcterms:W3CDTF">2023-06-21T12:26:20Z</dcterms:modified>
</cp:coreProperties>
</file>