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y="5143500" cx="9144000"/>
  <p:notesSz cx="6858000" cy="9144000"/>
  <p:embeddedFontLst>
    <p:embeddedFont>
      <p:font typeface="Roboto Black"/>
      <p:bold r:id="rId35"/>
      <p:boldItalic r:id="rId36"/>
    </p:embeddedFont>
    <p:embeddedFont>
      <p:font typeface="Roboto"/>
      <p:regular r:id="rId37"/>
      <p:bold r:id="rId38"/>
      <p:italic r:id="rId39"/>
      <p:boldItalic r:id="rId40"/>
    </p:embeddedFont>
    <p:embeddedFont>
      <p:font typeface="Bree Serif"/>
      <p:regular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242DED5-102C-4B29-AD7E-F975A1826A4C}">
  <a:tblStyle styleId="{B242DED5-102C-4B29-AD7E-F975A1826A4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3.xml"/><Relationship Id="rId41" Type="http://schemas.openxmlformats.org/officeDocument/2006/relationships/font" Target="fonts/BreeSerif-regular.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RobotoBlack-bold.fntdata"/><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Roboto-regular.fntdata"/><Relationship Id="rId14" Type="http://schemas.openxmlformats.org/officeDocument/2006/relationships/slide" Target="slides/slide7.xml"/><Relationship Id="rId36" Type="http://schemas.openxmlformats.org/officeDocument/2006/relationships/font" Target="fonts/RobotoBlack-boldItalic.fntdata"/><Relationship Id="rId17" Type="http://schemas.openxmlformats.org/officeDocument/2006/relationships/slide" Target="slides/slide10.xml"/><Relationship Id="rId39" Type="http://schemas.openxmlformats.org/officeDocument/2006/relationships/font" Target="fonts/Roboto-italic.fntdata"/><Relationship Id="rId16" Type="http://schemas.openxmlformats.org/officeDocument/2006/relationships/slide" Target="slides/slide9.xml"/><Relationship Id="rId38" Type="http://schemas.openxmlformats.org/officeDocument/2006/relationships/font" Target="fonts/Roboto-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4fbcefcc4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4fbcefcc4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4fbcefcc4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4fbcefcc4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4fbcefcc4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4fbcefcc4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4fbcefcc4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4fbcefcc4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4fbcefcc4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4fbcefcc4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4fbcefcc4_0_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4fbcefcc4_0_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4fbcefcc4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4fbcefcc4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4fbcefcc4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4fbcefcc4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4fbcefcc4_0_8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4fbcefcc4_0_8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4fbcefcc4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4fbcefcc4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4fbcefcc4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4fbcefcc4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4fbcefcc4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4fbcefcc4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74fbcefcc4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4fbcefcc4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74fbcefcc4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4fbcefcc4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74fbcefcc4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4fbcefcc4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74fbcefcc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4fbcefcc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74fbcefcc4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4fbcefcc4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74fbcefcc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4fbcefcc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74fbcefcc4_0_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4fbcefcc4_0_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74fbcefcc4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74fbcefcc4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4fbcefcc4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4fbcefcc4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4fbcefcc4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4fbcefcc4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4fbcefcc4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4fbcefcc4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4fbcefcc4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4fbcefcc4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4fbcefcc4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4fbcefcc4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4fbcefcc4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4fbcefcc4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4fbcefcc4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4fbcefcc4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hyperlink" Target="https://www.youtube.com/watch?v=Ybra0uGEkpM&amp;t=329s" TargetMode="External"/><Relationship Id="rId4" Type="http://schemas.openxmlformats.org/officeDocument/2006/relationships/hyperlink" Target="http://resources.mpi-inf.mpg.de/departments/d1/teaching/ss14/gitcs/notes3.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98" name="Shape 98"/>
        <p:cNvGrpSpPr/>
        <p:nvPr/>
      </p:nvGrpSpPr>
      <p:grpSpPr>
        <a:xfrm>
          <a:off x="0" y="0"/>
          <a:ext cx="0" cy="0"/>
          <a:chOff x="0" y="0"/>
          <a:chExt cx="0" cy="0"/>
        </a:xfrm>
      </p:grpSpPr>
      <p:pic>
        <p:nvPicPr>
          <p:cNvPr id="99" name="Google Shape;99;p25"/>
          <p:cNvPicPr preferRelativeResize="0"/>
          <p:nvPr/>
        </p:nvPicPr>
        <p:blipFill>
          <a:blip r:embed="rId3">
            <a:alphaModFix/>
          </a:blip>
          <a:stretch>
            <a:fillRect/>
          </a:stretch>
        </p:blipFill>
        <p:spPr>
          <a:xfrm>
            <a:off x="6303325" y="31288"/>
            <a:ext cx="2883900" cy="576786"/>
          </a:xfrm>
          <a:prstGeom prst="rect">
            <a:avLst/>
          </a:prstGeom>
          <a:noFill/>
          <a:ln>
            <a:noFill/>
          </a:ln>
        </p:spPr>
      </p:pic>
      <p:sp>
        <p:nvSpPr>
          <p:cNvPr id="100" name="Google Shape;100;p25"/>
          <p:cNvSpPr txBox="1"/>
          <p:nvPr>
            <p:ph idx="1" type="subTitle"/>
          </p:nvPr>
        </p:nvSpPr>
        <p:spPr>
          <a:xfrm>
            <a:off x="120750" y="132175"/>
            <a:ext cx="706800" cy="3750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900">
                <a:solidFill>
                  <a:srgbClr val="FFFFFF"/>
                </a:solidFill>
                <a:latin typeface="Bree Serif"/>
                <a:ea typeface="Bree Serif"/>
                <a:cs typeface="Bree Serif"/>
                <a:sym typeface="Bree Serif"/>
              </a:rPr>
              <a:t>BDA</a:t>
            </a:r>
            <a:endParaRPr b="1" sz="1900">
              <a:solidFill>
                <a:srgbClr val="FFFFFF"/>
              </a:solidFill>
              <a:latin typeface="Bree Serif"/>
              <a:ea typeface="Bree Serif"/>
              <a:cs typeface="Bree Serif"/>
              <a:sym typeface="Bree Serif"/>
            </a:endParaRPr>
          </a:p>
        </p:txBody>
      </p:sp>
      <p:cxnSp>
        <p:nvCxnSpPr>
          <p:cNvPr id="101" name="Google Shape;101;p25"/>
          <p:cNvCxnSpPr/>
          <p:nvPr/>
        </p:nvCxnSpPr>
        <p:spPr>
          <a:xfrm>
            <a:off x="827550" y="189775"/>
            <a:ext cx="0" cy="259800"/>
          </a:xfrm>
          <a:prstGeom prst="straightConnector1">
            <a:avLst/>
          </a:prstGeom>
          <a:noFill/>
          <a:ln cap="flat" cmpd="sng" w="9525">
            <a:solidFill>
              <a:srgbClr val="FFFFFF"/>
            </a:solidFill>
            <a:prstDash val="solid"/>
            <a:round/>
            <a:headEnd len="med" w="med" type="none"/>
            <a:tailEnd len="med" w="med" type="none"/>
          </a:ln>
        </p:spPr>
      </p:cxnSp>
      <p:sp>
        <p:nvSpPr>
          <p:cNvPr id="102" name="Google Shape;102;p25"/>
          <p:cNvSpPr txBox="1"/>
          <p:nvPr/>
        </p:nvSpPr>
        <p:spPr>
          <a:xfrm>
            <a:off x="827550" y="57100"/>
            <a:ext cx="14148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3F3F3"/>
                </a:solidFill>
              </a:rPr>
              <a:t>Big Data Analytics</a:t>
            </a:r>
            <a:endParaRPr b="1" sz="1200">
              <a:solidFill>
                <a:srgbClr val="F3F3F3"/>
              </a:solidFill>
            </a:endParaRPr>
          </a:p>
        </p:txBody>
      </p:sp>
      <p:graphicFrame>
        <p:nvGraphicFramePr>
          <p:cNvPr id="103" name="Google Shape;103;p25"/>
          <p:cNvGraphicFramePr/>
          <p:nvPr/>
        </p:nvGraphicFramePr>
        <p:xfrm>
          <a:off x="159925" y="889825"/>
          <a:ext cx="3000000" cy="3000000"/>
        </p:xfrm>
        <a:graphic>
          <a:graphicData uri="http://schemas.openxmlformats.org/drawingml/2006/table">
            <a:tbl>
              <a:tblPr>
                <a:noFill/>
                <a:tableStyleId>{B242DED5-102C-4B29-AD7E-F975A1826A4C}</a:tableStyleId>
              </a:tblPr>
              <a:tblGrid>
                <a:gridCol w="8721050"/>
              </a:tblGrid>
              <a:tr h="4990725">
                <a:tc>
                  <a:txBody>
                    <a:bodyPr/>
                    <a:lstStyle/>
                    <a:p>
                      <a:pPr indent="0" lvl="0" marL="0" rtl="0" algn="ctr">
                        <a:lnSpc>
                          <a:spcPct val="200000"/>
                        </a:lnSpc>
                        <a:spcBef>
                          <a:spcPts val="0"/>
                        </a:spcBef>
                        <a:spcAft>
                          <a:spcPts val="0"/>
                        </a:spcAft>
                        <a:buNone/>
                      </a:pPr>
                      <a:r>
                        <a:rPr lang="en" sz="3200">
                          <a:solidFill>
                            <a:srgbClr val="FFFFFF"/>
                          </a:solidFill>
                          <a:latin typeface="Roboto Black"/>
                          <a:ea typeface="Roboto Black"/>
                          <a:cs typeface="Roboto Black"/>
                          <a:sym typeface="Roboto Black"/>
                        </a:rPr>
                        <a:t>Programming Assignment-3, BDA</a:t>
                      </a:r>
                      <a:endParaRPr sz="3200">
                        <a:solidFill>
                          <a:srgbClr val="FFFFFF"/>
                        </a:solidFill>
                        <a:latin typeface="Roboto Black"/>
                        <a:ea typeface="Roboto Black"/>
                        <a:cs typeface="Roboto Black"/>
                        <a:sym typeface="Roboto Black"/>
                      </a:endParaRPr>
                    </a:p>
                    <a:p>
                      <a:pPr indent="-355600" lvl="0" marL="457200" rtl="0" algn="l">
                        <a:lnSpc>
                          <a:spcPct val="200000"/>
                        </a:lnSpc>
                        <a:spcBef>
                          <a:spcPts val="0"/>
                        </a:spcBef>
                        <a:spcAft>
                          <a:spcPts val="0"/>
                        </a:spcAft>
                        <a:buSzPts val="2000"/>
                        <a:buFont typeface="Roboto Black"/>
                        <a:buAutoNum type="arabicPeriod"/>
                      </a:pPr>
                      <a:r>
                        <a:rPr lang="en" sz="2000">
                          <a:latin typeface="Roboto Black"/>
                          <a:ea typeface="Roboto Black"/>
                          <a:cs typeface="Roboto Black"/>
                          <a:sym typeface="Roboto Black"/>
                        </a:rPr>
                        <a:t>Analyze the tweets related to </a:t>
                      </a:r>
                      <a:r>
                        <a:rPr lang="en" sz="2000">
                          <a:latin typeface="Roboto Black"/>
                          <a:ea typeface="Roboto Black"/>
                          <a:cs typeface="Roboto Black"/>
                          <a:sym typeface="Roboto Black"/>
                        </a:rPr>
                        <a:t>Coronavirus</a:t>
                      </a:r>
                      <a:r>
                        <a:rPr lang="en" sz="2000">
                          <a:latin typeface="Roboto Black"/>
                          <a:ea typeface="Roboto Black"/>
                          <a:cs typeface="Roboto Black"/>
                          <a:sym typeface="Roboto Black"/>
                        </a:rPr>
                        <a:t>.</a:t>
                      </a:r>
                      <a:endParaRPr sz="2000">
                        <a:latin typeface="Roboto Black"/>
                        <a:ea typeface="Roboto Black"/>
                        <a:cs typeface="Roboto Black"/>
                        <a:sym typeface="Roboto Black"/>
                      </a:endParaRPr>
                    </a:p>
                    <a:p>
                      <a:pPr indent="-355600" lvl="0" marL="457200" rtl="0" algn="l">
                        <a:lnSpc>
                          <a:spcPct val="200000"/>
                        </a:lnSpc>
                        <a:spcBef>
                          <a:spcPts val="0"/>
                        </a:spcBef>
                        <a:spcAft>
                          <a:spcPts val="0"/>
                        </a:spcAft>
                        <a:buSzPts val="2000"/>
                        <a:buFont typeface="Roboto Black"/>
                        <a:buAutoNum type="arabicPeriod"/>
                      </a:pPr>
                      <a:r>
                        <a:rPr lang="en" sz="2000">
                          <a:latin typeface="Roboto Black"/>
                          <a:ea typeface="Roboto Black"/>
                          <a:cs typeface="Roboto Black"/>
                          <a:sym typeface="Roboto Black"/>
                        </a:rPr>
                        <a:t>Implement Reservoir Sampling to sample real time stream data(tweets).</a:t>
                      </a:r>
                      <a:endParaRPr sz="2000">
                        <a:latin typeface="Roboto Black"/>
                        <a:ea typeface="Roboto Black"/>
                        <a:cs typeface="Roboto Black"/>
                        <a:sym typeface="Roboto Black"/>
                      </a:endParaRPr>
                    </a:p>
                    <a:p>
                      <a:pPr indent="-355600" lvl="0" marL="457200" rtl="0" algn="l">
                        <a:lnSpc>
                          <a:spcPct val="200000"/>
                        </a:lnSpc>
                        <a:spcBef>
                          <a:spcPts val="0"/>
                        </a:spcBef>
                        <a:spcAft>
                          <a:spcPts val="0"/>
                        </a:spcAft>
                        <a:buSzPts val="2000"/>
                        <a:buFont typeface="Roboto Black"/>
                        <a:buAutoNum type="arabicPeriod"/>
                      </a:pPr>
                      <a:r>
                        <a:rPr lang="en" sz="2000">
                          <a:latin typeface="Roboto Black"/>
                          <a:ea typeface="Roboto Black"/>
                          <a:cs typeface="Roboto Black"/>
                          <a:sym typeface="Roboto Black"/>
                        </a:rPr>
                        <a:t>Implement the AMS algorithm and find out the surprise number for a window of different intervals.</a:t>
                      </a:r>
                      <a:endParaRPr sz="2000">
                        <a:latin typeface="Roboto Black"/>
                        <a:ea typeface="Roboto Black"/>
                        <a:cs typeface="Roboto Black"/>
                        <a:sym typeface="Roboto Black"/>
                      </a:endParaRPr>
                    </a:p>
                    <a:p>
                      <a:pPr indent="0" lvl="0" marL="0" rtl="0" algn="l">
                        <a:lnSpc>
                          <a:spcPct val="200000"/>
                        </a:lnSpc>
                        <a:spcBef>
                          <a:spcPts val="0"/>
                        </a:spcBef>
                        <a:spcAft>
                          <a:spcPts val="0"/>
                        </a:spcAft>
                        <a:buNone/>
                      </a:pPr>
                      <a:r>
                        <a:t/>
                      </a:r>
                      <a:endParaRPr sz="2000">
                        <a:solidFill>
                          <a:srgbClr val="FFFFFF"/>
                        </a:solidFill>
                        <a:latin typeface="Roboto Black"/>
                        <a:ea typeface="Roboto Black"/>
                        <a:cs typeface="Roboto Black"/>
                        <a:sym typeface="Roboto Black"/>
                      </a:endParaRPr>
                    </a:p>
                  </a:txBody>
                  <a:tcPr marT="91425" marB="91425" marR="91425" marL="91425">
                    <a:lnL cap="flat" cmpd="sng" w="38100">
                      <a:solidFill>
                        <a:srgbClr val="000000"/>
                      </a:solidFill>
                      <a:prstDash val="lgDashDot"/>
                      <a:round/>
                      <a:headEnd len="sm" w="sm" type="none"/>
                      <a:tailEnd len="sm" w="sm" type="none"/>
                    </a:lnL>
                    <a:lnR cap="flat" cmpd="sng" w="38100">
                      <a:solidFill>
                        <a:srgbClr val="000000"/>
                      </a:solidFill>
                      <a:prstDash val="lgDashDot"/>
                      <a:round/>
                      <a:headEnd len="sm" w="sm" type="none"/>
                      <a:tailEnd len="sm" w="sm" type="none"/>
                    </a:lnR>
                    <a:lnT cap="flat" cmpd="sng" w="38100">
                      <a:solidFill>
                        <a:srgbClr val="FFFFFF"/>
                      </a:solidFill>
                      <a:prstDash val="lgDashDot"/>
                      <a:round/>
                      <a:headEnd len="sm" w="sm" type="none"/>
                      <a:tailEnd len="sm" w="sm" type="none"/>
                    </a:lnT>
                    <a:lnB cap="flat" cmpd="sng" w="38100">
                      <a:solidFill>
                        <a:srgbClr val="000000"/>
                      </a:solidFill>
                      <a:prstDash val="lgDashDot"/>
                      <a:round/>
                      <a:headEnd len="sm" w="sm" type="none"/>
                      <a:tailEnd len="sm" w="sm" type="none"/>
                    </a:lnB>
                  </a:tcPr>
                </a:tc>
              </a:tr>
            </a:tbl>
          </a:graphicData>
        </a:graphic>
      </p:graphicFrame>
      <p:sp>
        <p:nvSpPr>
          <p:cNvPr id="104" name="Google Shape;104;p25"/>
          <p:cNvSpPr txBox="1"/>
          <p:nvPr>
            <p:ph idx="1" type="subTitle"/>
          </p:nvPr>
        </p:nvSpPr>
        <p:spPr>
          <a:xfrm>
            <a:off x="4706500" y="98375"/>
            <a:ext cx="1328700" cy="5778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400">
                <a:solidFill>
                  <a:srgbClr val="000000"/>
                </a:solidFill>
                <a:latin typeface="Bree Serif"/>
                <a:ea typeface="Bree Serif"/>
                <a:cs typeface="Bree Serif"/>
                <a:sym typeface="Bree Serif"/>
              </a:rPr>
              <a:t>Rajat Bansal</a:t>
            </a:r>
            <a:endParaRPr b="1" sz="1400">
              <a:solidFill>
                <a:srgbClr val="000000"/>
              </a:solidFill>
              <a:latin typeface="Bree Serif"/>
              <a:ea typeface="Bree Serif"/>
              <a:cs typeface="Bree Serif"/>
              <a:sym typeface="Bree Serif"/>
            </a:endParaRPr>
          </a:p>
          <a:p>
            <a:pPr indent="0" lvl="0" marL="0" rtl="0" algn="ctr">
              <a:lnSpc>
                <a:spcPct val="115000"/>
              </a:lnSpc>
              <a:spcBef>
                <a:spcPts val="0"/>
              </a:spcBef>
              <a:spcAft>
                <a:spcPts val="0"/>
              </a:spcAft>
              <a:buNone/>
            </a:pPr>
            <a:r>
              <a:rPr b="1" lang="en" sz="1400">
                <a:solidFill>
                  <a:srgbClr val="000000"/>
                </a:solidFill>
                <a:latin typeface="Bree Serif"/>
                <a:ea typeface="Bree Serif"/>
                <a:cs typeface="Bree Serif"/>
                <a:sym typeface="Bree Serif"/>
              </a:rPr>
              <a:t>2016260</a:t>
            </a:r>
            <a:endParaRPr b="1" sz="1400">
              <a:solidFill>
                <a:srgbClr val="000000"/>
              </a:solidFill>
              <a:latin typeface="Bree Serif"/>
              <a:ea typeface="Bree Serif"/>
              <a:cs typeface="Bree Serif"/>
              <a:sym typeface="Bree Serif"/>
            </a:endParaRPr>
          </a:p>
        </p:txBody>
      </p:sp>
      <p:sp>
        <p:nvSpPr>
          <p:cNvPr id="105" name="Google Shape;105;p25"/>
          <p:cNvSpPr txBox="1"/>
          <p:nvPr>
            <p:ph idx="1" type="subTitle"/>
          </p:nvPr>
        </p:nvSpPr>
        <p:spPr>
          <a:xfrm>
            <a:off x="2384950" y="98375"/>
            <a:ext cx="1637700" cy="5778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400">
                <a:solidFill>
                  <a:srgbClr val="000000"/>
                </a:solidFill>
                <a:latin typeface="Bree Serif"/>
                <a:ea typeface="Bree Serif"/>
                <a:cs typeface="Bree Serif"/>
                <a:sym typeface="Bree Serif"/>
              </a:rPr>
              <a:t>Raj Kamal Yadav</a:t>
            </a:r>
            <a:endParaRPr b="1" sz="1400">
              <a:solidFill>
                <a:srgbClr val="000000"/>
              </a:solidFill>
              <a:latin typeface="Bree Serif"/>
              <a:ea typeface="Bree Serif"/>
              <a:cs typeface="Bree Serif"/>
              <a:sym typeface="Bree Serif"/>
            </a:endParaRPr>
          </a:p>
          <a:p>
            <a:pPr indent="0" lvl="0" marL="0" rtl="0" algn="ctr">
              <a:lnSpc>
                <a:spcPct val="115000"/>
              </a:lnSpc>
              <a:spcBef>
                <a:spcPts val="0"/>
              </a:spcBef>
              <a:spcAft>
                <a:spcPts val="0"/>
              </a:spcAft>
              <a:buNone/>
            </a:pPr>
            <a:r>
              <a:rPr b="1" lang="en" sz="1400">
                <a:solidFill>
                  <a:srgbClr val="000000"/>
                </a:solidFill>
                <a:latin typeface="Bree Serif"/>
                <a:ea typeface="Bree Serif"/>
                <a:cs typeface="Bree Serif"/>
                <a:sym typeface="Bree Serif"/>
              </a:rPr>
              <a:t>2016076</a:t>
            </a:r>
            <a:endParaRPr b="1" sz="1400">
              <a:solidFill>
                <a:srgbClr val="000000"/>
              </a:solidFill>
              <a:latin typeface="Bree Serif"/>
              <a:ea typeface="Bree Serif"/>
              <a:cs typeface="Bree Serif"/>
              <a:sym typeface="Bree 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166" name="Shape 166"/>
        <p:cNvGrpSpPr/>
        <p:nvPr/>
      </p:nvGrpSpPr>
      <p:grpSpPr>
        <a:xfrm>
          <a:off x="0" y="0"/>
          <a:ext cx="0" cy="0"/>
          <a:chOff x="0" y="0"/>
          <a:chExt cx="0" cy="0"/>
        </a:xfrm>
      </p:grpSpPr>
      <p:cxnSp>
        <p:nvCxnSpPr>
          <p:cNvPr id="167" name="Google Shape;167;p34"/>
          <p:cNvCxnSpPr/>
          <p:nvPr/>
        </p:nvCxnSpPr>
        <p:spPr>
          <a:xfrm>
            <a:off x="827550" y="189775"/>
            <a:ext cx="0" cy="259800"/>
          </a:xfrm>
          <a:prstGeom prst="straightConnector1">
            <a:avLst/>
          </a:prstGeom>
          <a:noFill/>
          <a:ln cap="flat" cmpd="sng" w="9525">
            <a:solidFill>
              <a:srgbClr val="FFFFFF"/>
            </a:solidFill>
            <a:prstDash val="solid"/>
            <a:round/>
            <a:headEnd len="med" w="med" type="none"/>
            <a:tailEnd len="med" w="med" type="none"/>
          </a:ln>
        </p:spPr>
      </p:cxnSp>
      <p:graphicFrame>
        <p:nvGraphicFramePr>
          <p:cNvPr id="168" name="Google Shape;168;p34"/>
          <p:cNvGraphicFramePr/>
          <p:nvPr/>
        </p:nvGraphicFramePr>
        <p:xfrm>
          <a:off x="0" y="-42"/>
          <a:ext cx="3000000" cy="3000000"/>
        </p:xfrm>
        <a:graphic>
          <a:graphicData uri="http://schemas.openxmlformats.org/drawingml/2006/table">
            <a:tbl>
              <a:tblPr>
                <a:noFill/>
                <a:tableStyleId>{B242DED5-102C-4B29-AD7E-F975A1826A4C}</a:tableStyleId>
              </a:tblPr>
              <a:tblGrid>
                <a:gridCol w="957425"/>
                <a:gridCol w="2666700"/>
                <a:gridCol w="2759950"/>
                <a:gridCol w="2759950"/>
              </a:tblGrid>
              <a:tr h="1126775">
                <a:tc>
                  <a:txBody>
                    <a:bodyPr/>
                    <a:lstStyle/>
                    <a:p>
                      <a:pPr indent="0" lvl="0" marL="0" rtl="0" algn="ctr">
                        <a:spcBef>
                          <a:spcPts val="0"/>
                        </a:spcBef>
                        <a:spcAft>
                          <a:spcPts val="0"/>
                        </a:spcAft>
                        <a:buNone/>
                      </a:pPr>
                      <a:r>
                        <a:rPr b="1" lang="en" sz="2200"/>
                        <a:t>Iteration No.</a:t>
                      </a:r>
                      <a:endParaRPr b="1" sz="22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b="1" lang="en" sz="2400"/>
                        <a:t>SURPRISE NUMBER</a:t>
                      </a:r>
                      <a:endParaRPr b="1" sz="2400"/>
                    </a:p>
                    <a:p>
                      <a:pPr indent="0" lvl="0" marL="0" rtl="0" algn="ctr">
                        <a:spcBef>
                          <a:spcPts val="0"/>
                        </a:spcBef>
                        <a:spcAft>
                          <a:spcPts val="0"/>
                        </a:spcAft>
                        <a:buNone/>
                      </a:pPr>
                      <a:r>
                        <a:rPr b="1" lang="en" sz="2400"/>
                        <a:t>(2nd Moment)</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b="1" lang="en" sz="2400"/>
                        <a:t>Reservoir Size</a:t>
                      </a:r>
                      <a:endParaRPr b="1" sz="2400"/>
                    </a:p>
                    <a:p>
                      <a:pPr indent="0" lvl="0" marL="0" rtl="0" algn="ctr">
                        <a:spcBef>
                          <a:spcPts val="0"/>
                        </a:spcBef>
                        <a:spcAft>
                          <a:spcPts val="0"/>
                        </a:spcAft>
                        <a:buNone/>
                      </a:pPr>
                      <a:r>
                        <a:rPr b="1" lang="en" sz="2400"/>
                        <a:t>(BUFFER LENGTH)</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b="1" lang="en" sz="2400"/>
                        <a:t>TWEETS COUNT</a:t>
                      </a:r>
                      <a:endParaRPr b="1" sz="2400"/>
                    </a:p>
                    <a:p>
                      <a:pPr indent="0" lvl="0" marL="0" rtl="0" algn="ctr">
                        <a:spcBef>
                          <a:spcPts val="0"/>
                        </a:spcBef>
                        <a:spcAft>
                          <a:spcPts val="0"/>
                        </a:spcAft>
                        <a:buNone/>
                      </a:pPr>
                      <a:r>
                        <a:rPr b="1" lang="en" sz="2400"/>
                        <a:t>(STREAM LENGTH)</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576025">
                <a:tc>
                  <a:txBody>
                    <a:bodyPr/>
                    <a:lstStyle/>
                    <a:p>
                      <a:pPr indent="0" lvl="0" marL="0" rtl="0" algn="l">
                        <a:spcBef>
                          <a:spcPts val="0"/>
                        </a:spcBef>
                        <a:spcAft>
                          <a:spcPts val="0"/>
                        </a:spcAft>
                        <a:buNone/>
                      </a:pPr>
                      <a:r>
                        <a:rPr lang="en" sz="2400"/>
                        <a:t>1</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47843</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941</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6392</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568325">
                <a:tc>
                  <a:txBody>
                    <a:bodyPr/>
                    <a:lstStyle/>
                    <a:p>
                      <a:pPr indent="0" lvl="0" marL="0" rtl="0" algn="l">
                        <a:spcBef>
                          <a:spcPts val="0"/>
                        </a:spcBef>
                        <a:spcAft>
                          <a:spcPts val="0"/>
                        </a:spcAft>
                        <a:buNone/>
                      </a:pPr>
                      <a:r>
                        <a:rPr lang="en" sz="2400"/>
                        <a:t>2</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43805</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993</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6535</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576025">
                <a:tc>
                  <a:txBody>
                    <a:bodyPr/>
                    <a:lstStyle/>
                    <a:p>
                      <a:pPr indent="0" lvl="0" marL="0" rtl="0" algn="l">
                        <a:spcBef>
                          <a:spcPts val="0"/>
                        </a:spcBef>
                        <a:spcAft>
                          <a:spcPts val="0"/>
                        </a:spcAft>
                        <a:buNone/>
                      </a:pPr>
                      <a:r>
                        <a:rPr lang="en" sz="2400"/>
                        <a:t>3</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40961</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909</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6058</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576025">
                <a:tc>
                  <a:txBody>
                    <a:bodyPr/>
                    <a:lstStyle/>
                    <a:p>
                      <a:pPr indent="0" lvl="0" marL="0" rtl="0" algn="l">
                        <a:spcBef>
                          <a:spcPts val="0"/>
                        </a:spcBef>
                        <a:spcAft>
                          <a:spcPts val="0"/>
                        </a:spcAft>
                        <a:buNone/>
                      </a:pPr>
                      <a:r>
                        <a:rPr lang="en" sz="2400"/>
                        <a:t>4</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47725</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991</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6517</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576025">
                <a:tc>
                  <a:txBody>
                    <a:bodyPr/>
                    <a:lstStyle/>
                    <a:p>
                      <a:pPr indent="0" lvl="0" marL="0" rtl="0" algn="l">
                        <a:spcBef>
                          <a:spcPts val="0"/>
                        </a:spcBef>
                        <a:spcAft>
                          <a:spcPts val="0"/>
                        </a:spcAft>
                        <a:buNone/>
                      </a:pPr>
                      <a:r>
                        <a:rPr lang="en" sz="2400"/>
                        <a:t>5</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46204</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927</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6306</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576025">
                <a:tc>
                  <a:txBody>
                    <a:bodyPr/>
                    <a:lstStyle/>
                    <a:p>
                      <a:pPr indent="0" lvl="0" marL="0" rtl="0" algn="l">
                        <a:spcBef>
                          <a:spcPts val="0"/>
                        </a:spcBef>
                        <a:spcAft>
                          <a:spcPts val="0"/>
                        </a:spcAft>
                        <a:buNone/>
                      </a:pPr>
                      <a:r>
                        <a:rPr lang="en" sz="2400"/>
                        <a:t>6</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4445</a:t>
                      </a:r>
                      <a:r>
                        <a:rPr b="1" lang="en" sz="2400"/>
                        <a:t>9</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961</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6179</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568325">
                <a:tc>
                  <a:txBody>
                    <a:bodyPr/>
                    <a:lstStyle/>
                    <a:p>
                      <a:pPr indent="0" lvl="0" marL="0" rtl="0" algn="l">
                        <a:spcBef>
                          <a:spcPts val="0"/>
                        </a:spcBef>
                        <a:spcAft>
                          <a:spcPts val="0"/>
                        </a:spcAft>
                        <a:buNone/>
                      </a:pPr>
                      <a:r>
                        <a:rPr lang="en" sz="2400"/>
                        <a:t>7</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44081</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937</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6421</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172" name="Shape 172"/>
        <p:cNvGrpSpPr/>
        <p:nvPr/>
      </p:nvGrpSpPr>
      <p:grpSpPr>
        <a:xfrm>
          <a:off x="0" y="0"/>
          <a:ext cx="0" cy="0"/>
          <a:chOff x="0" y="0"/>
          <a:chExt cx="0" cy="0"/>
        </a:xfrm>
      </p:grpSpPr>
      <p:cxnSp>
        <p:nvCxnSpPr>
          <p:cNvPr id="173" name="Google Shape;173;p35"/>
          <p:cNvCxnSpPr/>
          <p:nvPr/>
        </p:nvCxnSpPr>
        <p:spPr>
          <a:xfrm>
            <a:off x="827550" y="189775"/>
            <a:ext cx="0" cy="259800"/>
          </a:xfrm>
          <a:prstGeom prst="straightConnector1">
            <a:avLst/>
          </a:prstGeom>
          <a:noFill/>
          <a:ln cap="flat" cmpd="sng" w="9525">
            <a:solidFill>
              <a:srgbClr val="FFFFFF"/>
            </a:solidFill>
            <a:prstDash val="solid"/>
            <a:round/>
            <a:headEnd len="med" w="med" type="none"/>
            <a:tailEnd len="med" w="med" type="none"/>
          </a:ln>
        </p:spPr>
      </p:cxnSp>
      <p:graphicFrame>
        <p:nvGraphicFramePr>
          <p:cNvPr id="174" name="Google Shape;174;p35"/>
          <p:cNvGraphicFramePr/>
          <p:nvPr/>
        </p:nvGraphicFramePr>
        <p:xfrm>
          <a:off x="0" y="-42"/>
          <a:ext cx="3000000" cy="3000000"/>
        </p:xfrm>
        <a:graphic>
          <a:graphicData uri="http://schemas.openxmlformats.org/drawingml/2006/table">
            <a:tbl>
              <a:tblPr>
                <a:noFill/>
                <a:tableStyleId>{B242DED5-102C-4B29-AD7E-F975A1826A4C}</a:tableStyleId>
              </a:tblPr>
              <a:tblGrid>
                <a:gridCol w="957425"/>
                <a:gridCol w="2666700"/>
                <a:gridCol w="2759950"/>
                <a:gridCol w="2759950"/>
              </a:tblGrid>
              <a:tr h="642375">
                <a:tc>
                  <a:txBody>
                    <a:bodyPr/>
                    <a:lstStyle/>
                    <a:p>
                      <a:pPr indent="0" lvl="0" marL="0" rtl="0" algn="l">
                        <a:spcBef>
                          <a:spcPts val="0"/>
                        </a:spcBef>
                        <a:spcAft>
                          <a:spcPts val="0"/>
                        </a:spcAft>
                        <a:buNone/>
                      </a:pPr>
                      <a:r>
                        <a:rPr lang="en" sz="2400"/>
                        <a:t>8</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41560</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911</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6208</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642375">
                <a:tc>
                  <a:txBody>
                    <a:bodyPr/>
                    <a:lstStyle/>
                    <a:p>
                      <a:pPr indent="0" lvl="0" marL="0" rtl="0" algn="l">
                        <a:spcBef>
                          <a:spcPts val="0"/>
                        </a:spcBef>
                        <a:spcAft>
                          <a:spcPts val="0"/>
                        </a:spcAft>
                        <a:buNone/>
                      </a:pPr>
                      <a:r>
                        <a:rPr lang="en" sz="2400"/>
                        <a:t>9</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44292</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1025</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6583</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642375">
                <a:tc>
                  <a:txBody>
                    <a:bodyPr/>
                    <a:lstStyle/>
                    <a:p>
                      <a:pPr indent="0" lvl="0" marL="0" rtl="0" algn="l">
                        <a:spcBef>
                          <a:spcPts val="0"/>
                        </a:spcBef>
                        <a:spcAft>
                          <a:spcPts val="0"/>
                        </a:spcAft>
                        <a:buNone/>
                      </a:pPr>
                      <a:r>
                        <a:rPr lang="en" sz="2400"/>
                        <a:t>10</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44937</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893</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6257</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642375">
                <a:tc>
                  <a:txBody>
                    <a:bodyPr/>
                    <a:lstStyle/>
                    <a:p>
                      <a:pPr indent="0" lvl="0" marL="0" rtl="0" algn="l">
                        <a:spcBef>
                          <a:spcPts val="0"/>
                        </a:spcBef>
                        <a:spcAft>
                          <a:spcPts val="0"/>
                        </a:spcAft>
                        <a:buNone/>
                      </a:pPr>
                      <a:r>
                        <a:rPr lang="en" sz="2400"/>
                        <a:t>11</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41376</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917</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6038</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642375">
                <a:tc>
                  <a:txBody>
                    <a:bodyPr/>
                    <a:lstStyle/>
                    <a:p>
                      <a:pPr indent="0" lvl="0" marL="0" rtl="0" algn="l">
                        <a:spcBef>
                          <a:spcPts val="0"/>
                        </a:spcBef>
                        <a:spcAft>
                          <a:spcPts val="0"/>
                        </a:spcAft>
                        <a:buNone/>
                      </a:pPr>
                      <a:r>
                        <a:rPr lang="en" sz="2400"/>
                        <a:t>12</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47309</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868</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6178</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642375">
                <a:tc>
                  <a:txBody>
                    <a:bodyPr/>
                    <a:lstStyle/>
                    <a:p>
                      <a:pPr indent="0" lvl="0" marL="0" rtl="0" algn="l">
                        <a:spcBef>
                          <a:spcPts val="0"/>
                        </a:spcBef>
                        <a:spcAft>
                          <a:spcPts val="0"/>
                        </a:spcAft>
                        <a:buNone/>
                      </a:pPr>
                      <a:r>
                        <a:rPr lang="en" sz="2400"/>
                        <a:t>13</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43045</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971</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6559</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642375">
                <a:tc>
                  <a:txBody>
                    <a:bodyPr/>
                    <a:lstStyle/>
                    <a:p>
                      <a:pPr indent="0" lvl="0" marL="0" rtl="0" algn="l">
                        <a:spcBef>
                          <a:spcPts val="0"/>
                        </a:spcBef>
                        <a:spcAft>
                          <a:spcPts val="0"/>
                        </a:spcAft>
                        <a:buNone/>
                      </a:pPr>
                      <a:r>
                        <a:rPr lang="en" sz="2400"/>
                        <a:t>14</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48247</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899</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6297</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646850">
                <a:tc>
                  <a:txBody>
                    <a:bodyPr/>
                    <a:lstStyle/>
                    <a:p>
                      <a:pPr indent="0" lvl="0" marL="0" rtl="0" algn="l">
                        <a:spcBef>
                          <a:spcPts val="0"/>
                        </a:spcBef>
                        <a:spcAft>
                          <a:spcPts val="0"/>
                        </a:spcAft>
                        <a:buNone/>
                      </a:pPr>
                      <a:r>
                        <a:rPr lang="en" sz="2400"/>
                        <a:t>15</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41463</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965</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6196</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178" name="Shape 178"/>
        <p:cNvGrpSpPr/>
        <p:nvPr/>
      </p:nvGrpSpPr>
      <p:grpSpPr>
        <a:xfrm>
          <a:off x="0" y="0"/>
          <a:ext cx="0" cy="0"/>
          <a:chOff x="0" y="0"/>
          <a:chExt cx="0" cy="0"/>
        </a:xfrm>
      </p:grpSpPr>
      <p:cxnSp>
        <p:nvCxnSpPr>
          <p:cNvPr id="179" name="Google Shape;179;p36"/>
          <p:cNvCxnSpPr/>
          <p:nvPr/>
        </p:nvCxnSpPr>
        <p:spPr>
          <a:xfrm>
            <a:off x="827550" y="189775"/>
            <a:ext cx="0" cy="259800"/>
          </a:xfrm>
          <a:prstGeom prst="straightConnector1">
            <a:avLst/>
          </a:prstGeom>
          <a:noFill/>
          <a:ln cap="flat" cmpd="sng" w="9525">
            <a:solidFill>
              <a:srgbClr val="FFFFFF"/>
            </a:solidFill>
            <a:prstDash val="solid"/>
            <a:round/>
            <a:headEnd len="med" w="med" type="none"/>
            <a:tailEnd len="med" w="med" type="none"/>
          </a:ln>
        </p:spPr>
      </p:cxnSp>
      <p:graphicFrame>
        <p:nvGraphicFramePr>
          <p:cNvPr id="180" name="Google Shape;180;p36"/>
          <p:cNvGraphicFramePr/>
          <p:nvPr/>
        </p:nvGraphicFramePr>
        <p:xfrm>
          <a:off x="72275" y="53050"/>
          <a:ext cx="3000000" cy="3000000"/>
        </p:xfrm>
        <a:graphic>
          <a:graphicData uri="http://schemas.openxmlformats.org/drawingml/2006/table">
            <a:tbl>
              <a:tblPr>
                <a:noFill/>
                <a:tableStyleId>{B242DED5-102C-4B29-AD7E-F975A1826A4C}</a:tableStyleId>
              </a:tblPr>
              <a:tblGrid>
                <a:gridCol w="9024800"/>
              </a:tblGrid>
              <a:tr h="5039775">
                <a:tc>
                  <a:txBody>
                    <a:bodyPr/>
                    <a:lstStyle/>
                    <a:p>
                      <a:pPr indent="0" lvl="0" marL="0" rtl="0" algn="l">
                        <a:spcBef>
                          <a:spcPts val="0"/>
                        </a:spcBef>
                        <a:spcAft>
                          <a:spcPts val="0"/>
                        </a:spcAft>
                        <a:buNone/>
                      </a:pPr>
                      <a:r>
                        <a:rPr lang="en" sz="2400">
                          <a:latin typeface="Roboto Black"/>
                          <a:ea typeface="Roboto Black"/>
                          <a:cs typeface="Roboto Black"/>
                          <a:sym typeface="Roboto Black"/>
                        </a:rPr>
                        <a:t>     </a:t>
                      </a:r>
                      <a:endParaRPr sz="3200">
                        <a:latin typeface="Roboto Black"/>
                        <a:ea typeface="Roboto Black"/>
                        <a:cs typeface="Roboto Black"/>
                        <a:sym typeface="Roboto Black"/>
                      </a:endParaRPr>
                    </a:p>
                    <a:p>
                      <a:pPr indent="0" lvl="0" marL="0" rtl="0" algn="l">
                        <a:spcBef>
                          <a:spcPts val="0"/>
                        </a:spcBef>
                        <a:spcAft>
                          <a:spcPts val="0"/>
                        </a:spcAft>
                        <a:buNone/>
                      </a:pPr>
                      <a:r>
                        <a:t/>
                      </a:r>
                      <a:endParaRPr sz="3200">
                        <a:latin typeface="Roboto Black"/>
                        <a:ea typeface="Roboto Black"/>
                        <a:cs typeface="Roboto Black"/>
                        <a:sym typeface="Roboto Black"/>
                      </a:endParaRPr>
                    </a:p>
                    <a:p>
                      <a:pPr indent="0" lvl="0" marL="0" rtl="0" algn="ctr">
                        <a:lnSpc>
                          <a:spcPct val="150000"/>
                        </a:lnSpc>
                        <a:spcBef>
                          <a:spcPts val="0"/>
                        </a:spcBef>
                        <a:spcAft>
                          <a:spcPts val="0"/>
                        </a:spcAft>
                        <a:buNone/>
                      </a:pPr>
                      <a:r>
                        <a:rPr lang="en" sz="3600">
                          <a:solidFill>
                            <a:srgbClr val="FFFFFF"/>
                          </a:solidFill>
                          <a:latin typeface="Roboto Black"/>
                          <a:ea typeface="Roboto Black"/>
                          <a:cs typeface="Roboto Black"/>
                          <a:sym typeface="Roboto Black"/>
                        </a:rPr>
                        <a:t>OUTPUT OF THE RESERVOIR SAMPLING AND AMS ALGORITHM FOR THE INTERVAL OF 30 MINUTES</a:t>
                      </a:r>
                      <a:endParaRPr sz="3600">
                        <a:solidFill>
                          <a:srgbClr val="FFFFFF"/>
                        </a:solidFill>
                        <a:latin typeface="Roboto Black"/>
                        <a:ea typeface="Roboto Black"/>
                        <a:cs typeface="Roboto Black"/>
                        <a:sym typeface="Roboto Black"/>
                      </a:endParaRPr>
                    </a:p>
                    <a:p>
                      <a:pPr indent="0" lvl="0" marL="0" rtl="0" algn="ctr">
                        <a:lnSpc>
                          <a:spcPct val="150000"/>
                        </a:lnSpc>
                        <a:spcBef>
                          <a:spcPts val="0"/>
                        </a:spcBef>
                        <a:spcAft>
                          <a:spcPts val="0"/>
                        </a:spcAft>
                        <a:buNone/>
                      </a:pPr>
                      <a:r>
                        <a:rPr lang="en" sz="3600">
                          <a:solidFill>
                            <a:srgbClr val="FFFFFF"/>
                          </a:solidFill>
                          <a:latin typeface="Roboto Black"/>
                          <a:ea typeface="Roboto Black"/>
                          <a:cs typeface="Roboto Black"/>
                          <a:sym typeface="Roboto Black"/>
                        </a:rPr>
                        <a:t>(Iterated 15 times)</a:t>
                      </a:r>
                      <a:endParaRPr sz="3600">
                        <a:solidFill>
                          <a:srgbClr val="FFFFFF"/>
                        </a:solidFill>
                        <a:latin typeface="Roboto Black"/>
                        <a:ea typeface="Roboto Black"/>
                        <a:cs typeface="Roboto Black"/>
                        <a:sym typeface="Roboto Black"/>
                      </a:endParaRPr>
                    </a:p>
                  </a:txBody>
                  <a:tcPr marT="91425" marB="91425" marR="91425" marL="91425">
                    <a:lnL cap="flat" cmpd="sng" w="38100">
                      <a:solidFill>
                        <a:srgbClr val="FFFFFF"/>
                      </a:solidFill>
                      <a:prstDash val="lgDashDot"/>
                      <a:round/>
                      <a:headEnd len="sm" w="sm" type="none"/>
                      <a:tailEnd len="sm" w="sm" type="none"/>
                    </a:lnL>
                    <a:lnR cap="flat" cmpd="sng" w="38100">
                      <a:solidFill>
                        <a:srgbClr val="FFFFFF"/>
                      </a:solidFill>
                      <a:prstDash val="lgDashDot"/>
                      <a:round/>
                      <a:headEnd len="sm" w="sm" type="none"/>
                      <a:tailEnd len="sm" w="sm" type="none"/>
                    </a:lnR>
                    <a:lnT cap="flat" cmpd="sng" w="38100">
                      <a:solidFill>
                        <a:srgbClr val="FFFFFF"/>
                      </a:solidFill>
                      <a:prstDash val="lgDashDot"/>
                      <a:round/>
                      <a:headEnd len="sm" w="sm" type="none"/>
                      <a:tailEnd len="sm" w="sm" type="none"/>
                    </a:lnT>
                    <a:lnB cap="flat" cmpd="sng" w="38100">
                      <a:solidFill>
                        <a:srgbClr val="FFFFFF"/>
                      </a:solidFill>
                      <a:prstDash val="lgDashDot"/>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184" name="Shape 184"/>
        <p:cNvGrpSpPr/>
        <p:nvPr/>
      </p:nvGrpSpPr>
      <p:grpSpPr>
        <a:xfrm>
          <a:off x="0" y="0"/>
          <a:ext cx="0" cy="0"/>
          <a:chOff x="0" y="0"/>
          <a:chExt cx="0" cy="0"/>
        </a:xfrm>
      </p:grpSpPr>
      <p:cxnSp>
        <p:nvCxnSpPr>
          <p:cNvPr id="185" name="Google Shape;185;p37"/>
          <p:cNvCxnSpPr/>
          <p:nvPr/>
        </p:nvCxnSpPr>
        <p:spPr>
          <a:xfrm>
            <a:off x="827550" y="189775"/>
            <a:ext cx="0" cy="259800"/>
          </a:xfrm>
          <a:prstGeom prst="straightConnector1">
            <a:avLst/>
          </a:prstGeom>
          <a:noFill/>
          <a:ln cap="flat" cmpd="sng" w="9525">
            <a:solidFill>
              <a:srgbClr val="FFFFFF"/>
            </a:solidFill>
            <a:prstDash val="solid"/>
            <a:round/>
            <a:headEnd len="med" w="med" type="none"/>
            <a:tailEnd len="med" w="med" type="none"/>
          </a:ln>
        </p:spPr>
      </p:cxnSp>
      <p:graphicFrame>
        <p:nvGraphicFramePr>
          <p:cNvPr id="186" name="Google Shape;186;p37"/>
          <p:cNvGraphicFramePr/>
          <p:nvPr/>
        </p:nvGraphicFramePr>
        <p:xfrm>
          <a:off x="0" y="-42"/>
          <a:ext cx="3000000" cy="3000000"/>
        </p:xfrm>
        <a:graphic>
          <a:graphicData uri="http://schemas.openxmlformats.org/drawingml/2006/table">
            <a:tbl>
              <a:tblPr>
                <a:noFill/>
                <a:tableStyleId>{B242DED5-102C-4B29-AD7E-F975A1826A4C}</a:tableStyleId>
              </a:tblPr>
              <a:tblGrid>
                <a:gridCol w="957425"/>
                <a:gridCol w="2666700"/>
                <a:gridCol w="2759950"/>
                <a:gridCol w="2759950"/>
              </a:tblGrid>
              <a:tr h="1126775">
                <a:tc>
                  <a:txBody>
                    <a:bodyPr/>
                    <a:lstStyle/>
                    <a:p>
                      <a:pPr indent="0" lvl="0" marL="0" rtl="0" algn="ctr">
                        <a:spcBef>
                          <a:spcPts val="0"/>
                        </a:spcBef>
                        <a:spcAft>
                          <a:spcPts val="0"/>
                        </a:spcAft>
                        <a:buNone/>
                      </a:pPr>
                      <a:r>
                        <a:rPr b="1" lang="en" sz="2200"/>
                        <a:t>Iteration No.</a:t>
                      </a:r>
                      <a:endParaRPr b="1" sz="22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b="1" lang="en" sz="2400"/>
                        <a:t>SURPRISE NUMBER</a:t>
                      </a:r>
                      <a:endParaRPr b="1" sz="2400"/>
                    </a:p>
                    <a:p>
                      <a:pPr indent="0" lvl="0" marL="0" rtl="0" algn="ctr">
                        <a:spcBef>
                          <a:spcPts val="0"/>
                        </a:spcBef>
                        <a:spcAft>
                          <a:spcPts val="0"/>
                        </a:spcAft>
                        <a:buNone/>
                      </a:pPr>
                      <a:r>
                        <a:rPr b="1" lang="en" sz="2400"/>
                        <a:t>(2nd Moment)</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b="1" lang="en" sz="2400"/>
                        <a:t>Reservoir Size</a:t>
                      </a:r>
                      <a:endParaRPr b="1" sz="2400"/>
                    </a:p>
                    <a:p>
                      <a:pPr indent="0" lvl="0" marL="0" rtl="0" algn="ctr">
                        <a:spcBef>
                          <a:spcPts val="0"/>
                        </a:spcBef>
                        <a:spcAft>
                          <a:spcPts val="0"/>
                        </a:spcAft>
                        <a:buNone/>
                      </a:pPr>
                      <a:r>
                        <a:rPr b="1" lang="en" sz="2400"/>
                        <a:t>(BUFFER LENGTH)</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b="1" lang="en" sz="2400"/>
                        <a:t>TWEETS COUNT</a:t>
                      </a:r>
                      <a:endParaRPr b="1" sz="2400"/>
                    </a:p>
                    <a:p>
                      <a:pPr indent="0" lvl="0" marL="0" rtl="0" algn="ctr">
                        <a:spcBef>
                          <a:spcPts val="0"/>
                        </a:spcBef>
                        <a:spcAft>
                          <a:spcPts val="0"/>
                        </a:spcAft>
                        <a:buNone/>
                      </a:pPr>
                      <a:r>
                        <a:rPr b="1" lang="en" sz="2400"/>
                        <a:t>(STREAM LENGTH)</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576025">
                <a:tc>
                  <a:txBody>
                    <a:bodyPr/>
                    <a:lstStyle/>
                    <a:p>
                      <a:pPr indent="0" lvl="0" marL="0" rtl="0" algn="l">
                        <a:spcBef>
                          <a:spcPts val="0"/>
                        </a:spcBef>
                        <a:spcAft>
                          <a:spcPts val="0"/>
                        </a:spcAft>
                        <a:buNone/>
                      </a:pPr>
                      <a:r>
                        <a:rPr lang="en" sz="2400"/>
                        <a:t>1</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65473</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1385</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9126</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568325">
                <a:tc>
                  <a:txBody>
                    <a:bodyPr/>
                    <a:lstStyle/>
                    <a:p>
                      <a:pPr indent="0" lvl="0" marL="0" rtl="0" algn="l">
                        <a:spcBef>
                          <a:spcPts val="0"/>
                        </a:spcBef>
                        <a:spcAft>
                          <a:spcPts val="0"/>
                        </a:spcAft>
                        <a:buNone/>
                      </a:pPr>
                      <a:r>
                        <a:rPr lang="en" sz="2400"/>
                        <a:t>2</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61735</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1272</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8948</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576025">
                <a:tc>
                  <a:txBody>
                    <a:bodyPr/>
                    <a:lstStyle/>
                    <a:p>
                      <a:pPr indent="0" lvl="0" marL="0" rtl="0" algn="l">
                        <a:spcBef>
                          <a:spcPts val="0"/>
                        </a:spcBef>
                        <a:spcAft>
                          <a:spcPts val="0"/>
                        </a:spcAft>
                        <a:buNone/>
                      </a:pPr>
                      <a:r>
                        <a:rPr lang="en" sz="2400"/>
                        <a:t>3</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68281</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1515</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9437</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576025">
                <a:tc>
                  <a:txBody>
                    <a:bodyPr/>
                    <a:lstStyle/>
                    <a:p>
                      <a:pPr indent="0" lvl="0" marL="0" rtl="0" algn="l">
                        <a:spcBef>
                          <a:spcPts val="0"/>
                        </a:spcBef>
                        <a:spcAft>
                          <a:spcPts val="0"/>
                        </a:spcAft>
                        <a:buNone/>
                      </a:pPr>
                      <a:r>
                        <a:rPr lang="en" sz="2400"/>
                        <a:t>4</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66548</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1319</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9458</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576025">
                <a:tc>
                  <a:txBody>
                    <a:bodyPr/>
                    <a:lstStyle/>
                    <a:p>
                      <a:pPr indent="0" lvl="0" marL="0" rtl="0" algn="l">
                        <a:spcBef>
                          <a:spcPts val="0"/>
                        </a:spcBef>
                        <a:spcAft>
                          <a:spcPts val="0"/>
                        </a:spcAft>
                        <a:buNone/>
                      </a:pPr>
                      <a:r>
                        <a:rPr lang="en" sz="2400"/>
                        <a:t>5</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69704</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1285</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9373</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576025">
                <a:tc>
                  <a:txBody>
                    <a:bodyPr/>
                    <a:lstStyle/>
                    <a:p>
                      <a:pPr indent="0" lvl="0" marL="0" rtl="0" algn="l">
                        <a:spcBef>
                          <a:spcPts val="0"/>
                        </a:spcBef>
                        <a:spcAft>
                          <a:spcPts val="0"/>
                        </a:spcAft>
                        <a:buNone/>
                      </a:pPr>
                      <a:r>
                        <a:rPr lang="en" sz="2400"/>
                        <a:t>6</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63123</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1606</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8709</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568325">
                <a:tc>
                  <a:txBody>
                    <a:bodyPr/>
                    <a:lstStyle/>
                    <a:p>
                      <a:pPr indent="0" lvl="0" marL="0" rtl="0" algn="l">
                        <a:spcBef>
                          <a:spcPts val="0"/>
                        </a:spcBef>
                        <a:spcAft>
                          <a:spcPts val="0"/>
                        </a:spcAft>
                        <a:buNone/>
                      </a:pPr>
                      <a:r>
                        <a:rPr lang="en" sz="2400"/>
                        <a:t>7</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67421</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1396</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9193</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190" name="Shape 190"/>
        <p:cNvGrpSpPr/>
        <p:nvPr/>
      </p:nvGrpSpPr>
      <p:grpSpPr>
        <a:xfrm>
          <a:off x="0" y="0"/>
          <a:ext cx="0" cy="0"/>
          <a:chOff x="0" y="0"/>
          <a:chExt cx="0" cy="0"/>
        </a:xfrm>
      </p:grpSpPr>
      <p:cxnSp>
        <p:nvCxnSpPr>
          <p:cNvPr id="191" name="Google Shape;191;p38"/>
          <p:cNvCxnSpPr/>
          <p:nvPr/>
        </p:nvCxnSpPr>
        <p:spPr>
          <a:xfrm>
            <a:off x="827550" y="189775"/>
            <a:ext cx="0" cy="259800"/>
          </a:xfrm>
          <a:prstGeom prst="straightConnector1">
            <a:avLst/>
          </a:prstGeom>
          <a:noFill/>
          <a:ln cap="flat" cmpd="sng" w="9525">
            <a:solidFill>
              <a:srgbClr val="FFFFFF"/>
            </a:solidFill>
            <a:prstDash val="solid"/>
            <a:round/>
            <a:headEnd len="med" w="med" type="none"/>
            <a:tailEnd len="med" w="med" type="none"/>
          </a:ln>
        </p:spPr>
      </p:cxnSp>
      <p:graphicFrame>
        <p:nvGraphicFramePr>
          <p:cNvPr id="192" name="Google Shape;192;p38"/>
          <p:cNvGraphicFramePr/>
          <p:nvPr/>
        </p:nvGraphicFramePr>
        <p:xfrm>
          <a:off x="0" y="-42"/>
          <a:ext cx="3000000" cy="3000000"/>
        </p:xfrm>
        <a:graphic>
          <a:graphicData uri="http://schemas.openxmlformats.org/drawingml/2006/table">
            <a:tbl>
              <a:tblPr>
                <a:noFill/>
                <a:tableStyleId>{B242DED5-102C-4B29-AD7E-F975A1826A4C}</a:tableStyleId>
              </a:tblPr>
              <a:tblGrid>
                <a:gridCol w="957425"/>
                <a:gridCol w="2666700"/>
                <a:gridCol w="2759950"/>
                <a:gridCol w="2759950"/>
              </a:tblGrid>
              <a:tr h="642375">
                <a:tc>
                  <a:txBody>
                    <a:bodyPr/>
                    <a:lstStyle/>
                    <a:p>
                      <a:pPr indent="0" lvl="0" marL="0" rtl="0" algn="l">
                        <a:spcBef>
                          <a:spcPts val="0"/>
                        </a:spcBef>
                        <a:spcAft>
                          <a:spcPts val="0"/>
                        </a:spcAft>
                        <a:buNone/>
                      </a:pPr>
                      <a:r>
                        <a:rPr lang="en" sz="2400"/>
                        <a:t>8</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62703</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1551</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9003</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642375">
                <a:tc>
                  <a:txBody>
                    <a:bodyPr/>
                    <a:lstStyle/>
                    <a:p>
                      <a:pPr indent="0" lvl="0" marL="0" rtl="0" algn="l">
                        <a:spcBef>
                          <a:spcPts val="0"/>
                        </a:spcBef>
                        <a:spcAft>
                          <a:spcPts val="0"/>
                        </a:spcAft>
                        <a:buNone/>
                      </a:pPr>
                      <a:r>
                        <a:rPr lang="en" sz="2400"/>
                        <a:t>9</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61165</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1428</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8861</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642375">
                <a:tc>
                  <a:txBody>
                    <a:bodyPr/>
                    <a:lstStyle/>
                    <a:p>
                      <a:pPr indent="0" lvl="0" marL="0" rtl="0" algn="l">
                        <a:spcBef>
                          <a:spcPts val="0"/>
                        </a:spcBef>
                        <a:spcAft>
                          <a:spcPts val="0"/>
                        </a:spcAft>
                        <a:buNone/>
                      </a:pPr>
                      <a:r>
                        <a:rPr lang="en" sz="2400"/>
                        <a:t>10</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68293</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1613</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9451</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642375">
                <a:tc>
                  <a:txBody>
                    <a:bodyPr/>
                    <a:lstStyle/>
                    <a:p>
                      <a:pPr indent="0" lvl="0" marL="0" rtl="0" algn="l">
                        <a:spcBef>
                          <a:spcPts val="0"/>
                        </a:spcBef>
                        <a:spcAft>
                          <a:spcPts val="0"/>
                        </a:spcAft>
                        <a:buNone/>
                      </a:pPr>
                      <a:r>
                        <a:rPr lang="en" sz="2400"/>
                        <a:t>11</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66134</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1199</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9287</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642375">
                <a:tc>
                  <a:txBody>
                    <a:bodyPr/>
                    <a:lstStyle/>
                    <a:p>
                      <a:pPr indent="0" lvl="0" marL="0" rtl="0" algn="l">
                        <a:spcBef>
                          <a:spcPts val="0"/>
                        </a:spcBef>
                        <a:spcAft>
                          <a:spcPts val="0"/>
                        </a:spcAft>
                        <a:buNone/>
                      </a:pPr>
                      <a:r>
                        <a:rPr lang="en" sz="2400"/>
                        <a:t>12</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65386</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1216</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9463</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642375">
                <a:tc>
                  <a:txBody>
                    <a:bodyPr/>
                    <a:lstStyle/>
                    <a:p>
                      <a:pPr indent="0" lvl="0" marL="0" rtl="0" algn="l">
                        <a:spcBef>
                          <a:spcPts val="0"/>
                        </a:spcBef>
                        <a:spcAft>
                          <a:spcPts val="0"/>
                        </a:spcAft>
                        <a:buNone/>
                      </a:pPr>
                      <a:r>
                        <a:rPr lang="en" sz="2400"/>
                        <a:t>13</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68937</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1276</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9538</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642375">
                <a:tc>
                  <a:txBody>
                    <a:bodyPr/>
                    <a:lstStyle/>
                    <a:p>
                      <a:pPr indent="0" lvl="0" marL="0" rtl="0" algn="l">
                        <a:spcBef>
                          <a:spcPts val="0"/>
                        </a:spcBef>
                        <a:spcAft>
                          <a:spcPts val="0"/>
                        </a:spcAft>
                        <a:buNone/>
                      </a:pPr>
                      <a:r>
                        <a:rPr lang="en" sz="2400"/>
                        <a:t>14</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62908</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1377</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8983</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646850">
                <a:tc>
                  <a:txBody>
                    <a:bodyPr/>
                    <a:lstStyle/>
                    <a:p>
                      <a:pPr indent="0" lvl="0" marL="0" rtl="0" algn="l">
                        <a:spcBef>
                          <a:spcPts val="0"/>
                        </a:spcBef>
                        <a:spcAft>
                          <a:spcPts val="0"/>
                        </a:spcAft>
                        <a:buNone/>
                      </a:pPr>
                      <a:r>
                        <a:rPr lang="en" sz="2400"/>
                        <a:t>15</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68307</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1589</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9323</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196" name="Shape 196"/>
        <p:cNvGrpSpPr/>
        <p:nvPr/>
      </p:nvGrpSpPr>
      <p:grpSpPr>
        <a:xfrm>
          <a:off x="0" y="0"/>
          <a:ext cx="0" cy="0"/>
          <a:chOff x="0" y="0"/>
          <a:chExt cx="0" cy="0"/>
        </a:xfrm>
      </p:grpSpPr>
      <p:cxnSp>
        <p:nvCxnSpPr>
          <p:cNvPr id="197" name="Google Shape;197;p39"/>
          <p:cNvCxnSpPr/>
          <p:nvPr/>
        </p:nvCxnSpPr>
        <p:spPr>
          <a:xfrm>
            <a:off x="827550" y="189775"/>
            <a:ext cx="0" cy="259800"/>
          </a:xfrm>
          <a:prstGeom prst="straightConnector1">
            <a:avLst/>
          </a:prstGeom>
          <a:noFill/>
          <a:ln cap="flat" cmpd="sng" w="9525">
            <a:solidFill>
              <a:srgbClr val="FFFFFF"/>
            </a:solidFill>
            <a:prstDash val="solid"/>
            <a:round/>
            <a:headEnd len="med" w="med" type="none"/>
            <a:tailEnd len="med" w="med" type="none"/>
          </a:ln>
        </p:spPr>
      </p:cxnSp>
      <p:graphicFrame>
        <p:nvGraphicFramePr>
          <p:cNvPr id="198" name="Google Shape;198;p39"/>
          <p:cNvGraphicFramePr/>
          <p:nvPr/>
        </p:nvGraphicFramePr>
        <p:xfrm>
          <a:off x="72275" y="53050"/>
          <a:ext cx="3000000" cy="3000000"/>
        </p:xfrm>
        <a:graphic>
          <a:graphicData uri="http://schemas.openxmlformats.org/drawingml/2006/table">
            <a:tbl>
              <a:tblPr>
                <a:noFill/>
                <a:tableStyleId>{B242DED5-102C-4B29-AD7E-F975A1826A4C}</a:tableStyleId>
              </a:tblPr>
              <a:tblGrid>
                <a:gridCol w="9024800"/>
              </a:tblGrid>
              <a:tr h="5039775">
                <a:tc>
                  <a:txBody>
                    <a:bodyPr/>
                    <a:lstStyle/>
                    <a:p>
                      <a:pPr indent="0" lvl="0" marL="0" rtl="0" algn="l">
                        <a:spcBef>
                          <a:spcPts val="0"/>
                        </a:spcBef>
                        <a:spcAft>
                          <a:spcPts val="0"/>
                        </a:spcAft>
                        <a:buNone/>
                      </a:pPr>
                      <a:r>
                        <a:rPr lang="en" sz="2400">
                          <a:latin typeface="Roboto Black"/>
                          <a:ea typeface="Roboto Black"/>
                          <a:cs typeface="Roboto Black"/>
                          <a:sym typeface="Roboto Black"/>
                        </a:rPr>
                        <a:t>     </a:t>
                      </a:r>
                      <a:endParaRPr sz="3200">
                        <a:latin typeface="Roboto Black"/>
                        <a:ea typeface="Roboto Black"/>
                        <a:cs typeface="Roboto Black"/>
                        <a:sym typeface="Roboto Black"/>
                      </a:endParaRPr>
                    </a:p>
                    <a:p>
                      <a:pPr indent="0" lvl="0" marL="0" rtl="0" algn="l">
                        <a:spcBef>
                          <a:spcPts val="0"/>
                        </a:spcBef>
                        <a:spcAft>
                          <a:spcPts val="0"/>
                        </a:spcAft>
                        <a:buNone/>
                      </a:pPr>
                      <a:r>
                        <a:t/>
                      </a:r>
                      <a:endParaRPr sz="3200">
                        <a:latin typeface="Roboto Black"/>
                        <a:ea typeface="Roboto Black"/>
                        <a:cs typeface="Roboto Black"/>
                        <a:sym typeface="Roboto Black"/>
                      </a:endParaRPr>
                    </a:p>
                    <a:p>
                      <a:pPr indent="0" lvl="0" marL="0" rtl="0" algn="ctr">
                        <a:lnSpc>
                          <a:spcPct val="150000"/>
                        </a:lnSpc>
                        <a:spcBef>
                          <a:spcPts val="0"/>
                        </a:spcBef>
                        <a:spcAft>
                          <a:spcPts val="0"/>
                        </a:spcAft>
                        <a:buNone/>
                      </a:pPr>
                      <a:r>
                        <a:rPr lang="en" sz="3600">
                          <a:solidFill>
                            <a:srgbClr val="FFFFFF"/>
                          </a:solidFill>
                          <a:latin typeface="Roboto Black"/>
                          <a:ea typeface="Roboto Black"/>
                          <a:cs typeface="Roboto Black"/>
                          <a:sym typeface="Roboto Black"/>
                        </a:rPr>
                        <a:t>OUTPUT OF THE RESERVOIR SAMPLING AND AMS ALGORITHM FOR THE INTERVAL OF 40 MINUTES</a:t>
                      </a:r>
                      <a:endParaRPr sz="3600">
                        <a:solidFill>
                          <a:srgbClr val="FFFFFF"/>
                        </a:solidFill>
                        <a:latin typeface="Roboto Black"/>
                        <a:ea typeface="Roboto Black"/>
                        <a:cs typeface="Roboto Black"/>
                        <a:sym typeface="Roboto Black"/>
                      </a:endParaRPr>
                    </a:p>
                    <a:p>
                      <a:pPr indent="0" lvl="0" marL="0" rtl="0" algn="ctr">
                        <a:lnSpc>
                          <a:spcPct val="150000"/>
                        </a:lnSpc>
                        <a:spcBef>
                          <a:spcPts val="0"/>
                        </a:spcBef>
                        <a:spcAft>
                          <a:spcPts val="0"/>
                        </a:spcAft>
                        <a:buNone/>
                      </a:pPr>
                      <a:r>
                        <a:rPr lang="en" sz="3600">
                          <a:solidFill>
                            <a:srgbClr val="FFFFFF"/>
                          </a:solidFill>
                          <a:latin typeface="Roboto Black"/>
                          <a:ea typeface="Roboto Black"/>
                          <a:cs typeface="Roboto Black"/>
                          <a:sym typeface="Roboto Black"/>
                        </a:rPr>
                        <a:t>(Iterated 15 times)</a:t>
                      </a:r>
                      <a:endParaRPr sz="3600">
                        <a:solidFill>
                          <a:srgbClr val="FFFFFF"/>
                        </a:solidFill>
                        <a:latin typeface="Roboto Black"/>
                        <a:ea typeface="Roboto Black"/>
                        <a:cs typeface="Roboto Black"/>
                        <a:sym typeface="Roboto Black"/>
                      </a:endParaRPr>
                    </a:p>
                  </a:txBody>
                  <a:tcPr marT="91425" marB="91425" marR="91425" marL="91425">
                    <a:lnL cap="flat" cmpd="sng" w="38100">
                      <a:solidFill>
                        <a:srgbClr val="FFFFFF"/>
                      </a:solidFill>
                      <a:prstDash val="lgDashDot"/>
                      <a:round/>
                      <a:headEnd len="sm" w="sm" type="none"/>
                      <a:tailEnd len="sm" w="sm" type="none"/>
                    </a:lnL>
                    <a:lnR cap="flat" cmpd="sng" w="38100">
                      <a:solidFill>
                        <a:srgbClr val="FFFFFF"/>
                      </a:solidFill>
                      <a:prstDash val="lgDashDot"/>
                      <a:round/>
                      <a:headEnd len="sm" w="sm" type="none"/>
                      <a:tailEnd len="sm" w="sm" type="none"/>
                    </a:lnR>
                    <a:lnT cap="flat" cmpd="sng" w="38100">
                      <a:solidFill>
                        <a:srgbClr val="FFFFFF"/>
                      </a:solidFill>
                      <a:prstDash val="lgDashDot"/>
                      <a:round/>
                      <a:headEnd len="sm" w="sm" type="none"/>
                      <a:tailEnd len="sm" w="sm" type="none"/>
                    </a:lnT>
                    <a:lnB cap="flat" cmpd="sng" w="38100">
                      <a:solidFill>
                        <a:srgbClr val="FFFFFF"/>
                      </a:solidFill>
                      <a:prstDash val="lgDashDot"/>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202" name="Shape 202"/>
        <p:cNvGrpSpPr/>
        <p:nvPr/>
      </p:nvGrpSpPr>
      <p:grpSpPr>
        <a:xfrm>
          <a:off x="0" y="0"/>
          <a:ext cx="0" cy="0"/>
          <a:chOff x="0" y="0"/>
          <a:chExt cx="0" cy="0"/>
        </a:xfrm>
      </p:grpSpPr>
      <p:cxnSp>
        <p:nvCxnSpPr>
          <p:cNvPr id="203" name="Google Shape;203;p40"/>
          <p:cNvCxnSpPr/>
          <p:nvPr/>
        </p:nvCxnSpPr>
        <p:spPr>
          <a:xfrm>
            <a:off x="827550" y="189775"/>
            <a:ext cx="0" cy="259800"/>
          </a:xfrm>
          <a:prstGeom prst="straightConnector1">
            <a:avLst/>
          </a:prstGeom>
          <a:noFill/>
          <a:ln cap="flat" cmpd="sng" w="9525">
            <a:solidFill>
              <a:srgbClr val="FFFFFF"/>
            </a:solidFill>
            <a:prstDash val="solid"/>
            <a:round/>
            <a:headEnd len="med" w="med" type="none"/>
            <a:tailEnd len="med" w="med" type="none"/>
          </a:ln>
        </p:spPr>
      </p:cxnSp>
      <p:graphicFrame>
        <p:nvGraphicFramePr>
          <p:cNvPr id="204" name="Google Shape;204;p40"/>
          <p:cNvGraphicFramePr/>
          <p:nvPr/>
        </p:nvGraphicFramePr>
        <p:xfrm>
          <a:off x="0" y="-42"/>
          <a:ext cx="3000000" cy="3000000"/>
        </p:xfrm>
        <a:graphic>
          <a:graphicData uri="http://schemas.openxmlformats.org/drawingml/2006/table">
            <a:tbl>
              <a:tblPr>
                <a:noFill/>
                <a:tableStyleId>{B242DED5-102C-4B29-AD7E-F975A1826A4C}</a:tableStyleId>
              </a:tblPr>
              <a:tblGrid>
                <a:gridCol w="957425"/>
                <a:gridCol w="2666700"/>
                <a:gridCol w="2759950"/>
                <a:gridCol w="2759950"/>
              </a:tblGrid>
              <a:tr h="1126775">
                <a:tc>
                  <a:txBody>
                    <a:bodyPr/>
                    <a:lstStyle/>
                    <a:p>
                      <a:pPr indent="0" lvl="0" marL="0" rtl="0" algn="ctr">
                        <a:spcBef>
                          <a:spcPts val="0"/>
                        </a:spcBef>
                        <a:spcAft>
                          <a:spcPts val="0"/>
                        </a:spcAft>
                        <a:buNone/>
                      </a:pPr>
                      <a:r>
                        <a:rPr b="1" lang="en" sz="2200"/>
                        <a:t>Iteration No.</a:t>
                      </a:r>
                      <a:endParaRPr b="1" sz="22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b="1" lang="en" sz="2400"/>
                        <a:t>SURPRISE NUMBER</a:t>
                      </a:r>
                      <a:endParaRPr b="1" sz="2400"/>
                    </a:p>
                    <a:p>
                      <a:pPr indent="0" lvl="0" marL="0" rtl="0" algn="ctr">
                        <a:spcBef>
                          <a:spcPts val="0"/>
                        </a:spcBef>
                        <a:spcAft>
                          <a:spcPts val="0"/>
                        </a:spcAft>
                        <a:buNone/>
                      </a:pPr>
                      <a:r>
                        <a:rPr b="1" lang="en" sz="2400"/>
                        <a:t>(2nd Moment)</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b="1" lang="en" sz="2400"/>
                        <a:t>Reservoir Size</a:t>
                      </a:r>
                      <a:endParaRPr b="1" sz="2400"/>
                    </a:p>
                    <a:p>
                      <a:pPr indent="0" lvl="0" marL="0" rtl="0" algn="ctr">
                        <a:spcBef>
                          <a:spcPts val="0"/>
                        </a:spcBef>
                        <a:spcAft>
                          <a:spcPts val="0"/>
                        </a:spcAft>
                        <a:buNone/>
                      </a:pPr>
                      <a:r>
                        <a:rPr b="1" lang="en" sz="2400"/>
                        <a:t>(BUFFER LENGTH)</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b="1" lang="en" sz="2400"/>
                        <a:t>TWEETS COUNT</a:t>
                      </a:r>
                      <a:endParaRPr b="1" sz="2400"/>
                    </a:p>
                    <a:p>
                      <a:pPr indent="0" lvl="0" marL="0" rtl="0" algn="ctr">
                        <a:spcBef>
                          <a:spcPts val="0"/>
                        </a:spcBef>
                        <a:spcAft>
                          <a:spcPts val="0"/>
                        </a:spcAft>
                        <a:buNone/>
                      </a:pPr>
                      <a:r>
                        <a:rPr b="1" lang="en" sz="2400"/>
                        <a:t>(STREAM LENGTH)</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576025">
                <a:tc>
                  <a:txBody>
                    <a:bodyPr/>
                    <a:lstStyle/>
                    <a:p>
                      <a:pPr indent="0" lvl="0" marL="0" rtl="0" algn="l">
                        <a:spcBef>
                          <a:spcPts val="0"/>
                        </a:spcBef>
                        <a:spcAft>
                          <a:spcPts val="0"/>
                        </a:spcAft>
                        <a:buNone/>
                      </a:pPr>
                      <a:r>
                        <a:rPr lang="en" sz="2400"/>
                        <a:t>1</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100776</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1827</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13805</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568325">
                <a:tc>
                  <a:txBody>
                    <a:bodyPr/>
                    <a:lstStyle/>
                    <a:p>
                      <a:pPr indent="0" lvl="0" marL="0" rtl="0" algn="l">
                        <a:spcBef>
                          <a:spcPts val="0"/>
                        </a:spcBef>
                        <a:spcAft>
                          <a:spcPts val="0"/>
                        </a:spcAft>
                        <a:buNone/>
                      </a:pPr>
                      <a:r>
                        <a:rPr lang="en" sz="2400"/>
                        <a:t>2</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90619</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1593</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12057</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576025">
                <a:tc>
                  <a:txBody>
                    <a:bodyPr/>
                    <a:lstStyle/>
                    <a:p>
                      <a:pPr indent="0" lvl="0" marL="0" rtl="0" algn="l">
                        <a:spcBef>
                          <a:spcPts val="0"/>
                        </a:spcBef>
                        <a:spcAft>
                          <a:spcPts val="0"/>
                        </a:spcAft>
                        <a:buNone/>
                      </a:pPr>
                      <a:r>
                        <a:rPr lang="en" sz="2400"/>
                        <a:t>3</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88243</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1748</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11672</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576025">
                <a:tc>
                  <a:txBody>
                    <a:bodyPr/>
                    <a:lstStyle/>
                    <a:p>
                      <a:pPr indent="0" lvl="0" marL="0" rtl="0" algn="l">
                        <a:spcBef>
                          <a:spcPts val="0"/>
                        </a:spcBef>
                        <a:spcAft>
                          <a:spcPts val="0"/>
                        </a:spcAft>
                        <a:buNone/>
                      </a:pPr>
                      <a:r>
                        <a:rPr lang="en" sz="2400"/>
                        <a:t>4</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100193</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1778</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13408</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576025">
                <a:tc>
                  <a:txBody>
                    <a:bodyPr/>
                    <a:lstStyle/>
                    <a:p>
                      <a:pPr indent="0" lvl="0" marL="0" rtl="0" algn="l">
                        <a:spcBef>
                          <a:spcPts val="0"/>
                        </a:spcBef>
                        <a:spcAft>
                          <a:spcPts val="0"/>
                        </a:spcAft>
                        <a:buNone/>
                      </a:pPr>
                      <a:r>
                        <a:rPr lang="en" sz="2400"/>
                        <a:t>5</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85041</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1639</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11073</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576025">
                <a:tc>
                  <a:txBody>
                    <a:bodyPr/>
                    <a:lstStyle/>
                    <a:p>
                      <a:pPr indent="0" lvl="0" marL="0" rtl="0" algn="l">
                        <a:spcBef>
                          <a:spcPts val="0"/>
                        </a:spcBef>
                        <a:spcAft>
                          <a:spcPts val="0"/>
                        </a:spcAft>
                        <a:buNone/>
                      </a:pPr>
                      <a:r>
                        <a:rPr lang="en" sz="2400"/>
                        <a:t>6</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98249</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1983</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12981</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568325">
                <a:tc>
                  <a:txBody>
                    <a:bodyPr/>
                    <a:lstStyle/>
                    <a:p>
                      <a:pPr indent="0" lvl="0" marL="0" rtl="0" algn="l">
                        <a:spcBef>
                          <a:spcPts val="0"/>
                        </a:spcBef>
                        <a:spcAft>
                          <a:spcPts val="0"/>
                        </a:spcAft>
                        <a:buNone/>
                      </a:pPr>
                      <a:r>
                        <a:rPr lang="en" sz="2400"/>
                        <a:t>7</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83195</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1762</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11361</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208" name="Shape 208"/>
        <p:cNvGrpSpPr/>
        <p:nvPr/>
      </p:nvGrpSpPr>
      <p:grpSpPr>
        <a:xfrm>
          <a:off x="0" y="0"/>
          <a:ext cx="0" cy="0"/>
          <a:chOff x="0" y="0"/>
          <a:chExt cx="0" cy="0"/>
        </a:xfrm>
      </p:grpSpPr>
      <p:cxnSp>
        <p:nvCxnSpPr>
          <p:cNvPr id="209" name="Google Shape;209;p41"/>
          <p:cNvCxnSpPr/>
          <p:nvPr/>
        </p:nvCxnSpPr>
        <p:spPr>
          <a:xfrm>
            <a:off x="827550" y="189775"/>
            <a:ext cx="0" cy="259800"/>
          </a:xfrm>
          <a:prstGeom prst="straightConnector1">
            <a:avLst/>
          </a:prstGeom>
          <a:noFill/>
          <a:ln cap="flat" cmpd="sng" w="9525">
            <a:solidFill>
              <a:srgbClr val="FFFFFF"/>
            </a:solidFill>
            <a:prstDash val="solid"/>
            <a:round/>
            <a:headEnd len="med" w="med" type="none"/>
            <a:tailEnd len="med" w="med" type="none"/>
          </a:ln>
        </p:spPr>
      </p:cxnSp>
      <p:graphicFrame>
        <p:nvGraphicFramePr>
          <p:cNvPr id="210" name="Google Shape;210;p41"/>
          <p:cNvGraphicFramePr/>
          <p:nvPr/>
        </p:nvGraphicFramePr>
        <p:xfrm>
          <a:off x="0" y="-42"/>
          <a:ext cx="3000000" cy="3000000"/>
        </p:xfrm>
        <a:graphic>
          <a:graphicData uri="http://schemas.openxmlformats.org/drawingml/2006/table">
            <a:tbl>
              <a:tblPr>
                <a:noFill/>
                <a:tableStyleId>{B242DED5-102C-4B29-AD7E-F975A1826A4C}</a:tableStyleId>
              </a:tblPr>
              <a:tblGrid>
                <a:gridCol w="957425"/>
                <a:gridCol w="2666700"/>
                <a:gridCol w="2759950"/>
                <a:gridCol w="2759950"/>
              </a:tblGrid>
              <a:tr h="642375">
                <a:tc>
                  <a:txBody>
                    <a:bodyPr/>
                    <a:lstStyle/>
                    <a:p>
                      <a:pPr indent="0" lvl="0" marL="0" rtl="0" algn="l">
                        <a:spcBef>
                          <a:spcPts val="0"/>
                        </a:spcBef>
                        <a:spcAft>
                          <a:spcPts val="0"/>
                        </a:spcAft>
                        <a:buNone/>
                      </a:pPr>
                      <a:r>
                        <a:rPr lang="en" sz="2400"/>
                        <a:t>8</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94505</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1931</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12538</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642375">
                <a:tc>
                  <a:txBody>
                    <a:bodyPr/>
                    <a:lstStyle/>
                    <a:p>
                      <a:pPr indent="0" lvl="0" marL="0" rtl="0" algn="l">
                        <a:spcBef>
                          <a:spcPts val="0"/>
                        </a:spcBef>
                        <a:spcAft>
                          <a:spcPts val="0"/>
                        </a:spcAft>
                        <a:buNone/>
                      </a:pPr>
                      <a:r>
                        <a:rPr lang="en" sz="2400"/>
                        <a:t>9</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91670</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1589</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11874</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642375">
                <a:tc>
                  <a:txBody>
                    <a:bodyPr/>
                    <a:lstStyle/>
                    <a:p>
                      <a:pPr indent="0" lvl="0" marL="0" rtl="0" algn="l">
                        <a:spcBef>
                          <a:spcPts val="0"/>
                        </a:spcBef>
                        <a:spcAft>
                          <a:spcPts val="0"/>
                        </a:spcAft>
                        <a:buNone/>
                      </a:pPr>
                      <a:r>
                        <a:rPr lang="en" sz="2400"/>
                        <a:t>10</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103154</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1927</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13459</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642375">
                <a:tc>
                  <a:txBody>
                    <a:bodyPr/>
                    <a:lstStyle/>
                    <a:p>
                      <a:pPr indent="0" lvl="0" marL="0" rtl="0" algn="l">
                        <a:spcBef>
                          <a:spcPts val="0"/>
                        </a:spcBef>
                        <a:spcAft>
                          <a:spcPts val="0"/>
                        </a:spcAft>
                        <a:buNone/>
                      </a:pPr>
                      <a:r>
                        <a:rPr lang="en" sz="2400"/>
                        <a:t>11</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88321</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1707</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11771</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642375">
                <a:tc>
                  <a:txBody>
                    <a:bodyPr/>
                    <a:lstStyle/>
                    <a:p>
                      <a:pPr indent="0" lvl="0" marL="0" rtl="0" algn="l">
                        <a:spcBef>
                          <a:spcPts val="0"/>
                        </a:spcBef>
                        <a:spcAft>
                          <a:spcPts val="0"/>
                        </a:spcAft>
                        <a:buNone/>
                      </a:pPr>
                      <a:r>
                        <a:rPr lang="en" sz="2400"/>
                        <a:t>12</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94806</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1821</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12459</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642375">
                <a:tc>
                  <a:txBody>
                    <a:bodyPr/>
                    <a:lstStyle/>
                    <a:p>
                      <a:pPr indent="0" lvl="0" marL="0" rtl="0" algn="l">
                        <a:spcBef>
                          <a:spcPts val="0"/>
                        </a:spcBef>
                        <a:spcAft>
                          <a:spcPts val="0"/>
                        </a:spcAft>
                        <a:buNone/>
                      </a:pPr>
                      <a:r>
                        <a:rPr lang="en" sz="2400"/>
                        <a:t>13</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96209</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1988</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13063</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642375">
                <a:tc>
                  <a:txBody>
                    <a:bodyPr/>
                    <a:lstStyle/>
                    <a:p>
                      <a:pPr indent="0" lvl="0" marL="0" rtl="0" algn="l">
                        <a:spcBef>
                          <a:spcPts val="0"/>
                        </a:spcBef>
                        <a:spcAft>
                          <a:spcPts val="0"/>
                        </a:spcAft>
                        <a:buNone/>
                      </a:pPr>
                      <a:r>
                        <a:rPr lang="en" sz="2400"/>
                        <a:t>14</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92264</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1591</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12765</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646850">
                <a:tc>
                  <a:txBody>
                    <a:bodyPr/>
                    <a:lstStyle/>
                    <a:p>
                      <a:pPr indent="0" lvl="0" marL="0" rtl="0" algn="l">
                        <a:spcBef>
                          <a:spcPts val="0"/>
                        </a:spcBef>
                        <a:spcAft>
                          <a:spcPts val="0"/>
                        </a:spcAft>
                        <a:buNone/>
                      </a:pPr>
                      <a:r>
                        <a:rPr lang="en" sz="2400"/>
                        <a:t>15</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85365</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1972</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11398</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42"/>
          <p:cNvSpPr txBox="1"/>
          <p:nvPr/>
        </p:nvSpPr>
        <p:spPr>
          <a:xfrm>
            <a:off x="0" y="0"/>
            <a:ext cx="9144000" cy="63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200">
                <a:solidFill>
                  <a:srgbClr val="FFFFFF"/>
                </a:solidFill>
                <a:latin typeface="Roboto Black"/>
                <a:ea typeface="Roboto Black"/>
                <a:cs typeface="Roboto Black"/>
                <a:sym typeface="Roboto Black"/>
              </a:rPr>
              <a:t>3D Graphical Summary of the Tables</a:t>
            </a:r>
            <a:endParaRPr>
              <a:solidFill>
                <a:srgbClr val="FFFFFF"/>
              </a:solidFill>
            </a:endParaRPr>
          </a:p>
        </p:txBody>
      </p:sp>
      <p:pic>
        <p:nvPicPr>
          <p:cNvPr id="216" name="Google Shape;216;p42"/>
          <p:cNvPicPr preferRelativeResize="0"/>
          <p:nvPr/>
        </p:nvPicPr>
        <p:blipFill>
          <a:blip r:embed="rId3">
            <a:alphaModFix/>
          </a:blip>
          <a:stretch>
            <a:fillRect/>
          </a:stretch>
        </p:blipFill>
        <p:spPr>
          <a:xfrm>
            <a:off x="1276600" y="631200"/>
            <a:ext cx="6289260" cy="4207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220" name="Shape 220"/>
        <p:cNvGrpSpPr/>
        <p:nvPr/>
      </p:nvGrpSpPr>
      <p:grpSpPr>
        <a:xfrm>
          <a:off x="0" y="0"/>
          <a:ext cx="0" cy="0"/>
          <a:chOff x="0" y="0"/>
          <a:chExt cx="0" cy="0"/>
        </a:xfrm>
      </p:grpSpPr>
      <p:cxnSp>
        <p:nvCxnSpPr>
          <p:cNvPr id="221" name="Google Shape;221;p43"/>
          <p:cNvCxnSpPr/>
          <p:nvPr/>
        </p:nvCxnSpPr>
        <p:spPr>
          <a:xfrm>
            <a:off x="827550" y="189775"/>
            <a:ext cx="0" cy="259800"/>
          </a:xfrm>
          <a:prstGeom prst="straightConnector1">
            <a:avLst/>
          </a:prstGeom>
          <a:noFill/>
          <a:ln cap="flat" cmpd="sng" w="9525">
            <a:solidFill>
              <a:srgbClr val="FFFFFF"/>
            </a:solidFill>
            <a:prstDash val="solid"/>
            <a:round/>
            <a:headEnd len="med" w="med" type="none"/>
            <a:tailEnd len="med" w="med" type="none"/>
          </a:ln>
        </p:spPr>
      </p:cxnSp>
      <p:graphicFrame>
        <p:nvGraphicFramePr>
          <p:cNvPr id="222" name="Google Shape;222;p43"/>
          <p:cNvGraphicFramePr/>
          <p:nvPr/>
        </p:nvGraphicFramePr>
        <p:xfrm>
          <a:off x="72275" y="53050"/>
          <a:ext cx="3000000" cy="3000000"/>
        </p:xfrm>
        <a:graphic>
          <a:graphicData uri="http://schemas.openxmlformats.org/drawingml/2006/table">
            <a:tbl>
              <a:tblPr>
                <a:noFill/>
                <a:tableStyleId>{B242DED5-102C-4B29-AD7E-F975A1826A4C}</a:tableStyleId>
              </a:tblPr>
              <a:tblGrid>
                <a:gridCol w="9024800"/>
              </a:tblGrid>
              <a:tr h="5039775">
                <a:tc>
                  <a:txBody>
                    <a:bodyPr/>
                    <a:lstStyle/>
                    <a:p>
                      <a:pPr indent="0" lvl="0" marL="0" rtl="0" algn="l">
                        <a:spcBef>
                          <a:spcPts val="0"/>
                        </a:spcBef>
                        <a:spcAft>
                          <a:spcPts val="0"/>
                        </a:spcAft>
                        <a:buNone/>
                      </a:pPr>
                      <a:r>
                        <a:rPr lang="en" sz="2400">
                          <a:latin typeface="Roboto Black"/>
                          <a:ea typeface="Roboto Black"/>
                          <a:cs typeface="Roboto Black"/>
                          <a:sym typeface="Roboto Black"/>
                        </a:rPr>
                        <a:t>     </a:t>
                      </a:r>
                      <a:endParaRPr sz="3200">
                        <a:latin typeface="Roboto Black"/>
                        <a:ea typeface="Roboto Black"/>
                        <a:cs typeface="Roboto Black"/>
                        <a:sym typeface="Roboto Black"/>
                      </a:endParaRPr>
                    </a:p>
                    <a:p>
                      <a:pPr indent="0" lvl="0" marL="0" rtl="0" algn="l">
                        <a:spcBef>
                          <a:spcPts val="0"/>
                        </a:spcBef>
                        <a:spcAft>
                          <a:spcPts val="0"/>
                        </a:spcAft>
                        <a:buNone/>
                      </a:pPr>
                      <a:r>
                        <a:t/>
                      </a:r>
                      <a:endParaRPr sz="3200">
                        <a:latin typeface="Roboto Black"/>
                        <a:ea typeface="Roboto Black"/>
                        <a:cs typeface="Roboto Black"/>
                        <a:sym typeface="Roboto Black"/>
                      </a:endParaRPr>
                    </a:p>
                    <a:p>
                      <a:pPr indent="0" lvl="0" marL="0" rtl="0" algn="ctr">
                        <a:lnSpc>
                          <a:spcPct val="150000"/>
                        </a:lnSpc>
                        <a:spcBef>
                          <a:spcPts val="0"/>
                        </a:spcBef>
                        <a:spcAft>
                          <a:spcPts val="0"/>
                        </a:spcAft>
                        <a:buNone/>
                      </a:pPr>
                      <a:r>
                        <a:rPr lang="en" sz="3600">
                          <a:solidFill>
                            <a:srgbClr val="FFFFFF"/>
                          </a:solidFill>
                          <a:latin typeface="Roboto Black"/>
                          <a:ea typeface="Roboto Black"/>
                          <a:cs typeface="Roboto Black"/>
                          <a:sym typeface="Roboto Black"/>
                        </a:rPr>
                        <a:t>Average Surprise No.</a:t>
                      </a:r>
                      <a:endParaRPr sz="3600">
                        <a:solidFill>
                          <a:srgbClr val="FFFFFF"/>
                        </a:solidFill>
                        <a:latin typeface="Roboto Black"/>
                        <a:ea typeface="Roboto Black"/>
                        <a:cs typeface="Roboto Black"/>
                        <a:sym typeface="Roboto Black"/>
                      </a:endParaRPr>
                    </a:p>
                    <a:p>
                      <a:pPr indent="0" lvl="0" marL="0" rtl="0" algn="ctr">
                        <a:lnSpc>
                          <a:spcPct val="150000"/>
                        </a:lnSpc>
                        <a:spcBef>
                          <a:spcPts val="0"/>
                        </a:spcBef>
                        <a:spcAft>
                          <a:spcPts val="0"/>
                        </a:spcAft>
                        <a:buNone/>
                      </a:pPr>
                      <a:r>
                        <a:rPr lang="en" sz="3600">
                          <a:solidFill>
                            <a:srgbClr val="FFFFFF"/>
                          </a:solidFill>
                          <a:latin typeface="Roboto Black"/>
                          <a:ea typeface="Roboto Black"/>
                          <a:cs typeface="Roboto Black"/>
                          <a:sym typeface="Roboto Black"/>
                        </a:rPr>
                        <a:t>(2nd Moment) for</a:t>
                      </a:r>
                      <a:r>
                        <a:rPr lang="en" sz="3600">
                          <a:solidFill>
                            <a:srgbClr val="FFFFFF"/>
                          </a:solidFill>
                          <a:latin typeface="Roboto Black"/>
                          <a:ea typeface="Roboto Black"/>
                          <a:cs typeface="Roboto Black"/>
                          <a:sym typeface="Roboto Black"/>
                        </a:rPr>
                        <a:t> every </a:t>
                      </a:r>
                      <a:endParaRPr sz="3600">
                        <a:solidFill>
                          <a:srgbClr val="FFFFFF"/>
                        </a:solidFill>
                        <a:latin typeface="Roboto Black"/>
                        <a:ea typeface="Roboto Black"/>
                        <a:cs typeface="Roboto Black"/>
                        <a:sym typeface="Roboto Black"/>
                      </a:endParaRPr>
                    </a:p>
                    <a:p>
                      <a:pPr indent="0" lvl="0" marL="0" rtl="0" algn="ctr">
                        <a:lnSpc>
                          <a:spcPct val="150000"/>
                        </a:lnSpc>
                        <a:spcBef>
                          <a:spcPts val="0"/>
                        </a:spcBef>
                        <a:spcAft>
                          <a:spcPts val="0"/>
                        </a:spcAft>
                        <a:buNone/>
                      </a:pPr>
                      <a:r>
                        <a:rPr lang="en" sz="3600">
                          <a:solidFill>
                            <a:srgbClr val="FFFFFF"/>
                          </a:solidFill>
                          <a:latin typeface="Roboto Black"/>
                          <a:ea typeface="Roboto Black"/>
                          <a:cs typeface="Roboto Black"/>
                          <a:sym typeface="Roboto Black"/>
                        </a:rPr>
                        <a:t>interval repeated </a:t>
                      </a:r>
                      <a:endParaRPr sz="3600">
                        <a:solidFill>
                          <a:srgbClr val="FFFFFF"/>
                        </a:solidFill>
                        <a:latin typeface="Roboto Black"/>
                        <a:ea typeface="Roboto Black"/>
                        <a:cs typeface="Roboto Black"/>
                        <a:sym typeface="Roboto Black"/>
                      </a:endParaRPr>
                    </a:p>
                    <a:p>
                      <a:pPr indent="0" lvl="0" marL="0" rtl="0" algn="ctr">
                        <a:lnSpc>
                          <a:spcPct val="150000"/>
                        </a:lnSpc>
                        <a:spcBef>
                          <a:spcPts val="0"/>
                        </a:spcBef>
                        <a:spcAft>
                          <a:spcPts val="0"/>
                        </a:spcAft>
                        <a:buNone/>
                      </a:pPr>
                      <a:r>
                        <a:rPr lang="en" sz="3600">
                          <a:solidFill>
                            <a:srgbClr val="FFFFFF"/>
                          </a:solidFill>
                          <a:latin typeface="Roboto Black"/>
                          <a:ea typeface="Roboto Black"/>
                          <a:cs typeface="Roboto Black"/>
                          <a:sym typeface="Roboto Black"/>
                        </a:rPr>
                        <a:t>over 15 iterations</a:t>
                      </a:r>
                      <a:endParaRPr sz="3600">
                        <a:solidFill>
                          <a:srgbClr val="FFFFFF"/>
                        </a:solidFill>
                        <a:latin typeface="Roboto Black"/>
                        <a:ea typeface="Roboto Black"/>
                        <a:cs typeface="Roboto Black"/>
                        <a:sym typeface="Roboto Black"/>
                      </a:endParaRPr>
                    </a:p>
                  </a:txBody>
                  <a:tcPr marT="91425" marB="91425" marR="91425" marL="91425">
                    <a:lnL cap="flat" cmpd="sng" w="38100">
                      <a:solidFill>
                        <a:srgbClr val="FFFFFF"/>
                      </a:solidFill>
                      <a:prstDash val="lgDashDot"/>
                      <a:round/>
                      <a:headEnd len="sm" w="sm" type="none"/>
                      <a:tailEnd len="sm" w="sm" type="none"/>
                    </a:lnL>
                    <a:lnR cap="flat" cmpd="sng" w="38100">
                      <a:solidFill>
                        <a:srgbClr val="FFFFFF"/>
                      </a:solidFill>
                      <a:prstDash val="lgDashDot"/>
                      <a:round/>
                      <a:headEnd len="sm" w="sm" type="none"/>
                      <a:tailEnd len="sm" w="sm" type="none"/>
                    </a:lnR>
                    <a:lnT cap="flat" cmpd="sng" w="38100">
                      <a:solidFill>
                        <a:srgbClr val="FFFFFF"/>
                      </a:solidFill>
                      <a:prstDash val="lgDashDot"/>
                      <a:round/>
                      <a:headEnd len="sm" w="sm" type="none"/>
                      <a:tailEnd len="sm" w="sm" type="none"/>
                    </a:lnT>
                    <a:lnB cap="flat" cmpd="sng" w="38100">
                      <a:solidFill>
                        <a:srgbClr val="FFFFFF"/>
                      </a:solidFill>
                      <a:prstDash val="lgDashDot"/>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109" name="Shape 109"/>
        <p:cNvGrpSpPr/>
        <p:nvPr/>
      </p:nvGrpSpPr>
      <p:grpSpPr>
        <a:xfrm>
          <a:off x="0" y="0"/>
          <a:ext cx="0" cy="0"/>
          <a:chOff x="0" y="0"/>
          <a:chExt cx="0" cy="0"/>
        </a:xfrm>
      </p:grpSpPr>
      <p:cxnSp>
        <p:nvCxnSpPr>
          <p:cNvPr id="110" name="Google Shape;110;p26"/>
          <p:cNvCxnSpPr/>
          <p:nvPr/>
        </p:nvCxnSpPr>
        <p:spPr>
          <a:xfrm>
            <a:off x="827550" y="189775"/>
            <a:ext cx="0" cy="259800"/>
          </a:xfrm>
          <a:prstGeom prst="straightConnector1">
            <a:avLst/>
          </a:prstGeom>
          <a:noFill/>
          <a:ln cap="flat" cmpd="sng" w="9525">
            <a:solidFill>
              <a:srgbClr val="FFFFFF"/>
            </a:solidFill>
            <a:prstDash val="solid"/>
            <a:round/>
            <a:headEnd len="med" w="med" type="none"/>
            <a:tailEnd len="med" w="med" type="none"/>
          </a:ln>
        </p:spPr>
      </p:cxnSp>
      <p:graphicFrame>
        <p:nvGraphicFramePr>
          <p:cNvPr id="111" name="Google Shape;111;p26"/>
          <p:cNvGraphicFramePr/>
          <p:nvPr/>
        </p:nvGraphicFramePr>
        <p:xfrm>
          <a:off x="72275" y="53050"/>
          <a:ext cx="3000000" cy="3000000"/>
        </p:xfrm>
        <a:graphic>
          <a:graphicData uri="http://schemas.openxmlformats.org/drawingml/2006/table">
            <a:tbl>
              <a:tblPr>
                <a:noFill/>
                <a:tableStyleId>{B242DED5-102C-4B29-AD7E-F975A1826A4C}</a:tableStyleId>
              </a:tblPr>
              <a:tblGrid>
                <a:gridCol w="9024800"/>
              </a:tblGrid>
              <a:tr h="5039775">
                <a:tc>
                  <a:txBody>
                    <a:bodyPr/>
                    <a:lstStyle/>
                    <a:p>
                      <a:pPr indent="0" lvl="0" marL="0" rtl="0" algn="l">
                        <a:spcBef>
                          <a:spcPts val="0"/>
                        </a:spcBef>
                        <a:spcAft>
                          <a:spcPts val="0"/>
                        </a:spcAft>
                        <a:buNone/>
                      </a:pPr>
                      <a:r>
                        <a:rPr lang="en" sz="2400">
                          <a:latin typeface="Roboto Black"/>
                          <a:ea typeface="Roboto Black"/>
                          <a:cs typeface="Roboto Black"/>
                          <a:sym typeface="Roboto Black"/>
                        </a:rPr>
                        <a:t>                            </a:t>
                      </a:r>
                      <a:r>
                        <a:rPr lang="en" sz="3600">
                          <a:latin typeface="Roboto Black"/>
                          <a:ea typeface="Roboto Black"/>
                          <a:cs typeface="Roboto Black"/>
                          <a:sym typeface="Roboto Black"/>
                        </a:rPr>
                        <a:t>Connection To Twitter</a:t>
                      </a:r>
                      <a:endParaRPr sz="3600">
                        <a:latin typeface="Roboto Black"/>
                        <a:ea typeface="Roboto Black"/>
                        <a:cs typeface="Roboto Black"/>
                        <a:sym typeface="Roboto Black"/>
                      </a:endParaRPr>
                    </a:p>
                    <a:p>
                      <a:pPr indent="0" lvl="0" marL="0" rtl="0" algn="l">
                        <a:spcBef>
                          <a:spcPts val="0"/>
                        </a:spcBef>
                        <a:spcAft>
                          <a:spcPts val="0"/>
                        </a:spcAft>
                        <a:buNone/>
                      </a:pPr>
                      <a:r>
                        <a:t/>
                      </a:r>
                      <a:endParaRPr sz="3600">
                        <a:latin typeface="Roboto Black"/>
                        <a:ea typeface="Roboto Black"/>
                        <a:cs typeface="Roboto Black"/>
                        <a:sym typeface="Roboto Black"/>
                      </a:endParaRPr>
                    </a:p>
                  </a:txBody>
                  <a:tcPr marT="91425" marB="91425" marR="91425" marL="91425">
                    <a:lnL cap="flat" cmpd="sng" w="38100">
                      <a:solidFill>
                        <a:srgbClr val="FFFFFF"/>
                      </a:solidFill>
                      <a:prstDash val="lgDashDot"/>
                      <a:round/>
                      <a:headEnd len="sm" w="sm" type="none"/>
                      <a:tailEnd len="sm" w="sm" type="none"/>
                    </a:lnL>
                    <a:lnR cap="flat" cmpd="sng" w="38100">
                      <a:solidFill>
                        <a:srgbClr val="FFFFFF"/>
                      </a:solidFill>
                      <a:prstDash val="lgDashDot"/>
                      <a:round/>
                      <a:headEnd len="sm" w="sm" type="none"/>
                      <a:tailEnd len="sm" w="sm" type="none"/>
                    </a:lnR>
                    <a:lnT cap="flat" cmpd="sng" w="38100">
                      <a:solidFill>
                        <a:srgbClr val="FFFFFF"/>
                      </a:solidFill>
                      <a:prstDash val="lgDashDot"/>
                      <a:round/>
                      <a:headEnd len="sm" w="sm" type="none"/>
                      <a:tailEnd len="sm" w="sm" type="none"/>
                    </a:lnT>
                    <a:lnB cap="flat" cmpd="sng" w="38100">
                      <a:solidFill>
                        <a:srgbClr val="FFFFFF"/>
                      </a:solidFill>
                      <a:prstDash val="lgDashDot"/>
                      <a:round/>
                      <a:headEnd len="sm" w="sm" type="none"/>
                      <a:tailEnd len="sm" w="sm" type="none"/>
                    </a:lnB>
                  </a:tcPr>
                </a:tc>
              </a:tr>
            </a:tbl>
          </a:graphicData>
        </a:graphic>
      </p:graphicFrame>
      <p:pic>
        <p:nvPicPr>
          <p:cNvPr id="112" name="Google Shape;112;p26"/>
          <p:cNvPicPr preferRelativeResize="0"/>
          <p:nvPr/>
        </p:nvPicPr>
        <p:blipFill>
          <a:blip r:embed="rId3">
            <a:alphaModFix/>
          </a:blip>
          <a:stretch>
            <a:fillRect/>
          </a:stretch>
        </p:blipFill>
        <p:spPr>
          <a:xfrm>
            <a:off x="269625" y="902900"/>
            <a:ext cx="8649100" cy="1942600"/>
          </a:xfrm>
          <a:prstGeom prst="rect">
            <a:avLst/>
          </a:prstGeom>
          <a:noFill/>
          <a:ln cap="flat" cmpd="sng" w="38100">
            <a:solidFill>
              <a:srgbClr val="FFFFFF"/>
            </a:solidFill>
            <a:prstDash val="solid"/>
            <a:round/>
            <a:headEnd len="sm" w="sm" type="none"/>
            <a:tailEnd len="sm" w="sm" type="none"/>
          </a:ln>
        </p:spPr>
      </p:pic>
      <p:sp>
        <p:nvSpPr>
          <p:cNvPr id="113" name="Google Shape;113;p26"/>
          <p:cNvSpPr txBox="1"/>
          <p:nvPr/>
        </p:nvSpPr>
        <p:spPr>
          <a:xfrm>
            <a:off x="373000" y="3111950"/>
            <a:ext cx="8545800" cy="16839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FFFFFF"/>
              </a:buClr>
              <a:buSzPts val="1500"/>
              <a:buFont typeface="Roboto Black"/>
              <a:buAutoNum type="arabicPeriod"/>
            </a:pPr>
            <a:r>
              <a:rPr lang="en" sz="1500">
                <a:solidFill>
                  <a:srgbClr val="FFFFFF"/>
                </a:solidFill>
                <a:latin typeface="Roboto Black"/>
                <a:ea typeface="Roboto Black"/>
                <a:cs typeface="Roboto Black"/>
                <a:sym typeface="Roboto Black"/>
              </a:rPr>
              <a:t>Twitter API’s like Tweepy strongly restricts no. of requests per time window. Rate limits are divided into periods of 15/call. There is no definition of authenticated calls and rate limits, so all endpoints require authentication.</a:t>
            </a:r>
            <a:endParaRPr sz="1500">
              <a:solidFill>
                <a:srgbClr val="FFFFFF"/>
              </a:solidFill>
              <a:latin typeface="Roboto Black"/>
              <a:ea typeface="Roboto Black"/>
              <a:cs typeface="Roboto Black"/>
              <a:sym typeface="Roboto Black"/>
            </a:endParaRPr>
          </a:p>
          <a:p>
            <a:pPr indent="0" lvl="0" marL="457200" rtl="0" algn="l">
              <a:spcBef>
                <a:spcPts val="0"/>
              </a:spcBef>
              <a:spcAft>
                <a:spcPts val="0"/>
              </a:spcAft>
              <a:buNone/>
            </a:pPr>
            <a:r>
              <a:t/>
            </a:r>
            <a:endParaRPr sz="1500">
              <a:solidFill>
                <a:srgbClr val="FFFFFF"/>
              </a:solidFill>
              <a:latin typeface="Roboto Black"/>
              <a:ea typeface="Roboto Black"/>
              <a:cs typeface="Roboto Black"/>
              <a:sym typeface="Roboto Black"/>
            </a:endParaRPr>
          </a:p>
          <a:p>
            <a:pPr indent="-323850" lvl="0" marL="457200" rtl="0" algn="l">
              <a:spcBef>
                <a:spcPts val="0"/>
              </a:spcBef>
              <a:spcAft>
                <a:spcPts val="0"/>
              </a:spcAft>
              <a:buClr>
                <a:srgbClr val="FFFFFF"/>
              </a:buClr>
              <a:buSzPts val="1500"/>
              <a:buFont typeface="Roboto Black"/>
              <a:buAutoNum type="arabicPeriod"/>
            </a:pPr>
            <a:r>
              <a:rPr lang="en" sz="1500">
                <a:solidFill>
                  <a:srgbClr val="FFFFFF"/>
                </a:solidFill>
                <a:latin typeface="Roboto Black"/>
                <a:ea typeface="Roboto Black"/>
                <a:cs typeface="Roboto Black"/>
                <a:sym typeface="Roboto Black"/>
              </a:rPr>
              <a:t>Wait_on_rate_limit: Sleeps the request for the remaining window before the rate limit resets. Failed to add this, the code will throw an error once the no. of requests is filled. </a:t>
            </a:r>
            <a:endParaRPr sz="1500">
              <a:solidFill>
                <a:srgbClr val="FFFFFF"/>
              </a:solidFill>
              <a:latin typeface="Roboto Black"/>
              <a:ea typeface="Roboto Black"/>
              <a:cs typeface="Roboto Black"/>
              <a:sym typeface="Roboto Black"/>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226" name="Shape 226"/>
        <p:cNvGrpSpPr/>
        <p:nvPr/>
      </p:nvGrpSpPr>
      <p:grpSpPr>
        <a:xfrm>
          <a:off x="0" y="0"/>
          <a:ext cx="0" cy="0"/>
          <a:chOff x="0" y="0"/>
          <a:chExt cx="0" cy="0"/>
        </a:xfrm>
      </p:grpSpPr>
      <p:cxnSp>
        <p:nvCxnSpPr>
          <p:cNvPr id="227" name="Google Shape;227;p44"/>
          <p:cNvCxnSpPr/>
          <p:nvPr/>
        </p:nvCxnSpPr>
        <p:spPr>
          <a:xfrm>
            <a:off x="827550" y="189775"/>
            <a:ext cx="0" cy="259800"/>
          </a:xfrm>
          <a:prstGeom prst="straightConnector1">
            <a:avLst/>
          </a:prstGeom>
          <a:noFill/>
          <a:ln cap="flat" cmpd="sng" w="9525">
            <a:solidFill>
              <a:srgbClr val="FFFFFF"/>
            </a:solidFill>
            <a:prstDash val="solid"/>
            <a:round/>
            <a:headEnd len="med" w="med" type="none"/>
            <a:tailEnd len="med" w="med" type="none"/>
          </a:ln>
        </p:spPr>
      </p:cxnSp>
      <p:graphicFrame>
        <p:nvGraphicFramePr>
          <p:cNvPr id="228" name="Google Shape;228;p44"/>
          <p:cNvGraphicFramePr/>
          <p:nvPr/>
        </p:nvGraphicFramePr>
        <p:xfrm>
          <a:off x="0" y="-42"/>
          <a:ext cx="3000000" cy="3000000"/>
        </p:xfrm>
        <a:graphic>
          <a:graphicData uri="http://schemas.openxmlformats.org/drawingml/2006/table">
            <a:tbl>
              <a:tblPr>
                <a:noFill/>
                <a:tableStyleId>{B242DED5-102C-4B29-AD7E-F975A1826A4C}</a:tableStyleId>
              </a:tblPr>
              <a:tblGrid>
                <a:gridCol w="957425"/>
                <a:gridCol w="2666700"/>
                <a:gridCol w="2759950"/>
                <a:gridCol w="2759950"/>
              </a:tblGrid>
              <a:tr h="1693050">
                <a:tc>
                  <a:txBody>
                    <a:bodyPr/>
                    <a:lstStyle/>
                    <a:p>
                      <a:pPr indent="0" lvl="0" marL="0" rtl="0" algn="ctr">
                        <a:spcBef>
                          <a:spcPts val="0"/>
                        </a:spcBef>
                        <a:spcAft>
                          <a:spcPts val="0"/>
                        </a:spcAft>
                        <a:buNone/>
                      </a:pPr>
                      <a:r>
                        <a:rPr b="1" lang="en" sz="2200"/>
                        <a:t>Interval Period</a:t>
                      </a:r>
                      <a:endParaRPr b="1" sz="22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b="1" lang="en" sz="2400"/>
                        <a:t>Avg.</a:t>
                      </a:r>
                      <a:r>
                        <a:rPr b="1" lang="en" sz="2400"/>
                        <a:t>SURPRISE NUMBER</a:t>
                      </a:r>
                      <a:endParaRPr b="1" sz="2400"/>
                    </a:p>
                    <a:p>
                      <a:pPr indent="0" lvl="0" marL="0" rtl="0" algn="ctr">
                        <a:spcBef>
                          <a:spcPts val="0"/>
                        </a:spcBef>
                        <a:spcAft>
                          <a:spcPts val="0"/>
                        </a:spcAft>
                        <a:buNone/>
                      </a:pPr>
                      <a:r>
                        <a:rPr b="1" lang="en" sz="2400"/>
                        <a:t>(2nd Moment)</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b="1" lang="en" sz="2400"/>
                        <a:t>Avg. </a:t>
                      </a:r>
                      <a:r>
                        <a:rPr b="1" lang="en" sz="2400"/>
                        <a:t>Reservoir Size</a:t>
                      </a:r>
                      <a:endParaRPr b="1" sz="2400"/>
                    </a:p>
                    <a:p>
                      <a:pPr indent="0" lvl="0" marL="0" rtl="0" algn="ctr">
                        <a:spcBef>
                          <a:spcPts val="0"/>
                        </a:spcBef>
                        <a:spcAft>
                          <a:spcPts val="0"/>
                        </a:spcAft>
                        <a:buNone/>
                      </a:pPr>
                      <a:r>
                        <a:rPr b="1" lang="en" sz="2400"/>
                        <a:t>(BUFFER LENGTH)</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b="1" lang="en" sz="2400"/>
                        <a:t>Avg. </a:t>
                      </a:r>
                      <a:r>
                        <a:rPr b="1" lang="en" sz="2400"/>
                        <a:t>TWEETS COUNT</a:t>
                      </a:r>
                      <a:endParaRPr b="1" sz="2400"/>
                    </a:p>
                    <a:p>
                      <a:pPr indent="0" lvl="0" marL="0" rtl="0" algn="ctr">
                        <a:spcBef>
                          <a:spcPts val="0"/>
                        </a:spcBef>
                        <a:spcAft>
                          <a:spcPts val="0"/>
                        </a:spcAft>
                        <a:buNone/>
                      </a:pPr>
                      <a:r>
                        <a:rPr b="1" lang="en" sz="2400"/>
                        <a:t>(Stream</a:t>
                      </a:r>
                      <a:endParaRPr b="1" sz="2400"/>
                    </a:p>
                    <a:p>
                      <a:pPr indent="0" lvl="0" marL="0" rtl="0" algn="ctr">
                        <a:spcBef>
                          <a:spcPts val="0"/>
                        </a:spcBef>
                        <a:spcAft>
                          <a:spcPts val="0"/>
                        </a:spcAft>
                        <a:buNone/>
                      </a:pPr>
                      <a:r>
                        <a:rPr b="1" lang="en" sz="2400"/>
                        <a:t> LENGTH)</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865500">
                <a:tc>
                  <a:txBody>
                    <a:bodyPr/>
                    <a:lstStyle/>
                    <a:p>
                      <a:pPr indent="0" lvl="0" marL="0" rtl="0" algn="l">
                        <a:spcBef>
                          <a:spcPts val="0"/>
                        </a:spcBef>
                        <a:spcAft>
                          <a:spcPts val="0"/>
                        </a:spcAft>
                        <a:buNone/>
                      </a:pPr>
                      <a:r>
                        <a:rPr lang="en" sz="2400"/>
                        <a:t>10</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600"/>
                        <a:t>24428</a:t>
                      </a:r>
                      <a:endParaRPr b="1" sz="26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600"/>
                        <a:t>517</a:t>
                      </a:r>
                      <a:endParaRPr b="1" sz="26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600"/>
                        <a:t>3265</a:t>
                      </a:r>
                      <a:endParaRPr b="1" sz="26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853950">
                <a:tc>
                  <a:txBody>
                    <a:bodyPr/>
                    <a:lstStyle/>
                    <a:p>
                      <a:pPr indent="0" lvl="0" marL="0" rtl="0" algn="l">
                        <a:spcBef>
                          <a:spcPts val="0"/>
                        </a:spcBef>
                        <a:spcAft>
                          <a:spcPts val="0"/>
                        </a:spcAft>
                        <a:buNone/>
                      </a:pPr>
                      <a:r>
                        <a:rPr lang="en" sz="2400"/>
                        <a:t>20</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600"/>
                        <a:t>44487</a:t>
                      </a:r>
                      <a:endParaRPr b="1" sz="26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600"/>
                        <a:t>940</a:t>
                      </a:r>
                      <a:endParaRPr b="1" sz="26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600"/>
                        <a:t>6314</a:t>
                      </a:r>
                      <a:endParaRPr b="1" sz="26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865500">
                <a:tc>
                  <a:txBody>
                    <a:bodyPr/>
                    <a:lstStyle/>
                    <a:p>
                      <a:pPr indent="0" lvl="0" marL="0" rtl="0" algn="l">
                        <a:spcBef>
                          <a:spcPts val="0"/>
                        </a:spcBef>
                        <a:spcAft>
                          <a:spcPts val="0"/>
                        </a:spcAft>
                        <a:buNone/>
                      </a:pPr>
                      <a:r>
                        <a:rPr lang="en" sz="2400"/>
                        <a:t>30</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600"/>
                        <a:t>65741</a:t>
                      </a:r>
                      <a:endParaRPr b="1" sz="26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600"/>
                        <a:t>1401</a:t>
                      </a:r>
                      <a:endParaRPr b="1" sz="26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600"/>
                        <a:t>9210</a:t>
                      </a:r>
                      <a:endParaRPr b="1" sz="26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865500">
                <a:tc>
                  <a:txBody>
                    <a:bodyPr/>
                    <a:lstStyle/>
                    <a:p>
                      <a:pPr indent="0" lvl="0" marL="0" rtl="0" algn="l">
                        <a:spcBef>
                          <a:spcPts val="0"/>
                        </a:spcBef>
                        <a:spcAft>
                          <a:spcPts val="0"/>
                        </a:spcAft>
                        <a:buNone/>
                      </a:pPr>
                      <a:r>
                        <a:rPr lang="en" sz="2400"/>
                        <a:t>40</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600"/>
                        <a:t>92840</a:t>
                      </a:r>
                      <a:endParaRPr b="1" sz="26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600"/>
                        <a:t>1790</a:t>
                      </a:r>
                      <a:endParaRPr b="1" sz="26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600"/>
                        <a:t>12378</a:t>
                      </a:r>
                      <a:endParaRPr b="1" sz="26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45"/>
          <p:cNvSpPr txBox="1"/>
          <p:nvPr/>
        </p:nvSpPr>
        <p:spPr>
          <a:xfrm>
            <a:off x="0" y="0"/>
            <a:ext cx="9144000" cy="63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200">
                <a:solidFill>
                  <a:srgbClr val="FFFFFF"/>
                </a:solidFill>
                <a:latin typeface="Roboto Black"/>
                <a:ea typeface="Roboto Black"/>
                <a:cs typeface="Roboto Black"/>
                <a:sym typeface="Roboto Black"/>
              </a:rPr>
              <a:t>2</a:t>
            </a:r>
            <a:r>
              <a:rPr lang="en" sz="3200">
                <a:solidFill>
                  <a:srgbClr val="FFFFFF"/>
                </a:solidFill>
                <a:latin typeface="Roboto Black"/>
                <a:ea typeface="Roboto Black"/>
                <a:cs typeface="Roboto Black"/>
                <a:sym typeface="Roboto Black"/>
              </a:rPr>
              <a:t>D Graphical Summary of the Mean Table</a:t>
            </a:r>
            <a:endParaRPr>
              <a:solidFill>
                <a:srgbClr val="FFFFFF"/>
              </a:solidFill>
            </a:endParaRPr>
          </a:p>
        </p:txBody>
      </p:sp>
      <p:pic>
        <p:nvPicPr>
          <p:cNvPr id="234" name="Google Shape;234;p45"/>
          <p:cNvPicPr preferRelativeResize="0"/>
          <p:nvPr/>
        </p:nvPicPr>
        <p:blipFill>
          <a:blip r:embed="rId3">
            <a:alphaModFix/>
          </a:blip>
          <a:stretch>
            <a:fillRect/>
          </a:stretch>
        </p:blipFill>
        <p:spPr>
          <a:xfrm>
            <a:off x="1522675" y="730500"/>
            <a:ext cx="6281930" cy="4207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46"/>
          <p:cNvSpPr txBox="1"/>
          <p:nvPr>
            <p:ph type="ctrTitle"/>
          </p:nvPr>
        </p:nvSpPr>
        <p:spPr>
          <a:xfrm>
            <a:off x="311700" y="372350"/>
            <a:ext cx="8520600" cy="5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Learnings from the Assignment</a:t>
            </a:r>
            <a:endParaRPr sz="2800"/>
          </a:p>
        </p:txBody>
      </p:sp>
      <p:sp>
        <p:nvSpPr>
          <p:cNvPr id="240" name="Google Shape;240;p46"/>
          <p:cNvSpPr txBox="1"/>
          <p:nvPr>
            <p:ph idx="1" type="subTitle"/>
          </p:nvPr>
        </p:nvSpPr>
        <p:spPr>
          <a:xfrm>
            <a:off x="311700" y="1286375"/>
            <a:ext cx="8520600" cy="354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We learnt about how crawling/ extracting tweets from Twitter Python API Tweepy.</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Learnt the pros and cons of using different twitter API’s for streaming tweets and rate limits.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Learnt about Kafka, its setup, usage(Producer+Consumer) and monitoring twitter continuous stream of tweets(data).</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Hands on experience of AMS estimate, Reservoir Sampling and handling of real time data, catching exception to avoid </a:t>
            </a:r>
            <a:r>
              <a:rPr lang="en" sz="1800"/>
              <a:t>unintentional code</a:t>
            </a:r>
            <a:r>
              <a:rPr lang="en" sz="1800"/>
              <a:t> breakage.</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Learnt the real life significance of Surprise Number to actual meaningful data.</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7"/>
          <p:cNvSpPr txBox="1"/>
          <p:nvPr>
            <p:ph idx="1" type="subTitle"/>
          </p:nvPr>
        </p:nvSpPr>
        <p:spPr>
          <a:xfrm>
            <a:off x="311700" y="462325"/>
            <a:ext cx="8520600" cy="4406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It was learnt that Reservoir Sampling is applied on a stream/array </a:t>
            </a:r>
            <a:r>
              <a:rPr b="1" lang="en" sz="1700">
                <a:solidFill>
                  <a:srgbClr val="00FFFF"/>
                </a:solidFill>
              </a:rPr>
              <a:t>only after duplicates have been removed</a:t>
            </a:r>
            <a:r>
              <a:rPr lang="en" sz="1800"/>
              <a:t>. The AMS algorithm then computer the surprise number of a subset of the stream that contain the elements sampled by reservoir sampling.</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8"/>
          <p:cNvSpPr txBox="1"/>
          <p:nvPr>
            <p:ph type="ctrTitle"/>
          </p:nvPr>
        </p:nvSpPr>
        <p:spPr>
          <a:xfrm>
            <a:off x="311700" y="372350"/>
            <a:ext cx="8520600" cy="5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Challenges faced in solving the assignment</a:t>
            </a:r>
            <a:endParaRPr sz="2800"/>
          </a:p>
        </p:txBody>
      </p:sp>
      <p:sp>
        <p:nvSpPr>
          <p:cNvPr id="251" name="Google Shape;251;p48"/>
          <p:cNvSpPr txBox="1"/>
          <p:nvPr>
            <p:ph idx="1" type="subTitle"/>
          </p:nvPr>
        </p:nvSpPr>
        <p:spPr>
          <a:xfrm>
            <a:off x="311700" y="1178025"/>
            <a:ext cx="8520600" cy="3857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Unavailability</a:t>
            </a:r>
            <a:r>
              <a:rPr lang="en" sz="1800"/>
              <a:t> of Twitter </a:t>
            </a:r>
            <a:r>
              <a:rPr lang="en" sz="1800"/>
              <a:t>Developer</a:t>
            </a:r>
            <a:r>
              <a:rPr lang="en" sz="1800"/>
              <a:t> Account. Applied for the Account but it takes more than a week for approval. Could not reach out to peers since they had to record the reading as well and adding more users per account leads to insignificant number of Rate Limit Sleep which corrupts the reading. Started the experiment very late </a:t>
            </a:r>
            <a:r>
              <a:rPr lang="en" sz="1800"/>
              <a:t>borrowing</a:t>
            </a:r>
            <a:r>
              <a:rPr lang="en" sz="1800"/>
              <a:t> the credentials from a peer once he has completed recording his readings. The code execution takes </a:t>
            </a:r>
            <a:r>
              <a:rPr lang="en" sz="1800"/>
              <a:t>a</a:t>
            </a:r>
            <a:r>
              <a:rPr lang="en" sz="1800"/>
              <a:t>round </a:t>
            </a:r>
            <a:endParaRPr sz="1800"/>
          </a:p>
          <a:p>
            <a:pPr indent="0" lvl="0" marL="457200" rtl="0" algn="l">
              <a:spcBef>
                <a:spcPts val="0"/>
              </a:spcBef>
              <a:spcAft>
                <a:spcPts val="0"/>
              </a:spcAft>
              <a:buNone/>
            </a:pPr>
            <a:r>
              <a:rPr lang="en" sz="1800"/>
              <a:t>10*15 + 20*15 + 30*15 + 40*15 = 1500 minute</a:t>
            </a:r>
            <a:r>
              <a:rPr b="1" i="1" lang="en" sz="1800" u="sng"/>
              <a:t> = 25 hrs. of uninterrupted runtime.</a:t>
            </a:r>
            <a:endParaRPr b="1" i="1" sz="1800" u="sng"/>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Can’t run the same code in 2 places due to rate limit restrictions. </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Number of tweets retrieved in any given interval is a function of the internet speed as well as machine specifications on which the code was run.  </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rPr lang="en" sz="1800"/>
              <a:t> </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9"/>
          <p:cNvSpPr txBox="1"/>
          <p:nvPr>
            <p:ph idx="1" type="subTitle"/>
          </p:nvPr>
        </p:nvSpPr>
        <p:spPr>
          <a:xfrm>
            <a:off x="311700" y="621275"/>
            <a:ext cx="8520600" cy="421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Absence of Reservoir Sampling and AMS algorithm API’s in Apache Spark, Storm, Flume.</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Really scarce documentation/blogs online to refer from. </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Version mismatch. Often specific versions of Pyspark run specific versions of Kafka or if you are running Spark, that also runs specific versions of Kafka, Scala and the streaming api’s(Apache Flume/Apache Storm) making it difficult to integrate.  </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Tasks that are unnecessarily long/repetitive are the biggest challenge and can be reduced in the future. </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50"/>
          <p:cNvSpPr txBox="1"/>
          <p:nvPr>
            <p:ph idx="1" type="subTitle"/>
          </p:nvPr>
        </p:nvSpPr>
        <p:spPr>
          <a:xfrm>
            <a:off x="242200" y="163225"/>
            <a:ext cx="8520600" cy="498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355600" lvl="0" marL="457200" rtl="0" algn="l">
              <a:spcBef>
                <a:spcPts val="0"/>
              </a:spcBef>
              <a:spcAft>
                <a:spcPts val="0"/>
              </a:spcAft>
              <a:buClr>
                <a:srgbClr val="FFFFFF"/>
              </a:buClr>
              <a:buSzPts val="2000"/>
              <a:buFont typeface="Roboto"/>
              <a:buChar char="●"/>
            </a:pPr>
            <a:r>
              <a:rPr lang="en" sz="2000">
                <a:solidFill>
                  <a:srgbClr val="FFFFFF"/>
                </a:solidFill>
                <a:latin typeface="Roboto"/>
                <a:ea typeface="Roboto"/>
                <a:cs typeface="Roboto"/>
                <a:sym typeface="Roboto"/>
              </a:rPr>
              <a:t>Due to erratic tweepy behaviour (rate limits, taking more time depending on internet bandwidth, laptop specifications and internet connection stability), </a:t>
            </a:r>
            <a:r>
              <a:rPr i="1" lang="en" sz="2000" u="sng">
                <a:solidFill>
                  <a:srgbClr val="FFFFFF"/>
                </a:solidFill>
                <a:latin typeface="Roboto Black"/>
                <a:ea typeface="Roboto Black"/>
                <a:cs typeface="Roboto Black"/>
                <a:sym typeface="Roboto Black"/>
              </a:rPr>
              <a:t>we keep storing the local sleep time of the api and extend the interval by the same.</a:t>
            </a:r>
            <a:endParaRPr i="1" sz="2000" u="sng">
              <a:solidFill>
                <a:srgbClr val="FFFFFF"/>
              </a:solidFill>
              <a:latin typeface="Roboto Black"/>
              <a:ea typeface="Roboto Black"/>
              <a:cs typeface="Roboto Black"/>
              <a:sym typeface="Roboto Black"/>
            </a:endParaRPr>
          </a:p>
          <a:p>
            <a:pPr indent="0" lvl="0" marL="457200" rtl="0" algn="l">
              <a:spcBef>
                <a:spcPts val="0"/>
              </a:spcBef>
              <a:spcAft>
                <a:spcPts val="0"/>
              </a:spcAft>
              <a:buNone/>
            </a:pPr>
            <a:r>
              <a:t/>
            </a:r>
            <a:endParaRPr i="1" sz="2000" u="sng">
              <a:solidFill>
                <a:srgbClr val="FFFFFF"/>
              </a:solidFill>
              <a:latin typeface="Roboto Black"/>
              <a:ea typeface="Roboto Black"/>
              <a:cs typeface="Roboto Black"/>
              <a:sym typeface="Roboto Black"/>
            </a:endParaRPr>
          </a:p>
          <a:p>
            <a:pPr indent="0" lvl="0" marL="457200" rtl="0" algn="l">
              <a:spcBef>
                <a:spcPts val="0"/>
              </a:spcBef>
              <a:spcAft>
                <a:spcPts val="0"/>
              </a:spcAft>
              <a:buNone/>
            </a:pPr>
            <a:r>
              <a:rPr lang="en" sz="2000">
                <a:solidFill>
                  <a:srgbClr val="FFFFFF"/>
                </a:solidFill>
                <a:latin typeface="Roboto Black"/>
                <a:ea typeface="Roboto Black"/>
                <a:cs typeface="Roboto Black"/>
                <a:sym typeface="Roboto Black"/>
              </a:rPr>
              <a:t>Eg.</a:t>
            </a:r>
            <a:endParaRPr sz="2000">
              <a:solidFill>
                <a:srgbClr val="FFFFFF"/>
              </a:solidFill>
              <a:latin typeface="Roboto Black"/>
              <a:ea typeface="Roboto Black"/>
              <a:cs typeface="Roboto Black"/>
              <a:sym typeface="Roboto Black"/>
            </a:endParaRPr>
          </a:p>
          <a:p>
            <a:pPr indent="0" lvl="0" marL="457200" rtl="0" algn="l">
              <a:spcBef>
                <a:spcPts val="0"/>
              </a:spcBef>
              <a:spcAft>
                <a:spcPts val="0"/>
              </a:spcAft>
              <a:buNone/>
            </a:pPr>
            <a:r>
              <a:rPr lang="en" sz="2000">
                <a:solidFill>
                  <a:srgbClr val="FFFFFF"/>
                </a:solidFill>
                <a:latin typeface="Roboto Black"/>
                <a:ea typeface="Roboto Black"/>
                <a:cs typeface="Roboto Black"/>
                <a:sym typeface="Roboto Black"/>
              </a:rPr>
              <a:t>If the interval was 10 mins and we started at 9:00 and encounter Rate Limit as following:</a:t>
            </a:r>
            <a:endParaRPr sz="2000">
              <a:solidFill>
                <a:srgbClr val="FFFFFF"/>
              </a:solidFill>
              <a:latin typeface="Roboto Black"/>
              <a:ea typeface="Roboto Black"/>
              <a:cs typeface="Roboto Black"/>
              <a:sym typeface="Roboto Black"/>
            </a:endParaRPr>
          </a:p>
          <a:p>
            <a:pPr indent="0" lvl="0" marL="457200" rtl="0" algn="l">
              <a:spcBef>
                <a:spcPts val="0"/>
              </a:spcBef>
              <a:spcAft>
                <a:spcPts val="0"/>
              </a:spcAft>
              <a:buNone/>
            </a:pPr>
            <a:r>
              <a:rPr lang="en" sz="2000">
                <a:solidFill>
                  <a:srgbClr val="FFFFFF"/>
                </a:solidFill>
                <a:latin typeface="Roboto Black"/>
                <a:ea typeface="Roboto Black"/>
                <a:cs typeface="Roboto Black"/>
                <a:sym typeface="Roboto Black"/>
              </a:rPr>
              <a:t>Length of the Stream: 960 3.180041702588399</a:t>
            </a:r>
            <a:endParaRPr sz="2000">
              <a:solidFill>
                <a:srgbClr val="FFFFFF"/>
              </a:solidFill>
              <a:latin typeface="Roboto Black"/>
              <a:ea typeface="Roboto Black"/>
              <a:cs typeface="Roboto Black"/>
              <a:sym typeface="Roboto Black"/>
            </a:endParaRPr>
          </a:p>
          <a:p>
            <a:pPr indent="0" lvl="0" marL="457200" rtl="0" algn="l">
              <a:spcBef>
                <a:spcPts val="0"/>
              </a:spcBef>
              <a:spcAft>
                <a:spcPts val="0"/>
              </a:spcAft>
              <a:buNone/>
            </a:pPr>
            <a:r>
              <a:rPr lang="en" sz="2000">
                <a:solidFill>
                  <a:srgbClr val="FFFFFF"/>
                </a:solidFill>
                <a:latin typeface="Roboto Black"/>
                <a:ea typeface="Roboto Black"/>
                <a:cs typeface="Roboto Black"/>
                <a:sym typeface="Roboto Black"/>
              </a:rPr>
              <a:t>Rate limit reached. Sleeping for: 314</a:t>
            </a:r>
            <a:endParaRPr sz="2000">
              <a:solidFill>
                <a:srgbClr val="FFFFFF"/>
              </a:solidFill>
              <a:latin typeface="Roboto Black"/>
              <a:ea typeface="Roboto Black"/>
              <a:cs typeface="Roboto Black"/>
              <a:sym typeface="Roboto Black"/>
            </a:endParaRPr>
          </a:p>
          <a:p>
            <a:pPr indent="0" lvl="0" marL="457200" rtl="0" algn="l">
              <a:spcBef>
                <a:spcPts val="0"/>
              </a:spcBef>
              <a:spcAft>
                <a:spcPts val="0"/>
              </a:spcAft>
              <a:buNone/>
            </a:pPr>
            <a:r>
              <a:rPr lang="en" sz="2000">
                <a:solidFill>
                  <a:srgbClr val="FFFFFF"/>
                </a:solidFill>
                <a:latin typeface="Roboto Black"/>
                <a:ea typeface="Roboto Black"/>
                <a:cs typeface="Roboto Black"/>
                <a:sym typeface="Roboto Black"/>
              </a:rPr>
              <a:t>Length of the Stream: 975 8.542892889181774</a:t>
            </a:r>
            <a:endParaRPr sz="2000">
              <a:solidFill>
                <a:srgbClr val="FFFFFF"/>
              </a:solidFill>
              <a:latin typeface="Roboto Black"/>
              <a:ea typeface="Roboto Black"/>
              <a:cs typeface="Roboto Black"/>
              <a:sym typeface="Roboto Black"/>
            </a:endParaRPr>
          </a:p>
          <a:p>
            <a:pPr indent="0" lvl="0" marL="457200" rtl="0" algn="l">
              <a:spcBef>
                <a:spcPts val="0"/>
              </a:spcBef>
              <a:spcAft>
                <a:spcPts val="0"/>
              </a:spcAft>
              <a:buNone/>
            </a:pPr>
            <a:r>
              <a:t/>
            </a:r>
            <a:endParaRPr sz="2000">
              <a:solidFill>
                <a:srgbClr val="FFFFFF"/>
              </a:solidFill>
              <a:latin typeface="Roboto Black"/>
              <a:ea typeface="Roboto Black"/>
              <a:cs typeface="Roboto Black"/>
              <a:sym typeface="Roboto Black"/>
            </a:endParaRPr>
          </a:p>
          <a:p>
            <a:pPr indent="0" lvl="0" marL="457200" rtl="0" algn="l">
              <a:spcBef>
                <a:spcPts val="0"/>
              </a:spcBef>
              <a:spcAft>
                <a:spcPts val="0"/>
              </a:spcAft>
              <a:buNone/>
            </a:pPr>
            <a:r>
              <a:rPr lang="en" sz="2000">
                <a:solidFill>
                  <a:srgbClr val="FFFFFF"/>
                </a:solidFill>
                <a:latin typeface="Roboto Black"/>
                <a:ea typeface="Roboto Black"/>
                <a:cs typeface="Roboto Black"/>
                <a:sym typeface="Roboto Black"/>
              </a:rPr>
              <a:t>Then instead of running it till 9:10 we increase the window by the sleep time 314/60 mins.</a:t>
            </a:r>
            <a:endParaRPr sz="2000">
              <a:solidFill>
                <a:srgbClr val="FFFFFF"/>
              </a:solidFill>
              <a:latin typeface="Roboto Black"/>
              <a:ea typeface="Roboto Black"/>
              <a:cs typeface="Roboto Black"/>
              <a:sym typeface="Roboto Black"/>
            </a:endParaRPr>
          </a:p>
          <a:p>
            <a:pPr indent="0" lvl="0" marL="457200" rtl="0" algn="l">
              <a:spcBef>
                <a:spcPts val="0"/>
              </a:spcBef>
              <a:spcAft>
                <a:spcPts val="0"/>
              </a:spcAft>
              <a:buNone/>
            </a:pPr>
            <a:r>
              <a:t/>
            </a:r>
            <a:endParaRPr sz="2000">
              <a:solidFill>
                <a:srgbClr val="FFFFFF"/>
              </a:solidFill>
              <a:latin typeface="Roboto Black"/>
              <a:ea typeface="Roboto Black"/>
              <a:cs typeface="Roboto Black"/>
              <a:sym typeface="Roboto Black"/>
            </a:endParaRPr>
          </a:p>
          <a:p>
            <a:pPr indent="0" lvl="0" marL="457200" rtl="0" algn="l">
              <a:spcBef>
                <a:spcPts val="0"/>
              </a:spcBef>
              <a:spcAft>
                <a:spcPts val="0"/>
              </a:spcAft>
              <a:buNone/>
            </a:pPr>
            <a:r>
              <a:t/>
            </a:r>
            <a:endParaRPr sz="2000">
              <a:solidFill>
                <a:srgbClr val="FFFFFF"/>
              </a:solidFill>
              <a:latin typeface="Roboto Black"/>
              <a:ea typeface="Roboto Black"/>
              <a:cs typeface="Roboto Black"/>
              <a:sym typeface="Roboto Black"/>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51"/>
          <p:cNvSpPr txBox="1"/>
          <p:nvPr>
            <p:ph type="ctrTitle"/>
          </p:nvPr>
        </p:nvSpPr>
        <p:spPr>
          <a:xfrm>
            <a:off x="311708" y="680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Resources Used</a:t>
            </a:r>
            <a:endParaRPr/>
          </a:p>
        </p:txBody>
      </p:sp>
      <p:sp>
        <p:nvSpPr>
          <p:cNvPr id="267" name="Google Shape;267;p51"/>
          <p:cNvSpPr txBox="1"/>
          <p:nvPr>
            <p:ph idx="1" type="subTitle"/>
          </p:nvPr>
        </p:nvSpPr>
        <p:spPr>
          <a:xfrm>
            <a:off x="311700" y="2175450"/>
            <a:ext cx="8520600" cy="792600"/>
          </a:xfrm>
          <a:prstGeom prst="rect">
            <a:avLst/>
          </a:prstGeom>
        </p:spPr>
        <p:txBody>
          <a:bodyPr anchorCtr="0" anchor="t" bIns="91425" lIns="91425" spcFirstLastPara="1" rIns="91425" wrap="square" tIns="91425">
            <a:noAutofit/>
          </a:bodyPr>
          <a:lstStyle/>
          <a:p>
            <a:pPr indent="-406400" lvl="0" marL="457200" rtl="0" algn="ctr">
              <a:spcBef>
                <a:spcPts val="0"/>
              </a:spcBef>
              <a:spcAft>
                <a:spcPts val="0"/>
              </a:spcAft>
              <a:buSzPts val="2800"/>
              <a:buAutoNum type="arabicParenR"/>
            </a:pPr>
            <a:r>
              <a:rPr lang="en"/>
              <a:t>What is Reservoir Sampling?</a:t>
            </a:r>
            <a:endParaRPr/>
          </a:p>
          <a:p>
            <a:pPr indent="457200" lvl="0" marL="1371600" rtl="0" algn="l">
              <a:spcBef>
                <a:spcPts val="0"/>
              </a:spcBef>
              <a:spcAft>
                <a:spcPts val="0"/>
              </a:spcAft>
              <a:buNone/>
            </a:pPr>
            <a:r>
              <a:rPr lang="en"/>
              <a:t>	</a:t>
            </a:r>
            <a:r>
              <a:rPr lang="en" sz="1100" u="sng">
                <a:solidFill>
                  <a:schemeClr val="hlink"/>
                </a:solidFill>
                <a:hlinkClick r:id="rId3"/>
              </a:rPr>
              <a:t>https://www.youtube.com/watch?v=Ybra0uGEkpM&amp;t=329s</a:t>
            </a:r>
            <a:endParaRPr/>
          </a:p>
          <a:p>
            <a:pPr indent="0" lvl="0" marL="0" rtl="0" algn="ctr">
              <a:spcBef>
                <a:spcPts val="0"/>
              </a:spcBef>
              <a:spcAft>
                <a:spcPts val="0"/>
              </a:spcAft>
              <a:buNone/>
            </a:pPr>
            <a:r>
              <a:rPr lang="en"/>
              <a:t>2) What is AMS Algorithm? </a:t>
            </a:r>
            <a:r>
              <a:rPr lang="en" sz="1100" u="sng">
                <a:solidFill>
                  <a:schemeClr val="hlink"/>
                </a:solidFill>
                <a:hlinkClick r:id="rId4"/>
              </a:rPr>
              <a:t>http://resources.mpi-inf.mpg.de/departments/d1/teaching/ss14/gitcs/notes3.pdf</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117" name="Shape 117"/>
        <p:cNvGrpSpPr/>
        <p:nvPr/>
      </p:nvGrpSpPr>
      <p:grpSpPr>
        <a:xfrm>
          <a:off x="0" y="0"/>
          <a:ext cx="0" cy="0"/>
          <a:chOff x="0" y="0"/>
          <a:chExt cx="0" cy="0"/>
        </a:xfrm>
      </p:grpSpPr>
      <p:cxnSp>
        <p:nvCxnSpPr>
          <p:cNvPr id="118" name="Google Shape;118;p27"/>
          <p:cNvCxnSpPr/>
          <p:nvPr/>
        </p:nvCxnSpPr>
        <p:spPr>
          <a:xfrm>
            <a:off x="827550" y="189775"/>
            <a:ext cx="0" cy="259800"/>
          </a:xfrm>
          <a:prstGeom prst="straightConnector1">
            <a:avLst/>
          </a:prstGeom>
          <a:noFill/>
          <a:ln cap="flat" cmpd="sng" w="9525">
            <a:solidFill>
              <a:srgbClr val="FFFFFF"/>
            </a:solidFill>
            <a:prstDash val="solid"/>
            <a:round/>
            <a:headEnd len="med" w="med" type="none"/>
            <a:tailEnd len="med" w="med" type="none"/>
          </a:ln>
        </p:spPr>
      </p:cxnSp>
      <p:graphicFrame>
        <p:nvGraphicFramePr>
          <p:cNvPr id="119" name="Google Shape;119;p27"/>
          <p:cNvGraphicFramePr/>
          <p:nvPr/>
        </p:nvGraphicFramePr>
        <p:xfrm>
          <a:off x="72275" y="53050"/>
          <a:ext cx="3000000" cy="3000000"/>
        </p:xfrm>
        <a:graphic>
          <a:graphicData uri="http://schemas.openxmlformats.org/drawingml/2006/table">
            <a:tbl>
              <a:tblPr>
                <a:noFill/>
                <a:tableStyleId>{B242DED5-102C-4B29-AD7E-F975A1826A4C}</a:tableStyleId>
              </a:tblPr>
              <a:tblGrid>
                <a:gridCol w="9024800"/>
              </a:tblGrid>
              <a:tr h="5039775">
                <a:tc>
                  <a:txBody>
                    <a:bodyPr/>
                    <a:lstStyle/>
                    <a:p>
                      <a:pPr indent="0" lvl="0" marL="0" rtl="0" algn="l">
                        <a:spcBef>
                          <a:spcPts val="0"/>
                        </a:spcBef>
                        <a:spcAft>
                          <a:spcPts val="0"/>
                        </a:spcAft>
                        <a:buNone/>
                      </a:pPr>
                      <a:r>
                        <a:rPr lang="en" sz="2400">
                          <a:latin typeface="Roboto Black"/>
                          <a:ea typeface="Roboto Black"/>
                          <a:cs typeface="Roboto Black"/>
                          <a:sym typeface="Roboto Black"/>
                        </a:rPr>
                        <a:t>     </a:t>
                      </a:r>
                      <a:r>
                        <a:rPr lang="en" sz="3200">
                          <a:latin typeface="Roboto Black"/>
                          <a:ea typeface="Roboto Black"/>
                          <a:cs typeface="Roboto Black"/>
                          <a:sym typeface="Roboto Black"/>
                        </a:rPr>
                        <a:t>View Tweets in Real Time  Console Output</a:t>
                      </a:r>
                      <a:endParaRPr sz="3200">
                        <a:latin typeface="Roboto Black"/>
                        <a:ea typeface="Roboto Black"/>
                        <a:cs typeface="Roboto Black"/>
                        <a:sym typeface="Roboto Black"/>
                      </a:endParaRPr>
                    </a:p>
                    <a:p>
                      <a:pPr indent="0" lvl="0" marL="0" rtl="0" algn="l">
                        <a:spcBef>
                          <a:spcPts val="0"/>
                        </a:spcBef>
                        <a:spcAft>
                          <a:spcPts val="0"/>
                        </a:spcAft>
                        <a:buNone/>
                      </a:pPr>
                      <a:r>
                        <a:t/>
                      </a:r>
                      <a:endParaRPr sz="3200">
                        <a:latin typeface="Roboto Black"/>
                        <a:ea typeface="Roboto Black"/>
                        <a:cs typeface="Roboto Black"/>
                        <a:sym typeface="Roboto Black"/>
                      </a:endParaRPr>
                    </a:p>
                  </a:txBody>
                  <a:tcPr marT="91425" marB="91425" marR="91425" marL="91425">
                    <a:lnL cap="flat" cmpd="sng" w="38100">
                      <a:solidFill>
                        <a:srgbClr val="FFFFFF"/>
                      </a:solidFill>
                      <a:prstDash val="lgDashDot"/>
                      <a:round/>
                      <a:headEnd len="sm" w="sm" type="none"/>
                      <a:tailEnd len="sm" w="sm" type="none"/>
                    </a:lnL>
                    <a:lnR cap="flat" cmpd="sng" w="38100">
                      <a:solidFill>
                        <a:srgbClr val="FFFFFF"/>
                      </a:solidFill>
                      <a:prstDash val="lgDashDot"/>
                      <a:round/>
                      <a:headEnd len="sm" w="sm" type="none"/>
                      <a:tailEnd len="sm" w="sm" type="none"/>
                    </a:lnR>
                    <a:lnT cap="flat" cmpd="sng" w="38100">
                      <a:solidFill>
                        <a:srgbClr val="FFFFFF"/>
                      </a:solidFill>
                      <a:prstDash val="lgDashDot"/>
                      <a:round/>
                      <a:headEnd len="sm" w="sm" type="none"/>
                      <a:tailEnd len="sm" w="sm" type="none"/>
                    </a:lnT>
                    <a:lnB cap="flat" cmpd="sng" w="38100">
                      <a:solidFill>
                        <a:srgbClr val="FFFFFF"/>
                      </a:solidFill>
                      <a:prstDash val="lgDashDot"/>
                      <a:round/>
                      <a:headEnd len="sm" w="sm" type="none"/>
                      <a:tailEnd len="sm" w="sm" type="none"/>
                    </a:lnB>
                  </a:tcPr>
                </a:tc>
              </a:tr>
            </a:tbl>
          </a:graphicData>
        </a:graphic>
      </p:graphicFrame>
      <p:sp>
        <p:nvSpPr>
          <p:cNvPr id="120" name="Google Shape;120;p27"/>
          <p:cNvSpPr txBox="1"/>
          <p:nvPr/>
        </p:nvSpPr>
        <p:spPr>
          <a:xfrm>
            <a:off x="373000" y="3511900"/>
            <a:ext cx="8545800" cy="1284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FFFFFF"/>
              </a:buClr>
              <a:buSzPts val="1500"/>
              <a:buFont typeface="Roboto Black"/>
              <a:buAutoNum type="arabicPeriod"/>
            </a:pPr>
            <a:r>
              <a:rPr lang="en" sz="1500">
                <a:solidFill>
                  <a:srgbClr val="FFFFFF"/>
                </a:solidFill>
                <a:latin typeface="Roboto Black"/>
                <a:ea typeface="Roboto Black"/>
                <a:cs typeface="Roboto Black"/>
                <a:sym typeface="Roboto Black"/>
              </a:rPr>
              <a:t>Producer: Generates a stream to be passed on the Consumer to send updates real time. </a:t>
            </a:r>
            <a:endParaRPr sz="1500">
              <a:solidFill>
                <a:srgbClr val="FFFFFF"/>
              </a:solidFill>
              <a:latin typeface="Roboto Black"/>
              <a:ea typeface="Roboto Black"/>
              <a:cs typeface="Roboto Black"/>
              <a:sym typeface="Roboto Black"/>
            </a:endParaRPr>
          </a:p>
          <a:p>
            <a:pPr indent="0" lvl="0" marL="0" rtl="0" algn="l">
              <a:spcBef>
                <a:spcPts val="0"/>
              </a:spcBef>
              <a:spcAft>
                <a:spcPts val="0"/>
              </a:spcAft>
              <a:buNone/>
            </a:pPr>
            <a:r>
              <a:t/>
            </a:r>
            <a:endParaRPr sz="1500">
              <a:solidFill>
                <a:srgbClr val="FFFFFF"/>
              </a:solidFill>
              <a:latin typeface="Roboto Black"/>
              <a:ea typeface="Roboto Black"/>
              <a:cs typeface="Roboto Black"/>
              <a:sym typeface="Roboto Black"/>
            </a:endParaRPr>
          </a:p>
          <a:p>
            <a:pPr indent="0" lvl="0" marL="0" rtl="0" algn="l">
              <a:spcBef>
                <a:spcPts val="0"/>
              </a:spcBef>
              <a:spcAft>
                <a:spcPts val="0"/>
              </a:spcAft>
              <a:buNone/>
            </a:pPr>
            <a:r>
              <a:t/>
            </a:r>
            <a:endParaRPr sz="1500">
              <a:solidFill>
                <a:srgbClr val="FFFFFF"/>
              </a:solidFill>
              <a:latin typeface="Roboto Black"/>
              <a:ea typeface="Roboto Black"/>
              <a:cs typeface="Roboto Black"/>
              <a:sym typeface="Roboto Black"/>
            </a:endParaRPr>
          </a:p>
          <a:p>
            <a:pPr indent="-323850" lvl="0" marL="457200" rtl="0" algn="l">
              <a:spcBef>
                <a:spcPts val="0"/>
              </a:spcBef>
              <a:spcAft>
                <a:spcPts val="0"/>
              </a:spcAft>
              <a:buClr>
                <a:srgbClr val="FFFFFF"/>
              </a:buClr>
              <a:buSzPts val="1500"/>
              <a:buFont typeface="Roboto Black"/>
              <a:buAutoNum type="arabicPeriod"/>
            </a:pPr>
            <a:r>
              <a:rPr lang="en" sz="1500">
                <a:solidFill>
                  <a:srgbClr val="FFFFFF"/>
                </a:solidFill>
                <a:latin typeface="Roboto Black"/>
                <a:ea typeface="Roboto Black"/>
                <a:cs typeface="Roboto Black"/>
                <a:sym typeface="Roboto Black"/>
              </a:rPr>
              <a:t>Consumer: Traverses the stream and prints the output to the console.</a:t>
            </a:r>
            <a:endParaRPr sz="1500">
              <a:solidFill>
                <a:srgbClr val="FFFFFF"/>
              </a:solidFill>
              <a:latin typeface="Roboto Black"/>
              <a:ea typeface="Roboto Black"/>
              <a:cs typeface="Roboto Black"/>
              <a:sym typeface="Roboto Black"/>
            </a:endParaRPr>
          </a:p>
        </p:txBody>
      </p:sp>
      <p:pic>
        <p:nvPicPr>
          <p:cNvPr id="121" name="Google Shape;121;p27"/>
          <p:cNvPicPr preferRelativeResize="0"/>
          <p:nvPr/>
        </p:nvPicPr>
        <p:blipFill>
          <a:blip r:embed="rId3">
            <a:alphaModFix/>
          </a:blip>
          <a:stretch>
            <a:fillRect/>
          </a:stretch>
        </p:blipFill>
        <p:spPr>
          <a:xfrm>
            <a:off x="173400" y="787250"/>
            <a:ext cx="8837251" cy="2157575"/>
          </a:xfrm>
          <a:prstGeom prst="rect">
            <a:avLst/>
          </a:prstGeom>
          <a:noFill/>
          <a:ln cap="flat" cmpd="sng" w="38100">
            <a:solidFill>
              <a:srgbClr val="FFFFFF"/>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125" name="Shape 125"/>
        <p:cNvGrpSpPr/>
        <p:nvPr/>
      </p:nvGrpSpPr>
      <p:grpSpPr>
        <a:xfrm>
          <a:off x="0" y="0"/>
          <a:ext cx="0" cy="0"/>
          <a:chOff x="0" y="0"/>
          <a:chExt cx="0" cy="0"/>
        </a:xfrm>
      </p:grpSpPr>
      <p:cxnSp>
        <p:nvCxnSpPr>
          <p:cNvPr id="126" name="Google Shape;126;p28"/>
          <p:cNvCxnSpPr/>
          <p:nvPr/>
        </p:nvCxnSpPr>
        <p:spPr>
          <a:xfrm>
            <a:off x="827550" y="189775"/>
            <a:ext cx="0" cy="259800"/>
          </a:xfrm>
          <a:prstGeom prst="straightConnector1">
            <a:avLst/>
          </a:prstGeom>
          <a:noFill/>
          <a:ln cap="flat" cmpd="sng" w="9525">
            <a:solidFill>
              <a:srgbClr val="FFFFFF"/>
            </a:solidFill>
            <a:prstDash val="solid"/>
            <a:round/>
            <a:headEnd len="med" w="med" type="none"/>
            <a:tailEnd len="med" w="med" type="none"/>
          </a:ln>
        </p:spPr>
      </p:cxnSp>
      <p:graphicFrame>
        <p:nvGraphicFramePr>
          <p:cNvPr id="127" name="Google Shape;127;p28"/>
          <p:cNvGraphicFramePr/>
          <p:nvPr/>
        </p:nvGraphicFramePr>
        <p:xfrm>
          <a:off x="72275" y="53050"/>
          <a:ext cx="3000000" cy="3000000"/>
        </p:xfrm>
        <a:graphic>
          <a:graphicData uri="http://schemas.openxmlformats.org/drawingml/2006/table">
            <a:tbl>
              <a:tblPr>
                <a:noFill/>
                <a:tableStyleId>{B242DED5-102C-4B29-AD7E-F975A1826A4C}</a:tableStyleId>
              </a:tblPr>
              <a:tblGrid>
                <a:gridCol w="9024800"/>
              </a:tblGrid>
              <a:tr h="5039775">
                <a:tc>
                  <a:txBody>
                    <a:bodyPr/>
                    <a:lstStyle/>
                    <a:p>
                      <a:pPr indent="0" lvl="0" marL="0" rtl="0" algn="ctr">
                        <a:spcBef>
                          <a:spcPts val="0"/>
                        </a:spcBef>
                        <a:spcAft>
                          <a:spcPts val="0"/>
                        </a:spcAft>
                        <a:buNone/>
                      </a:pPr>
                      <a:r>
                        <a:rPr lang="en" sz="2400">
                          <a:latin typeface="Roboto Black"/>
                          <a:ea typeface="Roboto Black"/>
                          <a:cs typeface="Roboto Black"/>
                          <a:sym typeface="Roboto Black"/>
                        </a:rPr>
                        <a:t>Extract Tweets Related to Selected Topic</a:t>
                      </a:r>
                      <a:endParaRPr sz="3200">
                        <a:latin typeface="Roboto Black"/>
                        <a:ea typeface="Roboto Black"/>
                        <a:cs typeface="Roboto Black"/>
                        <a:sym typeface="Roboto Black"/>
                      </a:endParaRPr>
                    </a:p>
                    <a:p>
                      <a:pPr indent="0" lvl="0" marL="0" rtl="0" algn="l">
                        <a:spcBef>
                          <a:spcPts val="0"/>
                        </a:spcBef>
                        <a:spcAft>
                          <a:spcPts val="0"/>
                        </a:spcAft>
                        <a:buNone/>
                      </a:pPr>
                      <a:r>
                        <a:t/>
                      </a:r>
                      <a:endParaRPr sz="3200">
                        <a:latin typeface="Roboto Black"/>
                        <a:ea typeface="Roboto Black"/>
                        <a:cs typeface="Roboto Black"/>
                        <a:sym typeface="Roboto Black"/>
                      </a:endParaRPr>
                    </a:p>
                  </a:txBody>
                  <a:tcPr marT="91425" marB="91425" marR="91425" marL="91425">
                    <a:lnL cap="flat" cmpd="sng" w="38100">
                      <a:solidFill>
                        <a:srgbClr val="FFFFFF"/>
                      </a:solidFill>
                      <a:prstDash val="lgDashDot"/>
                      <a:round/>
                      <a:headEnd len="sm" w="sm" type="none"/>
                      <a:tailEnd len="sm" w="sm" type="none"/>
                    </a:lnL>
                    <a:lnR cap="flat" cmpd="sng" w="38100">
                      <a:solidFill>
                        <a:srgbClr val="FFFFFF"/>
                      </a:solidFill>
                      <a:prstDash val="lgDashDot"/>
                      <a:round/>
                      <a:headEnd len="sm" w="sm" type="none"/>
                      <a:tailEnd len="sm" w="sm" type="none"/>
                    </a:lnR>
                    <a:lnT cap="flat" cmpd="sng" w="38100">
                      <a:solidFill>
                        <a:srgbClr val="FFFFFF"/>
                      </a:solidFill>
                      <a:prstDash val="lgDashDot"/>
                      <a:round/>
                      <a:headEnd len="sm" w="sm" type="none"/>
                      <a:tailEnd len="sm" w="sm" type="none"/>
                    </a:lnT>
                    <a:lnB cap="flat" cmpd="sng" w="38100">
                      <a:solidFill>
                        <a:srgbClr val="FFFFFF"/>
                      </a:solidFill>
                      <a:prstDash val="lgDashDot"/>
                      <a:round/>
                      <a:headEnd len="sm" w="sm" type="none"/>
                      <a:tailEnd len="sm" w="sm" type="none"/>
                    </a:lnB>
                  </a:tcPr>
                </a:tc>
              </a:tr>
            </a:tbl>
          </a:graphicData>
        </a:graphic>
      </p:graphicFrame>
      <p:sp>
        <p:nvSpPr>
          <p:cNvPr id="128" name="Google Shape;128;p28"/>
          <p:cNvSpPr txBox="1"/>
          <p:nvPr/>
        </p:nvSpPr>
        <p:spPr>
          <a:xfrm>
            <a:off x="373000" y="3693975"/>
            <a:ext cx="8545800" cy="12015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FFFFFF"/>
              </a:buClr>
              <a:buSzPts val="1500"/>
              <a:buFont typeface="Roboto Black"/>
              <a:buAutoNum type="arabicPeriod"/>
            </a:pPr>
            <a:r>
              <a:rPr lang="en" sz="1500">
                <a:solidFill>
                  <a:srgbClr val="FFFFFF"/>
                </a:solidFill>
                <a:latin typeface="Roboto Black"/>
                <a:ea typeface="Roboto Black"/>
                <a:cs typeface="Roboto Black"/>
                <a:sym typeface="Roboto Black"/>
              </a:rPr>
              <a:t>The above function searches for tweets based on related topics. Then extract user_id from the tweet and add it to the stream.</a:t>
            </a:r>
            <a:endParaRPr sz="1500">
              <a:solidFill>
                <a:srgbClr val="FFFFFF"/>
              </a:solidFill>
              <a:latin typeface="Roboto Black"/>
              <a:ea typeface="Roboto Black"/>
              <a:cs typeface="Roboto Black"/>
              <a:sym typeface="Roboto Black"/>
            </a:endParaRPr>
          </a:p>
          <a:p>
            <a:pPr indent="0" lvl="0" marL="0" rtl="0" algn="l">
              <a:spcBef>
                <a:spcPts val="0"/>
              </a:spcBef>
              <a:spcAft>
                <a:spcPts val="0"/>
              </a:spcAft>
              <a:buNone/>
            </a:pPr>
            <a:r>
              <a:t/>
            </a:r>
            <a:endParaRPr sz="1500">
              <a:solidFill>
                <a:srgbClr val="FFFFFF"/>
              </a:solidFill>
              <a:latin typeface="Roboto Black"/>
              <a:ea typeface="Roboto Black"/>
              <a:cs typeface="Roboto Black"/>
              <a:sym typeface="Roboto Black"/>
            </a:endParaRPr>
          </a:p>
          <a:p>
            <a:pPr indent="-323850" lvl="0" marL="457200" rtl="0" algn="l">
              <a:spcBef>
                <a:spcPts val="0"/>
              </a:spcBef>
              <a:spcAft>
                <a:spcPts val="0"/>
              </a:spcAft>
              <a:buClr>
                <a:srgbClr val="FFFFFF"/>
              </a:buClr>
              <a:buSzPts val="1500"/>
              <a:buFont typeface="Roboto Black"/>
              <a:buAutoNum type="arabicPeriod"/>
            </a:pPr>
            <a:r>
              <a:rPr lang="en" sz="1500">
                <a:solidFill>
                  <a:srgbClr val="FFFFFF"/>
                </a:solidFill>
                <a:latin typeface="Roboto Black"/>
                <a:ea typeface="Roboto Black"/>
                <a:cs typeface="Roboto Black"/>
                <a:sym typeface="Roboto Black"/>
              </a:rPr>
              <a:t>Each time a request is made, at most only 15 tweets could be added to the stream.</a:t>
            </a:r>
            <a:endParaRPr sz="1500">
              <a:solidFill>
                <a:srgbClr val="FFFFFF"/>
              </a:solidFill>
              <a:latin typeface="Roboto Black"/>
              <a:ea typeface="Roboto Black"/>
              <a:cs typeface="Roboto Black"/>
              <a:sym typeface="Roboto Black"/>
            </a:endParaRPr>
          </a:p>
        </p:txBody>
      </p:sp>
      <p:pic>
        <p:nvPicPr>
          <p:cNvPr id="129" name="Google Shape;129;p28"/>
          <p:cNvPicPr preferRelativeResize="0"/>
          <p:nvPr/>
        </p:nvPicPr>
        <p:blipFill>
          <a:blip r:embed="rId3">
            <a:alphaModFix/>
          </a:blip>
          <a:stretch>
            <a:fillRect/>
          </a:stretch>
        </p:blipFill>
        <p:spPr>
          <a:xfrm>
            <a:off x="903750" y="496475"/>
            <a:ext cx="6851375" cy="3251400"/>
          </a:xfrm>
          <a:prstGeom prst="rect">
            <a:avLst/>
          </a:prstGeom>
          <a:noFill/>
          <a:ln cap="flat" cmpd="sng" w="38100">
            <a:solidFill>
              <a:srgbClr val="FFFFFF"/>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133" name="Shape 133"/>
        <p:cNvGrpSpPr/>
        <p:nvPr/>
      </p:nvGrpSpPr>
      <p:grpSpPr>
        <a:xfrm>
          <a:off x="0" y="0"/>
          <a:ext cx="0" cy="0"/>
          <a:chOff x="0" y="0"/>
          <a:chExt cx="0" cy="0"/>
        </a:xfrm>
      </p:grpSpPr>
      <p:cxnSp>
        <p:nvCxnSpPr>
          <p:cNvPr id="134" name="Google Shape;134;p29"/>
          <p:cNvCxnSpPr/>
          <p:nvPr/>
        </p:nvCxnSpPr>
        <p:spPr>
          <a:xfrm>
            <a:off x="827550" y="189775"/>
            <a:ext cx="0" cy="259800"/>
          </a:xfrm>
          <a:prstGeom prst="straightConnector1">
            <a:avLst/>
          </a:prstGeom>
          <a:noFill/>
          <a:ln cap="flat" cmpd="sng" w="9525">
            <a:solidFill>
              <a:srgbClr val="FFFFFF"/>
            </a:solidFill>
            <a:prstDash val="solid"/>
            <a:round/>
            <a:headEnd len="med" w="med" type="none"/>
            <a:tailEnd len="med" w="med" type="none"/>
          </a:ln>
        </p:spPr>
      </p:cxnSp>
      <p:graphicFrame>
        <p:nvGraphicFramePr>
          <p:cNvPr id="135" name="Google Shape;135;p29"/>
          <p:cNvGraphicFramePr/>
          <p:nvPr/>
        </p:nvGraphicFramePr>
        <p:xfrm>
          <a:off x="72275" y="53050"/>
          <a:ext cx="3000000" cy="3000000"/>
        </p:xfrm>
        <a:graphic>
          <a:graphicData uri="http://schemas.openxmlformats.org/drawingml/2006/table">
            <a:tbl>
              <a:tblPr>
                <a:noFill/>
                <a:tableStyleId>{B242DED5-102C-4B29-AD7E-F975A1826A4C}</a:tableStyleId>
              </a:tblPr>
              <a:tblGrid>
                <a:gridCol w="9024800"/>
              </a:tblGrid>
              <a:tr h="5039775">
                <a:tc>
                  <a:txBody>
                    <a:bodyPr/>
                    <a:lstStyle/>
                    <a:p>
                      <a:pPr indent="0" lvl="0" marL="0" rtl="0" algn="ctr">
                        <a:spcBef>
                          <a:spcPts val="0"/>
                        </a:spcBef>
                        <a:spcAft>
                          <a:spcPts val="0"/>
                        </a:spcAft>
                        <a:buNone/>
                      </a:pPr>
                      <a:r>
                        <a:rPr lang="en" sz="3200">
                          <a:latin typeface="Roboto Black"/>
                          <a:ea typeface="Roboto Black"/>
                          <a:cs typeface="Roboto Black"/>
                          <a:sym typeface="Roboto Black"/>
                        </a:rPr>
                        <a:t>Terminology and Methodology</a:t>
                      </a:r>
                      <a:endParaRPr sz="3200">
                        <a:latin typeface="Roboto Black"/>
                        <a:ea typeface="Roboto Black"/>
                        <a:cs typeface="Roboto Black"/>
                        <a:sym typeface="Roboto Black"/>
                      </a:endParaRPr>
                    </a:p>
                    <a:p>
                      <a:pPr indent="0" lvl="0" marL="0" rtl="0" algn="l">
                        <a:spcBef>
                          <a:spcPts val="0"/>
                        </a:spcBef>
                        <a:spcAft>
                          <a:spcPts val="0"/>
                        </a:spcAft>
                        <a:buNone/>
                      </a:pPr>
                      <a:r>
                        <a:t/>
                      </a:r>
                      <a:endParaRPr sz="3200">
                        <a:latin typeface="Roboto Black"/>
                        <a:ea typeface="Roboto Black"/>
                        <a:cs typeface="Roboto Black"/>
                        <a:sym typeface="Roboto Black"/>
                      </a:endParaRPr>
                    </a:p>
                  </a:txBody>
                  <a:tcPr marT="91425" marB="91425" marR="91425" marL="91425">
                    <a:lnL cap="flat" cmpd="sng" w="38100">
                      <a:solidFill>
                        <a:srgbClr val="FFFFFF"/>
                      </a:solidFill>
                      <a:prstDash val="lgDashDot"/>
                      <a:round/>
                      <a:headEnd len="sm" w="sm" type="none"/>
                      <a:tailEnd len="sm" w="sm" type="none"/>
                    </a:lnL>
                    <a:lnR cap="flat" cmpd="sng" w="38100">
                      <a:solidFill>
                        <a:srgbClr val="FFFFFF"/>
                      </a:solidFill>
                      <a:prstDash val="lgDashDot"/>
                      <a:round/>
                      <a:headEnd len="sm" w="sm" type="none"/>
                      <a:tailEnd len="sm" w="sm" type="none"/>
                    </a:lnR>
                    <a:lnT cap="flat" cmpd="sng" w="38100">
                      <a:solidFill>
                        <a:srgbClr val="FFFFFF"/>
                      </a:solidFill>
                      <a:prstDash val="lgDashDot"/>
                      <a:round/>
                      <a:headEnd len="sm" w="sm" type="none"/>
                      <a:tailEnd len="sm" w="sm" type="none"/>
                    </a:lnT>
                    <a:lnB cap="flat" cmpd="sng" w="38100">
                      <a:solidFill>
                        <a:srgbClr val="FFFFFF"/>
                      </a:solidFill>
                      <a:prstDash val="lgDashDot"/>
                      <a:round/>
                      <a:headEnd len="sm" w="sm" type="none"/>
                      <a:tailEnd len="sm" w="sm" type="none"/>
                    </a:lnB>
                  </a:tcPr>
                </a:tc>
              </a:tr>
            </a:tbl>
          </a:graphicData>
        </a:graphic>
      </p:graphicFrame>
      <p:sp>
        <p:nvSpPr>
          <p:cNvPr id="136" name="Google Shape;136;p29"/>
          <p:cNvSpPr txBox="1"/>
          <p:nvPr/>
        </p:nvSpPr>
        <p:spPr>
          <a:xfrm>
            <a:off x="311775" y="988950"/>
            <a:ext cx="8545800" cy="3822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FFFFFF"/>
              </a:buClr>
              <a:buSzPts val="1500"/>
              <a:buFont typeface="Roboto"/>
              <a:buChar char="●"/>
            </a:pPr>
            <a:r>
              <a:rPr lang="en" sz="1500">
                <a:solidFill>
                  <a:srgbClr val="FFFFFF"/>
                </a:solidFill>
                <a:latin typeface="Roboto Black"/>
                <a:ea typeface="Roboto Black"/>
                <a:cs typeface="Roboto Black"/>
                <a:sym typeface="Roboto Black"/>
              </a:rPr>
              <a:t>Buffer: </a:t>
            </a:r>
            <a:r>
              <a:rPr lang="en" sz="1500">
                <a:solidFill>
                  <a:srgbClr val="FFFFFF"/>
                </a:solidFill>
                <a:latin typeface="Roboto"/>
                <a:ea typeface="Roboto"/>
                <a:cs typeface="Roboto"/>
                <a:sym typeface="Roboto"/>
              </a:rPr>
              <a:t>Refers to the stream of user-ids of the tweets streamed from twitter. </a:t>
            </a:r>
            <a:endParaRPr sz="1500">
              <a:solidFill>
                <a:srgbClr val="FFFFFF"/>
              </a:solidFill>
              <a:latin typeface="Roboto"/>
              <a:ea typeface="Roboto"/>
              <a:cs typeface="Roboto"/>
              <a:sym typeface="Roboto"/>
            </a:endParaRPr>
          </a:p>
          <a:p>
            <a:pPr indent="-323850" lvl="0" marL="457200" rtl="0" algn="l">
              <a:spcBef>
                <a:spcPts val="0"/>
              </a:spcBef>
              <a:spcAft>
                <a:spcPts val="0"/>
              </a:spcAft>
              <a:buClr>
                <a:srgbClr val="FFFFFF"/>
              </a:buClr>
              <a:buSzPts val="1500"/>
              <a:buFont typeface="Roboto Black"/>
              <a:buChar char="●"/>
            </a:pPr>
            <a:r>
              <a:rPr lang="en" sz="1500">
                <a:solidFill>
                  <a:srgbClr val="FFFFFF"/>
                </a:solidFill>
                <a:latin typeface="Roboto Black"/>
                <a:ea typeface="Roboto Black"/>
                <a:cs typeface="Roboto Black"/>
                <a:sym typeface="Roboto Black"/>
              </a:rPr>
              <a:t>Reservoir: </a:t>
            </a:r>
            <a:r>
              <a:rPr lang="en" sz="1500">
                <a:solidFill>
                  <a:srgbClr val="FFFFFF"/>
                </a:solidFill>
                <a:latin typeface="Roboto"/>
                <a:ea typeface="Roboto"/>
                <a:cs typeface="Roboto"/>
                <a:sym typeface="Roboto"/>
              </a:rPr>
              <a:t>Refers to the sampled user-ids(unique) from the buffer. </a:t>
            </a:r>
            <a:endParaRPr sz="1500">
              <a:solidFill>
                <a:srgbClr val="FFFFFF"/>
              </a:solidFill>
              <a:latin typeface="Roboto"/>
              <a:ea typeface="Roboto"/>
              <a:cs typeface="Roboto"/>
              <a:sym typeface="Roboto"/>
            </a:endParaRPr>
          </a:p>
          <a:p>
            <a:pPr indent="0" lvl="0" marL="457200" rtl="0" algn="l">
              <a:spcBef>
                <a:spcPts val="0"/>
              </a:spcBef>
              <a:spcAft>
                <a:spcPts val="0"/>
              </a:spcAft>
              <a:buNone/>
            </a:pPr>
            <a:r>
              <a:t/>
            </a:r>
            <a:endParaRPr sz="1500">
              <a:solidFill>
                <a:srgbClr val="FFFFFF"/>
              </a:solidFill>
              <a:latin typeface="Roboto"/>
              <a:ea typeface="Roboto"/>
              <a:cs typeface="Roboto"/>
              <a:sym typeface="Roboto"/>
            </a:endParaRPr>
          </a:p>
          <a:p>
            <a:pPr indent="-323850" lvl="0" marL="457200" rtl="0" algn="l">
              <a:spcBef>
                <a:spcPts val="0"/>
              </a:spcBef>
              <a:spcAft>
                <a:spcPts val="0"/>
              </a:spcAft>
              <a:buClr>
                <a:srgbClr val="FFFFFF"/>
              </a:buClr>
              <a:buSzPts val="1500"/>
              <a:buFont typeface="Roboto Black"/>
              <a:buChar char="●"/>
            </a:pPr>
            <a:r>
              <a:rPr lang="en" sz="1500">
                <a:solidFill>
                  <a:srgbClr val="FFFFFF"/>
                </a:solidFill>
                <a:latin typeface="Roboto Black"/>
                <a:ea typeface="Roboto Black"/>
                <a:cs typeface="Roboto Black"/>
                <a:sym typeface="Roboto Black"/>
              </a:rPr>
              <a:t>Reservoir Sampling:</a:t>
            </a:r>
            <a:r>
              <a:rPr lang="en" sz="1500">
                <a:solidFill>
                  <a:srgbClr val="FFFFFF"/>
                </a:solidFill>
                <a:latin typeface="Roboto"/>
                <a:ea typeface="Roboto"/>
                <a:cs typeface="Roboto"/>
                <a:sym typeface="Roboto"/>
              </a:rPr>
              <a:t> Buffer &gt;&gt; Unique ids from Buffer &gt;&gt; Sampled with k= 10,000(if less than 10,000 unique elements, all are sampled.</a:t>
            </a:r>
            <a:endParaRPr sz="1500">
              <a:solidFill>
                <a:srgbClr val="FFFFFF"/>
              </a:solidFill>
              <a:latin typeface="Roboto"/>
              <a:ea typeface="Roboto"/>
              <a:cs typeface="Roboto"/>
              <a:sym typeface="Roboto"/>
            </a:endParaRPr>
          </a:p>
          <a:p>
            <a:pPr indent="-323850" lvl="0" marL="457200" rtl="0" algn="l">
              <a:spcBef>
                <a:spcPts val="0"/>
              </a:spcBef>
              <a:spcAft>
                <a:spcPts val="0"/>
              </a:spcAft>
              <a:buClr>
                <a:srgbClr val="FFFFFF"/>
              </a:buClr>
              <a:buSzPts val="1500"/>
              <a:buFont typeface="Roboto Black"/>
              <a:buChar char="●"/>
            </a:pPr>
            <a:r>
              <a:rPr lang="en" sz="1500">
                <a:solidFill>
                  <a:srgbClr val="FFFFFF"/>
                </a:solidFill>
                <a:latin typeface="Roboto Black"/>
                <a:ea typeface="Roboto Black"/>
                <a:cs typeface="Roboto Black"/>
                <a:sym typeface="Roboto Black"/>
              </a:rPr>
              <a:t>AMS Algorithm:</a:t>
            </a:r>
            <a:r>
              <a:rPr lang="en" sz="1500">
                <a:solidFill>
                  <a:srgbClr val="FFFFFF"/>
                </a:solidFill>
                <a:latin typeface="Roboto"/>
                <a:ea typeface="Roboto"/>
                <a:cs typeface="Roboto"/>
                <a:sym typeface="Roboto"/>
              </a:rPr>
              <a:t> Only the elements of stream that belong to sampled ids &gt;&gt; apply AMS &gt;&gt; returns Surprise Number.   </a:t>
            </a:r>
            <a:endParaRPr sz="1500">
              <a:solidFill>
                <a:srgbClr val="FFFFFF"/>
              </a:solidFill>
              <a:latin typeface="Roboto"/>
              <a:ea typeface="Roboto"/>
              <a:cs typeface="Roboto"/>
              <a:sym typeface="Roboto"/>
            </a:endParaRPr>
          </a:p>
        </p:txBody>
      </p:sp>
      <p:pic>
        <p:nvPicPr>
          <p:cNvPr id="137" name="Google Shape;137;p29"/>
          <p:cNvPicPr preferRelativeResize="0"/>
          <p:nvPr/>
        </p:nvPicPr>
        <p:blipFill>
          <a:blip r:embed="rId3">
            <a:alphaModFix/>
          </a:blip>
          <a:stretch>
            <a:fillRect/>
          </a:stretch>
        </p:blipFill>
        <p:spPr>
          <a:xfrm>
            <a:off x="462325" y="2879830"/>
            <a:ext cx="3351949" cy="1759375"/>
          </a:xfrm>
          <a:prstGeom prst="rect">
            <a:avLst/>
          </a:prstGeom>
          <a:noFill/>
          <a:ln>
            <a:noFill/>
          </a:ln>
        </p:spPr>
      </p:pic>
      <p:pic>
        <p:nvPicPr>
          <p:cNvPr id="138" name="Google Shape;138;p29"/>
          <p:cNvPicPr preferRelativeResize="0"/>
          <p:nvPr/>
        </p:nvPicPr>
        <p:blipFill>
          <a:blip r:embed="rId4">
            <a:alphaModFix/>
          </a:blip>
          <a:stretch>
            <a:fillRect/>
          </a:stretch>
        </p:blipFill>
        <p:spPr>
          <a:xfrm>
            <a:off x="4871775" y="2879825"/>
            <a:ext cx="3531850" cy="1759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142" name="Shape 142"/>
        <p:cNvGrpSpPr/>
        <p:nvPr/>
      </p:nvGrpSpPr>
      <p:grpSpPr>
        <a:xfrm>
          <a:off x="0" y="0"/>
          <a:ext cx="0" cy="0"/>
          <a:chOff x="0" y="0"/>
          <a:chExt cx="0" cy="0"/>
        </a:xfrm>
      </p:grpSpPr>
      <p:cxnSp>
        <p:nvCxnSpPr>
          <p:cNvPr id="143" name="Google Shape;143;p30"/>
          <p:cNvCxnSpPr/>
          <p:nvPr/>
        </p:nvCxnSpPr>
        <p:spPr>
          <a:xfrm>
            <a:off x="827550" y="189775"/>
            <a:ext cx="0" cy="259800"/>
          </a:xfrm>
          <a:prstGeom prst="straightConnector1">
            <a:avLst/>
          </a:prstGeom>
          <a:noFill/>
          <a:ln cap="flat" cmpd="sng" w="9525">
            <a:solidFill>
              <a:srgbClr val="FFFFFF"/>
            </a:solidFill>
            <a:prstDash val="solid"/>
            <a:round/>
            <a:headEnd len="med" w="med" type="none"/>
            <a:tailEnd len="med" w="med" type="none"/>
          </a:ln>
        </p:spPr>
      </p:cxnSp>
      <p:graphicFrame>
        <p:nvGraphicFramePr>
          <p:cNvPr id="144" name="Google Shape;144;p30"/>
          <p:cNvGraphicFramePr/>
          <p:nvPr/>
        </p:nvGraphicFramePr>
        <p:xfrm>
          <a:off x="72275" y="53050"/>
          <a:ext cx="3000000" cy="3000000"/>
        </p:xfrm>
        <a:graphic>
          <a:graphicData uri="http://schemas.openxmlformats.org/drawingml/2006/table">
            <a:tbl>
              <a:tblPr>
                <a:noFill/>
                <a:tableStyleId>{B242DED5-102C-4B29-AD7E-F975A1826A4C}</a:tableStyleId>
              </a:tblPr>
              <a:tblGrid>
                <a:gridCol w="9024800"/>
              </a:tblGrid>
              <a:tr h="5039775">
                <a:tc>
                  <a:txBody>
                    <a:bodyPr/>
                    <a:lstStyle/>
                    <a:p>
                      <a:pPr indent="0" lvl="0" marL="0" rtl="0" algn="l">
                        <a:spcBef>
                          <a:spcPts val="0"/>
                        </a:spcBef>
                        <a:spcAft>
                          <a:spcPts val="0"/>
                        </a:spcAft>
                        <a:buNone/>
                      </a:pPr>
                      <a:r>
                        <a:rPr lang="en" sz="2400">
                          <a:latin typeface="Roboto Black"/>
                          <a:ea typeface="Roboto Black"/>
                          <a:cs typeface="Roboto Black"/>
                          <a:sym typeface="Roboto Black"/>
                        </a:rPr>
                        <a:t>     </a:t>
                      </a:r>
                      <a:endParaRPr sz="3200">
                        <a:latin typeface="Roboto Black"/>
                        <a:ea typeface="Roboto Black"/>
                        <a:cs typeface="Roboto Black"/>
                        <a:sym typeface="Roboto Black"/>
                      </a:endParaRPr>
                    </a:p>
                    <a:p>
                      <a:pPr indent="0" lvl="0" marL="0" rtl="0" algn="l">
                        <a:spcBef>
                          <a:spcPts val="0"/>
                        </a:spcBef>
                        <a:spcAft>
                          <a:spcPts val="0"/>
                        </a:spcAft>
                        <a:buNone/>
                      </a:pPr>
                      <a:r>
                        <a:t/>
                      </a:r>
                      <a:endParaRPr sz="3200">
                        <a:latin typeface="Roboto Black"/>
                        <a:ea typeface="Roboto Black"/>
                        <a:cs typeface="Roboto Black"/>
                        <a:sym typeface="Roboto Black"/>
                      </a:endParaRPr>
                    </a:p>
                    <a:p>
                      <a:pPr indent="0" lvl="0" marL="0" rtl="0" algn="ctr">
                        <a:lnSpc>
                          <a:spcPct val="150000"/>
                        </a:lnSpc>
                        <a:spcBef>
                          <a:spcPts val="0"/>
                        </a:spcBef>
                        <a:spcAft>
                          <a:spcPts val="0"/>
                        </a:spcAft>
                        <a:buNone/>
                      </a:pPr>
                      <a:r>
                        <a:rPr lang="en" sz="3600">
                          <a:solidFill>
                            <a:srgbClr val="FFFFFF"/>
                          </a:solidFill>
                          <a:latin typeface="Roboto Black"/>
                          <a:ea typeface="Roboto Black"/>
                          <a:cs typeface="Roboto Black"/>
                          <a:sym typeface="Roboto Black"/>
                        </a:rPr>
                        <a:t>OUTPUT OF THE RESERVOIR SAMPLING AND AMS ALGORITHM FOR THE INTERVAL OF 10 MINUTES</a:t>
                      </a:r>
                      <a:endParaRPr sz="3600">
                        <a:solidFill>
                          <a:srgbClr val="FFFFFF"/>
                        </a:solidFill>
                        <a:latin typeface="Roboto Black"/>
                        <a:ea typeface="Roboto Black"/>
                        <a:cs typeface="Roboto Black"/>
                        <a:sym typeface="Roboto Black"/>
                      </a:endParaRPr>
                    </a:p>
                    <a:p>
                      <a:pPr indent="0" lvl="0" marL="0" rtl="0" algn="ctr">
                        <a:lnSpc>
                          <a:spcPct val="150000"/>
                        </a:lnSpc>
                        <a:spcBef>
                          <a:spcPts val="0"/>
                        </a:spcBef>
                        <a:spcAft>
                          <a:spcPts val="0"/>
                        </a:spcAft>
                        <a:buNone/>
                      </a:pPr>
                      <a:r>
                        <a:rPr lang="en" sz="3600">
                          <a:solidFill>
                            <a:srgbClr val="FFFFFF"/>
                          </a:solidFill>
                          <a:latin typeface="Roboto Black"/>
                          <a:ea typeface="Roboto Black"/>
                          <a:cs typeface="Roboto Black"/>
                          <a:sym typeface="Roboto Black"/>
                        </a:rPr>
                        <a:t>(Iterated 15 times)</a:t>
                      </a:r>
                      <a:endParaRPr sz="3600">
                        <a:solidFill>
                          <a:srgbClr val="FFFFFF"/>
                        </a:solidFill>
                        <a:latin typeface="Roboto Black"/>
                        <a:ea typeface="Roboto Black"/>
                        <a:cs typeface="Roboto Black"/>
                        <a:sym typeface="Roboto Black"/>
                      </a:endParaRPr>
                    </a:p>
                  </a:txBody>
                  <a:tcPr marT="91425" marB="91425" marR="91425" marL="91425">
                    <a:lnL cap="flat" cmpd="sng" w="38100">
                      <a:solidFill>
                        <a:srgbClr val="FFFFFF"/>
                      </a:solidFill>
                      <a:prstDash val="lgDashDot"/>
                      <a:round/>
                      <a:headEnd len="sm" w="sm" type="none"/>
                      <a:tailEnd len="sm" w="sm" type="none"/>
                    </a:lnL>
                    <a:lnR cap="flat" cmpd="sng" w="38100">
                      <a:solidFill>
                        <a:srgbClr val="FFFFFF"/>
                      </a:solidFill>
                      <a:prstDash val="lgDashDot"/>
                      <a:round/>
                      <a:headEnd len="sm" w="sm" type="none"/>
                      <a:tailEnd len="sm" w="sm" type="none"/>
                    </a:lnR>
                    <a:lnT cap="flat" cmpd="sng" w="38100">
                      <a:solidFill>
                        <a:srgbClr val="FFFFFF"/>
                      </a:solidFill>
                      <a:prstDash val="lgDashDot"/>
                      <a:round/>
                      <a:headEnd len="sm" w="sm" type="none"/>
                      <a:tailEnd len="sm" w="sm" type="none"/>
                    </a:lnT>
                    <a:lnB cap="flat" cmpd="sng" w="38100">
                      <a:solidFill>
                        <a:srgbClr val="FFFFFF"/>
                      </a:solidFill>
                      <a:prstDash val="lgDashDot"/>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148" name="Shape 148"/>
        <p:cNvGrpSpPr/>
        <p:nvPr/>
      </p:nvGrpSpPr>
      <p:grpSpPr>
        <a:xfrm>
          <a:off x="0" y="0"/>
          <a:ext cx="0" cy="0"/>
          <a:chOff x="0" y="0"/>
          <a:chExt cx="0" cy="0"/>
        </a:xfrm>
      </p:grpSpPr>
      <p:cxnSp>
        <p:nvCxnSpPr>
          <p:cNvPr id="149" name="Google Shape;149;p31"/>
          <p:cNvCxnSpPr/>
          <p:nvPr/>
        </p:nvCxnSpPr>
        <p:spPr>
          <a:xfrm>
            <a:off x="827550" y="189775"/>
            <a:ext cx="0" cy="259800"/>
          </a:xfrm>
          <a:prstGeom prst="straightConnector1">
            <a:avLst/>
          </a:prstGeom>
          <a:noFill/>
          <a:ln cap="flat" cmpd="sng" w="9525">
            <a:solidFill>
              <a:srgbClr val="FFFFFF"/>
            </a:solidFill>
            <a:prstDash val="solid"/>
            <a:round/>
            <a:headEnd len="med" w="med" type="none"/>
            <a:tailEnd len="med" w="med" type="none"/>
          </a:ln>
        </p:spPr>
      </p:cxnSp>
      <p:graphicFrame>
        <p:nvGraphicFramePr>
          <p:cNvPr id="150" name="Google Shape;150;p31"/>
          <p:cNvGraphicFramePr/>
          <p:nvPr/>
        </p:nvGraphicFramePr>
        <p:xfrm>
          <a:off x="0" y="-42"/>
          <a:ext cx="3000000" cy="3000000"/>
        </p:xfrm>
        <a:graphic>
          <a:graphicData uri="http://schemas.openxmlformats.org/drawingml/2006/table">
            <a:tbl>
              <a:tblPr>
                <a:noFill/>
                <a:tableStyleId>{B242DED5-102C-4B29-AD7E-F975A1826A4C}</a:tableStyleId>
              </a:tblPr>
              <a:tblGrid>
                <a:gridCol w="957425"/>
                <a:gridCol w="2666700"/>
                <a:gridCol w="2759950"/>
                <a:gridCol w="2759950"/>
              </a:tblGrid>
              <a:tr h="1126775">
                <a:tc>
                  <a:txBody>
                    <a:bodyPr/>
                    <a:lstStyle/>
                    <a:p>
                      <a:pPr indent="0" lvl="0" marL="0" rtl="0" algn="ctr">
                        <a:spcBef>
                          <a:spcPts val="0"/>
                        </a:spcBef>
                        <a:spcAft>
                          <a:spcPts val="0"/>
                        </a:spcAft>
                        <a:buNone/>
                      </a:pPr>
                      <a:r>
                        <a:rPr b="1" lang="en" sz="2200"/>
                        <a:t>Iteration No.</a:t>
                      </a:r>
                      <a:endParaRPr b="1" sz="22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b="1" lang="en" sz="2400"/>
                        <a:t>SURPRISE NUMBER</a:t>
                      </a:r>
                      <a:endParaRPr b="1" sz="2400"/>
                    </a:p>
                    <a:p>
                      <a:pPr indent="0" lvl="0" marL="0" rtl="0" algn="ctr">
                        <a:spcBef>
                          <a:spcPts val="0"/>
                        </a:spcBef>
                        <a:spcAft>
                          <a:spcPts val="0"/>
                        </a:spcAft>
                        <a:buNone/>
                      </a:pPr>
                      <a:r>
                        <a:rPr b="1" lang="en" sz="2400"/>
                        <a:t>(2nd Moment)</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b="1" lang="en" sz="2400"/>
                        <a:t>Reservoir Size</a:t>
                      </a:r>
                      <a:endParaRPr b="1" sz="2400"/>
                    </a:p>
                    <a:p>
                      <a:pPr indent="0" lvl="0" marL="0" rtl="0" algn="ctr">
                        <a:spcBef>
                          <a:spcPts val="0"/>
                        </a:spcBef>
                        <a:spcAft>
                          <a:spcPts val="0"/>
                        </a:spcAft>
                        <a:buNone/>
                      </a:pPr>
                      <a:r>
                        <a:rPr b="1" lang="en" sz="2400"/>
                        <a:t>(BUFFER LENGTH)</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b="1" lang="en" sz="2400"/>
                        <a:t>TWEETS COUNT</a:t>
                      </a:r>
                      <a:endParaRPr b="1" sz="2400"/>
                    </a:p>
                    <a:p>
                      <a:pPr indent="0" lvl="0" marL="0" rtl="0" algn="ctr">
                        <a:spcBef>
                          <a:spcPts val="0"/>
                        </a:spcBef>
                        <a:spcAft>
                          <a:spcPts val="0"/>
                        </a:spcAft>
                        <a:buNone/>
                      </a:pPr>
                      <a:r>
                        <a:rPr b="1" lang="en" sz="2400"/>
                        <a:t>(STREAM LENGTH)</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576025">
                <a:tc>
                  <a:txBody>
                    <a:bodyPr/>
                    <a:lstStyle/>
                    <a:p>
                      <a:pPr indent="0" lvl="0" marL="0" rtl="0" algn="l">
                        <a:spcBef>
                          <a:spcPts val="0"/>
                        </a:spcBef>
                        <a:spcAft>
                          <a:spcPts val="0"/>
                        </a:spcAft>
                        <a:buNone/>
                      </a:pPr>
                      <a:r>
                        <a:rPr lang="en" sz="2400"/>
                        <a:t>1</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21276</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519</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3218</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568325">
                <a:tc>
                  <a:txBody>
                    <a:bodyPr/>
                    <a:lstStyle/>
                    <a:p>
                      <a:pPr indent="0" lvl="0" marL="0" rtl="0" algn="l">
                        <a:spcBef>
                          <a:spcPts val="0"/>
                        </a:spcBef>
                        <a:spcAft>
                          <a:spcPts val="0"/>
                        </a:spcAft>
                        <a:buNone/>
                      </a:pPr>
                      <a:r>
                        <a:rPr lang="en" sz="2400"/>
                        <a:t>2</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24433</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536</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3536</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576025">
                <a:tc>
                  <a:txBody>
                    <a:bodyPr/>
                    <a:lstStyle/>
                    <a:p>
                      <a:pPr indent="0" lvl="0" marL="0" rtl="0" algn="l">
                        <a:spcBef>
                          <a:spcPts val="0"/>
                        </a:spcBef>
                        <a:spcAft>
                          <a:spcPts val="0"/>
                        </a:spcAft>
                        <a:buNone/>
                      </a:pPr>
                      <a:r>
                        <a:rPr lang="en" sz="2400"/>
                        <a:t>3</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22491</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513</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3255</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576025">
                <a:tc>
                  <a:txBody>
                    <a:bodyPr/>
                    <a:lstStyle/>
                    <a:p>
                      <a:pPr indent="0" lvl="0" marL="0" rtl="0" algn="l">
                        <a:spcBef>
                          <a:spcPts val="0"/>
                        </a:spcBef>
                        <a:spcAft>
                          <a:spcPts val="0"/>
                        </a:spcAft>
                        <a:buNone/>
                      </a:pPr>
                      <a:r>
                        <a:rPr lang="en" sz="2400"/>
                        <a:t>4</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21847</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535</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3317</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576025">
                <a:tc>
                  <a:txBody>
                    <a:bodyPr/>
                    <a:lstStyle/>
                    <a:p>
                      <a:pPr indent="0" lvl="0" marL="0" rtl="0" algn="l">
                        <a:spcBef>
                          <a:spcPts val="0"/>
                        </a:spcBef>
                        <a:spcAft>
                          <a:spcPts val="0"/>
                        </a:spcAft>
                        <a:buNone/>
                      </a:pPr>
                      <a:r>
                        <a:rPr lang="en" sz="2400"/>
                        <a:t>5</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24489</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497</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3109</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576025">
                <a:tc>
                  <a:txBody>
                    <a:bodyPr/>
                    <a:lstStyle/>
                    <a:p>
                      <a:pPr indent="0" lvl="0" marL="0" rtl="0" algn="l">
                        <a:spcBef>
                          <a:spcPts val="0"/>
                        </a:spcBef>
                        <a:spcAft>
                          <a:spcPts val="0"/>
                        </a:spcAft>
                        <a:buNone/>
                      </a:pPr>
                      <a:r>
                        <a:rPr lang="en" sz="2400"/>
                        <a:t>6</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25697</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519</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3209</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568325">
                <a:tc>
                  <a:txBody>
                    <a:bodyPr/>
                    <a:lstStyle/>
                    <a:p>
                      <a:pPr indent="0" lvl="0" marL="0" rtl="0" algn="l">
                        <a:spcBef>
                          <a:spcPts val="0"/>
                        </a:spcBef>
                        <a:spcAft>
                          <a:spcPts val="0"/>
                        </a:spcAft>
                        <a:buNone/>
                      </a:pPr>
                      <a:r>
                        <a:rPr lang="en" sz="2400"/>
                        <a:t>7</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23818</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515</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3211</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154" name="Shape 154"/>
        <p:cNvGrpSpPr/>
        <p:nvPr/>
      </p:nvGrpSpPr>
      <p:grpSpPr>
        <a:xfrm>
          <a:off x="0" y="0"/>
          <a:ext cx="0" cy="0"/>
          <a:chOff x="0" y="0"/>
          <a:chExt cx="0" cy="0"/>
        </a:xfrm>
      </p:grpSpPr>
      <p:cxnSp>
        <p:nvCxnSpPr>
          <p:cNvPr id="155" name="Google Shape;155;p32"/>
          <p:cNvCxnSpPr/>
          <p:nvPr/>
        </p:nvCxnSpPr>
        <p:spPr>
          <a:xfrm>
            <a:off x="827550" y="189775"/>
            <a:ext cx="0" cy="259800"/>
          </a:xfrm>
          <a:prstGeom prst="straightConnector1">
            <a:avLst/>
          </a:prstGeom>
          <a:noFill/>
          <a:ln cap="flat" cmpd="sng" w="9525">
            <a:solidFill>
              <a:srgbClr val="FFFFFF"/>
            </a:solidFill>
            <a:prstDash val="solid"/>
            <a:round/>
            <a:headEnd len="med" w="med" type="none"/>
            <a:tailEnd len="med" w="med" type="none"/>
          </a:ln>
        </p:spPr>
      </p:cxnSp>
      <p:graphicFrame>
        <p:nvGraphicFramePr>
          <p:cNvPr id="156" name="Google Shape;156;p32"/>
          <p:cNvGraphicFramePr/>
          <p:nvPr/>
        </p:nvGraphicFramePr>
        <p:xfrm>
          <a:off x="0" y="-42"/>
          <a:ext cx="3000000" cy="3000000"/>
        </p:xfrm>
        <a:graphic>
          <a:graphicData uri="http://schemas.openxmlformats.org/drawingml/2006/table">
            <a:tbl>
              <a:tblPr>
                <a:noFill/>
                <a:tableStyleId>{B242DED5-102C-4B29-AD7E-F975A1826A4C}</a:tableStyleId>
              </a:tblPr>
              <a:tblGrid>
                <a:gridCol w="957425"/>
                <a:gridCol w="2666700"/>
                <a:gridCol w="2759950"/>
                <a:gridCol w="2759950"/>
              </a:tblGrid>
              <a:tr h="642375">
                <a:tc>
                  <a:txBody>
                    <a:bodyPr/>
                    <a:lstStyle/>
                    <a:p>
                      <a:pPr indent="0" lvl="0" marL="0" rtl="0" algn="l">
                        <a:spcBef>
                          <a:spcPts val="0"/>
                        </a:spcBef>
                        <a:spcAft>
                          <a:spcPts val="0"/>
                        </a:spcAft>
                        <a:buNone/>
                      </a:pPr>
                      <a:r>
                        <a:rPr lang="en" sz="2400"/>
                        <a:t>8</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26869</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496</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3146</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642375">
                <a:tc>
                  <a:txBody>
                    <a:bodyPr/>
                    <a:lstStyle/>
                    <a:p>
                      <a:pPr indent="0" lvl="0" marL="0" rtl="0" algn="l">
                        <a:spcBef>
                          <a:spcPts val="0"/>
                        </a:spcBef>
                        <a:spcAft>
                          <a:spcPts val="0"/>
                        </a:spcAft>
                        <a:buNone/>
                      </a:pPr>
                      <a:r>
                        <a:rPr lang="en" sz="2400"/>
                        <a:t>9</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23198</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525</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3321</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642375">
                <a:tc>
                  <a:txBody>
                    <a:bodyPr/>
                    <a:lstStyle/>
                    <a:p>
                      <a:pPr indent="0" lvl="0" marL="0" rtl="0" algn="l">
                        <a:spcBef>
                          <a:spcPts val="0"/>
                        </a:spcBef>
                        <a:spcAft>
                          <a:spcPts val="0"/>
                        </a:spcAft>
                        <a:buNone/>
                      </a:pPr>
                      <a:r>
                        <a:rPr lang="en" sz="2400"/>
                        <a:t>10</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26968</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531</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3278</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642375">
                <a:tc>
                  <a:txBody>
                    <a:bodyPr/>
                    <a:lstStyle/>
                    <a:p>
                      <a:pPr indent="0" lvl="0" marL="0" rtl="0" algn="l">
                        <a:spcBef>
                          <a:spcPts val="0"/>
                        </a:spcBef>
                        <a:spcAft>
                          <a:spcPts val="0"/>
                        </a:spcAft>
                        <a:buNone/>
                      </a:pPr>
                      <a:r>
                        <a:rPr lang="en" sz="2400"/>
                        <a:t>11</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24443</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494</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3073</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642375">
                <a:tc>
                  <a:txBody>
                    <a:bodyPr/>
                    <a:lstStyle/>
                    <a:p>
                      <a:pPr indent="0" lvl="0" marL="0" rtl="0" algn="l">
                        <a:spcBef>
                          <a:spcPts val="0"/>
                        </a:spcBef>
                        <a:spcAft>
                          <a:spcPts val="0"/>
                        </a:spcAft>
                        <a:buNone/>
                      </a:pPr>
                      <a:r>
                        <a:rPr lang="en" sz="2400"/>
                        <a:t>12</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25642</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541</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3532</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642375">
                <a:tc>
                  <a:txBody>
                    <a:bodyPr/>
                    <a:lstStyle/>
                    <a:p>
                      <a:pPr indent="0" lvl="0" marL="0" rtl="0" algn="l">
                        <a:spcBef>
                          <a:spcPts val="0"/>
                        </a:spcBef>
                        <a:spcAft>
                          <a:spcPts val="0"/>
                        </a:spcAft>
                        <a:buNone/>
                      </a:pPr>
                      <a:r>
                        <a:rPr lang="en" sz="2400"/>
                        <a:t>13</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26150</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493</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3165</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642375">
                <a:tc>
                  <a:txBody>
                    <a:bodyPr/>
                    <a:lstStyle/>
                    <a:p>
                      <a:pPr indent="0" lvl="0" marL="0" rtl="0" algn="l">
                        <a:spcBef>
                          <a:spcPts val="0"/>
                        </a:spcBef>
                        <a:spcAft>
                          <a:spcPts val="0"/>
                        </a:spcAft>
                        <a:buNone/>
                      </a:pPr>
                      <a:r>
                        <a:rPr lang="en" sz="2400"/>
                        <a:t>14</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25898</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518</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3328</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r h="646850">
                <a:tc>
                  <a:txBody>
                    <a:bodyPr/>
                    <a:lstStyle/>
                    <a:p>
                      <a:pPr indent="0" lvl="0" marL="0" rtl="0" algn="l">
                        <a:spcBef>
                          <a:spcPts val="0"/>
                        </a:spcBef>
                        <a:spcAft>
                          <a:spcPts val="0"/>
                        </a:spcAft>
                        <a:buNone/>
                      </a:pPr>
                      <a:r>
                        <a:rPr lang="en" sz="2400"/>
                        <a:t>15</a:t>
                      </a:r>
                      <a:endParaRPr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23206</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537</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b="1" lang="en" sz="2400"/>
                        <a:t>3286</a:t>
                      </a:r>
                      <a:endParaRPr b="1" sz="2400"/>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9900"/>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160" name="Shape 160"/>
        <p:cNvGrpSpPr/>
        <p:nvPr/>
      </p:nvGrpSpPr>
      <p:grpSpPr>
        <a:xfrm>
          <a:off x="0" y="0"/>
          <a:ext cx="0" cy="0"/>
          <a:chOff x="0" y="0"/>
          <a:chExt cx="0" cy="0"/>
        </a:xfrm>
      </p:grpSpPr>
      <p:cxnSp>
        <p:nvCxnSpPr>
          <p:cNvPr id="161" name="Google Shape;161;p33"/>
          <p:cNvCxnSpPr/>
          <p:nvPr/>
        </p:nvCxnSpPr>
        <p:spPr>
          <a:xfrm>
            <a:off x="827550" y="189775"/>
            <a:ext cx="0" cy="259800"/>
          </a:xfrm>
          <a:prstGeom prst="straightConnector1">
            <a:avLst/>
          </a:prstGeom>
          <a:noFill/>
          <a:ln cap="flat" cmpd="sng" w="9525">
            <a:solidFill>
              <a:srgbClr val="FFFFFF"/>
            </a:solidFill>
            <a:prstDash val="solid"/>
            <a:round/>
            <a:headEnd len="med" w="med" type="none"/>
            <a:tailEnd len="med" w="med" type="none"/>
          </a:ln>
        </p:spPr>
      </p:cxnSp>
      <p:graphicFrame>
        <p:nvGraphicFramePr>
          <p:cNvPr id="162" name="Google Shape;162;p33"/>
          <p:cNvGraphicFramePr/>
          <p:nvPr/>
        </p:nvGraphicFramePr>
        <p:xfrm>
          <a:off x="72275" y="53050"/>
          <a:ext cx="3000000" cy="3000000"/>
        </p:xfrm>
        <a:graphic>
          <a:graphicData uri="http://schemas.openxmlformats.org/drawingml/2006/table">
            <a:tbl>
              <a:tblPr>
                <a:noFill/>
                <a:tableStyleId>{B242DED5-102C-4B29-AD7E-F975A1826A4C}</a:tableStyleId>
              </a:tblPr>
              <a:tblGrid>
                <a:gridCol w="9024800"/>
              </a:tblGrid>
              <a:tr h="5039775">
                <a:tc>
                  <a:txBody>
                    <a:bodyPr/>
                    <a:lstStyle/>
                    <a:p>
                      <a:pPr indent="0" lvl="0" marL="0" rtl="0" algn="l">
                        <a:spcBef>
                          <a:spcPts val="0"/>
                        </a:spcBef>
                        <a:spcAft>
                          <a:spcPts val="0"/>
                        </a:spcAft>
                        <a:buNone/>
                      </a:pPr>
                      <a:r>
                        <a:rPr lang="en" sz="2400">
                          <a:latin typeface="Roboto Black"/>
                          <a:ea typeface="Roboto Black"/>
                          <a:cs typeface="Roboto Black"/>
                          <a:sym typeface="Roboto Black"/>
                        </a:rPr>
                        <a:t>     </a:t>
                      </a:r>
                      <a:endParaRPr sz="3200">
                        <a:latin typeface="Roboto Black"/>
                        <a:ea typeface="Roboto Black"/>
                        <a:cs typeface="Roboto Black"/>
                        <a:sym typeface="Roboto Black"/>
                      </a:endParaRPr>
                    </a:p>
                    <a:p>
                      <a:pPr indent="0" lvl="0" marL="0" rtl="0" algn="l">
                        <a:spcBef>
                          <a:spcPts val="0"/>
                        </a:spcBef>
                        <a:spcAft>
                          <a:spcPts val="0"/>
                        </a:spcAft>
                        <a:buNone/>
                      </a:pPr>
                      <a:r>
                        <a:t/>
                      </a:r>
                      <a:endParaRPr sz="3200">
                        <a:latin typeface="Roboto Black"/>
                        <a:ea typeface="Roboto Black"/>
                        <a:cs typeface="Roboto Black"/>
                        <a:sym typeface="Roboto Black"/>
                      </a:endParaRPr>
                    </a:p>
                    <a:p>
                      <a:pPr indent="0" lvl="0" marL="0" rtl="0" algn="ctr">
                        <a:lnSpc>
                          <a:spcPct val="150000"/>
                        </a:lnSpc>
                        <a:spcBef>
                          <a:spcPts val="0"/>
                        </a:spcBef>
                        <a:spcAft>
                          <a:spcPts val="0"/>
                        </a:spcAft>
                        <a:buNone/>
                      </a:pPr>
                      <a:r>
                        <a:rPr lang="en" sz="3600">
                          <a:solidFill>
                            <a:srgbClr val="FFFFFF"/>
                          </a:solidFill>
                          <a:latin typeface="Roboto Black"/>
                          <a:ea typeface="Roboto Black"/>
                          <a:cs typeface="Roboto Black"/>
                          <a:sym typeface="Roboto Black"/>
                        </a:rPr>
                        <a:t>OUTPUT OF THE RESERVOIR SAMPLING AND AMS ALGORITHM FOR THE INTERVAL OF 20 MINUTES</a:t>
                      </a:r>
                      <a:endParaRPr sz="3600">
                        <a:solidFill>
                          <a:srgbClr val="FFFFFF"/>
                        </a:solidFill>
                        <a:latin typeface="Roboto Black"/>
                        <a:ea typeface="Roboto Black"/>
                        <a:cs typeface="Roboto Black"/>
                        <a:sym typeface="Roboto Black"/>
                      </a:endParaRPr>
                    </a:p>
                    <a:p>
                      <a:pPr indent="0" lvl="0" marL="0" rtl="0" algn="ctr">
                        <a:lnSpc>
                          <a:spcPct val="150000"/>
                        </a:lnSpc>
                        <a:spcBef>
                          <a:spcPts val="0"/>
                        </a:spcBef>
                        <a:spcAft>
                          <a:spcPts val="0"/>
                        </a:spcAft>
                        <a:buNone/>
                      </a:pPr>
                      <a:r>
                        <a:rPr lang="en" sz="3600">
                          <a:solidFill>
                            <a:srgbClr val="FFFFFF"/>
                          </a:solidFill>
                          <a:latin typeface="Roboto Black"/>
                          <a:ea typeface="Roboto Black"/>
                          <a:cs typeface="Roboto Black"/>
                          <a:sym typeface="Roboto Black"/>
                        </a:rPr>
                        <a:t>(Iterated 15 times)</a:t>
                      </a:r>
                      <a:endParaRPr sz="3600">
                        <a:solidFill>
                          <a:srgbClr val="FFFFFF"/>
                        </a:solidFill>
                        <a:latin typeface="Roboto Black"/>
                        <a:ea typeface="Roboto Black"/>
                        <a:cs typeface="Roboto Black"/>
                        <a:sym typeface="Roboto Black"/>
                      </a:endParaRPr>
                    </a:p>
                  </a:txBody>
                  <a:tcPr marT="91425" marB="91425" marR="91425" marL="91425">
                    <a:lnL cap="flat" cmpd="sng" w="38100">
                      <a:solidFill>
                        <a:srgbClr val="FFFFFF"/>
                      </a:solidFill>
                      <a:prstDash val="lgDashDot"/>
                      <a:round/>
                      <a:headEnd len="sm" w="sm" type="none"/>
                      <a:tailEnd len="sm" w="sm" type="none"/>
                    </a:lnL>
                    <a:lnR cap="flat" cmpd="sng" w="38100">
                      <a:solidFill>
                        <a:srgbClr val="FFFFFF"/>
                      </a:solidFill>
                      <a:prstDash val="lgDashDot"/>
                      <a:round/>
                      <a:headEnd len="sm" w="sm" type="none"/>
                      <a:tailEnd len="sm" w="sm" type="none"/>
                    </a:lnR>
                    <a:lnT cap="flat" cmpd="sng" w="38100">
                      <a:solidFill>
                        <a:srgbClr val="FFFFFF"/>
                      </a:solidFill>
                      <a:prstDash val="lgDashDot"/>
                      <a:round/>
                      <a:headEnd len="sm" w="sm" type="none"/>
                      <a:tailEnd len="sm" w="sm" type="none"/>
                    </a:lnT>
                    <a:lnB cap="flat" cmpd="sng" w="38100">
                      <a:solidFill>
                        <a:srgbClr val="FFFFFF"/>
                      </a:solidFill>
                      <a:prstDash val="lgDashDot"/>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