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5D8AE3-AF06-405B-A1F2-5D5D8BD61CBF}">
  <a:tblStyle styleId="{3F5D8AE3-AF06-405B-A1F2-5D5D8BD61C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118fe5ab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7118fe5ab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118fe5ab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118fe5ab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e26bc0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e26bc0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e0fca3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e0fca3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64511fd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64511fd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64511f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64511f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e0fca3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e0fca3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ec2d9b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ec2d9b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d62ce1e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d62ce1e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5a8a86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5a8a86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118fe5a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118fe5a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4511fd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4511fd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64511f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64511f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118fe5ab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118fe5ab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EADA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_1">
    <p:bg>
      <p:bgPr>
        <a:solidFill>
          <a:srgbClr val="3EADA7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0" y="1111475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Prediction of antibiotic resistance in Escherichia coli from large-scale pan-genome data</a:t>
            </a:r>
            <a:endParaRPr sz="3000"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1904075"/>
            <a:ext cx="64767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-  | BIO543 - Big Data Mining in Healthcare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Group </a:t>
            </a:r>
            <a:r>
              <a:rPr b="1" lang="en" sz="1800"/>
              <a:t>Members: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Mannika Garg | 2016161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Raj Kamal Yadav </a:t>
            </a:r>
            <a:r>
              <a:rPr lang="en" sz="1600"/>
              <a:t>| 2016076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Rajat Bansal </a:t>
            </a:r>
            <a:r>
              <a:rPr lang="en" sz="1600"/>
              <a:t>| 2016260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Shailja Bhatt </a:t>
            </a:r>
            <a:r>
              <a:rPr lang="en" sz="1600"/>
              <a:t>| 2016192</a:t>
            </a:r>
            <a:endParaRPr sz="160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89825" y="929175"/>
            <a:ext cx="4003500" cy="3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>
                <a:solidFill>
                  <a:srgbClr val="666666"/>
                </a:solidFill>
              </a:rPr>
              <a:t>Random Forest Classifier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Voting consists of 3 </a:t>
            </a:r>
            <a:endParaRPr sz="16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Random Forest Classifiers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Hard voting criteria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N_estimators = 1000, 1200, 1500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Feature Matrix : GY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>
                <a:solidFill>
                  <a:srgbClr val="666666"/>
                </a:solidFill>
              </a:rPr>
              <a:t>Gradient boosted decision tree</a:t>
            </a:r>
            <a:endParaRPr b="1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Voting consisting of 3 </a:t>
            </a:r>
            <a:endParaRPr sz="1600"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Gradient boosting classifiers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Hard voting criteria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n_estimators= 300, 310, 320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Feature Matrix : GY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293325" y="929175"/>
            <a:ext cx="4003500" cy="3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>
                <a:solidFill>
                  <a:srgbClr val="666666"/>
                </a:solidFill>
              </a:rPr>
              <a:t>Deep Neural Networks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No. of Neurons = 200 - 600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Layers = 2-6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Dimensionality Reduced(PCA)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Feature Matrix : G</a:t>
            </a:r>
            <a:endParaRPr sz="1600"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>
                <a:solidFill>
                  <a:srgbClr val="666666"/>
                </a:solidFill>
              </a:rPr>
              <a:t>X </a:t>
            </a:r>
            <a:r>
              <a:rPr b="1" lang="en">
                <a:solidFill>
                  <a:srgbClr val="666666"/>
                </a:solidFill>
              </a:rPr>
              <a:t>Gradient boosted decision Tree</a:t>
            </a:r>
            <a:endParaRPr b="1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600">
                <a:solidFill>
                  <a:srgbClr val="666666"/>
                </a:solidFill>
              </a:rPr>
              <a:t>Dimensionality Reduced(PCA)</a:t>
            </a:r>
            <a:endParaRPr b="1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Learning Rate =0.1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n_estimators= 500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Feature Matrix : GYS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289825" y="911402"/>
            <a:ext cx="83121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>
                <a:solidFill>
                  <a:srgbClr val="666666"/>
                </a:solidFill>
              </a:rPr>
              <a:t>Deep neural network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                             </a:t>
            </a:r>
            <a:r>
              <a:rPr lang="en" sz="1400">
                <a:solidFill>
                  <a:srgbClr val="666666"/>
                </a:solidFill>
              </a:rPr>
              <a:t>Deep Learning Models are applied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5016625" y="103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{3F5D8AE3-AF06-405B-A1F2-5D5D8BD61CBF}</a:tableStyleId>
              </a:tblPr>
              <a:tblGrid>
                <a:gridCol w="1030950"/>
                <a:gridCol w="2106700"/>
              </a:tblGrid>
              <a:tr h="3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Value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Layers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AMC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(200,100)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AMP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(400,150,150)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AMX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(400,200,200,200,200,200,200)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CET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(600,150,150,150)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CIP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(400,150)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(600,150,150,150)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CTZ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(200,150,150,150,150,150)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CXM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(600,100)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(600,100)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TBM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(400,150,150,150,150,150)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TMP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(600,150,150,150,150,150)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0" y="2224675"/>
            <a:ext cx="4450202" cy="24385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721650" y="3272125"/>
            <a:ext cx="81579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Fig.1.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Accuracy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Comparison				                 Fig.2. Average Accuracy Comparison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81525" y="3738150"/>
            <a:ext cx="80883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achieved by the proposed models &gt; rule based 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 best results :  GY dataset for Random forest model, Gradient boosting model and X Gradient boosting model, and G dataset for Deep Learning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00" y="894575"/>
            <a:ext cx="4192762" cy="252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750" y="970775"/>
            <a:ext cx="4635250" cy="237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02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Our models are not suitable for the detection in the case of CTZ as t</a:t>
            </a:r>
            <a:r>
              <a:rPr lang="en">
                <a:solidFill>
                  <a:srgbClr val="666666"/>
                </a:solidFill>
              </a:rPr>
              <a:t>he F1 score for resistance from CTZ is low (Fig. 4).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493050" y="4634325"/>
            <a:ext cx="81579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	 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Fig.3.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F1 Score for Resistance				               Fig.4. F1 score for Susceptibility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81" y="2178949"/>
            <a:ext cx="3993175" cy="246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758" y="2102750"/>
            <a:ext cx="3816342" cy="24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22925" y="984400"/>
            <a:ext cx="41820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Gradient boosting :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</a:t>
            </a:r>
            <a:r>
              <a:rPr lang="en" sz="1500"/>
              <a:t>est model for detection of drug resistant bacteria (highest avg. F1 score for Resistance and Susceptibility)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Outperforms all the other  models  for  6/11  drugs  (AMP,  CET,  CTX,CXM, GEN, TMP) </a:t>
            </a:r>
            <a:endParaRPr sz="1500"/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4686838" y="14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{3F5D8AE3-AF06-405B-A1F2-5D5D8BD61CBF}</a:tableStyleId>
              </a:tblPr>
              <a:tblGrid>
                <a:gridCol w="1285000"/>
                <a:gridCol w="607975"/>
                <a:gridCol w="567300"/>
                <a:gridCol w="553900"/>
                <a:gridCol w="1216100"/>
              </a:tblGrid>
              <a:tr h="4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Value 1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RF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DL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GB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Xboost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62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Resistance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0.74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0.74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0.79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0.81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Susceptibility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0.87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0.88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0.92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0.93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8"/>
          <p:cNvSpPr txBox="1"/>
          <p:nvPr/>
        </p:nvSpPr>
        <p:spPr>
          <a:xfrm>
            <a:off x="6320225" y="3485000"/>
            <a:ext cx="2330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Average F1 score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2220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Accessory genes are sufficient to achieve decent accuracy, but the addition  of  year  of  isolation  to the feature vector has improved the accuracy by an average  of  1.3%  for  Random  forest  and  gradient boosting  models.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 structure  matrix  as input  feature  vector  has  offered  an  accuracy  of 72%.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approaches are better than the clinical procedure to detect drug resistance.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 X  Gradient boosting offered the best accuracy among all the other models.</a:t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89825" y="979125"/>
            <a:ext cx="83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Antibiotic resistance among bacteria poses a major threat of potentially incurable outbreaks.</a:t>
            </a:r>
            <a:endParaRPr sz="1800">
              <a:solidFill>
                <a:srgbClr val="666666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Traditional culture-based methods have proven </a:t>
            </a:r>
            <a:endParaRPr sz="1800">
              <a:solidFill>
                <a:srgbClr val="666666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to be time consuming and require prior </a:t>
            </a:r>
            <a:endParaRPr sz="1800">
              <a:solidFill>
                <a:srgbClr val="666666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knowledge of biological mechanisms.</a:t>
            </a:r>
            <a:endParaRPr sz="1800">
              <a:solidFill>
                <a:srgbClr val="666666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It is essential to have a quick, cheap and reliable</a:t>
            </a:r>
            <a:endParaRPr sz="1800">
              <a:solidFill>
                <a:srgbClr val="666666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detection mechanism for the presence or </a:t>
            </a:r>
            <a:endParaRPr sz="1800">
              <a:solidFill>
                <a:srgbClr val="666666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absence of  drug-resistant  bacteria.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700" y="1553975"/>
            <a:ext cx="3238900" cy="24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EXISTING METHODS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89825" y="979125"/>
            <a:ext cx="74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>
                <a:solidFill>
                  <a:srgbClr val="666666"/>
                </a:solidFill>
              </a:rPr>
              <a:t>Culture based laboratory tests</a:t>
            </a:r>
            <a:r>
              <a:rPr lang="en">
                <a:solidFill>
                  <a:srgbClr val="666666"/>
                </a:solidFill>
              </a:rPr>
              <a:t> - Costly and time-consuming</a:t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>
                <a:solidFill>
                  <a:srgbClr val="666666"/>
                </a:solidFill>
              </a:rPr>
              <a:t>Genetic test</a:t>
            </a:r>
            <a:r>
              <a:rPr lang="en">
                <a:solidFill>
                  <a:srgbClr val="666666"/>
                </a:solidFill>
              </a:rPr>
              <a:t> - </a:t>
            </a:r>
            <a:endParaRPr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800">
                <a:solidFill>
                  <a:srgbClr val="666666"/>
                </a:solidFill>
              </a:rPr>
              <a:t>Affordable and accurate owing to the  higher availability of genome  sequencing  data  from clinical strains</a:t>
            </a:r>
            <a:endParaRPr sz="1800"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800">
                <a:solidFill>
                  <a:srgbClr val="666666"/>
                </a:solidFill>
              </a:rPr>
              <a:t>Provide fast diagnosis</a:t>
            </a:r>
            <a:endParaRPr sz="1800"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800">
                <a:solidFill>
                  <a:srgbClr val="666666"/>
                </a:solidFill>
              </a:rPr>
              <a:t>However, can only be used to detect resistance caused by known pathogens with well-defined resistance mechanisms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We aim to achieve the best machine learning model for the detection of drug-resistance to 11 antibiotic compounds in 1936 Escherichia coli stain from large-scale pan-genome data. We have compared four models: Random Forests, Gradient Boosted Classifiers, X </a:t>
            </a:r>
            <a:r>
              <a:rPr lang="en">
                <a:solidFill>
                  <a:srgbClr val="666666"/>
                </a:solidFill>
              </a:rPr>
              <a:t>Gradient Boosted Classifiers</a:t>
            </a:r>
            <a:r>
              <a:rPr lang="en">
                <a:solidFill>
                  <a:srgbClr val="666666"/>
                </a:solidFill>
              </a:rPr>
              <a:t> and Deep Neural Networks with the conventional rule-based approach.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76150" y="25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r>
              <a:rPr lang="en"/>
              <a:t> </a:t>
            </a:r>
            <a:endParaRPr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1038100" y="1219138"/>
            <a:ext cx="2857500" cy="3189400"/>
            <a:chOff x="542800" y="1219125"/>
            <a:chExt cx="2857500" cy="3189400"/>
          </a:xfrm>
        </p:grpSpPr>
        <p:cxnSp>
          <p:nvCxnSpPr>
            <p:cNvPr id="110" name="Google Shape;110;p19"/>
            <p:cNvCxnSpPr>
              <a:stCxn id="111" idx="2"/>
              <a:endCxn id="112" idx="2"/>
            </p:cNvCxnSpPr>
            <p:nvPr/>
          </p:nvCxnSpPr>
          <p:spPr>
            <a:xfrm>
              <a:off x="1946650" y="1830525"/>
              <a:ext cx="24900" cy="2577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9"/>
            <p:cNvCxnSpPr/>
            <p:nvPr/>
          </p:nvCxnSpPr>
          <p:spPr>
            <a:xfrm>
              <a:off x="2242650" y="2571750"/>
              <a:ext cx="67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9"/>
            <p:cNvSpPr/>
            <p:nvPr/>
          </p:nvSpPr>
          <p:spPr>
            <a:xfrm>
              <a:off x="542800" y="1219125"/>
              <a:ext cx="2807700" cy="6114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1936 E.coli strains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42800" y="2098225"/>
              <a:ext cx="2857500" cy="6114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Antimicrobial susceptibility test 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for 11 antibiotic sequence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42800" y="2958925"/>
              <a:ext cx="2857500" cy="6114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Labeled :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 - Susceptible, R - Resistant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42800" y="3797125"/>
              <a:ext cx="2857500" cy="6114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Pan genome sequence using paired end reads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9"/>
          <p:cNvGrpSpPr/>
          <p:nvPr/>
        </p:nvGrpSpPr>
        <p:grpSpPr>
          <a:xfrm>
            <a:off x="5133396" y="1110898"/>
            <a:ext cx="2531239" cy="3405873"/>
            <a:chOff x="5949500" y="1196550"/>
            <a:chExt cx="2567700" cy="3734100"/>
          </a:xfrm>
        </p:grpSpPr>
        <p:sp>
          <p:nvSpPr>
            <p:cNvPr id="117" name="Google Shape;117;p19"/>
            <p:cNvSpPr/>
            <p:nvPr/>
          </p:nvSpPr>
          <p:spPr>
            <a:xfrm>
              <a:off x="5949500" y="1196550"/>
              <a:ext cx="2567700" cy="373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5949500" y="1196550"/>
              <a:ext cx="2567700" cy="29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66666"/>
                  </a:solidFill>
                </a:rPr>
                <a:t>The antibiotic components are - 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AMP (ampicillin)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CXM (cefuroxime)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CTX (cefotaxime)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CET (cephalothin)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CTZ (ceftazidime)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GEN (gentamicin),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TBM (tobramycin)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CIP (ciprofloxacin)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AMC (amoxicillin-clavulanate)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AMX (amoxicillin) </a:t>
              </a:r>
              <a:endParaRPr sz="1100">
                <a:solidFill>
                  <a:srgbClr val="666666"/>
                </a:solidFill>
              </a:endParaRPr>
            </a:p>
            <a:p>
              <a:pPr indent="-2984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100"/>
                <a:buAutoNum type="arabicPeriod"/>
              </a:pPr>
              <a:r>
                <a:rPr lang="en" sz="1100">
                  <a:solidFill>
                    <a:srgbClr val="666666"/>
                  </a:solidFill>
                </a:rPr>
                <a:t>TMP (trimethoprim). </a:t>
              </a:r>
              <a:endParaRPr sz="1100">
                <a:solidFill>
                  <a:srgbClr val="666666"/>
                </a:solidFill>
              </a:endParaRPr>
            </a:p>
          </p:txBody>
        </p:sp>
      </p:grp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53200" y="4109025"/>
            <a:ext cx="84423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For each input feature and drug, it can be seen that the count of Susceptible strains(S) in the dataset is </a:t>
            </a: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much more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than Resistant strains(R).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00" y="1009400"/>
            <a:ext cx="3688950" cy="296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50" y="977449"/>
            <a:ext cx="3768525" cy="30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Cleaning and</a:t>
            </a:r>
            <a:r>
              <a:rPr lang="en"/>
              <a:t> </a:t>
            </a:r>
            <a:r>
              <a:rPr lang="en"/>
              <a:t>Preprocessing</a:t>
            </a:r>
            <a:r>
              <a:rPr lang="en"/>
              <a:t> 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constant features (Zero Variation)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that contain only one value for all outputs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Quasi-Constant Features (&lt; 0.1 variation)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that are almost constant, that have more than 99 percent similar values for the output observations.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correlated features (threshold= 0.95)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are correlated if they are close to each other in the linear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Component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Dimensionality reduction technique to increase interpretability but at the same time minimize information loss.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771475"/>
            <a:ext cx="85206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Input Features consist of three main components:-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800">
                <a:solidFill>
                  <a:srgbClr val="666666"/>
                </a:solidFill>
              </a:rPr>
              <a:t>Accessory gene matrix (G) </a:t>
            </a:r>
            <a:endParaRPr sz="18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800">
                <a:solidFill>
                  <a:srgbClr val="666666"/>
                </a:solidFill>
              </a:rPr>
              <a:t>Population structure (P)</a:t>
            </a:r>
            <a:endParaRPr sz="18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800">
                <a:solidFill>
                  <a:srgbClr val="666666"/>
                </a:solidFill>
              </a:rPr>
              <a:t>Year of isolation (Y)</a:t>
            </a:r>
            <a:endParaRPr sz="18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Total number of features - 17200(GY) and  17199(G) and 17727(GYS)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Cleaned Data has features - 3833(GY)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Cleaned Data has features - 6965(GYS)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Cleaned Data has features - 6002(G)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Split the dataset into 2:8 for testing and training to have make results comparable with those in the paper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VotingClassifier -- An improved model!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3733500" cy="3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using Voting Classifier: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Forest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Gradient Boosting Classifier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1283050"/>
            <a:ext cx="4568800" cy="31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