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89800" y="1695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89800" y="1695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ead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965880"/>
            <a:ext cx="7705440" cy="79236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4BBA928-31EF-4464-9506-6EF9961E672C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394920" y="1831680"/>
            <a:ext cx="734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oogle Shape;14;p2" descr=""/>
          <p:cNvPicPr/>
          <p:nvPr/>
        </p:nvPicPr>
        <p:blipFill>
          <a:blip r:embed="rId2"/>
          <a:stretch/>
        </p:blipFill>
        <p:spPr>
          <a:xfrm>
            <a:off x="394920" y="4094280"/>
            <a:ext cx="4813200" cy="962280"/>
          </a:xfrm>
          <a:prstGeom prst="rect">
            <a:avLst/>
          </a:prstGeom>
          <a:ln>
            <a:noFill/>
          </a:ln>
        </p:spPr>
      </p:pic>
      <p:pic>
        <p:nvPicPr>
          <p:cNvPr id="4" name="Google Shape;15;p2" descr=""/>
          <p:cNvPicPr/>
          <p:nvPr/>
        </p:nvPicPr>
        <p:blipFill>
          <a:blip r:embed="rId3"/>
          <a:stretch/>
        </p:blipFill>
        <p:spPr>
          <a:xfrm>
            <a:off x="7039080" y="3524400"/>
            <a:ext cx="2104560" cy="161892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89800" y="1695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2491CA4-6B21-41AB-8159-44C8CD83ADE7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248760" y="848520"/>
            <a:ext cx="860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eada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Wikipedia:Most_frequently_edited_pages" TargetMode="External"/><Relationship Id="rId2" Type="http://schemas.openxmlformats.org/officeDocument/2006/relationships/hyperlink" Target="https://www.somethingawful.com/comedy-goldmine/worthless-wikipedia-pages/1/%7D%20%7BWorthless%20wikipedia%20pages" TargetMode="External"/><Relationship Id="rId3" Type="http://schemas.openxmlformats.org/officeDocument/2006/relationships/hyperlink" Target="https://dl.acm.org/citation.cfm?id=2640074" TargetMode="External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965880"/>
            <a:ext cx="770544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Proxima Nova"/>
                <a:ea typeface="Proxima Nova"/>
              </a:rPr>
              <a:t>Identifying controversial topics in Wikipedia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838520"/>
            <a:ext cx="647640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3f3f3"/>
                </a:solidFill>
                <a:latin typeface="Proxima Nova"/>
                <a:ea typeface="Proxima Nova"/>
              </a:rPr>
              <a:t>CSE-506 Data Mining - Course Project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3f3f3"/>
                </a:solidFill>
                <a:latin typeface="Proxima Nova"/>
                <a:ea typeface="Proxima Nova"/>
              </a:rPr>
              <a:t>Kshitiz Jain (2016051)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3f3f3"/>
                </a:solidFill>
                <a:latin typeface="Proxima Nova"/>
                <a:ea typeface="Proxima Nova"/>
              </a:rPr>
              <a:t>Raj Kamal Yadav (2016076)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3f3f3"/>
                </a:solidFill>
                <a:latin typeface="Proxima Nova"/>
                <a:ea typeface="Proxima Nova"/>
              </a:rPr>
              <a:t>Rahul Garg (2016072)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3f3f3"/>
                </a:solidFill>
                <a:latin typeface="Proxima Nova"/>
                <a:ea typeface="Proxima Nova"/>
              </a:rPr>
              <a:t>Dhurv Bhagat (2016146)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89800" y="1695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34343"/>
                </a:solidFill>
                <a:latin typeface="Proxima Nova"/>
                <a:ea typeface="Proxima Nova"/>
              </a:rPr>
              <a:t>Problem Description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Wikipedia  articles  are  one  of  the  widely  used  encyclopedia.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Giving edit rights to everyone more detailed and broader overview of the article.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Gives rise to the problem of different point of views.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Wikipedia sometimes provides questionable content due to increased controversies between editors.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This  creates  a  need  of  prior  information  for  reader  if  the  particular  Wikipedia article is controversial or not.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89800" y="1695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34343"/>
                </a:solidFill>
                <a:latin typeface="Proxima Nova"/>
                <a:ea typeface="Proxima Nova"/>
              </a:rPr>
              <a:t>Data Collection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Every article on Wikipedia is related to two pages: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Main Page : Polarity of Thoughts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Discussion/Talk Page:  Polarity of Emotions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Wikipedia and MediaWiki APIs are used for extracting data.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The labelled data for our project consist of 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Controversial Articles : Most controversial articles of Wikipedia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Non-Controversial Articles : Worthless pages of Wikipedia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89800" y="1695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34343"/>
                </a:solidFill>
                <a:latin typeface="Proxima Nova"/>
                <a:ea typeface="Proxima Nova"/>
              </a:rPr>
              <a:t>Feature Selection and Pre-processing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Used Statistical data of both main page and it’s discussion page.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Following 7 features are considered for training purposes 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Total revisions of the discussion page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Number of </a:t>
            </a:r>
            <a:r>
              <a:rPr b="0" lang="en-IN" sz="1400" spc="-1" strike="noStrike" u="sng">
                <a:solidFill>
                  <a:srgbClr val="000000"/>
                </a:solidFill>
                <a:uFillTx/>
                <a:latin typeface="Proxima Nova"/>
                <a:ea typeface="Proxima Nova"/>
              </a:rPr>
              <a:t>minor edits</a:t>
            </a: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 of the discussion page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Number of </a:t>
            </a:r>
            <a:r>
              <a:rPr b="0" lang="en-IN" sz="1400" spc="-1" strike="noStrike" u="sng">
                <a:solidFill>
                  <a:srgbClr val="000000"/>
                </a:solidFill>
                <a:uFillTx/>
                <a:latin typeface="Proxima Nova"/>
                <a:ea typeface="Proxima Nova"/>
              </a:rPr>
              <a:t>unique editors</a:t>
            </a: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 of the discussion page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Total revisions of the article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Number of unique editors of the article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Number of revisions of the discussion page by </a:t>
            </a:r>
            <a:r>
              <a:rPr b="0" lang="en-IN" sz="1400" spc="-1" strike="noStrike" u="sng">
                <a:solidFill>
                  <a:srgbClr val="000000"/>
                </a:solidFill>
                <a:uFillTx/>
                <a:latin typeface="Proxima Nova"/>
                <a:ea typeface="Proxima Nova"/>
              </a:rPr>
              <a:t>anonymous editors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Number of revisions of the article by anonymous editors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89800" y="1695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Proxima Nova"/>
                <a:ea typeface="Proxima Nova"/>
              </a:rPr>
              <a:t>Classification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We have used various classification techniques and obtained results (Testing Accuracy) for the same: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Logistic Regression 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96.55%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SVM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100%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Neural Network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93.10%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Decision Tree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100%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Random Forest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100%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Gaussian Naive Bayes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68.58%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K-Neighbours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95.71%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89800" y="72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Proxima Nova"/>
                <a:ea typeface="Proxima Nova"/>
              </a:rPr>
              <a:t>Results and Observation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6159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Decision Tree:- Best accuracy,use split testing at every branch, until a leaf node is reached which represents our final decision.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Random Forest:-collection of decision trees whose results are aggregated into final result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SVM:-data linearly separable in higher dimensions;generate a large margin for our data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Logistic Regression:-probability that a wikipedia page is controversial or not comes out to be approximately one for a given data point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KNN:-assign the data point to the class to which it’s nearest neighbour belongs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Neural Network:- forward and backward propagation for training;use weights learned for prediction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Naive bayes:-worst accuracy;features used not independent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89800" y="1695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Proxima Nova"/>
                <a:ea typeface="Proxima Nova"/>
              </a:rPr>
              <a:t>Problems Faced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Unavailability of labelled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No response from authors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Large size of Wikipedia articles revision dump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Time taken by MediaWiki APIs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Assumptions while generating datasets</a:t>
            </a: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If editor has it’s IP number as it’s name then considered as anonymous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If discussion page is controversial then main page is also controversial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Editor with name “Anonymous” considered as anonymous.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89800" y="1695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Proxima Nova"/>
                <a:ea typeface="Proxima Nova"/>
              </a:rPr>
              <a:t>Learning and Inferences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Different Types of Classifiers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Incorporating Emotions Polarity in the form of Revision Edits from Talk Pages.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Features Selection and Extraction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Data Cleansing and Randomization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89800" y="1695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34343"/>
                </a:solidFill>
                <a:latin typeface="Proxima Nova"/>
                <a:ea typeface="Proxima Nova"/>
              </a:rPr>
              <a:t>References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Controversial Pages : </a:t>
            </a:r>
            <a:r>
              <a:rPr b="0" lang="en-IN" sz="1800" spc="-1" strike="noStrike" u="sng">
                <a:solidFill>
                  <a:srgbClr val="0097a7"/>
                </a:solidFill>
                <a:uFillTx/>
                <a:latin typeface="Proxima Nova"/>
                <a:ea typeface="Proxima Nova"/>
                <a:hlinkClick r:id="rId1"/>
              </a:rPr>
              <a:t>WikiPedia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Non-Controversial Pages : </a:t>
            </a:r>
            <a:r>
              <a:rPr b="0" lang="en-IN" sz="1800" spc="-1" strike="noStrike" u="sng">
                <a:solidFill>
                  <a:srgbClr val="0097a7"/>
                </a:solidFill>
                <a:uFillTx/>
                <a:latin typeface="Proxima Nova"/>
                <a:ea typeface="Proxima Nova"/>
                <a:hlinkClick r:id="rId2"/>
              </a:rPr>
              <a:t>Worthless wikipedia pages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Features Selection :  </a:t>
            </a:r>
            <a:r>
              <a:rPr b="0" lang="en-IN" sz="1800" spc="-1" strike="noStrike" u="sng">
                <a:solidFill>
                  <a:srgbClr val="0097a7"/>
                </a:solidFill>
                <a:uFillTx/>
                <a:latin typeface="Proxima Nova"/>
                <a:ea typeface="Proxima Nova"/>
                <a:hlinkClick r:id="rId3"/>
              </a:rPr>
              <a:t>Proceedings of the 2014 International Conference on Social Computing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2018-11-17T22:02:58Z</dcterms:modified>
  <cp:revision>1</cp:revision>
  <dc:subject/>
  <dc:title/>
</cp:coreProperties>
</file>