
<file path=[Content_Types].xml><?xml version="1.0" encoding="utf-8"?>
<Types xmlns="http://schemas.openxmlformats.org/package/2006/content-types">
  <Default Extension="xml" ContentType="application/xml"/>
  <Default Extension="jpg" ContentType="image/jpeg"/>
  <Default Extension="tiff" ContentType="image/tiff"/>
  <Default Extension="jpeg" ContentType="image/jpeg"/>
  <Default Extension="rels" ContentType="application/vnd.openxmlformats-package.relationships+xml"/>
  <Default Extension="tif" ContentType="image/tif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58" r:id="rId3"/>
    <p:sldId id="261" r:id="rId4"/>
    <p:sldId id="279" r:id="rId5"/>
    <p:sldId id="264" r:id="rId6"/>
    <p:sldId id="265" r:id="rId7"/>
    <p:sldId id="301" r:id="rId8"/>
    <p:sldId id="302" r:id="rId9"/>
    <p:sldId id="280" r:id="rId10"/>
    <p:sldId id="269" r:id="rId11"/>
    <p:sldId id="307" r:id="rId12"/>
    <p:sldId id="270" r:id="rId13"/>
    <p:sldId id="271" r:id="rId14"/>
    <p:sldId id="272" r:id="rId15"/>
    <p:sldId id="282" r:id="rId16"/>
    <p:sldId id="283" r:id="rId17"/>
    <p:sldId id="306" r:id="rId18"/>
    <p:sldId id="303" r:id="rId19"/>
    <p:sldId id="304" r:id="rId20"/>
    <p:sldId id="274" r:id="rId21"/>
    <p:sldId id="275" r:id="rId22"/>
    <p:sldId id="284" r:id="rId23"/>
    <p:sldId id="285" r:id="rId24"/>
    <p:sldId id="286" r:id="rId25"/>
    <p:sldId id="287" r:id="rId26"/>
    <p:sldId id="288" r:id="rId27"/>
    <p:sldId id="289" r:id="rId28"/>
    <p:sldId id="305" r:id="rId29"/>
    <p:sldId id="290" r:id="rId30"/>
    <p:sldId id="291" r:id="rId31"/>
    <p:sldId id="292" r:id="rId32"/>
    <p:sldId id="293" r:id="rId33"/>
    <p:sldId id="294" r:id="rId34"/>
    <p:sldId id="295" r:id="rId35"/>
    <p:sldId id="296" r:id="rId36"/>
    <p:sldId id="298" r:id="rId37"/>
    <p:sldId id="299" r:id="rId3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5" autoAdjust="0"/>
    <p:restoredTop sz="76661" autoAdjust="0"/>
  </p:normalViewPr>
  <p:slideViewPr>
    <p:cSldViewPr>
      <p:cViewPr varScale="1">
        <p:scale>
          <a:sx n="77" d="100"/>
          <a:sy n="77" d="100"/>
        </p:scale>
        <p:origin x="-2144"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DEDC226-185E-3449-929A-0C4118745580}" type="datetime1">
              <a:rPr lang="en-ZA" smtClean="0"/>
              <a:t>01/11/17</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25CEBD3B-75B1-9B40-9837-7D9B06648797}" type="slidenum">
              <a:rPr lang="en-US" smtClean="0"/>
              <a:t>‹#›</a:t>
            </a:fld>
            <a:endParaRPr lang="en-US"/>
          </a:p>
        </p:txBody>
      </p:sp>
    </p:spTree>
    <p:extLst>
      <p:ext uri="{BB962C8B-B14F-4D97-AF65-F5344CB8AC3E}">
        <p14:creationId xmlns:p14="http://schemas.microsoft.com/office/powerpoint/2010/main" val="1966268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8FA89B3-47D9-E143-A936-899279EB76F0}" type="datetime1">
              <a:rPr lang="en-ZA" smtClean="0"/>
              <a:t>01/11/17</a:t>
            </a:fld>
            <a:endParaRPr lang="en-ZA"/>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2A69871-9777-4D61-8520-ADE66A91A95A}" type="slidenum">
              <a:rPr lang="en-ZA" smtClean="0"/>
              <a:t>‹#›</a:t>
            </a:fld>
            <a:endParaRPr lang="en-ZA"/>
          </a:p>
        </p:txBody>
      </p:sp>
    </p:spTree>
    <p:extLst>
      <p:ext uri="{BB962C8B-B14F-4D97-AF65-F5344CB8AC3E}">
        <p14:creationId xmlns:p14="http://schemas.microsoft.com/office/powerpoint/2010/main" val="152607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distrowatch.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distrowatch.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objectives and outcomes</a:t>
            </a:r>
            <a:r>
              <a:rPr lang="en-US" baseline="0" dirty="0" smtClean="0"/>
              <a:t> per session, from the ‘IBT - active learning objectives and outcomes’ google doc</a:t>
            </a:r>
          </a:p>
          <a:p>
            <a:r>
              <a:rPr lang="en-US" baseline="0" dirty="0" smtClean="0"/>
              <a:t>Include this so that the participants are aware of what skills they can expect to gain from your module</a:t>
            </a:r>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2</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Microsoft Windows file structure, the UNIX file structure is arranged in a hierarchical structure, like an inverted tree.</a:t>
            </a:r>
          </a:p>
          <a:p>
            <a:r>
              <a:rPr lang="en-US" dirty="0" smtClean="0"/>
              <a:t>You own this directory and any subdirectories or files created within or below it.</a:t>
            </a:r>
          </a:p>
          <a:p>
            <a:endParaRPr lang="en-US" dirty="0" smtClean="0"/>
          </a:p>
          <a:p>
            <a:r>
              <a:rPr lang="en-US" dirty="0" smtClean="0"/>
              <a:t>The file system tree is composed of different layers</a:t>
            </a:r>
            <a:r>
              <a:rPr lang="en-US" baseline="0" dirty="0" smtClean="0"/>
              <a:t> as we saw previously </a:t>
            </a:r>
            <a:r>
              <a:rPr lang="en-US" dirty="0" smtClean="0"/>
              <a:t>and you are standing in it. At any given moment, you are located in a single directory. Inside that directory, you can see its files and the pathway to its </a:t>
            </a:r>
            <a:r>
              <a:rPr lang="en-US" i="1" dirty="0" smtClean="0"/>
              <a:t>parent directory</a:t>
            </a:r>
            <a:r>
              <a:rPr lang="en-US" dirty="0" smtClean="0"/>
              <a:t> and the pathways to the subdirectories of the directory in which you are standing.</a:t>
            </a:r>
          </a:p>
          <a:p>
            <a:endParaRPr lang="en-US" dirty="0" smtClean="0"/>
          </a:p>
          <a:p>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13</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14</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own this directory and any subdirectories or files created within or below it.</a:t>
            </a:r>
          </a:p>
          <a:p>
            <a:endParaRPr lang="en-US" dirty="0" smtClean="0"/>
          </a:p>
          <a:p>
            <a:r>
              <a:rPr lang="en-US" dirty="0" smtClean="0"/>
              <a:t>The file system tree is composed of different layers</a:t>
            </a:r>
            <a:r>
              <a:rPr lang="en-US" baseline="0" dirty="0" smtClean="0"/>
              <a:t> as we saw previously </a:t>
            </a:r>
            <a:r>
              <a:rPr lang="en-US" dirty="0" smtClean="0"/>
              <a:t>and you are standing in it. At any given moment, you are located in a single directory. Inside that directory, you can see its files and the pathway to its </a:t>
            </a:r>
            <a:r>
              <a:rPr lang="en-US" i="1" dirty="0" smtClean="0"/>
              <a:t>parent directory</a:t>
            </a:r>
            <a:r>
              <a:rPr lang="en-US" dirty="0" smtClean="0"/>
              <a:t> and the pathways to the subdirectories of the directory in which you are standing.</a:t>
            </a:r>
          </a:p>
          <a:p>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15</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 </a:t>
            </a:r>
            <a:r>
              <a:rPr lang="en-US" b="1" dirty="0" smtClean="0"/>
              <a:t>path</a:t>
            </a:r>
            <a:r>
              <a:rPr lang="en-US" dirty="0" smtClean="0"/>
              <a:t> in the file system hierarchy for a given file or folder describes the parents all the way up to the root</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16</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 </a:t>
            </a:r>
            <a:r>
              <a:rPr lang="en-US" b="1" dirty="0" smtClean="0"/>
              <a:t>path</a:t>
            </a:r>
            <a:r>
              <a:rPr lang="en-US" dirty="0" smtClean="0"/>
              <a:t> in the file system hierarchy for a given file or folder describes the parents all the way up to the root</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17</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a:t>
            </a:r>
            <a:r>
              <a:rPr lang="fr-FR" dirty="0" smtClean="0"/>
              <a:t> </a:t>
            </a:r>
            <a:r>
              <a:rPr lang="fr-FR" dirty="0" err="1" smtClean="0"/>
              <a:t>want</a:t>
            </a:r>
            <a:r>
              <a:rPr lang="fr-FR" dirty="0" smtClean="0"/>
              <a:t> to </a:t>
            </a:r>
            <a:r>
              <a:rPr lang="fr-FR" dirty="0" err="1" smtClean="0"/>
              <a:t>find</a:t>
            </a:r>
            <a:r>
              <a:rPr lang="fr-FR" dirty="0" smtClean="0"/>
              <a:t> the </a:t>
            </a:r>
            <a:r>
              <a:rPr lang="fr-FR" dirty="0" err="1" smtClean="0"/>
              <a:t>absolute</a:t>
            </a:r>
            <a:r>
              <a:rPr lang="fr-FR" dirty="0" smtClean="0"/>
              <a:t> </a:t>
            </a:r>
            <a:r>
              <a:rPr lang="fr-FR" dirty="0" err="1" smtClean="0"/>
              <a:t>path</a:t>
            </a:r>
            <a:r>
              <a:rPr lang="fr-FR" dirty="0" smtClean="0"/>
              <a:t> of file 1, </a:t>
            </a:r>
            <a:r>
              <a:rPr lang="fr-FR" dirty="0" err="1" smtClean="0"/>
              <a:t>so</a:t>
            </a:r>
            <a:r>
              <a:rPr lang="fr-FR" dirty="0" smtClean="0"/>
              <a:t> </a:t>
            </a:r>
            <a:r>
              <a:rPr lang="fr-FR" dirty="0" err="1" smtClean="0"/>
              <a:t>we</a:t>
            </a:r>
            <a:r>
              <a:rPr lang="fr-FR" dirty="0" smtClean="0"/>
              <a:t> </a:t>
            </a:r>
            <a:r>
              <a:rPr lang="fr-FR" dirty="0" err="1" smtClean="0"/>
              <a:t>gonna</a:t>
            </a:r>
            <a:r>
              <a:rPr lang="fr-FR" dirty="0" smtClean="0"/>
              <a:t> </a:t>
            </a:r>
            <a:r>
              <a:rPr lang="fr-FR" dirty="0" err="1" smtClean="0"/>
              <a:t>start</a:t>
            </a:r>
            <a:r>
              <a:rPr lang="fr-FR" dirty="0" smtClean="0"/>
              <a:t> </a:t>
            </a:r>
            <a:r>
              <a:rPr lang="fr-FR" dirty="0" err="1" smtClean="0"/>
              <a:t>identifying</a:t>
            </a:r>
            <a:r>
              <a:rPr lang="fr-FR" baseline="0" dirty="0" smtClean="0"/>
              <a:t> all the parents up to the </a:t>
            </a:r>
            <a:r>
              <a:rPr lang="fr-FR" baseline="0" dirty="0" err="1" smtClean="0"/>
              <a:t>root</a:t>
            </a:r>
            <a:endParaRPr lang="fr-FR" baseline="0" dirty="0" smtClean="0"/>
          </a:p>
          <a:p>
            <a:r>
              <a:rPr lang="en-US" dirty="0" smtClean="0"/>
              <a:t>We designate the parent-child relationship using the forward slash. </a:t>
            </a:r>
          </a:p>
          <a:p>
            <a:r>
              <a:rPr lang="en-US" dirty="0" smtClean="0"/>
              <a:t>So from the root go to home directory, then to the </a:t>
            </a:r>
            <a:r>
              <a:rPr lang="en-US" dirty="0" err="1" smtClean="0"/>
              <a:t>Wastson</a:t>
            </a:r>
            <a:r>
              <a:rPr lang="en-US" dirty="0" smtClean="0"/>
              <a:t> home directory then ….</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18</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a:t>
            </a:r>
            <a:r>
              <a:rPr lang="fr-FR" dirty="0" smtClean="0"/>
              <a:t> </a:t>
            </a:r>
            <a:r>
              <a:rPr lang="fr-FR" dirty="0" err="1" smtClean="0"/>
              <a:t>want</a:t>
            </a:r>
            <a:r>
              <a:rPr lang="fr-FR" dirty="0" smtClean="0"/>
              <a:t> to </a:t>
            </a:r>
            <a:r>
              <a:rPr lang="fr-FR" dirty="0" err="1" smtClean="0"/>
              <a:t>find</a:t>
            </a:r>
            <a:r>
              <a:rPr lang="fr-FR" dirty="0" smtClean="0"/>
              <a:t> the </a:t>
            </a:r>
            <a:r>
              <a:rPr lang="fr-FR" dirty="0" err="1" smtClean="0"/>
              <a:t>absolute</a:t>
            </a:r>
            <a:r>
              <a:rPr lang="fr-FR" dirty="0" smtClean="0"/>
              <a:t> </a:t>
            </a:r>
            <a:r>
              <a:rPr lang="fr-FR" dirty="0" err="1" smtClean="0"/>
              <a:t>path</a:t>
            </a:r>
            <a:r>
              <a:rPr lang="fr-FR" dirty="0" smtClean="0"/>
              <a:t> of file 1, </a:t>
            </a:r>
            <a:r>
              <a:rPr lang="fr-FR" dirty="0" err="1" smtClean="0"/>
              <a:t>so</a:t>
            </a:r>
            <a:r>
              <a:rPr lang="fr-FR" dirty="0" smtClean="0"/>
              <a:t> </a:t>
            </a:r>
            <a:r>
              <a:rPr lang="fr-FR" dirty="0" err="1" smtClean="0"/>
              <a:t>we</a:t>
            </a:r>
            <a:r>
              <a:rPr lang="fr-FR" dirty="0" smtClean="0"/>
              <a:t> </a:t>
            </a:r>
            <a:r>
              <a:rPr lang="fr-FR" dirty="0" err="1" smtClean="0"/>
              <a:t>gonna</a:t>
            </a:r>
            <a:r>
              <a:rPr lang="fr-FR" dirty="0" smtClean="0"/>
              <a:t> </a:t>
            </a:r>
            <a:r>
              <a:rPr lang="fr-FR" dirty="0" err="1" smtClean="0"/>
              <a:t>start</a:t>
            </a:r>
            <a:r>
              <a:rPr lang="fr-FR" dirty="0" smtClean="0"/>
              <a:t> </a:t>
            </a:r>
            <a:r>
              <a:rPr lang="fr-FR" dirty="0" err="1" smtClean="0"/>
              <a:t>identifying</a:t>
            </a:r>
            <a:r>
              <a:rPr lang="fr-FR" baseline="0" dirty="0" smtClean="0"/>
              <a:t> all the parents up to the </a:t>
            </a:r>
            <a:r>
              <a:rPr lang="fr-FR" baseline="0" dirty="0" err="1" smtClean="0"/>
              <a:t>root</a:t>
            </a:r>
            <a:endParaRPr lang="fr-FR" baseline="0" dirty="0" smtClean="0"/>
          </a:p>
          <a:p>
            <a:r>
              <a:rPr lang="en-US" dirty="0" smtClean="0"/>
              <a:t>We designate the parent-child relationship using the forward slash. </a:t>
            </a:r>
          </a:p>
          <a:p>
            <a:r>
              <a:rPr lang="en-US" dirty="0" smtClean="0"/>
              <a:t>So from the root go to home directory, then to the </a:t>
            </a:r>
            <a:r>
              <a:rPr lang="en-US" dirty="0" err="1" smtClean="0"/>
              <a:t>Wastson</a:t>
            </a:r>
            <a:r>
              <a:rPr lang="en-US" dirty="0" smtClean="0"/>
              <a:t> home directory then ….</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19</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20</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21</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smtClean="0"/>
              <a:t>Testing The Keyboard</a:t>
            </a:r>
          </a:p>
          <a:p>
            <a:r>
              <a:rPr lang="en-US" dirty="0" smtClean="0"/>
              <a:t>OK, let's try some typing. Bring up a terminal window. You should see a </a:t>
            </a:r>
            <a:r>
              <a:rPr lang="en-US" i="1" dirty="0" smtClean="0"/>
              <a:t>shell prompt</a:t>
            </a:r>
            <a:r>
              <a:rPr lang="en-US" dirty="0" smtClean="0"/>
              <a:t> that contains your user name and the name of the machine followed by a dollar sign. Something like this:</a:t>
            </a:r>
          </a:p>
          <a:p>
            <a:r>
              <a:rPr lang="en-US" dirty="0" smtClean="0"/>
              <a:t>[</a:t>
            </a:r>
            <a:r>
              <a:rPr lang="en-US" dirty="0" err="1" smtClean="0"/>
              <a:t>me@linuxbox</a:t>
            </a:r>
            <a:r>
              <a:rPr lang="en-US" dirty="0" smtClean="0"/>
              <a:t> me]$</a:t>
            </a:r>
          </a:p>
          <a:p>
            <a:r>
              <a:rPr lang="en-US" dirty="0" smtClean="0"/>
              <a:t>Excellent! Now type some nonsense characters and press the enter key.</a:t>
            </a:r>
          </a:p>
          <a:p>
            <a:r>
              <a:rPr lang="en-US" dirty="0" smtClean="0"/>
              <a:t>[</a:t>
            </a:r>
            <a:r>
              <a:rPr lang="en-US" dirty="0" err="1" smtClean="0"/>
              <a:t>me@linuxbox</a:t>
            </a:r>
            <a:r>
              <a:rPr lang="en-US" dirty="0" smtClean="0"/>
              <a:t> me]$ </a:t>
            </a:r>
            <a:r>
              <a:rPr lang="en-US" dirty="0" err="1" smtClean="0"/>
              <a:t>kdkjflajfks</a:t>
            </a:r>
            <a:endParaRPr lang="en-US" dirty="0" smtClean="0"/>
          </a:p>
          <a:p>
            <a:r>
              <a:rPr lang="en-US" dirty="0" smtClean="0"/>
              <a:t>If all went well, you should have gotten an error message complaining that it cannot understand you:</a:t>
            </a:r>
          </a:p>
          <a:p>
            <a:r>
              <a:rPr lang="en-US" dirty="0" smtClean="0"/>
              <a:t>[</a:t>
            </a:r>
            <a:r>
              <a:rPr lang="en-US" dirty="0" err="1" smtClean="0"/>
              <a:t>me@linuxbox</a:t>
            </a:r>
            <a:r>
              <a:rPr lang="en-US" dirty="0" smtClean="0"/>
              <a:t> me]$ </a:t>
            </a:r>
            <a:r>
              <a:rPr lang="en-US" dirty="0" err="1" smtClean="0"/>
              <a:t>kdkjflajfks</a:t>
            </a:r>
            <a:endParaRPr lang="en-US" dirty="0" smtClean="0"/>
          </a:p>
          <a:p>
            <a:r>
              <a:rPr lang="en-US" dirty="0" smtClean="0"/>
              <a:t>bash: </a:t>
            </a:r>
            <a:r>
              <a:rPr lang="en-US" dirty="0" err="1" smtClean="0"/>
              <a:t>kdkjflajfks</a:t>
            </a:r>
            <a:r>
              <a:rPr lang="en-US" dirty="0" smtClean="0"/>
              <a:t>: command not found</a:t>
            </a:r>
          </a:p>
          <a:p>
            <a:r>
              <a:rPr lang="en-US" dirty="0" smtClean="0"/>
              <a:t>Wonderful! Now press the up-arrow key. Watch how our previous command "</a:t>
            </a:r>
            <a:r>
              <a:rPr lang="en-US" dirty="0" err="1" smtClean="0"/>
              <a:t>kdkjflajfks</a:t>
            </a:r>
            <a:r>
              <a:rPr lang="en-US" dirty="0" smtClean="0"/>
              <a:t>" returns. Yes, we have </a:t>
            </a:r>
            <a:r>
              <a:rPr lang="en-US" i="1" dirty="0" smtClean="0"/>
              <a:t>command history</a:t>
            </a:r>
            <a:r>
              <a:rPr lang="en-US" dirty="0" smtClean="0"/>
              <a:t>. Press the down-arrow and we get the blank line again.</a:t>
            </a:r>
          </a:p>
          <a:p>
            <a:r>
              <a:rPr lang="en-US" dirty="0" smtClean="0"/>
              <a:t>Recall the "</a:t>
            </a:r>
            <a:r>
              <a:rPr lang="en-US" dirty="0" err="1" smtClean="0"/>
              <a:t>kdkjflajfks</a:t>
            </a:r>
            <a:r>
              <a:rPr lang="en-US" dirty="0" smtClean="0"/>
              <a:t>" command using the up-arrow key if needed. Now, try the left and right-arrow keys. You can position the text cursor anywhere in the command line. This allows you to easily correct mistakes.</a:t>
            </a:r>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22</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objectives and outcomes</a:t>
            </a:r>
            <a:r>
              <a:rPr lang="en-US" baseline="0" dirty="0" smtClean="0"/>
              <a:t> per session, from the ‘IBT 2016 - active learning objectives and outcomes’ google doc</a:t>
            </a:r>
          </a:p>
          <a:p>
            <a:r>
              <a:rPr lang="en-US" baseline="0" dirty="0" smtClean="0"/>
              <a:t>Include this so that the participants are aware of what skills they can expect to gain from your module</a:t>
            </a:r>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3</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23</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Some of them are described later in this tutorial and are summarized here.</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24</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Think of the file system tree as a maze, and you are standing in it. At any given moment, you are located in a single directory. Inside that directory, you can see its files and the pathway to its </a:t>
            </a:r>
            <a:r>
              <a:rPr lang="en-US" i="1" dirty="0" smtClean="0"/>
              <a:t>parent directory</a:t>
            </a:r>
            <a:r>
              <a:rPr lang="en-US" dirty="0" smtClean="0"/>
              <a:t> and the pathways to the subdirectories of the directory in which you are standing.</a:t>
            </a:r>
          </a:p>
          <a:p>
            <a:r>
              <a:rPr lang="en-US" dirty="0" smtClean="0"/>
              <a:t>The directory you are standing in is called the </a:t>
            </a:r>
            <a:r>
              <a:rPr lang="en-US" i="1" dirty="0" smtClean="0"/>
              <a:t>working directory</a:t>
            </a:r>
            <a:r>
              <a:rPr lang="en-US" dirty="0" smtClean="0"/>
              <a:t>. To find the name of the working directory, use the </a:t>
            </a:r>
            <a:r>
              <a:rPr lang="en-US" dirty="0" err="1" smtClean="0"/>
              <a:t>pwd</a:t>
            </a:r>
            <a:r>
              <a:rPr lang="en-US" dirty="0" smtClean="0"/>
              <a:t> command.</a:t>
            </a:r>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25</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t>
            </a:r>
            <a:r>
              <a:rPr lang="fr-FR" dirty="0" smtClean="0"/>
              <a:t>s </a:t>
            </a:r>
            <a:r>
              <a:rPr lang="fr-FR" dirty="0" err="1" smtClean="0"/>
              <a:t>is</a:t>
            </a:r>
            <a:r>
              <a:rPr lang="fr-FR" dirty="0" smtClean="0"/>
              <a:t> </a:t>
            </a:r>
            <a:r>
              <a:rPr lang="fr-FR" dirty="0" err="1" smtClean="0"/>
              <a:t>defintely</a:t>
            </a:r>
            <a:r>
              <a:rPr lang="fr-FR" dirty="0" smtClean="0"/>
              <a:t> one of the </a:t>
            </a:r>
            <a:r>
              <a:rPr lang="fr-FR" dirty="0" err="1" smtClean="0"/>
              <a:t>most</a:t>
            </a:r>
            <a:r>
              <a:rPr lang="fr-FR" dirty="0" smtClean="0"/>
              <a:t> </a:t>
            </a:r>
            <a:r>
              <a:rPr lang="fr-FR" dirty="0" err="1" smtClean="0"/>
              <a:t>useful</a:t>
            </a:r>
            <a:r>
              <a:rPr lang="fr-FR" dirty="0" smtClean="0"/>
              <a:t> </a:t>
            </a:r>
            <a:r>
              <a:rPr lang="fr-FR" dirty="0" err="1" smtClean="0"/>
              <a:t>commands</a:t>
            </a:r>
            <a:r>
              <a:rPr lang="fr-FR"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list the files in the working directory, use the </a:t>
            </a:r>
            <a:r>
              <a:rPr lang="en-US" dirty="0" err="1" smtClean="0"/>
              <a:t>ls</a:t>
            </a:r>
            <a:r>
              <a:rPr lang="en-US" dirty="0" smtClean="0"/>
              <a:t> command.</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26</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Let’s</a:t>
            </a:r>
            <a:r>
              <a:rPr lang="fr-FR" dirty="0" smtClean="0"/>
              <a:t> </a:t>
            </a:r>
            <a:r>
              <a:rPr lang="fr-FR" dirty="0" err="1" smtClean="0"/>
              <a:t>try</a:t>
            </a:r>
            <a:r>
              <a:rPr lang="fr-FR" baseline="0" dirty="0" smtClean="0"/>
              <a:t> to </a:t>
            </a:r>
            <a:r>
              <a:rPr lang="fr-FR" baseline="0" dirty="0" err="1" smtClean="0"/>
              <a:t>crate</a:t>
            </a:r>
            <a:r>
              <a:rPr lang="fr-FR" baseline="0" dirty="0" smtClean="0"/>
              <a:t> a new test directory via </a:t>
            </a:r>
            <a:r>
              <a:rPr lang="fr-FR" baseline="0" dirty="0" err="1" smtClean="0"/>
              <a:t>your</a:t>
            </a:r>
            <a:r>
              <a:rPr lang="fr-FR" baseline="0" dirty="0" smtClean="0"/>
              <a:t> terminal</a:t>
            </a:r>
          </a:p>
          <a:p>
            <a:r>
              <a:rPr lang="en-US" baseline="0" dirty="0" smtClean="0"/>
              <a:t>R</a:t>
            </a:r>
            <a:r>
              <a:rPr lang="fr-FR" baseline="0" dirty="0" err="1" smtClean="0"/>
              <a:t>emember</a:t>
            </a:r>
            <a:r>
              <a:rPr lang="fr-FR" baseline="0" dirty="0" smtClean="0"/>
              <a:t> </a:t>
            </a:r>
            <a:r>
              <a:rPr lang="fr-FR" baseline="0" dirty="0" err="1" smtClean="0"/>
              <a:t>that</a:t>
            </a:r>
            <a:r>
              <a:rPr lang="fr-FR" baseline="0" dirty="0" smtClean="0"/>
              <a:t> Linux </a:t>
            </a:r>
            <a:r>
              <a:rPr lang="fr-FR" baseline="0" dirty="0" err="1" smtClean="0"/>
              <a:t>is</a:t>
            </a:r>
            <a:r>
              <a:rPr lang="fr-FR" baseline="0" dirty="0" smtClean="0"/>
              <a:t> case </a:t>
            </a:r>
            <a:r>
              <a:rPr lang="fr-FR" baseline="0" dirty="0" err="1" smtClean="0"/>
              <a:t>sensitve</a:t>
            </a:r>
            <a:r>
              <a:rPr lang="fr-FR" baseline="0" dirty="0" smtClean="0"/>
              <a:t> test </a:t>
            </a:r>
            <a:r>
              <a:rPr lang="fr-FR" baseline="0" dirty="0" err="1" smtClean="0"/>
              <a:t>is</a:t>
            </a:r>
            <a:r>
              <a:rPr lang="fr-FR" baseline="0" dirty="0" smtClean="0"/>
              <a:t> </a:t>
            </a:r>
            <a:r>
              <a:rPr lang="fr-FR" baseline="0" dirty="0" err="1" smtClean="0"/>
              <a:t>different</a:t>
            </a:r>
            <a:r>
              <a:rPr lang="fr-FR" baseline="0" dirty="0" smtClean="0"/>
              <a:t> </a:t>
            </a:r>
            <a:r>
              <a:rPr lang="fr-FR" baseline="0" dirty="0" err="1" smtClean="0"/>
              <a:t>from</a:t>
            </a:r>
            <a:r>
              <a:rPr lang="fr-FR" baseline="0" dirty="0" smtClean="0"/>
              <a:t> Test</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27</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These examples also point out an important concept about commands. Most commands operate like this:</a:t>
            </a:r>
          </a:p>
          <a:p>
            <a:r>
              <a:rPr lang="en-US" i="1" dirty="0" smtClean="0"/>
              <a:t>command -options arguments</a:t>
            </a:r>
            <a:r>
              <a:rPr lang="en-US" dirty="0" smtClean="0"/>
              <a:t> </a:t>
            </a:r>
            <a:endParaRPr lang="en-US"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28</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29</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change your working directory (where you are standing) you use the cd command. To do this, type cd followed by the </a:t>
            </a:r>
            <a:r>
              <a:rPr lang="en-US" i="1" dirty="0" smtClean="0"/>
              <a:t>pathname</a:t>
            </a:r>
            <a:r>
              <a:rPr lang="en-US" dirty="0" smtClean="0"/>
              <a:t> of the desired working directory. A pathname is the route you take along the branches of the tree to get to the directory you want. Pathnames can be specified in one of two different ways; </a:t>
            </a:r>
            <a:r>
              <a:rPr lang="en-US" i="1" dirty="0" smtClean="0"/>
              <a:t>absolute pathnames</a:t>
            </a:r>
            <a:r>
              <a:rPr lang="en-US" dirty="0" smtClean="0"/>
              <a:t> or </a:t>
            </a:r>
            <a:r>
              <a:rPr lang="en-US" i="1" dirty="0" smtClean="0"/>
              <a:t>relative pathnames</a:t>
            </a:r>
            <a:r>
              <a:rPr lang="en-US" dirty="0" smtClean="0"/>
              <a:t>. Let's look with absolute pathnames first. cd /home/Watson/IBT2016</a:t>
            </a:r>
            <a:endParaRPr lang="fr-FR" dirty="0" smtClean="0">
              <a:solidFill>
                <a:schemeClr val="accent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solidFill>
                <a:schemeClr val="accent1"/>
              </a:solidFill>
            </a:endParaRPr>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30</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change your working directory (where you are standing) you use the cd command. To do this, type cd followed by the </a:t>
            </a:r>
            <a:r>
              <a:rPr lang="en-US" i="1" dirty="0" smtClean="0"/>
              <a:t>pathname</a:t>
            </a:r>
            <a:r>
              <a:rPr lang="en-US" dirty="0" smtClean="0"/>
              <a:t> of the desired working directory. A pathname is the route you take along the branches of the tree to get to the directory you want. Pathnames can be specified in one of two different ways; </a:t>
            </a:r>
            <a:r>
              <a:rPr lang="en-US" i="1" dirty="0" smtClean="0"/>
              <a:t>absolute pathnames</a:t>
            </a:r>
            <a:r>
              <a:rPr lang="en-US" dirty="0" smtClean="0"/>
              <a:t> or </a:t>
            </a:r>
            <a:r>
              <a:rPr lang="en-US" i="1" dirty="0" smtClean="0"/>
              <a:t>relative pathnames</a:t>
            </a:r>
            <a:r>
              <a:rPr lang="en-US" dirty="0" smtClean="0"/>
              <a:t>. Let's look with absolute pathnames first. cd /home/Watson/IBT2016</a:t>
            </a:r>
            <a:endParaRPr lang="fr-FR" smtClean="0">
              <a:solidFill>
                <a:schemeClr val="accent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solidFill>
                <a:schemeClr val="accent1"/>
              </a:solidFill>
            </a:endParaRPr>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31</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rmdir</a:t>
            </a:r>
            <a:r>
              <a:rPr lang="en-US" dirty="0" smtClean="0"/>
              <a:t>: failed to remove `</a:t>
            </a:r>
            <a:r>
              <a:rPr lang="en-US" dirty="0" err="1" smtClean="0"/>
              <a:t>NewDir</a:t>
            </a:r>
            <a:r>
              <a:rPr lang="en-US" smtClean="0"/>
              <a:t>/': Directory not empty</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32</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4</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rmdir</a:t>
            </a:r>
            <a:r>
              <a:rPr lang="en-US" dirty="0" smtClean="0"/>
              <a:t>: failed to remove `</a:t>
            </a:r>
            <a:r>
              <a:rPr lang="en-US" dirty="0" err="1" smtClean="0"/>
              <a:t>NewDir</a:t>
            </a:r>
            <a:r>
              <a:rPr lang="en-US" dirty="0" smtClean="0"/>
              <a:t>/': Directory not empty</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33</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rmdir</a:t>
            </a:r>
            <a:r>
              <a:rPr lang="en-US" dirty="0" smtClean="0"/>
              <a:t>: failed to remove `</a:t>
            </a:r>
            <a:r>
              <a:rPr lang="en-US" dirty="0" err="1" smtClean="0"/>
              <a:t>NewDir</a:t>
            </a:r>
            <a:r>
              <a:rPr lang="en-US" dirty="0" smtClean="0"/>
              <a:t>/': Directory not empty</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34</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35</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type cd followed by nothing, cd will change the working directory to your home directory.</a:t>
            </a:r>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36</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37</a:t>
            </a:fld>
            <a:endParaRPr lang="en-ZA"/>
          </a:p>
        </p:txBody>
      </p:sp>
    </p:spTree>
    <p:extLst>
      <p:ext uri="{BB962C8B-B14F-4D97-AF65-F5344CB8AC3E}">
        <p14:creationId xmlns:p14="http://schemas.microsoft.com/office/powerpoint/2010/main" val="191026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It is available for free download from various websites in the form of distributions (or “</a:t>
            </a:r>
            <a:r>
              <a:rPr lang="en-US" dirty="0" err="1" smtClean="0"/>
              <a:t>distros</a:t>
            </a:r>
            <a:r>
              <a:rPr lang="en-US" dirty="0" smtClean="0"/>
              <a:t>”).</a:t>
            </a:r>
          </a:p>
          <a:p>
            <a:r>
              <a:rPr lang="en-US" dirty="0" smtClean="0"/>
              <a:t>A variety of </a:t>
            </a:r>
            <a:r>
              <a:rPr lang="en-US" dirty="0" err="1" smtClean="0"/>
              <a:t>distros</a:t>
            </a:r>
            <a:r>
              <a:rPr lang="en-US" dirty="0" smtClean="0"/>
              <a:t> are available and the differences between them are in the types of software that comes packaged with the operating system. Many are specialized for specific tasks like graphic design, sound mixing/editing or performing scientific work (e.g. calculations or DNA alignments). You can find more information about </a:t>
            </a:r>
            <a:r>
              <a:rPr lang="en-US" dirty="0" err="1" smtClean="0"/>
              <a:t>distros</a:t>
            </a:r>
            <a:r>
              <a:rPr lang="en-US" dirty="0" smtClean="0"/>
              <a:t> </a:t>
            </a:r>
            <a:r>
              <a:rPr lang="en-US" dirty="0" smtClean="0">
                <a:hlinkClick r:id="rId3"/>
              </a:rPr>
              <a:t>here</a:t>
            </a:r>
            <a:r>
              <a:rPr lang="en-US" dirty="0" smtClean="0"/>
              <a:t>.</a:t>
            </a:r>
          </a:p>
          <a:p>
            <a:endParaRPr lang="fr-FR" dirty="0" smtClean="0"/>
          </a:p>
          <a:p>
            <a:endParaRPr lang="fr-FR"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7</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It is available for free download from various websites in the form of distributions (or “</a:t>
            </a:r>
            <a:r>
              <a:rPr lang="en-US" dirty="0" err="1" smtClean="0"/>
              <a:t>distros</a:t>
            </a:r>
            <a:r>
              <a:rPr lang="en-US" dirty="0" smtClean="0"/>
              <a:t>”).</a:t>
            </a:r>
          </a:p>
          <a:p>
            <a:r>
              <a:rPr lang="en-US" dirty="0" smtClean="0"/>
              <a:t>A variety of </a:t>
            </a:r>
            <a:r>
              <a:rPr lang="en-US" dirty="0" err="1" smtClean="0"/>
              <a:t>distros</a:t>
            </a:r>
            <a:r>
              <a:rPr lang="en-US" dirty="0" smtClean="0"/>
              <a:t> are available and the differences between them are in the types of software that comes packaged with the operating system. Many are specialized for specific tasks like graphic design, sound mixing/editing or performing scientific work (e.g. calculations or DNA alignments). You can find more information about </a:t>
            </a:r>
            <a:r>
              <a:rPr lang="en-US" dirty="0" err="1" smtClean="0"/>
              <a:t>distros</a:t>
            </a:r>
            <a:r>
              <a:rPr lang="en-US" dirty="0" smtClean="0"/>
              <a:t> </a:t>
            </a:r>
            <a:r>
              <a:rPr lang="en-US" dirty="0" smtClean="0">
                <a:hlinkClick r:id="rId3"/>
              </a:rPr>
              <a:t>here</a:t>
            </a:r>
            <a:r>
              <a:rPr lang="en-US" dirty="0" smtClean="0"/>
              <a:t>.</a:t>
            </a:r>
          </a:p>
          <a:p>
            <a:endParaRPr lang="fr-FR" smtClean="0"/>
          </a:p>
          <a:p>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8</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UNIX OS are composed of 3</a:t>
            </a:r>
            <a:r>
              <a:rPr lang="en-US" baseline="0" dirty="0" smtClean="0"/>
              <a:t> essential layers: </a:t>
            </a:r>
          </a:p>
          <a:p>
            <a:r>
              <a:rPr lang="en-US" dirty="0" smtClean="0"/>
              <a:t>The kernel the core that provides basic services for all other parts of the operating </a:t>
            </a:r>
            <a:r>
              <a:rPr lang="en-US" dirty="0" err="1" smtClean="0"/>
              <a:t>system.It</a:t>
            </a:r>
            <a:r>
              <a:rPr lang="en-US" dirty="0" smtClean="0"/>
              <a:t> talks with devices and includes an interrupt handler that handles all requests or completed I/O  space and memory managing,</a:t>
            </a:r>
            <a:r>
              <a:rPr lang="en-US" baseline="0" dirty="0" smtClean="0"/>
              <a:t> etc.</a:t>
            </a:r>
          </a:p>
          <a:p>
            <a:endParaRPr lang="en-US" baseline="0" dirty="0" smtClean="0"/>
          </a:p>
          <a:p>
            <a:r>
              <a:rPr lang="en-US" baseline="0" dirty="0" smtClean="0"/>
              <a:t>The shell acts as an interface between the user and the kernel is basically the terminal, the user interface from which we can run the different applications and manage the system</a:t>
            </a:r>
          </a:p>
          <a:p>
            <a:r>
              <a:rPr lang="en-US" dirty="0" smtClean="0"/>
              <a:t>Applications: programs that can run under control of the Kernel.</a:t>
            </a:r>
          </a:p>
          <a:p>
            <a:endParaRPr lang="en-US" baseline="0" dirty="0" smtClean="0"/>
          </a:p>
          <a:p>
            <a:r>
              <a:rPr lang="en-US" baseline="0" dirty="0" smtClean="0"/>
              <a:t> </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9</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shell is a command line interpreter and processor (CLI). It interprets the commands the user types in and arranges for them to be carried out. The commands are themselves programs</a:t>
            </a:r>
          </a:p>
          <a:p>
            <a:endParaRPr lang="fr-FR" dirty="0" smtClean="0"/>
          </a:p>
          <a:p>
            <a:r>
              <a:rPr lang="fr-FR" dirty="0" err="1" smtClean="0"/>
              <a:t>Here</a:t>
            </a:r>
            <a:r>
              <a:rPr lang="fr-FR" dirty="0" smtClean="0"/>
              <a:t> </a:t>
            </a:r>
            <a:r>
              <a:rPr lang="fr-FR" dirty="0" err="1" smtClean="0"/>
              <a:t>we</a:t>
            </a:r>
            <a:r>
              <a:rPr lang="fr-FR" dirty="0" smtClean="0"/>
              <a:t> </a:t>
            </a:r>
            <a:r>
              <a:rPr lang="fr-FR" dirty="0" err="1" smtClean="0"/>
              <a:t>can</a:t>
            </a:r>
            <a:r>
              <a:rPr lang="fr-FR" dirty="0" smtClean="0"/>
              <a:t> do the </a:t>
            </a:r>
            <a:r>
              <a:rPr lang="fr-FR" dirty="0" err="1" smtClean="0"/>
              <a:t>demo</a:t>
            </a:r>
            <a:r>
              <a:rPr lang="fr-FR" baseline="0" dirty="0" smtClean="0"/>
              <a:t> </a:t>
            </a:r>
            <a:r>
              <a:rPr lang="fr-FR" baseline="0" dirty="0" err="1" smtClean="0"/>
              <a:t>from</a:t>
            </a:r>
            <a:r>
              <a:rPr lang="fr-FR" baseline="0" dirty="0" smtClean="0"/>
              <a:t> the terminal and </a:t>
            </a:r>
            <a:r>
              <a:rPr lang="fr-FR" baseline="0" dirty="0" err="1" smtClean="0"/>
              <a:t>explain</a:t>
            </a:r>
            <a:r>
              <a:rPr lang="fr-FR" baseline="0" dirty="0" smtClean="0"/>
              <a:t> the prompt I </a:t>
            </a:r>
            <a:r>
              <a:rPr lang="fr-FR" baseline="0" dirty="0" err="1" smtClean="0"/>
              <a:t>think</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10</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shell is a command line interpreter (CLI). It interprets the commands the user types in and arranges for them to be carried out. The commands are themselves programs</a:t>
            </a:r>
          </a:p>
          <a:p>
            <a:endParaRPr lang="fr-FR" dirty="0" smtClean="0"/>
          </a:p>
          <a:p>
            <a:r>
              <a:rPr lang="fr-FR" dirty="0" err="1" smtClean="0"/>
              <a:t>Here</a:t>
            </a:r>
            <a:r>
              <a:rPr lang="fr-FR" dirty="0" smtClean="0"/>
              <a:t> </a:t>
            </a:r>
            <a:r>
              <a:rPr lang="fr-FR" dirty="0" err="1" smtClean="0"/>
              <a:t>we</a:t>
            </a:r>
            <a:r>
              <a:rPr lang="fr-FR" dirty="0" smtClean="0"/>
              <a:t> </a:t>
            </a:r>
            <a:r>
              <a:rPr lang="fr-FR" dirty="0" err="1" smtClean="0"/>
              <a:t>can</a:t>
            </a:r>
            <a:r>
              <a:rPr lang="fr-FR" dirty="0" smtClean="0"/>
              <a:t> do the </a:t>
            </a:r>
            <a:r>
              <a:rPr lang="fr-FR" dirty="0" err="1" smtClean="0"/>
              <a:t>demo</a:t>
            </a:r>
            <a:r>
              <a:rPr lang="fr-FR" baseline="0" dirty="0" smtClean="0"/>
              <a:t> </a:t>
            </a:r>
            <a:r>
              <a:rPr lang="fr-FR" baseline="0" dirty="0" err="1" smtClean="0"/>
              <a:t>from</a:t>
            </a:r>
            <a:r>
              <a:rPr lang="fr-FR" baseline="0" dirty="0" smtClean="0"/>
              <a:t> the terminal and </a:t>
            </a:r>
            <a:r>
              <a:rPr lang="fr-FR" baseline="0" dirty="0" err="1" smtClean="0"/>
              <a:t>explain</a:t>
            </a:r>
            <a:r>
              <a:rPr lang="fr-FR" baseline="0" dirty="0" smtClean="0"/>
              <a:t> the prompt I </a:t>
            </a:r>
            <a:r>
              <a:rPr lang="fr-FR" baseline="0" dirty="0" err="1" smtClean="0"/>
              <a:t>think</a:t>
            </a:r>
            <a:endParaRPr lang="fr-FR" dirty="0"/>
          </a:p>
        </p:txBody>
      </p:sp>
      <p:sp>
        <p:nvSpPr>
          <p:cNvPr id="4" name="Espace réservé du numéro de diapositive 3"/>
          <p:cNvSpPr>
            <a:spLocks noGrp="1"/>
          </p:cNvSpPr>
          <p:nvPr>
            <p:ph type="sldNum" sz="quarter" idx="10"/>
          </p:nvPr>
        </p:nvSpPr>
        <p:spPr/>
        <p:txBody>
          <a:bodyPr/>
          <a:lstStyle/>
          <a:p>
            <a:fld id="{B2A69871-9777-4D61-8520-ADE66A91A95A}" type="slidenum">
              <a:rPr lang="en-ZA" smtClean="0"/>
              <a:t>11</a:t>
            </a:fld>
            <a:endParaRPr lang="en-ZA"/>
          </a:p>
        </p:txBody>
      </p:sp>
    </p:spTree>
    <p:extLst>
      <p:ext uri="{BB962C8B-B14F-4D97-AF65-F5344CB8AC3E}">
        <p14:creationId xmlns:p14="http://schemas.microsoft.com/office/powerpoint/2010/main" val="32911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A69871-9777-4D61-8520-ADE66A91A95A}" type="slidenum">
              <a:rPr lang="en-ZA" smtClean="0"/>
              <a:t>12</a:t>
            </a:fld>
            <a:endParaRPr lang="en-ZA"/>
          </a:p>
        </p:txBody>
      </p:sp>
    </p:spTree>
    <p:extLst>
      <p:ext uri="{BB962C8B-B14F-4D97-AF65-F5344CB8AC3E}">
        <p14:creationId xmlns:p14="http://schemas.microsoft.com/office/powerpoint/2010/main" val="191026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2355A2DE-0061-744F-B8BC-49E84F10F64F}" type="datetime1">
              <a:rPr lang="en-ZA" smtClean="0"/>
              <a:t>01/11/17</a:t>
            </a:fld>
            <a:endParaRPr lang="en-ZA"/>
          </a:p>
        </p:txBody>
      </p:sp>
      <p:pic>
        <p:nvPicPr>
          <p:cNvPr id="12" name="Picture 2" descr="C:\Users\user\Desktop\Sumir_H3Bionet_docs_recieved\logos\logo_tex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c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spTree>
    <p:extLst>
      <p:ext uri="{BB962C8B-B14F-4D97-AF65-F5344CB8AC3E}">
        <p14:creationId xmlns:p14="http://schemas.microsoft.com/office/powerpoint/2010/main" val="261647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77603A7-1C0D-5B4E-A9DB-1FAC3F46889E}" type="datetime1">
              <a:rPr lang="en-ZA" smtClean="0"/>
              <a:t>01/11/17</a:t>
            </a:fld>
            <a:endParaRPr lang="en-ZA"/>
          </a:p>
        </p:txBody>
      </p:sp>
      <p:sp>
        <p:nvSpPr>
          <p:cNvPr id="5" name="Footer Placeholder 4"/>
          <p:cNvSpPr>
            <a:spLocks noGrp="1"/>
          </p:cNvSpPr>
          <p:nvPr>
            <p:ph type="ftr" sz="quarter" idx="11"/>
          </p:nvPr>
        </p:nvSpPr>
        <p:spPr/>
        <p:txBody>
          <a:bodyPr/>
          <a:lstStyle/>
          <a:p>
            <a:r>
              <a:rPr lang="en-ZA" smtClean="0"/>
              <a:t>Introduction to Bioinformatics Workshop - Module Name</a:t>
            </a:r>
            <a:endParaRPr lang="en-ZA"/>
          </a:p>
        </p:txBody>
      </p:sp>
      <p:sp>
        <p:nvSpPr>
          <p:cNvPr id="6" name="Slide Number Placeholder 5"/>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11796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0C69AC05-D3EB-E045-844D-839D89557B59}" type="datetime1">
              <a:rPr lang="en-ZA" smtClean="0"/>
              <a:t>01/11/17</a:t>
            </a:fld>
            <a:endParaRPr lang="en-ZA"/>
          </a:p>
        </p:txBody>
      </p:sp>
      <p:sp>
        <p:nvSpPr>
          <p:cNvPr id="5" name="Footer Placeholder 4"/>
          <p:cNvSpPr>
            <a:spLocks noGrp="1"/>
          </p:cNvSpPr>
          <p:nvPr>
            <p:ph type="ftr" sz="quarter" idx="11"/>
          </p:nvPr>
        </p:nvSpPr>
        <p:spPr/>
        <p:txBody>
          <a:bodyPr/>
          <a:lstStyle/>
          <a:p>
            <a:r>
              <a:rPr lang="en-ZA" smtClean="0"/>
              <a:t>Introduction to Bioinformatics Workshop - Module Name</a:t>
            </a:r>
            <a:endParaRPr lang="en-ZA"/>
          </a:p>
        </p:txBody>
      </p:sp>
      <p:sp>
        <p:nvSpPr>
          <p:cNvPr id="6" name="Slide Number Placeholder 5"/>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2962039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pic>
        <p:nvPicPr>
          <p:cNvPr id="6" name="Picture 2" descr="C:\Users\user\Desktop\Sumir_H3Bionet_docs_recieved\logos\logo_tex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a:xfrm>
            <a:off x="4932040" y="6309320"/>
            <a:ext cx="4176464" cy="396311"/>
          </a:xfrm>
          <a:ln>
            <a:noFill/>
          </a:ln>
        </p:spPr>
        <p:txBody>
          <a:bodyPr/>
          <a:lstStyle>
            <a:lvl1pPr algn="r">
              <a:defRPr/>
            </a:lvl1pPr>
          </a:lstStyle>
          <a:p>
            <a:r>
              <a:rPr lang="en-ZA" b="1" smtClean="0">
                <a:solidFill>
                  <a:schemeClr val="tx2">
                    <a:lumMod val="40000"/>
                    <a:lumOff val="60000"/>
                  </a:schemeClr>
                </a:solidFill>
              </a:rPr>
              <a:t>Introduction to Bioinformatics online course: IBT</a:t>
            </a:r>
            <a:endParaRPr lang="en-ZA" b="1" dirty="0">
              <a:solidFill>
                <a:schemeClr val="tx2">
                  <a:lumMod val="40000"/>
                  <a:lumOff val="60000"/>
                </a:schemeClr>
              </a:solidFill>
            </a:endParaRPr>
          </a:p>
        </p:txBody>
      </p:sp>
      <p:sp>
        <p:nvSpPr>
          <p:cNvPr id="8" name="Rectangle 7"/>
          <p:cNvSpPr/>
          <p:nvPr userDrawn="1"/>
        </p:nvSpPr>
        <p:spPr>
          <a:xfrm>
            <a:off x="7506834" y="6579483"/>
            <a:ext cx="1601670" cy="276999"/>
          </a:xfrm>
          <a:prstGeom prst="rect">
            <a:avLst/>
          </a:prstGeom>
        </p:spPr>
        <p:txBody>
          <a:bodyPr wrap="none">
            <a:spAutoFit/>
          </a:bodyPr>
          <a:lstStyle/>
          <a:p>
            <a:r>
              <a:rPr lang="en-ZA" sz="1200" b="1" dirty="0" smtClean="0">
                <a:solidFill>
                  <a:schemeClr val="tx2">
                    <a:lumMod val="40000"/>
                    <a:lumOff val="60000"/>
                  </a:schemeClr>
                </a:solidFill>
              </a:rPr>
              <a:t>Linux   | Amel Ghouila</a:t>
            </a:r>
            <a:endParaRPr lang="en-ZA" sz="1200" b="1" dirty="0">
              <a:solidFill>
                <a:schemeClr val="tx2">
                  <a:lumMod val="40000"/>
                  <a:lumOff val="60000"/>
                </a:schemeClr>
              </a:solidFill>
            </a:endParaRPr>
          </a:p>
        </p:txBody>
      </p:sp>
      <p:pic>
        <p:nvPicPr>
          <p:cNvPr id="9" name="Espace réservé du contenu 2" descr="logo IP Tunis fr-ar.jpg"/>
          <p:cNvPicPr>
            <a:picLocks noChangeAspect="1"/>
          </p:cNvPicPr>
          <p:nvPr userDrawn="1"/>
        </p:nvPicPr>
        <p:blipFill>
          <a:blip r:embed="rId3">
            <a:extLst>
              <a:ext uri="{28A0092B-C50C-407E-A947-70E740481C1C}">
                <a14:useLocalDpi xmlns:a14="http://schemas.microsoft.com/office/drawing/2010/main" val="0"/>
              </a:ext>
            </a:extLst>
          </a:blip>
          <a:srcRect t="-64518" b="-64518"/>
          <a:stretch>
            <a:fillRect/>
          </a:stretch>
        </p:blipFill>
        <p:spPr>
          <a:xfrm>
            <a:off x="7380312" y="44624"/>
            <a:ext cx="1689396" cy="792088"/>
          </a:xfrm>
          <a:prstGeom prst="rect">
            <a:avLst/>
          </a:prstGeom>
        </p:spPr>
      </p:pic>
      <p:pic>
        <p:nvPicPr>
          <p:cNvPr id="10" name="Picture 9" descr="cc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spTree>
    <p:extLst>
      <p:ext uri="{BB962C8B-B14F-4D97-AF65-F5344CB8AC3E}">
        <p14:creationId xmlns:p14="http://schemas.microsoft.com/office/powerpoint/2010/main" val="277096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B075940C-C0E2-7943-B281-34616738CC1C}" type="datetime1">
              <a:rPr lang="en-ZA" smtClean="0"/>
              <a:t>01/11/17</a:t>
            </a:fld>
            <a:endParaRPr lang="en-ZA"/>
          </a:p>
        </p:txBody>
      </p:sp>
    </p:spTree>
    <p:extLst>
      <p:ext uri="{BB962C8B-B14F-4D97-AF65-F5344CB8AC3E}">
        <p14:creationId xmlns:p14="http://schemas.microsoft.com/office/powerpoint/2010/main" val="53876999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9EED9-3923-7D40-8222-68FCD40F8D20}" type="datetime1">
              <a:rPr lang="en-ZA" smtClean="0"/>
              <a:t>01/11/17</a:t>
            </a:fld>
            <a:endParaRPr lang="en-ZA"/>
          </a:p>
        </p:txBody>
      </p:sp>
    </p:spTree>
    <p:extLst>
      <p:ext uri="{BB962C8B-B14F-4D97-AF65-F5344CB8AC3E}">
        <p14:creationId xmlns:p14="http://schemas.microsoft.com/office/powerpoint/2010/main" val="402791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BB032F1B-D3A4-BF47-9502-102DC1854CAE}" type="datetime1">
              <a:rPr lang="en-ZA" smtClean="0"/>
              <a:t>01/11/17</a:t>
            </a:fld>
            <a:endParaRPr lang="en-ZA"/>
          </a:p>
        </p:txBody>
      </p:sp>
      <p:sp>
        <p:nvSpPr>
          <p:cNvPr id="6" name="Footer Placeholder 5"/>
          <p:cNvSpPr>
            <a:spLocks noGrp="1"/>
          </p:cNvSpPr>
          <p:nvPr>
            <p:ph type="ftr" sz="quarter" idx="11"/>
          </p:nvPr>
        </p:nvSpPr>
        <p:spPr/>
        <p:txBody>
          <a:bodyPr/>
          <a:lstStyle/>
          <a:p>
            <a:r>
              <a:rPr lang="en-ZA" smtClean="0"/>
              <a:t>Introduction to Bioinformatics Workshop - Module Name</a:t>
            </a:r>
            <a:endParaRPr lang="en-ZA"/>
          </a:p>
        </p:txBody>
      </p:sp>
      <p:sp>
        <p:nvSpPr>
          <p:cNvPr id="7" name="Slide Number Placeholder 6"/>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26167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C00A3191-AD03-8A4C-B641-C6AC5D5694AC}" type="datetime1">
              <a:rPr lang="en-ZA" smtClean="0"/>
              <a:t>01/11/17</a:t>
            </a:fld>
            <a:endParaRPr lang="en-ZA"/>
          </a:p>
        </p:txBody>
      </p:sp>
      <p:sp>
        <p:nvSpPr>
          <p:cNvPr id="8" name="Footer Placeholder 7"/>
          <p:cNvSpPr>
            <a:spLocks noGrp="1"/>
          </p:cNvSpPr>
          <p:nvPr>
            <p:ph type="ftr" sz="quarter" idx="11"/>
          </p:nvPr>
        </p:nvSpPr>
        <p:spPr/>
        <p:txBody>
          <a:bodyPr/>
          <a:lstStyle/>
          <a:p>
            <a:r>
              <a:rPr lang="en-ZA" smtClean="0"/>
              <a:t>Introduction to Bioinformatics Workshop - Module Name</a:t>
            </a:r>
            <a:endParaRPr lang="en-ZA"/>
          </a:p>
        </p:txBody>
      </p:sp>
      <p:sp>
        <p:nvSpPr>
          <p:cNvPr id="9" name="Slide Number Placeholder 8"/>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350001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43297E1E-FEB6-9848-BE06-D26B2A52EC30}" type="datetime1">
              <a:rPr lang="en-ZA" smtClean="0"/>
              <a:t>01/11/17</a:t>
            </a:fld>
            <a:endParaRPr lang="en-ZA"/>
          </a:p>
        </p:txBody>
      </p:sp>
      <p:sp>
        <p:nvSpPr>
          <p:cNvPr id="4" name="Footer Placeholder 3"/>
          <p:cNvSpPr>
            <a:spLocks noGrp="1"/>
          </p:cNvSpPr>
          <p:nvPr>
            <p:ph type="ftr" sz="quarter" idx="11"/>
          </p:nvPr>
        </p:nvSpPr>
        <p:spPr/>
        <p:txBody>
          <a:bodyPr/>
          <a:lstStyle/>
          <a:p>
            <a:r>
              <a:rPr lang="en-ZA" smtClean="0"/>
              <a:t>Introduction to Bioinformatics Workshop - Module Name</a:t>
            </a:r>
            <a:endParaRPr lang="en-ZA" dirty="0"/>
          </a:p>
        </p:txBody>
      </p:sp>
      <p:sp>
        <p:nvSpPr>
          <p:cNvPr id="5" name="Slide Number Placeholder 4"/>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156214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C0F5E-DBC7-3C46-B676-613C407CB684}" type="datetime1">
              <a:rPr lang="en-ZA" smtClean="0"/>
              <a:t>01/11/17</a:t>
            </a:fld>
            <a:endParaRPr lang="en-ZA"/>
          </a:p>
        </p:txBody>
      </p:sp>
      <p:sp>
        <p:nvSpPr>
          <p:cNvPr id="3" name="Footer Placeholder 2"/>
          <p:cNvSpPr>
            <a:spLocks noGrp="1"/>
          </p:cNvSpPr>
          <p:nvPr>
            <p:ph type="ftr" sz="quarter" idx="11"/>
          </p:nvPr>
        </p:nvSpPr>
        <p:spPr/>
        <p:txBody>
          <a:bodyPr/>
          <a:lstStyle/>
          <a:p>
            <a:r>
              <a:rPr lang="en-ZA" smtClean="0"/>
              <a:t>Introduction to Bioinformatics Workshop - Module Name</a:t>
            </a:r>
            <a:endParaRPr lang="en-ZA"/>
          </a:p>
        </p:txBody>
      </p:sp>
      <p:sp>
        <p:nvSpPr>
          <p:cNvPr id="4" name="Slide Number Placeholder 3"/>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289570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B1BB5-B3BC-6748-80CE-82AFC29D2711}" type="datetime1">
              <a:rPr lang="en-ZA" smtClean="0"/>
              <a:t>01/11/17</a:t>
            </a:fld>
            <a:endParaRPr lang="en-ZA"/>
          </a:p>
        </p:txBody>
      </p:sp>
      <p:sp>
        <p:nvSpPr>
          <p:cNvPr id="6" name="Footer Placeholder 5"/>
          <p:cNvSpPr>
            <a:spLocks noGrp="1"/>
          </p:cNvSpPr>
          <p:nvPr>
            <p:ph type="ftr" sz="quarter" idx="11"/>
          </p:nvPr>
        </p:nvSpPr>
        <p:spPr/>
        <p:txBody>
          <a:bodyPr/>
          <a:lstStyle/>
          <a:p>
            <a:r>
              <a:rPr lang="en-ZA" smtClean="0"/>
              <a:t>Introduction to Bioinformatics Workshop - Module Name</a:t>
            </a:r>
            <a:endParaRPr lang="en-ZA"/>
          </a:p>
        </p:txBody>
      </p:sp>
      <p:sp>
        <p:nvSpPr>
          <p:cNvPr id="7" name="Slide Number Placeholder 6"/>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232841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D9B05-CAFD-9F4F-BEBF-CC76C06C4D5C}" type="datetime1">
              <a:rPr lang="en-ZA" smtClean="0"/>
              <a:t>01/11/17</a:t>
            </a:fld>
            <a:endParaRPr lang="en-ZA"/>
          </a:p>
        </p:txBody>
      </p:sp>
      <p:sp>
        <p:nvSpPr>
          <p:cNvPr id="6" name="Footer Placeholder 5"/>
          <p:cNvSpPr>
            <a:spLocks noGrp="1"/>
          </p:cNvSpPr>
          <p:nvPr>
            <p:ph type="ftr" sz="quarter" idx="11"/>
          </p:nvPr>
        </p:nvSpPr>
        <p:spPr/>
        <p:txBody>
          <a:bodyPr/>
          <a:lstStyle/>
          <a:p>
            <a:r>
              <a:rPr lang="en-ZA" smtClean="0"/>
              <a:t>Introduction to Bioinformatics Workshop - Module Name</a:t>
            </a:r>
            <a:endParaRPr lang="en-ZA"/>
          </a:p>
        </p:txBody>
      </p:sp>
      <p:sp>
        <p:nvSpPr>
          <p:cNvPr id="7" name="Slide Number Placeholder 6"/>
          <p:cNvSpPr>
            <a:spLocks noGrp="1"/>
          </p:cNvSpPr>
          <p:nvPr>
            <p:ph type="sldNum" sz="quarter" idx="12"/>
          </p:nvPr>
        </p:nvSpPr>
        <p:spPr/>
        <p:txBody>
          <a:bodyPr/>
          <a:lstStyle/>
          <a:p>
            <a:fld id="{33AECAD9-1F88-44DC-A701-828CACD70AA6}" type="slidenum">
              <a:rPr lang="en-ZA" smtClean="0"/>
              <a:t>‹#›</a:t>
            </a:fld>
            <a:endParaRPr lang="en-ZA"/>
          </a:p>
        </p:txBody>
      </p:sp>
    </p:spTree>
    <p:extLst>
      <p:ext uri="{BB962C8B-B14F-4D97-AF65-F5344CB8AC3E}">
        <p14:creationId xmlns:p14="http://schemas.microsoft.com/office/powerpoint/2010/main" val="29416028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tif"/><Relationship Id="rId15" Type="http://schemas.openxmlformats.org/officeDocument/2006/relationships/image" Target="../media/image2.jp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89000"/>
            <a:lum/>
          </a:blip>
          <a:srcRect/>
          <a:stretch>
            <a:fillRect l="-2000" t="90000" r="6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346D5-EFDC-2544-91B7-C29C2585096D}" type="datetime1">
              <a:rPr lang="en-ZA" smtClean="0"/>
              <a:t>01/11/17</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Introduction to Bioinformatics Workshop - Module Name</a:t>
            </a:r>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ECAD9-1F88-44DC-A701-828CACD70AA6}" type="slidenum">
              <a:rPr lang="en-ZA" smtClean="0"/>
              <a:t>‹#›</a:t>
            </a:fld>
            <a:endParaRPr lang="en-ZA"/>
          </a:p>
        </p:txBody>
      </p:sp>
      <p:pic>
        <p:nvPicPr>
          <p:cNvPr id="12" name="Espace réservé du contenu 2" descr="logo IP Tunis fr-ar.jpg"/>
          <p:cNvPicPr>
            <a:picLocks noChangeAspect="1"/>
          </p:cNvPicPr>
          <p:nvPr userDrawn="1"/>
        </p:nvPicPr>
        <p:blipFill>
          <a:blip r:embed="rId15">
            <a:extLst>
              <a:ext uri="{28A0092B-C50C-407E-A947-70E740481C1C}">
                <a14:useLocalDpi xmlns:a14="http://schemas.microsoft.com/office/drawing/2010/main" val="0"/>
              </a:ext>
            </a:extLst>
          </a:blip>
          <a:srcRect t="-64518" b="-64518"/>
          <a:stretch>
            <a:fillRect/>
          </a:stretch>
        </p:blipFill>
        <p:spPr>
          <a:xfrm>
            <a:off x="7380312" y="44624"/>
            <a:ext cx="1689396" cy="792088"/>
          </a:xfrm>
          <a:prstGeom prst="rect">
            <a:avLst/>
          </a:prstGeom>
        </p:spPr>
      </p:pic>
      <p:pic>
        <p:nvPicPr>
          <p:cNvPr id="17" name="Picture 2" descr="C:\Users\user\Desktop\Sumir_H3Bionet_docs_recieved\logos\logo_text.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c_logo.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sp>
        <p:nvSpPr>
          <p:cNvPr id="19" name="Footer Placeholder 3"/>
          <p:cNvSpPr txBox="1">
            <a:spLocks/>
          </p:cNvSpPr>
          <p:nvPr userDrawn="1"/>
        </p:nvSpPr>
        <p:spPr>
          <a:xfrm>
            <a:off x="4932040" y="6381328"/>
            <a:ext cx="4176464" cy="3963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ZA" sz="1200" b="1" dirty="0" smtClean="0">
                <a:solidFill>
                  <a:schemeClr val="tx2">
                    <a:lumMod val="40000"/>
                    <a:lumOff val="60000"/>
                  </a:schemeClr>
                </a:solidFill>
              </a:rPr>
              <a:t>Introduction to Bioinformatics online course: IBT</a:t>
            </a:r>
            <a:endParaRPr lang="en-ZA" sz="1200" b="1" dirty="0">
              <a:solidFill>
                <a:schemeClr val="tx2">
                  <a:lumMod val="40000"/>
                  <a:lumOff val="60000"/>
                </a:schemeClr>
              </a:solidFill>
            </a:endParaRPr>
          </a:p>
        </p:txBody>
      </p:sp>
      <p:sp>
        <p:nvSpPr>
          <p:cNvPr id="20" name="Rectangle 19"/>
          <p:cNvSpPr/>
          <p:nvPr userDrawn="1"/>
        </p:nvSpPr>
        <p:spPr>
          <a:xfrm>
            <a:off x="7506834" y="6579483"/>
            <a:ext cx="1601670" cy="276999"/>
          </a:xfrm>
          <a:prstGeom prst="rect">
            <a:avLst/>
          </a:prstGeom>
        </p:spPr>
        <p:txBody>
          <a:bodyPr wrap="none">
            <a:spAutoFit/>
          </a:bodyPr>
          <a:lstStyle/>
          <a:p>
            <a:r>
              <a:rPr lang="en-ZA" sz="1200" b="1" dirty="0" smtClean="0">
                <a:solidFill>
                  <a:schemeClr val="tx2">
                    <a:lumMod val="40000"/>
                    <a:lumOff val="60000"/>
                  </a:schemeClr>
                </a:solidFill>
              </a:rPr>
              <a:t>Linux   | Amel Ghouila</a:t>
            </a:r>
            <a:endParaRPr lang="en-ZA" sz="1200" b="1" dirty="0">
              <a:solidFill>
                <a:schemeClr val="tx2">
                  <a:lumMod val="40000"/>
                  <a:lumOff val="60000"/>
                </a:schemeClr>
              </a:solidFill>
            </a:endParaRPr>
          </a:p>
        </p:txBody>
      </p:sp>
    </p:spTree>
    <p:extLst>
      <p:ext uri="{BB962C8B-B14F-4D97-AF65-F5344CB8AC3E}">
        <p14:creationId xmlns:p14="http://schemas.microsoft.com/office/powerpoint/2010/main" val="141912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istrowatch.com/" TargetMode="External"/><Relationship Id="rId5" Type="http://schemas.openxmlformats.org/officeDocument/2006/relationships/hyperlink" Target="http://www.ubuntu.com/download/desktop/install-ubuntu-desktop"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429000"/>
            <a:ext cx="7632848" cy="2304256"/>
          </a:xfrm>
        </p:spPr>
        <p:txBody>
          <a:bodyPr/>
          <a:lstStyle/>
          <a:p>
            <a:r>
              <a:rPr lang="en-ZA" b="1" dirty="0" smtClean="0">
                <a:solidFill>
                  <a:schemeClr val="tx1"/>
                </a:solidFill>
              </a:rPr>
              <a:t>Linux</a:t>
            </a:r>
          </a:p>
          <a:p>
            <a:r>
              <a:rPr lang="fr-FR" b="1" dirty="0">
                <a:solidFill>
                  <a:schemeClr val="tx1"/>
                </a:solidFill>
              </a:rPr>
              <a:t>Introduction to Linux and Unix and the command </a:t>
            </a:r>
            <a:r>
              <a:rPr lang="fr-FR" b="1" dirty="0" smtClean="0">
                <a:solidFill>
                  <a:schemeClr val="tx1"/>
                </a:solidFill>
              </a:rPr>
              <a:t>line</a:t>
            </a:r>
            <a:endParaRPr lang="en-ZA" b="1" dirty="0" smtClean="0">
              <a:solidFill>
                <a:schemeClr val="tx1"/>
              </a:solidFill>
            </a:endParaRPr>
          </a:p>
        </p:txBody>
      </p:sp>
      <p:pic>
        <p:nvPicPr>
          <p:cNvPr id="1026" name="Picture 2" descr="C:\Users\user\Desktop\Sumir_H3Bionet_docs_recieved\logos\log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8680"/>
            <a:ext cx="6921327" cy="1670047"/>
          </a:xfrm>
          <a:prstGeom prst="rect">
            <a:avLst/>
          </a:prstGeom>
          <a:noFill/>
          <a:ln w="12700">
            <a:solidFill>
              <a:schemeClr val="tx2">
                <a:lumMod val="60000"/>
                <a:lumOff val="40000"/>
              </a:schemeClr>
            </a:solidFill>
            <a:prstDash val="solid"/>
          </a:ln>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5496" y="2348880"/>
            <a:ext cx="9145016" cy="93610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ZA" sz="2400" b="1" dirty="0" smtClean="0">
                <a:solidFill>
                  <a:schemeClr val="tx1"/>
                </a:solidFill>
              </a:rPr>
              <a:t>Introduction to Bioinformatics online course: IBT</a:t>
            </a:r>
          </a:p>
        </p:txBody>
      </p:sp>
      <p:pic>
        <p:nvPicPr>
          <p:cNvPr id="2" name="Picture 1" descr="cc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172" y="6086435"/>
            <a:ext cx="1866900" cy="749300"/>
          </a:xfrm>
          <a:prstGeom prst="rect">
            <a:avLst/>
          </a:prstGeom>
        </p:spPr>
      </p:pic>
      <p:pic>
        <p:nvPicPr>
          <p:cNvPr id="4" name="Image 3"/>
          <p:cNvPicPr>
            <a:picLocks noChangeAspect="1"/>
          </p:cNvPicPr>
          <p:nvPr/>
        </p:nvPicPr>
        <p:blipFill>
          <a:blip r:embed="rId4"/>
          <a:stretch>
            <a:fillRect/>
          </a:stretch>
        </p:blipFill>
        <p:spPr>
          <a:xfrm>
            <a:off x="611560" y="4653136"/>
            <a:ext cx="1231900" cy="1231900"/>
          </a:xfrm>
          <a:prstGeom prst="rect">
            <a:avLst/>
          </a:prstGeom>
        </p:spPr>
      </p:pic>
    </p:spTree>
    <p:extLst>
      <p:ext uri="{BB962C8B-B14F-4D97-AF65-F5344CB8AC3E}">
        <p14:creationId xmlns:p14="http://schemas.microsoft.com/office/powerpoint/2010/main" val="1839199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F157BC-87B4-1A4E-B75D-91D44A960220}" type="slidenum">
              <a:rPr lang="fr-FR" smtClean="0"/>
              <a:t>10</a:t>
            </a:fld>
            <a:endParaRPr lang="fr-FR"/>
          </a:p>
        </p:txBody>
      </p:sp>
      <p:sp>
        <p:nvSpPr>
          <p:cNvPr id="11" name="Title 1"/>
          <p:cNvSpPr txBox="1">
            <a:spLocks/>
          </p:cNvSpPr>
          <p:nvPr/>
        </p:nvSpPr>
        <p:spPr>
          <a:xfrm>
            <a:off x="897712" y="62209"/>
            <a:ext cx="7346696" cy="915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3200" b="1" dirty="0" smtClean="0"/>
              <a:t>The Terminal</a:t>
            </a:r>
            <a:endParaRPr lang="en-ZA" sz="3200" b="1" dirty="0"/>
          </a:p>
        </p:txBody>
      </p:sp>
      <p:sp>
        <p:nvSpPr>
          <p:cNvPr id="19" name="Content Placeholder 2"/>
          <p:cNvSpPr txBox="1">
            <a:spLocks/>
          </p:cNvSpPr>
          <p:nvPr/>
        </p:nvSpPr>
        <p:spPr>
          <a:xfrm>
            <a:off x="457200" y="1196752"/>
            <a:ext cx="8229600" cy="492941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fr-FR" dirty="0"/>
              <a:t>A </a:t>
            </a:r>
            <a:r>
              <a:rPr lang="fr-FR" b="1" dirty="0"/>
              <a:t>terminal</a:t>
            </a:r>
            <a:r>
              <a:rPr lang="fr-FR" dirty="0"/>
              <a:t> </a:t>
            </a:r>
            <a:r>
              <a:rPr lang="fr-FR" dirty="0" err="1"/>
              <a:t>refers</a:t>
            </a:r>
            <a:r>
              <a:rPr lang="fr-FR" dirty="0"/>
              <a:t> to a </a:t>
            </a:r>
            <a:r>
              <a:rPr lang="fr-FR" dirty="0" err="1"/>
              <a:t>wrapper</a:t>
            </a:r>
            <a:r>
              <a:rPr lang="fr-FR" dirty="0"/>
              <a:t> program </a:t>
            </a:r>
            <a:r>
              <a:rPr lang="fr-FR" dirty="0" err="1"/>
              <a:t>which</a:t>
            </a:r>
            <a:r>
              <a:rPr lang="fr-FR" dirty="0"/>
              <a:t> </a:t>
            </a:r>
            <a:r>
              <a:rPr lang="fr-FR" dirty="0" err="1"/>
              <a:t>runs</a:t>
            </a:r>
            <a:r>
              <a:rPr lang="fr-FR" dirty="0"/>
              <a:t> a </a:t>
            </a:r>
            <a:r>
              <a:rPr lang="fr-FR" dirty="0" err="1" smtClean="0"/>
              <a:t>shell</a:t>
            </a:r>
            <a:endParaRPr lang="fr-FR" dirty="0" smtClean="0"/>
          </a:p>
          <a:p>
            <a:pPr marL="0" indent="0" algn="just">
              <a:buNone/>
            </a:pPr>
            <a:endParaRPr lang="fr-FR" dirty="0" smtClean="0"/>
          </a:p>
          <a:p>
            <a:pPr algn="just"/>
            <a:r>
              <a:rPr lang="fr-FR" dirty="0">
                <a:solidFill>
                  <a:srgbClr val="000000"/>
                </a:solidFill>
              </a:rPr>
              <a:t>There are </a:t>
            </a:r>
            <a:r>
              <a:rPr lang="fr-FR" dirty="0" err="1">
                <a:solidFill>
                  <a:srgbClr val="000000"/>
                </a:solidFill>
              </a:rPr>
              <a:t>many</a:t>
            </a:r>
            <a:r>
              <a:rPr lang="fr-FR" dirty="0">
                <a:solidFill>
                  <a:srgbClr val="000000"/>
                </a:solidFill>
              </a:rPr>
              <a:t> </a:t>
            </a:r>
            <a:r>
              <a:rPr lang="fr-FR" dirty="0" err="1">
                <a:solidFill>
                  <a:srgbClr val="000000"/>
                </a:solidFill>
              </a:rPr>
              <a:t>different</a:t>
            </a:r>
            <a:r>
              <a:rPr lang="fr-FR" dirty="0">
                <a:solidFill>
                  <a:srgbClr val="000000"/>
                </a:solidFill>
              </a:rPr>
              <a:t> </a:t>
            </a:r>
            <a:r>
              <a:rPr lang="fr-FR" dirty="0" smtClean="0">
                <a:solidFill>
                  <a:srgbClr val="000000"/>
                </a:solidFill>
              </a:rPr>
              <a:t>Unix </a:t>
            </a:r>
            <a:r>
              <a:rPr lang="fr-FR" dirty="0" err="1" smtClean="0">
                <a:solidFill>
                  <a:srgbClr val="000000"/>
                </a:solidFill>
              </a:rPr>
              <a:t>shells</a:t>
            </a:r>
            <a:r>
              <a:rPr lang="fr-FR" dirty="0" smtClean="0">
                <a:solidFill>
                  <a:srgbClr val="000000"/>
                </a:solidFill>
              </a:rPr>
              <a:t>, the </a:t>
            </a:r>
            <a:r>
              <a:rPr lang="fr-FR" dirty="0" err="1" smtClean="0">
                <a:solidFill>
                  <a:srgbClr val="000000"/>
                </a:solidFill>
              </a:rPr>
              <a:t>most</a:t>
            </a:r>
            <a:r>
              <a:rPr lang="fr-FR" dirty="0" smtClean="0">
                <a:solidFill>
                  <a:srgbClr val="000000"/>
                </a:solidFill>
              </a:rPr>
              <a:t> </a:t>
            </a:r>
            <a:r>
              <a:rPr lang="fr-FR" dirty="0" err="1" smtClean="0">
                <a:solidFill>
                  <a:srgbClr val="000000"/>
                </a:solidFill>
              </a:rPr>
              <a:t>popular</a:t>
            </a:r>
            <a:r>
              <a:rPr lang="fr-FR" dirty="0" smtClean="0">
                <a:solidFill>
                  <a:srgbClr val="000000"/>
                </a:solidFill>
              </a:rPr>
              <a:t> </a:t>
            </a:r>
            <a:r>
              <a:rPr lang="fr-FR" dirty="0" err="1" smtClean="0">
                <a:solidFill>
                  <a:srgbClr val="000000"/>
                </a:solidFill>
              </a:rPr>
              <a:t>shell</a:t>
            </a:r>
            <a:r>
              <a:rPr lang="fr-FR" dirty="0" smtClean="0">
                <a:solidFill>
                  <a:srgbClr val="000000"/>
                </a:solidFill>
              </a:rPr>
              <a:t> for interactive </a:t>
            </a:r>
            <a:r>
              <a:rPr lang="fr-FR" dirty="0">
                <a:solidFill>
                  <a:srgbClr val="000000"/>
                </a:solidFill>
              </a:rPr>
              <a:t>use </a:t>
            </a:r>
            <a:r>
              <a:rPr lang="fr-FR" dirty="0" err="1">
                <a:solidFill>
                  <a:srgbClr val="000000"/>
                </a:solidFill>
              </a:rPr>
              <a:t>include</a:t>
            </a:r>
            <a:r>
              <a:rPr lang="fr-FR" dirty="0">
                <a:solidFill>
                  <a:srgbClr val="000000"/>
                </a:solidFill>
              </a:rPr>
              <a:t> </a:t>
            </a:r>
            <a:r>
              <a:rPr lang="fr-FR" dirty="0" err="1" smtClean="0">
                <a:solidFill>
                  <a:schemeClr val="accent2"/>
                </a:solidFill>
              </a:rPr>
              <a:t>Bash</a:t>
            </a:r>
            <a:r>
              <a:rPr lang="fr-FR" dirty="0" smtClean="0">
                <a:solidFill>
                  <a:srgbClr val="000000"/>
                </a:solidFill>
              </a:rPr>
              <a:t>: the </a:t>
            </a:r>
            <a:r>
              <a:rPr lang="fr-FR" dirty="0">
                <a:solidFill>
                  <a:srgbClr val="000000"/>
                </a:solidFill>
              </a:rPr>
              <a:t>default on </a:t>
            </a:r>
            <a:r>
              <a:rPr lang="fr-FR" dirty="0" err="1">
                <a:solidFill>
                  <a:srgbClr val="000000"/>
                </a:solidFill>
              </a:rPr>
              <a:t>most</a:t>
            </a:r>
            <a:r>
              <a:rPr lang="fr-FR" dirty="0">
                <a:solidFill>
                  <a:srgbClr val="000000"/>
                </a:solidFill>
              </a:rPr>
              <a:t> Linux </a:t>
            </a:r>
            <a:r>
              <a:rPr lang="fr-FR" dirty="0" smtClean="0">
                <a:solidFill>
                  <a:srgbClr val="000000"/>
                </a:solidFill>
              </a:rPr>
              <a:t>installations</a:t>
            </a:r>
            <a:endParaRPr lang="fr-FR" dirty="0">
              <a:solidFill>
                <a:srgbClr val="000000"/>
              </a:solidFill>
            </a:endParaRPr>
          </a:p>
          <a:p>
            <a:pPr algn="just"/>
            <a:endParaRPr lang="en-US" dirty="0" smtClean="0">
              <a:solidFill>
                <a:srgbClr val="000000"/>
              </a:solidFill>
            </a:endParaRPr>
          </a:p>
          <a:p>
            <a:pPr algn="just"/>
            <a:endParaRPr lang="en-US" dirty="0" smtClean="0">
              <a:solidFill>
                <a:srgbClr val="FF0000"/>
              </a:solidFill>
            </a:endParaRPr>
          </a:p>
          <a:p>
            <a:pPr algn="just"/>
            <a:endParaRPr lang="en-US" dirty="0" smtClean="0"/>
          </a:p>
          <a:p>
            <a:pPr algn="just"/>
            <a:endParaRPr lang="en-US" dirty="0"/>
          </a:p>
        </p:txBody>
      </p:sp>
    </p:spTree>
    <p:extLst>
      <p:ext uri="{BB962C8B-B14F-4D97-AF65-F5344CB8AC3E}">
        <p14:creationId xmlns:p14="http://schemas.microsoft.com/office/powerpoint/2010/main" val="12823977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rminal test.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3469883"/>
            <a:ext cx="5004048" cy="2119357"/>
          </a:xfrm>
          <a:prstGeom prst="rect">
            <a:avLst/>
          </a:prstGeom>
        </p:spPr>
      </p:pic>
      <p:sp>
        <p:nvSpPr>
          <p:cNvPr id="13" name="TextBox 12"/>
          <p:cNvSpPr txBox="1"/>
          <p:nvPr/>
        </p:nvSpPr>
        <p:spPr>
          <a:xfrm>
            <a:off x="1043608" y="1835532"/>
            <a:ext cx="187220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Shell prompt</a:t>
            </a:r>
            <a:endParaRPr lang="en-US" b="1" dirty="0"/>
          </a:p>
        </p:txBody>
      </p:sp>
      <p:cxnSp>
        <p:nvCxnSpPr>
          <p:cNvPr id="14" name="Straight Arrow Connector 13"/>
          <p:cNvCxnSpPr/>
          <p:nvPr/>
        </p:nvCxnSpPr>
        <p:spPr>
          <a:xfrm>
            <a:off x="1835696" y="2204864"/>
            <a:ext cx="792088" cy="1368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563888" y="2060848"/>
            <a:ext cx="187220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Machine name</a:t>
            </a:r>
            <a:endParaRPr lang="en-US" b="1" dirty="0"/>
          </a:p>
        </p:txBody>
      </p:sp>
      <p:sp>
        <p:nvSpPr>
          <p:cNvPr id="16" name="TextBox 15"/>
          <p:cNvSpPr txBox="1"/>
          <p:nvPr/>
        </p:nvSpPr>
        <p:spPr>
          <a:xfrm>
            <a:off x="3563888" y="1556792"/>
            <a:ext cx="187220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User name</a:t>
            </a:r>
            <a:endParaRPr lang="en-US" b="1" dirty="0"/>
          </a:p>
        </p:txBody>
      </p:sp>
      <p:sp>
        <p:nvSpPr>
          <p:cNvPr id="17" name="Left Brace 16"/>
          <p:cNvSpPr/>
          <p:nvPr/>
        </p:nvSpPr>
        <p:spPr>
          <a:xfrm>
            <a:off x="3059832" y="1340768"/>
            <a:ext cx="288032" cy="1224136"/>
          </a:xfrm>
          <a:prstGeom prst="leftBrac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5796136" y="1652607"/>
            <a:ext cx="3240360" cy="923330"/>
          </a:xfrm>
          <a:prstGeom prst="rect">
            <a:avLst/>
          </a:prstGeom>
          <a:noFill/>
        </p:spPr>
        <p:txBody>
          <a:bodyPr wrap="square" rtlCol="0">
            <a:spAutoFit/>
          </a:bodyPr>
          <a:lstStyle/>
          <a:p>
            <a:r>
              <a:rPr lang="en-US" dirty="0" smtClean="0"/>
              <a:t>Even </a:t>
            </a:r>
            <a:r>
              <a:rPr lang="en-US" dirty="0"/>
              <a:t>though </a:t>
            </a:r>
            <a:r>
              <a:rPr lang="en-US" dirty="0" smtClean="0"/>
              <a:t>it’s </a:t>
            </a:r>
            <a:r>
              <a:rPr lang="en-US" dirty="0"/>
              <a:t>is a command line interface, the mouse is still </a:t>
            </a:r>
            <a:r>
              <a:rPr lang="en-US" dirty="0" smtClean="0"/>
              <a:t>handy (scroll, copy, paste, etc.)</a:t>
            </a:r>
          </a:p>
        </p:txBody>
      </p:sp>
      <p:sp>
        <p:nvSpPr>
          <p:cNvPr id="3" name="Slide Number Placeholder 2"/>
          <p:cNvSpPr>
            <a:spLocks noGrp="1"/>
          </p:cNvSpPr>
          <p:nvPr>
            <p:ph type="sldNum" sz="quarter" idx="12"/>
          </p:nvPr>
        </p:nvSpPr>
        <p:spPr/>
        <p:txBody>
          <a:bodyPr/>
          <a:lstStyle/>
          <a:p>
            <a:fld id="{D2F157BC-87B4-1A4E-B75D-91D44A960220}" type="slidenum">
              <a:rPr lang="fr-FR" smtClean="0"/>
              <a:t>11</a:t>
            </a:fld>
            <a:endParaRPr lang="fr-FR"/>
          </a:p>
        </p:txBody>
      </p:sp>
      <p:sp>
        <p:nvSpPr>
          <p:cNvPr id="11" name="Title 1"/>
          <p:cNvSpPr txBox="1">
            <a:spLocks/>
          </p:cNvSpPr>
          <p:nvPr/>
        </p:nvSpPr>
        <p:spPr>
          <a:xfrm>
            <a:off x="897712" y="62209"/>
            <a:ext cx="7346696" cy="915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3200" b="1" dirty="0" smtClean="0"/>
              <a:t>The Terminal</a:t>
            </a:r>
            <a:endParaRPr lang="en-ZA" sz="3200" b="1" dirty="0"/>
          </a:p>
        </p:txBody>
      </p:sp>
    </p:spTree>
    <p:extLst>
      <p:ext uri="{BB962C8B-B14F-4D97-AF65-F5344CB8AC3E}">
        <p14:creationId xmlns:p14="http://schemas.microsoft.com/office/powerpoint/2010/main" val="24027657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Content Placeholder 4"/>
          <p:cNvSpPr>
            <a:spLocks noGrp="1"/>
          </p:cNvSpPr>
          <p:nvPr>
            <p:ph idx="4294967295"/>
          </p:nvPr>
        </p:nvSpPr>
        <p:spPr>
          <a:xfrm>
            <a:off x="1867552" y="2852739"/>
            <a:ext cx="7276448" cy="1472334"/>
          </a:xfrm>
        </p:spPr>
        <p:txBody>
          <a:bodyPr>
            <a:normAutofit/>
          </a:bodyPr>
          <a:lstStyle/>
          <a:p>
            <a:pPr marL="0" lvl="0" indent="0" algn="ctr" defTabSz="914400">
              <a:buNone/>
            </a:pPr>
            <a:r>
              <a:rPr lang="fr-FR" sz="3600" b="1" dirty="0" smtClean="0">
                <a:solidFill>
                  <a:prstClr val="black"/>
                </a:solidFill>
              </a:rPr>
              <a:t>File-system </a:t>
            </a:r>
            <a:r>
              <a:rPr lang="fr-FR" sz="3600" b="1" dirty="0" err="1" smtClean="0">
                <a:solidFill>
                  <a:prstClr val="black"/>
                </a:solidFill>
              </a:rPr>
              <a:t>under</a:t>
            </a:r>
            <a:r>
              <a:rPr lang="fr-FR" sz="3600" b="1" dirty="0" smtClean="0">
                <a:solidFill>
                  <a:prstClr val="black"/>
                </a:solidFill>
              </a:rPr>
              <a:t> UNIX</a:t>
            </a:r>
            <a:endParaRPr lang="fr-FR" sz="3600" b="1" dirty="0">
              <a:solidFill>
                <a:prstClr val="black"/>
              </a:solidFill>
            </a:endParaRPr>
          </a:p>
        </p:txBody>
      </p:sp>
      <p:sp>
        <p:nvSpPr>
          <p:cNvPr id="2" name="Slide Number Placeholder 1"/>
          <p:cNvSpPr>
            <a:spLocks noGrp="1"/>
          </p:cNvSpPr>
          <p:nvPr>
            <p:ph type="sldNum" sz="quarter" idx="12"/>
          </p:nvPr>
        </p:nvSpPr>
        <p:spPr/>
        <p:txBody>
          <a:bodyPr/>
          <a:lstStyle/>
          <a:p>
            <a:fld id="{D2F157BC-87B4-1A4E-B75D-91D44A960220}" type="slidenum">
              <a:rPr lang="fr-FR" smtClean="0"/>
              <a:t>12</a:t>
            </a:fld>
            <a:endParaRPr lang="fr-FR"/>
          </a:p>
        </p:txBody>
      </p:sp>
      <p:sp>
        <p:nvSpPr>
          <p:cNvPr id="7" name="ZoneTexte 3"/>
          <p:cNvSpPr txBox="1"/>
          <p:nvPr/>
        </p:nvSpPr>
        <p:spPr>
          <a:xfrm>
            <a:off x="6320371" y="1185719"/>
            <a:ext cx="2692900" cy="707886"/>
          </a:xfrm>
          <a:prstGeom prst="rect">
            <a:avLst/>
          </a:prstGeom>
          <a:solidFill>
            <a:schemeClr val="accent2"/>
          </a:solidFill>
        </p:spPr>
        <p:txBody>
          <a:bodyPr wrap="square" rtlCol="0">
            <a:spAutoFit/>
          </a:bodyPr>
          <a:lstStyle/>
          <a:p>
            <a:pPr algn="ctr"/>
            <a:r>
              <a:rPr lang="fr-FR" sz="4000" dirty="0" smtClean="0">
                <a:solidFill>
                  <a:schemeClr val="bg1"/>
                </a:solidFill>
              </a:rPr>
              <a:t>Part 2</a:t>
            </a:r>
          </a:p>
        </p:txBody>
      </p:sp>
    </p:spTree>
    <p:extLst>
      <p:ext uri="{BB962C8B-B14F-4D97-AF65-F5344CB8AC3E}">
        <p14:creationId xmlns:p14="http://schemas.microsoft.com/office/powerpoint/2010/main" val="39068517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H="1">
            <a:off x="4788025" y="759832"/>
            <a:ext cx="144015" cy="36004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339752" y="1808014"/>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35896" y="1808014"/>
            <a:ext cx="864096"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355976" y="615816"/>
            <a:ext cx="936104"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788024" y="1808014"/>
            <a:ext cx="88924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012160" y="1808014"/>
            <a:ext cx="936104"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411760" y="1839952"/>
            <a:ext cx="864096" cy="400110"/>
          </a:xfrm>
          <a:prstGeom prst="rect">
            <a:avLst/>
          </a:prstGeom>
          <a:noFill/>
        </p:spPr>
        <p:txBody>
          <a:bodyPr wrap="square" rtlCol="0">
            <a:spAutoFit/>
          </a:bodyPr>
          <a:lstStyle/>
          <a:p>
            <a:r>
              <a:rPr lang="en-US" sz="2000" b="1" dirty="0" smtClean="0"/>
              <a:t>home</a:t>
            </a:r>
            <a:endParaRPr lang="en-US" sz="2000" b="1" dirty="0"/>
          </a:p>
        </p:txBody>
      </p:sp>
      <p:sp>
        <p:nvSpPr>
          <p:cNvPr id="18" name="TextBox 17"/>
          <p:cNvSpPr txBox="1"/>
          <p:nvPr/>
        </p:nvSpPr>
        <p:spPr>
          <a:xfrm>
            <a:off x="3707904" y="1839952"/>
            <a:ext cx="864096" cy="400110"/>
          </a:xfrm>
          <a:prstGeom prst="rect">
            <a:avLst/>
          </a:prstGeom>
          <a:noFill/>
        </p:spPr>
        <p:txBody>
          <a:bodyPr wrap="square" rtlCol="0">
            <a:spAutoFit/>
          </a:bodyPr>
          <a:lstStyle/>
          <a:p>
            <a:r>
              <a:rPr lang="en-US" sz="2000" b="1" dirty="0" err="1" smtClean="0"/>
              <a:t>dev</a:t>
            </a:r>
            <a:endParaRPr lang="en-US" sz="2000" b="1" dirty="0"/>
          </a:p>
        </p:txBody>
      </p:sp>
      <p:sp>
        <p:nvSpPr>
          <p:cNvPr id="19" name="TextBox 18"/>
          <p:cNvSpPr txBox="1"/>
          <p:nvPr/>
        </p:nvSpPr>
        <p:spPr>
          <a:xfrm>
            <a:off x="4860032" y="1880022"/>
            <a:ext cx="864096" cy="400110"/>
          </a:xfrm>
          <a:prstGeom prst="rect">
            <a:avLst/>
          </a:prstGeom>
          <a:noFill/>
        </p:spPr>
        <p:txBody>
          <a:bodyPr wrap="square" rtlCol="0">
            <a:spAutoFit/>
          </a:bodyPr>
          <a:lstStyle/>
          <a:p>
            <a:r>
              <a:rPr lang="en-US" sz="2000" b="1" dirty="0" smtClean="0"/>
              <a:t>bin</a:t>
            </a:r>
            <a:endParaRPr lang="en-US" sz="2000" b="1" dirty="0"/>
          </a:p>
        </p:txBody>
      </p:sp>
      <p:sp>
        <p:nvSpPr>
          <p:cNvPr id="20" name="TextBox 19"/>
          <p:cNvSpPr txBox="1"/>
          <p:nvPr/>
        </p:nvSpPr>
        <p:spPr>
          <a:xfrm>
            <a:off x="6156176" y="1880022"/>
            <a:ext cx="864096" cy="400110"/>
          </a:xfrm>
          <a:prstGeom prst="rect">
            <a:avLst/>
          </a:prstGeom>
          <a:noFill/>
        </p:spPr>
        <p:txBody>
          <a:bodyPr wrap="square" rtlCol="0">
            <a:spAutoFit/>
          </a:bodyPr>
          <a:lstStyle/>
          <a:p>
            <a:r>
              <a:rPr lang="en-US" sz="2000" b="1" dirty="0" err="1" smtClean="0"/>
              <a:t>etc</a:t>
            </a:r>
            <a:endParaRPr lang="en-US" sz="2000" b="1" dirty="0"/>
          </a:p>
        </p:txBody>
      </p:sp>
      <p:sp>
        <p:nvSpPr>
          <p:cNvPr id="21" name="TextBox 20"/>
          <p:cNvSpPr txBox="1"/>
          <p:nvPr/>
        </p:nvSpPr>
        <p:spPr>
          <a:xfrm>
            <a:off x="6876256" y="1880022"/>
            <a:ext cx="2232248" cy="369332"/>
          </a:xfrm>
          <a:prstGeom prst="rect">
            <a:avLst/>
          </a:prstGeom>
          <a:noFill/>
        </p:spPr>
        <p:txBody>
          <a:bodyPr wrap="square" rtlCol="0">
            <a:spAutoFit/>
          </a:bodyPr>
          <a:lstStyle/>
          <a:p>
            <a:r>
              <a:rPr lang="en-US" dirty="0" smtClean="0">
                <a:solidFill>
                  <a:srgbClr val="1F497D"/>
                </a:solidFill>
              </a:rPr>
              <a:t>Configuration files</a:t>
            </a:r>
            <a:endParaRPr lang="en-US" dirty="0">
              <a:solidFill>
                <a:srgbClr val="1F497D"/>
              </a:solidFill>
            </a:endParaRPr>
          </a:p>
        </p:txBody>
      </p:sp>
      <p:sp>
        <p:nvSpPr>
          <p:cNvPr id="22" name="TextBox 21"/>
          <p:cNvSpPr txBox="1"/>
          <p:nvPr/>
        </p:nvSpPr>
        <p:spPr>
          <a:xfrm>
            <a:off x="3563888" y="2108820"/>
            <a:ext cx="1152128" cy="923330"/>
          </a:xfrm>
          <a:prstGeom prst="rect">
            <a:avLst/>
          </a:prstGeom>
          <a:noFill/>
        </p:spPr>
        <p:txBody>
          <a:bodyPr wrap="square" rtlCol="0">
            <a:spAutoFit/>
          </a:bodyPr>
          <a:lstStyle/>
          <a:p>
            <a:pPr algn="ctr"/>
            <a:endParaRPr lang="fr-FR" dirty="0" smtClean="0">
              <a:solidFill>
                <a:srgbClr val="1F497D"/>
              </a:solidFill>
            </a:endParaRPr>
          </a:p>
          <a:p>
            <a:pPr algn="ctr"/>
            <a:r>
              <a:rPr lang="fr-FR" dirty="0" err="1" smtClean="0">
                <a:solidFill>
                  <a:srgbClr val="1F497D"/>
                </a:solidFill>
              </a:rPr>
              <a:t>Device</a:t>
            </a:r>
            <a:r>
              <a:rPr lang="en-US" dirty="0" smtClean="0">
                <a:solidFill>
                  <a:srgbClr val="1F497D"/>
                </a:solidFill>
              </a:rPr>
              <a:t> files</a:t>
            </a:r>
            <a:endParaRPr lang="en-US" dirty="0">
              <a:solidFill>
                <a:srgbClr val="1F497D"/>
              </a:solidFill>
            </a:endParaRPr>
          </a:p>
        </p:txBody>
      </p:sp>
      <p:sp>
        <p:nvSpPr>
          <p:cNvPr id="23" name="TextBox 22"/>
          <p:cNvSpPr txBox="1"/>
          <p:nvPr/>
        </p:nvSpPr>
        <p:spPr>
          <a:xfrm>
            <a:off x="1907704" y="871910"/>
            <a:ext cx="1584176" cy="923330"/>
          </a:xfrm>
          <a:prstGeom prst="rect">
            <a:avLst/>
          </a:prstGeom>
          <a:noFill/>
        </p:spPr>
        <p:txBody>
          <a:bodyPr wrap="square" rtlCol="0">
            <a:spAutoFit/>
          </a:bodyPr>
          <a:lstStyle/>
          <a:p>
            <a:pPr algn="ctr"/>
            <a:endParaRPr lang="fr-FR" dirty="0" smtClean="0">
              <a:solidFill>
                <a:srgbClr val="1F497D"/>
              </a:solidFill>
            </a:endParaRPr>
          </a:p>
          <a:p>
            <a:pPr algn="ctr"/>
            <a:r>
              <a:rPr lang="fr-FR" dirty="0" err="1" smtClean="0">
                <a:solidFill>
                  <a:srgbClr val="1F497D"/>
                </a:solidFill>
              </a:rPr>
              <a:t>Users</a:t>
            </a:r>
            <a:r>
              <a:rPr lang="fr-FR" dirty="0" smtClean="0">
                <a:solidFill>
                  <a:srgbClr val="1F497D"/>
                </a:solidFill>
              </a:rPr>
              <a:t> home directories</a:t>
            </a:r>
            <a:endParaRPr lang="en-US" dirty="0">
              <a:solidFill>
                <a:srgbClr val="1F497D"/>
              </a:solidFill>
            </a:endParaRPr>
          </a:p>
        </p:txBody>
      </p:sp>
      <p:cxnSp>
        <p:nvCxnSpPr>
          <p:cNvPr id="24" name="Straight Connector 23"/>
          <p:cNvCxnSpPr/>
          <p:nvPr/>
        </p:nvCxnSpPr>
        <p:spPr>
          <a:xfrm flipH="1">
            <a:off x="3131840" y="1191880"/>
            <a:ext cx="1440160" cy="6161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211960" y="1191880"/>
            <a:ext cx="504056" cy="6161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4" idx="2"/>
          </p:cNvCxnSpPr>
          <p:nvPr/>
        </p:nvCxnSpPr>
        <p:spPr>
          <a:xfrm>
            <a:off x="4824028" y="1191880"/>
            <a:ext cx="252028" cy="6161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076056" y="1191880"/>
            <a:ext cx="1080120" cy="616134"/>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644008" y="2385819"/>
            <a:ext cx="2232248" cy="646331"/>
          </a:xfrm>
          <a:prstGeom prst="rect">
            <a:avLst/>
          </a:prstGeom>
          <a:noFill/>
        </p:spPr>
        <p:txBody>
          <a:bodyPr wrap="square" rtlCol="0">
            <a:spAutoFit/>
          </a:bodyPr>
          <a:lstStyle/>
          <a:p>
            <a:r>
              <a:rPr lang="en-US" dirty="0" smtClean="0">
                <a:solidFill>
                  <a:srgbClr val="1F497D"/>
                </a:solidFill>
              </a:rPr>
              <a:t>E</a:t>
            </a:r>
            <a:r>
              <a:rPr lang="fr-FR" dirty="0" err="1" smtClean="0">
                <a:solidFill>
                  <a:srgbClr val="1F497D"/>
                </a:solidFill>
              </a:rPr>
              <a:t>ssential</a:t>
            </a:r>
            <a:r>
              <a:rPr lang="fr-FR" dirty="0" smtClean="0">
                <a:solidFill>
                  <a:srgbClr val="1F497D"/>
                </a:solidFill>
              </a:rPr>
              <a:t> user </a:t>
            </a:r>
            <a:r>
              <a:rPr lang="fr-FR" dirty="0" err="1" smtClean="0">
                <a:solidFill>
                  <a:srgbClr val="1F497D"/>
                </a:solidFill>
              </a:rPr>
              <a:t>commands</a:t>
            </a:r>
            <a:r>
              <a:rPr lang="fr-FR" dirty="0" smtClean="0">
                <a:solidFill>
                  <a:srgbClr val="1F497D"/>
                </a:solidFill>
              </a:rPr>
              <a:t> </a:t>
            </a:r>
            <a:r>
              <a:rPr lang="fr-FR" dirty="0" err="1" smtClean="0">
                <a:solidFill>
                  <a:srgbClr val="1F497D"/>
                </a:solidFill>
              </a:rPr>
              <a:t>binaries</a:t>
            </a:r>
            <a:endParaRPr lang="en-US" dirty="0">
              <a:solidFill>
                <a:srgbClr val="1F497D"/>
              </a:solidFill>
            </a:endParaRPr>
          </a:p>
        </p:txBody>
      </p:sp>
      <p:sp>
        <p:nvSpPr>
          <p:cNvPr id="29" name="TextBox 28"/>
          <p:cNvSpPr txBox="1"/>
          <p:nvPr/>
        </p:nvSpPr>
        <p:spPr>
          <a:xfrm>
            <a:off x="5148064" y="511870"/>
            <a:ext cx="2376264" cy="923330"/>
          </a:xfrm>
          <a:prstGeom prst="rect">
            <a:avLst/>
          </a:prstGeom>
          <a:noFill/>
        </p:spPr>
        <p:txBody>
          <a:bodyPr wrap="square" rtlCol="0">
            <a:spAutoFit/>
          </a:bodyPr>
          <a:lstStyle/>
          <a:p>
            <a:pPr algn="ctr"/>
            <a:endParaRPr lang="fr-FR" dirty="0" smtClean="0">
              <a:solidFill>
                <a:srgbClr val="1F497D"/>
              </a:solidFill>
            </a:endParaRPr>
          </a:p>
          <a:p>
            <a:pPr algn="ctr"/>
            <a:r>
              <a:rPr lang="fr-FR" dirty="0" err="1" smtClean="0">
                <a:solidFill>
                  <a:srgbClr val="1F497D"/>
                </a:solidFill>
              </a:rPr>
              <a:t>Root</a:t>
            </a:r>
            <a:r>
              <a:rPr lang="fr-FR" dirty="0" smtClean="0">
                <a:solidFill>
                  <a:srgbClr val="1F497D"/>
                </a:solidFill>
              </a:rPr>
              <a:t> directory of the </a:t>
            </a:r>
            <a:r>
              <a:rPr lang="fr-FR" dirty="0" err="1" smtClean="0">
                <a:solidFill>
                  <a:srgbClr val="1F497D"/>
                </a:solidFill>
              </a:rPr>
              <a:t>entire</a:t>
            </a:r>
            <a:r>
              <a:rPr lang="fr-FR" dirty="0" smtClean="0">
                <a:solidFill>
                  <a:srgbClr val="1F497D"/>
                </a:solidFill>
              </a:rPr>
              <a:t> file system</a:t>
            </a:r>
            <a:endParaRPr lang="en-US" dirty="0">
              <a:solidFill>
                <a:srgbClr val="1F497D"/>
              </a:solidFill>
            </a:endParaRPr>
          </a:p>
        </p:txBody>
      </p:sp>
      <p:sp>
        <p:nvSpPr>
          <p:cNvPr id="30" name="Rectangle 29"/>
          <p:cNvSpPr/>
          <p:nvPr/>
        </p:nvSpPr>
        <p:spPr>
          <a:xfrm>
            <a:off x="2843808" y="2888134"/>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619672" y="2888134"/>
            <a:ext cx="1152128" cy="57606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691680" y="2992080"/>
            <a:ext cx="1008112" cy="400110"/>
          </a:xfrm>
          <a:prstGeom prst="rect">
            <a:avLst/>
          </a:prstGeom>
          <a:noFill/>
        </p:spPr>
        <p:txBody>
          <a:bodyPr wrap="square" rtlCol="0">
            <a:spAutoFit/>
          </a:bodyPr>
          <a:lstStyle/>
          <a:p>
            <a:r>
              <a:rPr lang="en-US" sz="2000" b="1" dirty="0" smtClean="0"/>
              <a:t>Watson</a:t>
            </a:r>
            <a:endParaRPr lang="en-US" sz="2000" b="1" dirty="0"/>
          </a:p>
        </p:txBody>
      </p:sp>
      <p:sp>
        <p:nvSpPr>
          <p:cNvPr id="33" name="Rectangle 32"/>
          <p:cNvSpPr/>
          <p:nvPr/>
        </p:nvSpPr>
        <p:spPr>
          <a:xfrm>
            <a:off x="539552" y="2888134"/>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11560" y="2992080"/>
            <a:ext cx="864096" cy="400110"/>
          </a:xfrm>
          <a:prstGeom prst="rect">
            <a:avLst/>
          </a:prstGeom>
          <a:noFill/>
        </p:spPr>
        <p:txBody>
          <a:bodyPr wrap="square" rtlCol="0">
            <a:spAutoFit/>
          </a:bodyPr>
          <a:lstStyle/>
          <a:p>
            <a:r>
              <a:rPr lang="en-US" sz="2000" b="1" dirty="0" smtClean="0"/>
              <a:t>Crick</a:t>
            </a:r>
            <a:endParaRPr lang="en-US" sz="2000" b="1" dirty="0"/>
          </a:p>
        </p:txBody>
      </p:sp>
      <p:cxnSp>
        <p:nvCxnSpPr>
          <p:cNvPr id="35" name="Straight Connector 34"/>
          <p:cNvCxnSpPr/>
          <p:nvPr/>
        </p:nvCxnSpPr>
        <p:spPr>
          <a:xfrm flipH="1">
            <a:off x="1259632" y="2384078"/>
            <a:ext cx="108012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2" idx="2"/>
            <a:endCxn id="31" idx="0"/>
          </p:cNvCxnSpPr>
          <p:nvPr/>
        </p:nvCxnSpPr>
        <p:spPr>
          <a:xfrm flipH="1">
            <a:off x="2195736" y="2384078"/>
            <a:ext cx="648072" cy="504056"/>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547664" y="3936316"/>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16024" y="3968254"/>
            <a:ext cx="125963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2987824" y="2384078"/>
            <a:ext cx="216024" cy="432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1043608" y="3464198"/>
            <a:ext cx="792088"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1907704" y="3464198"/>
            <a:ext cx="288032" cy="472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2411760" y="3464198"/>
            <a:ext cx="1152128" cy="472118"/>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51520" y="4040262"/>
            <a:ext cx="1080120" cy="400110"/>
          </a:xfrm>
          <a:prstGeom prst="rect">
            <a:avLst/>
          </a:prstGeom>
          <a:noFill/>
        </p:spPr>
        <p:txBody>
          <a:bodyPr wrap="square" rtlCol="0">
            <a:spAutoFit/>
          </a:bodyPr>
          <a:lstStyle/>
          <a:p>
            <a:r>
              <a:rPr lang="en-US" sz="2000" b="1" dirty="0" smtClean="0"/>
              <a:t>Desktop</a:t>
            </a:r>
            <a:endParaRPr lang="en-US" sz="2000" b="1" dirty="0"/>
          </a:p>
        </p:txBody>
      </p:sp>
      <p:sp>
        <p:nvSpPr>
          <p:cNvPr id="44" name="TextBox 43"/>
          <p:cNvSpPr txBox="1"/>
          <p:nvPr/>
        </p:nvSpPr>
        <p:spPr>
          <a:xfrm>
            <a:off x="1547664" y="4040262"/>
            <a:ext cx="1440160" cy="400110"/>
          </a:xfrm>
          <a:prstGeom prst="rect">
            <a:avLst/>
          </a:prstGeom>
          <a:noFill/>
        </p:spPr>
        <p:txBody>
          <a:bodyPr wrap="square" rtlCol="0">
            <a:spAutoFit/>
          </a:bodyPr>
          <a:lstStyle/>
          <a:p>
            <a:r>
              <a:rPr lang="en-US" sz="2000" b="1" dirty="0" smtClean="0"/>
              <a:t>Documents</a:t>
            </a:r>
            <a:endParaRPr lang="en-US" sz="2000" b="1" dirty="0"/>
          </a:p>
        </p:txBody>
      </p:sp>
      <p:sp>
        <p:nvSpPr>
          <p:cNvPr id="45" name="TextBox 44"/>
          <p:cNvSpPr txBox="1"/>
          <p:nvPr/>
        </p:nvSpPr>
        <p:spPr>
          <a:xfrm>
            <a:off x="2915816" y="2960142"/>
            <a:ext cx="1008112" cy="400110"/>
          </a:xfrm>
          <a:prstGeom prst="rect">
            <a:avLst/>
          </a:prstGeom>
          <a:noFill/>
        </p:spPr>
        <p:txBody>
          <a:bodyPr wrap="square" rtlCol="0">
            <a:spAutoFit/>
          </a:bodyPr>
          <a:lstStyle/>
          <a:p>
            <a:r>
              <a:rPr lang="en-US" sz="2000" b="1" dirty="0" smtClean="0"/>
              <a:t>Sanger</a:t>
            </a:r>
            <a:endParaRPr lang="en-US" sz="2000" b="1" dirty="0"/>
          </a:p>
        </p:txBody>
      </p:sp>
      <p:sp>
        <p:nvSpPr>
          <p:cNvPr id="46" name="Rectangle 45"/>
          <p:cNvSpPr/>
          <p:nvPr/>
        </p:nvSpPr>
        <p:spPr>
          <a:xfrm>
            <a:off x="3131840" y="3936316"/>
            <a:ext cx="115212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131840" y="4040262"/>
            <a:ext cx="1440160" cy="400110"/>
          </a:xfrm>
          <a:prstGeom prst="rect">
            <a:avLst/>
          </a:prstGeom>
          <a:noFill/>
        </p:spPr>
        <p:txBody>
          <a:bodyPr wrap="square" rtlCol="0">
            <a:spAutoFit/>
          </a:bodyPr>
          <a:lstStyle/>
          <a:p>
            <a:r>
              <a:rPr lang="en-US" sz="2000" b="1" dirty="0" smtClean="0"/>
              <a:t>IBT2017</a:t>
            </a:r>
            <a:endParaRPr lang="en-US" sz="2000" b="1" dirty="0"/>
          </a:p>
        </p:txBody>
      </p:sp>
      <p:sp>
        <p:nvSpPr>
          <p:cNvPr id="48" name="Rectangle 47"/>
          <p:cNvSpPr/>
          <p:nvPr/>
        </p:nvSpPr>
        <p:spPr>
          <a:xfrm>
            <a:off x="3923928" y="4832350"/>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3995936" y="4904358"/>
            <a:ext cx="1440160" cy="400110"/>
          </a:xfrm>
          <a:prstGeom prst="rect">
            <a:avLst/>
          </a:prstGeom>
          <a:noFill/>
        </p:spPr>
        <p:txBody>
          <a:bodyPr wrap="square" rtlCol="0">
            <a:spAutoFit/>
          </a:bodyPr>
          <a:lstStyle/>
          <a:p>
            <a:r>
              <a:rPr lang="en-US" sz="2000" b="1" dirty="0" smtClean="0"/>
              <a:t>Linux</a:t>
            </a:r>
            <a:endParaRPr lang="en-US" sz="2000" b="1" dirty="0"/>
          </a:p>
        </p:txBody>
      </p:sp>
      <p:sp>
        <p:nvSpPr>
          <p:cNvPr id="50" name="Rectangle 49"/>
          <p:cNvSpPr/>
          <p:nvPr/>
        </p:nvSpPr>
        <p:spPr>
          <a:xfrm>
            <a:off x="2627784" y="5696446"/>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771800" y="5768454"/>
            <a:ext cx="1440160" cy="400110"/>
          </a:xfrm>
          <a:prstGeom prst="rect">
            <a:avLst/>
          </a:prstGeom>
          <a:noFill/>
        </p:spPr>
        <p:txBody>
          <a:bodyPr wrap="square" rtlCol="0">
            <a:spAutoFit/>
          </a:bodyPr>
          <a:lstStyle/>
          <a:p>
            <a:r>
              <a:rPr lang="en-US" sz="2000" b="1" dirty="0" smtClean="0"/>
              <a:t>Session 1</a:t>
            </a:r>
            <a:endParaRPr lang="en-US" sz="2000" b="1" dirty="0"/>
          </a:p>
        </p:txBody>
      </p:sp>
      <p:sp>
        <p:nvSpPr>
          <p:cNvPr id="52" name="Rectangle 51"/>
          <p:cNvSpPr/>
          <p:nvPr/>
        </p:nvSpPr>
        <p:spPr>
          <a:xfrm>
            <a:off x="4572000" y="5696446"/>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644008" y="5768454"/>
            <a:ext cx="1440160" cy="400110"/>
          </a:xfrm>
          <a:prstGeom prst="rect">
            <a:avLst/>
          </a:prstGeom>
          <a:noFill/>
        </p:spPr>
        <p:txBody>
          <a:bodyPr wrap="square" rtlCol="0">
            <a:spAutoFit/>
          </a:bodyPr>
          <a:lstStyle/>
          <a:p>
            <a:r>
              <a:rPr lang="en-US" sz="2000" b="1" dirty="0" smtClean="0"/>
              <a:t>Session 2</a:t>
            </a:r>
            <a:endParaRPr lang="en-US" sz="2000" b="1" dirty="0"/>
          </a:p>
        </p:txBody>
      </p:sp>
      <p:cxnSp>
        <p:nvCxnSpPr>
          <p:cNvPr id="54" name="Straight Connector 53"/>
          <p:cNvCxnSpPr/>
          <p:nvPr/>
        </p:nvCxnSpPr>
        <p:spPr>
          <a:xfrm flipH="1">
            <a:off x="2483768" y="4544318"/>
            <a:ext cx="100811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1763688" y="4832350"/>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1691680" y="4904358"/>
            <a:ext cx="1440160" cy="400110"/>
          </a:xfrm>
          <a:prstGeom prst="rect">
            <a:avLst/>
          </a:prstGeom>
          <a:noFill/>
        </p:spPr>
        <p:txBody>
          <a:bodyPr wrap="square" rtlCol="0">
            <a:spAutoFit/>
          </a:bodyPr>
          <a:lstStyle/>
          <a:p>
            <a:r>
              <a:rPr lang="en-US" sz="2000" b="1" dirty="0" smtClean="0"/>
              <a:t>Genomics</a:t>
            </a:r>
            <a:endParaRPr lang="en-US" sz="2000" b="1" dirty="0"/>
          </a:p>
        </p:txBody>
      </p:sp>
      <p:cxnSp>
        <p:nvCxnSpPr>
          <p:cNvPr id="57" name="Straight Connector 56"/>
          <p:cNvCxnSpPr>
            <a:stCxn id="46" idx="2"/>
            <a:endCxn id="48" idx="0"/>
          </p:cNvCxnSpPr>
          <p:nvPr/>
        </p:nvCxnSpPr>
        <p:spPr>
          <a:xfrm>
            <a:off x="3707904" y="4512380"/>
            <a:ext cx="756084" cy="319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3779912" y="5408414"/>
            <a:ext cx="28803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2"/>
          </p:cNvCxnSpPr>
          <p:nvPr/>
        </p:nvCxnSpPr>
        <p:spPr>
          <a:xfrm>
            <a:off x="4463988" y="5408414"/>
            <a:ext cx="612068"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07504" y="3680222"/>
            <a:ext cx="6336704" cy="2664296"/>
          </a:xfrm>
          <a:prstGeom prst="rect">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6876256" y="4040262"/>
            <a:ext cx="187220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err="1" smtClean="0"/>
              <a:t>Wastson’s</a:t>
            </a:r>
            <a:r>
              <a:rPr lang="en-US" b="1" dirty="0" smtClean="0"/>
              <a:t> files</a:t>
            </a:r>
            <a:endParaRPr lang="en-US" b="1" dirty="0"/>
          </a:p>
        </p:txBody>
      </p:sp>
      <p:sp>
        <p:nvSpPr>
          <p:cNvPr id="3" name="Slide Number Placeholder 2"/>
          <p:cNvSpPr>
            <a:spLocks noGrp="1"/>
          </p:cNvSpPr>
          <p:nvPr>
            <p:ph type="sldNum" sz="quarter" idx="12"/>
          </p:nvPr>
        </p:nvSpPr>
        <p:spPr/>
        <p:txBody>
          <a:bodyPr/>
          <a:lstStyle/>
          <a:p>
            <a:fld id="{D2F157BC-87B4-1A4E-B75D-91D44A960220}" type="slidenum">
              <a:rPr lang="fr-FR" smtClean="0"/>
              <a:t>13</a:t>
            </a:fld>
            <a:endParaRPr lang="fr-FR"/>
          </a:p>
        </p:txBody>
      </p:sp>
      <p:sp>
        <p:nvSpPr>
          <p:cNvPr id="63" name="TextBox 3"/>
          <p:cNvSpPr txBox="1"/>
          <p:nvPr/>
        </p:nvSpPr>
        <p:spPr>
          <a:xfrm>
            <a:off x="899592" y="107920"/>
            <a:ext cx="7194280" cy="584776"/>
          </a:xfrm>
          <a:prstGeom prst="rect">
            <a:avLst/>
          </a:prstGeom>
          <a:noFill/>
        </p:spPr>
        <p:txBody>
          <a:bodyPr wrap="square" rtlCol="0">
            <a:spAutoFit/>
          </a:bodyPr>
          <a:lstStyle/>
          <a:p>
            <a:r>
              <a:rPr lang="en-ZA" sz="3200" b="1" dirty="0" smtClean="0">
                <a:solidFill>
                  <a:srgbClr val="000000"/>
                </a:solidFill>
                <a:ea typeface="+mj-ea"/>
                <a:cs typeface="+mj-cs"/>
              </a:rPr>
              <a:t>Linux </a:t>
            </a:r>
            <a:r>
              <a:rPr lang="en-ZA" sz="3200" b="1" dirty="0" smtClean="0">
                <a:solidFill>
                  <a:srgbClr val="000000"/>
                </a:solidFill>
              </a:rPr>
              <a:t>files structure</a:t>
            </a:r>
            <a:endParaRPr lang="en-US" dirty="0">
              <a:solidFill>
                <a:srgbClr val="000000"/>
              </a:solidFill>
            </a:endParaRPr>
          </a:p>
        </p:txBody>
      </p:sp>
    </p:spTree>
    <p:extLst>
      <p:ext uri="{BB962C8B-B14F-4D97-AF65-F5344CB8AC3E}">
        <p14:creationId xmlns:p14="http://schemas.microsoft.com/office/powerpoint/2010/main" val="2977484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4644008" y="663821"/>
            <a:ext cx="144016" cy="288032"/>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059832" y="1423971"/>
            <a:ext cx="1008112" cy="3600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355976" y="591813"/>
            <a:ext cx="79208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059832" y="1383901"/>
            <a:ext cx="864096" cy="400110"/>
          </a:xfrm>
          <a:prstGeom prst="rect">
            <a:avLst/>
          </a:prstGeom>
          <a:noFill/>
        </p:spPr>
        <p:txBody>
          <a:bodyPr wrap="square" rtlCol="0">
            <a:spAutoFit/>
          </a:bodyPr>
          <a:lstStyle/>
          <a:p>
            <a:r>
              <a:rPr lang="en-US" sz="2000" b="1" dirty="0" smtClean="0"/>
              <a:t>home</a:t>
            </a:r>
            <a:endParaRPr lang="en-US" sz="2000" b="1" dirty="0"/>
          </a:p>
        </p:txBody>
      </p:sp>
      <p:cxnSp>
        <p:nvCxnSpPr>
          <p:cNvPr id="13" name="Straight Connector 12"/>
          <p:cNvCxnSpPr/>
          <p:nvPr/>
        </p:nvCxnSpPr>
        <p:spPr>
          <a:xfrm flipH="1">
            <a:off x="3851920" y="1023861"/>
            <a:ext cx="576064" cy="36004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267744" y="2175989"/>
            <a:ext cx="1152128" cy="57606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339752" y="2279935"/>
            <a:ext cx="1008112" cy="400110"/>
          </a:xfrm>
          <a:prstGeom prst="rect">
            <a:avLst/>
          </a:prstGeom>
          <a:noFill/>
        </p:spPr>
        <p:txBody>
          <a:bodyPr wrap="square" rtlCol="0">
            <a:spAutoFit/>
          </a:bodyPr>
          <a:lstStyle/>
          <a:p>
            <a:r>
              <a:rPr lang="en-US" sz="2000" b="1" dirty="0" smtClean="0"/>
              <a:t>Watson</a:t>
            </a:r>
            <a:endParaRPr lang="en-US" sz="2000" b="1" dirty="0"/>
          </a:p>
        </p:txBody>
      </p:sp>
      <p:cxnSp>
        <p:nvCxnSpPr>
          <p:cNvPr id="16" name="Straight Connector 15"/>
          <p:cNvCxnSpPr>
            <a:stCxn id="8" idx="2"/>
          </p:cNvCxnSpPr>
          <p:nvPr/>
        </p:nvCxnSpPr>
        <p:spPr>
          <a:xfrm flipH="1">
            <a:off x="3059832" y="1784011"/>
            <a:ext cx="504056" cy="391978"/>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979712" y="3224171"/>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76064" y="3284984"/>
            <a:ext cx="125963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1475656" y="2752053"/>
            <a:ext cx="792088"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339752" y="2752053"/>
            <a:ext cx="288032" cy="472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flipV="1">
            <a:off x="2843808" y="2752053"/>
            <a:ext cx="1152128" cy="472118"/>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83568" y="3356992"/>
            <a:ext cx="1080120" cy="400110"/>
          </a:xfrm>
          <a:prstGeom prst="rect">
            <a:avLst/>
          </a:prstGeom>
          <a:noFill/>
        </p:spPr>
        <p:txBody>
          <a:bodyPr wrap="square" rtlCol="0">
            <a:spAutoFit/>
          </a:bodyPr>
          <a:lstStyle/>
          <a:p>
            <a:r>
              <a:rPr lang="en-US" sz="2000" b="1" dirty="0" smtClean="0"/>
              <a:t>Desktop</a:t>
            </a:r>
            <a:endParaRPr lang="en-US" sz="2000" b="1" dirty="0"/>
          </a:p>
        </p:txBody>
      </p:sp>
      <p:sp>
        <p:nvSpPr>
          <p:cNvPr id="23" name="TextBox 22"/>
          <p:cNvSpPr txBox="1"/>
          <p:nvPr/>
        </p:nvSpPr>
        <p:spPr>
          <a:xfrm>
            <a:off x="1979712" y="3328117"/>
            <a:ext cx="1440160" cy="400110"/>
          </a:xfrm>
          <a:prstGeom prst="rect">
            <a:avLst/>
          </a:prstGeom>
          <a:noFill/>
        </p:spPr>
        <p:txBody>
          <a:bodyPr wrap="square" rtlCol="0">
            <a:spAutoFit/>
          </a:bodyPr>
          <a:lstStyle/>
          <a:p>
            <a:r>
              <a:rPr lang="en-US" sz="2000" b="1" dirty="0" smtClean="0"/>
              <a:t>Documents</a:t>
            </a:r>
            <a:endParaRPr lang="en-US" sz="2000" b="1" dirty="0"/>
          </a:p>
        </p:txBody>
      </p:sp>
      <p:sp>
        <p:nvSpPr>
          <p:cNvPr id="24" name="Rectangle 23"/>
          <p:cNvSpPr/>
          <p:nvPr/>
        </p:nvSpPr>
        <p:spPr>
          <a:xfrm>
            <a:off x="3563888" y="3224171"/>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3888" y="3328117"/>
            <a:ext cx="1440160" cy="400110"/>
          </a:xfrm>
          <a:prstGeom prst="rect">
            <a:avLst/>
          </a:prstGeom>
          <a:noFill/>
        </p:spPr>
        <p:txBody>
          <a:bodyPr wrap="square" rtlCol="0">
            <a:spAutoFit/>
          </a:bodyPr>
          <a:lstStyle/>
          <a:p>
            <a:r>
              <a:rPr lang="en-US" sz="2000" b="1" dirty="0" smtClean="0"/>
              <a:t>IBT2017</a:t>
            </a:r>
            <a:endParaRPr lang="en-US" sz="2000" b="1" dirty="0"/>
          </a:p>
        </p:txBody>
      </p:sp>
      <p:sp>
        <p:nvSpPr>
          <p:cNvPr id="26" name="Rectangle 25"/>
          <p:cNvSpPr/>
          <p:nvPr/>
        </p:nvSpPr>
        <p:spPr>
          <a:xfrm>
            <a:off x="4355976" y="4120205"/>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7984" y="4192213"/>
            <a:ext cx="1440160" cy="400110"/>
          </a:xfrm>
          <a:prstGeom prst="rect">
            <a:avLst/>
          </a:prstGeom>
          <a:noFill/>
        </p:spPr>
        <p:txBody>
          <a:bodyPr wrap="square" rtlCol="0">
            <a:spAutoFit/>
          </a:bodyPr>
          <a:lstStyle/>
          <a:p>
            <a:r>
              <a:rPr lang="en-US" sz="2000" b="1" dirty="0" smtClean="0"/>
              <a:t>Linux</a:t>
            </a:r>
            <a:endParaRPr lang="en-US" sz="2000" b="1" dirty="0"/>
          </a:p>
        </p:txBody>
      </p:sp>
      <p:sp>
        <p:nvSpPr>
          <p:cNvPr id="28" name="Rectangle 27"/>
          <p:cNvSpPr/>
          <p:nvPr/>
        </p:nvSpPr>
        <p:spPr>
          <a:xfrm>
            <a:off x="3059832" y="4984301"/>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203848" y="5056309"/>
            <a:ext cx="1440160" cy="400110"/>
          </a:xfrm>
          <a:prstGeom prst="rect">
            <a:avLst/>
          </a:prstGeom>
          <a:noFill/>
        </p:spPr>
        <p:txBody>
          <a:bodyPr wrap="square" rtlCol="0">
            <a:spAutoFit/>
          </a:bodyPr>
          <a:lstStyle/>
          <a:p>
            <a:r>
              <a:rPr lang="en-US" sz="2000" b="1" dirty="0" smtClean="0"/>
              <a:t>Session 1</a:t>
            </a:r>
            <a:endParaRPr lang="en-US" sz="2000" b="1" dirty="0"/>
          </a:p>
        </p:txBody>
      </p:sp>
      <p:sp>
        <p:nvSpPr>
          <p:cNvPr id="30" name="Rectangle 29"/>
          <p:cNvSpPr/>
          <p:nvPr/>
        </p:nvSpPr>
        <p:spPr>
          <a:xfrm>
            <a:off x="5004048" y="4984301"/>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076056" y="5056309"/>
            <a:ext cx="1440160" cy="400110"/>
          </a:xfrm>
          <a:prstGeom prst="rect">
            <a:avLst/>
          </a:prstGeom>
          <a:noFill/>
        </p:spPr>
        <p:txBody>
          <a:bodyPr wrap="square" rtlCol="0">
            <a:spAutoFit/>
          </a:bodyPr>
          <a:lstStyle/>
          <a:p>
            <a:r>
              <a:rPr lang="en-US" sz="2000" b="1" dirty="0" smtClean="0"/>
              <a:t>Session 2</a:t>
            </a:r>
            <a:endParaRPr lang="en-US" sz="2000" b="1" dirty="0"/>
          </a:p>
        </p:txBody>
      </p:sp>
      <p:cxnSp>
        <p:nvCxnSpPr>
          <p:cNvPr id="32" name="Straight Connector 31"/>
          <p:cNvCxnSpPr/>
          <p:nvPr/>
        </p:nvCxnSpPr>
        <p:spPr>
          <a:xfrm flipH="1">
            <a:off x="2915816" y="3832173"/>
            <a:ext cx="100811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195736" y="4120205"/>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123728" y="4192213"/>
            <a:ext cx="1440160" cy="400110"/>
          </a:xfrm>
          <a:prstGeom prst="rect">
            <a:avLst/>
          </a:prstGeom>
          <a:noFill/>
        </p:spPr>
        <p:txBody>
          <a:bodyPr wrap="square" rtlCol="0">
            <a:spAutoFit/>
          </a:bodyPr>
          <a:lstStyle/>
          <a:p>
            <a:r>
              <a:rPr lang="en-US" sz="2000" b="1" dirty="0" smtClean="0"/>
              <a:t>Genomics</a:t>
            </a:r>
            <a:endParaRPr lang="en-US" sz="2000" b="1" dirty="0"/>
          </a:p>
        </p:txBody>
      </p:sp>
      <p:cxnSp>
        <p:nvCxnSpPr>
          <p:cNvPr id="35" name="Straight Connector 34"/>
          <p:cNvCxnSpPr>
            <a:stCxn id="24" idx="2"/>
            <a:endCxn id="26" idx="0"/>
          </p:cNvCxnSpPr>
          <p:nvPr/>
        </p:nvCxnSpPr>
        <p:spPr>
          <a:xfrm>
            <a:off x="4103948" y="3800235"/>
            <a:ext cx="792088" cy="319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4211960" y="4696269"/>
            <a:ext cx="28803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6" idx="2"/>
          </p:cNvCxnSpPr>
          <p:nvPr/>
        </p:nvCxnSpPr>
        <p:spPr>
          <a:xfrm>
            <a:off x="4896036" y="4696269"/>
            <a:ext cx="612068"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203848" y="5839105"/>
            <a:ext cx="720080" cy="369332"/>
          </a:xfrm>
          <a:prstGeom prst="rect">
            <a:avLst/>
          </a:prstGeom>
          <a:noFill/>
        </p:spPr>
        <p:txBody>
          <a:bodyPr wrap="square" rtlCol="0">
            <a:spAutoFit/>
          </a:bodyPr>
          <a:lstStyle/>
          <a:p>
            <a:r>
              <a:rPr lang="en-US" dirty="0" smtClean="0"/>
              <a:t>file1</a:t>
            </a:r>
            <a:endParaRPr lang="en-US" dirty="0"/>
          </a:p>
        </p:txBody>
      </p:sp>
      <p:sp>
        <p:nvSpPr>
          <p:cNvPr id="39" name="TextBox 38"/>
          <p:cNvSpPr txBox="1"/>
          <p:nvPr/>
        </p:nvSpPr>
        <p:spPr>
          <a:xfrm>
            <a:off x="3923928" y="5848397"/>
            <a:ext cx="720080" cy="369332"/>
          </a:xfrm>
          <a:prstGeom prst="rect">
            <a:avLst/>
          </a:prstGeom>
          <a:noFill/>
        </p:spPr>
        <p:txBody>
          <a:bodyPr wrap="square" rtlCol="0">
            <a:spAutoFit/>
          </a:bodyPr>
          <a:lstStyle/>
          <a:p>
            <a:r>
              <a:rPr lang="en-US" dirty="0"/>
              <a:t>f</a:t>
            </a:r>
            <a:r>
              <a:rPr lang="en-US" dirty="0" smtClean="0"/>
              <a:t>ile2</a:t>
            </a:r>
          </a:p>
        </p:txBody>
      </p:sp>
      <p:cxnSp>
        <p:nvCxnSpPr>
          <p:cNvPr id="40" name="Straight Connector 39"/>
          <p:cNvCxnSpPr/>
          <p:nvPr/>
        </p:nvCxnSpPr>
        <p:spPr>
          <a:xfrm flipH="1">
            <a:off x="3419872" y="5632373"/>
            <a:ext cx="28803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851920" y="5632373"/>
            <a:ext cx="28803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3059832" y="5848397"/>
            <a:ext cx="1512168" cy="432048"/>
          </a:xfrm>
          <a:prstGeom prst="ellipse">
            <a:avLst/>
          </a:prstGeom>
          <a:no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7668344" y="4120205"/>
            <a:ext cx="136815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Directories files</a:t>
            </a:r>
            <a:endParaRPr lang="en-US" b="1" dirty="0"/>
          </a:p>
        </p:txBody>
      </p:sp>
      <p:sp>
        <p:nvSpPr>
          <p:cNvPr id="45" name="Right Brace 44"/>
          <p:cNvSpPr/>
          <p:nvPr/>
        </p:nvSpPr>
        <p:spPr>
          <a:xfrm>
            <a:off x="6588224" y="3328117"/>
            <a:ext cx="1008112" cy="2160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Right Brace 45"/>
          <p:cNvSpPr/>
          <p:nvPr/>
        </p:nvSpPr>
        <p:spPr>
          <a:xfrm>
            <a:off x="5796136" y="5704381"/>
            <a:ext cx="440432" cy="728464"/>
          </a:xfrm>
          <a:prstGeom prst="rightBrace">
            <a:avLst>
              <a:gd name="adj1" fmla="val 8333"/>
              <a:gd name="adj2" fmla="val 4794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a:xfrm>
            <a:off x="6553200" y="5885208"/>
            <a:ext cx="2133600" cy="568128"/>
          </a:xfrm>
        </p:spPr>
        <p:txBody>
          <a:bodyPr/>
          <a:lstStyle/>
          <a:p>
            <a:fld id="{D2F157BC-87B4-1A4E-B75D-91D44A960220}" type="slidenum">
              <a:rPr lang="fr-FR" smtClean="0"/>
              <a:t>14</a:t>
            </a:fld>
            <a:endParaRPr lang="fr-FR"/>
          </a:p>
        </p:txBody>
      </p:sp>
      <p:sp>
        <p:nvSpPr>
          <p:cNvPr id="47" name="TextBox 46"/>
          <p:cNvSpPr txBox="1"/>
          <p:nvPr/>
        </p:nvSpPr>
        <p:spPr>
          <a:xfrm>
            <a:off x="3419872" y="4326937"/>
            <a:ext cx="720080" cy="369332"/>
          </a:xfrm>
          <a:prstGeom prst="rect">
            <a:avLst/>
          </a:prstGeom>
          <a:noFill/>
        </p:spPr>
        <p:txBody>
          <a:bodyPr wrap="square" rtlCol="0">
            <a:spAutoFit/>
          </a:bodyPr>
          <a:lstStyle/>
          <a:p>
            <a:r>
              <a:rPr lang="en-US" dirty="0" err="1" smtClean="0"/>
              <a:t>fileX</a:t>
            </a:r>
            <a:endParaRPr lang="en-US" dirty="0"/>
          </a:p>
        </p:txBody>
      </p:sp>
      <p:cxnSp>
        <p:nvCxnSpPr>
          <p:cNvPr id="48" name="Straight Connector 47"/>
          <p:cNvCxnSpPr>
            <a:endCxn id="50" idx="0"/>
          </p:cNvCxnSpPr>
          <p:nvPr/>
        </p:nvCxnSpPr>
        <p:spPr>
          <a:xfrm flipH="1">
            <a:off x="3815916" y="3832173"/>
            <a:ext cx="223179" cy="360040"/>
          </a:xfrm>
          <a:prstGeom prst="line">
            <a:avLst/>
          </a:prstGeom>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3419872" y="4192213"/>
            <a:ext cx="792088" cy="574323"/>
          </a:xfrm>
          <a:prstGeom prst="ellipse">
            <a:avLst/>
          </a:prstGeom>
          <a:no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804247" y="5813909"/>
            <a:ext cx="1534417" cy="574323"/>
          </a:xfrm>
          <a:prstGeom prst="ellipse">
            <a:avLst/>
          </a:prstGeom>
          <a:no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866047" y="5913957"/>
            <a:ext cx="1441508" cy="369332"/>
          </a:xfrm>
          <a:prstGeom prst="rect">
            <a:avLst/>
          </a:prstGeom>
          <a:noFill/>
        </p:spPr>
        <p:txBody>
          <a:bodyPr wrap="none" rtlCol="0">
            <a:spAutoFit/>
          </a:bodyPr>
          <a:lstStyle/>
          <a:p>
            <a:r>
              <a:rPr lang="en-US" dirty="0" smtClean="0"/>
              <a:t>Ordinary files</a:t>
            </a:r>
            <a:endParaRPr lang="en-US" dirty="0"/>
          </a:p>
        </p:txBody>
      </p:sp>
    </p:spTree>
    <p:extLst>
      <p:ext uri="{BB962C8B-B14F-4D97-AF65-F5344CB8AC3E}">
        <p14:creationId xmlns:p14="http://schemas.microsoft.com/office/powerpoint/2010/main" val="180171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346696" cy="915341"/>
          </a:xfrm>
        </p:spPr>
        <p:txBody>
          <a:bodyPr>
            <a:noAutofit/>
          </a:bodyPr>
          <a:lstStyle/>
          <a:p>
            <a:r>
              <a:rPr lang="en-ZA" sz="3200" b="1" dirty="0" smtClean="0"/>
              <a:t>Home directory and working directory</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196752"/>
            <a:ext cx="8229600" cy="4929411"/>
          </a:xfrm>
        </p:spPr>
        <p:txBody>
          <a:bodyPr>
            <a:normAutofit fontScale="85000" lnSpcReduction="10000"/>
          </a:bodyPr>
          <a:lstStyle/>
          <a:p>
            <a:pPr algn="just"/>
            <a:r>
              <a:rPr lang="en-US" dirty="0" smtClean="0"/>
              <a:t>When </a:t>
            </a:r>
            <a:r>
              <a:rPr lang="en-US" dirty="0"/>
              <a:t>you first log in on a UNIX system, the working directory is your </a:t>
            </a:r>
            <a:r>
              <a:rPr lang="en-US" dirty="0">
                <a:solidFill>
                  <a:srgbClr val="FF0000"/>
                </a:solidFill>
              </a:rPr>
              <a:t>home</a:t>
            </a:r>
            <a:r>
              <a:rPr lang="en-US" i="1" dirty="0"/>
              <a:t> </a:t>
            </a:r>
            <a:r>
              <a:rPr lang="en-US" dirty="0"/>
              <a:t>directory. </a:t>
            </a:r>
            <a:endParaRPr lang="en-US" dirty="0" smtClean="0"/>
          </a:p>
          <a:p>
            <a:pPr algn="just"/>
            <a:endParaRPr lang="en-US" dirty="0" smtClean="0"/>
          </a:p>
          <a:p>
            <a:pPr algn="just"/>
            <a:r>
              <a:rPr lang="en-US" dirty="0" smtClean="0"/>
              <a:t>While working you will be associated to one directory called the </a:t>
            </a:r>
            <a:r>
              <a:rPr lang="en-US" dirty="0" smtClean="0">
                <a:solidFill>
                  <a:srgbClr val="FF0000"/>
                </a:solidFill>
              </a:rPr>
              <a:t>working directory </a:t>
            </a:r>
            <a:r>
              <a:rPr lang="en-US" dirty="0" smtClean="0"/>
              <a:t>or the </a:t>
            </a:r>
            <a:r>
              <a:rPr lang="en-US" dirty="0" smtClean="0">
                <a:solidFill>
                  <a:srgbClr val="FF0000"/>
                </a:solidFill>
              </a:rPr>
              <a:t>current directory</a:t>
            </a:r>
          </a:p>
          <a:p>
            <a:pPr marL="0" indent="0" algn="just">
              <a:buNone/>
            </a:pPr>
            <a:endParaRPr lang="en-US" dirty="0" smtClean="0">
              <a:solidFill>
                <a:srgbClr val="FF0000"/>
              </a:solidFill>
            </a:endParaRPr>
          </a:p>
          <a:p>
            <a:pPr algn="just"/>
            <a:r>
              <a:rPr lang="en-US" dirty="0" smtClean="0">
                <a:solidFill>
                  <a:srgbClr val="000000"/>
                </a:solidFill>
              </a:rPr>
              <a:t>An abbreviation of the working directory is displayed </a:t>
            </a:r>
            <a:r>
              <a:rPr lang="en-US" dirty="0">
                <a:solidFill>
                  <a:srgbClr val="000000"/>
                </a:solidFill>
              </a:rPr>
              <a:t>is displayed as part of the prompt on your terminal</a:t>
            </a:r>
          </a:p>
          <a:p>
            <a:pPr algn="just"/>
            <a:endParaRPr lang="en-US" dirty="0" smtClean="0">
              <a:solidFill>
                <a:srgbClr val="FF0000"/>
              </a:solidFill>
            </a:endParaRPr>
          </a:p>
          <a:p>
            <a:pPr algn="just"/>
            <a:r>
              <a:rPr lang="en-US" dirty="0" smtClean="0"/>
              <a:t>The command </a:t>
            </a:r>
            <a:r>
              <a:rPr lang="en-US" dirty="0" err="1" smtClean="0">
                <a:solidFill>
                  <a:srgbClr val="FF0000"/>
                </a:solidFill>
              </a:rPr>
              <a:t>pwd</a:t>
            </a:r>
            <a:r>
              <a:rPr lang="en-US" dirty="0" smtClean="0">
                <a:solidFill>
                  <a:srgbClr val="FF0000"/>
                </a:solidFill>
              </a:rPr>
              <a:t> </a:t>
            </a:r>
            <a:r>
              <a:rPr lang="en-US" dirty="0" smtClean="0">
                <a:solidFill>
                  <a:srgbClr val="000000"/>
                </a:solidFill>
              </a:rPr>
              <a:t>gives the absolute path of the</a:t>
            </a:r>
            <a:r>
              <a:rPr lang="en-US" dirty="0" smtClean="0">
                <a:solidFill>
                  <a:srgbClr val="FF0000"/>
                </a:solidFill>
              </a:rPr>
              <a:t> </a:t>
            </a:r>
            <a:r>
              <a:rPr lang="en-US" dirty="0" smtClean="0">
                <a:solidFill>
                  <a:srgbClr val="000000"/>
                </a:solidFill>
              </a:rPr>
              <a:t>working directory</a:t>
            </a:r>
          </a:p>
          <a:p>
            <a:pPr algn="just"/>
            <a:endParaRPr lang="en-US" dirty="0" smtClean="0">
              <a:solidFill>
                <a:srgbClr val="FF0000"/>
              </a:solidFill>
            </a:endParaRPr>
          </a:p>
          <a:p>
            <a:pPr algn="just"/>
            <a:endParaRPr lang="en-US" dirty="0" smtClean="0">
              <a:solidFill>
                <a:srgbClr val="FF0000"/>
              </a:solidFill>
            </a:endParaRPr>
          </a:p>
          <a:p>
            <a:pPr algn="just"/>
            <a:endParaRPr lang="en-US" dirty="0"/>
          </a:p>
          <a:p>
            <a:pPr algn="just"/>
            <a:endParaRPr lang="en-US" dirty="0"/>
          </a:p>
        </p:txBody>
      </p:sp>
    </p:spTree>
    <p:extLst>
      <p:ext uri="{BB962C8B-B14F-4D97-AF65-F5344CB8AC3E}">
        <p14:creationId xmlns:p14="http://schemas.microsoft.com/office/powerpoint/2010/main" val="1628627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353419"/>
            <a:ext cx="7346696" cy="915341"/>
          </a:xfrm>
        </p:spPr>
        <p:txBody>
          <a:bodyPr>
            <a:noAutofit/>
          </a:bodyPr>
          <a:lstStyle/>
          <a:p>
            <a:r>
              <a:rPr lang="en-ZA" sz="3200" b="1" dirty="0" smtClean="0"/>
              <a:t>What is a path or a pathname?</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dirty="0"/>
          </a:p>
          <a:p>
            <a:endParaRPr lang="en-US" dirty="0"/>
          </a:p>
        </p:txBody>
      </p:sp>
      <p:sp>
        <p:nvSpPr>
          <p:cNvPr id="5" name="Content Placeholder 2"/>
          <p:cNvSpPr txBox="1">
            <a:spLocks/>
          </p:cNvSpPr>
          <p:nvPr/>
        </p:nvSpPr>
        <p:spPr>
          <a:xfrm>
            <a:off x="457200" y="1196752"/>
            <a:ext cx="8229600" cy="49294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algn="just"/>
            <a:r>
              <a:rPr lang="en-US" dirty="0" smtClean="0"/>
              <a:t>A path locates a given file in the system </a:t>
            </a:r>
            <a:r>
              <a:rPr lang="en-US" dirty="0"/>
              <a:t>hierarchy</a:t>
            </a:r>
            <a:endParaRPr lang="en-US" dirty="0" smtClean="0"/>
          </a:p>
          <a:p>
            <a:pPr algn="just"/>
            <a:r>
              <a:rPr lang="en-US" dirty="0" smtClean="0"/>
              <a:t>An </a:t>
            </a:r>
            <a:r>
              <a:rPr lang="en-US" dirty="0" smtClean="0">
                <a:solidFill>
                  <a:srgbClr val="FF0000"/>
                </a:solidFill>
              </a:rPr>
              <a:t>absolute path </a:t>
            </a:r>
            <a:r>
              <a:rPr lang="en-US" dirty="0" smtClean="0"/>
              <a:t>in the file </a:t>
            </a:r>
            <a:r>
              <a:rPr lang="en-US" dirty="0"/>
              <a:t>system hierarchy for a given file or folder describes the parents all the way up to the </a:t>
            </a:r>
            <a:r>
              <a:rPr lang="en-US" dirty="0" smtClean="0"/>
              <a:t>root</a:t>
            </a:r>
          </a:p>
          <a:p>
            <a:pPr algn="just"/>
            <a:r>
              <a:rPr lang="en-US" dirty="0" smtClean="0"/>
              <a:t>A </a:t>
            </a:r>
            <a:r>
              <a:rPr lang="en-US" dirty="0" smtClean="0">
                <a:solidFill>
                  <a:srgbClr val="FF0000"/>
                </a:solidFill>
              </a:rPr>
              <a:t>relative path </a:t>
            </a:r>
            <a:r>
              <a:rPr lang="en-US" dirty="0" smtClean="0"/>
              <a:t>describes the path to the file starting from the </a:t>
            </a:r>
            <a:r>
              <a:rPr lang="en-US" dirty="0" smtClean="0">
                <a:solidFill>
                  <a:srgbClr val="FF0000"/>
                </a:solidFill>
              </a:rPr>
              <a:t>current working directory</a:t>
            </a:r>
            <a:endParaRPr lang="fr-FR" dirty="0">
              <a:solidFill>
                <a:srgbClr val="FF0000"/>
              </a:solidFill>
            </a:endParaRPr>
          </a:p>
          <a:p>
            <a:pPr algn="just"/>
            <a:endParaRPr lang="en-US" dirty="0" smtClean="0"/>
          </a:p>
          <a:p>
            <a:pPr algn="just"/>
            <a:endParaRPr lang="en-US" dirty="0" smtClean="0"/>
          </a:p>
          <a:p>
            <a:pPr algn="just"/>
            <a:endParaRPr lang="en-US" dirty="0" smtClean="0">
              <a:solidFill>
                <a:srgbClr val="FF0000"/>
              </a:solidFill>
            </a:endParaRPr>
          </a:p>
          <a:p>
            <a:pPr algn="just"/>
            <a:endParaRPr lang="en-US" dirty="0" smtClean="0"/>
          </a:p>
          <a:p>
            <a:pPr algn="just"/>
            <a:endParaRPr lang="en-US" dirty="0"/>
          </a:p>
        </p:txBody>
      </p:sp>
    </p:spTree>
    <p:extLst>
      <p:ext uri="{BB962C8B-B14F-4D97-AF65-F5344CB8AC3E}">
        <p14:creationId xmlns:p14="http://schemas.microsoft.com/office/powerpoint/2010/main" val="18379777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353419"/>
            <a:ext cx="7346696" cy="915341"/>
          </a:xfrm>
        </p:spPr>
        <p:txBody>
          <a:bodyPr>
            <a:noAutofit/>
          </a:bodyPr>
          <a:lstStyle/>
          <a:p>
            <a:r>
              <a:rPr lang="en-US" sz="3200" b="1" dirty="0">
                <a:solidFill>
                  <a:srgbClr val="FF0000"/>
                </a:solidFill>
              </a:rPr>
              <a:t>~ </a:t>
            </a:r>
            <a:r>
              <a:rPr lang="en-ZA" sz="3200" b="1" dirty="0" smtClean="0"/>
              <a:t>(your home directory)</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US" b="1" dirty="0" smtClean="0">
                <a:solidFill>
                  <a:srgbClr val="FF0000"/>
                </a:solidFill>
              </a:rPr>
              <a:t>~ </a:t>
            </a:r>
            <a:r>
              <a:rPr lang="fr-FR" dirty="0" err="1" smtClean="0"/>
              <a:t>refers</a:t>
            </a:r>
            <a:r>
              <a:rPr lang="fr-FR" dirty="0" smtClean="0"/>
              <a:t> to the home directory in a </a:t>
            </a:r>
            <a:r>
              <a:rPr lang="fr-FR" dirty="0" err="1" smtClean="0"/>
              <a:t>given</a:t>
            </a:r>
            <a:r>
              <a:rPr lang="fr-FR" dirty="0" smtClean="0"/>
              <a:t> file system</a:t>
            </a:r>
          </a:p>
          <a:p>
            <a:r>
              <a:rPr lang="fr-FR" dirty="0" smtClean="0"/>
              <a:t>The tilde </a:t>
            </a:r>
            <a:r>
              <a:rPr lang="en-US" b="1" dirty="0">
                <a:solidFill>
                  <a:srgbClr val="FF0000"/>
                </a:solidFill>
              </a:rPr>
              <a:t>~ </a:t>
            </a:r>
            <a:r>
              <a:rPr lang="en-US" dirty="0" smtClean="0"/>
              <a:t>character</a:t>
            </a:r>
            <a:r>
              <a:rPr lang="en-US" b="1" dirty="0" smtClean="0">
                <a:solidFill>
                  <a:srgbClr val="FF0000"/>
                </a:solidFill>
              </a:rPr>
              <a:t> </a:t>
            </a:r>
            <a:r>
              <a:rPr lang="fr-FR" dirty="0" smtClean="0"/>
              <a:t> </a:t>
            </a:r>
            <a:r>
              <a:rPr lang="fr-FR" dirty="0" err="1"/>
              <a:t>c</a:t>
            </a:r>
            <a:r>
              <a:rPr lang="fr-FR" dirty="0" err="1" smtClean="0"/>
              <a:t>an</a:t>
            </a:r>
            <a:r>
              <a:rPr lang="fr-FR" dirty="0" smtClean="0"/>
              <a:t> </a:t>
            </a:r>
            <a:r>
              <a:rPr lang="fr-FR" dirty="0" err="1" smtClean="0"/>
              <a:t>be</a:t>
            </a:r>
            <a:r>
              <a:rPr lang="fr-FR" dirty="0" smtClean="0"/>
              <a:t> </a:t>
            </a:r>
            <a:r>
              <a:rPr lang="fr-FR" dirty="0" err="1" smtClean="0"/>
              <a:t>used</a:t>
            </a:r>
            <a:r>
              <a:rPr lang="fr-FR" dirty="0" smtClean="0"/>
              <a:t> to </a:t>
            </a:r>
            <a:r>
              <a:rPr lang="fr-FR" dirty="0" err="1"/>
              <a:t>specify</a:t>
            </a:r>
            <a:r>
              <a:rPr lang="fr-FR" dirty="0"/>
              <a:t> </a:t>
            </a:r>
            <a:r>
              <a:rPr lang="fr-FR" dirty="0" err="1"/>
              <a:t>paths</a:t>
            </a:r>
            <a:r>
              <a:rPr lang="fr-FR" dirty="0"/>
              <a:t> </a:t>
            </a:r>
            <a:r>
              <a:rPr lang="fr-FR" dirty="0" err="1"/>
              <a:t>starting</a:t>
            </a:r>
            <a:r>
              <a:rPr lang="fr-FR" dirty="0"/>
              <a:t> </a:t>
            </a:r>
            <a:r>
              <a:rPr lang="fr-FR" dirty="0" err="1"/>
              <a:t>at</a:t>
            </a:r>
            <a:r>
              <a:rPr lang="fr-FR" dirty="0"/>
              <a:t> </a:t>
            </a:r>
            <a:r>
              <a:rPr lang="fr-FR" dirty="0" err="1"/>
              <a:t>your</a:t>
            </a:r>
            <a:r>
              <a:rPr lang="fr-FR" dirty="0"/>
              <a:t> home directory</a:t>
            </a:r>
            <a:endParaRPr lang="en-US" dirty="0"/>
          </a:p>
        </p:txBody>
      </p:sp>
      <p:sp>
        <p:nvSpPr>
          <p:cNvPr id="5" name="Content Placeholder 2"/>
          <p:cNvSpPr txBox="1">
            <a:spLocks/>
          </p:cNvSpPr>
          <p:nvPr/>
        </p:nvSpPr>
        <p:spPr>
          <a:xfrm>
            <a:off x="457200" y="1196752"/>
            <a:ext cx="8229600" cy="49294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algn="just"/>
            <a:endParaRPr lang="en-US" dirty="0" smtClean="0"/>
          </a:p>
          <a:p>
            <a:pPr algn="just"/>
            <a:endParaRPr lang="en-US" dirty="0" smtClean="0"/>
          </a:p>
          <a:p>
            <a:pPr algn="just"/>
            <a:endParaRPr lang="en-US" dirty="0" smtClean="0">
              <a:solidFill>
                <a:srgbClr val="FF0000"/>
              </a:solidFill>
            </a:endParaRPr>
          </a:p>
          <a:p>
            <a:pPr algn="just"/>
            <a:endParaRPr lang="en-US" dirty="0" smtClean="0"/>
          </a:p>
          <a:p>
            <a:pPr algn="just"/>
            <a:endParaRPr lang="en-US" dirty="0"/>
          </a:p>
        </p:txBody>
      </p:sp>
    </p:spTree>
    <p:extLst>
      <p:ext uri="{BB962C8B-B14F-4D97-AF65-F5344CB8AC3E}">
        <p14:creationId xmlns:p14="http://schemas.microsoft.com/office/powerpoint/2010/main" val="17075886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24" y="44624"/>
            <a:ext cx="7346696" cy="915341"/>
          </a:xfrm>
        </p:spPr>
        <p:txBody>
          <a:bodyPr>
            <a:noAutofit/>
          </a:bodyPr>
          <a:lstStyle/>
          <a:p>
            <a:r>
              <a:rPr lang="en-ZA" sz="3200" b="1" dirty="0"/>
              <a:t>A</a:t>
            </a:r>
            <a:r>
              <a:rPr lang="en-ZA" sz="3200" b="1" dirty="0" smtClean="0"/>
              <a:t>bsoulte path?</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6632"/>
            <a:ext cx="884612" cy="8345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4499992" y="908720"/>
            <a:ext cx="144016" cy="288032"/>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059832" y="1668870"/>
            <a:ext cx="1008112" cy="360040"/>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39952" y="836712"/>
            <a:ext cx="792088" cy="432048"/>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a:t>
            </a:r>
            <a:endParaRPr lang="en-US" sz="2400" b="1" dirty="0">
              <a:solidFill>
                <a:schemeClr val="tx1"/>
              </a:solidFill>
            </a:endParaRPr>
          </a:p>
        </p:txBody>
      </p:sp>
      <p:sp>
        <p:nvSpPr>
          <p:cNvPr id="15" name="TextBox 14"/>
          <p:cNvSpPr txBox="1"/>
          <p:nvPr/>
        </p:nvSpPr>
        <p:spPr>
          <a:xfrm>
            <a:off x="3059832" y="1628800"/>
            <a:ext cx="864096" cy="400110"/>
          </a:xfrm>
          <a:prstGeom prst="rect">
            <a:avLst/>
          </a:prstGeom>
          <a:noFill/>
        </p:spPr>
        <p:txBody>
          <a:bodyPr wrap="square" rtlCol="0">
            <a:spAutoFit/>
          </a:bodyPr>
          <a:lstStyle/>
          <a:p>
            <a:r>
              <a:rPr lang="en-US" sz="2000" b="1" dirty="0" smtClean="0"/>
              <a:t>home</a:t>
            </a:r>
            <a:endParaRPr lang="en-US" sz="2000" b="1" dirty="0"/>
          </a:p>
        </p:txBody>
      </p:sp>
      <p:cxnSp>
        <p:nvCxnSpPr>
          <p:cNvPr id="25" name="Straight Connector 24"/>
          <p:cNvCxnSpPr/>
          <p:nvPr/>
        </p:nvCxnSpPr>
        <p:spPr>
          <a:xfrm flipH="1">
            <a:off x="3851920" y="1268760"/>
            <a:ext cx="576064" cy="360040"/>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267744" y="2420888"/>
            <a:ext cx="115212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39752" y="2524834"/>
            <a:ext cx="1008112" cy="400110"/>
          </a:xfrm>
          <a:prstGeom prst="rect">
            <a:avLst/>
          </a:prstGeom>
          <a:noFill/>
        </p:spPr>
        <p:txBody>
          <a:bodyPr wrap="square" rtlCol="0">
            <a:spAutoFit/>
          </a:bodyPr>
          <a:lstStyle/>
          <a:p>
            <a:r>
              <a:rPr lang="en-US" sz="2000" b="1" dirty="0" smtClean="0"/>
              <a:t>Watson</a:t>
            </a:r>
            <a:endParaRPr lang="en-US" sz="2000" b="1" dirty="0"/>
          </a:p>
        </p:txBody>
      </p:sp>
      <p:cxnSp>
        <p:nvCxnSpPr>
          <p:cNvPr id="49" name="Straight Connector 48"/>
          <p:cNvCxnSpPr>
            <a:stCxn id="6" idx="2"/>
          </p:cNvCxnSpPr>
          <p:nvPr/>
        </p:nvCxnSpPr>
        <p:spPr>
          <a:xfrm flipH="1">
            <a:off x="3059832" y="2028910"/>
            <a:ext cx="504056" cy="391978"/>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1979712" y="3469070"/>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48072" y="3501008"/>
            <a:ext cx="125963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1475656" y="2996952"/>
            <a:ext cx="792088"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2339752" y="2996952"/>
            <a:ext cx="288032" cy="472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2843808" y="2996952"/>
            <a:ext cx="1152128" cy="472118"/>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83568" y="3573016"/>
            <a:ext cx="1080120" cy="400110"/>
          </a:xfrm>
          <a:prstGeom prst="rect">
            <a:avLst/>
          </a:prstGeom>
          <a:noFill/>
        </p:spPr>
        <p:txBody>
          <a:bodyPr wrap="square" rtlCol="0">
            <a:spAutoFit/>
          </a:bodyPr>
          <a:lstStyle/>
          <a:p>
            <a:r>
              <a:rPr lang="en-US" sz="2000" b="1" dirty="0" smtClean="0"/>
              <a:t>Desktop</a:t>
            </a:r>
            <a:endParaRPr lang="en-US" sz="2000" b="1" dirty="0"/>
          </a:p>
        </p:txBody>
      </p:sp>
      <p:sp>
        <p:nvSpPr>
          <p:cNvPr id="72" name="TextBox 71"/>
          <p:cNvSpPr txBox="1"/>
          <p:nvPr/>
        </p:nvSpPr>
        <p:spPr>
          <a:xfrm>
            <a:off x="1979712" y="3573016"/>
            <a:ext cx="1440160" cy="400110"/>
          </a:xfrm>
          <a:prstGeom prst="rect">
            <a:avLst/>
          </a:prstGeom>
          <a:noFill/>
        </p:spPr>
        <p:txBody>
          <a:bodyPr wrap="square" rtlCol="0">
            <a:spAutoFit/>
          </a:bodyPr>
          <a:lstStyle/>
          <a:p>
            <a:r>
              <a:rPr lang="en-US" sz="2000" b="1" dirty="0" smtClean="0"/>
              <a:t>Documents</a:t>
            </a:r>
            <a:endParaRPr lang="en-US" sz="2000" b="1" dirty="0"/>
          </a:p>
        </p:txBody>
      </p:sp>
      <p:sp>
        <p:nvSpPr>
          <p:cNvPr id="75" name="Rectangle 74"/>
          <p:cNvSpPr/>
          <p:nvPr/>
        </p:nvSpPr>
        <p:spPr>
          <a:xfrm>
            <a:off x="3563888" y="3469070"/>
            <a:ext cx="115212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563888" y="3573016"/>
            <a:ext cx="1224136" cy="400110"/>
          </a:xfrm>
          <a:prstGeom prst="rect">
            <a:avLst/>
          </a:prstGeom>
          <a:noFill/>
        </p:spPr>
        <p:txBody>
          <a:bodyPr wrap="square" rtlCol="0">
            <a:spAutoFit/>
          </a:bodyPr>
          <a:lstStyle/>
          <a:p>
            <a:r>
              <a:rPr lang="en-US" sz="2000" b="1" dirty="0" smtClean="0"/>
              <a:t>IBT2017</a:t>
            </a:r>
            <a:endParaRPr lang="en-US" sz="2000" b="1" dirty="0"/>
          </a:p>
        </p:txBody>
      </p:sp>
      <p:sp>
        <p:nvSpPr>
          <p:cNvPr id="77" name="Rectangle 76"/>
          <p:cNvSpPr/>
          <p:nvPr/>
        </p:nvSpPr>
        <p:spPr>
          <a:xfrm>
            <a:off x="4355976" y="4365104"/>
            <a:ext cx="1080120"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427984" y="4437112"/>
            <a:ext cx="1440160" cy="400110"/>
          </a:xfrm>
          <a:prstGeom prst="rect">
            <a:avLst/>
          </a:prstGeom>
          <a:noFill/>
        </p:spPr>
        <p:txBody>
          <a:bodyPr wrap="square" rtlCol="0">
            <a:spAutoFit/>
          </a:bodyPr>
          <a:lstStyle/>
          <a:p>
            <a:r>
              <a:rPr lang="en-US" sz="2000" b="1" dirty="0" smtClean="0"/>
              <a:t>Linux</a:t>
            </a:r>
            <a:endParaRPr lang="en-US" sz="2000" b="1" dirty="0"/>
          </a:p>
        </p:txBody>
      </p:sp>
      <p:sp>
        <p:nvSpPr>
          <p:cNvPr id="79" name="Rectangle 78"/>
          <p:cNvSpPr/>
          <p:nvPr/>
        </p:nvSpPr>
        <p:spPr>
          <a:xfrm>
            <a:off x="3059832" y="5229200"/>
            <a:ext cx="151216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3203848" y="5301208"/>
            <a:ext cx="1440160" cy="400110"/>
          </a:xfrm>
          <a:prstGeom prst="rect">
            <a:avLst/>
          </a:prstGeom>
          <a:noFill/>
        </p:spPr>
        <p:txBody>
          <a:bodyPr wrap="square" rtlCol="0">
            <a:spAutoFit/>
          </a:bodyPr>
          <a:lstStyle/>
          <a:p>
            <a:r>
              <a:rPr lang="en-US" sz="2000" b="1" dirty="0" smtClean="0"/>
              <a:t>Session 1</a:t>
            </a:r>
            <a:endParaRPr lang="en-US" sz="2000" b="1" dirty="0"/>
          </a:p>
        </p:txBody>
      </p:sp>
      <p:sp>
        <p:nvSpPr>
          <p:cNvPr id="81" name="Rectangle 80"/>
          <p:cNvSpPr/>
          <p:nvPr/>
        </p:nvSpPr>
        <p:spPr>
          <a:xfrm>
            <a:off x="5004048" y="5229200"/>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5076056" y="5301208"/>
            <a:ext cx="1440160" cy="400110"/>
          </a:xfrm>
          <a:prstGeom prst="rect">
            <a:avLst/>
          </a:prstGeom>
          <a:noFill/>
        </p:spPr>
        <p:txBody>
          <a:bodyPr wrap="square" rtlCol="0">
            <a:spAutoFit/>
          </a:bodyPr>
          <a:lstStyle/>
          <a:p>
            <a:r>
              <a:rPr lang="en-US" sz="2000" b="1" dirty="0" smtClean="0"/>
              <a:t>Session 2</a:t>
            </a:r>
            <a:endParaRPr lang="en-US" sz="2000" b="1" dirty="0"/>
          </a:p>
        </p:txBody>
      </p:sp>
      <p:cxnSp>
        <p:nvCxnSpPr>
          <p:cNvPr id="37" name="Straight Connector 36"/>
          <p:cNvCxnSpPr/>
          <p:nvPr/>
        </p:nvCxnSpPr>
        <p:spPr>
          <a:xfrm flipH="1">
            <a:off x="2915816" y="4077072"/>
            <a:ext cx="100811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2195736" y="4365104"/>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2123728" y="4437112"/>
            <a:ext cx="1440160" cy="400110"/>
          </a:xfrm>
          <a:prstGeom prst="rect">
            <a:avLst/>
          </a:prstGeom>
          <a:noFill/>
        </p:spPr>
        <p:txBody>
          <a:bodyPr wrap="square" rtlCol="0">
            <a:spAutoFit/>
          </a:bodyPr>
          <a:lstStyle/>
          <a:p>
            <a:r>
              <a:rPr lang="en-US" sz="2000" b="1" dirty="0" smtClean="0"/>
              <a:t>Genomics</a:t>
            </a:r>
            <a:endParaRPr lang="en-US" sz="2000" b="1" dirty="0"/>
          </a:p>
        </p:txBody>
      </p:sp>
      <p:cxnSp>
        <p:nvCxnSpPr>
          <p:cNvPr id="102" name="Straight Connector 101"/>
          <p:cNvCxnSpPr>
            <a:stCxn id="75" idx="2"/>
            <a:endCxn id="77" idx="0"/>
          </p:cNvCxnSpPr>
          <p:nvPr/>
        </p:nvCxnSpPr>
        <p:spPr>
          <a:xfrm>
            <a:off x="4139952" y="4045134"/>
            <a:ext cx="756084" cy="319970"/>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4211960" y="4941168"/>
            <a:ext cx="288032" cy="288032"/>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77" idx="2"/>
          </p:cNvCxnSpPr>
          <p:nvPr/>
        </p:nvCxnSpPr>
        <p:spPr>
          <a:xfrm>
            <a:off x="4896036" y="4941168"/>
            <a:ext cx="612068"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203848" y="6084004"/>
            <a:ext cx="720080" cy="369332"/>
          </a:xfrm>
          <a:prstGeom prst="rect">
            <a:avLst/>
          </a:prstGeom>
          <a:noFill/>
        </p:spPr>
        <p:txBody>
          <a:bodyPr wrap="square" rtlCol="0">
            <a:spAutoFit/>
          </a:bodyPr>
          <a:lstStyle/>
          <a:p>
            <a:r>
              <a:rPr lang="en-US" dirty="0" smtClean="0">
                <a:solidFill>
                  <a:schemeClr val="accent3"/>
                </a:solidFill>
              </a:rPr>
              <a:t>file1</a:t>
            </a:r>
            <a:endParaRPr lang="en-US" dirty="0">
              <a:solidFill>
                <a:schemeClr val="accent3"/>
              </a:solidFill>
            </a:endParaRPr>
          </a:p>
        </p:txBody>
      </p:sp>
      <p:sp>
        <p:nvSpPr>
          <p:cNvPr id="63" name="TextBox 62"/>
          <p:cNvSpPr txBox="1"/>
          <p:nvPr/>
        </p:nvSpPr>
        <p:spPr>
          <a:xfrm>
            <a:off x="3923928" y="6093296"/>
            <a:ext cx="720080" cy="369332"/>
          </a:xfrm>
          <a:prstGeom prst="rect">
            <a:avLst/>
          </a:prstGeom>
          <a:noFill/>
        </p:spPr>
        <p:txBody>
          <a:bodyPr wrap="square" rtlCol="0">
            <a:spAutoFit/>
          </a:bodyPr>
          <a:lstStyle/>
          <a:p>
            <a:r>
              <a:rPr lang="en-US" dirty="0"/>
              <a:t>f</a:t>
            </a:r>
            <a:r>
              <a:rPr lang="en-US" dirty="0" smtClean="0"/>
              <a:t>ile2</a:t>
            </a:r>
          </a:p>
        </p:txBody>
      </p:sp>
      <p:cxnSp>
        <p:nvCxnSpPr>
          <p:cNvPr id="67" name="Straight Connector 66"/>
          <p:cNvCxnSpPr/>
          <p:nvPr/>
        </p:nvCxnSpPr>
        <p:spPr>
          <a:xfrm flipH="1">
            <a:off x="3419872" y="5877272"/>
            <a:ext cx="288032" cy="288032"/>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851920" y="5877272"/>
            <a:ext cx="28803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851920" y="2492896"/>
            <a:ext cx="5112568" cy="677108"/>
          </a:xfrm>
          <a:prstGeom prst="rect">
            <a:avLst/>
          </a:prstGeom>
          <a:noFill/>
          <a:ln>
            <a:noFill/>
          </a:ln>
        </p:spPr>
        <p:txBody>
          <a:bodyPr wrap="square" rtlCol="0">
            <a:spAutoFit/>
          </a:bodyPr>
          <a:lstStyle/>
          <a:p>
            <a:r>
              <a:rPr lang="en-US" dirty="0" smtClean="0"/>
              <a:t>The full path to file1 is:</a:t>
            </a:r>
          </a:p>
          <a:p>
            <a:r>
              <a:rPr lang="en-US" sz="2000" b="1" dirty="0" smtClean="0">
                <a:solidFill>
                  <a:srgbClr val="9BBB59"/>
                </a:solidFill>
              </a:rPr>
              <a:t> /home/Watson/IBT2017/Linux/Session1/file1 </a:t>
            </a:r>
            <a:endParaRPr lang="en-US" sz="2000" b="1" dirty="0">
              <a:solidFill>
                <a:srgbClr val="9BBB59"/>
              </a:solidFill>
            </a:endParaRPr>
          </a:p>
        </p:txBody>
      </p:sp>
    </p:spTree>
    <p:extLst>
      <p:ext uri="{BB962C8B-B14F-4D97-AF65-F5344CB8AC3E}">
        <p14:creationId xmlns:p14="http://schemas.microsoft.com/office/powerpoint/2010/main" val="1023891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24" y="44624"/>
            <a:ext cx="7346696" cy="915341"/>
          </a:xfrm>
        </p:spPr>
        <p:txBody>
          <a:bodyPr>
            <a:noAutofit/>
          </a:bodyPr>
          <a:lstStyle/>
          <a:p>
            <a:r>
              <a:rPr lang="en-ZA" sz="3200" b="1" dirty="0"/>
              <a:t>A</a:t>
            </a:r>
            <a:r>
              <a:rPr lang="en-ZA" sz="3200" b="1" dirty="0" smtClean="0"/>
              <a:t>bsoulte path?</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6632"/>
            <a:ext cx="884612" cy="8345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4499992" y="908720"/>
            <a:ext cx="144016" cy="288032"/>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059832" y="1668870"/>
            <a:ext cx="1008112" cy="360040"/>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39952" y="836712"/>
            <a:ext cx="792088" cy="432048"/>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a:t>
            </a:r>
            <a:endParaRPr lang="en-US" sz="2400" b="1" dirty="0">
              <a:solidFill>
                <a:schemeClr val="tx1"/>
              </a:solidFill>
            </a:endParaRPr>
          </a:p>
        </p:txBody>
      </p:sp>
      <p:sp>
        <p:nvSpPr>
          <p:cNvPr id="15" name="TextBox 14"/>
          <p:cNvSpPr txBox="1"/>
          <p:nvPr/>
        </p:nvSpPr>
        <p:spPr>
          <a:xfrm>
            <a:off x="3059832" y="1628800"/>
            <a:ext cx="864096" cy="400110"/>
          </a:xfrm>
          <a:prstGeom prst="rect">
            <a:avLst/>
          </a:prstGeom>
          <a:noFill/>
        </p:spPr>
        <p:txBody>
          <a:bodyPr wrap="square" rtlCol="0">
            <a:spAutoFit/>
          </a:bodyPr>
          <a:lstStyle/>
          <a:p>
            <a:r>
              <a:rPr lang="en-US" sz="2000" b="1" dirty="0" smtClean="0"/>
              <a:t>home</a:t>
            </a:r>
            <a:endParaRPr lang="en-US" sz="2000" b="1" dirty="0"/>
          </a:p>
        </p:txBody>
      </p:sp>
      <p:cxnSp>
        <p:nvCxnSpPr>
          <p:cNvPr id="25" name="Straight Connector 24"/>
          <p:cNvCxnSpPr/>
          <p:nvPr/>
        </p:nvCxnSpPr>
        <p:spPr>
          <a:xfrm flipH="1">
            <a:off x="3851920" y="1268760"/>
            <a:ext cx="576064" cy="360040"/>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267744" y="2420888"/>
            <a:ext cx="115212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39752" y="2524834"/>
            <a:ext cx="1008112" cy="400110"/>
          </a:xfrm>
          <a:prstGeom prst="rect">
            <a:avLst/>
          </a:prstGeom>
          <a:noFill/>
        </p:spPr>
        <p:txBody>
          <a:bodyPr wrap="square" rtlCol="0">
            <a:spAutoFit/>
          </a:bodyPr>
          <a:lstStyle/>
          <a:p>
            <a:r>
              <a:rPr lang="en-US" sz="2000" b="1" dirty="0" smtClean="0"/>
              <a:t>Watson</a:t>
            </a:r>
            <a:endParaRPr lang="en-US" sz="2000" b="1" dirty="0"/>
          </a:p>
        </p:txBody>
      </p:sp>
      <p:cxnSp>
        <p:nvCxnSpPr>
          <p:cNvPr id="49" name="Straight Connector 48"/>
          <p:cNvCxnSpPr>
            <a:stCxn id="6" idx="2"/>
          </p:cNvCxnSpPr>
          <p:nvPr/>
        </p:nvCxnSpPr>
        <p:spPr>
          <a:xfrm flipH="1">
            <a:off x="3059832" y="2028910"/>
            <a:ext cx="504056" cy="391978"/>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1979712" y="3469070"/>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48072" y="3501008"/>
            <a:ext cx="125963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1475656" y="2996952"/>
            <a:ext cx="792088"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2339752" y="2996952"/>
            <a:ext cx="288032" cy="472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2843808" y="2996952"/>
            <a:ext cx="1152128" cy="472118"/>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83568" y="3573016"/>
            <a:ext cx="1080120" cy="400110"/>
          </a:xfrm>
          <a:prstGeom prst="rect">
            <a:avLst/>
          </a:prstGeom>
          <a:noFill/>
        </p:spPr>
        <p:txBody>
          <a:bodyPr wrap="square" rtlCol="0">
            <a:spAutoFit/>
          </a:bodyPr>
          <a:lstStyle/>
          <a:p>
            <a:r>
              <a:rPr lang="en-US" sz="2000" b="1" dirty="0" smtClean="0"/>
              <a:t>Desktop</a:t>
            </a:r>
            <a:endParaRPr lang="en-US" sz="2000" b="1" dirty="0"/>
          </a:p>
        </p:txBody>
      </p:sp>
      <p:sp>
        <p:nvSpPr>
          <p:cNvPr id="72" name="TextBox 71"/>
          <p:cNvSpPr txBox="1"/>
          <p:nvPr/>
        </p:nvSpPr>
        <p:spPr>
          <a:xfrm>
            <a:off x="1979712" y="3573016"/>
            <a:ext cx="1440160" cy="400110"/>
          </a:xfrm>
          <a:prstGeom prst="rect">
            <a:avLst/>
          </a:prstGeom>
          <a:noFill/>
        </p:spPr>
        <p:txBody>
          <a:bodyPr wrap="square" rtlCol="0">
            <a:spAutoFit/>
          </a:bodyPr>
          <a:lstStyle/>
          <a:p>
            <a:r>
              <a:rPr lang="en-US" sz="2000" b="1" dirty="0" smtClean="0"/>
              <a:t>Documents</a:t>
            </a:r>
            <a:endParaRPr lang="en-US" sz="2000" b="1" dirty="0"/>
          </a:p>
        </p:txBody>
      </p:sp>
      <p:sp>
        <p:nvSpPr>
          <p:cNvPr id="75" name="Rectangle 74"/>
          <p:cNvSpPr/>
          <p:nvPr/>
        </p:nvSpPr>
        <p:spPr>
          <a:xfrm>
            <a:off x="3563888" y="3469070"/>
            <a:ext cx="115212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563888" y="3573016"/>
            <a:ext cx="1224136" cy="400110"/>
          </a:xfrm>
          <a:prstGeom prst="rect">
            <a:avLst/>
          </a:prstGeom>
          <a:noFill/>
        </p:spPr>
        <p:txBody>
          <a:bodyPr wrap="square" rtlCol="0">
            <a:spAutoFit/>
          </a:bodyPr>
          <a:lstStyle/>
          <a:p>
            <a:r>
              <a:rPr lang="en-US" sz="2000" b="1" dirty="0" smtClean="0"/>
              <a:t>IBT2017</a:t>
            </a:r>
            <a:endParaRPr lang="en-US" sz="2000" b="1" dirty="0"/>
          </a:p>
        </p:txBody>
      </p:sp>
      <p:sp>
        <p:nvSpPr>
          <p:cNvPr id="77" name="Rectangle 76"/>
          <p:cNvSpPr/>
          <p:nvPr/>
        </p:nvSpPr>
        <p:spPr>
          <a:xfrm>
            <a:off x="4355976" y="4365104"/>
            <a:ext cx="1080120"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427984" y="4437112"/>
            <a:ext cx="1440160" cy="400110"/>
          </a:xfrm>
          <a:prstGeom prst="rect">
            <a:avLst/>
          </a:prstGeom>
          <a:noFill/>
        </p:spPr>
        <p:txBody>
          <a:bodyPr wrap="square" rtlCol="0">
            <a:spAutoFit/>
          </a:bodyPr>
          <a:lstStyle/>
          <a:p>
            <a:r>
              <a:rPr lang="en-US" sz="2000" b="1" dirty="0" smtClean="0"/>
              <a:t>Linux</a:t>
            </a:r>
            <a:endParaRPr lang="en-US" sz="2000" b="1" dirty="0"/>
          </a:p>
        </p:txBody>
      </p:sp>
      <p:sp>
        <p:nvSpPr>
          <p:cNvPr id="79" name="Rectangle 78"/>
          <p:cNvSpPr/>
          <p:nvPr/>
        </p:nvSpPr>
        <p:spPr>
          <a:xfrm>
            <a:off x="3851920" y="5229200"/>
            <a:ext cx="151216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3995936" y="5301208"/>
            <a:ext cx="1440160" cy="400110"/>
          </a:xfrm>
          <a:prstGeom prst="rect">
            <a:avLst/>
          </a:prstGeom>
          <a:noFill/>
        </p:spPr>
        <p:txBody>
          <a:bodyPr wrap="square" rtlCol="0">
            <a:spAutoFit/>
          </a:bodyPr>
          <a:lstStyle/>
          <a:p>
            <a:r>
              <a:rPr lang="en-US" sz="2000" b="1" dirty="0" smtClean="0"/>
              <a:t>Session 1</a:t>
            </a:r>
            <a:endParaRPr lang="en-US" sz="2000" b="1" dirty="0"/>
          </a:p>
        </p:txBody>
      </p:sp>
      <p:sp>
        <p:nvSpPr>
          <p:cNvPr id="81" name="Rectangle 80"/>
          <p:cNvSpPr/>
          <p:nvPr/>
        </p:nvSpPr>
        <p:spPr>
          <a:xfrm>
            <a:off x="5508104" y="5229200"/>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5580112" y="5301208"/>
            <a:ext cx="1440160" cy="400110"/>
          </a:xfrm>
          <a:prstGeom prst="rect">
            <a:avLst/>
          </a:prstGeom>
          <a:noFill/>
        </p:spPr>
        <p:txBody>
          <a:bodyPr wrap="square" rtlCol="0">
            <a:spAutoFit/>
          </a:bodyPr>
          <a:lstStyle/>
          <a:p>
            <a:r>
              <a:rPr lang="en-US" sz="2000" b="1" dirty="0" smtClean="0"/>
              <a:t>Session 2</a:t>
            </a:r>
            <a:endParaRPr lang="en-US" sz="2000" b="1" dirty="0"/>
          </a:p>
        </p:txBody>
      </p:sp>
      <p:cxnSp>
        <p:nvCxnSpPr>
          <p:cNvPr id="37" name="Straight Connector 36"/>
          <p:cNvCxnSpPr/>
          <p:nvPr/>
        </p:nvCxnSpPr>
        <p:spPr>
          <a:xfrm flipH="1">
            <a:off x="2915816" y="4077072"/>
            <a:ext cx="100811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2195736" y="4365104"/>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2123728" y="4437112"/>
            <a:ext cx="1440160" cy="400110"/>
          </a:xfrm>
          <a:prstGeom prst="rect">
            <a:avLst/>
          </a:prstGeom>
          <a:noFill/>
        </p:spPr>
        <p:txBody>
          <a:bodyPr wrap="square" rtlCol="0">
            <a:spAutoFit/>
          </a:bodyPr>
          <a:lstStyle/>
          <a:p>
            <a:r>
              <a:rPr lang="en-US" sz="2000" b="1" dirty="0" smtClean="0"/>
              <a:t>Genomics</a:t>
            </a:r>
            <a:endParaRPr lang="en-US" sz="2000" b="1" dirty="0"/>
          </a:p>
        </p:txBody>
      </p:sp>
      <p:cxnSp>
        <p:nvCxnSpPr>
          <p:cNvPr id="102" name="Straight Connector 101"/>
          <p:cNvCxnSpPr>
            <a:stCxn id="75" idx="2"/>
            <a:endCxn id="77" idx="0"/>
          </p:cNvCxnSpPr>
          <p:nvPr/>
        </p:nvCxnSpPr>
        <p:spPr>
          <a:xfrm>
            <a:off x="4139952" y="4045134"/>
            <a:ext cx="756084" cy="319970"/>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4716016" y="4941168"/>
            <a:ext cx="288032" cy="288032"/>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400092" y="4941168"/>
            <a:ext cx="612068"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19872" y="6084004"/>
            <a:ext cx="720080" cy="369332"/>
          </a:xfrm>
          <a:prstGeom prst="rect">
            <a:avLst/>
          </a:prstGeom>
          <a:noFill/>
        </p:spPr>
        <p:txBody>
          <a:bodyPr wrap="square" rtlCol="0">
            <a:spAutoFit/>
          </a:bodyPr>
          <a:lstStyle/>
          <a:p>
            <a:r>
              <a:rPr lang="en-US" dirty="0" smtClean="0">
                <a:solidFill>
                  <a:schemeClr val="accent3"/>
                </a:solidFill>
              </a:rPr>
              <a:t>file1</a:t>
            </a:r>
            <a:endParaRPr lang="en-US" dirty="0">
              <a:solidFill>
                <a:schemeClr val="accent3"/>
              </a:solidFill>
            </a:endParaRPr>
          </a:p>
        </p:txBody>
      </p:sp>
      <p:sp>
        <p:nvSpPr>
          <p:cNvPr id="63" name="TextBox 62"/>
          <p:cNvSpPr txBox="1"/>
          <p:nvPr/>
        </p:nvSpPr>
        <p:spPr>
          <a:xfrm>
            <a:off x="4211960" y="6093296"/>
            <a:ext cx="720080" cy="369332"/>
          </a:xfrm>
          <a:prstGeom prst="rect">
            <a:avLst/>
          </a:prstGeom>
          <a:noFill/>
        </p:spPr>
        <p:txBody>
          <a:bodyPr wrap="square" rtlCol="0">
            <a:spAutoFit/>
          </a:bodyPr>
          <a:lstStyle/>
          <a:p>
            <a:r>
              <a:rPr lang="en-US" dirty="0"/>
              <a:t>f</a:t>
            </a:r>
            <a:r>
              <a:rPr lang="en-US" dirty="0" smtClean="0"/>
              <a:t>ile2</a:t>
            </a:r>
          </a:p>
        </p:txBody>
      </p:sp>
      <p:cxnSp>
        <p:nvCxnSpPr>
          <p:cNvPr id="67" name="Straight Connector 66"/>
          <p:cNvCxnSpPr/>
          <p:nvPr/>
        </p:nvCxnSpPr>
        <p:spPr>
          <a:xfrm flipH="1">
            <a:off x="3779912" y="5877272"/>
            <a:ext cx="288032" cy="288032"/>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211960" y="5877272"/>
            <a:ext cx="28803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292080" y="836712"/>
            <a:ext cx="1728192" cy="369332"/>
          </a:xfrm>
          <a:prstGeom prst="rect">
            <a:avLst/>
          </a:prstGeom>
          <a:noFill/>
        </p:spPr>
        <p:txBody>
          <a:bodyPr wrap="square" rtlCol="0">
            <a:spAutoFit/>
          </a:bodyPr>
          <a:lstStyle/>
          <a:p>
            <a:r>
              <a:rPr lang="en-US" dirty="0" smtClean="0">
                <a:solidFill>
                  <a:srgbClr val="8FA809"/>
                </a:solidFill>
              </a:rPr>
              <a:t>/</a:t>
            </a:r>
            <a:endParaRPr lang="en-US" dirty="0">
              <a:solidFill>
                <a:srgbClr val="8FA809"/>
              </a:solidFill>
            </a:endParaRPr>
          </a:p>
        </p:txBody>
      </p:sp>
      <p:sp>
        <p:nvSpPr>
          <p:cNvPr id="39" name="TextBox 38"/>
          <p:cNvSpPr txBox="1"/>
          <p:nvPr/>
        </p:nvSpPr>
        <p:spPr>
          <a:xfrm>
            <a:off x="5004048" y="1700808"/>
            <a:ext cx="1728192" cy="369332"/>
          </a:xfrm>
          <a:prstGeom prst="rect">
            <a:avLst/>
          </a:prstGeom>
          <a:noFill/>
        </p:spPr>
        <p:txBody>
          <a:bodyPr wrap="square" rtlCol="0">
            <a:spAutoFit/>
          </a:bodyPr>
          <a:lstStyle/>
          <a:p>
            <a:r>
              <a:rPr lang="en-US" dirty="0" smtClean="0">
                <a:solidFill>
                  <a:srgbClr val="8FA809"/>
                </a:solidFill>
              </a:rPr>
              <a:t>/home</a:t>
            </a:r>
            <a:endParaRPr lang="en-US" dirty="0">
              <a:solidFill>
                <a:srgbClr val="8FA809"/>
              </a:solidFill>
            </a:endParaRPr>
          </a:p>
        </p:txBody>
      </p:sp>
      <p:sp>
        <p:nvSpPr>
          <p:cNvPr id="40" name="TextBox 39"/>
          <p:cNvSpPr txBox="1"/>
          <p:nvPr/>
        </p:nvSpPr>
        <p:spPr>
          <a:xfrm>
            <a:off x="4427984" y="2492896"/>
            <a:ext cx="1728192" cy="369332"/>
          </a:xfrm>
          <a:prstGeom prst="rect">
            <a:avLst/>
          </a:prstGeom>
          <a:noFill/>
        </p:spPr>
        <p:txBody>
          <a:bodyPr wrap="square" rtlCol="0">
            <a:spAutoFit/>
          </a:bodyPr>
          <a:lstStyle/>
          <a:p>
            <a:r>
              <a:rPr lang="en-US" dirty="0" smtClean="0">
                <a:solidFill>
                  <a:srgbClr val="8FA809"/>
                </a:solidFill>
              </a:rPr>
              <a:t>/home/Watson</a:t>
            </a:r>
            <a:endParaRPr lang="en-US" dirty="0">
              <a:solidFill>
                <a:srgbClr val="8FA809"/>
              </a:solidFill>
            </a:endParaRPr>
          </a:p>
        </p:txBody>
      </p:sp>
      <p:sp>
        <p:nvSpPr>
          <p:cNvPr id="41" name="TextBox 40"/>
          <p:cNvSpPr txBox="1"/>
          <p:nvPr/>
        </p:nvSpPr>
        <p:spPr>
          <a:xfrm>
            <a:off x="5004048" y="3501008"/>
            <a:ext cx="3312368" cy="369332"/>
          </a:xfrm>
          <a:prstGeom prst="rect">
            <a:avLst/>
          </a:prstGeom>
          <a:noFill/>
        </p:spPr>
        <p:txBody>
          <a:bodyPr wrap="square" rtlCol="0">
            <a:spAutoFit/>
          </a:bodyPr>
          <a:lstStyle/>
          <a:p>
            <a:r>
              <a:rPr lang="en-US" dirty="0" smtClean="0">
                <a:solidFill>
                  <a:srgbClr val="8FA809"/>
                </a:solidFill>
              </a:rPr>
              <a:t>/home/Watson/IBT2017</a:t>
            </a:r>
            <a:endParaRPr lang="en-US" dirty="0">
              <a:solidFill>
                <a:srgbClr val="8FA809"/>
              </a:solidFill>
            </a:endParaRPr>
          </a:p>
        </p:txBody>
      </p:sp>
      <p:sp>
        <p:nvSpPr>
          <p:cNvPr id="42" name="TextBox 41"/>
          <p:cNvSpPr txBox="1"/>
          <p:nvPr/>
        </p:nvSpPr>
        <p:spPr>
          <a:xfrm>
            <a:off x="5580112" y="4437112"/>
            <a:ext cx="3312368" cy="369332"/>
          </a:xfrm>
          <a:prstGeom prst="rect">
            <a:avLst/>
          </a:prstGeom>
          <a:noFill/>
        </p:spPr>
        <p:txBody>
          <a:bodyPr wrap="square" rtlCol="0">
            <a:spAutoFit/>
          </a:bodyPr>
          <a:lstStyle/>
          <a:p>
            <a:r>
              <a:rPr lang="en-US" dirty="0" smtClean="0">
                <a:solidFill>
                  <a:srgbClr val="8FA809"/>
                </a:solidFill>
              </a:rPr>
              <a:t>/home/Watson/IBT2017/Linux</a:t>
            </a:r>
            <a:endParaRPr lang="en-US" dirty="0">
              <a:solidFill>
                <a:srgbClr val="8FA809"/>
              </a:solidFill>
            </a:endParaRPr>
          </a:p>
        </p:txBody>
      </p:sp>
      <p:sp>
        <p:nvSpPr>
          <p:cNvPr id="43" name="TextBox 42"/>
          <p:cNvSpPr txBox="1"/>
          <p:nvPr/>
        </p:nvSpPr>
        <p:spPr>
          <a:xfrm>
            <a:off x="-36512" y="5301208"/>
            <a:ext cx="4120450" cy="369332"/>
          </a:xfrm>
          <a:prstGeom prst="rect">
            <a:avLst/>
          </a:prstGeom>
          <a:noFill/>
        </p:spPr>
        <p:txBody>
          <a:bodyPr wrap="square" rtlCol="0">
            <a:spAutoFit/>
          </a:bodyPr>
          <a:lstStyle/>
          <a:p>
            <a:r>
              <a:rPr lang="en-US" dirty="0" smtClean="0">
                <a:solidFill>
                  <a:srgbClr val="8FA809"/>
                </a:solidFill>
              </a:rPr>
              <a:t>/home/Watson/IBT2017/Linux/Session1</a:t>
            </a:r>
            <a:endParaRPr lang="en-US" dirty="0">
              <a:solidFill>
                <a:srgbClr val="8FA809"/>
              </a:solidFill>
            </a:endParaRPr>
          </a:p>
        </p:txBody>
      </p:sp>
      <p:sp>
        <p:nvSpPr>
          <p:cNvPr id="46" name="TextBox 45"/>
          <p:cNvSpPr txBox="1"/>
          <p:nvPr/>
        </p:nvSpPr>
        <p:spPr>
          <a:xfrm>
            <a:off x="4716016" y="5877272"/>
            <a:ext cx="4427984" cy="369332"/>
          </a:xfrm>
          <a:prstGeom prst="rect">
            <a:avLst/>
          </a:prstGeom>
          <a:noFill/>
        </p:spPr>
        <p:txBody>
          <a:bodyPr wrap="square" rtlCol="0">
            <a:spAutoFit/>
          </a:bodyPr>
          <a:lstStyle/>
          <a:p>
            <a:r>
              <a:rPr lang="en-US" dirty="0" smtClean="0">
                <a:solidFill>
                  <a:srgbClr val="8FA809"/>
                </a:solidFill>
              </a:rPr>
              <a:t>/home/Watson/IBT2017/Linux/Session1/file1</a:t>
            </a:r>
            <a:endParaRPr lang="en-US" dirty="0">
              <a:solidFill>
                <a:srgbClr val="8FA809"/>
              </a:solidFill>
            </a:endParaRPr>
          </a:p>
        </p:txBody>
      </p:sp>
    </p:spTree>
    <p:extLst>
      <p:ext uri="{BB962C8B-B14F-4D97-AF65-F5344CB8AC3E}">
        <p14:creationId xmlns:p14="http://schemas.microsoft.com/office/powerpoint/2010/main" val="10360409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Learning Objectives</a:t>
            </a:r>
            <a:endParaRPr lang="en-ZA" sz="3200" b="1" dirty="0"/>
          </a:p>
        </p:txBody>
      </p:sp>
      <p:sp useBgFill="1">
        <p:nvSpPr>
          <p:cNvPr id="5" name="Content Placeholder 4"/>
          <p:cNvSpPr>
            <a:spLocks noGrp="1"/>
          </p:cNvSpPr>
          <p:nvPr>
            <p:ph idx="1"/>
          </p:nvPr>
        </p:nvSpPr>
        <p:spPr>
          <a:xfrm>
            <a:off x="435680" y="1196752"/>
            <a:ext cx="8229600" cy="4929411"/>
          </a:xfrm>
        </p:spPr>
        <p:txBody>
          <a:bodyPr>
            <a:normAutofit/>
          </a:bodyPr>
          <a:lstStyle/>
          <a:p>
            <a:pPr marL="514350" indent="-514350">
              <a:buFont typeface="+mj-ea"/>
              <a:buAutoNum type="circleNumDbPlain"/>
            </a:pPr>
            <a:r>
              <a:rPr lang="en-ZA" dirty="0" smtClean="0"/>
              <a:t> Introduction to Linux and Unix</a:t>
            </a:r>
          </a:p>
          <a:p>
            <a:pPr marL="514350" indent="-514350">
              <a:buFont typeface="+mj-ea"/>
              <a:buAutoNum type="circleNumDbPlain"/>
            </a:pPr>
            <a:r>
              <a:rPr lang="en-ZA" dirty="0" smtClean="0"/>
              <a:t>The Unix files structure</a:t>
            </a:r>
          </a:p>
          <a:p>
            <a:pPr marL="514350" indent="-514350">
              <a:buFont typeface="+mj-ea"/>
              <a:buAutoNum type="circleNumDbPlain"/>
            </a:pPr>
            <a:r>
              <a:rPr lang="en-ZA" dirty="0" smtClean="0"/>
              <a:t>Creating directories and navigating through the file structure</a:t>
            </a:r>
          </a:p>
          <a:p>
            <a:pPr marL="514350" indent="-514350">
              <a:buFont typeface="+mj-ea"/>
              <a:buAutoNum type="circleNumDbPlain"/>
            </a:pPr>
            <a:r>
              <a:rPr lang="en-ZA" dirty="0" smtClean="0"/>
              <a:t>Some useful shortcuts and links</a:t>
            </a:r>
            <a:endParaRPr lang="en-ZA"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c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pic>
        <p:nvPicPr>
          <p:cNvPr id="11" name="Espace réservé du contenu 2" descr="logo IP Tunis fr-ar.jpg"/>
          <p:cNvPicPr>
            <a:picLocks noChangeAspect="1"/>
          </p:cNvPicPr>
          <p:nvPr/>
        </p:nvPicPr>
        <p:blipFill>
          <a:blip r:embed="rId5">
            <a:extLst>
              <a:ext uri="{28A0092B-C50C-407E-A947-70E740481C1C}">
                <a14:useLocalDpi xmlns:a14="http://schemas.microsoft.com/office/drawing/2010/main" val="0"/>
              </a:ext>
            </a:extLst>
          </a:blip>
          <a:srcRect t="-64518" b="-64518"/>
          <a:stretch>
            <a:fillRect/>
          </a:stretch>
        </p:blipFill>
        <p:spPr>
          <a:xfrm>
            <a:off x="7380312" y="44624"/>
            <a:ext cx="1689396" cy="792088"/>
          </a:xfrm>
          <a:prstGeom prst="rect">
            <a:avLst/>
          </a:prstGeom>
        </p:spPr>
      </p:pic>
    </p:spTree>
    <p:extLst>
      <p:ext uri="{BB962C8B-B14F-4D97-AF65-F5344CB8AC3E}">
        <p14:creationId xmlns:p14="http://schemas.microsoft.com/office/powerpoint/2010/main" val="28287657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mtClean="0"/>
          </a:p>
          <a:p>
            <a:endParaRPr lang="en-US" dirty="0"/>
          </a:p>
        </p:txBody>
      </p:sp>
      <p:sp>
        <p:nvSpPr>
          <p:cNvPr id="10" name="Content Placeholder 2"/>
          <p:cNvSpPr txBox="1">
            <a:spLocks/>
          </p:cNvSpPr>
          <p:nvPr/>
        </p:nvSpPr>
        <p:spPr>
          <a:xfrm>
            <a:off x="733320" y="1196752"/>
            <a:ext cx="3322712" cy="49294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marL="0" indent="0">
              <a:buNone/>
            </a:pPr>
            <a:r>
              <a:rPr lang="en-US" sz="2800" dirty="0"/>
              <a:t>Every directory has two special sub-director: </a:t>
            </a:r>
            <a:endParaRPr lang="en-US" sz="2800" dirty="0" smtClean="0"/>
          </a:p>
          <a:p>
            <a:endParaRPr lang="en-US" sz="2800" dirty="0"/>
          </a:p>
          <a:p>
            <a:pPr algn="just">
              <a:buFont typeface="Wingdings" charset="2"/>
              <a:buChar char="u"/>
            </a:pPr>
            <a:r>
              <a:rPr lang="en-US" sz="2800" dirty="0" smtClean="0"/>
              <a:t>. (dot): the current directory</a:t>
            </a:r>
          </a:p>
          <a:p>
            <a:pPr algn="just">
              <a:buFont typeface="Wingdings" charset="2"/>
              <a:buChar char="u"/>
            </a:pPr>
            <a:r>
              <a:rPr lang="en-US" sz="2800" dirty="0" smtClean="0"/>
              <a:t>.. (dot-dot): the parent directory</a:t>
            </a:r>
          </a:p>
          <a:p>
            <a:pPr algn="just"/>
            <a:endParaRPr lang="en-US" dirty="0" smtClean="0"/>
          </a:p>
          <a:p>
            <a:pPr algn="just"/>
            <a:endParaRPr lang="en-US" dirty="0" smtClean="0">
              <a:solidFill>
                <a:srgbClr val="FF0000"/>
              </a:solidFill>
            </a:endParaRPr>
          </a:p>
          <a:p>
            <a:pPr algn="just"/>
            <a:endParaRPr lang="en-US" dirty="0" smtClean="0"/>
          </a:p>
          <a:p>
            <a:pPr algn="just"/>
            <a:endParaRPr lang="en-US" dirty="0"/>
          </a:p>
        </p:txBody>
      </p:sp>
      <p:sp>
        <p:nvSpPr>
          <p:cNvPr id="12" name="Rectangle 11"/>
          <p:cNvSpPr/>
          <p:nvPr/>
        </p:nvSpPr>
        <p:spPr>
          <a:xfrm>
            <a:off x="5508104" y="2100918"/>
            <a:ext cx="1332148" cy="5760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508104" y="2204864"/>
            <a:ext cx="1440160" cy="400110"/>
          </a:xfrm>
          <a:prstGeom prst="rect">
            <a:avLst/>
          </a:prstGeom>
          <a:noFill/>
        </p:spPr>
        <p:txBody>
          <a:bodyPr wrap="square" rtlCol="0">
            <a:spAutoFit/>
          </a:bodyPr>
          <a:lstStyle/>
          <a:p>
            <a:r>
              <a:rPr lang="en-US" sz="2000" b="1" dirty="0" smtClean="0"/>
              <a:t>IBT2017</a:t>
            </a:r>
            <a:endParaRPr lang="en-US" sz="2000" b="1" dirty="0"/>
          </a:p>
        </p:txBody>
      </p:sp>
      <p:sp>
        <p:nvSpPr>
          <p:cNvPr id="14" name="Rectangle 13"/>
          <p:cNvSpPr/>
          <p:nvPr/>
        </p:nvSpPr>
        <p:spPr>
          <a:xfrm>
            <a:off x="6300192" y="2996952"/>
            <a:ext cx="1080120" cy="57606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96136" y="3861048"/>
            <a:ext cx="1512168" cy="5760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452320" y="3861048"/>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4860032" y="2708920"/>
            <a:ext cx="100811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139952" y="2996952"/>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2" idx="2"/>
            <a:endCxn id="14" idx="0"/>
          </p:cNvCxnSpPr>
          <p:nvPr/>
        </p:nvCxnSpPr>
        <p:spPr>
          <a:xfrm>
            <a:off x="6174178" y="2676982"/>
            <a:ext cx="666074" cy="31997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660232" y="3573016"/>
            <a:ext cx="288032" cy="288032"/>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344308" y="3573016"/>
            <a:ext cx="612068"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67944" y="3068960"/>
            <a:ext cx="1440160" cy="400110"/>
          </a:xfrm>
          <a:prstGeom prst="rect">
            <a:avLst/>
          </a:prstGeom>
          <a:noFill/>
        </p:spPr>
        <p:txBody>
          <a:bodyPr wrap="square" rtlCol="0">
            <a:spAutoFit/>
          </a:bodyPr>
          <a:lstStyle/>
          <a:p>
            <a:r>
              <a:rPr lang="en-US" sz="2000" b="1" dirty="0" smtClean="0"/>
              <a:t>Genomics</a:t>
            </a:r>
            <a:endParaRPr lang="en-US" sz="2000" b="1" dirty="0"/>
          </a:p>
        </p:txBody>
      </p:sp>
      <p:sp>
        <p:nvSpPr>
          <p:cNvPr id="23" name="TextBox 22"/>
          <p:cNvSpPr txBox="1"/>
          <p:nvPr/>
        </p:nvSpPr>
        <p:spPr>
          <a:xfrm>
            <a:off x="6444208" y="3068960"/>
            <a:ext cx="1440160" cy="400110"/>
          </a:xfrm>
          <a:prstGeom prst="rect">
            <a:avLst/>
          </a:prstGeom>
          <a:noFill/>
        </p:spPr>
        <p:txBody>
          <a:bodyPr wrap="square" rtlCol="0">
            <a:spAutoFit/>
          </a:bodyPr>
          <a:lstStyle/>
          <a:p>
            <a:r>
              <a:rPr lang="en-US" sz="2000" b="1" dirty="0" smtClean="0"/>
              <a:t>Linux</a:t>
            </a:r>
            <a:endParaRPr lang="en-US" sz="2000" b="1" dirty="0"/>
          </a:p>
        </p:txBody>
      </p:sp>
      <p:sp>
        <p:nvSpPr>
          <p:cNvPr id="24" name="TextBox 23"/>
          <p:cNvSpPr txBox="1"/>
          <p:nvPr/>
        </p:nvSpPr>
        <p:spPr>
          <a:xfrm>
            <a:off x="7452320" y="3933056"/>
            <a:ext cx="1440160" cy="400110"/>
          </a:xfrm>
          <a:prstGeom prst="rect">
            <a:avLst/>
          </a:prstGeom>
          <a:noFill/>
        </p:spPr>
        <p:txBody>
          <a:bodyPr wrap="square" rtlCol="0">
            <a:spAutoFit/>
          </a:bodyPr>
          <a:lstStyle/>
          <a:p>
            <a:r>
              <a:rPr lang="en-US" sz="2000" b="1" dirty="0" smtClean="0"/>
              <a:t>Session 2</a:t>
            </a:r>
            <a:endParaRPr lang="en-US" sz="2000" b="1" dirty="0"/>
          </a:p>
        </p:txBody>
      </p:sp>
      <p:sp>
        <p:nvSpPr>
          <p:cNvPr id="25" name="TextBox 24"/>
          <p:cNvSpPr txBox="1"/>
          <p:nvPr/>
        </p:nvSpPr>
        <p:spPr>
          <a:xfrm>
            <a:off x="6012160" y="3933056"/>
            <a:ext cx="1440160" cy="400110"/>
          </a:xfrm>
          <a:prstGeom prst="rect">
            <a:avLst/>
          </a:prstGeom>
          <a:noFill/>
        </p:spPr>
        <p:txBody>
          <a:bodyPr wrap="square" rtlCol="0">
            <a:spAutoFit/>
          </a:bodyPr>
          <a:lstStyle/>
          <a:p>
            <a:r>
              <a:rPr lang="en-US" sz="2000" b="1" dirty="0" smtClean="0"/>
              <a:t>Session 1</a:t>
            </a:r>
            <a:endParaRPr lang="en-US" sz="2000" b="1" dirty="0"/>
          </a:p>
        </p:txBody>
      </p:sp>
      <p:sp>
        <p:nvSpPr>
          <p:cNvPr id="26" name="Rectangle 25"/>
          <p:cNvSpPr/>
          <p:nvPr/>
        </p:nvSpPr>
        <p:spPr>
          <a:xfrm>
            <a:off x="7884368" y="3070701"/>
            <a:ext cx="301209" cy="646331"/>
          </a:xfrm>
          <a:prstGeom prst="rect">
            <a:avLst/>
          </a:prstGeom>
        </p:spPr>
        <p:txBody>
          <a:bodyPr wrap="none">
            <a:spAutoFit/>
          </a:bodyPr>
          <a:lstStyle/>
          <a:p>
            <a:pPr lvl="0"/>
            <a:r>
              <a:rPr lang="en-US" sz="3600" dirty="0">
                <a:solidFill>
                  <a:srgbClr val="800000"/>
                </a:solidFill>
              </a:rPr>
              <a:t>.</a:t>
            </a:r>
            <a:endParaRPr lang="en-US" sz="3600" dirty="0">
              <a:solidFill>
                <a:srgbClr val="8FA809"/>
              </a:solidFill>
            </a:endParaRPr>
          </a:p>
        </p:txBody>
      </p:sp>
      <p:sp>
        <p:nvSpPr>
          <p:cNvPr id="27" name="Rectangle 26"/>
          <p:cNvSpPr/>
          <p:nvPr/>
        </p:nvSpPr>
        <p:spPr>
          <a:xfrm>
            <a:off x="8388424" y="3068960"/>
            <a:ext cx="417753" cy="646331"/>
          </a:xfrm>
          <a:prstGeom prst="rect">
            <a:avLst/>
          </a:prstGeom>
        </p:spPr>
        <p:txBody>
          <a:bodyPr wrap="none">
            <a:spAutoFit/>
          </a:bodyPr>
          <a:lstStyle/>
          <a:p>
            <a:pPr lvl="0"/>
            <a:r>
              <a:rPr lang="en-US" sz="3600" dirty="0" smtClean="0">
                <a:solidFill>
                  <a:srgbClr val="800000"/>
                </a:solidFill>
              </a:rPr>
              <a:t>..</a:t>
            </a:r>
            <a:endParaRPr lang="en-US" sz="3600" dirty="0">
              <a:solidFill>
                <a:srgbClr val="8FA809"/>
              </a:solidFill>
            </a:endParaRPr>
          </a:p>
        </p:txBody>
      </p:sp>
      <p:sp>
        <p:nvSpPr>
          <p:cNvPr id="28" name="Oval 27"/>
          <p:cNvSpPr/>
          <p:nvPr/>
        </p:nvSpPr>
        <p:spPr>
          <a:xfrm>
            <a:off x="7812360" y="3284984"/>
            <a:ext cx="432048" cy="504056"/>
          </a:xfrm>
          <a:prstGeom prst="ellipse">
            <a:avLst/>
          </a:prstGeom>
          <a:noFill/>
          <a:ln>
            <a:solidFill>
              <a:srgbClr val="931B0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8388424" y="3284984"/>
            <a:ext cx="432048" cy="504056"/>
          </a:xfrm>
          <a:prstGeom prst="ellipse">
            <a:avLst/>
          </a:prstGeom>
          <a:noFill/>
          <a:ln>
            <a:solidFill>
              <a:srgbClr val="931B0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Curved Connector 29"/>
          <p:cNvCxnSpPr>
            <a:stCxn id="26" idx="3"/>
          </p:cNvCxnSpPr>
          <p:nvPr/>
        </p:nvCxnSpPr>
        <p:spPr>
          <a:xfrm flipH="1" flipV="1">
            <a:off x="7380312" y="3068960"/>
            <a:ext cx="805265" cy="324907"/>
          </a:xfrm>
          <a:prstGeom prst="curvedConnector3">
            <a:avLst>
              <a:gd name="adj1" fmla="val -28388"/>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29" idx="0"/>
          </p:cNvCxnSpPr>
          <p:nvPr/>
        </p:nvCxnSpPr>
        <p:spPr>
          <a:xfrm rot="16200000" flipV="1">
            <a:off x="6948264" y="1628800"/>
            <a:ext cx="1224136" cy="2088232"/>
          </a:xfrm>
          <a:prstGeom prst="curvedConnector2">
            <a:avLst/>
          </a:prstGeom>
          <a:ln>
            <a:solidFill>
              <a:srgbClr val="C0504D"/>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D2F157BC-87B4-1A4E-B75D-91D44A960220}" type="slidenum">
              <a:rPr lang="fr-FR" smtClean="0"/>
              <a:t>20</a:t>
            </a:fld>
            <a:endParaRPr lang="fr-FR"/>
          </a:p>
        </p:txBody>
      </p:sp>
      <p:sp>
        <p:nvSpPr>
          <p:cNvPr id="5" name="TextBox 4"/>
          <p:cNvSpPr txBox="1"/>
          <p:nvPr/>
        </p:nvSpPr>
        <p:spPr>
          <a:xfrm>
            <a:off x="1512717" y="93369"/>
            <a:ext cx="6875707" cy="1077218"/>
          </a:xfrm>
          <a:prstGeom prst="rect">
            <a:avLst/>
          </a:prstGeom>
          <a:noFill/>
        </p:spPr>
        <p:txBody>
          <a:bodyPr wrap="square" rtlCol="0">
            <a:spAutoFit/>
          </a:bodyPr>
          <a:lstStyle/>
          <a:p>
            <a:r>
              <a:rPr lang="en-ZA" sz="3200" b="1" dirty="0">
                <a:solidFill>
                  <a:schemeClr val="bg1"/>
                </a:solidFill>
              </a:rPr>
              <a:t>Refer to </a:t>
            </a:r>
            <a:r>
              <a:rPr lang="en-ZA" sz="3200" b="1" dirty="0" smtClean="0">
                <a:solidFill>
                  <a:schemeClr val="bg1"/>
                </a:solidFill>
              </a:rPr>
              <a:t>the parent </a:t>
            </a:r>
            <a:r>
              <a:rPr lang="en-ZA" sz="3200" b="1" dirty="0">
                <a:solidFill>
                  <a:schemeClr val="bg1"/>
                </a:solidFill>
              </a:rPr>
              <a:t>and current directories	</a:t>
            </a:r>
            <a:endParaRPr lang="en-US" dirty="0"/>
          </a:p>
        </p:txBody>
      </p:sp>
      <p:sp>
        <p:nvSpPr>
          <p:cNvPr id="32" name="Title 1"/>
          <p:cNvSpPr txBox="1">
            <a:spLocks/>
          </p:cNvSpPr>
          <p:nvPr/>
        </p:nvSpPr>
        <p:spPr>
          <a:xfrm>
            <a:off x="897712" y="137395"/>
            <a:ext cx="7346696" cy="915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3200" b="1" smtClean="0"/>
              <a:t>Refer to the parent and current directories	</a:t>
            </a:r>
            <a:endParaRPr lang="en-ZA" sz="3200" b="1" dirty="0"/>
          </a:p>
        </p:txBody>
      </p:sp>
    </p:spTree>
    <p:extLst>
      <p:ext uri="{BB962C8B-B14F-4D97-AF65-F5344CB8AC3E}">
        <p14:creationId xmlns:p14="http://schemas.microsoft.com/office/powerpoint/2010/main" val="1974915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044624" y="44624"/>
            <a:ext cx="7346696" cy="91534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ZA" sz="3200" b="1" dirty="0"/>
          </a:p>
        </p:txBody>
      </p:sp>
      <p:sp>
        <p:nvSpPr>
          <p:cNvPr id="8" name="Rectangle 7"/>
          <p:cNvSpPr/>
          <p:nvPr/>
        </p:nvSpPr>
        <p:spPr>
          <a:xfrm>
            <a:off x="3059832" y="1668870"/>
            <a:ext cx="1008112" cy="36004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139952" y="836712"/>
            <a:ext cx="79208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a:t>
            </a:r>
            <a:endParaRPr lang="en-US" sz="2400" b="1" dirty="0">
              <a:solidFill>
                <a:schemeClr val="tx1"/>
              </a:solidFill>
            </a:endParaRPr>
          </a:p>
        </p:txBody>
      </p:sp>
      <p:sp>
        <p:nvSpPr>
          <p:cNvPr id="12" name="TextBox 11"/>
          <p:cNvSpPr txBox="1"/>
          <p:nvPr/>
        </p:nvSpPr>
        <p:spPr>
          <a:xfrm>
            <a:off x="3059832" y="1628800"/>
            <a:ext cx="864096" cy="400110"/>
          </a:xfrm>
          <a:prstGeom prst="rect">
            <a:avLst/>
          </a:prstGeom>
          <a:noFill/>
        </p:spPr>
        <p:txBody>
          <a:bodyPr wrap="square" rtlCol="0">
            <a:spAutoFit/>
          </a:bodyPr>
          <a:lstStyle/>
          <a:p>
            <a:r>
              <a:rPr lang="en-US" sz="2000" b="1" dirty="0" smtClean="0"/>
              <a:t>home</a:t>
            </a:r>
            <a:endParaRPr lang="en-US" sz="2000" b="1" dirty="0"/>
          </a:p>
        </p:txBody>
      </p:sp>
      <p:cxnSp>
        <p:nvCxnSpPr>
          <p:cNvPr id="13" name="Straight Connector 12"/>
          <p:cNvCxnSpPr/>
          <p:nvPr/>
        </p:nvCxnSpPr>
        <p:spPr>
          <a:xfrm flipH="1">
            <a:off x="3851920" y="1268760"/>
            <a:ext cx="576064" cy="36004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267744" y="2420888"/>
            <a:ext cx="1152128" cy="5760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339752" y="2524834"/>
            <a:ext cx="1008112" cy="400110"/>
          </a:xfrm>
          <a:prstGeom prst="rect">
            <a:avLst/>
          </a:prstGeom>
          <a:noFill/>
        </p:spPr>
        <p:txBody>
          <a:bodyPr wrap="square" rtlCol="0">
            <a:spAutoFit/>
          </a:bodyPr>
          <a:lstStyle/>
          <a:p>
            <a:r>
              <a:rPr lang="en-US" sz="2000" b="1" dirty="0" smtClean="0"/>
              <a:t>Watson</a:t>
            </a:r>
            <a:endParaRPr lang="en-US" sz="2000" b="1" dirty="0"/>
          </a:p>
        </p:txBody>
      </p:sp>
      <p:cxnSp>
        <p:nvCxnSpPr>
          <p:cNvPr id="16" name="Straight Connector 15"/>
          <p:cNvCxnSpPr>
            <a:stCxn id="8" idx="2"/>
          </p:cNvCxnSpPr>
          <p:nvPr/>
        </p:nvCxnSpPr>
        <p:spPr>
          <a:xfrm flipH="1">
            <a:off x="3059832" y="2028910"/>
            <a:ext cx="504056" cy="391978"/>
          </a:xfrm>
          <a:prstGeom prst="line">
            <a:avLst/>
          </a:prstGeom>
          <a:ln>
            <a:solidFill>
              <a:srgbClr val="1F497D"/>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979712" y="3469070"/>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48072" y="3501008"/>
            <a:ext cx="125963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1475656" y="2996952"/>
            <a:ext cx="792088"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339752" y="2996952"/>
            <a:ext cx="288032" cy="472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flipV="1">
            <a:off x="2843808" y="2996952"/>
            <a:ext cx="1152128" cy="472118"/>
          </a:xfrm>
          <a:prstGeom prst="line">
            <a:avLst/>
          </a:prstGeom>
          <a:ln>
            <a:solidFill>
              <a:srgbClr val="1F497D"/>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83568" y="3573016"/>
            <a:ext cx="1080120" cy="400110"/>
          </a:xfrm>
          <a:prstGeom prst="rect">
            <a:avLst/>
          </a:prstGeom>
          <a:noFill/>
        </p:spPr>
        <p:txBody>
          <a:bodyPr wrap="square" rtlCol="0">
            <a:spAutoFit/>
          </a:bodyPr>
          <a:lstStyle/>
          <a:p>
            <a:r>
              <a:rPr lang="en-US" sz="2000" b="1" dirty="0" smtClean="0"/>
              <a:t>Desktop</a:t>
            </a:r>
            <a:endParaRPr lang="en-US" sz="2000" b="1" dirty="0"/>
          </a:p>
        </p:txBody>
      </p:sp>
      <p:sp>
        <p:nvSpPr>
          <p:cNvPr id="23" name="TextBox 22"/>
          <p:cNvSpPr txBox="1"/>
          <p:nvPr/>
        </p:nvSpPr>
        <p:spPr>
          <a:xfrm>
            <a:off x="1979712" y="3573016"/>
            <a:ext cx="1440160" cy="400110"/>
          </a:xfrm>
          <a:prstGeom prst="rect">
            <a:avLst/>
          </a:prstGeom>
          <a:noFill/>
        </p:spPr>
        <p:txBody>
          <a:bodyPr wrap="square" rtlCol="0">
            <a:spAutoFit/>
          </a:bodyPr>
          <a:lstStyle/>
          <a:p>
            <a:r>
              <a:rPr lang="en-US" sz="2000" b="1" dirty="0" smtClean="0"/>
              <a:t>Documents</a:t>
            </a:r>
            <a:endParaRPr lang="en-US" sz="2000" b="1" dirty="0"/>
          </a:p>
        </p:txBody>
      </p:sp>
      <p:sp>
        <p:nvSpPr>
          <p:cNvPr id="24" name="Rectangle 23"/>
          <p:cNvSpPr/>
          <p:nvPr/>
        </p:nvSpPr>
        <p:spPr>
          <a:xfrm>
            <a:off x="3563888" y="3469070"/>
            <a:ext cx="1152128" cy="57606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3888" y="3573016"/>
            <a:ext cx="1332148" cy="400110"/>
          </a:xfrm>
          <a:prstGeom prst="rect">
            <a:avLst/>
          </a:prstGeom>
          <a:noFill/>
        </p:spPr>
        <p:txBody>
          <a:bodyPr wrap="square" rtlCol="0">
            <a:spAutoFit/>
          </a:bodyPr>
          <a:lstStyle/>
          <a:p>
            <a:r>
              <a:rPr lang="en-US" sz="2000" b="1" dirty="0" smtClean="0"/>
              <a:t>IBT2017</a:t>
            </a:r>
            <a:endParaRPr lang="en-US" sz="2000" b="1" dirty="0"/>
          </a:p>
        </p:txBody>
      </p:sp>
      <p:sp>
        <p:nvSpPr>
          <p:cNvPr id="26" name="Rectangle 25"/>
          <p:cNvSpPr/>
          <p:nvPr/>
        </p:nvSpPr>
        <p:spPr>
          <a:xfrm>
            <a:off x="4355976" y="4365104"/>
            <a:ext cx="1080120"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7984" y="4437112"/>
            <a:ext cx="1440160" cy="400110"/>
          </a:xfrm>
          <a:prstGeom prst="rect">
            <a:avLst/>
          </a:prstGeom>
          <a:noFill/>
        </p:spPr>
        <p:txBody>
          <a:bodyPr wrap="square" rtlCol="0">
            <a:spAutoFit/>
          </a:bodyPr>
          <a:lstStyle/>
          <a:p>
            <a:r>
              <a:rPr lang="en-US" sz="2000" b="1" dirty="0" smtClean="0"/>
              <a:t>Linux</a:t>
            </a:r>
            <a:endParaRPr lang="en-US" sz="2000" b="1" dirty="0"/>
          </a:p>
        </p:txBody>
      </p:sp>
      <p:sp>
        <p:nvSpPr>
          <p:cNvPr id="28" name="Rectangle 27"/>
          <p:cNvSpPr/>
          <p:nvPr/>
        </p:nvSpPr>
        <p:spPr>
          <a:xfrm>
            <a:off x="3851920" y="5229200"/>
            <a:ext cx="1512168" cy="576064"/>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995936" y="5301208"/>
            <a:ext cx="1440160" cy="400110"/>
          </a:xfrm>
          <a:prstGeom prst="rect">
            <a:avLst/>
          </a:prstGeom>
          <a:noFill/>
        </p:spPr>
        <p:txBody>
          <a:bodyPr wrap="square" rtlCol="0">
            <a:spAutoFit/>
          </a:bodyPr>
          <a:lstStyle/>
          <a:p>
            <a:r>
              <a:rPr lang="en-US" sz="2000" b="1" dirty="0" smtClean="0"/>
              <a:t>Session 1</a:t>
            </a:r>
            <a:endParaRPr lang="en-US" sz="2000" b="1" dirty="0"/>
          </a:p>
        </p:txBody>
      </p:sp>
      <p:sp>
        <p:nvSpPr>
          <p:cNvPr id="30" name="Rectangle 29"/>
          <p:cNvSpPr/>
          <p:nvPr/>
        </p:nvSpPr>
        <p:spPr>
          <a:xfrm>
            <a:off x="5508104" y="5229200"/>
            <a:ext cx="1512168"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580112" y="5301208"/>
            <a:ext cx="1440160" cy="400110"/>
          </a:xfrm>
          <a:prstGeom prst="rect">
            <a:avLst/>
          </a:prstGeom>
          <a:noFill/>
        </p:spPr>
        <p:txBody>
          <a:bodyPr wrap="square" rtlCol="0">
            <a:spAutoFit/>
          </a:bodyPr>
          <a:lstStyle/>
          <a:p>
            <a:r>
              <a:rPr lang="en-US" sz="2000" b="1" dirty="0" smtClean="0"/>
              <a:t>Session 2</a:t>
            </a:r>
            <a:endParaRPr lang="en-US" sz="2000" b="1" dirty="0"/>
          </a:p>
        </p:txBody>
      </p:sp>
      <p:cxnSp>
        <p:nvCxnSpPr>
          <p:cNvPr id="32" name="Straight Connector 31"/>
          <p:cNvCxnSpPr/>
          <p:nvPr/>
        </p:nvCxnSpPr>
        <p:spPr>
          <a:xfrm flipH="1">
            <a:off x="2915816" y="4077072"/>
            <a:ext cx="100811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195736" y="4365104"/>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123728" y="4437112"/>
            <a:ext cx="1440160" cy="400110"/>
          </a:xfrm>
          <a:prstGeom prst="rect">
            <a:avLst/>
          </a:prstGeom>
          <a:noFill/>
        </p:spPr>
        <p:txBody>
          <a:bodyPr wrap="square" rtlCol="0">
            <a:spAutoFit/>
          </a:bodyPr>
          <a:lstStyle/>
          <a:p>
            <a:r>
              <a:rPr lang="en-US" sz="2000" b="1" dirty="0" smtClean="0"/>
              <a:t>Genomics</a:t>
            </a:r>
            <a:endParaRPr lang="en-US" sz="2000" b="1" dirty="0"/>
          </a:p>
        </p:txBody>
      </p:sp>
      <p:cxnSp>
        <p:nvCxnSpPr>
          <p:cNvPr id="35" name="Straight Connector 34"/>
          <p:cNvCxnSpPr>
            <a:stCxn id="24" idx="2"/>
            <a:endCxn id="26" idx="0"/>
          </p:cNvCxnSpPr>
          <p:nvPr/>
        </p:nvCxnSpPr>
        <p:spPr>
          <a:xfrm>
            <a:off x="4139952" y="4045134"/>
            <a:ext cx="756084" cy="319970"/>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4716016" y="4941168"/>
            <a:ext cx="288032" cy="288032"/>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400092" y="4941168"/>
            <a:ext cx="612068"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419872" y="6084004"/>
            <a:ext cx="720080" cy="369332"/>
          </a:xfrm>
          <a:prstGeom prst="rect">
            <a:avLst/>
          </a:prstGeom>
          <a:noFill/>
        </p:spPr>
        <p:txBody>
          <a:bodyPr wrap="square" rtlCol="0">
            <a:spAutoFit/>
          </a:bodyPr>
          <a:lstStyle/>
          <a:p>
            <a:r>
              <a:rPr lang="en-US" dirty="0" smtClean="0">
                <a:solidFill>
                  <a:schemeClr val="accent3"/>
                </a:solidFill>
              </a:rPr>
              <a:t>file1</a:t>
            </a:r>
            <a:endParaRPr lang="en-US" dirty="0">
              <a:solidFill>
                <a:schemeClr val="accent3"/>
              </a:solidFill>
            </a:endParaRPr>
          </a:p>
        </p:txBody>
      </p:sp>
      <p:sp>
        <p:nvSpPr>
          <p:cNvPr id="39" name="TextBox 38"/>
          <p:cNvSpPr txBox="1"/>
          <p:nvPr/>
        </p:nvSpPr>
        <p:spPr>
          <a:xfrm>
            <a:off x="4211960" y="6093296"/>
            <a:ext cx="720080" cy="369332"/>
          </a:xfrm>
          <a:prstGeom prst="rect">
            <a:avLst/>
          </a:prstGeom>
          <a:noFill/>
        </p:spPr>
        <p:txBody>
          <a:bodyPr wrap="square" rtlCol="0">
            <a:spAutoFit/>
          </a:bodyPr>
          <a:lstStyle/>
          <a:p>
            <a:r>
              <a:rPr lang="en-US" dirty="0"/>
              <a:t>f</a:t>
            </a:r>
            <a:r>
              <a:rPr lang="en-US" dirty="0" smtClean="0"/>
              <a:t>ile2</a:t>
            </a:r>
          </a:p>
        </p:txBody>
      </p:sp>
      <p:cxnSp>
        <p:nvCxnSpPr>
          <p:cNvPr id="40" name="Straight Connector 39"/>
          <p:cNvCxnSpPr/>
          <p:nvPr/>
        </p:nvCxnSpPr>
        <p:spPr>
          <a:xfrm flipH="1">
            <a:off x="3779912" y="5877272"/>
            <a:ext cx="288032" cy="288032"/>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211960" y="5877272"/>
            <a:ext cx="288032"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580112" y="4293096"/>
            <a:ext cx="3312368" cy="646331"/>
          </a:xfrm>
          <a:prstGeom prst="rect">
            <a:avLst/>
          </a:prstGeom>
          <a:noFill/>
        </p:spPr>
        <p:txBody>
          <a:bodyPr wrap="square" rtlCol="0">
            <a:spAutoFit/>
          </a:bodyPr>
          <a:lstStyle/>
          <a:p>
            <a:r>
              <a:rPr lang="en-US" sz="3600" dirty="0" smtClean="0">
                <a:solidFill>
                  <a:srgbClr val="800000"/>
                </a:solidFill>
              </a:rPr>
              <a:t>.</a:t>
            </a:r>
            <a:r>
              <a:rPr lang="en-US" dirty="0" smtClean="0">
                <a:solidFill>
                  <a:srgbClr val="8FA809"/>
                </a:solidFill>
              </a:rPr>
              <a:t>/Linux</a:t>
            </a:r>
            <a:endParaRPr lang="en-US" dirty="0">
              <a:solidFill>
                <a:srgbClr val="8FA809"/>
              </a:solidFill>
            </a:endParaRPr>
          </a:p>
        </p:txBody>
      </p:sp>
      <p:sp>
        <p:nvSpPr>
          <p:cNvPr id="43" name="TextBox 42"/>
          <p:cNvSpPr txBox="1"/>
          <p:nvPr/>
        </p:nvSpPr>
        <p:spPr>
          <a:xfrm>
            <a:off x="1979712" y="5085184"/>
            <a:ext cx="4120450" cy="646331"/>
          </a:xfrm>
          <a:prstGeom prst="rect">
            <a:avLst/>
          </a:prstGeom>
          <a:noFill/>
        </p:spPr>
        <p:txBody>
          <a:bodyPr wrap="square" rtlCol="0">
            <a:spAutoFit/>
          </a:bodyPr>
          <a:lstStyle/>
          <a:p>
            <a:r>
              <a:rPr lang="en-US" sz="3600" dirty="0">
                <a:solidFill>
                  <a:srgbClr val="800000"/>
                </a:solidFill>
              </a:rPr>
              <a:t>.</a:t>
            </a:r>
            <a:r>
              <a:rPr lang="en-US" dirty="0">
                <a:solidFill>
                  <a:srgbClr val="8FA809"/>
                </a:solidFill>
              </a:rPr>
              <a:t>/</a:t>
            </a:r>
            <a:r>
              <a:rPr lang="en-US" dirty="0" smtClean="0">
                <a:solidFill>
                  <a:srgbClr val="8FA809"/>
                </a:solidFill>
              </a:rPr>
              <a:t>Linux/Session1</a:t>
            </a:r>
            <a:endParaRPr lang="en-US" dirty="0">
              <a:solidFill>
                <a:srgbClr val="8FA809"/>
              </a:solidFill>
            </a:endParaRPr>
          </a:p>
        </p:txBody>
      </p:sp>
      <p:sp>
        <p:nvSpPr>
          <p:cNvPr id="44" name="TextBox 43"/>
          <p:cNvSpPr txBox="1"/>
          <p:nvPr/>
        </p:nvSpPr>
        <p:spPr>
          <a:xfrm>
            <a:off x="4716016" y="5877272"/>
            <a:ext cx="4427984" cy="646331"/>
          </a:xfrm>
          <a:prstGeom prst="rect">
            <a:avLst/>
          </a:prstGeom>
          <a:noFill/>
        </p:spPr>
        <p:txBody>
          <a:bodyPr wrap="square" rtlCol="0">
            <a:spAutoFit/>
          </a:bodyPr>
          <a:lstStyle/>
          <a:p>
            <a:r>
              <a:rPr lang="en-US" sz="3600" dirty="0">
                <a:solidFill>
                  <a:srgbClr val="800000"/>
                </a:solidFill>
              </a:rPr>
              <a:t>.</a:t>
            </a:r>
            <a:r>
              <a:rPr lang="en-US" dirty="0" smtClean="0">
                <a:solidFill>
                  <a:srgbClr val="8FA809"/>
                </a:solidFill>
              </a:rPr>
              <a:t>/Linux/Session1/file1</a:t>
            </a:r>
            <a:endParaRPr lang="en-US" dirty="0">
              <a:solidFill>
                <a:srgbClr val="8FA809"/>
              </a:solidFill>
            </a:endParaRPr>
          </a:p>
        </p:txBody>
      </p:sp>
      <p:cxnSp>
        <p:nvCxnSpPr>
          <p:cNvPr id="45" name="Straight Arrow Connector 44"/>
          <p:cNvCxnSpPr/>
          <p:nvPr/>
        </p:nvCxnSpPr>
        <p:spPr>
          <a:xfrm flipH="1">
            <a:off x="4644008" y="2852936"/>
            <a:ext cx="648072" cy="576064"/>
          </a:xfrm>
          <a:prstGeom prst="straightConnector1">
            <a:avLst/>
          </a:prstGeom>
          <a:ln w="76200" cmpd="sng">
            <a:solidFill>
              <a:srgbClr val="931B0B"/>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004048" y="2361074"/>
            <a:ext cx="2376264" cy="707886"/>
          </a:xfrm>
          <a:prstGeom prst="rect">
            <a:avLst/>
          </a:prstGeom>
          <a:noFill/>
        </p:spPr>
        <p:txBody>
          <a:bodyPr wrap="square" rtlCol="0">
            <a:spAutoFit/>
          </a:bodyPr>
          <a:lstStyle/>
          <a:p>
            <a:pPr algn="ctr"/>
            <a:r>
              <a:rPr lang="en-US" sz="2000" b="1" dirty="0" smtClean="0">
                <a:solidFill>
                  <a:srgbClr val="800000"/>
                </a:solidFill>
              </a:rPr>
              <a:t>Current working directory</a:t>
            </a:r>
            <a:endParaRPr lang="en-US" sz="2000" b="1" dirty="0">
              <a:solidFill>
                <a:srgbClr val="800000"/>
              </a:solidFill>
            </a:endParaRPr>
          </a:p>
        </p:txBody>
      </p:sp>
      <p:sp>
        <p:nvSpPr>
          <p:cNvPr id="47" name="TextBox 46"/>
          <p:cNvSpPr txBox="1"/>
          <p:nvPr/>
        </p:nvSpPr>
        <p:spPr>
          <a:xfrm>
            <a:off x="5076056" y="3284984"/>
            <a:ext cx="3312368" cy="646331"/>
          </a:xfrm>
          <a:prstGeom prst="rect">
            <a:avLst/>
          </a:prstGeom>
          <a:noFill/>
        </p:spPr>
        <p:txBody>
          <a:bodyPr wrap="square" rtlCol="0">
            <a:spAutoFit/>
          </a:bodyPr>
          <a:lstStyle/>
          <a:p>
            <a:r>
              <a:rPr lang="en-US" sz="3600" dirty="0" smtClean="0">
                <a:solidFill>
                  <a:srgbClr val="800000"/>
                </a:solidFill>
              </a:rPr>
              <a:t>.</a:t>
            </a:r>
            <a:endParaRPr lang="en-US" sz="3600" dirty="0">
              <a:solidFill>
                <a:srgbClr val="8FA809"/>
              </a:solidFill>
            </a:endParaRPr>
          </a:p>
        </p:txBody>
      </p:sp>
      <p:sp>
        <p:nvSpPr>
          <p:cNvPr id="48" name="Oval 47"/>
          <p:cNvSpPr/>
          <p:nvPr/>
        </p:nvSpPr>
        <p:spPr>
          <a:xfrm>
            <a:off x="5004048" y="3501008"/>
            <a:ext cx="432048" cy="504056"/>
          </a:xfrm>
          <a:prstGeom prst="ellipse">
            <a:avLst/>
          </a:prstGeom>
          <a:noFill/>
          <a:ln>
            <a:solidFill>
              <a:srgbClr val="931B0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6300192" y="3513202"/>
            <a:ext cx="2376264" cy="707886"/>
          </a:xfrm>
          <a:prstGeom prst="rect">
            <a:avLst/>
          </a:prstGeom>
          <a:noFill/>
        </p:spPr>
        <p:txBody>
          <a:bodyPr wrap="square" rtlCol="0">
            <a:spAutoFit/>
          </a:bodyPr>
          <a:lstStyle/>
          <a:p>
            <a:pPr algn="ctr"/>
            <a:r>
              <a:rPr lang="en-US" sz="2000" b="1" dirty="0">
                <a:solidFill>
                  <a:srgbClr val="800000"/>
                </a:solidFill>
              </a:rPr>
              <a:t>r</a:t>
            </a:r>
            <a:r>
              <a:rPr lang="en-US" sz="2000" b="1" dirty="0" smtClean="0">
                <a:solidFill>
                  <a:srgbClr val="800000"/>
                </a:solidFill>
              </a:rPr>
              <a:t>efers to the current directory</a:t>
            </a:r>
            <a:endParaRPr lang="en-US" sz="2000" b="1" dirty="0">
              <a:solidFill>
                <a:srgbClr val="800000"/>
              </a:solidFill>
            </a:endParaRPr>
          </a:p>
        </p:txBody>
      </p:sp>
      <p:cxnSp>
        <p:nvCxnSpPr>
          <p:cNvPr id="50" name="Straight Arrow Connector 49"/>
          <p:cNvCxnSpPr/>
          <p:nvPr/>
        </p:nvCxnSpPr>
        <p:spPr>
          <a:xfrm flipH="1">
            <a:off x="5580112" y="3789040"/>
            <a:ext cx="648072" cy="0"/>
          </a:xfrm>
          <a:prstGeom prst="straightConnector1">
            <a:avLst/>
          </a:prstGeom>
          <a:ln w="19050" cmpd="sng">
            <a:solidFill>
              <a:srgbClr val="931B0B"/>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D2F157BC-87B4-1A4E-B75D-91D44A960220}" type="slidenum">
              <a:rPr lang="fr-FR" smtClean="0"/>
              <a:t>21</a:t>
            </a:fld>
            <a:endParaRPr lang="fr-FR"/>
          </a:p>
        </p:txBody>
      </p:sp>
      <p:sp>
        <p:nvSpPr>
          <p:cNvPr id="4" name="TextBox 3"/>
          <p:cNvSpPr txBox="1"/>
          <p:nvPr/>
        </p:nvSpPr>
        <p:spPr>
          <a:xfrm>
            <a:off x="1232584" y="130717"/>
            <a:ext cx="5571664" cy="584776"/>
          </a:xfrm>
          <a:prstGeom prst="rect">
            <a:avLst/>
          </a:prstGeom>
          <a:noFill/>
        </p:spPr>
        <p:txBody>
          <a:bodyPr wrap="square" rtlCol="0">
            <a:spAutoFit/>
          </a:bodyPr>
          <a:lstStyle/>
          <a:p>
            <a:r>
              <a:rPr lang="en-ZA" sz="3200" b="1" dirty="0">
                <a:solidFill>
                  <a:prstClr val="white"/>
                </a:solidFill>
                <a:ea typeface="+mj-ea"/>
                <a:cs typeface="+mj-cs"/>
              </a:rPr>
              <a:t>Refer to the parent and </a:t>
            </a:r>
            <a:r>
              <a:rPr lang="en-ZA" sz="3200" b="1" dirty="0" smtClean="0">
                <a:solidFill>
                  <a:prstClr val="white"/>
                </a:solidFill>
                <a:ea typeface="+mj-ea"/>
                <a:cs typeface="+mj-cs"/>
              </a:rPr>
              <a:t>current</a:t>
            </a:r>
            <a:endParaRPr lang="en-US" dirty="0"/>
          </a:p>
        </p:txBody>
      </p:sp>
      <p:sp>
        <p:nvSpPr>
          <p:cNvPr id="51" name="Title 1"/>
          <p:cNvSpPr txBox="1">
            <a:spLocks/>
          </p:cNvSpPr>
          <p:nvPr/>
        </p:nvSpPr>
        <p:spPr>
          <a:xfrm>
            <a:off x="-612576" y="61198"/>
            <a:ext cx="7346696" cy="915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3200" b="1" dirty="0" smtClean="0"/>
              <a:t>Relative path?</a:t>
            </a:r>
            <a:endParaRPr lang="en-ZA" sz="3200" b="1" dirty="0"/>
          </a:p>
        </p:txBody>
      </p:sp>
    </p:spTree>
    <p:extLst>
      <p:ext uri="{BB962C8B-B14F-4D97-AF65-F5344CB8AC3E}">
        <p14:creationId xmlns:p14="http://schemas.microsoft.com/office/powerpoint/2010/main" val="4213981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8" grpId="0" animBg="1"/>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First test of the terminal</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23528" y="1268760"/>
            <a:ext cx="8229600" cy="4525963"/>
          </a:xfrm>
        </p:spPr>
        <p:txBody>
          <a:bodyPr/>
          <a:lstStyle/>
          <a:p>
            <a:endParaRPr lang="en-US" dirty="0" smtClean="0"/>
          </a:p>
          <a:p>
            <a:r>
              <a:rPr lang="en-US" dirty="0" smtClean="0"/>
              <a:t>Open the Terminal on your system</a:t>
            </a:r>
          </a:p>
          <a:p>
            <a:r>
              <a:rPr lang="en-US" dirty="0" smtClean="0"/>
              <a:t>The shell prompt will appear</a:t>
            </a:r>
          </a:p>
          <a:p>
            <a:endParaRPr lang="en-US" dirty="0" smtClean="0"/>
          </a:p>
          <a:p>
            <a:pPr marL="0" indent="0" algn="ctr">
              <a:buNone/>
            </a:pPr>
            <a:r>
              <a:rPr lang="en-US" dirty="0" smtClean="0">
                <a:solidFill>
                  <a:schemeClr val="accent1"/>
                </a:solidFill>
              </a:rPr>
              <a:t>Ok, let’s try some typing !</a:t>
            </a:r>
          </a:p>
          <a:p>
            <a:endParaRPr lang="en-US" dirty="0"/>
          </a:p>
        </p:txBody>
      </p:sp>
    </p:spTree>
    <p:extLst>
      <p:ext uri="{BB962C8B-B14F-4D97-AF65-F5344CB8AC3E}">
        <p14:creationId xmlns:p14="http://schemas.microsoft.com/office/powerpoint/2010/main" val="19453196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Content Placeholder 4"/>
          <p:cNvSpPr>
            <a:spLocks noGrp="1"/>
          </p:cNvSpPr>
          <p:nvPr>
            <p:ph idx="1"/>
          </p:nvPr>
        </p:nvSpPr>
        <p:spPr>
          <a:xfrm>
            <a:off x="435680" y="2636911"/>
            <a:ext cx="8229600" cy="1800201"/>
          </a:xfrm>
        </p:spPr>
        <p:txBody>
          <a:bodyPr>
            <a:normAutofit/>
          </a:bodyPr>
          <a:lstStyle/>
          <a:p>
            <a:pPr marL="0" lvl="0" indent="0" algn="ctr">
              <a:buNone/>
            </a:pPr>
            <a:r>
              <a:rPr lang="fr-FR" sz="4000" b="1" dirty="0" err="1" smtClean="0"/>
              <a:t>Creating</a:t>
            </a:r>
            <a:r>
              <a:rPr lang="fr-FR" sz="4000" b="1" dirty="0" smtClean="0"/>
              <a:t> directories and </a:t>
            </a:r>
            <a:r>
              <a:rPr lang="fr-FR" sz="4000" b="1" dirty="0" err="1" smtClean="0"/>
              <a:t>navigating</a:t>
            </a:r>
            <a:r>
              <a:rPr lang="fr-FR" sz="4000" b="1" dirty="0" smtClean="0"/>
              <a:t> </a:t>
            </a:r>
            <a:r>
              <a:rPr lang="fr-FR" sz="4000" b="1" dirty="0" err="1" smtClean="0"/>
              <a:t>through</a:t>
            </a:r>
            <a:r>
              <a:rPr lang="fr-FR" sz="4000" b="1" dirty="0" smtClean="0"/>
              <a:t> the file structure</a:t>
            </a:r>
            <a:endParaRPr lang="en-ZA" sz="40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3"/>
          <p:cNvSpPr txBox="1"/>
          <p:nvPr/>
        </p:nvSpPr>
        <p:spPr>
          <a:xfrm>
            <a:off x="6320371" y="1185719"/>
            <a:ext cx="2692900" cy="707886"/>
          </a:xfrm>
          <a:prstGeom prst="rect">
            <a:avLst/>
          </a:prstGeom>
          <a:solidFill>
            <a:schemeClr val="accent2"/>
          </a:solidFill>
        </p:spPr>
        <p:txBody>
          <a:bodyPr wrap="square" rtlCol="0">
            <a:spAutoFit/>
          </a:bodyPr>
          <a:lstStyle/>
          <a:p>
            <a:pPr algn="ctr"/>
            <a:r>
              <a:rPr lang="fr-FR" sz="4000" dirty="0" smtClean="0">
                <a:solidFill>
                  <a:schemeClr val="bg1"/>
                </a:solidFill>
              </a:rPr>
              <a:t>Part 3</a:t>
            </a:r>
          </a:p>
        </p:txBody>
      </p:sp>
    </p:spTree>
    <p:extLst>
      <p:ext uri="{BB962C8B-B14F-4D97-AF65-F5344CB8AC3E}">
        <p14:creationId xmlns:p14="http://schemas.microsoft.com/office/powerpoint/2010/main" val="33587012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425427"/>
            <a:ext cx="7346696" cy="915341"/>
          </a:xfrm>
        </p:spPr>
        <p:txBody>
          <a:bodyPr>
            <a:noAutofit/>
          </a:bodyPr>
          <a:lstStyle/>
          <a:p>
            <a:r>
              <a:rPr lang="en-US" sz="3200" b="1" dirty="0" smtClean="0"/>
              <a:t>C</a:t>
            </a:r>
            <a:r>
              <a:rPr lang="en-ZA" sz="3200" b="1" dirty="0" smtClean="0"/>
              <a:t>ommands for manipulating </a:t>
            </a:r>
            <a:r>
              <a:rPr lang="en-ZA" sz="3200" b="1" dirty="0"/>
              <a:t>directories</a:t>
            </a:r>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2007244291"/>
              </p:ext>
            </p:extLst>
          </p:nvPr>
        </p:nvGraphicFramePr>
        <p:xfrm>
          <a:off x="467544" y="2348880"/>
          <a:ext cx="8229600" cy="2225040"/>
        </p:xfrm>
        <a:graphic>
          <a:graphicData uri="http://schemas.openxmlformats.org/drawingml/2006/table">
            <a:tbl>
              <a:tblPr firstRow="1" bandRow="1">
                <a:tableStyleId>{3C2FFA5D-87B4-456A-9821-1D502468CF0F}</a:tableStyleId>
              </a:tblPr>
              <a:tblGrid>
                <a:gridCol w="1018456"/>
                <a:gridCol w="7211144"/>
              </a:tblGrid>
              <a:tr h="370840">
                <a:tc>
                  <a:txBody>
                    <a:bodyPr/>
                    <a:lstStyle/>
                    <a:p>
                      <a:endParaRPr lang="en-US" dirty="0"/>
                    </a:p>
                  </a:txBody>
                  <a:tcPr/>
                </a:tc>
                <a:tc>
                  <a:txBody>
                    <a:bodyPr/>
                    <a:lstStyle/>
                    <a:p>
                      <a:endParaRPr lang="en-US"/>
                    </a:p>
                  </a:txBody>
                  <a:tcPr/>
                </a:tc>
              </a:tr>
              <a:tr h="370840">
                <a:tc>
                  <a:txBody>
                    <a:bodyPr/>
                    <a:lstStyle/>
                    <a:p>
                      <a:r>
                        <a:rPr lang="en-US" dirty="0" err="1" smtClean="0"/>
                        <a:t>mkdir</a:t>
                      </a:r>
                      <a:endParaRPr lang="en-US" dirty="0"/>
                    </a:p>
                  </a:txBody>
                  <a:tcPr/>
                </a:tc>
                <a:tc>
                  <a:txBody>
                    <a:bodyPr/>
                    <a:lstStyle/>
                    <a:p>
                      <a:r>
                        <a:rPr lang="en-US" dirty="0" smtClean="0"/>
                        <a:t>Make</a:t>
                      </a:r>
                      <a:r>
                        <a:rPr lang="en-US" baseline="0" dirty="0" smtClean="0"/>
                        <a:t> directory: creates a new directory</a:t>
                      </a:r>
                      <a:endParaRPr lang="en-US" dirty="0"/>
                    </a:p>
                  </a:txBody>
                  <a:tcPr/>
                </a:tc>
              </a:tr>
              <a:tr h="370840">
                <a:tc>
                  <a:txBody>
                    <a:bodyPr/>
                    <a:lstStyle/>
                    <a:p>
                      <a:r>
                        <a:rPr lang="en-US" dirty="0" err="1" smtClean="0"/>
                        <a:t>rmdir</a:t>
                      </a:r>
                      <a:endParaRPr lang="en-US" dirty="0"/>
                    </a:p>
                  </a:txBody>
                  <a:tcPr/>
                </a:tc>
                <a:tc>
                  <a:txBody>
                    <a:bodyPr/>
                    <a:lstStyle/>
                    <a:p>
                      <a:r>
                        <a:rPr lang="en-US" dirty="0" smtClean="0"/>
                        <a:t>Removes a directory</a:t>
                      </a:r>
                      <a:endParaRPr lang="en-US" dirty="0"/>
                    </a:p>
                  </a:txBody>
                  <a:tcPr/>
                </a:tc>
              </a:tr>
              <a:tr h="370840">
                <a:tc>
                  <a:txBody>
                    <a:bodyPr/>
                    <a:lstStyle/>
                    <a:p>
                      <a:r>
                        <a:rPr lang="en-US" dirty="0" err="1" smtClean="0"/>
                        <a:t>pwd</a:t>
                      </a:r>
                      <a:endParaRPr lang="en-US" dirty="0"/>
                    </a:p>
                  </a:txBody>
                  <a:tcPr/>
                </a:tc>
                <a:tc>
                  <a:txBody>
                    <a:bodyPr/>
                    <a:lstStyle/>
                    <a:p>
                      <a:r>
                        <a:rPr lang="en-US" dirty="0" smtClean="0"/>
                        <a:t>Displays the absolute path of the current working directory</a:t>
                      </a:r>
                      <a:endParaRPr lang="en-US" dirty="0"/>
                    </a:p>
                  </a:txBody>
                  <a:tcPr/>
                </a:tc>
              </a:tr>
              <a:tr h="370840">
                <a:tc>
                  <a:txBody>
                    <a:bodyPr/>
                    <a:lstStyle/>
                    <a:p>
                      <a:r>
                        <a:rPr lang="en-US" dirty="0" smtClean="0"/>
                        <a:t>cd</a:t>
                      </a:r>
                      <a:endParaRPr lang="en-US" dirty="0"/>
                    </a:p>
                  </a:txBody>
                  <a:tcPr/>
                </a:tc>
                <a:tc>
                  <a:txBody>
                    <a:bodyPr/>
                    <a:lstStyle/>
                    <a:p>
                      <a:r>
                        <a:rPr lang="en-US" dirty="0" smtClean="0"/>
                        <a:t>Change directory: allows</a:t>
                      </a:r>
                      <a:r>
                        <a:rPr lang="en-US" baseline="0" dirty="0" smtClean="0"/>
                        <a:t> moving from one directory to another</a:t>
                      </a:r>
                      <a:endParaRPr lang="en-US" dirty="0"/>
                    </a:p>
                  </a:txBody>
                  <a:tcPr/>
                </a:tc>
              </a:tr>
              <a:tr h="370840">
                <a:tc>
                  <a:txBody>
                    <a:bodyPr/>
                    <a:lstStyle/>
                    <a:p>
                      <a:r>
                        <a:rPr lang="en-US" dirty="0" err="1" smtClean="0"/>
                        <a:t>ls</a:t>
                      </a:r>
                      <a:endParaRPr lang="en-US" dirty="0"/>
                    </a:p>
                  </a:txBody>
                  <a:tcPr/>
                </a:tc>
                <a:tc>
                  <a:txBody>
                    <a:bodyPr/>
                    <a:lstStyle/>
                    <a:p>
                      <a:r>
                        <a:rPr lang="en-US" dirty="0" smtClean="0"/>
                        <a:t>Lists a directory content</a:t>
                      </a:r>
                      <a:endParaRPr lang="en-US" dirty="0"/>
                    </a:p>
                  </a:txBody>
                  <a:tcPr/>
                </a:tc>
              </a:tr>
            </a:tbl>
          </a:graphicData>
        </a:graphic>
      </p:graphicFrame>
    </p:spTree>
    <p:extLst>
      <p:ext uri="{BB962C8B-B14F-4D97-AF65-F5344CB8AC3E}">
        <p14:creationId xmlns:p14="http://schemas.microsoft.com/office/powerpoint/2010/main" val="15066958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US" sz="3200" b="1" dirty="0" err="1" smtClean="0"/>
              <a:t>pwd</a:t>
            </a:r>
            <a:r>
              <a:rPr lang="en-US" sz="3200" b="1" dirty="0" smtClean="0"/>
              <a:t> command	</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US" dirty="0" err="1"/>
              <a:t>p</a:t>
            </a:r>
            <a:r>
              <a:rPr lang="en-US" dirty="0" err="1" smtClean="0"/>
              <a:t>wd</a:t>
            </a:r>
            <a:r>
              <a:rPr lang="en-US" dirty="0" smtClean="0"/>
              <a:t>: </a:t>
            </a:r>
            <a:r>
              <a:rPr lang="en-US" dirty="0" smtClean="0">
                <a:solidFill>
                  <a:srgbClr val="FF0000"/>
                </a:solidFill>
              </a:rPr>
              <a:t>print working directory</a:t>
            </a:r>
          </a:p>
          <a:p>
            <a:r>
              <a:rPr lang="en-US" dirty="0" smtClean="0"/>
              <a:t>Displays the </a:t>
            </a:r>
            <a:r>
              <a:rPr lang="en-US" dirty="0" smtClean="0">
                <a:solidFill>
                  <a:srgbClr val="FF0000"/>
                </a:solidFill>
              </a:rPr>
              <a:t>absolute path </a:t>
            </a:r>
            <a:r>
              <a:rPr lang="en-US" dirty="0" smtClean="0"/>
              <a:t>of your current location in the file system</a:t>
            </a:r>
          </a:p>
          <a:p>
            <a:r>
              <a:rPr lang="en-US" dirty="0" smtClean="0"/>
              <a:t>Try </a:t>
            </a:r>
            <a:r>
              <a:rPr lang="en-US" dirty="0" err="1" smtClean="0">
                <a:solidFill>
                  <a:srgbClr val="FF0000"/>
                </a:solidFill>
              </a:rPr>
              <a:t>pwd</a:t>
            </a:r>
            <a:r>
              <a:rPr lang="en-US" dirty="0" smtClean="0"/>
              <a:t> on your terminal</a:t>
            </a:r>
            <a:endParaRPr lang="en-US" dirty="0"/>
          </a:p>
          <a:p>
            <a:r>
              <a:rPr lang="en-US" dirty="0" smtClean="0"/>
              <a:t>You should see: </a:t>
            </a:r>
            <a:r>
              <a:rPr lang="en-US" dirty="0"/>
              <a:t>/home</a:t>
            </a:r>
            <a:r>
              <a:rPr lang="en-US" dirty="0" smtClean="0"/>
              <a:t>/</a:t>
            </a:r>
            <a:r>
              <a:rPr lang="en-US" dirty="0" err="1" smtClean="0"/>
              <a:t>YourUsername</a:t>
            </a:r>
            <a:endParaRPr lang="en-US" dirty="0" smtClean="0"/>
          </a:p>
        </p:txBody>
      </p:sp>
    </p:spTree>
    <p:extLst>
      <p:ext uri="{BB962C8B-B14F-4D97-AF65-F5344CB8AC3E}">
        <p14:creationId xmlns:p14="http://schemas.microsoft.com/office/powerpoint/2010/main" val="10073166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fr-FR" sz="3200" b="1" dirty="0" err="1"/>
              <a:t>l</a:t>
            </a:r>
            <a:r>
              <a:rPr lang="fr-FR" sz="3200" b="1" dirty="0" err="1" smtClean="0"/>
              <a:t>s</a:t>
            </a:r>
            <a:r>
              <a:rPr lang="fr-FR" sz="3200" b="1" dirty="0" smtClean="0"/>
              <a:t> command</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lnSpcReduction="10000"/>
          </a:bodyPr>
          <a:lstStyle/>
          <a:p>
            <a:r>
              <a:rPr lang="en-US" dirty="0" err="1" smtClean="0"/>
              <a:t>ls</a:t>
            </a:r>
            <a:r>
              <a:rPr lang="en-US" dirty="0"/>
              <a:t> </a:t>
            </a:r>
            <a:r>
              <a:rPr lang="en-US" dirty="0" smtClean="0"/>
              <a:t>lists the content of </a:t>
            </a:r>
            <a:r>
              <a:rPr lang="en-US" dirty="0"/>
              <a:t> </a:t>
            </a:r>
            <a:r>
              <a:rPr lang="en-US" dirty="0" smtClean="0"/>
              <a:t>the current directory by default</a:t>
            </a:r>
          </a:p>
          <a:p>
            <a:r>
              <a:rPr lang="en-US" dirty="0" smtClean="0"/>
              <a:t>Command structure </a:t>
            </a:r>
            <a:r>
              <a:rPr lang="en-US" dirty="0" err="1" smtClean="0">
                <a:solidFill>
                  <a:srgbClr val="FF0000"/>
                </a:solidFill>
              </a:rPr>
              <a:t>ls</a:t>
            </a:r>
            <a:r>
              <a:rPr lang="en-US" dirty="0" smtClean="0"/>
              <a:t> </a:t>
            </a:r>
            <a:r>
              <a:rPr lang="en-US" sz="2800" dirty="0">
                <a:solidFill>
                  <a:schemeClr val="accent1"/>
                </a:solidFill>
              </a:rPr>
              <a:t>[OPTION</a:t>
            </a:r>
            <a:r>
              <a:rPr lang="en-US" sz="2800" dirty="0" smtClean="0">
                <a:solidFill>
                  <a:schemeClr val="accent1"/>
                </a:solidFill>
              </a:rPr>
              <a:t>] [</a:t>
            </a:r>
            <a:r>
              <a:rPr lang="en-US" sz="2800" dirty="0" err="1" smtClean="0">
                <a:solidFill>
                  <a:schemeClr val="accent1"/>
                </a:solidFill>
              </a:rPr>
              <a:t>dirname</a:t>
            </a:r>
            <a:r>
              <a:rPr lang="en-US" sz="2800" dirty="0" smtClean="0">
                <a:solidFill>
                  <a:schemeClr val="accent1"/>
                </a:solidFill>
              </a:rPr>
              <a:t>]</a:t>
            </a:r>
          </a:p>
          <a:p>
            <a:r>
              <a:rPr lang="en-US" dirty="0" smtClean="0"/>
              <a:t>Some useful options: </a:t>
            </a:r>
          </a:p>
          <a:p>
            <a:pPr lvl="2"/>
            <a:r>
              <a:rPr lang="en-US" dirty="0"/>
              <a:t>-l: shows </a:t>
            </a:r>
            <a:r>
              <a:rPr lang="en-US" dirty="0" smtClean="0"/>
              <a:t>sizes, </a:t>
            </a:r>
            <a:r>
              <a:rPr lang="en-US" dirty="0"/>
              <a:t>modified date and time, file or folder name and owner of file and </a:t>
            </a:r>
            <a:r>
              <a:rPr lang="en-US" dirty="0" smtClean="0"/>
              <a:t>permissions</a:t>
            </a:r>
          </a:p>
          <a:p>
            <a:pPr lvl="2"/>
            <a:r>
              <a:rPr lang="en-US" dirty="0" smtClean="0"/>
              <a:t>- a: List </a:t>
            </a:r>
            <a:r>
              <a:rPr lang="en-US" dirty="0"/>
              <a:t>all files including hidden file starting with </a:t>
            </a:r>
            <a:r>
              <a:rPr lang="en-US" dirty="0" smtClean="0"/>
              <a:t>‘.’</a:t>
            </a:r>
          </a:p>
          <a:p>
            <a:pPr lvl="2"/>
            <a:r>
              <a:rPr lang="en-US" dirty="0" smtClean="0"/>
              <a:t>-</a:t>
            </a:r>
            <a:r>
              <a:rPr lang="en-US" dirty="0" err="1" smtClean="0"/>
              <a:t>lh</a:t>
            </a:r>
            <a:r>
              <a:rPr lang="en-US" dirty="0" smtClean="0"/>
              <a:t>: shows sizes in easier readable format</a:t>
            </a:r>
          </a:p>
          <a:p>
            <a:pPr lvl="2"/>
            <a:r>
              <a:rPr lang="en-US" dirty="0" smtClean="0"/>
              <a:t>-R: recursively lists sub-directories</a:t>
            </a:r>
          </a:p>
          <a:p>
            <a:pPr lvl="2"/>
            <a:r>
              <a:rPr lang="en-US" dirty="0" smtClean="0"/>
              <a:t>-</a:t>
            </a:r>
            <a:r>
              <a:rPr lang="en-US" dirty="0" err="1" smtClean="0"/>
              <a:t>lS</a:t>
            </a:r>
            <a:r>
              <a:rPr lang="en-US" dirty="0" smtClean="0"/>
              <a:t>: sorting by file sizes</a:t>
            </a:r>
            <a:endParaRPr lang="en-US" dirty="0"/>
          </a:p>
          <a:p>
            <a:pPr lvl="2"/>
            <a:endParaRPr lang="en-US" dirty="0" smtClean="0"/>
          </a:p>
          <a:p>
            <a:pPr lvl="2"/>
            <a:endParaRPr lang="en-US" dirty="0" smtClean="0"/>
          </a:p>
          <a:p>
            <a:pPr lvl="2"/>
            <a:endParaRPr lang="en-US" dirty="0"/>
          </a:p>
          <a:p>
            <a:pPr lvl="2"/>
            <a:endParaRPr lang="en-US" dirty="0" smtClean="0"/>
          </a:p>
          <a:p>
            <a:endParaRPr lang="en-US" dirty="0"/>
          </a:p>
        </p:txBody>
      </p:sp>
    </p:spTree>
    <p:extLst>
      <p:ext uri="{BB962C8B-B14F-4D97-AF65-F5344CB8AC3E}">
        <p14:creationId xmlns:p14="http://schemas.microsoft.com/office/powerpoint/2010/main" val="28054292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Create a directory</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92500" lnSpcReduction="10000"/>
          </a:bodyPr>
          <a:lstStyle/>
          <a:p>
            <a:r>
              <a:rPr lang="en-US" dirty="0" err="1" smtClean="0"/>
              <a:t>mkdir</a:t>
            </a:r>
            <a:r>
              <a:rPr lang="en-US" dirty="0" smtClean="0"/>
              <a:t>: </a:t>
            </a:r>
            <a:r>
              <a:rPr lang="en-US" dirty="0" smtClean="0">
                <a:solidFill>
                  <a:srgbClr val="FF0000"/>
                </a:solidFill>
              </a:rPr>
              <a:t>makes a directory</a:t>
            </a:r>
          </a:p>
          <a:p>
            <a:r>
              <a:rPr lang="en-US" dirty="0"/>
              <a:t>Command structure: </a:t>
            </a:r>
            <a:r>
              <a:rPr lang="en-US" dirty="0" err="1" smtClean="0">
                <a:solidFill>
                  <a:srgbClr val="FF0000"/>
                </a:solidFill>
              </a:rPr>
              <a:t>mkdir</a:t>
            </a:r>
            <a:r>
              <a:rPr lang="en-US" dirty="0" smtClean="0"/>
              <a:t> </a:t>
            </a:r>
            <a:r>
              <a:rPr lang="en-US" dirty="0" err="1">
                <a:solidFill>
                  <a:schemeClr val="accent1"/>
                </a:solidFill>
              </a:rPr>
              <a:t>dirname</a:t>
            </a:r>
            <a:r>
              <a:rPr lang="en-US" dirty="0">
                <a:solidFill>
                  <a:schemeClr val="accent1"/>
                </a:solidFill>
              </a:rPr>
              <a:t> [</a:t>
            </a:r>
            <a:r>
              <a:rPr lang="en-US" dirty="0" smtClean="0">
                <a:solidFill>
                  <a:schemeClr val="accent1"/>
                </a:solidFill>
              </a:rPr>
              <a:t>path</a:t>
            </a:r>
            <a:r>
              <a:rPr lang="en-US" dirty="0">
                <a:solidFill>
                  <a:schemeClr val="accent1"/>
                </a:solidFill>
              </a:rPr>
              <a:t>]</a:t>
            </a:r>
          </a:p>
          <a:p>
            <a:endParaRPr lang="en-US" dirty="0" smtClean="0">
              <a:solidFill>
                <a:srgbClr val="FF0000"/>
              </a:solidFill>
            </a:endParaRPr>
          </a:p>
          <a:p>
            <a:r>
              <a:rPr lang="en-US" dirty="0" err="1" smtClean="0"/>
              <a:t>mkdir</a:t>
            </a:r>
            <a:r>
              <a:rPr lang="en-US" dirty="0" smtClean="0"/>
              <a:t> </a:t>
            </a:r>
            <a:r>
              <a:rPr lang="en-US" dirty="0" err="1" smtClean="0">
                <a:solidFill>
                  <a:schemeClr val="accent1"/>
                </a:solidFill>
              </a:rPr>
              <a:t>dirname</a:t>
            </a:r>
            <a:r>
              <a:rPr lang="en-US" dirty="0" smtClean="0"/>
              <a:t>: would create a directory with the specified </a:t>
            </a:r>
            <a:r>
              <a:rPr lang="en-US" dirty="0" err="1" smtClean="0">
                <a:solidFill>
                  <a:srgbClr val="4F81BD"/>
                </a:solidFill>
              </a:rPr>
              <a:t>dirname</a:t>
            </a:r>
            <a:endParaRPr lang="en-US" dirty="0" smtClean="0">
              <a:solidFill>
                <a:srgbClr val="4F81BD"/>
              </a:solidFill>
            </a:endParaRPr>
          </a:p>
          <a:p>
            <a:r>
              <a:rPr lang="en-US" dirty="0" smtClean="0"/>
              <a:t>The new created directory will be created in your current working directory</a:t>
            </a:r>
          </a:p>
          <a:p>
            <a:r>
              <a:rPr lang="en-US" dirty="0" smtClean="0"/>
              <a:t>If you want to create it elsewhere, you have to specify the path: </a:t>
            </a:r>
            <a:r>
              <a:rPr lang="en-US" dirty="0" err="1" smtClean="0"/>
              <a:t>mkdir</a:t>
            </a:r>
            <a:r>
              <a:rPr lang="en-US" dirty="0" smtClean="0"/>
              <a:t> </a:t>
            </a:r>
            <a:r>
              <a:rPr lang="en-US" dirty="0" err="1" smtClean="0">
                <a:solidFill>
                  <a:schemeClr val="accent1"/>
                </a:solidFill>
              </a:rPr>
              <a:t>dirname</a:t>
            </a:r>
            <a:r>
              <a:rPr lang="en-US" dirty="0" smtClean="0">
                <a:solidFill>
                  <a:srgbClr val="FF0000"/>
                </a:solidFill>
              </a:rPr>
              <a:t> path</a:t>
            </a:r>
            <a:endParaRPr lang="en-US" dirty="0">
              <a:solidFill>
                <a:srgbClr val="FF0000"/>
              </a:solidFill>
            </a:endParaRPr>
          </a:p>
        </p:txBody>
      </p:sp>
    </p:spTree>
    <p:extLst>
      <p:ext uri="{BB962C8B-B14F-4D97-AF65-F5344CB8AC3E}">
        <p14:creationId xmlns:p14="http://schemas.microsoft.com/office/powerpoint/2010/main" val="23587319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Commands basic structure</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	c</a:t>
            </a:r>
            <a:r>
              <a:rPr lang="fr-FR" dirty="0" err="1" smtClean="0">
                <a:solidFill>
                  <a:srgbClr val="FF0000"/>
                </a:solidFill>
              </a:rPr>
              <a:t>ommand</a:t>
            </a:r>
            <a:r>
              <a:rPr lang="fr-FR" dirty="0" smtClean="0">
                <a:solidFill>
                  <a:srgbClr val="FF0000"/>
                </a:solidFill>
              </a:rPr>
              <a:t> </a:t>
            </a:r>
            <a:r>
              <a:rPr lang="en-US" dirty="0" smtClean="0">
                <a:solidFill>
                  <a:schemeClr val="accent1"/>
                </a:solidFill>
              </a:rPr>
              <a:t>[–</a:t>
            </a:r>
            <a:r>
              <a:rPr lang="fr-FR" dirty="0" smtClean="0">
                <a:solidFill>
                  <a:schemeClr val="accent1"/>
                </a:solidFill>
              </a:rPr>
              <a:t>options</a:t>
            </a:r>
            <a:r>
              <a:rPr lang="en-US" dirty="0" smtClean="0">
                <a:solidFill>
                  <a:schemeClr val="accent1"/>
                </a:solidFill>
              </a:rPr>
              <a:t>]</a:t>
            </a:r>
            <a:r>
              <a:rPr lang="en-US" dirty="0" smtClean="0"/>
              <a:t> </a:t>
            </a:r>
            <a:r>
              <a:rPr lang="fr-FR" dirty="0" smtClean="0">
                <a:solidFill>
                  <a:schemeClr val="accent1"/>
                </a:solidFill>
              </a:rPr>
              <a:t> </a:t>
            </a:r>
            <a:r>
              <a:rPr lang="en-US" dirty="0" smtClean="0"/>
              <a:t>[</a:t>
            </a:r>
            <a:r>
              <a:rPr lang="fr-FR" dirty="0"/>
              <a:t>arguments</a:t>
            </a:r>
            <a:r>
              <a:rPr lang="en-US" dirty="0" smtClean="0"/>
              <a:t>]</a:t>
            </a:r>
            <a:endParaRPr lang="en-US" dirty="0"/>
          </a:p>
          <a:p>
            <a:pPr marL="0" indent="0">
              <a:buNone/>
            </a:pPr>
            <a:r>
              <a:rPr lang="en-US" dirty="0" smtClean="0">
                <a:solidFill>
                  <a:schemeClr val="accent1"/>
                </a:solidFill>
              </a:rPr>
              <a:t>E</a:t>
            </a:r>
            <a:r>
              <a:rPr lang="fr-FR" dirty="0" err="1" smtClean="0">
                <a:solidFill>
                  <a:schemeClr val="accent1"/>
                </a:solidFill>
              </a:rPr>
              <a:t>xample</a:t>
            </a:r>
            <a:r>
              <a:rPr lang="fr-FR" dirty="0" smtClean="0">
                <a:solidFill>
                  <a:schemeClr val="accent1"/>
                </a:solidFill>
              </a:rPr>
              <a:t>:</a:t>
            </a:r>
          </a:p>
          <a:p>
            <a:pPr marL="0" indent="0">
              <a:buNone/>
            </a:pPr>
            <a:r>
              <a:rPr lang="en-US" dirty="0">
                <a:solidFill>
                  <a:schemeClr val="accent2"/>
                </a:solidFill>
              </a:rPr>
              <a:t>	</a:t>
            </a:r>
            <a:r>
              <a:rPr lang="en-US" dirty="0" smtClean="0">
                <a:solidFill>
                  <a:schemeClr val="accent2"/>
                </a:solidFill>
              </a:rPr>
              <a:t>	l</a:t>
            </a:r>
            <a:r>
              <a:rPr lang="fr-FR" dirty="0" smtClean="0">
                <a:solidFill>
                  <a:schemeClr val="accent2"/>
                </a:solidFill>
              </a:rPr>
              <a:t>s</a:t>
            </a:r>
            <a:r>
              <a:rPr lang="fr-FR" dirty="0" smtClean="0">
                <a:solidFill>
                  <a:schemeClr val="accent1"/>
                </a:solidFill>
              </a:rPr>
              <a:t> </a:t>
            </a:r>
            <a:r>
              <a:rPr lang="en-US" dirty="0" smtClean="0">
                <a:solidFill>
                  <a:schemeClr val="accent1"/>
                </a:solidFill>
              </a:rPr>
              <a:t>–</a:t>
            </a:r>
            <a:r>
              <a:rPr lang="fr-FR" dirty="0" err="1" smtClean="0">
                <a:solidFill>
                  <a:schemeClr val="accent1"/>
                </a:solidFill>
              </a:rPr>
              <a:t>lh</a:t>
            </a:r>
            <a:r>
              <a:rPr lang="fr-FR" dirty="0" smtClean="0">
                <a:solidFill>
                  <a:schemeClr val="accent1"/>
                </a:solidFill>
              </a:rPr>
              <a:t> </a:t>
            </a:r>
            <a:r>
              <a:rPr lang="fr-FR" dirty="0" smtClean="0">
                <a:solidFill>
                  <a:srgbClr val="000000"/>
                </a:solidFill>
              </a:rPr>
              <a:t>/home/Watson/IBT2016</a:t>
            </a:r>
          </a:p>
          <a:p>
            <a:pPr marL="0" indent="0">
              <a:buNone/>
            </a:pPr>
            <a:r>
              <a:rPr lang="fr-FR" dirty="0">
                <a:solidFill>
                  <a:srgbClr val="000000"/>
                </a:solidFill>
              </a:rPr>
              <a:t>	</a:t>
            </a:r>
            <a:r>
              <a:rPr lang="fr-FR" dirty="0" smtClean="0">
                <a:solidFill>
                  <a:srgbClr val="000000"/>
                </a:solidFill>
              </a:rPr>
              <a:t>	</a:t>
            </a:r>
            <a:r>
              <a:rPr lang="fr-FR" dirty="0" err="1" smtClean="0">
                <a:solidFill>
                  <a:schemeClr val="accent2"/>
                </a:solidFill>
              </a:rPr>
              <a:t>pwd</a:t>
            </a:r>
            <a:endParaRPr lang="fr-FR" dirty="0" smtClean="0">
              <a:solidFill>
                <a:schemeClr val="accent2"/>
              </a:solidFill>
            </a:endParaRPr>
          </a:p>
          <a:p>
            <a:pPr marL="0" indent="0">
              <a:buNone/>
            </a:pPr>
            <a:r>
              <a:rPr lang="fr-FR" dirty="0">
                <a:solidFill>
                  <a:schemeClr val="accent2"/>
                </a:solidFill>
              </a:rPr>
              <a:t>	</a:t>
            </a:r>
            <a:r>
              <a:rPr lang="fr-FR" dirty="0" smtClean="0">
                <a:solidFill>
                  <a:schemeClr val="accent2"/>
                </a:solidFill>
              </a:rPr>
              <a:t>	</a:t>
            </a:r>
            <a:r>
              <a:rPr lang="fr-FR" dirty="0" err="1" smtClean="0">
                <a:solidFill>
                  <a:schemeClr val="accent2"/>
                </a:solidFill>
              </a:rPr>
              <a:t>mkdir</a:t>
            </a:r>
            <a:r>
              <a:rPr lang="fr-FR" dirty="0" smtClean="0">
                <a:solidFill>
                  <a:schemeClr val="accent2"/>
                </a:solidFill>
              </a:rPr>
              <a:t> </a:t>
            </a:r>
            <a:r>
              <a:rPr lang="fr-FR" dirty="0" smtClean="0"/>
              <a:t>Test1</a:t>
            </a:r>
          </a:p>
          <a:p>
            <a:pPr marL="0" indent="0">
              <a:buNone/>
            </a:pPr>
            <a:endParaRPr lang="en-US" dirty="0" smtClean="0"/>
          </a:p>
          <a:p>
            <a:endParaRPr lang="en-US" dirty="0">
              <a:solidFill>
                <a:srgbClr val="FF0000"/>
              </a:solidFill>
            </a:endParaRPr>
          </a:p>
        </p:txBody>
      </p:sp>
    </p:spTree>
    <p:extLst>
      <p:ext uri="{BB962C8B-B14F-4D97-AF65-F5344CB8AC3E}">
        <p14:creationId xmlns:p14="http://schemas.microsoft.com/office/powerpoint/2010/main" val="372649791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6768752" cy="915341"/>
          </a:xfrm>
        </p:spPr>
        <p:txBody>
          <a:bodyPr>
            <a:noAutofit/>
          </a:bodyPr>
          <a:lstStyle/>
          <a:p>
            <a:r>
              <a:rPr lang="en-ZA" sz="3200" b="1" dirty="0" smtClean="0"/>
              <a:t>What you should know about file names in Linux</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340768"/>
            <a:ext cx="8229600" cy="4525963"/>
          </a:xfrm>
        </p:spPr>
        <p:txBody>
          <a:bodyPr>
            <a:normAutofit fontScale="92500" lnSpcReduction="20000"/>
          </a:bodyPr>
          <a:lstStyle/>
          <a:p>
            <a:pPr algn="just"/>
            <a:r>
              <a:rPr lang="en-US" dirty="0" smtClean="0"/>
              <a:t>No real </a:t>
            </a:r>
            <a:r>
              <a:rPr lang="en-US" dirty="0"/>
              <a:t>distinction between the names of ordinary files and the names of directory files.</a:t>
            </a:r>
          </a:p>
          <a:p>
            <a:pPr algn="just"/>
            <a:r>
              <a:rPr lang="en-US" dirty="0" smtClean="0"/>
              <a:t>No </a:t>
            </a:r>
            <a:r>
              <a:rPr lang="en-US" dirty="0"/>
              <a:t>two files in the same directory can have the same name. </a:t>
            </a:r>
            <a:endParaRPr lang="en-US" dirty="0" smtClean="0"/>
          </a:p>
          <a:p>
            <a:pPr algn="just"/>
            <a:r>
              <a:rPr lang="en-US" dirty="0" smtClean="0"/>
              <a:t>Files </a:t>
            </a:r>
            <a:r>
              <a:rPr lang="en-US" dirty="0"/>
              <a:t>in different directories can have the same name.</a:t>
            </a:r>
          </a:p>
          <a:p>
            <a:pPr algn="just"/>
            <a:r>
              <a:rPr lang="en-US" dirty="0" smtClean="0"/>
              <a:t>Linux is </a:t>
            </a:r>
            <a:r>
              <a:rPr lang="en-US" dirty="0"/>
              <a:t>case-</a:t>
            </a:r>
            <a:r>
              <a:rPr lang="en-US" dirty="0" smtClean="0"/>
              <a:t>sensitive: </a:t>
            </a:r>
            <a:r>
              <a:rPr lang="en-US" dirty="0" smtClean="0">
                <a:solidFill>
                  <a:srgbClr val="FF0000"/>
                </a:solidFill>
              </a:rPr>
              <a:t>Sanger, sanger and SANGER are different</a:t>
            </a:r>
            <a:r>
              <a:rPr lang="en-US" dirty="0" smtClean="0"/>
              <a:t> and would </a:t>
            </a:r>
            <a:r>
              <a:rPr lang="en-US" dirty="0"/>
              <a:t>represent three distinct files</a:t>
            </a:r>
            <a:r>
              <a:rPr lang="en-US" dirty="0" smtClean="0"/>
              <a:t>.</a:t>
            </a:r>
          </a:p>
          <a:p>
            <a:pPr algn="just"/>
            <a:r>
              <a:rPr lang="en-US" dirty="0" smtClean="0"/>
              <a:t>In most cases, file extensions are optional (.txt, .exe, etc.)</a:t>
            </a:r>
            <a:endParaRPr lang="en-US" dirty="0"/>
          </a:p>
          <a:p>
            <a:endParaRPr lang="en-US" dirty="0"/>
          </a:p>
          <a:p>
            <a:endParaRPr lang="en-US" dirty="0"/>
          </a:p>
        </p:txBody>
      </p:sp>
    </p:spTree>
    <p:extLst>
      <p:ext uri="{BB962C8B-B14F-4D97-AF65-F5344CB8AC3E}">
        <p14:creationId xmlns:p14="http://schemas.microsoft.com/office/powerpoint/2010/main" val="42212704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Learning Outcomes</a:t>
            </a:r>
            <a:endParaRPr lang="en-ZA" sz="3200" b="1" dirty="0"/>
          </a:p>
        </p:txBody>
      </p:sp>
      <p:sp useBgFill="1">
        <p:nvSpPr>
          <p:cNvPr id="5" name="Content Placeholder 4"/>
          <p:cNvSpPr>
            <a:spLocks noGrp="1"/>
          </p:cNvSpPr>
          <p:nvPr>
            <p:ph idx="1"/>
          </p:nvPr>
        </p:nvSpPr>
        <p:spPr>
          <a:xfrm>
            <a:off x="435680" y="1667941"/>
            <a:ext cx="8229600" cy="4929411"/>
          </a:xfrm>
        </p:spPr>
        <p:txBody>
          <a:bodyPr>
            <a:normAutofit/>
          </a:bodyPr>
          <a:lstStyle/>
          <a:p>
            <a:pPr marL="514350" indent="-514350">
              <a:buFont typeface="+mj-ea"/>
              <a:buAutoNum type="circleNumDbPlain"/>
            </a:pPr>
            <a:r>
              <a:rPr lang="en-ZA" dirty="0" smtClean="0"/>
              <a:t> Understand the Unix file structure</a:t>
            </a:r>
          </a:p>
          <a:p>
            <a:pPr marL="514350" indent="-514350">
              <a:buFont typeface="+mj-ea"/>
              <a:buAutoNum type="circleNumDbPlain"/>
            </a:pPr>
            <a:r>
              <a:rPr lang="en-ZA" dirty="0" smtClean="0"/>
              <a:t> Learn how to create and access files and directories </a:t>
            </a:r>
            <a:r>
              <a:rPr lang="en-ZA" dirty="0"/>
              <a:t> </a:t>
            </a:r>
            <a:r>
              <a:rPr lang="en-ZA" dirty="0" smtClean="0"/>
              <a:t>and navigate through them</a:t>
            </a:r>
          </a:p>
          <a:p>
            <a:pPr marL="514350" indent="-514350">
              <a:buFont typeface="+mj-ea"/>
              <a:buAutoNum type="circleNumDbPlain"/>
            </a:pPr>
            <a:r>
              <a:rPr lang="en-ZA" dirty="0" smtClean="0"/>
              <a:t> Understand full and relative file paths: when and how to use them</a:t>
            </a:r>
          </a:p>
          <a:p>
            <a:pPr marL="514350" indent="-514350">
              <a:buFont typeface="+mj-ea"/>
              <a:buAutoNum type="circleNumDbPlain"/>
            </a:pPr>
            <a:r>
              <a:rPr lang="en-ZA" dirty="0" smtClean="0"/>
              <a:t> Useful shortcuts</a:t>
            </a:r>
          </a:p>
          <a:p>
            <a:pPr marL="0" indent="0">
              <a:buNone/>
            </a:pPr>
            <a:endParaRPr lang="en-ZA" dirty="0" smtClean="0"/>
          </a:p>
          <a:p>
            <a:pPr marL="514350" indent="-514350">
              <a:buFont typeface="+mj-ea"/>
              <a:buAutoNum type="circleNumDbPlain"/>
            </a:pPr>
            <a:endParaRPr lang="en-ZA" dirty="0"/>
          </a:p>
        </p:txBody>
      </p:sp>
      <p:pic>
        <p:nvPicPr>
          <p:cNvPr id="8" name="Picture 7" descr="cc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spTree>
    <p:extLst>
      <p:ext uri="{BB962C8B-B14F-4D97-AF65-F5344CB8AC3E}">
        <p14:creationId xmlns:p14="http://schemas.microsoft.com/office/powerpoint/2010/main" val="811821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Move in the files system</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a:bodyPr>
          <a:lstStyle/>
          <a:p>
            <a:r>
              <a:rPr lang="en-US" dirty="0">
                <a:solidFill>
                  <a:srgbClr val="FF0000"/>
                </a:solidFill>
              </a:rPr>
              <a:t>c</a:t>
            </a:r>
            <a:r>
              <a:rPr lang="en-US" dirty="0" smtClean="0">
                <a:solidFill>
                  <a:srgbClr val="FF0000"/>
                </a:solidFill>
              </a:rPr>
              <a:t>d</a:t>
            </a:r>
            <a:r>
              <a:rPr lang="en-US" dirty="0" smtClean="0"/>
              <a:t>: change the working </a:t>
            </a:r>
            <a:r>
              <a:rPr lang="en-US" dirty="0"/>
              <a:t>directory </a:t>
            </a:r>
            <a:endParaRPr lang="en-US" dirty="0" smtClean="0"/>
          </a:p>
          <a:p>
            <a:r>
              <a:rPr lang="en-US" dirty="0"/>
              <a:t>Command structure: </a:t>
            </a:r>
            <a:r>
              <a:rPr lang="en-US" dirty="0" smtClean="0">
                <a:solidFill>
                  <a:srgbClr val="FF0000"/>
                </a:solidFill>
              </a:rPr>
              <a:t>cd</a:t>
            </a:r>
            <a:r>
              <a:rPr lang="en-US" dirty="0" smtClean="0"/>
              <a:t> </a:t>
            </a:r>
            <a:r>
              <a:rPr lang="en-US" dirty="0" smtClean="0">
                <a:solidFill>
                  <a:schemeClr val="accent1"/>
                </a:solidFill>
              </a:rPr>
              <a:t>&lt;</a:t>
            </a:r>
            <a:r>
              <a:rPr lang="en-US" dirty="0">
                <a:solidFill>
                  <a:schemeClr val="accent1"/>
                </a:solidFill>
              </a:rPr>
              <a:t>path&gt;</a:t>
            </a:r>
          </a:p>
          <a:p>
            <a:endParaRPr lang="en-US" dirty="0" smtClean="0"/>
          </a:p>
          <a:p>
            <a:r>
              <a:rPr lang="en-US" dirty="0" smtClean="0"/>
              <a:t>The path name of the directory you want to move to should be specified</a:t>
            </a:r>
          </a:p>
          <a:p>
            <a:r>
              <a:rPr lang="en-US" dirty="0" smtClean="0"/>
              <a:t>You can specify either the absolute path or the relative path</a:t>
            </a:r>
          </a:p>
          <a:p>
            <a:pPr marL="0" indent="0">
              <a:buNone/>
            </a:pP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23061525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72" y="44624"/>
            <a:ext cx="7346696" cy="915341"/>
          </a:xfrm>
        </p:spPr>
        <p:txBody>
          <a:bodyPr>
            <a:noAutofit/>
          </a:bodyPr>
          <a:lstStyle/>
          <a:p>
            <a:r>
              <a:rPr lang="en-ZA" sz="3200" b="1" dirty="0" smtClean="0"/>
              <a:t>Move in the files system: example</a:t>
            </a:r>
            <a:endParaRPr lang="en-ZA" sz="3200" b="1" dirty="0"/>
          </a:p>
        </p:txBody>
      </p:sp>
      <p:sp>
        <p:nvSpPr>
          <p:cNvPr id="3" name="Content Placeholder 2"/>
          <p:cNvSpPr>
            <a:spLocks noGrp="1"/>
          </p:cNvSpPr>
          <p:nvPr>
            <p:ph idx="1"/>
          </p:nvPr>
        </p:nvSpPr>
        <p:spPr>
          <a:xfrm>
            <a:off x="4345632" y="1135285"/>
            <a:ext cx="4618856" cy="2221707"/>
          </a:xfrm>
        </p:spPr>
        <p:txBody>
          <a:bodyPr>
            <a:normAutofit/>
          </a:bodyPr>
          <a:lstStyle/>
          <a:p>
            <a:pPr marL="0" indent="0">
              <a:buNone/>
            </a:pPr>
            <a:r>
              <a:rPr lang="en-US" dirty="0" smtClean="0">
                <a:solidFill>
                  <a:srgbClr val="FF0000"/>
                </a:solidFill>
              </a:rPr>
              <a:t>	</a:t>
            </a:r>
            <a:endParaRPr lang="en-US" dirty="0">
              <a:solidFill>
                <a:srgbClr val="FF0000"/>
              </a:solidFill>
            </a:endParaRPr>
          </a:p>
        </p:txBody>
      </p:sp>
      <p:sp>
        <p:nvSpPr>
          <p:cNvPr id="8" name="Rectangle 7"/>
          <p:cNvSpPr/>
          <p:nvPr/>
        </p:nvSpPr>
        <p:spPr>
          <a:xfrm>
            <a:off x="971600" y="1967443"/>
            <a:ext cx="1008112" cy="36004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51720" y="1135285"/>
            <a:ext cx="79208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a:t>
            </a:r>
            <a:endParaRPr lang="en-US" sz="2400" b="1" dirty="0">
              <a:solidFill>
                <a:schemeClr val="tx1"/>
              </a:solidFill>
            </a:endParaRPr>
          </a:p>
        </p:txBody>
      </p:sp>
      <p:sp>
        <p:nvSpPr>
          <p:cNvPr id="10" name="TextBox 9"/>
          <p:cNvSpPr txBox="1"/>
          <p:nvPr/>
        </p:nvSpPr>
        <p:spPr>
          <a:xfrm>
            <a:off x="971600" y="1927373"/>
            <a:ext cx="864096" cy="400110"/>
          </a:xfrm>
          <a:prstGeom prst="rect">
            <a:avLst/>
          </a:prstGeom>
          <a:noFill/>
        </p:spPr>
        <p:txBody>
          <a:bodyPr wrap="square" rtlCol="0">
            <a:spAutoFit/>
          </a:bodyPr>
          <a:lstStyle/>
          <a:p>
            <a:r>
              <a:rPr lang="en-US" sz="2000" b="1" dirty="0" smtClean="0"/>
              <a:t>home</a:t>
            </a:r>
            <a:endParaRPr lang="en-US" sz="2000" b="1" dirty="0"/>
          </a:p>
        </p:txBody>
      </p:sp>
      <p:cxnSp>
        <p:nvCxnSpPr>
          <p:cNvPr id="11" name="Straight Connector 10"/>
          <p:cNvCxnSpPr/>
          <p:nvPr/>
        </p:nvCxnSpPr>
        <p:spPr>
          <a:xfrm flipH="1">
            <a:off x="1763688" y="1567333"/>
            <a:ext cx="576064" cy="36004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79512" y="2719461"/>
            <a:ext cx="1152128" cy="5760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51520" y="2823407"/>
            <a:ext cx="1008112" cy="400110"/>
          </a:xfrm>
          <a:prstGeom prst="rect">
            <a:avLst/>
          </a:prstGeom>
          <a:noFill/>
        </p:spPr>
        <p:txBody>
          <a:bodyPr wrap="square" rtlCol="0">
            <a:spAutoFit/>
          </a:bodyPr>
          <a:lstStyle/>
          <a:p>
            <a:r>
              <a:rPr lang="en-US" sz="2000" b="1" dirty="0" smtClean="0"/>
              <a:t>Watson</a:t>
            </a:r>
            <a:endParaRPr lang="en-US" sz="2000" b="1" dirty="0"/>
          </a:p>
        </p:txBody>
      </p:sp>
      <p:cxnSp>
        <p:nvCxnSpPr>
          <p:cNvPr id="14" name="Straight Connector 13"/>
          <p:cNvCxnSpPr>
            <a:stCxn id="8" idx="2"/>
          </p:cNvCxnSpPr>
          <p:nvPr/>
        </p:nvCxnSpPr>
        <p:spPr>
          <a:xfrm flipH="1">
            <a:off x="971600" y="2327483"/>
            <a:ext cx="504056" cy="391978"/>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755576" y="3295525"/>
            <a:ext cx="1152128" cy="472118"/>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475656" y="3767643"/>
            <a:ext cx="1152128" cy="5760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475656" y="3871589"/>
            <a:ext cx="1224136" cy="400110"/>
          </a:xfrm>
          <a:prstGeom prst="rect">
            <a:avLst/>
          </a:prstGeom>
          <a:noFill/>
        </p:spPr>
        <p:txBody>
          <a:bodyPr wrap="square" rtlCol="0">
            <a:spAutoFit/>
          </a:bodyPr>
          <a:lstStyle/>
          <a:p>
            <a:r>
              <a:rPr lang="en-US" sz="2000" b="1" dirty="0" smtClean="0"/>
              <a:t>IBT2017</a:t>
            </a:r>
            <a:endParaRPr lang="en-US" sz="2000" b="1" dirty="0"/>
          </a:p>
        </p:txBody>
      </p:sp>
      <p:cxnSp>
        <p:nvCxnSpPr>
          <p:cNvPr id="41" name="Straight Arrow Connector 40"/>
          <p:cNvCxnSpPr/>
          <p:nvPr/>
        </p:nvCxnSpPr>
        <p:spPr>
          <a:xfrm flipH="1">
            <a:off x="3030080" y="4365104"/>
            <a:ext cx="648072" cy="576064"/>
          </a:xfrm>
          <a:prstGeom prst="straightConnector1">
            <a:avLst/>
          </a:prstGeom>
          <a:ln w="76200" cmpd="sng">
            <a:solidFill>
              <a:srgbClr val="931B0B"/>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483768" y="3645024"/>
            <a:ext cx="2376264" cy="707886"/>
          </a:xfrm>
          <a:prstGeom prst="rect">
            <a:avLst/>
          </a:prstGeom>
          <a:noFill/>
        </p:spPr>
        <p:txBody>
          <a:bodyPr wrap="square" rtlCol="0">
            <a:spAutoFit/>
          </a:bodyPr>
          <a:lstStyle/>
          <a:p>
            <a:pPr algn="ctr"/>
            <a:r>
              <a:rPr lang="en-US" sz="2000" b="1" dirty="0" smtClean="0">
                <a:solidFill>
                  <a:srgbClr val="800000"/>
                </a:solidFill>
              </a:rPr>
              <a:t>Current working directory</a:t>
            </a:r>
            <a:endParaRPr lang="en-US" sz="2000" b="1" dirty="0">
              <a:solidFill>
                <a:srgbClr val="800000"/>
              </a:solidFill>
            </a:endParaRPr>
          </a:p>
        </p:txBody>
      </p:sp>
      <p:sp>
        <p:nvSpPr>
          <p:cNvPr id="43" name="Content Placeholder 2"/>
          <p:cNvSpPr txBox="1">
            <a:spLocks/>
          </p:cNvSpPr>
          <p:nvPr/>
        </p:nvSpPr>
        <p:spPr>
          <a:xfrm>
            <a:off x="4499992" y="1063277"/>
            <a:ext cx="464400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smtClean="0">
                <a:solidFill>
                  <a:schemeClr val="accent1"/>
                </a:solidFill>
              </a:rPr>
              <a:t>Move to Watson </a:t>
            </a:r>
            <a:r>
              <a:rPr lang="en-US" sz="2000" dirty="0" smtClean="0">
                <a:solidFill>
                  <a:schemeClr val="accent1"/>
                </a:solidFill>
              </a:rPr>
              <a:t>directory </a:t>
            </a:r>
          </a:p>
          <a:p>
            <a:endParaRPr lang="en-US" sz="2000" dirty="0" smtClean="0"/>
          </a:p>
          <a:p>
            <a:pPr marL="514350" indent="-514350">
              <a:buFont typeface="+mj-lt"/>
              <a:buAutoNum type="arabicPeriod"/>
            </a:pPr>
            <a:r>
              <a:rPr lang="en-US" sz="2000" dirty="0">
                <a:solidFill>
                  <a:srgbClr val="000000"/>
                </a:solidFill>
              </a:rPr>
              <a:t>c</a:t>
            </a:r>
            <a:r>
              <a:rPr lang="en-US" sz="2000" dirty="0" smtClean="0">
                <a:solidFill>
                  <a:srgbClr val="000000"/>
                </a:solidFill>
              </a:rPr>
              <a:t>d /home/Watson</a:t>
            </a:r>
          </a:p>
          <a:p>
            <a:pPr marL="514350" indent="-514350">
              <a:buFont typeface="+mj-lt"/>
              <a:buAutoNum type="arabicPeriod"/>
            </a:pPr>
            <a:r>
              <a:rPr lang="en-US" sz="2000" dirty="0" smtClean="0">
                <a:solidFill>
                  <a:srgbClr val="000000"/>
                </a:solidFill>
              </a:rPr>
              <a:t>cd  ../..</a:t>
            </a:r>
          </a:p>
          <a:p>
            <a:pPr marL="514350" indent="-514350">
              <a:buFont typeface="+mj-lt"/>
              <a:buAutoNum type="arabicPeriod"/>
            </a:pPr>
            <a:r>
              <a:rPr lang="en-US" sz="2000" dirty="0">
                <a:solidFill>
                  <a:srgbClr val="000000"/>
                </a:solidFill>
              </a:rPr>
              <a:t>c</a:t>
            </a:r>
            <a:r>
              <a:rPr lang="en-US" sz="2000" dirty="0" smtClean="0">
                <a:solidFill>
                  <a:srgbClr val="000000"/>
                </a:solidFill>
              </a:rPr>
              <a:t>d .. + cd ..</a:t>
            </a:r>
          </a:p>
          <a:p>
            <a:pPr marL="514350" indent="-514350">
              <a:buFont typeface="+mj-lt"/>
              <a:buAutoNum type="arabicPeriod"/>
            </a:pPr>
            <a:endParaRPr lang="en-US" sz="2000" dirty="0" smtClean="0">
              <a:solidFill>
                <a:srgbClr val="000000"/>
              </a:solidFill>
            </a:endParaRPr>
          </a:p>
          <a:p>
            <a:r>
              <a:rPr lang="fr-FR" sz="2000" dirty="0">
                <a:solidFill>
                  <a:srgbClr val="4F81BD"/>
                </a:solidFill>
              </a:rPr>
              <a:t>Move to </a:t>
            </a:r>
            <a:r>
              <a:rPr lang="fr-FR" sz="2000" dirty="0" err="1" smtClean="0">
                <a:solidFill>
                  <a:srgbClr val="4F81BD"/>
                </a:solidFill>
              </a:rPr>
              <a:t>Genomics</a:t>
            </a:r>
            <a:r>
              <a:rPr lang="fr-FR" sz="2000" dirty="0" smtClean="0">
                <a:solidFill>
                  <a:srgbClr val="4F81BD"/>
                </a:solidFill>
              </a:rPr>
              <a:t> </a:t>
            </a:r>
            <a:r>
              <a:rPr lang="en-US" sz="2000" dirty="0">
                <a:solidFill>
                  <a:srgbClr val="4F81BD"/>
                </a:solidFill>
              </a:rPr>
              <a:t>directory </a:t>
            </a:r>
          </a:p>
          <a:p>
            <a:endParaRPr lang="en-US" sz="2000" dirty="0"/>
          </a:p>
          <a:p>
            <a:pPr marL="514350" indent="-514350">
              <a:buFont typeface="+mj-lt"/>
              <a:buAutoNum type="arabicPeriod"/>
            </a:pPr>
            <a:r>
              <a:rPr lang="en-US" sz="2000" dirty="0">
                <a:solidFill>
                  <a:srgbClr val="000000"/>
                </a:solidFill>
              </a:rPr>
              <a:t>cd /home/</a:t>
            </a:r>
            <a:r>
              <a:rPr lang="en-US" sz="2000" dirty="0" smtClean="0">
                <a:solidFill>
                  <a:srgbClr val="000000"/>
                </a:solidFill>
              </a:rPr>
              <a:t>Watson/IBT2017/Genomics</a:t>
            </a:r>
            <a:endParaRPr lang="en-US" sz="2000" dirty="0">
              <a:solidFill>
                <a:srgbClr val="000000"/>
              </a:solidFill>
            </a:endParaRPr>
          </a:p>
          <a:p>
            <a:pPr marL="514350" indent="-514350">
              <a:buFont typeface="+mj-lt"/>
              <a:buAutoNum type="arabicPeriod"/>
            </a:pPr>
            <a:r>
              <a:rPr lang="en-US" sz="2000" dirty="0">
                <a:solidFill>
                  <a:srgbClr val="000000"/>
                </a:solidFill>
              </a:rPr>
              <a:t>cd  ..</a:t>
            </a:r>
            <a:r>
              <a:rPr lang="en-US" sz="2000" dirty="0" smtClean="0">
                <a:solidFill>
                  <a:srgbClr val="000000"/>
                </a:solidFill>
              </a:rPr>
              <a:t>/Genomics</a:t>
            </a:r>
            <a:endParaRPr lang="en-US" sz="2000" dirty="0">
              <a:solidFill>
                <a:srgbClr val="000000"/>
              </a:solidFill>
            </a:endParaRPr>
          </a:p>
          <a:p>
            <a:pPr marL="514350" indent="-514350">
              <a:buFont typeface="+mj-lt"/>
              <a:buAutoNum type="arabicPeriod"/>
            </a:pPr>
            <a:r>
              <a:rPr lang="en-US" sz="2000" dirty="0">
                <a:solidFill>
                  <a:srgbClr val="000000"/>
                </a:solidFill>
              </a:rPr>
              <a:t>cd .. + cd </a:t>
            </a:r>
            <a:r>
              <a:rPr lang="en-US" sz="2000" dirty="0" smtClean="0">
                <a:solidFill>
                  <a:srgbClr val="000000"/>
                </a:solidFill>
              </a:rPr>
              <a:t>Genomics</a:t>
            </a:r>
            <a:endParaRPr lang="en-US" sz="2000" dirty="0">
              <a:solidFill>
                <a:srgbClr val="000000"/>
              </a:solidFill>
            </a:endParaRPr>
          </a:p>
          <a:p>
            <a:pPr marL="514350" indent="-514350">
              <a:buFont typeface="+mj-lt"/>
              <a:buAutoNum type="arabicPeriod"/>
            </a:pPr>
            <a:endParaRPr lang="en-US" sz="2400" dirty="0" smtClean="0">
              <a:solidFill>
                <a:srgbClr val="000000"/>
              </a:solidFill>
            </a:endParaRPr>
          </a:p>
          <a:p>
            <a:pPr marL="0" indent="0">
              <a:buNone/>
            </a:pPr>
            <a:endParaRPr lang="en-US" sz="2400" dirty="0" smtClean="0">
              <a:solidFill>
                <a:srgbClr val="000000"/>
              </a:solidFill>
            </a:endParaRPr>
          </a:p>
          <a:p>
            <a:pPr marL="514350" indent="-514350">
              <a:buFont typeface="+mj-lt"/>
              <a:buAutoNum type="arabicPeriod"/>
            </a:pPr>
            <a:endParaRPr lang="en-US" sz="2400" dirty="0">
              <a:solidFill>
                <a:srgbClr val="000000"/>
              </a:solidFill>
            </a:endParaRPr>
          </a:p>
        </p:txBody>
      </p:sp>
      <p:sp>
        <p:nvSpPr>
          <p:cNvPr id="47" name="Rectangle 46"/>
          <p:cNvSpPr/>
          <p:nvPr/>
        </p:nvSpPr>
        <p:spPr>
          <a:xfrm>
            <a:off x="2526024" y="4941168"/>
            <a:ext cx="1080120" cy="57606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2670040" y="5013176"/>
            <a:ext cx="1440160" cy="400110"/>
          </a:xfrm>
          <a:prstGeom prst="rect">
            <a:avLst/>
          </a:prstGeom>
          <a:noFill/>
        </p:spPr>
        <p:txBody>
          <a:bodyPr wrap="square" rtlCol="0">
            <a:spAutoFit/>
          </a:bodyPr>
          <a:lstStyle/>
          <a:p>
            <a:r>
              <a:rPr lang="en-US" sz="2000" b="1" dirty="0" smtClean="0"/>
              <a:t>Linux</a:t>
            </a:r>
            <a:endParaRPr lang="en-US" sz="2000" b="1" dirty="0"/>
          </a:p>
        </p:txBody>
      </p:sp>
      <p:sp>
        <p:nvSpPr>
          <p:cNvPr id="49" name="Rectangle 48"/>
          <p:cNvSpPr/>
          <p:nvPr/>
        </p:nvSpPr>
        <p:spPr>
          <a:xfrm>
            <a:off x="509800" y="4941168"/>
            <a:ext cx="1080120"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37792" y="5045114"/>
            <a:ext cx="1440160" cy="400110"/>
          </a:xfrm>
          <a:prstGeom prst="rect">
            <a:avLst/>
          </a:prstGeom>
          <a:noFill/>
        </p:spPr>
        <p:txBody>
          <a:bodyPr wrap="square" rtlCol="0">
            <a:spAutoFit/>
          </a:bodyPr>
          <a:lstStyle/>
          <a:p>
            <a:r>
              <a:rPr lang="en-US" sz="2000" b="1" dirty="0" smtClean="0"/>
              <a:t>Genomics</a:t>
            </a:r>
            <a:endParaRPr lang="en-US" sz="2000" b="1" dirty="0"/>
          </a:p>
        </p:txBody>
      </p:sp>
      <p:cxnSp>
        <p:nvCxnSpPr>
          <p:cNvPr id="51" name="Straight Connector 50"/>
          <p:cNvCxnSpPr>
            <a:endCxn id="49" idx="0"/>
          </p:cNvCxnSpPr>
          <p:nvPr/>
        </p:nvCxnSpPr>
        <p:spPr>
          <a:xfrm flipH="1">
            <a:off x="1049860" y="4365104"/>
            <a:ext cx="612068" cy="57606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7" idx="0"/>
          </p:cNvCxnSpPr>
          <p:nvPr/>
        </p:nvCxnSpPr>
        <p:spPr>
          <a:xfrm flipH="1" flipV="1">
            <a:off x="2526024" y="4365104"/>
            <a:ext cx="540060" cy="57606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7289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Remove a directory</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92500" lnSpcReduction="10000"/>
          </a:bodyPr>
          <a:lstStyle/>
          <a:p>
            <a:r>
              <a:rPr lang="en-US" dirty="0" err="1" smtClean="0"/>
              <a:t>r</a:t>
            </a:r>
            <a:r>
              <a:rPr lang="en-US" dirty="0" err="1"/>
              <a:t>m</a:t>
            </a:r>
            <a:r>
              <a:rPr lang="en-US" dirty="0" err="1" smtClean="0"/>
              <a:t>dir</a:t>
            </a:r>
            <a:r>
              <a:rPr lang="en-US" dirty="0" smtClean="0"/>
              <a:t>: </a:t>
            </a:r>
            <a:r>
              <a:rPr lang="en-US" dirty="0" smtClean="0">
                <a:solidFill>
                  <a:srgbClr val="FF0000"/>
                </a:solidFill>
              </a:rPr>
              <a:t>removes a directory</a:t>
            </a:r>
          </a:p>
          <a:p>
            <a:r>
              <a:rPr lang="en-US" dirty="0" smtClean="0"/>
              <a:t>Command structure: </a:t>
            </a:r>
            <a:r>
              <a:rPr lang="en-US" dirty="0" err="1" smtClean="0"/>
              <a:t>rmdir</a:t>
            </a:r>
            <a:r>
              <a:rPr lang="en-US" dirty="0" smtClean="0"/>
              <a:t> </a:t>
            </a:r>
            <a:r>
              <a:rPr lang="en-US" dirty="0" err="1" smtClean="0">
                <a:solidFill>
                  <a:schemeClr val="accent1"/>
                </a:solidFill>
              </a:rPr>
              <a:t>dirname</a:t>
            </a:r>
            <a:r>
              <a:rPr lang="en-US" dirty="0" smtClean="0">
                <a:solidFill>
                  <a:schemeClr val="accent1"/>
                </a:solidFill>
              </a:rPr>
              <a:t> </a:t>
            </a:r>
            <a:r>
              <a:rPr lang="en-US" dirty="0">
                <a:solidFill>
                  <a:schemeClr val="accent1"/>
                </a:solidFill>
              </a:rPr>
              <a:t>[path]</a:t>
            </a:r>
          </a:p>
          <a:p>
            <a:r>
              <a:rPr lang="en-US" dirty="0" smtClean="0"/>
              <a:t>It would remove the </a:t>
            </a:r>
            <a:r>
              <a:rPr lang="en-US" dirty="0" err="1" smtClean="0">
                <a:solidFill>
                  <a:srgbClr val="4F81BD"/>
                </a:solidFill>
              </a:rPr>
              <a:t>dirname</a:t>
            </a:r>
            <a:r>
              <a:rPr lang="en-US" dirty="0" smtClean="0">
                <a:solidFill>
                  <a:srgbClr val="4F81BD"/>
                </a:solidFill>
              </a:rPr>
              <a:t> </a:t>
            </a:r>
            <a:r>
              <a:rPr lang="en-US" dirty="0" smtClean="0">
                <a:solidFill>
                  <a:srgbClr val="000000"/>
                </a:solidFill>
              </a:rPr>
              <a:t>directory</a:t>
            </a:r>
          </a:p>
          <a:p>
            <a:r>
              <a:rPr lang="en-US" dirty="0" smtClean="0"/>
              <a:t>The directory should be in your current working directory</a:t>
            </a:r>
          </a:p>
          <a:p>
            <a:r>
              <a:rPr lang="en-US" dirty="0" smtClean="0"/>
              <a:t>If you want to remove it from elsewhere, you have to specify the path: </a:t>
            </a:r>
            <a:r>
              <a:rPr lang="en-US" dirty="0" err="1" smtClean="0"/>
              <a:t>rmdir</a:t>
            </a:r>
            <a:r>
              <a:rPr lang="en-US" dirty="0" smtClean="0"/>
              <a:t> </a:t>
            </a:r>
            <a:r>
              <a:rPr lang="en-US" dirty="0" err="1" smtClean="0">
                <a:solidFill>
                  <a:schemeClr val="accent1"/>
                </a:solidFill>
              </a:rPr>
              <a:t>dirname</a:t>
            </a:r>
            <a:r>
              <a:rPr lang="en-US" dirty="0" smtClean="0">
                <a:solidFill>
                  <a:srgbClr val="FF0000"/>
                </a:solidFill>
              </a:rPr>
              <a:t> path</a:t>
            </a:r>
          </a:p>
          <a:p>
            <a:r>
              <a:rPr lang="en-US" dirty="0" err="1" smtClean="0">
                <a:solidFill>
                  <a:srgbClr val="FF0000"/>
                </a:solidFill>
              </a:rPr>
              <a:t>rmdir</a:t>
            </a:r>
            <a:r>
              <a:rPr lang="en-US" dirty="0" smtClean="0"/>
              <a:t> works if there is no contents in the directory </a:t>
            </a:r>
            <a:endParaRPr lang="en-US" dirty="0">
              <a:solidFill>
                <a:srgbClr val="FF0000"/>
              </a:solidFill>
            </a:endParaRPr>
          </a:p>
        </p:txBody>
      </p:sp>
    </p:spTree>
    <p:extLst>
      <p:ext uri="{BB962C8B-B14F-4D97-AF65-F5344CB8AC3E}">
        <p14:creationId xmlns:p14="http://schemas.microsoft.com/office/powerpoint/2010/main" val="7250108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Remove a directory</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a:bodyPr>
          <a:lstStyle/>
          <a:p>
            <a:r>
              <a:rPr lang="en-US" dirty="0" err="1" smtClean="0">
                <a:solidFill>
                  <a:srgbClr val="FF0000"/>
                </a:solidFill>
              </a:rPr>
              <a:t>rmdir</a:t>
            </a:r>
            <a:r>
              <a:rPr lang="en-US" dirty="0" smtClean="0"/>
              <a:t> works if </a:t>
            </a:r>
            <a:r>
              <a:rPr lang="en-US" dirty="0"/>
              <a:t>there </a:t>
            </a:r>
            <a:r>
              <a:rPr lang="en-US" dirty="0" smtClean="0"/>
              <a:t>is no </a:t>
            </a:r>
            <a:r>
              <a:rPr lang="en-US" dirty="0"/>
              <a:t>contents in the directory </a:t>
            </a:r>
            <a:endParaRPr lang="en-US" dirty="0" smtClean="0"/>
          </a:p>
          <a:p>
            <a:r>
              <a:rPr lang="en-US" dirty="0" smtClean="0"/>
              <a:t>If the directory contains files or sub-directories, an error message will appear: </a:t>
            </a:r>
            <a:r>
              <a:rPr lang="en-US" dirty="0" smtClean="0">
                <a:solidFill>
                  <a:srgbClr val="FF0000"/>
                </a:solidFill>
              </a:rPr>
              <a:t>“Directory </a:t>
            </a:r>
            <a:r>
              <a:rPr lang="en-US" dirty="0">
                <a:solidFill>
                  <a:srgbClr val="FF0000"/>
                </a:solidFill>
              </a:rPr>
              <a:t>not </a:t>
            </a:r>
            <a:r>
              <a:rPr lang="en-US" dirty="0" smtClean="0">
                <a:solidFill>
                  <a:srgbClr val="FF0000"/>
                </a:solidFill>
              </a:rPr>
              <a:t>empty”</a:t>
            </a:r>
          </a:p>
          <a:p>
            <a:r>
              <a:rPr lang="en-US" dirty="0"/>
              <a:t>There is an option to remove</a:t>
            </a:r>
            <a:r>
              <a:rPr lang="en-US" dirty="0">
                <a:solidFill>
                  <a:srgbClr val="FF0000"/>
                </a:solidFill>
              </a:rPr>
              <a:t> -r</a:t>
            </a:r>
            <a:r>
              <a:rPr lang="en-US" dirty="0"/>
              <a:t>, which stands for </a:t>
            </a:r>
            <a:r>
              <a:rPr lang="en-US" dirty="0">
                <a:solidFill>
                  <a:srgbClr val="FF0000"/>
                </a:solidFill>
              </a:rPr>
              <a:t>recursive</a:t>
            </a:r>
            <a:r>
              <a:rPr lang="en-US" dirty="0"/>
              <a:t>, that will </a:t>
            </a:r>
            <a:r>
              <a:rPr lang="en-US" dirty="0">
                <a:solidFill>
                  <a:srgbClr val="FF0000"/>
                </a:solidFill>
              </a:rPr>
              <a:t>recursively</a:t>
            </a:r>
            <a:r>
              <a:rPr lang="en-US" dirty="0"/>
              <a:t> remove a directory and its contents</a:t>
            </a:r>
            <a:endParaRPr lang="en-US" dirty="0" smtClean="0">
              <a:solidFill>
                <a:srgbClr val="FF0000"/>
              </a:solidFill>
            </a:endParaRPr>
          </a:p>
          <a:p>
            <a:endParaRPr lang="fr-FR" dirty="0">
              <a:solidFill>
                <a:srgbClr val="FF0000"/>
              </a:solidFill>
            </a:endParaRPr>
          </a:p>
          <a:p>
            <a:endParaRPr lang="en-US" dirty="0" smtClean="0"/>
          </a:p>
          <a:p>
            <a:endParaRPr lang="en-US" dirty="0">
              <a:solidFill>
                <a:srgbClr val="FF0000"/>
              </a:solidFill>
            </a:endParaRPr>
          </a:p>
        </p:txBody>
      </p:sp>
    </p:spTree>
    <p:extLst>
      <p:ext uri="{BB962C8B-B14F-4D97-AF65-F5344CB8AC3E}">
        <p14:creationId xmlns:p14="http://schemas.microsoft.com/office/powerpoint/2010/main" val="68360498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137395"/>
            <a:ext cx="6410592" cy="915341"/>
          </a:xfrm>
        </p:spPr>
        <p:txBody>
          <a:bodyPr>
            <a:noAutofit/>
          </a:bodyPr>
          <a:lstStyle/>
          <a:p>
            <a:r>
              <a:rPr lang="en-ZA" sz="3200" b="1" dirty="0" smtClean="0"/>
              <a:t>How to get help for a command from the terminal?</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a:bodyPr>
          <a:lstStyle/>
          <a:p>
            <a:r>
              <a:rPr lang="fr-FR" dirty="0" smtClean="0">
                <a:solidFill>
                  <a:srgbClr val="FF0000"/>
                </a:solidFill>
              </a:rPr>
              <a:t>man </a:t>
            </a:r>
            <a:r>
              <a:rPr lang="fr-FR" dirty="0" err="1" smtClean="0">
                <a:solidFill>
                  <a:schemeClr val="accent1"/>
                </a:solidFill>
              </a:rPr>
              <a:t>commandname</a:t>
            </a:r>
            <a:r>
              <a:rPr lang="fr-FR" dirty="0" smtClean="0">
                <a:solidFill>
                  <a:schemeClr val="accent1"/>
                </a:solidFill>
              </a:rPr>
              <a:t> </a:t>
            </a:r>
            <a:r>
              <a:rPr lang="fr-FR" dirty="0" smtClean="0"/>
              <a:t>displays</a:t>
            </a:r>
            <a:r>
              <a:rPr lang="fr-FR" dirty="0" smtClean="0">
                <a:solidFill>
                  <a:schemeClr val="accent1"/>
                </a:solidFill>
              </a:rPr>
              <a:t> </a:t>
            </a:r>
          </a:p>
          <a:p>
            <a:pPr marL="0" indent="0">
              <a:buNone/>
            </a:pPr>
            <a:endParaRPr lang="en-US" dirty="0">
              <a:solidFill>
                <a:srgbClr val="FF0000"/>
              </a:solidFill>
            </a:endParaRPr>
          </a:p>
        </p:txBody>
      </p:sp>
    </p:spTree>
    <p:extLst>
      <p:ext uri="{BB962C8B-B14F-4D97-AF65-F5344CB8AC3E}">
        <p14:creationId xmlns:p14="http://schemas.microsoft.com/office/powerpoint/2010/main" val="66928843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Part 4</a:t>
            </a:r>
            <a:endParaRPr lang="en-ZA" sz="3200" b="1" dirty="0"/>
          </a:p>
        </p:txBody>
      </p:sp>
      <p:sp useBgFill="1">
        <p:nvSpPr>
          <p:cNvPr id="5" name="Content Placeholder 4"/>
          <p:cNvSpPr>
            <a:spLocks noGrp="1"/>
          </p:cNvSpPr>
          <p:nvPr>
            <p:ph idx="1"/>
          </p:nvPr>
        </p:nvSpPr>
        <p:spPr>
          <a:xfrm>
            <a:off x="435680" y="2348880"/>
            <a:ext cx="8229600" cy="1800201"/>
          </a:xfrm>
        </p:spPr>
        <p:txBody>
          <a:bodyPr>
            <a:normAutofit/>
          </a:bodyPr>
          <a:lstStyle/>
          <a:p>
            <a:pPr marL="0" lvl="0" indent="0" algn="ctr">
              <a:buNone/>
            </a:pPr>
            <a:r>
              <a:rPr lang="fr-FR" sz="4000" b="1" dirty="0" err="1" smtClean="0"/>
              <a:t>Some</a:t>
            </a:r>
            <a:r>
              <a:rPr lang="fr-FR" sz="4000" b="1" dirty="0" smtClean="0"/>
              <a:t> </a:t>
            </a:r>
            <a:r>
              <a:rPr lang="fr-FR" sz="4000" b="1" dirty="0" err="1"/>
              <a:t>u</a:t>
            </a:r>
            <a:r>
              <a:rPr lang="fr-FR" sz="4000" b="1" dirty="0" err="1" smtClean="0"/>
              <a:t>seful</a:t>
            </a:r>
            <a:r>
              <a:rPr lang="fr-FR" sz="4000" b="1" dirty="0" smtClean="0"/>
              <a:t> </a:t>
            </a:r>
            <a:r>
              <a:rPr lang="fr-FR" sz="4000" b="1" dirty="0" err="1" smtClean="0"/>
              <a:t>shortcuts</a:t>
            </a:r>
            <a:r>
              <a:rPr lang="fr-FR" sz="4000" b="1" dirty="0" smtClean="0"/>
              <a:t> and Links</a:t>
            </a:r>
            <a:endParaRPr lang="en-ZA" sz="40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60329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fr-FR" sz="3200" b="1" dirty="0" err="1" smtClean="0"/>
              <a:t>Useful</a:t>
            </a:r>
            <a:r>
              <a:rPr lang="fr-FR" sz="3200" b="1" dirty="0" smtClean="0"/>
              <a:t> Links</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67544" y="1484784"/>
            <a:ext cx="8229600" cy="4525963"/>
          </a:xfrm>
        </p:spPr>
        <p:txBody>
          <a:bodyPr>
            <a:normAutofit/>
          </a:bodyPr>
          <a:lstStyle/>
          <a:p>
            <a:pPr lvl="0"/>
            <a:endParaRPr lang="en-US" dirty="0" smtClean="0"/>
          </a:p>
          <a:p>
            <a:pPr lvl="0"/>
            <a:endParaRPr lang="en-US" dirty="0" smtClean="0"/>
          </a:p>
          <a:p>
            <a:pPr marL="1828800" lvl="4" indent="0">
              <a:buNone/>
            </a:pPr>
            <a:endParaRPr lang="en-US" dirty="0"/>
          </a:p>
        </p:txBody>
      </p:sp>
      <p:sp>
        <p:nvSpPr>
          <p:cNvPr id="5" name="Content Placeholder 2"/>
          <p:cNvSpPr txBox="1">
            <a:spLocks/>
          </p:cNvSpPr>
          <p:nvPr/>
        </p:nvSpPr>
        <p:spPr>
          <a:xfrm>
            <a:off x="619944" y="163718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C0504D"/>
                </a:solidFill>
              </a:rPr>
              <a:t>cd</a:t>
            </a:r>
            <a:r>
              <a:rPr lang="en-US" dirty="0" smtClean="0"/>
              <a:t>: </a:t>
            </a:r>
            <a:r>
              <a:rPr lang="en-US" dirty="0"/>
              <a:t>cd followed by </a:t>
            </a:r>
            <a:r>
              <a:rPr lang="en-US" dirty="0" smtClean="0"/>
              <a:t>nothing will </a:t>
            </a:r>
            <a:r>
              <a:rPr lang="en-US" dirty="0"/>
              <a:t>change the working directory to your home </a:t>
            </a:r>
            <a:r>
              <a:rPr lang="en-US" dirty="0" smtClean="0"/>
              <a:t>directory</a:t>
            </a:r>
          </a:p>
          <a:p>
            <a:r>
              <a:rPr lang="en-US" dirty="0">
                <a:solidFill>
                  <a:srgbClr val="FF0000"/>
                </a:solidFill>
              </a:rPr>
              <a:t>cd</a:t>
            </a:r>
            <a:r>
              <a:rPr lang="en-US" dirty="0"/>
              <a:t> </a:t>
            </a:r>
            <a:r>
              <a:rPr lang="en-US" dirty="0">
                <a:solidFill>
                  <a:schemeClr val="accent1"/>
                </a:solidFill>
              </a:rPr>
              <a:t>~</a:t>
            </a:r>
            <a:r>
              <a:rPr lang="en-US" dirty="0" err="1" smtClean="0"/>
              <a:t>user_name</a:t>
            </a:r>
            <a:r>
              <a:rPr lang="en-US" dirty="0" smtClean="0"/>
              <a:t>: moves to the specified user home directory</a:t>
            </a:r>
          </a:p>
          <a:p>
            <a:endParaRPr lang="en-US" dirty="0" smtClean="0"/>
          </a:p>
          <a:p>
            <a:endParaRPr lang="en-US" dirty="0" smtClean="0"/>
          </a:p>
          <a:p>
            <a:endParaRPr lang="en-US" dirty="0" smtClean="0"/>
          </a:p>
          <a:p>
            <a:endParaRPr lang="en-US" dirty="0" smtClean="0"/>
          </a:p>
          <a:p>
            <a:pPr marL="1828800" lvl="4" indent="0">
              <a:buFont typeface="Arial" pitchFamily="34" charset="0"/>
              <a:buNone/>
            </a:pPr>
            <a:endParaRPr lang="en-US" dirty="0"/>
          </a:p>
        </p:txBody>
      </p:sp>
    </p:spTree>
    <p:extLst>
      <p:ext uri="{BB962C8B-B14F-4D97-AF65-F5344CB8AC3E}">
        <p14:creationId xmlns:p14="http://schemas.microsoft.com/office/powerpoint/2010/main" val="424261993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fr-FR" sz="3200" b="1" dirty="0" smtClean="0"/>
              <a:t>Linux, </a:t>
            </a:r>
            <a:r>
              <a:rPr lang="fr-FR" sz="3200" b="1" dirty="0" err="1" smtClean="0"/>
              <a:t>some</a:t>
            </a:r>
            <a:r>
              <a:rPr lang="fr-FR" sz="3200" b="1" dirty="0" smtClean="0"/>
              <a:t> </a:t>
            </a:r>
            <a:r>
              <a:rPr lang="fr-FR" sz="3200" b="1" dirty="0" err="1" smtClean="0"/>
              <a:t>useful</a:t>
            </a:r>
            <a:r>
              <a:rPr lang="fr-FR" sz="3200" b="1" dirty="0" smtClean="0"/>
              <a:t> CLI </a:t>
            </a:r>
            <a:r>
              <a:rPr lang="fr-FR" sz="3200" b="1" dirty="0" err="1" smtClean="0"/>
              <a:t>key</a:t>
            </a:r>
            <a:r>
              <a:rPr lang="fr-FR" sz="3200" b="1" dirty="0" smtClean="0"/>
              <a:t> </a:t>
            </a:r>
            <a:r>
              <a:rPr lang="fr-FR" sz="3200" b="1" dirty="0" err="1" smtClean="0"/>
              <a:t>combinations</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67544" y="1484784"/>
            <a:ext cx="8229600" cy="4525963"/>
          </a:xfrm>
        </p:spPr>
        <p:txBody>
          <a:bodyPr>
            <a:normAutofit fontScale="92500" lnSpcReduction="20000"/>
          </a:bodyPr>
          <a:lstStyle/>
          <a:p>
            <a:pPr lvl="0"/>
            <a:r>
              <a:rPr lang="en-US" dirty="0" err="1" smtClean="0">
                <a:solidFill>
                  <a:srgbClr val="C0504D"/>
                </a:solidFill>
              </a:rPr>
              <a:t>Ctrl+A</a:t>
            </a:r>
            <a:r>
              <a:rPr lang="en-US" dirty="0" smtClean="0"/>
              <a:t>: remove the cursor to the beginning of the command line</a:t>
            </a:r>
          </a:p>
          <a:p>
            <a:pPr lvl="0"/>
            <a:r>
              <a:rPr lang="en-US" dirty="0" err="1" smtClean="0">
                <a:solidFill>
                  <a:srgbClr val="C0504D"/>
                </a:solidFill>
              </a:rPr>
              <a:t>Ctrl+C</a:t>
            </a:r>
            <a:r>
              <a:rPr lang="en-US" dirty="0" smtClean="0"/>
              <a:t>: end a running program and return to the prompt</a:t>
            </a:r>
          </a:p>
          <a:p>
            <a:pPr lvl="0"/>
            <a:r>
              <a:rPr lang="en-US" dirty="0" err="1" smtClean="0">
                <a:solidFill>
                  <a:srgbClr val="C0504D"/>
                </a:solidFill>
              </a:rPr>
              <a:t>Ctrl+D</a:t>
            </a:r>
            <a:r>
              <a:rPr lang="en-US" dirty="0" smtClean="0"/>
              <a:t>: logout from the current shell session: equivalent to exit</a:t>
            </a:r>
          </a:p>
          <a:p>
            <a:pPr lvl="0"/>
            <a:r>
              <a:rPr lang="en-US" dirty="0" smtClean="0">
                <a:solidFill>
                  <a:srgbClr val="C0504D"/>
                </a:solidFill>
              </a:rPr>
              <a:t>Tab</a:t>
            </a:r>
            <a:r>
              <a:rPr lang="en-US" dirty="0" smtClean="0"/>
              <a:t>: autocomplete a file name</a:t>
            </a:r>
          </a:p>
          <a:p>
            <a:pPr lvl="0"/>
            <a:r>
              <a:rPr lang="en-US" dirty="0" smtClean="0">
                <a:solidFill>
                  <a:srgbClr val="C0504D"/>
                </a:solidFill>
              </a:rPr>
              <a:t>Tab Tab</a:t>
            </a:r>
            <a:r>
              <a:rPr lang="en-US" dirty="0" smtClean="0"/>
              <a:t>: displays command completion </a:t>
            </a:r>
            <a:r>
              <a:rPr lang="en-US" dirty="0" err="1" smtClean="0"/>
              <a:t>possiblities</a:t>
            </a:r>
            <a:endParaRPr lang="en-US" dirty="0" smtClean="0"/>
          </a:p>
          <a:p>
            <a:pPr lvl="0"/>
            <a:r>
              <a:rPr lang="en-US" dirty="0" err="1" smtClean="0">
                <a:solidFill>
                  <a:srgbClr val="C0504D"/>
                </a:solidFill>
              </a:rPr>
              <a:t>Ctrl+L</a:t>
            </a:r>
            <a:r>
              <a:rPr lang="en-US" dirty="0" smtClean="0"/>
              <a:t>: clear the terminal</a:t>
            </a:r>
          </a:p>
          <a:p>
            <a:pPr lvl="0"/>
            <a:endParaRPr lang="en-US" dirty="0" smtClean="0"/>
          </a:p>
          <a:p>
            <a:pPr lvl="0"/>
            <a:endParaRPr lang="en-US" dirty="0" smtClean="0"/>
          </a:p>
          <a:p>
            <a:pPr lvl="0"/>
            <a:endParaRPr lang="en-US" dirty="0" smtClean="0"/>
          </a:p>
          <a:p>
            <a:pPr marL="1828800" lvl="4" indent="0">
              <a:buNone/>
            </a:pPr>
            <a:endParaRPr lang="en-US" dirty="0"/>
          </a:p>
        </p:txBody>
      </p:sp>
    </p:spTree>
    <p:extLst>
      <p:ext uri="{BB962C8B-B14F-4D97-AF65-F5344CB8AC3E}">
        <p14:creationId xmlns:p14="http://schemas.microsoft.com/office/powerpoint/2010/main" val="35088397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Content Placeholder 4"/>
          <p:cNvSpPr>
            <a:spLocks noGrp="1"/>
          </p:cNvSpPr>
          <p:nvPr>
            <p:ph idx="4294967295"/>
          </p:nvPr>
        </p:nvSpPr>
        <p:spPr>
          <a:xfrm>
            <a:off x="1867552" y="2852739"/>
            <a:ext cx="7276448" cy="1472334"/>
          </a:xfrm>
        </p:spPr>
        <p:txBody>
          <a:bodyPr>
            <a:normAutofit/>
          </a:bodyPr>
          <a:lstStyle/>
          <a:p>
            <a:pPr marL="0" lvl="0" indent="0" algn="ctr" defTabSz="914400">
              <a:buNone/>
            </a:pPr>
            <a:r>
              <a:rPr lang="fr-FR" sz="3600" b="1" dirty="0" smtClean="0">
                <a:solidFill>
                  <a:prstClr val="black"/>
                </a:solidFill>
              </a:rPr>
              <a:t>Introduction to Linux and UNIX</a:t>
            </a:r>
            <a:endParaRPr lang="fr-FR" sz="3600" b="1" dirty="0">
              <a:solidFill>
                <a:prstClr val="black"/>
              </a:solidFill>
            </a:endParaRPr>
          </a:p>
        </p:txBody>
      </p:sp>
      <p:sp>
        <p:nvSpPr>
          <p:cNvPr id="2" name="Slide Number Placeholder 1"/>
          <p:cNvSpPr>
            <a:spLocks noGrp="1"/>
          </p:cNvSpPr>
          <p:nvPr>
            <p:ph type="sldNum" sz="quarter" idx="12"/>
          </p:nvPr>
        </p:nvSpPr>
        <p:spPr/>
        <p:txBody>
          <a:bodyPr/>
          <a:lstStyle/>
          <a:p>
            <a:fld id="{D2F157BC-87B4-1A4E-B75D-91D44A960220}" type="slidenum">
              <a:rPr lang="fr-FR" smtClean="0"/>
              <a:t>4</a:t>
            </a:fld>
            <a:endParaRPr lang="fr-FR"/>
          </a:p>
        </p:txBody>
      </p:sp>
      <p:sp>
        <p:nvSpPr>
          <p:cNvPr id="7" name="ZoneTexte 3"/>
          <p:cNvSpPr txBox="1"/>
          <p:nvPr/>
        </p:nvSpPr>
        <p:spPr>
          <a:xfrm>
            <a:off x="6320371" y="1185719"/>
            <a:ext cx="2692900" cy="707886"/>
          </a:xfrm>
          <a:prstGeom prst="rect">
            <a:avLst/>
          </a:prstGeom>
          <a:solidFill>
            <a:schemeClr val="accent2"/>
          </a:solidFill>
        </p:spPr>
        <p:txBody>
          <a:bodyPr wrap="square" rtlCol="0">
            <a:spAutoFit/>
          </a:bodyPr>
          <a:lstStyle/>
          <a:p>
            <a:pPr algn="ctr"/>
            <a:r>
              <a:rPr lang="fr-FR" sz="4000" dirty="0" smtClean="0">
                <a:solidFill>
                  <a:schemeClr val="bg1"/>
                </a:solidFill>
              </a:rPr>
              <a:t>Part 1</a:t>
            </a:r>
          </a:p>
        </p:txBody>
      </p:sp>
    </p:spTree>
    <p:extLst>
      <p:ext uri="{BB962C8B-B14F-4D97-AF65-F5344CB8AC3E}">
        <p14:creationId xmlns:p14="http://schemas.microsoft.com/office/powerpoint/2010/main" val="34593157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a:t>What is Linux</a:t>
            </a:r>
            <a:r>
              <a:rPr lang="en-ZA" sz="3200" b="1" dirty="0" smtClean="0"/>
              <a:t>?</a:t>
            </a:r>
            <a:endParaRPr lang="en-ZA" sz="3200" b="1" dirty="0"/>
          </a:p>
        </p:txBody>
      </p:sp>
      <p:pic>
        <p:nvPicPr>
          <p:cNvPr id="2050" name="Picture 2" descr="C:\Users\user\Desktop\Sumir_H3Bionet_docs_recieved\logos\logo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c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sp>
        <p:nvSpPr>
          <p:cNvPr id="14" name="TextBox 6"/>
          <p:cNvSpPr txBox="1">
            <a:spLocks noGrp="1"/>
          </p:cNvSpPr>
          <p:nvPr>
            <p:ph idx="1"/>
          </p:nvPr>
        </p:nvSpPr>
        <p:spPr>
          <a:xfrm>
            <a:off x="434975" y="1196975"/>
            <a:ext cx="8229600" cy="6383286"/>
          </a:xfrm>
          <a:prstGeom prst="rect">
            <a:avLst/>
          </a:prstGeom>
          <a:noFill/>
        </p:spPr>
        <p:txBody>
          <a:bodyPr wrap="square">
            <a:spAutoFit/>
          </a:bodyPr>
          <a:lstStyle/>
          <a:p>
            <a:pPr marL="457200" indent="-457200" algn="just">
              <a:buClr>
                <a:srgbClr val="93156B"/>
              </a:buClr>
              <a:buSzPct val="100000"/>
              <a:buFont typeface="Arial"/>
              <a:buChar char="•"/>
            </a:pPr>
            <a:r>
              <a:rPr lang="en-US" sz="2800" dirty="0"/>
              <a:t>UNIX is an </a:t>
            </a:r>
            <a:r>
              <a:rPr lang="en-US" sz="2800" dirty="0" smtClean="0">
                <a:solidFill>
                  <a:srgbClr val="FF0000"/>
                </a:solidFill>
              </a:rPr>
              <a:t>Operating </a:t>
            </a:r>
            <a:r>
              <a:rPr lang="en-US" sz="2800" dirty="0">
                <a:solidFill>
                  <a:srgbClr val="FF0000"/>
                </a:solidFill>
              </a:rPr>
              <a:t>System </a:t>
            </a:r>
            <a:r>
              <a:rPr lang="en-US" sz="2800" dirty="0"/>
              <a:t>(OS) initially developed in the 1960.</a:t>
            </a:r>
          </a:p>
          <a:p>
            <a:pPr marL="457200" indent="-457200" algn="just">
              <a:buClr>
                <a:srgbClr val="93156B"/>
              </a:buClr>
              <a:buSzPct val="100000"/>
              <a:buFont typeface="Arial"/>
              <a:buChar char="•"/>
            </a:pPr>
            <a:r>
              <a:rPr lang="en-US" sz="2800" dirty="0"/>
              <a:t>There are many different versions of UNIX, that share common similarities. </a:t>
            </a:r>
          </a:p>
          <a:p>
            <a:pPr marL="457200" indent="-457200" algn="just">
              <a:buClr>
                <a:srgbClr val="93156B"/>
              </a:buClr>
              <a:buSzPct val="100000"/>
              <a:buFont typeface="Arial"/>
              <a:buChar char="•"/>
            </a:pPr>
            <a:r>
              <a:rPr lang="en-US" sz="2800" dirty="0"/>
              <a:t>The most popular varieties of UNIX are Solaris, </a:t>
            </a:r>
            <a:r>
              <a:rPr lang="en-US" sz="2800" dirty="0">
                <a:solidFill>
                  <a:srgbClr val="FF0000"/>
                </a:solidFill>
              </a:rPr>
              <a:t>Linux</a:t>
            </a:r>
            <a:r>
              <a:rPr lang="en-US" sz="2800" dirty="0"/>
              <a:t> and </a:t>
            </a:r>
            <a:r>
              <a:rPr lang="en-US" sz="2800" dirty="0" err="1"/>
              <a:t>MacOS</a:t>
            </a:r>
            <a:r>
              <a:rPr lang="en-US" sz="2800" dirty="0"/>
              <a:t>. </a:t>
            </a:r>
          </a:p>
          <a:p>
            <a:pPr marL="457200" indent="-457200" algn="just">
              <a:buClr>
                <a:srgbClr val="93156B"/>
              </a:buClr>
              <a:buSzPct val="100000"/>
              <a:buFont typeface="Arial"/>
              <a:buChar char="•"/>
            </a:pPr>
            <a:r>
              <a:rPr lang="en-US" sz="2800" dirty="0"/>
              <a:t>UNIX systems have a graphical user interface (GUI) making easier the environment</a:t>
            </a:r>
            <a:r>
              <a:rPr lang="en-US" sz="2800" dirty="0" smtClean="0"/>
              <a:t>.</a:t>
            </a:r>
          </a:p>
          <a:p>
            <a:pPr marL="0" indent="0" algn="just">
              <a:buClr>
                <a:srgbClr val="93156B"/>
              </a:buClr>
              <a:buSzPct val="100000"/>
              <a:buNone/>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p:txBody>
      </p:sp>
    </p:spTree>
    <p:extLst>
      <p:ext uri="{BB962C8B-B14F-4D97-AF65-F5344CB8AC3E}">
        <p14:creationId xmlns:p14="http://schemas.microsoft.com/office/powerpoint/2010/main" val="19524500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a:t>Linux vs Unix</a:t>
            </a:r>
          </a:p>
        </p:txBody>
      </p:sp>
      <p:pic>
        <p:nvPicPr>
          <p:cNvPr id="2050" name="Picture 2" descr="C:\Users\user\Desktop\Sumir_H3Bionet_docs_recieved\logos\logo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c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6404347"/>
            <a:ext cx="1074812" cy="431387"/>
          </a:xfrm>
          <a:prstGeom prst="rect">
            <a:avLst/>
          </a:prstGeom>
        </p:spPr>
      </p:pic>
      <p:sp>
        <p:nvSpPr>
          <p:cNvPr id="14" name="TextBox 6"/>
          <p:cNvSpPr txBox="1">
            <a:spLocks noGrp="1"/>
          </p:cNvSpPr>
          <p:nvPr>
            <p:ph idx="1"/>
          </p:nvPr>
        </p:nvSpPr>
        <p:spPr>
          <a:xfrm>
            <a:off x="434975" y="1196975"/>
            <a:ext cx="8229600" cy="5004447"/>
          </a:xfrm>
          <a:prstGeom prst="rect">
            <a:avLst/>
          </a:prstGeom>
          <a:noFill/>
        </p:spPr>
        <p:txBody>
          <a:bodyPr wrap="square">
            <a:spAutoFit/>
          </a:bodyPr>
          <a:lstStyle/>
          <a:p>
            <a:pPr marL="457200" indent="-457200" algn="just">
              <a:buClr>
                <a:srgbClr val="93156B"/>
              </a:buClr>
              <a:buSzPct val="100000"/>
              <a:buFont typeface="Arial"/>
              <a:buChar char="•"/>
            </a:pPr>
            <a:r>
              <a:rPr lang="en-US" sz="2800" dirty="0"/>
              <a:t>Linux is </a:t>
            </a:r>
            <a:r>
              <a:rPr lang="en-US" sz="2800" dirty="0" smtClean="0"/>
              <a:t>a “clone” of the original Unix but doesn’t contain its code</a:t>
            </a:r>
            <a:endParaRPr lang="en-US" sz="2800" dirty="0"/>
          </a:p>
          <a:p>
            <a:pPr marL="457200" indent="-457200" algn="just">
              <a:buClr>
                <a:srgbClr val="93156B"/>
              </a:buClr>
              <a:buSzPct val="100000"/>
              <a:buFont typeface="Arial"/>
              <a:buChar char="•"/>
            </a:pPr>
            <a:r>
              <a:rPr lang="en-US" sz="2800" dirty="0"/>
              <a:t>Linux is </a:t>
            </a:r>
            <a:r>
              <a:rPr lang="en-US" sz="2800" dirty="0" smtClean="0"/>
              <a:t>free and open source, the original Unix is not (but some of its derivatives are)</a:t>
            </a:r>
            <a:endParaRPr lang="en-US" sz="2800" dirty="0"/>
          </a:p>
          <a:p>
            <a:pPr marL="457200" indent="-457200" algn="just">
              <a:buClr>
                <a:srgbClr val="93156B"/>
              </a:buClr>
              <a:buSzPct val="100000"/>
              <a:buFont typeface="Arial"/>
              <a:buChar char="•"/>
            </a:pPr>
            <a:r>
              <a:rPr lang="en-US" sz="2800" dirty="0"/>
              <a:t>All command lines work the same on </a:t>
            </a:r>
            <a:r>
              <a:rPr lang="en-US" sz="2800" dirty="0" smtClean="0"/>
              <a:t>both</a:t>
            </a:r>
          </a:p>
          <a:p>
            <a:pPr marL="457200" indent="-457200" algn="just">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p:txBody>
      </p:sp>
    </p:spTree>
    <p:extLst>
      <p:ext uri="{BB962C8B-B14F-4D97-AF65-F5344CB8AC3E}">
        <p14:creationId xmlns:p14="http://schemas.microsoft.com/office/powerpoint/2010/main" val="39578458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5160" y="1546621"/>
            <a:ext cx="8062550" cy="5770811"/>
          </a:xfrm>
          <a:prstGeom prst="rect">
            <a:avLst/>
          </a:prstGeom>
          <a:noFill/>
        </p:spPr>
        <p:txBody>
          <a:bodyPr wrap="square">
            <a:spAutoFit/>
          </a:bodyPr>
          <a:lstStyle/>
          <a:p>
            <a:pPr marL="457200" indent="-457200" algn="just">
              <a:buClr>
                <a:srgbClr val="93156B"/>
              </a:buClr>
              <a:buSzPct val="100000"/>
              <a:buFont typeface="Arial"/>
              <a:buChar char="•"/>
            </a:pPr>
            <a:r>
              <a:rPr lang="en-US" sz="2800" dirty="0"/>
              <a:t>Linux is free and the most popular distributions are Ubuntu, Fedora/Red Hat, </a:t>
            </a:r>
            <a:r>
              <a:rPr lang="en-US" sz="2800" dirty="0" err="1"/>
              <a:t>Mandriva</a:t>
            </a:r>
            <a:r>
              <a:rPr lang="en-US" sz="2800" dirty="0"/>
              <a:t>, etc. </a:t>
            </a:r>
          </a:p>
          <a:p>
            <a:pPr marL="457200" indent="-457200" algn="just">
              <a:buClr>
                <a:srgbClr val="93156B"/>
              </a:buClr>
              <a:buSzPct val="100000"/>
              <a:buFont typeface="Arial"/>
              <a:buChar char="•"/>
            </a:pPr>
            <a:r>
              <a:rPr lang="en-US" sz="2800" dirty="0"/>
              <a:t>Low cost and very stable system</a:t>
            </a:r>
          </a:p>
          <a:p>
            <a:pPr marL="457200" indent="-457200" algn="just">
              <a:buClr>
                <a:srgbClr val="93156B"/>
              </a:buClr>
              <a:buSzPct val="100000"/>
              <a:buFont typeface="Arial"/>
              <a:buChar char="•"/>
            </a:pPr>
            <a:r>
              <a:rPr lang="en-US" sz="2800" dirty="0"/>
              <a:t>Most secure OS</a:t>
            </a:r>
          </a:p>
          <a:p>
            <a:pPr marL="457200" indent="-457200" algn="just">
              <a:buClr>
                <a:srgbClr val="93156B"/>
              </a:buClr>
              <a:buSzPct val="100000"/>
              <a:buFont typeface="Arial"/>
              <a:buChar char="•"/>
            </a:pPr>
            <a:r>
              <a:rPr lang="en-US" sz="2800" dirty="0"/>
              <a:t>Best multi-user and multi tasking OS</a:t>
            </a:r>
          </a:p>
          <a:p>
            <a:pPr marL="457200" indent="-457200" algn="just">
              <a:buClr>
                <a:srgbClr val="93156B"/>
              </a:buClr>
              <a:buSzPct val="100000"/>
              <a:buFont typeface="Arial"/>
              <a:buChar char="•"/>
            </a:pPr>
            <a:r>
              <a:rPr lang="en-US" sz="2800" dirty="0"/>
              <a:t>The world’s fastest super computers run Linux</a:t>
            </a:r>
          </a:p>
          <a:p>
            <a:pPr marL="457200" indent="-457200" algn="just">
              <a:buClr>
                <a:srgbClr val="93156B"/>
              </a:buClr>
              <a:buSzPct val="100000"/>
              <a:buFont typeface="Arial"/>
              <a:buChar char="•"/>
            </a:pPr>
            <a:r>
              <a:rPr lang="en-US" sz="2800" dirty="0"/>
              <a:t>Fast developing OS (many developers)</a:t>
            </a:r>
          </a:p>
          <a:p>
            <a:pPr marL="457200" indent="-457200" algn="just">
              <a:buClr>
                <a:srgbClr val="93156B"/>
              </a:buClr>
              <a:buSzPct val="100000"/>
              <a:buFont typeface="Arial"/>
              <a:buChar char="•"/>
            </a:pPr>
            <a:endParaRPr lang="en-US" sz="2800" dirty="0"/>
          </a:p>
          <a:p>
            <a:pPr marL="0" lvl="4">
              <a:buClr>
                <a:srgbClr val="93156B"/>
              </a:buClr>
              <a:buSzPct val="100000"/>
            </a:pPr>
            <a:r>
              <a:rPr lang="en-US" sz="3300" b="1" dirty="0" smtClean="0">
                <a:solidFill>
                  <a:schemeClr val="tx2"/>
                </a:solidFill>
              </a:rPr>
              <a:t>		Very </a:t>
            </a:r>
            <a:r>
              <a:rPr lang="en-US" sz="3300" b="1" dirty="0">
                <a:solidFill>
                  <a:schemeClr val="tx2"/>
                </a:solidFill>
              </a:rPr>
              <a:t>popular as servers OS</a:t>
            </a:r>
          </a:p>
          <a:p>
            <a:pPr>
              <a:buClr>
                <a:srgbClr val="93156B"/>
              </a:buClr>
              <a:buSzPct val="100000"/>
            </a:pPr>
            <a:endParaRPr lang="en-US" sz="2800" dirty="0"/>
          </a:p>
          <a:p>
            <a:pPr>
              <a:buClr>
                <a:srgbClr val="93156B"/>
              </a:buClr>
              <a:buSzPct val="100000"/>
            </a:pPr>
            <a:endParaRPr lang="en-US" sz="2800" dirty="0"/>
          </a:p>
          <a:p>
            <a:pPr marL="457200" indent="-457200">
              <a:buClr>
                <a:srgbClr val="93156B"/>
              </a:buClr>
              <a:buSzPct val="100000"/>
              <a:buFont typeface="Arial"/>
              <a:buChar char="•"/>
            </a:pPr>
            <a:endParaRPr lang="en-US" sz="2800" dirty="0"/>
          </a:p>
          <a:p>
            <a:pPr marL="457200" indent="-457200">
              <a:buClr>
                <a:srgbClr val="93156B"/>
              </a:buClr>
              <a:buSzPct val="100000"/>
              <a:buFont typeface="Arial"/>
              <a:buChar char="•"/>
            </a:pPr>
            <a:endParaRPr lang="en-US" sz="2800" dirty="0"/>
          </a:p>
        </p:txBody>
      </p:sp>
      <p:sp>
        <p:nvSpPr>
          <p:cNvPr id="8" name="Right Arrow 7"/>
          <p:cNvSpPr/>
          <p:nvPr/>
        </p:nvSpPr>
        <p:spPr>
          <a:xfrm>
            <a:off x="1619672" y="508518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2F157BC-87B4-1A4E-B75D-91D44A960220}" type="slidenum">
              <a:rPr lang="fr-FR" smtClean="0"/>
              <a:t>7</a:t>
            </a:fld>
            <a:endParaRPr lang="fr-FR"/>
          </a:p>
        </p:txBody>
      </p:sp>
      <p:sp>
        <p:nvSpPr>
          <p:cNvPr id="5" name="Title 1"/>
          <p:cNvSpPr txBox="1">
            <a:spLocks/>
          </p:cNvSpPr>
          <p:nvPr/>
        </p:nvSpPr>
        <p:spPr>
          <a:xfrm>
            <a:off x="897712" y="281411"/>
            <a:ext cx="7346696" cy="915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3200" b="1" dirty="0" smtClean="0"/>
              <a:t>Why Linux?</a:t>
            </a:r>
            <a:endParaRPr lang="en-ZA" sz="3200" b="1" dirty="0"/>
          </a:p>
        </p:txBody>
      </p:sp>
    </p:spTree>
    <p:extLst>
      <p:ext uri="{BB962C8B-B14F-4D97-AF65-F5344CB8AC3E}">
        <p14:creationId xmlns:p14="http://schemas.microsoft.com/office/powerpoint/2010/main" val="1850293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12" y="62209"/>
            <a:ext cx="7346696" cy="915341"/>
          </a:xfrm>
        </p:spPr>
        <p:txBody>
          <a:bodyPr>
            <a:noAutofit/>
          </a:bodyPr>
          <a:lstStyle/>
          <a:p>
            <a:r>
              <a:rPr lang="en-ZA" sz="3200" b="1" dirty="0" smtClean="0"/>
              <a:t>Linux distributions</a:t>
            </a:r>
            <a:endParaRPr lang="en-ZA" sz="3200" b="1" dirty="0"/>
          </a:p>
        </p:txBody>
      </p:sp>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124744"/>
            <a:ext cx="8229600" cy="5001419"/>
          </a:xfrm>
        </p:spPr>
        <p:txBody>
          <a:bodyPr>
            <a:normAutofit/>
          </a:bodyPr>
          <a:lstStyle/>
          <a:p>
            <a:r>
              <a:rPr lang="en-US" dirty="0" smtClean="0"/>
              <a:t>Different Linux distributions are available </a:t>
            </a:r>
            <a:r>
              <a:rPr lang="pl-PL" dirty="0" smtClean="0">
                <a:hlinkClick r:id="rId4"/>
              </a:rPr>
              <a:t>http</a:t>
            </a:r>
            <a:r>
              <a:rPr lang="pl-PL" dirty="0">
                <a:hlinkClick r:id="rId4"/>
              </a:rPr>
              <a:t>://distrowatch.com</a:t>
            </a:r>
            <a:r>
              <a:rPr lang="pl-PL" dirty="0" smtClean="0">
                <a:hlinkClick r:id="rId4"/>
              </a:rPr>
              <a:t>/</a:t>
            </a:r>
            <a:endParaRPr lang="pl-PL" dirty="0" smtClean="0"/>
          </a:p>
          <a:p>
            <a:r>
              <a:rPr lang="pl-PL" dirty="0" err="1" smtClean="0"/>
              <a:t>Ubuntu</a:t>
            </a:r>
            <a:r>
              <a:rPr lang="pl-PL" dirty="0" smtClean="0"/>
              <a:t> </a:t>
            </a:r>
            <a:r>
              <a:rPr lang="pl-PL" dirty="0" err="1" smtClean="0"/>
              <a:t>distribution</a:t>
            </a:r>
            <a:r>
              <a:rPr lang="pl-PL" dirty="0" smtClean="0"/>
              <a:t> </a:t>
            </a:r>
            <a:r>
              <a:rPr lang="pl-PL" dirty="0" err="1" smtClean="0"/>
              <a:t>is</a:t>
            </a:r>
            <a:r>
              <a:rPr lang="pl-PL" dirty="0" smtClean="0"/>
              <a:t>  </a:t>
            </a:r>
            <a:r>
              <a:rPr lang="pl-PL" dirty="0" err="1" smtClean="0"/>
              <a:t>easy</a:t>
            </a:r>
            <a:r>
              <a:rPr lang="pl-PL" dirty="0" smtClean="0"/>
              <a:t> and </a:t>
            </a:r>
            <a:r>
              <a:rPr lang="pl-PL" dirty="0" err="1" smtClean="0"/>
              <a:t>convenient</a:t>
            </a:r>
            <a:r>
              <a:rPr lang="pl-PL" dirty="0" smtClean="0"/>
              <a:t> to </a:t>
            </a:r>
            <a:r>
              <a:rPr lang="pl-PL" dirty="0" err="1" smtClean="0"/>
              <a:t>use</a:t>
            </a:r>
            <a:r>
              <a:rPr lang="pl-PL" dirty="0" smtClean="0"/>
              <a:t> for </a:t>
            </a:r>
            <a:r>
              <a:rPr lang="en-GB" dirty="0" smtClean="0"/>
              <a:t>beginners</a:t>
            </a:r>
          </a:p>
          <a:p>
            <a:r>
              <a:rPr lang="pl-PL" dirty="0" smtClean="0"/>
              <a:t>A </a:t>
            </a:r>
            <a:r>
              <a:rPr lang="pl-PL" dirty="0" err="1" smtClean="0"/>
              <a:t>simple</a:t>
            </a:r>
            <a:r>
              <a:rPr lang="pl-PL" dirty="0" smtClean="0"/>
              <a:t> </a:t>
            </a:r>
            <a:r>
              <a:rPr lang="pl-PL" dirty="0" err="1" smtClean="0"/>
              <a:t>guide</a:t>
            </a:r>
            <a:r>
              <a:rPr lang="pl-PL" dirty="0" smtClean="0"/>
              <a:t> to </a:t>
            </a:r>
            <a:r>
              <a:rPr lang="pl-PL" dirty="0" err="1" smtClean="0"/>
              <a:t>install</a:t>
            </a:r>
            <a:r>
              <a:rPr lang="pl-PL" dirty="0" smtClean="0"/>
              <a:t> </a:t>
            </a:r>
            <a:r>
              <a:rPr lang="pl-PL" dirty="0" err="1" smtClean="0"/>
              <a:t>Ubuntu</a:t>
            </a:r>
            <a:r>
              <a:rPr lang="pl-PL" dirty="0" smtClean="0"/>
              <a:t> in </a:t>
            </a:r>
            <a:r>
              <a:rPr lang="pl-PL" dirty="0" err="1" smtClean="0"/>
              <a:t>your</a:t>
            </a:r>
            <a:r>
              <a:rPr lang="pl-PL" dirty="0" smtClean="0"/>
              <a:t> </a:t>
            </a:r>
            <a:r>
              <a:rPr lang="pl-PL" dirty="0" err="1" smtClean="0"/>
              <a:t>machine</a:t>
            </a:r>
            <a:r>
              <a:rPr lang="pl-PL" dirty="0"/>
              <a:t>: </a:t>
            </a:r>
            <a:r>
              <a:rPr lang="pl-PL" dirty="0">
                <a:hlinkClick r:id="rId5"/>
              </a:rPr>
              <a:t>http://www.ubuntu.com/download/desktop/install-ubuntu-</a:t>
            </a:r>
            <a:r>
              <a:rPr lang="pl-PL" dirty="0" smtClean="0">
                <a:hlinkClick r:id="rId5"/>
              </a:rPr>
              <a:t>desktop</a:t>
            </a:r>
            <a:endParaRPr lang="pl-PL" dirty="0" smtClean="0"/>
          </a:p>
          <a:p>
            <a:endParaRPr lang="pl-PL" dirty="0" smtClean="0"/>
          </a:p>
        </p:txBody>
      </p:sp>
    </p:spTree>
    <p:extLst>
      <p:ext uri="{BB962C8B-B14F-4D97-AF65-F5344CB8AC3E}">
        <p14:creationId xmlns:p14="http://schemas.microsoft.com/office/powerpoint/2010/main" val="41156996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Sumir_H3Bionet_docs_recieved\logos\logo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 y="11276"/>
            <a:ext cx="884612" cy="83454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UNIX.png"/>
          <p:cNvPicPr>
            <a:picLocks noGrp="1" noChangeAspect="1"/>
          </p:cNvPicPr>
          <p:nvPr>
            <p:ph idx="1"/>
          </p:nvPr>
        </p:nvPicPr>
        <p:blipFill>
          <a:blip r:embed="rId4">
            <a:extLst>
              <a:ext uri="{28A0092B-C50C-407E-A947-70E740481C1C}">
                <a14:useLocalDpi xmlns:a14="http://schemas.microsoft.com/office/drawing/2010/main" val="0"/>
              </a:ext>
            </a:extLst>
          </a:blip>
          <a:srcRect l="-40004" r="-40004"/>
          <a:stretch>
            <a:fillRect/>
          </a:stretch>
        </p:blipFill>
        <p:spPr>
          <a:xfrm>
            <a:off x="457200" y="1052736"/>
            <a:ext cx="8229600" cy="4525963"/>
          </a:xfrm>
        </p:spPr>
      </p:pic>
      <p:sp>
        <p:nvSpPr>
          <p:cNvPr id="7" name="TextBox 6"/>
          <p:cNvSpPr txBox="1"/>
          <p:nvPr/>
        </p:nvSpPr>
        <p:spPr>
          <a:xfrm>
            <a:off x="5436096" y="5569495"/>
            <a:ext cx="2448272" cy="307777"/>
          </a:xfrm>
          <a:prstGeom prst="rect">
            <a:avLst/>
          </a:prstGeom>
          <a:noFill/>
        </p:spPr>
        <p:txBody>
          <a:bodyPr wrap="square" rtlCol="0">
            <a:spAutoFit/>
          </a:bodyPr>
          <a:lstStyle/>
          <a:p>
            <a:r>
              <a:rPr lang="pl-PL" sz="1400" dirty="0" err="1" smtClean="0">
                <a:solidFill>
                  <a:schemeClr val="accent1"/>
                </a:solidFill>
              </a:rPr>
              <a:t>Adapted</a:t>
            </a:r>
            <a:r>
              <a:rPr lang="pl-PL" sz="1400" dirty="0" smtClean="0">
                <a:solidFill>
                  <a:schemeClr val="accent1"/>
                </a:solidFill>
              </a:rPr>
              <a:t> from: </a:t>
            </a:r>
            <a:r>
              <a:rPr lang="pl-PL" sz="1400" dirty="0" err="1" smtClean="0">
                <a:solidFill>
                  <a:schemeClr val="accent1"/>
                </a:solidFill>
              </a:rPr>
              <a:t>www.usna.edu</a:t>
            </a:r>
            <a:endParaRPr lang="en-US" sz="1400" dirty="0">
              <a:solidFill>
                <a:schemeClr val="accent1"/>
              </a:solidFill>
            </a:endParaRPr>
          </a:p>
        </p:txBody>
      </p:sp>
      <p:sp>
        <p:nvSpPr>
          <p:cNvPr id="8" name="TextBox 7"/>
          <p:cNvSpPr txBox="1"/>
          <p:nvPr/>
        </p:nvSpPr>
        <p:spPr>
          <a:xfrm>
            <a:off x="7020272" y="3717032"/>
            <a:ext cx="1584176"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Accessible via the Terminal</a:t>
            </a:r>
            <a:endParaRPr lang="en-US" b="1" dirty="0"/>
          </a:p>
        </p:txBody>
      </p:sp>
      <p:sp>
        <p:nvSpPr>
          <p:cNvPr id="9" name="TextBox 8"/>
          <p:cNvSpPr txBox="1"/>
          <p:nvPr/>
        </p:nvSpPr>
        <p:spPr>
          <a:xfrm>
            <a:off x="6660232" y="2204864"/>
            <a:ext cx="187220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The core operating </a:t>
            </a:r>
            <a:r>
              <a:rPr lang="en-US" b="1" dirty="0" smtClean="0"/>
              <a:t>system</a:t>
            </a:r>
            <a:endParaRPr lang="en-US" b="1" dirty="0"/>
          </a:p>
        </p:txBody>
      </p:sp>
      <p:cxnSp>
        <p:nvCxnSpPr>
          <p:cNvPr id="11" name="Straight Arrow Connector 10"/>
          <p:cNvCxnSpPr/>
          <p:nvPr/>
        </p:nvCxnSpPr>
        <p:spPr>
          <a:xfrm flipV="1">
            <a:off x="4860032" y="2564904"/>
            <a:ext cx="1728192" cy="792088"/>
          </a:xfrm>
          <a:prstGeom prst="straightConnector1">
            <a:avLst/>
          </a:prstGeom>
          <a:ln w="28575" cmpd="sng">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5580112" y="3573016"/>
            <a:ext cx="1440160" cy="467182"/>
          </a:xfrm>
          <a:prstGeom prst="straightConnector1">
            <a:avLst/>
          </a:prstGeom>
          <a:ln w="28575" cmpd="sng">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660232" y="4797152"/>
            <a:ext cx="187220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Programs and </a:t>
            </a:r>
            <a:r>
              <a:rPr lang="en-US" b="1" dirty="0" err="1" smtClean="0"/>
              <a:t>softwares</a:t>
            </a:r>
            <a:endParaRPr lang="en-US" b="1" dirty="0"/>
          </a:p>
        </p:txBody>
      </p:sp>
      <p:cxnSp>
        <p:nvCxnSpPr>
          <p:cNvPr id="22" name="Straight Arrow Connector 21"/>
          <p:cNvCxnSpPr>
            <a:endCxn id="21" idx="1"/>
          </p:cNvCxnSpPr>
          <p:nvPr/>
        </p:nvCxnSpPr>
        <p:spPr>
          <a:xfrm>
            <a:off x="5580112" y="4797152"/>
            <a:ext cx="1080120" cy="323166"/>
          </a:xfrm>
          <a:prstGeom prst="straightConnector1">
            <a:avLst/>
          </a:prstGeom>
          <a:ln w="28575"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52217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11463</TotalTime>
  <Words>2869</Words>
  <Application>Microsoft Macintosh PowerPoint</Application>
  <PresentationFormat>Présentation à l'écran (4:3)</PresentationFormat>
  <Paragraphs>418</Paragraphs>
  <Slides>37</Slides>
  <Notes>34</Notes>
  <HiddenSlides>0</HiddenSlides>
  <MMClips>0</MMClips>
  <ScaleCrop>false</ScaleCrop>
  <HeadingPairs>
    <vt:vector size="4" baseType="variant">
      <vt:variant>
        <vt:lpstr>Thème</vt:lpstr>
      </vt:variant>
      <vt:variant>
        <vt:i4>1</vt:i4>
      </vt:variant>
      <vt:variant>
        <vt:lpstr>Titres des diapositives</vt:lpstr>
      </vt:variant>
      <vt:variant>
        <vt:i4>37</vt:i4>
      </vt:variant>
    </vt:vector>
  </HeadingPairs>
  <TitlesOfParts>
    <vt:vector size="38" baseType="lpstr">
      <vt:lpstr>Office Theme</vt:lpstr>
      <vt:lpstr>Présentation PowerPoint</vt:lpstr>
      <vt:lpstr>Learning Objectives</vt:lpstr>
      <vt:lpstr>Learning Outcomes</vt:lpstr>
      <vt:lpstr>Présentation PowerPoint</vt:lpstr>
      <vt:lpstr>What is Linux?</vt:lpstr>
      <vt:lpstr>Linux vs Unix</vt:lpstr>
      <vt:lpstr>Présentation PowerPoint</vt:lpstr>
      <vt:lpstr>Linux distributions</vt:lpstr>
      <vt:lpstr>Présentation PowerPoint</vt:lpstr>
      <vt:lpstr>Présentation PowerPoint</vt:lpstr>
      <vt:lpstr>Présentation PowerPoint</vt:lpstr>
      <vt:lpstr>Présentation PowerPoint</vt:lpstr>
      <vt:lpstr>Présentation PowerPoint</vt:lpstr>
      <vt:lpstr>Présentation PowerPoint</vt:lpstr>
      <vt:lpstr>Home directory and working directory</vt:lpstr>
      <vt:lpstr>What is a path or a pathname?</vt:lpstr>
      <vt:lpstr>~ (your home directory)</vt:lpstr>
      <vt:lpstr>Absoulte path?</vt:lpstr>
      <vt:lpstr>Absoulte path?</vt:lpstr>
      <vt:lpstr>Présentation PowerPoint</vt:lpstr>
      <vt:lpstr>Présentation PowerPoint</vt:lpstr>
      <vt:lpstr>First test of the terminal</vt:lpstr>
      <vt:lpstr>Présentation PowerPoint</vt:lpstr>
      <vt:lpstr>Commands for manipulating directories</vt:lpstr>
      <vt:lpstr>pwd command </vt:lpstr>
      <vt:lpstr>ls command</vt:lpstr>
      <vt:lpstr>Create a directory</vt:lpstr>
      <vt:lpstr>Commands basic structure</vt:lpstr>
      <vt:lpstr>What you should know about file names in Linux</vt:lpstr>
      <vt:lpstr>Move in the files system</vt:lpstr>
      <vt:lpstr>Move in the files system: example</vt:lpstr>
      <vt:lpstr>Remove a directory</vt:lpstr>
      <vt:lpstr>Remove a directory</vt:lpstr>
      <vt:lpstr>How to get help for a command from the terminal?</vt:lpstr>
      <vt:lpstr>Part 4</vt:lpstr>
      <vt:lpstr>Useful Links</vt:lpstr>
      <vt:lpstr>Linux, some useful CLI key combinations</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MacBookAir</cp:lastModifiedBy>
  <cp:revision>133</cp:revision>
  <cp:lastPrinted>2014-10-02T10:59:47Z</cp:lastPrinted>
  <dcterms:created xsi:type="dcterms:W3CDTF">2013-05-08T12:09:35Z</dcterms:created>
  <dcterms:modified xsi:type="dcterms:W3CDTF">2017-11-01T16:19:39Z</dcterms:modified>
</cp:coreProperties>
</file>