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58" r:id="rId4"/>
    <p:sldId id="266" r:id="rId5"/>
    <p:sldId id="264" r:id="rId6"/>
    <p:sldId id="265" r:id="rId7"/>
    <p:sldId id="263" r:id="rId8"/>
    <p:sldId id="262"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702" autoAdjust="0"/>
  </p:normalViewPr>
  <p:slideViewPr>
    <p:cSldViewPr snapToGrid="0">
      <p:cViewPr varScale="1">
        <p:scale>
          <a:sx n="92" d="100"/>
          <a:sy n="92" d="100"/>
        </p:scale>
        <p:origin x="336" y="5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1/19/2023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1/19/2023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10;&#10;Description automatically generated">
            <a:extLst>
              <a:ext uri="{FF2B5EF4-FFF2-40B4-BE49-F238E27FC236}">
                <a16:creationId xmlns:a16="http://schemas.microsoft.com/office/drawing/2014/main" id="{49BDDB62-5F35-0961-6F1F-3B4A0CD15789}"/>
              </a:ext>
            </a:extLst>
          </p:cNvPr>
          <p:cNvPicPr>
            <a:picLocks noChangeAspect="1"/>
          </p:cNvPicPr>
          <p:nvPr/>
        </p:nvPicPr>
        <p:blipFill>
          <a:blip r:embed="rId2"/>
          <a:stretch>
            <a:fillRect/>
          </a:stretch>
        </p:blipFill>
        <p:spPr>
          <a:xfrm>
            <a:off x="1592385" y="294054"/>
            <a:ext cx="8538027" cy="1417591"/>
          </a:xfrm>
          <a:prstGeom prst="rect">
            <a:avLst/>
          </a:prstGeom>
        </p:spPr>
      </p:pic>
      <p:sp>
        <p:nvSpPr>
          <p:cNvPr id="28" name="Content Placeholder 27">
            <a:extLst>
              <a:ext uri="{FF2B5EF4-FFF2-40B4-BE49-F238E27FC236}">
                <a16:creationId xmlns:a16="http://schemas.microsoft.com/office/drawing/2014/main" id="{496F2DFB-5CBC-7129-ED93-78D10164DBBC}"/>
              </a:ext>
            </a:extLst>
          </p:cNvPr>
          <p:cNvSpPr>
            <a:spLocks noGrp="1"/>
          </p:cNvSpPr>
          <p:nvPr>
            <p:ph idx="1"/>
          </p:nvPr>
        </p:nvSpPr>
        <p:spPr>
          <a:xfrm>
            <a:off x="1170353" y="2114940"/>
            <a:ext cx="8639627" cy="964919"/>
          </a:xfrm>
        </p:spPr>
        <p:txBody>
          <a:bodyPr vert="horz" lIns="91440" tIns="45720" rIns="91440" bIns="45720" rtlCol="0" anchor="t">
            <a:noAutofit/>
          </a:bodyPr>
          <a:lstStyle/>
          <a:p>
            <a:pPr marL="0" indent="0">
              <a:buNone/>
            </a:pPr>
            <a:r>
              <a:rPr lang="en-US" sz="3200" dirty="0">
                <a:solidFill>
                  <a:srgbClr val="FF0000"/>
                </a:solidFill>
                <a:ea typeface="+mn-lt"/>
                <a:cs typeface="+mn-lt"/>
              </a:rPr>
              <a:t>Department of Computer Science and Engineering</a:t>
            </a:r>
            <a:endParaRPr lang="en-US" sz="3200" dirty="0">
              <a:solidFill>
                <a:srgbClr val="FF0000"/>
              </a:solidFill>
              <a:cs typeface="Calibri" panose="020F0502020204030204"/>
            </a:endParaRPr>
          </a:p>
          <a:p>
            <a:endParaRPr lang="en-US" sz="1800" dirty="0">
              <a:cs typeface="Calibri"/>
            </a:endParaRPr>
          </a:p>
        </p:txBody>
      </p:sp>
      <p:sp>
        <p:nvSpPr>
          <p:cNvPr id="3" name="TextBox 2">
            <a:extLst>
              <a:ext uri="{FF2B5EF4-FFF2-40B4-BE49-F238E27FC236}">
                <a16:creationId xmlns:a16="http://schemas.microsoft.com/office/drawing/2014/main" id="{4AEE8AAF-97D4-5606-5D50-08F7F0AAA672}"/>
              </a:ext>
            </a:extLst>
          </p:cNvPr>
          <p:cNvSpPr txBox="1"/>
          <p:nvPr/>
        </p:nvSpPr>
        <p:spPr>
          <a:xfrm>
            <a:off x="4448628" y="2975429"/>
            <a:ext cx="608148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b="1" dirty="0">
                <a:cs typeface="Calibri"/>
              </a:rPr>
              <a:t>“</a:t>
            </a:r>
            <a:r>
              <a:rPr lang="en-IN" sz="3600" b="1" dirty="0">
                <a:latin typeface="Arial Rounded MT Bold" panose="020F0704030504030204" pitchFamily="34" charset="0"/>
                <a:cs typeface="Calibri"/>
              </a:rPr>
              <a:t>Vehicle Inventory</a:t>
            </a:r>
            <a:r>
              <a:rPr lang="en-GB" sz="3600" b="1" dirty="0">
                <a:cs typeface="Calibri"/>
              </a:rPr>
              <a:t>"</a:t>
            </a:r>
          </a:p>
        </p:txBody>
      </p:sp>
      <p:sp>
        <p:nvSpPr>
          <p:cNvPr id="5" name="TextBox 4">
            <a:extLst>
              <a:ext uri="{FF2B5EF4-FFF2-40B4-BE49-F238E27FC236}">
                <a16:creationId xmlns:a16="http://schemas.microsoft.com/office/drawing/2014/main" id="{F7BB26B0-FF48-A2BD-C543-B4B124B7BB46}"/>
              </a:ext>
            </a:extLst>
          </p:cNvPr>
          <p:cNvSpPr txBox="1"/>
          <p:nvPr/>
        </p:nvSpPr>
        <p:spPr>
          <a:xfrm>
            <a:off x="406922" y="3895935"/>
            <a:ext cx="199571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ea typeface="+mn-lt"/>
                <a:cs typeface="+mn-lt"/>
              </a:rPr>
              <a:t>Presentation by,</a:t>
            </a:r>
            <a:endParaRPr lang="en-US" sz="2000" dirty="0">
              <a:cs typeface="Calibri"/>
            </a:endParaRPr>
          </a:p>
          <a:p>
            <a:pPr algn="l"/>
            <a:endParaRPr lang="en-GB" sz="2000" dirty="0">
              <a:cs typeface="Calibri"/>
            </a:endParaRPr>
          </a:p>
        </p:txBody>
      </p:sp>
      <p:sp>
        <p:nvSpPr>
          <p:cNvPr id="6" name="TextBox 5">
            <a:extLst>
              <a:ext uri="{FF2B5EF4-FFF2-40B4-BE49-F238E27FC236}">
                <a16:creationId xmlns:a16="http://schemas.microsoft.com/office/drawing/2014/main" id="{78C77D61-34DE-F31E-39C7-E455A7F776D5}"/>
              </a:ext>
            </a:extLst>
          </p:cNvPr>
          <p:cNvSpPr txBox="1"/>
          <p:nvPr/>
        </p:nvSpPr>
        <p:spPr>
          <a:xfrm>
            <a:off x="364672" y="4603821"/>
            <a:ext cx="314960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ea typeface="+mn-lt"/>
                <a:cs typeface="+mn-lt"/>
              </a:rPr>
              <a:t>Name: ARPIT DAGA</a:t>
            </a:r>
            <a:endParaRPr lang="en-US" sz="2400" dirty="0">
              <a:cs typeface="Calibri"/>
            </a:endParaRPr>
          </a:p>
          <a:p>
            <a:r>
              <a:rPr lang="en-GB" sz="2400" dirty="0">
                <a:cs typeface="Calibri"/>
              </a:rPr>
              <a:t>USN  : 1NH20CS303</a:t>
            </a:r>
          </a:p>
          <a:p>
            <a:r>
              <a:rPr lang="en-GB" sz="2400" dirty="0">
                <a:cs typeface="Calibri"/>
              </a:rPr>
              <a:t>Section: E</a:t>
            </a:r>
          </a:p>
          <a:p>
            <a:r>
              <a:rPr lang="en-GB" sz="2400" dirty="0">
                <a:cs typeface="Calibri"/>
              </a:rPr>
              <a:t>Semester: 5</a:t>
            </a:r>
          </a:p>
        </p:txBody>
      </p:sp>
      <p:sp>
        <p:nvSpPr>
          <p:cNvPr id="7" name="TextBox 6">
            <a:extLst>
              <a:ext uri="{FF2B5EF4-FFF2-40B4-BE49-F238E27FC236}">
                <a16:creationId xmlns:a16="http://schemas.microsoft.com/office/drawing/2014/main" id="{67CF4D65-FA4A-CA74-C4E6-B427B5DC3E3A}"/>
              </a:ext>
            </a:extLst>
          </p:cNvPr>
          <p:cNvSpPr txBox="1"/>
          <p:nvPr/>
        </p:nvSpPr>
        <p:spPr>
          <a:xfrm>
            <a:off x="7083425" y="4398281"/>
            <a:ext cx="4267199"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dirty="0">
                <a:ea typeface="+mn-lt"/>
                <a:cs typeface="+mn-lt"/>
              </a:rPr>
              <a:t>Under the Guidance of,</a:t>
            </a:r>
            <a:endParaRPr lang="en-US" sz="3200">
              <a:cs typeface="Calibri"/>
            </a:endParaRPr>
          </a:p>
          <a:p>
            <a:pPr algn="l"/>
            <a:endParaRPr lang="en-GB" dirty="0">
              <a:cs typeface="Calibri"/>
            </a:endParaRPr>
          </a:p>
        </p:txBody>
      </p:sp>
      <p:sp>
        <p:nvSpPr>
          <p:cNvPr id="8" name="TextBox 7">
            <a:extLst>
              <a:ext uri="{FF2B5EF4-FFF2-40B4-BE49-F238E27FC236}">
                <a16:creationId xmlns:a16="http://schemas.microsoft.com/office/drawing/2014/main" id="{60EA7384-33B0-C9DA-E68D-2F15D35F1B8E}"/>
              </a:ext>
            </a:extLst>
          </p:cNvPr>
          <p:cNvSpPr txBox="1"/>
          <p:nvPr/>
        </p:nvSpPr>
        <p:spPr>
          <a:xfrm>
            <a:off x="8677729" y="5194300"/>
            <a:ext cx="27432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800">
                <a:cs typeface="Calibri"/>
              </a:rPr>
              <a:t>Lakshmi Hanne</a:t>
            </a:r>
            <a:endParaRPr lang="en-GB" sz="2800" dirty="0">
              <a:cs typeface="Calibri"/>
            </a:endParaRPr>
          </a:p>
        </p:txBody>
      </p:sp>
    </p:spTree>
    <p:extLst>
      <p:ext uri="{BB962C8B-B14F-4D97-AF65-F5344CB8AC3E}">
        <p14:creationId xmlns:p14="http://schemas.microsoft.com/office/powerpoint/2010/main" val="1712192758"/>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839A1C-34CB-4C3C-8531-CA67525FD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EFDB2F-39C1-40B7-B16C-84158D74C463}"/>
              </a:ext>
            </a:extLst>
          </p:cNvPr>
          <p:cNvSpPr>
            <a:spLocks noGrp="1"/>
          </p:cNvSpPr>
          <p:nvPr>
            <p:ph type="ctrTitle"/>
          </p:nvPr>
        </p:nvSpPr>
        <p:spPr>
          <a:xfrm>
            <a:off x="5280947" y="1032919"/>
            <a:ext cx="6911053" cy="1577420"/>
          </a:xfrm>
          <a:effectLst/>
        </p:spPr>
        <p:txBody>
          <a:bodyPr anchor="ctr">
            <a:normAutofit/>
          </a:bodyPr>
          <a:lstStyle/>
          <a:p>
            <a:r>
              <a:rPr lang="en-IN" sz="4400" b="1" i="0" dirty="0">
                <a:solidFill>
                  <a:srgbClr val="000000"/>
                </a:solidFill>
                <a:effectLst/>
              </a:rPr>
              <a:t>Vehicle Inventory</a:t>
            </a:r>
            <a:br>
              <a:rPr lang="en-IN" sz="4400" b="1" i="0" dirty="0">
                <a:solidFill>
                  <a:srgbClr val="000000"/>
                </a:solidFill>
                <a:effectLst/>
              </a:rPr>
            </a:br>
            <a:endParaRPr lang="en-IN" sz="4400" dirty="0"/>
          </a:p>
        </p:txBody>
      </p:sp>
      <p:sp useBgFill="1">
        <p:nvSpPr>
          <p:cNvPr id="10" name="Freeform: Shape 9">
            <a:extLst>
              <a:ext uri="{FF2B5EF4-FFF2-40B4-BE49-F238E27FC236}">
                <a16:creationId xmlns:a16="http://schemas.microsoft.com/office/drawing/2014/main" id="{FAC94EAF-F7F7-4727-AE69-A7036B4A5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D78C4BF9-9ABC-4565-B947-45964D2107C2}"/>
              </a:ext>
            </a:extLst>
          </p:cNvPr>
          <p:cNvSpPr>
            <a:spLocks noGrp="1"/>
          </p:cNvSpPr>
          <p:nvPr>
            <p:ph type="subTitle" idx="1"/>
          </p:nvPr>
        </p:nvSpPr>
        <p:spPr>
          <a:xfrm>
            <a:off x="643466" y="2281574"/>
            <a:ext cx="3994015" cy="2294852"/>
          </a:xfrm>
          <a:effectLst/>
        </p:spPr>
        <p:txBody>
          <a:bodyPr anchor="ctr">
            <a:normAutofit/>
          </a:bodyPr>
          <a:lstStyle/>
          <a:p>
            <a:pPr algn="ctr"/>
            <a:r>
              <a:rPr lang="en-US" sz="2800"/>
              <a:t>Arpit daga </a:t>
            </a:r>
          </a:p>
          <a:p>
            <a:pPr algn="ctr"/>
            <a:r>
              <a:rPr lang="en-IN" sz="2800"/>
              <a:t>1NH20CS303</a:t>
            </a:r>
          </a:p>
        </p:txBody>
      </p:sp>
      <p:pic>
        <p:nvPicPr>
          <p:cNvPr id="5" name="Picture 4">
            <a:extLst>
              <a:ext uri="{FF2B5EF4-FFF2-40B4-BE49-F238E27FC236}">
                <a16:creationId xmlns:a16="http://schemas.microsoft.com/office/drawing/2014/main" id="{72CA4894-5678-B1E2-9551-2FE7671748A0}"/>
              </a:ext>
            </a:extLst>
          </p:cNvPr>
          <p:cNvPicPr>
            <a:picLocks noChangeAspect="1"/>
          </p:cNvPicPr>
          <p:nvPr/>
        </p:nvPicPr>
        <p:blipFill>
          <a:blip r:embed="rId2"/>
          <a:stretch>
            <a:fillRect/>
          </a:stretch>
        </p:blipFill>
        <p:spPr>
          <a:xfrm>
            <a:off x="6033477" y="3030750"/>
            <a:ext cx="5556553" cy="2932388"/>
          </a:xfrm>
          <a:prstGeom prst="rect">
            <a:avLst/>
          </a:prstGeom>
        </p:spPr>
      </p:pic>
    </p:spTree>
    <p:extLst>
      <p:ext uri="{BB962C8B-B14F-4D97-AF65-F5344CB8AC3E}">
        <p14:creationId xmlns:p14="http://schemas.microsoft.com/office/powerpoint/2010/main" val="19773649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5C95B-9BD4-4D4D-A104-CABE747A62EB}"/>
              </a:ext>
            </a:extLst>
          </p:cNvPr>
          <p:cNvSpPr>
            <a:spLocks noGrp="1"/>
          </p:cNvSpPr>
          <p:nvPr>
            <p:ph type="title"/>
          </p:nvPr>
        </p:nvSpPr>
        <p:spPr/>
        <p:txBody>
          <a:bodyPr/>
          <a:lstStyle/>
          <a:p>
            <a:r>
              <a:rPr lang="en-IN" dirty="0">
                <a:latin typeface="Arial Rounded MT Bold" panose="020F0704030504030204" pitchFamily="34" charset="0"/>
              </a:rPr>
              <a:t>Introduction</a:t>
            </a:r>
          </a:p>
        </p:txBody>
      </p:sp>
      <p:sp>
        <p:nvSpPr>
          <p:cNvPr id="3" name="TextBox 2">
            <a:extLst>
              <a:ext uri="{FF2B5EF4-FFF2-40B4-BE49-F238E27FC236}">
                <a16:creationId xmlns:a16="http://schemas.microsoft.com/office/drawing/2014/main" id="{6366B60D-C83F-4ACC-B491-916D185A8FE8}"/>
              </a:ext>
            </a:extLst>
          </p:cNvPr>
          <p:cNvSpPr txBox="1"/>
          <p:nvPr/>
        </p:nvSpPr>
        <p:spPr>
          <a:xfrm>
            <a:off x="328474" y="2869707"/>
            <a:ext cx="10963921" cy="3416320"/>
          </a:xfrm>
          <a:prstGeom prst="rect">
            <a:avLst/>
          </a:prstGeom>
          <a:noFill/>
        </p:spPr>
        <p:txBody>
          <a:bodyPr wrap="square" rtlCol="0">
            <a:spAutoFit/>
          </a:bodyPr>
          <a:lstStyle/>
          <a:p>
            <a:r>
              <a:rPr lang="en-US" sz="2400" b="0" i="0" dirty="0">
                <a:solidFill>
                  <a:srgbClr val="D1D5DB"/>
                </a:solidFill>
                <a:effectLst/>
                <a:latin typeface="Söhne"/>
              </a:rPr>
              <a:t>A vehicle inventory system is a software application or set of tools used to manage and track a fleet of vehicles. This can include managing vehicle records, such as make, model, year, and mileage, as well as tracking the location and status of each vehicle. A vehicle inventory system may also include features for scheduling maintenance, generating reports, and monitoring fuel usage. Vehicle inventory systems are commonly used by businesses or organizations that have a large number of vehicles, such as rental car companies, fleet management companies, or government agencies. These systems can help organizations keep track of their vehicles, optimize their use, and reduce maintenance costs</a:t>
            </a:r>
            <a:endParaRPr lang="en-IN" sz="2400" dirty="0"/>
          </a:p>
        </p:txBody>
      </p:sp>
      <p:pic>
        <p:nvPicPr>
          <p:cNvPr id="1028" name="Picture 4" descr="Warehouse, INVENTORY, Inventory Management Software, Inventory Control,  Warehouse Management System, taking, Logo, Logistics, INVENTORY, Inventory  Management Software, Inventory Control png | PNGWing">
            <a:extLst>
              <a:ext uri="{FF2B5EF4-FFF2-40B4-BE49-F238E27FC236}">
                <a16:creationId xmlns:a16="http://schemas.microsoft.com/office/drawing/2014/main" id="{CF289103-ABD3-C03B-66FE-116425E048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0768" y="307853"/>
            <a:ext cx="2719755" cy="1452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32469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A48B9-F6F3-3F43-B5ED-1156EBCA22FF}"/>
              </a:ext>
            </a:extLst>
          </p:cNvPr>
          <p:cNvSpPr>
            <a:spLocks noGrp="1"/>
          </p:cNvSpPr>
          <p:nvPr>
            <p:ph type="title"/>
          </p:nvPr>
        </p:nvSpPr>
        <p:spPr/>
        <p:txBody>
          <a:bodyPr/>
          <a:lstStyle/>
          <a:p>
            <a:r>
              <a:rPr lang="en-US" b="0" dirty="0">
                <a:solidFill>
                  <a:schemeClr val="bg1"/>
                </a:solidFill>
                <a:effectLst/>
                <a:latin typeface="Bell MT" panose="02020503060305020303" pitchFamily="18" charset="0"/>
                <a:ea typeface="Calibri" panose="020F0502020204030204" pitchFamily="34" charset="0"/>
              </a:rPr>
              <a:t>METHODOLOGY</a:t>
            </a:r>
            <a:endParaRPr lang="en-IN" b="0" dirty="0">
              <a:solidFill>
                <a:schemeClr val="bg1"/>
              </a:solidFill>
              <a:latin typeface="Bell MT" panose="02020503060305020303" pitchFamily="18" charset="0"/>
            </a:endParaRPr>
          </a:p>
        </p:txBody>
      </p:sp>
      <p:sp>
        <p:nvSpPr>
          <p:cNvPr id="3" name="TextBox 2">
            <a:extLst>
              <a:ext uri="{FF2B5EF4-FFF2-40B4-BE49-F238E27FC236}">
                <a16:creationId xmlns:a16="http://schemas.microsoft.com/office/drawing/2014/main" id="{D17198D5-38BE-3D7C-3321-685115EA7FC4}"/>
              </a:ext>
            </a:extLst>
          </p:cNvPr>
          <p:cNvSpPr txBox="1"/>
          <p:nvPr/>
        </p:nvSpPr>
        <p:spPr>
          <a:xfrm>
            <a:off x="593968" y="2741246"/>
            <a:ext cx="7244861" cy="4304192"/>
          </a:xfrm>
          <a:prstGeom prst="rect">
            <a:avLst/>
          </a:prstGeom>
          <a:noFill/>
        </p:spPr>
        <p:txBody>
          <a:bodyPr wrap="square" rtlCol="0">
            <a:spAutoFit/>
          </a:bodyPr>
          <a:lstStyle/>
          <a:p>
            <a:pPr>
              <a:lnSpc>
                <a:spcPct val="200000"/>
              </a:lnSpc>
            </a:pPr>
            <a:r>
              <a:rPr lang="en-US" sz="2000" dirty="0">
                <a:effectLst/>
                <a:latin typeface="Calibri" panose="020F0502020204030204" pitchFamily="34" charset="0"/>
                <a:ea typeface="Calibri" panose="020F0502020204030204" pitchFamily="34" charset="0"/>
                <a:cs typeface="Calibri" panose="020F0502020204030204" pitchFamily="34" charset="0"/>
              </a:rPr>
              <a:t>While adding vehicles to inventory items, the user has to enter the vehicle name, its model, year, color, and mileage. The system shows the inventory record in a list view. Also, the user easily delete any inventory items. The user can search for an item as it contains a search function too. In short, this projects mainly focus on CRUD with a search function</a:t>
            </a:r>
            <a:r>
              <a:rPr lang="en-US" sz="2000" dirty="0">
                <a:effectLst/>
                <a:latin typeface="Open Sans" panose="020B0606030504020204" pitchFamily="34" charset="0"/>
                <a:ea typeface="Calibri" panose="020F0502020204030204" pitchFamily="34" charset="0"/>
              </a:rPr>
              <a:t>.</a:t>
            </a:r>
            <a:r>
              <a:rPr lang="en-US" sz="2000" dirty="0">
                <a:effectLst/>
                <a:latin typeface="Calibri" panose="020F0502020204030204" pitchFamily="34" charset="0"/>
                <a:ea typeface="Calibri" panose="020F0502020204030204" pitchFamily="34" charset="0"/>
                <a:cs typeface="Calibri" panose="020F0502020204030204" pitchFamily="34" charset="0"/>
              </a:rPr>
              <a:t> </a:t>
            </a:r>
            <a:endParaRPr lang="en-IN" sz="2000" dirty="0">
              <a:effectLst/>
              <a:latin typeface="Calibri" panose="020F0502020204030204" pitchFamily="34" charset="0"/>
              <a:ea typeface="Calibri" panose="020F0502020204030204" pitchFamily="34" charset="0"/>
            </a:endParaRPr>
          </a:p>
          <a:p>
            <a:pPr>
              <a:lnSpc>
                <a:spcPct val="200000"/>
              </a:lnSpc>
            </a:pPr>
            <a:endParaRPr lang="en-IN" sz="2000" dirty="0"/>
          </a:p>
        </p:txBody>
      </p:sp>
      <p:pic>
        <p:nvPicPr>
          <p:cNvPr id="2050" name="Picture 2" descr="How to Make a Vehicle Inventory Management Checklist • AutoRaptor CRM">
            <a:extLst>
              <a:ext uri="{FF2B5EF4-FFF2-40B4-BE49-F238E27FC236}">
                <a16:creationId xmlns:a16="http://schemas.microsoft.com/office/drawing/2014/main" id="{502F7995-62B9-6B6D-C1F2-E4594EAAA2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7712" y="2977173"/>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01267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73E67-693A-4CBB-BEEE-51B37BA49BC7}"/>
              </a:ext>
            </a:extLst>
          </p:cNvPr>
          <p:cNvSpPr>
            <a:spLocks noGrp="1"/>
          </p:cNvSpPr>
          <p:nvPr>
            <p:ph type="title"/>
          </p:nvPr>
        </p:nvSpPr>
        <p:spPr>
          <a:xfrm>
            <a:off x="810001" y="447188"/>
            <a:ext cx="10571998" cy="970450"/>
          </a:xfrm>
        </p:spPr>
        <p:txBody>
          <a:bodyPr/>
          <a:lstStyle/>
          <a:p>
            <a:r>
              <a:rPr lang="en-IN" b="1" i="0" dirty="0">
                <a:solidFill>
                  <a:srgbClr val="FFFFFF"/>
                </a:solidFill>
                <a:effectLst/>
                <a:latin typeface="urw-din"/>
              </a:rPr>
              <a:t>F</a:t>
            </a:r>
            <a:r>
              <a:rPr lang="en-IN" dirty="0">
                <a:solidFill>
                  <a:srgbClr val="FFFFFF"/>
                </a:solidFill>
                <a:latin typeface="urw-din"/>
              </a:rPr>
              <a:t>eatures</a:t>
            </a:r>
            <a:r>
              <a:rPr lang="en-IN" b="1" i="0" dirty="0">
                <a:solidFill>
                  <a:srgbClr val="FFFFFF"/>
                </a:solidFill>
                <a:effectLst/>
                <a:latin typeface="urw-din"/>
              </a:rPr>
              <a:t>:</a:t>
            </a:r>
            <a:r>
              <a:rPr lang="en-IN" b="0" i="0" dirty="0">
                <a:solidFill>
                  <a:srgbClr val="FFFFFF"/>
                </a:solidFill>
                <a:effectLst/>
                <a:latin typeface="urw-din"/>
              </a:rPr>
              <a:t> </a:t>
            </a:r>
            <a:endParaRPr lang="en-IN" dirty="0"/>
          </a:p>
        </p:txBody>
      </p:sp>
      <p:sp>
        <p:nvSpPr>
          <p:cNvPr id="3" name="TextBox 2">
            <a:extLst>
              <a:ext uri="{FF2B5EF4-FFF2-40B4-BE49-F238E27FC236}">
                <a16:creationId xmlns:a16="http://schemas.microsoft.com/office/drawing/2014/main" id="{8C8FB07C-4A6D-3240-6F87-A5174A7C04A8}"/>
              </a:ext>
            </a:extLst>
          </p:cNvPr>
          <p:cNvSpPr txBox="1"/>
          <p:nvPr/>
        </p:nvSpPr>
        <p:spPr>
          <a:xfrm>
            <a:off x="500185" y="2328984"/>
            <a:ext cx="10793046" cy="3416320"/>
          </a:xfrm>
          <a:prstGeom prst="rect">
            <a:avLst/>
          </a:prstGeom>
          <a:noFill/>
        </p:spPr>
        <p:txBody>
          <a:bodyPr wrap="square" rtlCol="0">
            <a:spAutoFit/>
          </a:bodyPr>
          <a:lstStyle/>
          <a:p>
            <a:pPr algn="l"/>
            <a:r>
              <a:rPr lang="en-US" b="1" i="0" dirty="0">
                <a:effectLst/>
                <a:latin typeface="roboto" panose="02000000000000000000" pitchFamily="2" charset="0"/>
              </a:rPr>
              <a:t>*Add Vehicle to Inventory Menu</a:t>
            </a:r>
            <a:endParaRPr lang="en-US" b="0" i="0" dirty="0">
              <a:effectLst/>
              <a:latin typeface="roboto" panose="02000000000000000000" pitchFamily="2" charset="0"/>
            </a:endParaRPr>
          </a:p>
          <a:p>
            <a:pPr marL="742950" lvl="1" indent="-285750" algn="l">
              <a:buFont typeface="Arial" panose="020B0604020202020204" pitchFamily="34" charset="0"/>
              <a:buChar char="•"/>
            </a:pPr>
            <a:r>
              <a:rPr lang="en-US" b="0" i="0" dirty="0">
                <a:effectLst/>
                <a:latin typeface="roboto" panose="02000000000000000000" pitchFamily="2" charset="0"/>
              </a:rPr>
              <a:t>From this menu you can add new vehicle information by entering some needed information such as Vehicle make, Model, Year, Color and Mileage.</a:t>
            </a:r>
          </a:p>
          <a:p>
            <a:pPr algn="l"/>
            <a:r>
              <a:rPr lang="en-US" b="1" i="0" dirty="0">
                <a:effectLst/>
                <a:latin typeface="roboto" panose="02000000000000000000" pitchFamily="2" charset="0"/>
              </a:rPr>
              <a:t>*Delete Vehicle from Inventory Menu</a:t>
            </a:r>
            <a:endParaRPr lang="en-US" b="0" i="0" dirty="0">
              <a:effectLst/>
              <a:latin typeface="roboto" panose="02000000000000000000" pitchFamily="2" charset="0"/>
            </a:endParaRPr>
          </a:p>
          <a:p>
            <a:pPr marL="742950" lvl="1" indent="-285750" algn="l">
              <a:buFont typeface="Arial" panose="020B0604020202020204" pitchFamily="34" charset="0"/>
              <a:buChar char="•"/>
            </a:pPr>
            <a:r>
              <a:rPr lang="en-US" b="0" i="0" dirty="0">
                <a:effectLst/>
                <a:latin typeface="roboto" panose="02000000000000000000" pitchFamily="2" charset="0"/>
              </a:rPr>
              <a:t>In this menu you can dynamically remove a vehicle information by entering the ID of the vehicle.</a:t>
            </a:r>
          </a:p>
          <a:p>
            <a:pPr algn="l"/>
            <a:r>
              <a:rPr lang="en-US" b="1" i="0" dirty="0">
                <a:effectLst/>
                <a:latin typeface="roboto" panose="02000000000000000000" pitchFamily="2" charset="0"/>
              </a:rPr>
              <a:t>*View Current Inventory Menu</a:t>
            </a:r>
            <a:endParaRPr lang="en-US" b="0" i="0" dirty="0">
              <a:effectLst/>
              <a:latin typeface="roboto" panose="02000000000000000000" pitchFamily="2" charset="0"/>
            </a:endParaRPr>
          </a:p>
          <a:p>
            <a:pPr marL="742950" lvl="1" indent="-285750" algn="l">
              <a:buFont typeface="Arial" panose="020B0604020202020204" pitchFamily="34" charset="0"/>
              <a:buChar char="•"/>
            </a:pPr>
            <a:r>
              <a:rPr lang="en-US" b="0" i="0" dirty="0">
                <a:effectLst/>
                <a:latin typeface="roboto" panose="02000000000000000000" pitchFamily="2" charset="0"/>
              </a:rPr>
              <a:t>From here you are allowed to view all the current vehicle in the database.</a:t>
            </a:r>
          </a:p>
          <a:p>
            <a:pPr algn="l"/>
            <a:r>
              <a:rPr lang="en-US" b="1" i="0" dirty="0">
                <a:effectLst/>
                <a:latin typeface="roboto" panose="02000000000000000000" pitchFamily="2" charset="0"/>
              </a:rPr>
              <a:t>*Update Vehicle in Inventory Menu</a:t>
            </a:r>
            <a:endParaRPr lang="en-US" b="0" i="0" dirty="0">
              <a:effectLst/>
              <a:latin typeface="roboto" panose="02000000000000000000" pitchFamily="2" charset="0"/>
            </a:endParaRPr>
          </a:p>
          <a:p>
            <a:pPr marL="742950" lvl="1" indent="-285750" algn="l">
              <a:buFont typeface="Arial" panose="020B0604020202020204" pitchFamily="34" charset="0"/>
              <a:buChar char="•"/>
            </a:pPr>
            <a:r>
              <a:rPr lang="en-US" b="0" i="0" dirty="0">
                <a:effectLst/>
                <a:latin typeface="roboto" panose="02000000000000000000" pitchFamily="2" charset="0"/>
              </a:rPr>
              <a:t>In this menu you can update the current vehicle list by entering the ID of that vehicle.</a:t>
            </a:r>
          </a:p>
          <a:p>
            <a:pPr algn="l"/>
            <a:r>
              <a:rPr lang="en-US" b="1" i="0" dirty="0">
                <a:effectLst/>
                <a:latin typeface="roboto" panose="02000000000000000000" pitchFamily="2" charset="0"/>
              </a:rPr>
              <a:t>*Export Current Inventory Menu</a:t>
            </a:r>
            <a:endParaRPr lang="en-US" b="0" i="0" dirty="0">
              <a:effectLst/>
              <a:latin typeface="roboto" panose="02000000000000000000" pitchFamily="2" charset="0"/>
            </a:endParaRPr>
          </a:p>
          <a:p>
            <a:pPr marL="742950" lvl="1" indent="-285750" algn="l">
              <a:buFont typeface="Arial" panose="020B0604020202020204" pitchFamily="34" charset="0"/>
              <a:buChar char="•"/>
            </a:pPr>
            <a:r>
              <a:rPr lang="en-US" b="0" i="0" dirty="0">
                <a:effectLst/>
                <a:latin typeface="roboto" panose="02000000000000000000" pitchFamily="2" charset="0"/>
              </a:rPr>
              <a:t>For this menu you can export your current Inventory as a readable Text file</a:t>
            </a:r>
          </a:p>
          <a:p>
            <a:pPr algn="l" fontAlgn="base"/>
            <a:endParaRPr lang="en-US" b="0" i="0" dirty="0">
              <a:effectLst/>
              <a:latin typeface="urw-din"/>
            </a:endParaRPr>
          </a:p>
        </p:txBody>
      </p:sp>
      <p:pic>
        <p:nvPicPr>
          <p:cNvPr id="4098" name="Picture 2" descr="Inventory Management png images | PNGWing">
            <a:extLst>
              <a:ext uri="{FF2B5EF4-FFF2-40B4-BE49-F238E27FC236}">
                <a16:creationId xmlns:a16="http://schemas.microsoft.com/office/drawing/2014/main" id="{07535631-140B-9621-B69B-870760B4FC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1854" y="4993927"/>
            <a:ext cx="2987705" cy="1662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143010"/>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B00E9-E5EB-2BDB-0A66-659716050009}"/>
              </a:ext>
            </a:extLst>
          </p:cNvPr>
          <p:cNvSpPr>
            <a:spLocks noGrp="1"/>
          </p:cNvSpPr>
          <p:nvPr>
            <p:ph type="title"/>
          </p:nvPr>
        </p:nvSpPr>
        <p:spPr>
          <a:xfrm>
            <a:off x="153508" y="1072419"/>
            <a:ext cx="10571998" cy="970450"/>
          </a:xfrm>
        </p:spPr>
        <p:txBody>
          <a:bodyPr/>
          <a:lstStyle/>
          <a:p>
            <a:r>
              <a:rPr lang="en-US" sz="3600" b="0" dirty="0">
                <a:solidFill>
                  <a:schemeClr val="bg1"/>
                </a:solidFill>
                <a:effectLst/>
                <a:latin typeface="Calibri" panose="020F0502020204030204" pitchFamily="34" charset="0"/>
                <a:ea typeface="Calibri" panose="020F0502020204030204" pitchFamily="34" charset="0"/>
              </a:rPr>
              <a:t>OBJECTIVES :</a:t>
            </a:r>
            <a:br>
              <a:rPr lang="en-IN" sz="3600" b="0" dirty="0">
                <a:solidFill>
                  <a:schemeClr val="bg1"/>
                </a:solidFill>
                <a:effectLst/>
                <a:latin typeface="Calibri" panose="020F0502020204030204" pitchFamily="34" charset="0"/>
                <a:ea typeface="Calibri" panose="020F0502020204030204" pitchFamily="34" charset="0"/>
              </a:rPr>
            </a:br>
            <a:endParaRPr lang="en-IN" sz="3600" b="0" dirty="0">
              <a:solidFill>
                <a:schemeClr val="bg1"/>
              </a:solidFill>
            </a:endParaRPr>
          </a:p>
        </p:txBody>
      </p:sp>
      <p:sp>
        <p:nvSpPr>
          <p:cNvPr id="3" name="TextBox 2">
            <a:extLst>
              <a:ext uri="{FF2B5EF4-FFF2-40B4-BE49-F238E27FC236}">
                <a16:creationId xmlns:a16="http://schemas.microsoft.com/office/drawing/2014/main" id="{F2EF47DC-A2C7-9479-862D-147862F8FAA8}"/>
              </a:ext>
            </a:extLst>
          </p:cNvPr>
          <p:cNvSpPr txBox="1"/>
          <p:nvPr/>
        </p:nvSpPr>
        <p:spPr>
          <a:xfrm>
            <a:off x="539262" y="2758543"/>
            <a:ext cx="8823569" cy="2056589"/>
          </a:xfrm>
          <a:prstGeom prst="rect">
            <a:avLst/>
          </a:prstGeom>
          <a:noFill/>
        </p:spPr>
        <p:txBody>
          <a:bodyPr wrap="square" rtlCol="0">
            <a:spAutoFit/>
          </a:bodyPr>
          <a:lstStyle/>
          <a:p>
            <a:pPr>
              <a:spcAft>
                <a:spcPts val="1185"/>
              </a:spcAft>
            </a:pPr>
            <a:r>
              <a:rPr lang="en-US" sz="1800" dirty="0">
                <a:effectLst/>
                <a:latin typeface="Calibri" panose="020F0502020204030204" pitchFamily="34" charset="0"/>
                <a:ea typeface="Calibri" panose="020F0502020204030204" pitchFamily="34" charset="0"/>
              </a:rPr>
              <a:t>The main objectives of the project are: </a:t>
            </a:r>
            <a:endParaRPr lang="en-IN" sz="1800" dirty="0">
              <a:effectLst/>
              <a:latin typeface="Calibri" panose="020F0502020204030204" pitchFamily="34" charset="0"/>
              <a:ea typeface="Calibri" panose="020F0502020204030204" pitchFamily="34" charset="0"/>
            </a:endParaRPr>
          </a:p>
          <a:p>
            <a:pPr marL="342900" lvl="0" indent="-342900" algn="just" fontAlgn="base">
              <a:lnSpc>
                <a:spcPct val="110000"/>
              </a:lnSpc>
              <a:spcAft>
                <a:spcPts val="1185"/>
              </a:spcAft>
              <a:buClr>
                <a:srgbClr val="000000"/>
              </a:buClr>
              <a:buSzPts val="1200"/>
              <a:buFont typeface="Arial" panose="020B0604020202020204" pitchFamily="34" charset="0"/>
              <a:buChar char="•"/>
            </a:pPr>
            <a:r>
              <a:rPr lang="en-US" sz="18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To help organizations keep track of their vehicles</a:t>
            </a:r>
            <a:endParaRPr lang="en-IN" sz="18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algn="just" fontAlgn="base">
              <a:lnSpc>
                <a:spcPct val="110000"/>
              </a:lnSpc>
              <a:spcAft>
                <a:spcPts val="1910"/>
              </a:spcAft>
              <a:buClr>
                <a:srgbClr val="000000"/>
              </a:buClr>
              <a:buSzPts val="1200"/>
              <a:buFont typeface="Arial" panose="020B0604020202020204" pitchFamily="34" charset="0"/>
              <a:buChar char="•"/>
            </a:pPr>
            <a:r>
              <a:rPr lang="en-US" sz="18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To optimize their use, and reduce maintenance costs  </a:t>
            </a:r>
            <a:endParaRPr lang="en-IN" sz="18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just">
              <a:lnSpc>
                <a:spcPct val="150000"/>
              </a:lnSpc>
              <a:spcBef>
                <a:spcPts val="1200"/>
              </a:spcBef>
              <a:spcAft>
                <a:spcPts val="600"/>
              </a:spcAft>
            </a:pPr>
            <a:endParaRPr lang="en-IN" sz="1800" dirty="0">
              <a:effectLst/>
              <a:latin typeface="Calibri" panose="020F0502020204030204" pitchFamily="34" charset="0"/>
              <a:ea typeface="Calibri" panose="020F0502020204030204" pitchFamily="34" charset="0"/>
            </a:endParaRPr>
          </a:p>
        </p:txBody>
      </p:sp>
      <p:pic>
        <p:nvPicPr>
          <p:cNvPr id="3074" name="Picture 2" descr="Inventory Management - Inventory System Png PNG Image | Transparent PNG  Free Download on SeekPNG">
            <a:extLst>
              <a:ext uri="{FF2B5EF4-FFF2-40B4-BE49-F238E27FC236}">
                <a16:creationId xmlns:a16="http://schemas.microsoft.com/office/drawing/2014/main" id="{2DFAD551-F8FB-7C76-0A6F-A776D3DAF5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0904" y="4189047"/>
            <a:ext cx="7810500" cy="2460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959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D629A-CD9E-4AFB-9F6C-34686476213C}"/>
              </a:ext>
            </a:extLst>
          </p:cNvPr>
          <p:cNvSpPr>
            <a:spLocks noGrp="1"/>
          </p:cNvSpPr>
          <p:nvPr>
            <p:ph type="title"/>
          </p:nvPr>
        </p:nvSpPr>
        <p:spPr>
          <a:xfrm>
            <a:off x="155262" y="794029"/>
            <a:ext cx="10571998" cy="970450"/>
          </a:xfrm>
        </p:spPr>
        <p:txBody>
          <a:bodyPr/>
          <a:lstStyle/>
          <a:p>
            <a:r>
              <a:rPr lang="en-IN" b="0" i="0" dirty="0">
                <a:solidFill>
                  <a:schemeClr val="tx1"/>
                </a:solidFill>
                <a:effectLst/>
                <a:latin typeface="Lucida Sans" panose="020B0602030504020204" pitchFamily="34" charset="0"/>
              </a:rPr>
              <a:t>User interface :</a:t>
            </a:r>
            <a:endParaRPr lang="en-IN" dirty="0">
              <a:solidFill>
                <a:schemeClr val="tx1"/>
              </a:solidFill>
              <a:latin typeface="Lucida Sans" panose="020B0602030504020204" pitchFamily="34" charset="0"/>
            </a:endParaRPr>
          </a:p>
        </p:txBody>
      </p:sp>
      <p:pic>
        <p:nvPicPr>
          <p:cNvPr id="5" name="Picture 4" descr="Text&#10;&#10;Description automatically generated">
            <a:extLst>
              <a:ext uri="{FF2B5EF4-FFF2-40B4-BE49-F238E27FC236}">
                <a16:creationId xmlns:a16="http://schemas.microsoft.com/office/drawing/2014/main" id="{6047D1E9-87E8-E673-A09D-05B530DAECF5}"/>
              </a:ext>
            </a:extLst>
          </p:cNvPr>
          <p:cNvPicPr>
            <a:picLocks noChangeAspect="1"/>
          </p:cNvPicPr>
          <p:nvPr/>
        </p:nvPicPr>
        <p:blipFill>
          <a:blip r:embed="rId2"/>
          <a:stretch>
            <a:fillRect/>
          </a:stretch>
        </p:blipFill>
        <p:spPr>
          <a:xfrm>
            <a:off x="0" y="2058909"/>
            <a:ext cx="4378638" cy="2879382"/>
          </a:xfrm>
          <a:prstGeom prst="rect">
            <a:avLst/>
          </a:prstGeom>
        </p:spPr>
      </p:pic>
      <p:pic>
        <p:nvPicPr>
          <p:cNvPr id="8" name="Picture 7" descr="A screenshot of a computer&#10;&#10;Description automatically generated with medium confidence">
            <a:extLst>
              <a:ext uri="{FF2B5EF4-FFF2-40B4-BE49-F238E27FC236}">
                <a16:creationId xmlns:a16="http://schemas.microsoft.com/office/drawing/2014/main" id="{651B456A-3464-68C8-B8AC-EA3F05DA7CAD}"/>
              </a:ext>
            </a:extLst>
          </p:cNvPr>
          <p:cNvPicPr>
            <a:picLocks noChangeAspect="1"/>
          </p:cNvPicPr>
          <p:nvPr/>
        </p:nvPicPr>
        <p:blipFill>
          <a:blip r:embed="rId3"/>
          <a:stretch>
            <a:fillRect/>
          </a:stretch>
        </p:blipFill>
        <p:spPr>
          <a:xfrm>
            <a:off x="0" y="5013005"/>
            <a:ext cx="4378638" cy="1741107"/>
          </a:xfrm>
          <a:prstGeom prst="rect">
            <a:avLst/>
          </a:prstGeom>
        </p:spPr>
      </p:pic>
      <p:pic>
        <p:nvPicPr>
          <p:cNvPr id="12" name="Picture 11" descr="Text&#10;&#10;Description automatically generated">
            <a:extLst>
              <a:ext uri="{FF2B5EF4-FFF2-40B4-BE49-F238E27FC236}">
                <a16:creationId xmlns:a16="http://schemas.microsoft.com/office/drawing/2014/main" id="{8A1A5D8D-2E60-094E-CD02-4B7521BA71DD}"/>
              </a:ext>
            </a:extLst>
          </p:cNvPr>
          <p:cNvPicPr>
            <a:picLocks noChangeAspect="1"/>
          </p:cNvPicPr>
          <p:nvPr/>
        </p:nvPicPr>
        <p:blipFill>
          <a:blip r:embed="rId4"/>
          <a:stretch>
            <a:fillRect/>
          </a:stretch>
        </p:blipFill>
        <p:spPr>
          <a:xfrm>
            <a:off x="4514850" y="2129361"/>
            <a:ext cx="7677150" cy="4509564"/>
          </a:xfrm>
          <a:prstGeom prst="rect">
            <a:avLst/>
          </a:prstGeom>
        </p:spPr>
      </p:pic>
    </p:spTree>
    <p:extLst>
      <p:ext uri="{BB962C8B-B14F-4D97-AF65-F5344CB8AC3E}">
        <p14:creationId xmlns:p14="http://schemas.microsoft.com/office/powerpoint/2010/main" val="757168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7234D-7741-4228-A767-8B8557661564}"/>
              </a:ext>
            </a:extLst>
          </p:cNvPr>
          <p:cNvSpPr>
            <a:spLocks noGrp="1"/>
          </p:cNvSpPr>
          <p:nvPr>
            <p:ph type="title"/>
          </p:nvPr>
        </p:nvSpPr>
        <p:spPr/>
        <p:txBody>
          <a:bodyPr/>
          <a:lstStyle/>
          <a:p>
            <a:r>
              <a:rPr lang="en-IN" dirty="0"/>
              <a:t>SOFTWARE AND HARDWARE REQUIREMENTS</a:t>
            </a:r>
          </a:p>
        </p:txBody>
      </p:sp>
      <p:sp>
        <p:nvSpPr>
          <p:cNvPr id="4" name="TextBox 3">
            <a:extLst>
              <a:ext uri="{FF2B5EF4-FFF2-40B4-BE49-F238E27FC236}">
                <a16:creationId xmlns:a16="http://schemas.microsoft.com/office/drawing/2014/main" id="{A0A46E65-5AD0-4EE7-8B20-90DE7C66A9AC}"/>
              </a:ext>
            </a:extLst>
          </p:cNvPr>
          <p:cNvSpPr txBox="1"/>
          <p:nvPr/>
        </p:nvSpPr>
        <p:spPr>
          <a:xfrm>
            <a:off x="506027" y="2358333"/>
            <a:ext cx="10093911" cy="3693319"/>
          </a:xfrm>
          <a:prstGeom prst="rect">
            <a:avLst/>
          </a:prstGeom>
          <a:noFill/>
        </p:spPr>
        <p:txBody>
          <a:bodyPr wrap="square" rtlCol="0">
            <a:spAutoFit/>
          </a:bodyPr>
          <a:lstStyle/>
          <a:p>
            <a:r>
              <a:rPr lang="en-US" dirty="0"/>
              <a:t>1)CPU: Intel or AMD processor with 64-bit support. Recommended 2.8 GHz or faster processor</a:t>
            </a:r>
          </a:p>
          <a:p>
            <a:r>
              <a:rPr lang="en-US" dirty="0"/>
              <a:t> </a:t>
            </a:r>
          </a:p>
          <a:p>
            <a:r>
              <a:rPr lang="en-US" dirty="0"/>
              <a:t>2)GPU: </a:t>
            </a:r>
            <a:r>
              <a:rPr lang="en-US" dirty="0" err="1"/>
              <a:t>nVidia</a:t>
            </a:r>
            <a:r>
              <a:rPr lang="en-US" dirty="0"/>
              <a:t> GeForce GTX 1050 or equivalent:</a:t>
            </a:r>
          </a:p>
          <a:p>
            <a:r>
              <a:rPr lang="en-IN" dirty="0"/>
              <a:t>Recommended </a:t>
            </a:r>
            <a:r>
              <a:rPr lang="en-IN" dirty="0" err="1"/>
              <a:t>nVidia</a:t>
            </a:r>
            <a:r>
              <a:rPr lang="en-IN" dirty="0"/>
              <a:t> GeForce GTX 1660 or Quadro T1000 </a:t>
            </a:r>
          </a:p>
          <a:p>
            <a:endParaRPr lang="en-IN" dirty="0"/>
          </a:p>
          <a:p>
            <a:r>
              <a:rPr lang="en-IN" dirty="0"/>
              <a:t>3)Disk Storage: 4 GB of free disk space</a:t>
            </a:r>
          </a:p>
          <a:p>
            <a:endParaRPr lang="en-IN" dirty="0"/>
          </a:p>
          <a:p>
            <a:r>
              <a:rPr lang="en-IN" dirty="0"/>
              <a:t>4)Monitor Resolution: 1280x800 Recommended: </a:t>
            </a:r>
          </a:p>
          <a:p>
            <a:r>
              <a:rPr lang="en-IN" dirty="0"/>
              <a:t> 1920x1080 </a:t>
            </a:r>
          </a:p>
          <a:p>
            <a:r>
              <a:rPr lang="en-IN" dirty="0"/>
              <a:t>  Software requirements </a:t>
            </a:r>
            <a:r>
              <a:rPr lang="en-IN"/>
              <a:t>are: </a:t>
            </a:r>
            <a:endParaRPr lang="en-IN" dirty="0"/>
          </a:p>
          <a:p>
            <a:r>
              <a:rPr lang="en-IN" dirty="0"/>
              <a:t> SP1: Recommended Windows 10 </a:t>
            </a:r>
          </a:p>
          <a:p>
            <a:r>
              <a:rPr lang="en-IN" dirty="0"/>
              <a:t>  2 :Compiler: code blocks complier or Dev C</a:t>
            </a:r>
          </a:p>
        </p:txBody>
      </p:sp>
    </p:spTree>
    <p:extLst>
      <p:ext uri="{BB962C8B-B14F-4D97-AF65-F5344CB8AC3E}">
        <p14:creationId xmlns:p14="http://schemas.microsoft.com/office/powerpoint/2010/main" val="2724779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4E5B-184C-BF7B-62B3-662FE7460E7C}"/>
              </a:ext>
            </a:extLst>
          </p:cNvPr>
          <p:cNvSpPr>
            <a:spLocks noGrp="1"/>
          </p:cNvSpPr>
          <p:nvPr>
            <p:ph type="ctrTitle"/>
          </p:nvPr>
        </p:nvSpPr>
        <p:spPr/>
        <p:txBody>
          <a:bodyPr/>
          <a:lstStyle/>
          <a:p>
            <a:r>
              <a:rPr lang="en-IN" b="0" dirty="0">
                <a:solidFill>
                  <a:schemeClr val="bg1"/>
                </a:solidFill>
                <a:latin typeface="Arial" panose="020B0604020202020204" pitchFamily="34" charset="0"/>
                <a:cs typeface="Arial" panose="020B0604020202020204" pitchFamily="34" charset="0"/>
              </a:rPr>
              <a:t>THANK YOU </a:t>
            </a:r>
          </a:p>
        </p:txBody>
      </p:sp>
      <p:sp>
        <p:nvSpPr>
          <p:cNvPr id="4" name="TextBox 3">
            <a:extLst>
              <a:ext uri="{FF2B5EF4-FFF2-40B4-BE49-F238E27FC236}">
                <a16:creationId xmlns:a16="http://schemas.microsoft.com/office/drawing/2014/main" id="{07682C6F-7E69-8FD8-D536-192E0DA98BB3}"/>
              </a:ext>
            </a:extLst>
          </p:cNvPr>
          <p:cNvSpPr txBox="1"/>
          <p:nvPr/>
        </p:nvSpPr>
        <p:spPr>
          <a:xfrm>
            <a:off x="7205785" y="5455138"/>
            <a:ext cx="4949753" cy="523220"/>
          </a:xfrm>
          <a:prstGeom prst="rect">
            <a:avLst/>
          </a:prstGeom>
          <a:noFill/>
        </p:spPr>
        <p:txBody>
          <a:bodyPr wrap="none" rtlCol="0">
            <a:spAutoFit/>
          </a:bodyPr>
          <a:lstStyle/>
          <a:p>
            <a:r>
              <a:rPr lang="en-IN" sz="2800" dirty="0">
                <a:latin typeface="Arial" panose="020B0604020202020204" pitchFamily="34" charset="0"/>
                <a:cs typeface="Arial" panose="020B0604020202020204" pitchFamily="34" charset="0"/>
              </a:rPr>
              <a:t>ARPIT DAGA – 1NH20CS303</a:t>
            </a:r>
          </a:p>
        </p:txBody>
      </p:sp>
    </p:spTree>
    <p:extLst>
      <p:ext uri="{BB962C8B-B14F-4D97-AF65-F5344CB8AC3E}">
        <p14:creationId xmlns:p14="http://schemas.microsoft.com/office/powerpoint/2010/main" val="21704837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580</TotalTime>
  <Words>484</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Arial</vt:lpstr>
      <vt:lpstr>Arial Rounded MT Bold</vt:lpstr>
      <vt:lpstr>Bell MT</vt:lpstr>
      <vt:lpstr>Calibri</vt:lpstr>
      <vt:lpstr>Century Gothic</vt:lpstr>
      <vt:lpstr>Lucida Sans</vt:lpstr>
      <vt:lpstr>Open Sans</vt:lpstr>
      <vt:lpstr>roboto</vt:lpstr>
      <vt:lpstr>Söhne</vt:lpstr>
      <vt:lpstr>urw-din</vt:lpstr>
      <vt:lpstr>Wingdings 2</vt:lpstr>
      <vt:lpstr>Quotable</vt:lpstr>
      <vt:lpstr>PowerPoint Presentation</vt:lpstr>
      <vt:lpstr>Vehicle Inventory </vt:lpstr>
      <vt:lpstr>Introduction</vt:lpstr>
      <vt:lpstr>METHODOLOGY</vt:lpstr>
      <vt:lpstr>Features: </vt:lpstr>
      <vt:lpstr>OBJECTIVES : </vt:lpstr>
      <vt:lpstr>User interface :</vt:lpstr>
      <vt:lpstr>SOFTWARE AND HARDWARE REQUIREMENTS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Vaccine Registration</dc:title>
  <dc:creator>arpit</dc:creator>
  <cp:lastModifiedBy>arpit</cp:lastModifiedBy>
  <cp:revision>24</cp:revision>
  <dcterms:created xsi:type="dcterms:W3CDTF">2021-12-02T13:08:28Z</dcterms:created>
  <dcterms:modified xsi:type="dcterms:W3CDTF">2023-01-19T04:57:30Z</dcterms:modified>
</cp:coreProperties>
</file>