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8"/>
  </p:notesMasterIdLst>
  <p:sldIdLst>
    <p:sldId id="256" r:id="rId2"/>
    <p:sldId id="257" r:id="rId3"/>
    <p:sldId id="289" r:id="rId4"/>
    <p:sldId id="318" r:id="rId5"/>
    <p:sldId id="330" r:id="rId6"/>
    <p:sldId id="331" r:id="rId7"/>
    <p:sldId id="326" r:id="rId8"/>
    <p:sldId id="259" r:id="rId9"/>
    <p:sldId id="333" r:id="rId10"/>
    <p:sldId id="334" r:id="rId11"/>
    <p:sldId id="305" r:id="rId12"/>
    <p:sldId id="309" r:id="rId13"/>
    <p:sldId id="311" r:id="rId14"/>
    <p:sldId id="332" r:id="rId15"/>
    <p:sldId id="290" r:id="rId16"/>
    <p:sldId id="327" r:id="rId17"/>
    <p:sldId id="322" r:id="rId18"/>
    <p:sldId id="307" r:id="rId19"/>
    <p:sldId id="321" r:id="rId20"/>
    <p:sldId id="323" r:id="rId21"/>
    <p:sldId id="324" r:id="rId22"/>
    <p:sldId id="328" r:id="rId23"/>
    <p:sldId id="329" r:id="rId24"/>
    <p:sldId id="320" r:id="rId25"/>
    <p:sldId id="297" r:id="rId26"/>
    <p:sldId id="32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fali badre" initials="sb" lastIdx="4" clrIdx="0">
    <p:extLst>
      <p:ext uri="{19B8F6BF-5375-455C-9EA6-DF929625EA0E}">
        <p15:presenceInfo xmlns:p15="http://schemas.microsoft.com/office/powerpoint/2012/main" userId="09d67d5b610a62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914" autoAdjust="0"/>
  </p:normalViewPr>
  <p:slideViewPr>
    <p:cSldViewPr snapToGrid="0">
      <p:cViewPr varScale="1">
        <p:scale>
          <a:sx n="94" d="100"/>
          <a:sy n="94" d="100"/>
        </p:scale>
        <p:origin x="274" y="77"/>
      </p:cViewPr>
      <p:guideLst>
        <p:guide orient="horz" pos="2160"/>
        <p:guide pos="3859"/>
      </p:guideLst>
    </p:cSldViewPr>
  </p:slideViewPr>
  <p:outlineViewPr>
    <p:cViewPr>
      <p:scale>
        <a:sx n="33" d="100"/>
        <a:sy n="33" d="100"/>
      </p:scale>
      <p:origin x="0" y="-3066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4T12:09:53.103" idx="2">
    <p:pos x="10" y="10"/>
    <p:text>do it as pervious slide</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24T12:10:16.203" idx="3">
    <p:pos x="10" y="10"/>
    <p:text>same as previous.....</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24T12:10:35.968" idx="4">
    <p:pos x="10" y="10"/>
    <p:text>do as in the slide before and make the image more clear</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881608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685800" y="1143000"/>
            <a:ext cx="5486400" cy="30861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565762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3" y="3085765"/>
            <a:ext cx="11262867"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3" y="2495447"/>
            <a:ext cx="10993547" cy="590321"/>
          </a:xfrm>
        </p:spPr>
        <p:txBody>
          <a:bodyPr anchor="t">
            <a:normAutofit/>
          </a:bodyPr>
          <a:lstStyle>
            <a:lvl1pPr marL="0" indent="0" algn="l">
              <a:buNone/>
              <a:defRPr sz="1600" cap="all">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9"/>
            <a:ext cx="2844800" cy="365125"/>
          </a:xfrm>
        </p:spPr>
        <p:txBody>
          <a:bodyPr/>
          <a:lstStyle>
            <a:lvl1pPr>
              <a:defRPr>
                <a:solidFill>
                  <a:schemeClr val="accent1">
                    <a:lumMod val="75000"/>
                    <a:lumOff val="25000"/>
                  </a:schemeClr>
                </a:solidFill>
              </a:defRPr>
            </a:lvl1pPr>
          </a:lstStyle>
          <a:p>
            <a:fld id="{534D7B2F-24C9-48F9-9454-5415367E0655}" type="datetimeFigureOut">
              <a:rPr lang="en-IN" smtClean="0"/>
              <a:t>27-05-2021</a:t>
            </a:fld>
            <a:endParaRPr lang="en-IN"/>
          </a:p>
        </p:txBody>
      </p:sp>
      <p:sp>
        <p:nvSpPr>
          <p:cNvPr id="5" name="Footer Placeholder 4"/>
          <p:cNvSpPr>
            <a:spLocks noGrp="1"/>
          </p:cNvSpPr>
          <p:nvPr>
            <p:ph type="ftr" sz="quarter" idx="11"/>
          </p:nvPr>
        </p:nvSpPr>
        <p:spPr>
          <a:xfrm>
            <a:off x="581192" y="5951813"/>
            <a:ext cx="6917211"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9"/>
            <a:ext cx="1016440" cy="365125"/>
          </a:xfrm>
        </p:spPr>
        <p:txBody>
          <a:bodyPr/>
          <a:lstStyle>
            <a:lvl1pPr>
              <a:defRPr>
                <a:solidFill>
                  <a:schemeClr val="accent1">
                    <a:lumMod val="75000"/>
                    <a:lumOff val="25000"/>
                  </a:schemeClr>
                </a:solidFill>
              </a:defRPr>
            </a:lvl1pPr>
          </a:lstStyle>
          <a:p>
            <a:fld id="{3364D870-EE68-4D7C-BF8C-47E35322BCDB}" type="slidenum">
              <a:rPr lang="en-IN" smtClean="0"/>
              <a:t>‹#›</a:t>
            </a:fld>
            <a:endParaRPr lang="en-IN"/>
          </a:p>
        </p:txBody>
      </p:sp>
    </p:spTree>
    <p:extLst>
      <p:ext uri="{BB962C8B-B14F-4D97-AF65-F5344CB8AC3E}">
        <p14:creationId xmlns:p14="http://schemas.microsoft.com/office/powerpoint/2010/main" val="33285287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5" y="614407"/>
            <a:ext cx="11309339"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D7B2F-24C9-48F9-9454-5415367E0655}"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t>‹#›</a:t>
            </a:fld>
            <a:endParaRPr lang="en-IN"/>
          </a:p>
        </p:txBody>
      </p:sp>
    </p:spTree>
    <p:extLst>
      <p:ext uri="{BB962C8B-B14F-4D97-AF65-F5344CB8AC3E}">
        <p14:creationId xmlns:p14="http://schemas.microsoft.com/office/powerpoint/2010/main" val="1813990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2"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2" y="675728"/>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5" y="675728"/>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4" y="5956139"/>
            <a:ext cx="1328141" cy="365125"/>
          </a:xfrm>
        </p:spPr>
        <p:txBody>
          <a:bodyPr/>
          <a:lstStyle>
            <a:lvl1pPr>
              <a:defRPr>
                <a:solidFill>
                  <a:schemeClr val="accent1">
                    <a:lumMod val="75000"/>
                    <a:lumOff val="25000"/>
                  </a:schemeClr>
                </a:solidFill>
              </a:defRPr>
            </a:lvl1pPr>
          </a:lstStyle>
          <a:p>
            <a:fld id="{534D7B2F-24C9-48F9-9454-5415367E0655}" type="datetimeFigureOut">
              <a:rPr lang="en-IN" smtClean="0"/>
              <a:t>27-05-2021</a:t>
            </a:fld>
            <a:endParaRPr lang="en-IN"/>
          </a:p>
        </p:txBody>
      </p:sp>
      <p:sp>
        <p:nvSpPr>
          <p:cNvPr id="5" name="Footer Placeholder 4"/>
          <p:cNvSpPr>
            <a:spLocks noGrp="1"/>
          </p:cNvSpPr>
          <p:nvPr>
            <p:ph type="ftr" sz="quarter" idx="11"/>
          </p:nvPr>
        </p:nvSpPr>
        <p:spPr>
          <a:xfrm>
            <a:off x="774925" y="5951813"/>
            <a:ext cx="7896279" cy="365125"/>
          </a:xfrm>
        </p:spPr>
        <p:txBody>
          <a:bodyPr/>
          <a:lstStyle/>
          <a:p>
            <a:endParaRPr lang="en-IN"/>
          </a:p>
        </p:txBody>
      </p:sp>
      <p:sp>
        <p:nvSpPr>
          <p:cNvPr id="6" name="Slide Number Placeholder 5"/>
          <p:cNvSpPr>
            <a:spLocks noGrp="1"/>
          </p:cNvSpPr>
          <p:nvPr>
            <p:ph type="sldNum" sz="quarter" idx="12"/>
          </p:nvPr>
        </p:nvSpPr>
        <p:spPr>
          <a:xfrm>
            <a:off x="10446616" y="5956139"/>
            <a:ext cx="1164195" cy="365125"/>
          </a:xfrm>
        </p:spPr>
        <p:txBody>
          <a:bodyPr/>
          <a:lstStyle>
            <a:lvl1pPr>
              <a:defRPr>
                <a:solidFill>
                  <a:schemeClr val="accent1">
                    <a:lumMod val="75000"/>
                    <a:lumOff val="25000"/>
                  </a:schemeClr>
                </a:solidFill>
              </a:defRPr>
            </a:lvl1pPr>
          </a:lstStyle>
          <a:p>
            <a:fld id="{3364D870-EE68-4D7C-BF8C-47E35322BCDB}" type="slidenum">
              <a:rPr lang="en-IN" smtClean="0"/>
              <a:t>‹#›</a:t>
            </a:fld>
            <a:endParaRPr lang="en-IN"/>
          </a:p>
        </p:txBody>
      </p:sp>
    </p:spTree>
    <p:extLst>
      <p:ext uri="{BB962C8B-B14F-4D97-AF65-F5344CB8AC3E}">
        <p14:creationId xmlns:p14="http://schemas.microsoft.com/office/powerpoint/2010/main" val="27148073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5" y="614407"/>
            <a:ext cx="11309339"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4" y="2180498"/>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D7B2F-24C9-48F9-9454-5415367E0655}"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1" y="5956139"/>
            <a:ext cx="1052508" cy="365125"/>
          </a:xfrm>
        </p:spPr>
        <p:txBody>
          <a:bodyPr/>
          <a:lstStyle/>
          <a:p>
            <a:fld id="{3364D870-EE68-4D7C-BF8C-47E35322BCDB}" type="slidenum">
              <a:rPr lang="en-IN" smtClean="0"/>
              <a:t>‹#›</a:t>
            </a:fld>
            <a:endParaRPr lang="en-IN"/>
          </a:p>
        </p:txBody>
      </p:sp>
    </p:spTree>
    <p:extLst>
      <p:ext uri="{BB962C8B-B14F-4D97-AF65-F5344CB8AC3E}">
        <p14:creationId xmlns:p14="http://schemas.microsoft.com/office/powerpoint/2010/main" val="1009059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6"/>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3043912"/>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4541417"/>
            <a:ext cx="11029615" cy="600556"/>
          </a:xfrm>
        </p:spPr>
        <p:txBody>
          <a:bodyPr anchor="t">
            <a:normAutofit/>
          </a:bodyPr>
          <a:lstStyle>
            <a:lvl1pPr marL="0" indent="0" algn="l">
              <a:buNone/>
              <a:defRPr sz="1800" cap="all">
                <a:solidFill>
                  <a:schemeClr val="accent2"/>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34D7B2F-24C9-48F9-9454-5415367E0655}" type="datetimeFigureOut">
              <a:rPr lang="en-IN" smtClean="0"/>
              <a:t>27-05-2021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364D870-EE68-4D7C-BF8C-47E35322BCDB}" type="slidenum">
              <a:rPr lang="en-IN" smtClean="0"/>
              <a:t>‹#›</a:t>
            </a:fld>
            <a:endParaRPr lang="en-IN"/>
          </a:p>
        </p:txBody>
      </p:sp>
    </p:spTree>
    <p:extLst>
      <p:ext uri="{BB962C8B-B14F-4D97-AF65-F5344CB8AC3E}">
        <p14:creationId xmlns:p14="http://schemas.microsoft.com/office/powerpoint/2010/main" val="35531137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3" y="606556"/>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4" y="2228004"/>
            <a:ext cx="5422391"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4D7B2F-24C9-48F9-9454-5415367E0655}"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64D870-EE68-4D7C-BF8C-47E35322BCDB}" type="slidenum">
              <a:rPr lang="en-IN" smtClean="0"/>
              <a:t>‹#›</a:t>
            </a:fld>
            <a:endParaRPr lang="en-IN"/>
          </a:p>
        </p:txBody>
      </p:sp>
    </p:spTree>
    <p:extLst>
      <p:ext uri="{BB962C8B-B14F-4D97-AF65-F5344CB8AC3E}">
        <p14:creationId xmlns:p14="http://schemas.microsoft.com/office/powerpoint/2010/main" val="7673419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3" y="606556"/>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4D7B2F-24C9-48F9-9454-5415367E0655}" type="datetimeFigureOut">
              <a:rPr lang="en-IN" smtClean="0"/>
              <a:t>27-05-2021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64D870-EE68-4D7C-BF8C-47E35322BCDB}" type="slidenum">
              <a:rPr lang="en-IN" smtClean="0"/>
              <a:t>‹#›</a:t>
            </a:fld>
            <a:endParaRPr lang="en-IN"/>
          </a:p>
        </p:txBody>
      </p:sp>
    </p:spTree>
    <p:extLst>
      <p:ext uri="{BB962C8B-B14F-4D97-AF65-F5344CB8AC3E}">
        <p14:creationId xmlns:p14="http://schemas.microsoft.com/office/powerpoint/2010/main" val="23995425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6"/>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5"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4D7B2F-24C9-48F9-9454-5415367E0655}" type="datetimeFigureOut">
              <a:rPr lang="en-IN" smtClean="0"/>
              <a:t>27-05-2021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64D870-EE68-4D7C-BF8C-47E35322BCDB}" type="slidenum">
              <a:rPr lang="en-IN" smtClean="0"/>
              <a:t>‹#›</a:t>
            </a:fld>
            <a:endParaRPr lang="en-IN"/>
          </a:p>
        </p:txBody>
      </p:sp>
    </p:spTree>
    <p:extLst>
      <p:ext uri="{BB962C8B-B14F-4D97-AF65-F5344CB8AC3E}">
        <p14:creationId xmlns:p14="http://schemas.microsoft.com/office/powerpoint/2010/main" val="2330422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D7B2F-24C9-48F9-9454-5415367E0655}" type="datetimeFigureOut">
              <a:rPr lang="en-IN" smtClean="0"/>
              <a:t>27-05-2021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64D870-EE68-4D7C-BF8C-47E35322BCDB}" type="slidenum">
              <a:rPr lang="en-IN" smtClean="0"/>
              <a:t>‹#›</a:t>
            </a:fld>
            <a:endParaRPr lang="en-IN"/>
          </a:p>
        </p:txBody>
      </p:sp>
    </p:spTree>
    <p:extLst>
      <p:ext uri="{BB962C8B-B14F-4D97-AF65-F5344CB8AC3E}">
        <p14:creationId xmlns:p14="http://schemas.microsoft.com/office/powerpoint/2010/main" val="27157079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4" y="5262298"/>
            <a:ext cx="5869987" cy="689515"/>
          </a:xfrm>
        </p:spPr>
        <p:txBody>
          <a:bodyPr anchor="ctr">
            <a:normAutofit/>
          </a:bodyPr>
          <a:lstStyle>
            <a:lvl1pPr marL="0" indent="0" algn="r">
              <a:buNone/>
              <a:defRPr sz="1100">
                <a:solidFill>
                  <a:schemeClr val="bg1"/>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34D7B2F-24C9-48F9-9454-5415367E0655}" type="datetimeFigureOut">
              <a:rPr lang="en-IN" smtClean="0"/>
              <a:t>27-05-2021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364D870-EE68-4D7C-BF8C-47E35322BCDB}" type="slidenum">
              <a:rPr lang="en-IN" smtClean="0"/>
              <a:t>‹#›</a:t>
            </a:fld>
            <a:endParaRPr lang="en-IN"/>
          </a:p>
        </p:txBody>
      </p:sp>
    </p:spTree>
    <p:extLst>
      <p:ext uri="{BB962C8B-B14F-4D97-AF65-F5344CB8AC3E}">
        <p14:creationId xmlns:p14="http://schemas.microsoft.com/office/powerpoint/2010/main" val="73905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3" y="5260129"/>
            <a:ext cx="11029617" cy="598671"/>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D7B2F-24C9-48F9-9454-5415367E0655}"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64D870-EE68-4D7C-BF8C-47E35322BCDB}" type="slidenum">
              <a:rPr lang="en-IN" smtClean="0"/>
              <a:t>‹#›</a:t>
            </a:fld>
            <a:endParaRPr lang="en-IN"/>
          </a:p>
        </p:txBody>
      </p:sp>
    </p:spTree>
    <p:extLst>
      <p:ext uri="{BB962C8B-B14F-4D97-AF65-F5344CB8AC3E}">
        <p14:creationId xmlns:p14="http://schemas.microsoft.com/office/powerpoint/2010/main" val="37290079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3" y="5956139"/>
            <a:ext cx="2844799" cy="365125"/>
          </a:xfrm>
          <a:prstGeom prst="rect">
            <a:avLst/>
          </a:prstGeom>
        </p:spPr>
        <p:txBody>
          <a:bodyPr vert="horz" lIns="91440" tIns="45720" rIns="91440" bIns="45720" rtlCol="0" anchor="ctr"/>
          <a:lstStyle>
            <a:lvl1pPr algn="r">
              <a:defRPr sz="900">
                <a:solidFill>
                  <a:schemeClr val="accent2"/>
                </a:solidFill>
              </a:defRPr>
            </a:lvl1pPr>
          </a:lstStyle>
          <a:p>
            <a:fld id="{534D7B2F-24C9-48F9-9454-5415367E0655}" type="datetimeFigureOut">
              <a:rPr lang="en-IN" smtClean="0"/>
              <a:t>27-05-2021</a:t>
            </a:fld>
            <a:endParaRPr lang="en-IN"/>
          </a:p>
        </p:txBody>
      </p:sp>
      <p:sp>
        <p:nvSpPr>
          <p:cNvPr id="5" name="Footer Placeholder 4"/>
          <p:cNvSpPr>
            <a:spLocks noGrp="1"/>
          </p:cNvSpPr>
          <p:nvPr>
            <p:ph type="ftr" sz="quarter" idx="3"/>
          </p:nvPr>
        </p:nvSpPr>
        <p:spPr>
          <a:xfrm>
            <a:off x="581192" y="5951813"/>
            <a:ext cx="6917211"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1" y="5956139"/>
            <a:ext cx="1052511" cy="365125"/>
          </a:xfrm>
          <a:prstGeom prst="rect">
            <a:avLst/>
          </a:prstGeom>
        </p:spPr>
        <p:txBody>
          <a:bodyPr vert="horz" lIns="91440" tIns="45720" rIns="91440" bIns="45720" rtlCol="0" anchor="ctr"/>
          <a:lstStyle>
            <a:lvl1pPr algn="r">
              <a:defRPr sz="900">
                <a:solidFill>
                  <a:schemeClr val="accent2"/>
                </a:solidFill>
              </a:defRPr>
            </a:lvl1pPr>
          </a:lstStyle>
          <a:p>
            <a:fld id="{3364D870-EE68-4D7C-BF8C-47E35322BCDB}" type="slidenum">
              <a:rPr lang="en-IN" smtClean="0"/>
              <a:t>‹#›</a:t>
            </a:fld>
            <a:endParaRPr lang="en-IN"/>
          </a:p>
        </p:txBody>
      </p:sp>
      <p:sp>
        <p:nvSpPr>
          <p:cNvPr id="9" name="Rectangle 8"/>
          <p:cNvSpPr/>
          <p:nvPr/>
        </p:nvSpPr>
        <p:spPr>
          <a:xfrm>
            <a:off x="446535"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173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189"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ypi.org/project/emoj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colah.github.io/posts/2015-08-Understanding-LSTMs/?source=post_page---------------------------"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colah.github.io/posts/2015-08-Understanding-LSTMs/?source=post_page---------------------------" TargetMode="Externa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olah.github.io/posts/2015-08-Understanding-LSTMs/?source=post_page---------------------------" TargetMode="Externa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rtatman/glove-global-vectors-for-word-representation" TargetMode="External"/><Relationship Id="rId2" Type="http://schemas.openxmlformats.org/officeDocument/2006/relationships/hyperlink" Target="https://www.kaggle.com/alvinrindra/emojif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mojipedia.org/stats/" TargetMode="External"/><Relationship Id="rId2" Type="http://schemas.openxmlformats.org/officeDocument/2006/relationships/hyperlink" Target="https://cdn.emogi.com/docs/reports/2016_emoji_report.pdf" TargetMode="External"/><Relationship Id="rId1" Type="http://schemas.openxmlformats.org/officeDocument/2006/relationships/slideLayout" Target="../slideLayouts/slideLayout2.xml"/><Relationship Id="rId5" Type="http://schemas.openxmlformats.org/officeDocument/2006/relationships/hyperlink" Target="https://www.zipwhip.com/blog/heres-how-each-generation-prefers-to-text-with-your-business/" TargetMode="External"/><Relationship Id="rId4" Type="http://schemas.openxmlformats.org/officeDocument/2006/relationships/hyperlink" Target="http://blog.emojics.com/emojis-increase-user-engagemen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66633" y="3921166"/>
            <a:ext cx="7658735" cy="553998"/>
          </a:xfrm>
          <a:prstGeom prst="rect">
            <a:avLst/>
          </a:prstGeom>
          <a:noFill/>
        </p:spPr>
        <p:txBody>
          <a:bodyPr wrap="square" rtlCol="0">
            <a:spAutoFit/>
          </a:bodyPr>
          <a:lstStyle/>
          <a:p>
            <a:pPr algn="ctr"/>
            <a:r>
              <a:rPr lang="en-US" sz="3000" b="1" dirty="0">
                <a:solidFill>
                  <a:schemeClr val="accent2">
                    <a:lumMod val="75000"/>
                  </a:schemeClr>
                </a:solidFill>
              </a:rPr>
              <a:t>EMOJIFY</a:t>
            </a:r>
          </a:p>
        </p:txBody>
      </p:sp>
      <p:sp>
        <p:nvSpPr>
          <p:cNvPr id="4" name="TextBox 3"/>
          <p:cNvSpPr txBox="1"/>
          <p:nvPr/>
        </p:nvSpPr>
        <p:spPr>
          <a:xfrm>
            <a:off x="1382714" y="2877823"/>
            <a:ext cx="9426575" cy="1015663"/>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PRESENTATION FOR TY MINI PROJECT </a:t>
            </a:r>
          </a:p>
          <a:p>
            <a:pPr algn="ctr"/>
            <a:r>
              <a:rPr lang="en-IN" sz="3000" b="1" dirty="0" smtClean="0">
                <a:latin typeface="Times New Roman" panose="02020603050405020304" pitchFamily="18" charset="0"/>
                <a:cs typeface="Times New Roman" panose="02020603050405020304" pitchFamily="18" charset="0"/>
              </a:rPr>
              <a:t>(FINAL PRESENTATION)</a:t>
            </a:r>
            <a:endParaRPr lang="en-IN" sz="3000" b="1" dirty="0"/>
          </a:p>
        </p:txBody>
      </p:sp>
      <p:pic>
        <p:nvPicPr>
          <p:cNvPr id="3078" name="Picture 6" descr="Image result for mit academy of engineering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045" y="819512"/>
            <a:ext cx="4914900" cy="923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38551" y="1834480"/>
            <a:ext cx="4939173" cy="523220"/>
          </a:xfrm>
          <a:prstGeom prst="rect">
            <a:avLst/>
          </a:prstGeom>
          <a:noFill/>
        </p:spPr>
        <p:txBody>
          <a:bodyPr wrap="none" rtlCol="0">
            <a:spAutoFit/>
            <a:scene3d>
              <a:camera prst="orthographicFront"/>
              <a:lightRig rig="threePt" dir="t"/>
            </a:scene3d>
          </a:bodyPr>
          <a:lstStyle/>
          <a:p>
            <a:r>
              <a:rPr lang="en-IN" sz="2800" dirty="0">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School of Computer Engineering</a:t>
            </a:r>
          </a:p>
        </p:txBody>
      </p:sp>
      <p:sp>
        <p:nvSpPr>
          <p:cNvPr id="7" name="Subtitle 2"/>
          <p:cNvSpPr txBox="1"/>
          <p:nvPr/>
        </p:nvSpPr>
        <p:spPr>
          <a:xfrm>
            <a:off x="574695" y="5178066"/>
            <a:ext cx="3157047" cy="10346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20" name="Picture 6" descr="Image result for mit academy of engineering logo">
            <a:extLst>
              <a:ext uri="{FF2B5EF4-FFF2-40B4-BE49-F238E27FC236}">
                <a16:creationId xmlns="" xmlns:a16="http://schemas.microsoft.com/office/drawing/2014/main" id="{88084E7A-9DF9-4E82-9A22-A89D19954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51" y="800424"/>
            <a:ext cx="4914900" cy="92392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5">
            <a:extLst>
              <a:ext uri="{FF2B5EF4-FFF2-40B4-BE49-F238E27FC236}">
                <a16:creationId xmlns="" xmlns:a16="http://schemas.microsoft.com/office/drawing/2014/main" id="{7C3435D8-02A0-4A36-9853-DE280CD5EE0E}"/>
              </a:ext>
            </a:extLst>
          </p:cNvPr>
          <p:cNvSpPr>
            <a:spLocks noGrp="1"/>
          </p:cNvSpPr>
          <p:nvPr>
            <p:ph type="title"/>
          </p:nvPr>
        </p:nvSpPr>
        <p:spPr>
          <a:xfrm>
            <a:off x="581191" y="5396201"/>
            <a:ext cx="3150551" cy="689515"/>
          </a:xfrm>
        </p:spPr>
        <p:txBody>
          <a:bodyPr>
            <a:normAutofit fontScale="90000"/>
          </a:bodyPr>
          <a:lstStyle/>
          <a:p>
            <a:r>
              <a:rPr lang="en-IN" b="1" dirty="0">
                <a:solidFill>
                  <a:schemeClr val="bg1"/>
                </a:solidFill>
                <a:latin typeface="Times New Roman" panose="02020603050405020304" pitchFamily="18" charset="0"/>
                <a:cs typeface="Times New Roman" panose="02020603050405020304" pitchFamily="18" charset="0"/>
              </a:rPr>
              <a:t>GUIDE</a:t>
            </a:r>
            <a:br>
              <a:rPr lang="en-IN"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PROF. RANJANA BADRE </a:t>
            </a:r>
            <a:endParaRPr lang="en-IN" dirty="0"/>
          </a:p>
        </p:txBody>
      </p:sp>
      <p:sp>
        <p:nvSpPr>
          <p:cNvPr id="27" name="Text Placeholder 26">
            <a:extLst>
              <a:ext uri="{FF2B5EF4-FFF2-40B4-BE49-F238E27FC236}">
                <a16:creationId xmlns="" xmlns:a16="http://schemas.microsoft.com/office/drawing/2014/main" id="{2D8A3AE2-4EAF-49BC-814D-21E95956E281}"/>
              </a:ext>
            </a:extLst>
          </p:cNvPr>
          <p:cNvSpPr>
            <a:spLocks noGrp="1"/>
          </p:cNvSpPr>
          <p:nvPr>
            <p:ph type="body" sz="half" idx="2"/>
          </p:nvPr>
        </p:nvSpPr>
        <p:spPr>
          <a:xfrm>
            <a:off x="4811696" y="5178065"/>
            <a:ext cx="6871317" cy="1142835"/>
          </a:xfrm>
        </p:spPr>
        <p:txBody>
          <a:bodyPr>
            <a:noAutofit/>
          </a:bodyPr>
          <a:lstStyle/>
          <a:p>
            <a:pPr>
              <a:spcBef>
                <a:spcPts val="0"/>
              </a:spcBef>
            </a:pPr>
            <a:r>
              <a:rPr lang="en-IN" sz="1400" b="1" dirty="0">
                <a:latin typeface="Times New Roman" panose="02020603050405020304" pitchFamily="18" charset="0"/>
                <a:cs typeface="Times New Roman" panose="02020603050405020304" pitchFamily="18" charset="0"/>
              </a:rPr>
              <a:t>STUDENTS NAME:</a:t>
            </a:r>
          </a:p>
          <a:p>
            <a:pPr>
              <a:spcBef>
                <a:spcPts val="0"/>
              </a:spcBef>
            </a:pPr>
            <a:r>
              <a:rPr lang="en-IN" sz="1600" dirty="0">
                <a:latin typeface="Times New Roman" panose="02020603050405020304" pitchFamily="18" charset="0"/>
                <a:cs typeface="Times New Roman" panose="02020603050405020304" pitchFamily="18" charset="0"/>
              </a:rPr>
              <a:t>VARUN DANGRI (SCETTY121) </a:t>
            </a:r>
          </a:p>
          <a:p>
            <a:pPr>
              <a:spcBef>
                <a:spcPts val="0"/>
              </a:spcBef>
            </a:pPr>
            <a:r>
              <a:rPr lang="en-IN" sz="1600" dirty="0">
                <a:latin typeface="Times New Roman" panose="02020603050405020304" pitchFamily="18" charset="0"/>
                <a:cs typeface="Times New Roman" panose="02020603050405020304" pitchFamily="18" charset="0"/>
              </a:rPr>
              <a:t> HUTESH VIDHATE (SCETTY123)  </a:t>
            </a:r>
          </a:p>
          <a:p>
            <a:pPr>
              <a:spcBef>
                <a:spcPts val="0"/>
              </a:spcBef>
            </a:pPr>
            <a:r>
              <a:rPr lang="en-IN" sz="1600" dirty="0">
                <a:latin typeface="Times New Roman" panose="02020603050405020304" pitchFamily="18" charset="0"/>
                <a:cs typeface="Times New Roman" panose="02020603050405020304" pitchFamily="18" charset="0"/>
              </a:rPr>
              <a:t> AJIT KUMAR (SCETTY223)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29743" t="10256" r="36539" b="12707"/>
          <a:stretch/>
        </p:blipFill>
        <p:spPr bwMode="auto">
          <a:xfrm>
            <a:off x="456656" y="551905"/>
            <a:ext cx="2689860" cy="6216288"/>
          </a:xfrm>
          <a:prstGeom prst="rect">
            <a:avLst/>
          </a:prstGeom>
          <a:ln>
            <a:noFill/>
          </a:ln>
          <a:extLst>
            <a:ext uri="{53640926-AAD7-44D8-BBD7-CCE9431645EC}">
              <a14:shadowObscured xmlns:a14="http://schemas.microsoft.com/office/drawing/2010/main"/>
            </a:ext>
          </a:extLst>
        </p:spPr>
      </p:pic>
      <p:pic>
        <p:nvPicPr>
          <p:cNvPr id="11" name="Picture 10"/>
          <p:cNvPicPr/>
          <p:nvPr/>
        </p:nvPicPr>
        <p:blipFill rotWithShape="1">
          <a:blip r:embed="rId3"/>
          <a:srcRect l="30514" t="8205" r="37435" b="4273"/>
          <a:stretch/>
        </p:blipFill>
        <p:spPr bwMode="auto">
          <a:xfrm>
            <a:off x="3285308" y="551905"/>
            <a:ext cx="2682240" cy="6150974"/>
          </a:xfrm>
          <a:prstGeom prst="rect">
            <a:avLst/>
          </a:prstGeom>
          <a:ln>
            <a:noFill/>
          </a:ln>
          <a:extLst>
            <a:ext uri="{53640926-AAD7-44D8-BBD7-CCE9431645EC}">
              <a14:shadowObscured xmlns:a14="http://schemas.microsoft.com/office/drawing/2010/main"/>
            </a:ext>
          </a:extLst>
        </p:spPr>
      </p:pic>
      <p:pic>
        <p:nvPicPr>
          <p:cNvPr id="12" name="Picture 11"/>
          <p:cNvPicPr/>
          <p:nvPr/>
        </p:nvPicPr>
        <p:blipFill rotWithShape="1">
          <a:blip r:embed="rId4"/>
          <a:srcRect l="31667" t="8205" r="32436" b="4729"/>
          <a:stretch/>
        </p:blipFill>
        <p:spPr bwMode="auto">
          <a:xfrm>
            <a:off x="6106340" y="551905"/>
            <a:ext cx="2484120" cy="6150974"/>
          </a:xfrm>
          <a:prstGeom prst="rect">
            <a:avLst/>
          </a:prstGeom>
          <a:ln>
            <a:noFill/>
          </a:ln>
          <a:extLst>
            <a:ext uri="{53640926-AAD7-44D8-BBD7-CCE9431645EC}">
              <a14:shadowObscured xmlns:a14="http://schemas.microsoft.com/office/drawing/2010/main"/>
            </a:ext>
          </a:extLst>
        </p:spPr>
      </p:pic>
      <p:pic>
        <p:nvPicPr>
          <p:cNvPr id="13" name="Picture 12"/>
          <p:cNvPicPr/>
          <p:nvPr/>
        </p:nvPicPr>
        <p:blipFill rotWithShape="1">
          <a:blip r:embed="rId5"/>
          <a:srcRect l="31410" t="14587" r="32180" b="24331"/>
          <a:stretch/>
        </p:blipFill>
        <p:spPr bwMode="auto">
          <a:xfrm>
            <a:off x="8729252" y="551905"/>
            <a:ext cx="2948940" cy="61509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15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6392"/>
            <a:ext cx="10515600" cy="590963"/>
          </a:xfrm>
        </p:spPr>
        <p:txBody>
          <a:bodyPr>
            <a:normAutofit/>
          </a:bodyPr>
          <a:lstStyle/>
          <a:p>
            <a:pPr algn="ctr"/>
            <a:r>
              <a:rPr lang="en-IN" sz="3000" b="1" dirty="0" smtClean="0">
                <a:latin typeface="Times New Roman" panose="02020603050405020304" pitchFamily="18" charset="0"/>
                <a:cs typeface="Times New Roman" panose="02020603050405020304" pitchFamily="18" charset="0"/>
              </a:rPr>
              <a:t>Problem statement</a:t>
            </a:r>
            <a:endParaRPr lang="en-US" sz="30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38200" y="2222000"/>
            <a:ext cx="10515600" cy="844773"/>
          </a:xfrm>
        </p:spPr>
        <p:txBody>
          <a:bodyPr>
            <a:normAutofit/>
          </a:bodyPr>
          <a:lstStyle/>
          <a:p>
            <a:pPr marL="0" indent="0">
              <a:buNone/>
            </a:pPr>
            <a:r>
              <a:rPr lang="en-US" sz="1600" b="1" dirty="0"/>
              <a:t>Design and develop the system to predict the emoji based on emotion and meaning of sentences using LSTM &amp; RNN algorithm.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02764"/>
            <a:ext cx="2143125" cy="21431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9145" y="4186992"/>
            <a:ext cx="978409" cy="844773"/>
          </a:xfrm>
          <a:prstGeom prst="rect">
            <a:avLst/>
          </a:prstGeom>
        </p:spPr>
      </p:pic>
      <p:sp>
        <p:nvSpPr>
          <p:cNvPr id="7" name="Right Arrow 6"/>
          <p:cNvSpPr/>
          <p:nvPr/>
        </p:nvSpPr>
        <p:spPr bwMode="auto">
          <a:xfrm>
            <a:off x="7174047" y="4472381"/>
            <a:ext cx="1125268" cy="273993"/>
          </a:xfrm>
          <a:prstGeom prst="rightArrow">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defTabSz="914377" fontAlgn="base">
              <a:spcBef>
                <a:spcPct val="0"/>
              </a:spcBef>
              <a:spcAft>
                <a:spcPct val="0"/>
              </a:spcAft>
            </a:pPr>
            <a:endParaRPr lang="en-IN">
              <a:latin typeface="Arial" panose="020B0604020202020204" pitchFamily="34" charset="0"/>
              <a:ea typeface="SimSun" panose="02010600030101010101" pitchFamily="2" charset="-122"/>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5811" y="4213615"/>
            <a:ext cx="791524" cy="79152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5586" y="5745889"/>
            <a:ext cx="8606414" cy="98750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838200" y="949912"/>
            <a:ext cx="10515600" cy="568171"/>
          </a:xfrm>
        </p:spPr>
        <p:txBody>
          <a:bodyPr>
            <a:normAutofit/>
          </a:bodyPr>
          <a:lstStyle/>
          <a:p>
            <a:pPr algn="ctr"/>
            <a:r>
              <a:rPr lang="en-US" sz="30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1" y="2272684"/>
            <a:ext cx="10515601" cy="2450237"/>
          </a:xfrm>
        </p:spPr>
        <p:txBody>
          <a:bodyPr>
            <a:normAutofit/>
          </a:bodyPr>
          <a:lstStyle/>
          <a:p>
            <a:pPr>
              <a:buClr>
                <a:schemeClr val="accent2">
                  <a:lumMod val="75000"/>
                </a:schemeClr>
              </a:buClr>
              <a:buSzPct val="120000"/>
              <a:buFont typeface="Wingdings" panose="05000000000000000000" pitchFamily="2" charset="2"/>
              <a:buChar char="§"/>
            </a:pPr>
            <a:r>
              <a:rPr lang="en-IN" sz="1600" dirty="0"/>
              <a:t>To have a effective communication.</a:t>
            </a:r>
          </a:p>
          <a:p>
            <a:pPr>
              <a:buClr>
                <a:schemeClr val="accent2">
                  <a:lumMod val="75000"/>
                </a:schemeClr>
              </a:buClr>
              <a:buSzPct val="120000"/>
              <a:buFont typeface="Wingdings" panose="05000000000000000000" pitchFamily="2" charset="2"/>
              <a:buChar char="§"/>
            </a:pPr>
            <a:r>
              <a:rPr lang="en-US" sz="1600" dirty="0" smtClean="0"/>
              <a:t>To </a:t>
            </a:r>
            <a:r>
              <a:rPr lang="en-US" sz="1600" dirty="0"/>
              <a:t>draw the reader’s attention and enhance the understanding of the messages.</a:t>
            </a:r>
          </a:p>
          <a:p>
            <a:pPr>
              <a:buClr>
                <a:schemeClr val="accent2">
                  <a:lumMod val="75000"/>
                </a:schemeClr>
              </a:buClr>
              <a:buSzPct val="120000"/>
              <a:buFont typeface="Wingdings" panose="05000000000000000000" pitchFamily="2" charset="2"/>
              <a:buChar char="§"/>
            </a:pPr>
            <a:r>
              <a:rPr lang="en-US" sz="1600" dirty="0"/>
              <a:t>To have a effective communication.</a:t>
            </a:r>
          </a:p>
          <a:p>
            <a:pPr>
              <a:buClr>
                <a:schemeClr val="accent2">
                  <a:lumMod val="75000"/>
                </a:schemeClr>
              </a:buClr>
              <a:buSzPct val="120000"/>
              <a:buFont typeface="Wingdings" panose="05000000000000000000" pitchFamily="2" charset="2"/>
              <a:buChar char="§"/>
            </a:pPr>
            <a:r>
              <a:rPr lang="en-US" sz="1600" dirty="0"/>
              <a:t>To reduce the time to pick the correct emojis from a list </a:t>
            </a:r>
            <a:r>
              <a:rPr lang="en-US" sz="1600" dirty="0" smtClean="0"/>
              <a:t>.(By writing sentence it will predict emoji automatically)</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IN" sz="3000" b="1" dirty="0">
                <a:latin typeface="Times New Roman" panose="02020603050405020304" pitchFamily="18" charset="0"/>
                <a:cs typeface="Times New Roman" panose="02020603050405020304" pitchFamily="18" charset="0"/>
              </a:rPr>
              <a:t>Functionalities </a:t>
            </a:r>
            <a:endParaRPr lang="en-US" sz="3000" dirty="0"/>
          </a:p>
        </p:txBody>
      </p:sp>
      <p:sp>
        <p:nvSpPr>
          <p:cNvPr id="5" name="Content Placeholder 4"/>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Text conversion to emoji</a:t>
            </a:r>
          </a:p>
          <a:p>
            <a:r>
              <a:rPr lang="en-US" sz="1600" dirty="0">
                <a:latin typeface="Times New Roman" panose="02020603050405020304" pitchFamily="18" charset="0"/>
                <a:cs typeface="Times New Roman" panose="02020603050405020304" pitchFamily="18" charset="0"/>
              </a:rPr>
              <a:t>Sentiment analysis</a:t>
            </a:r>
          </a:p>
          <a:p>
            <a:r>
              <a:rPr lang="en-US" sz="1600" dirty="0">
                <a:latin typeface="Times New Roman" panose="02020603050405020304" pitchFamily="18" charset="0"/>
                <a:cs typeface="Times New Roman" panose="02020603050405020304" pitchFamily="18" charset="0"/>
              </a:rPr>
              <a:t>App or website</a:t>
            </a:r>
          </a:p>
          <a:p>
            <a:r>
              <a:rPr lang="en-US" sz="1600" dirty="0">
                <a:latin typeface="Times New Roman" panose="02020603050405020304" pitchFamily="18" charset="0"/>
                <a:cs typeface="Times New Roman" panose="02020603050405020304" pitchFamily="18" charset="0"/>
              </a:rPr>
              <a:t>emoji (</a:t>
            </a:r>
            <a:r>
              <a:rPr lang="en-US" sz="1600" b="1" dirty="0">
                <a:solidFill>
                  <a:schemeClr val="accent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https://pypi.org/project/emoji/</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Keras</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numpy</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000" b="1" dirty="0">
                <a:solidFill>
                  <a:schemeClr val="bg1"/>
                </a:solidFill>
                <a:latin typeface="Times New Roman" panose="02020603050405020304" pitchFamily="18" charset="0"/>
                <a:cs typeface="Times New Roman" panose="02020603050405020304" pitchFamily="18" charset="0"/>
              </a:rPr>
              <a:t>Proposed Block System</a:t>
            </a:r>
          </a:p>
        </p:txBody>
      </p:sp>
      <p:sp>
        <p:nvSpPr>
          <p:cNvPr id="3" name="AutoShape 2" descr="blob:https://web.whatsapp.com/fd64d70c-feb0-4921-96d4-a862f618bee8"/>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337683" y="2282024"/>
            <a:ext cx="7626129" cy="3828443"/>
          </a:xfrm>
          <a:prstGeom prst="rect">
            <a:avLst/>
          </a:prstGeom>
        </p:spPr>
      </p:pic>
    </p:spTree>
    <p:extLst>
      <p:ext uri="{BB962C8B-B14F-4D97-AF65-F5344CB8AC3E}">
        <p14:creationId xmlns:p14="http://schemas.microsoft.com/office/powerpoint/2010/main" val="2661283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000" b="1" dirty="0">
                <a:solidFill>
                  <a:schemeClr val="bg1"/>
                </a:solidFill>
                <a:latin typeface="Times New Roman" panose="02020603050405020304" pitchFamily="18" charset="0"/>
                <a:cs typeface="Times New Roman" panose="02020603050405020304" pitchFamily="18" charset="0"/>
              </a:rPr>
              <a:t>Proposed Block System</a:t>
            </a:r>
          </a:p>
        </p:txBody>
      </p:sp>
      <p:sp>
        <p:nvSpPr>
          <p:cNvPr id="3" name="AutoShape 2" descr="blob:https://web.whatsapp.com/fd64d70c-feb0-4921-96d4-a862f618bee8"/>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 y="2077131"/>
            <a:ext cx="8341536" cy="405913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2617" y="3442915"/>
            <a:ext cx="3360420" cy="19202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smtClean="0"/>
              <a:t>Architecture </a:t>
            </a:r>
            <a:endParaRPr lang="en-IN" sz="3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517" t="6940" r="6717" b="7225"/>
          <a:stretch/>
        </p:blipFill>
        <p:spPr>
          <a:xfrm>
            <a:off x="2843916" y="1800450"/>
            <a:ext cx="6504167" cy="5057550"/>
          </a:xfrm>
          <a:prstGeom prst="rect">
            <a:avLst/>
          </a:prstGeom>
        </p:spPr>
      </p:pic>
    </p:spTree>
    <p:extLst>
      <p:ext uri="{BB962C8B-B14F-4D97-AF65-F5344CB8AC3E}">
        <p14:creationId xmlns:p14="http://schemas.microsoft.com/office/powerpoint/2010/main" val="474400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IN" sz="3000" b="1" dirty="0" smtClean="0"/>
              <a:t> </a:t>
            </a:r>
            <a:r>
              <a:rPr lang="en-IN" sz="3000" b="1" dirty="0"/>
              <a:t>Implementation</a:t>
            </a:r>
          </a:p>
        </p:txBody>
      </p:sp>
      <p:sp>
        <p:nvSpPr>
          <p:cNvPr id="3" name="Content Placeholder 2"/>
          <p:cNvSpPr>
            <a:spLocks noGrp="1"/>
          </p:cNvSpPr>
          <p:nvPr>
            <p:ph idx="1"/>
          </p:nvPr>
        </p:nvSpPr>
        <p:spPr>
          <a:xfrm>
            <a:off x="843379" y="2180498"/>
            <a:ext cx="10767428" cy="2613447"/>
          </a:xfrm>
        </p:spPr>
        <p:txBody>
          <a:bodyPr>
            <a:normAutofit/>
          </a:bodyPr>
          <a:lstStyle/>
          <a:p>
            <a:r>
              <a:rPr lang="en-IN" sz="1600" dirty="0"/>
              <a:t>Two solutions for this problems </a:t>
            </a:r>
            <a:r>
              <a:rPr lang="en-IN" sz="1600" dirty="0" smtClean="0"/>
              <a:t>by using 1</a:t>
            </a:r>
            <a:r>
              <a:rPr lang="en-IN" sz="1600" baseline="30000" dirty="0" smtClean="0"/>
              <a:t>st</a:t>
            </a:r>
            <a:r>
              <a:rPr lang="en-IN" sz="1600" dirty="0" smtClean="0"/>
              <a:t> solution :</a:t>
            </a:r>
            <a:endParaRPr lang="en-IN" sz="1600" dirty="0"/>
          </a:p>
          <a:p>
            <a:pPr marL="0" indent="0">
              <a:buNone/>
            </a:pPr>
            <a:r>
              <a:rPr lang="en-IN" sz="1600" dirty="0"/>
              <a:t>             1] By using </a:t>
            </a:r>
            <a:r>
              <a:rPr lang="en-IN" sz="1600" dirty="0" smtClean="0"/>
              <a:t>LSTM</a:t>
            </a:r>
            <a:endParaRPr lang="en-IN" sz="1600" dirty="0"/>
          </a:p>
          <a:p>
            <a:pPr marL="0" indent="0">
              <a:buNone/>
            </a:pPr>
            <a:r>
              <a:rPr lang="en-IN" sz="1600" dirty="0"/>
              <a:t>             2] By using </a:t>
            </a:r>
            <a:r>
              <a:rPr lang="en-IN" sz="1600" dirty="0" smtClean="0"/>
              <a:t>NLP(alternative)</a:t>
            </a:r>
            <a:endParaRPr lang="en-IN" sz="1600" dirty="0"/>
          </a:p>
          <a:p>
            <a:r>
              <a:rPr lang="en-IN" sz="1600" dirty="0"/>
              <a:t>Continued…………</a:t>
            </a:r>
          </a:p>
        </p:txBody>
      </p:sp>
    </p:spTree>
    <p:extLst>
      <p:ext uri="{BB962C8B-B14F-4D97-AF65-F5344CB8AC3E}">
        <p14:creationId xmlns:p14="http://schemas.microsoft.com/office/powerpoint/2010/main" val="1450337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IN" sz="3000" b="1" dirty="0">
                <a:latin typeface="Times New Roman" panose="02020603050405020304" pitchFamily="18" charset="0"/>
                <a:cs typeface="Times New Roman" panose="02020603050405020304" pitchFamily="18" charset="0"/>
              </a:rPr>
              <a:t>Methodology</a:t>
            </a:r>
            <a:endParaRPr lang="en-US"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112886"/>
            <a:ext cx="10972800" cy="3696243"/>
          </a:xfrm>
        </p:spPr>
        <p:txBody>
          <a:bodyPr>
            <a:normAutofit/>
          </a:bodyPr>
          <a:lstStyle/>
          <a:p>
            <a:r>
              <a:rPr lang="en-US" sz="1600" dirty="0">
                <a:latin typeface="Times New Roman" panose="02020603050405020304" pitchFamily="18" charset="0"/>
                <a:cs typeface="Times New Roman" panose="02020603050405020304" pitchFamily="18" charset="0"/>
              </a:rPr>
              <a:t>The portal is divided into two ends : front-end and back-end</a:t>
            </a:r>
          </a:p>
          <a:p>
            <a:r>
              <a:rPr lang="en-US" sz="1600" dirty="0">
                <a:latin typeface="Times New Roman" panose="02020603050405020304" pitchFamily="18" charset="0"/>
                <a:cs typeface="Times New Roman" panose="02020603050405020304" pitchFamily="18" charset="0"/>
              </a:rPr>
              <a:t>Front – end :- Docker and JavaScript, html, CSS</a:t>
            </a:r>
          </a:p>
          <a:p>
            <a:r>
              <a:rPr lang="en-US" sz="1600" dirty="0">
                <a:latin typeface="Times New Roman" panose="02020603050405020304" pitchFamily="18" charset="0"/>
                <a:cs typeface="Times New Roman" panose="02020603050405020304" pitchFamily="18" charset="0"/>
              </a:rPr>
              <a:t>Back – end :- python &lt;LSTM and RNN&gt; algorithm</a:t>
            </a:r>
          </a:p>
          <a:p>
            <a:pPr lvl="4"/>
            <a:r>
              <a:rPr lang="en-US" sz="1600" b="1" u="sng" dirty="0">
                <a:latin typeface="Times New Roman" panose="02020603050405020304" pitchFamily="18" charset="0"/>
                <a:cs typeface="Times New Roman" panose="02020603050405020304" pitchFamily="18" charset="0"/>
              </a:rPr>
              <a:t>LSTM</a:t>
            </a:r>
            <a:r>
              <a:rPr lang="en-US" sz="1600" u="sng" dirty="0">
                <a:latin typeface="Times New Roman" panose="02020603050405020304" pitchFamily="18" charset="0"/>
                <a:cs typeface="Times New Roman" panose="02020603050405020304" pitchFamily="18" charset="0"/>
              </a:rPr>
              <a:t>:</a:t>
            </a:r>
          </a:p>
          <a:p>
            <a:pPr marL="1828754" lvl="4" indent="0">
              <a:buNone/>
            </a:pPr>
            <a:r>
              <a:rPr lang="en-US" sz="1600" dirty="0">
                <a:latin typeface="Times New Roman" panose="02020603050405020304" pitchFamily="18" charset="0"/>
                <a:cs typeface="Times New Roman" panose="02020603050405020304" pitchFamily="18" charset="0"/>
              </a:rPr>
              <a:t>-It is special kind of recurrent neural network </a:t>
            </a:r>
          </a:p>
          <a:p>
            <a:pPr marL="1828754" lvl="4" indent="0">
              <a:buNone/>
            </a:pPr>
            <a:r>
              <a:rPr lang="en-US" sz="1600" dirty="0">
                <a:latin typeface="Times New Roman" panose="02020603050405020304" pitchFamily="18" charset="0"/>
                <a:cs typeface="Times New Roman" panose="02020603050405020304" pitchFamily="18" charset="0"/>
              </a:rPr>
              <a:t>-It is capable of learning long term dependencies in data.</a:t>
            </a:r>
          </a:p>
          <a:p>
            <a:pPr marL="1828754" lvl="4" indent="0">
              <a:buNone/>
            </a:pPr>
            <a:r>
              <a:rPr lang="en-US" sz="1600" dirty="0">
                <a:latin typeface="Times New Roman" panose="02020603050405020304" pitchFamily="18" charset="0"/>
                <a:cs typeface="Times New Roman" panose="02020603050405020304" pitchFamily="18" charset="0"/>
              </a:rPr>
              <a:t>-The recurring module of the model has a combination of four layers </a:t>
            </a:r>
            <a:r>
              <a:rPr lang="en-US" sz="1600" dirty="0" smtClean="0">
                <a:latin typeface="Times New Roman" panose="02020603050405020304" pitchFamily="18" charset="0"/>
                <a:cs typeface="Times New Roman" panose="02020603050405020304" pitchFamily="18" charset="0"/>
              </a:rPr>
              <a:t>interacting </a:t>
            </a:r>
            <a:r>
              <a:rPr lang="en-US" sz="1600" dirty="0">
                <a:latin typeface="Times New Roman" panose="02020603050405020304" pitchFamily="18" charset="0"/>
                <a:cs typeface="Times New Roman" panose="02020603050405020304" pitchFamily="18" charset="0"/>
              </a:rPr>
              <a:t>with each other</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smtClean="0"/>
              <a:t>LSTM cell</a:t>
            </a:r>
            <a:endParaRPr lang="en-IN" sz="3000" dirty="0"/>
          </a:p>
        </p:txBody>
      </p:sp>
      <p:sp>
        <p:nvSpPr>
          <p:cNvPr id="6" name="Content Placeholder 5"/>
          <p:cNvSpPr>
            <a:spLocks noGrp="1"/>
          </p:cNvSpPr>
          <p:nvPr>
            <p:ph idx="1"/>
          </p:nvPr>
        </p:nvSpPr>
        <p:spPr>
          <a:xfrm>
            <a:off x="581194" y="2180498"/>
            <a:ext cx="11029615" cy="4617867"/>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Source </a:t>
            </a:r>
            <a:r>
              <a:rPr lang="en-US" dirty="0"/>
              <a:t>: </a:t>
            </a:r>
            <a:r>
              <a:rPr lang="en-US" dirty="0">
                <a:hlinkClick r:id="rId2"/>
              </a:rPr>
              <a:t>https://colah.github.io/posts/2015-08-Understanding-LSTMs/?source=post_page---------------------------</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641" y="2516131"/>
            <a:ext cx="4573449" cy="3099224"/>
          </a:xfrm>
          <a:prstGeom prst="rect">
            <a:avLst/>
          </a:prstGeom>
        </p:spPr>
      </p:pic>
    </p:spTree>
    <p:extLst>
      <p:ext uri="{BB962C8B-B14F-4D97-AF65-F5344CB8AC3E}">
        <p14:creationId xmlns:p14="http://schemas.microsoft.com/office/powerpoint/2010/main" val="3993419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chor="ctr">
            <a:normAutofit/>
          </a:bodyPr>
          <a:lstStyle/>
          <a:p>
            <a:pPr algn="ctr"/>
            <a:r>
              <a:rPr lang="en-IN" sz="3000" b="1" dirty="0">
                <a:latin typeface="Times New Roman" panose="02020603050405020304" pitchFamily="18" charset="0"/>
                <a:cs typeface="Times New Roman" panose="02020603050405020304" pitchFamily="18" charset="0"/>
              </a:rPr>
              <a:t>Index</a:t>
            </a:r>
          </a:p>
        </p:txBody>
      </p:sp>
      <p:sp>
        <p:nvSpPr>
          <p:cNvPr id="4" name="Content Placeholder 1"/>
          <p:cNvSpPr>
            <a:spLocks noGrp="1"/>
          </p:cNvSpPr>
          <p:nvPr>
            <p:ph idx="1"/>
          </p:nvPr>
        </p:nvSpPr>
        <p:spPr>
          <a:xfrm>
            <a:off x="581193" y="1963330"/>
            <a:ext cx="9302751" cy="4397375"/>
          </a:xfrm>
        </p:spPr>
        <p:txBody>
          <a:bodyPr>
            <a:normAutofit fontScale="92500" lnSpcReduction="10000"/>
          </a:bodyPr>
          <a:lstStyle/>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Literature survey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Problem Statement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Functionalities</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Proposed Block Diagram and its explanation</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Design and Analysis(Mathematics behind algorithm)</a:t>
            </a:r>
          </a:p>
          <a:p>
            <a:pPr>
              <a:buFont typeface="Wingdings" panose="05000000000000000000" pitchFamily="2" charset="2"/>
              <a:buChar char="§"/>
            </a:pPr>
            <a:r>
              <a:rPr lang="en-IN" sz="1600" dirty="0" smtClean="0">
                <a:latin typeface="Times New Roman" panose="02020603050405020304" pitchFamily="18" charset="0"/>
                <a:cs typeface="Times New Roman" panose="02020603050405020304" pitchFamily="18" charset="0"/>
              </a:rPr>
              <a:t>Implementation</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600" dirty="0" smtClean="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
            </a:pPr>
            <a:r>
              <a:rPr lang="en-IN" sz="1600" dirty="0" err="1" smtClean="0">
                <a:latin typeface="Times New Roman" panose="02020603050405020304" pitchFamily="18" charset="0"/>
                <a:cs typeface="Times New Roman" panose="02020603050405020304" pitchFamily="18" charset="0"/>
              </a:rPr>
              <a:t>Databse</a:t>
            </a:r>
            <a:endParaRPr lang="en-IN"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600" dirty="0" smtClean="0">
                <a:latin typeface="Times New Roman" panose="02020603050405020304" pitchFamily="18" charset="0"/>
                <a:cs typeface="Times New Roman" panose="02020603050405020304" pitchFamily="18" charset="0"/>
              </a:rPr>
              <a:t>Output </a:t>
            </a:r>
          </a:p>
          <a:p>
            <a:pPr>
              <a:buFont typeface="Wingdings" panose="05000000000000000000" pitchFamily="2" charset="2"/>
              <a:buChar char="§"/>
            </a:pPr>
            <a:r>
              <a:rPr lang="en-IN" sz="1600" dirty="0" smtClean="0">
                <a:latin typeface="Times New Roman" panose="02020603050405020304" pitchFamily="18" charset="0"/>
                <a:cs typeface="Times New Roman" panose="02020603050405020304" pitchFamily="18" charset="0"/>
              </a:rPr>
              <a:t>Citations</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a:t>LSTM </a:t>
            </a:r>
            <a:r>
              <a:rPr lang="en-US" sz="3000" dirty="0" smtClean="0"/>
              <a:t>cell Architecture:</a:t>
            </a:r>
            <a:endParaRPr lang="en-IN" sz="3000" dirty="0"/>
          </a:p>
        </p:txBody>
      </p:sp>
      <p:sp>
        <p:nvSpPr>
          <p:cNvPr id="3" name="Content Placeholder 2"/>
          <p:cNvSpPr>
            <a:spLocks noGrp="1"/>
          </p:cNvSpPr>
          <p:nvPr>
            <p:ph idx="1"/>
          </p:nvPr>
        </p:nvSpPr>
        <p:spPr>
          <a:xfrm>
            <a:off x="581194" y="2180498"/>
            <a:ext cx="11115175" cy="4617867"/>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Source </a:t>
            </a:r>
            <a:r>
              <a:rPr lang="en-US" dirty="0"/>
              <a:t>:</a:t>
            </a:r>
            <a:r>
              <a:rPr lang="en-US" dirty="0">
                <a:hlinkClick r:id="rId2"/>
              </a:rPr>
              <a:t>https://colah.github.io/posts/2015-08-Understanding-LSTMs/?source=</a:t>
            </a:r>
            <a:r>
              <a:rPr lang="en-US" dirty="0" err="1">
                <a:hlinkClick r:id="rId2"/>
              </a:rPr>
              <a:t>post_page</a:t>
            </a:r>
            <a:r>
              <a:rPr lang="en-US" dirty="0">
                <a:hlinkClick r:id="rId2"/>
              </a:rPr>
              <a:t>--------------------------- </a:t>
            </a:r>
            <a:endParaRPr lang="en-IN"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8238" y="2223508"/>
            <a:ext cx="4619800" cy="2905740"/>
          </a:xfrm>
          <a:prstGeom prst="rect">
            <a:avLst/>
          </a:prstGeom>
        </p:spPr>
      </p:pic>
    </p:spTree>
    <p:extLst>
      <p:ext uri="{BB962C8B-B14F-4D97-AF65-F5344CB8AC3E}">
        <p14:creationId xmlns:p14="http://schemas.microsoft.com/office/powerpoint/2010/main" val="2755209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smtClean="0"/>
              <a:t>Mathematical expression:</a:t>
            </a:r>
            <a:endParaRPr lang="en-IN" sz="3000" dirty="0"/>
          </a:p>
        </p:txBody>
      </p:sp>
      <p:sp>
        <p:nvSpPr>
          <p:cNvPr id="3" name="Content Placeholder 2"/>
          <p:cNvSpPr>
            <a:spLocks noGrp="1"/>
          </p:cNvSpPr>
          <p:nvPr>
            <p:ph idx="1"/>
          </p:nvPr>
        </p:nvSpPr>
        <p:spPr>
          <a:xfrm>
            <a:off x="581194" y="2180498"/>
            <a:ext cx="11029615" cy="4395231"/>
          </a:xfrm>
        </p:spPr>
        <p:txBody>
          <a:bodyPr>
            <a:normAutofit/>
          </a:bodyPr>
          <a:lstStyle/>
          <a:p>
            <a:pPr marL="2571336" lvl="8" indent="0">
              <a:buNone/>
            </a:pPr>
            <a:r>
              <a:rPr lang="en-US" dirty="0"/>
              <a:t>	</a:t>
            </a:r>
            <a:r>
              <a:rPr lang="en-US" dirty="0" smtClean="0"/>
              <a:t>											</a:t>
            </a:r>
            <a:r>
              <a:rPr lang="en-US" sz="1400" b="1" dirty="0" smtClean="0"/>
              <a:t>Expression </a:t>
            </a:r>
            <a:endParaRPr lang="en-US" sz="1400" b="1"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a:t>: </a:t>
            </a:r>
            <a:r>
              <a:rPr lang="en-US" dirty="0">
                <a:hlinkClick r:id="rId2"/>
              </a:rPr>
              <a:t>https://colah.github.io/posts/2015-08-Understanding-LSTMs/?source=post_page---------------------------</a:t>
            </a:r>
            <a:endParaRPr lang="en-IN"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51503"/>
          <a:stretch/>
        </p:blipFill>
        <p:spPr>
          <a:xfrm>
            <a:off x="424649" y="2731363"/>
            <a:ext cx="4048739" cy="2578613"/>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7423"/>
          <a:stretch/>
        </p:blipFill>
        <p:spPr>
          <a:xfrm>
            <a:off x="6750424" y="2731362"/>
            <a:ext cx="4389397" cy="2578613"/>
          </a:xfrm>
          <a:prstGeom prst="rect">
            <a:avLst/>
          </a:prstGeom>
        </p:spPr>
      </p:pic>
    </p:spTree>
    <p:extLst>
      <p:ext uri="{BB962C8B-B14F-4D97-AF65-F5344CB8AC3E}">
        <p14:creationId xmlns:p14="http://schemas.microsoft.com/office/powerpoint/2010/main" val="1029729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smtClean="0"/>
              <a:t>Database set:</a:t>
            </a:r>
            <a:endParaRPr lang="en-IN" sz="3000" dirty="0"/>
          </a:p>
        </p:txBody>
      </p:sp>
      <p:sp>
        <p:nvSpPr>
          <p:cNvPr id="3" name="Content Placeholder 2"/>
          <p:cNvSpPr>
            <a:spLocks noGrp="1"/>
          </p:cNvSpPr>
          <p:nvPr>
            <p:ph idx="1"/>
          </p:nvPr>
        </p:nvSpPr>
        <p:spPr>
          <a:xfrm>
            <a:off x="581194" y="2180498"/>
            <a:ext cx="11029615" cy="4516137"/>
          </a:xfrm>
        </p:spPr>
        <p:txBody>
          <a:bodyPr>
            <a:normAutofit/>
          </a:bodyPr>
          <a:lstStyle/>
          <a:p>
            <a:r>
              <a:rPr lang="en-US" sz="1600" b="1" dirty="0" err="1" smtClean="0"/>
              <a:t>Emojify</a:t>
            </a:r>
            <a:endParaRPr lang="en-US" sz="1600" b="1" dirty="0" smtClean="0"/>
          </a:p>
          <a:p>
            <a:pPr marL="0" indent="0">
              <a:buNone/>
            </a:pPr>
            <a:r>
              <a:rPr lang="en-US" sz="1600" dirty="0" smtClean="0"/>
              <a:t>We </a:t>
            </a:r>
            <a:r>
              <a:rPr lang="en-US" sz="1600" dirty="0"/>
              <a:t>have Two </a:t>
            </a:r>
            <a:r>
              <a:rPr lang="en-US" sz="1600" dirty="0" smtClean="0"/>
              <a:t>datasets </a:t>
            </a:r>
            <a:r>
              <a:rPr lang="en-US" sz="1600" dirty="0"/>
              <a:t>training </a:t>
            </a:r>
            <a:r>
              <a:rPr lang="en-US" sz="1600" dirty="0" smtClean="0"/>
              <a:t>and </a:t>
            </a:r>
            <a:r>
              <a:rPr lang="en-US" sz="1600" dirty="0"/>
              <a:t>testing </a:t>
            </a:r>
            <a:endParaRPr lang="en-US" sz="1600" dirty="0" smtClean="0"/>
          </a:p>
          <a:p>
            <a:pPr marL="400050" indent="-400050">
              <a:buFont typeface="+mj-lt"/>
              <a:buAutoNum type="romanLcPeriod"/>
            </a:pPr>
            <a:r>
              <a:rPr lang="en-US" sz="1600" dirty="0" smtClean="0"/>
              <a:t>The </a:t>
            </a:r>
            <a:r>
              <a:rPr lang="en-US" sz="1600" dirty="0"/>
              <a:t>shape of training </a:t>
            </a:r>
            <a:r>
              <a:rPr lang="en-US" sz="1600" dirty="0" err="1"/>
              <a:t>datsets</a:t>
            </a:r>
            <a:r>
              <a:rPr lang="en-US" sz="1600" dirty="0"/>
              <a:t> (315, 4</a:t>
            </a:r>
            <a:r>
              <a:rPr lang="en-US" sz="1600" dirty="0" smtClean="0"/>
              <a:t>)</a:t>
            </a:r>
          </a:p>
          <a:p>
            <a:pPr marL="400050" indent="-400050">
              <a:buFont typeface="+mj-lt"/>
              <a:buAutoNum type="romanLcPeriod"/>
            </a:pPr>
            <a:r>
              <a:rPr lang="en-US" sz="1600" dirty="0" smtClean="0"/>
              <a:t>The </a:t>
            </a:r>
            <a:r>
              <a:rPr lang="en-US" sz="1600" dirty="0"/>
              <a:t>shape of testing </a:t>
            </a:r>
            <a:r>
              <a:rPr lang="en-US" sz="1600" dirty="0" err="1"/>
              <a:t>datsets</a:t>
            </a:r>
            <a:r>
              <a:rPr lang="en-US" sz="1600" dirty="0"/>
              <a:t> (56, 2</a:t>
            </a:r>
            <a:r>
              <a:rPr lang="en-US" sz="1600" dirty="0" smtClean="0"/>
              <a:t>)</a:t>
            </a:r>
          </a:p>
          <a:p>
            <a:pPr marL="0" indent="0">
              <a:buNone/>
            </a:pPr>
            <a:r>
              <a:rPr lang="en-US" sz="1600" dirty="0" smtClean="0"/>
              <a:t>Link </a:t>
            </a:r>
            <a:r>
              <a:rPr lang="en-US" sz="1600" dirty="0"/>
              <a:t>:-</a:t>
            </a:r>
            <a:r>
              <a:rPr lang="en-US" sz="1600" dirty="0">
                <a:hlinkClick r:id="rId2"/>
              </a:rPr>
              <a:t>https://</a:t>
            </a:r>
            <a:r>
              <a:rPr lang="en-US" sz="1600" dirty="0" smtClean="0">
                <a:hlinkClick r:id="rId2"/>
              </a:rPr>
              <a:t>www.kaggle.com/alvinrindra/emojify</a:t>
            </a:r>
            <a:endParaRPr lang="en-US" sz="1600" dirty="0" smtClean="0"/>
          </a:p>
          <a:p>
            <a:pPr marL="0" indent="0">
              <a:buNone/>
            </a:pPr>
            <a:endParaRPr lang="en-US" sz="1600" dirty="0"/>
          </a:p>
          <a:p>
            <a:r>
              <a:rPr lang="en-US" sz="1600" b="1" dirty="0" err="1" smtClean="0"/>
              <a:t>GloVe</a:t>
            </a:r>
            <a:r>
              <a:rPr lang="en-US" sz="1600" dirty="0"/>
              <a:t>: </a:t>
            </a:r>
            <a:r>
              <a:rPr lang="en-US" sz="1600" b="1" dirty="0"/>
              <a:t>Global Vectors for Word </a:t>
            </a:r>
            <a:r>
              <a:rPr lang="en-US" sz="1600" b="1" dirty="0" smtClean="0"/>
              <a:t>Representation</a:t>
            </a:r>
          </a:p>
          <a:p>
            <a:pPr marL="0" indent="0">
              <a:buNone/>
            </a:pPr>
            <a:r>
              <a:rPr lang="en-US" sz="1600" b="1" dirty="0" smtClean="0"/>
              <a:t>Content</a:t>
            </a:r>
            <a:r>
              <a:rPr lang="en-US" sz="1600" dirty="0" smtClean="0"/>
              <a:t> : </a:t>
            </a:r>
          </a:p>
          <a:p>
            <a:pPr marL="0" indent="0">
              <a:buNone/>
            </a:pPr>
            <a:r>
              <a:rPr lang="en-US" sz="1600" dirty="0"/>
              <a:t>	</a:t>
            </a:r>
            <a:r>
              <a:rPr lang="en-US" sz="1600" dirty="0" smtClean="0"/>
              <a:t>This </a:t>
            </a:r>
            <a:r>
              <a:rPr lang="en-US" sz="1600" dirty="0"/>
              <a:t>dataset contains English word vectors pre-trained on the combined Wikipedia 2014 + </a:t>
            </a:r>
            <a:r>
              <a:rPr lang="en-US" sz="1600" dirty="0" err="1"/>
              <a:t>Gigaword</a:t>
            </a:r>
            <a:r>
              <a:rPr lang="en-US" sz="1600" dirty="0"/>
              <a:t> 5th Edition corpora (6B </a:t>
            </a:r>
            <a:r>
              <a:rPr lang="en-US" sz="1600" dirty="0" smtClean="0"/>
              <a:t>	tokens</a:t>
            </a:r>
            <a:r>
              <a:rPr lang="en-US" sz="1600" dirty="0"/>
              <a:t>, 400K vocab). All tokens are in lowercase. This dataset contains 50-dimensional, pre trained word vectors</a:t>
            </a:r>
            <a:r>
              <a:rPr lang="en-US" sz="1600" dirty="0" smtClean="0"/>
              <a:t>.</a:t>
            </a:r>
          </a:p>
          <a:p>
            <a:pPr marL="0" indent="0">
              <a:buNone/>
            </a:pPr>
            <a:r>
              <a:rPr lang="en-US" sz="1600" dirty="0" smtClean="0"/>
              <a:t>Link </a:t>
            </a:r>
            <a:r>
              <a:rPr lang="en-US" sz="1600" dirty="0"/>
              <a:t>:-</a:t>
            </a:r>
            <a:r>
              <a:rPr lang="en-US" sz="1600" dirty="0">
                <a:hlinkClick r:id="rId3"/>
              </a:rPr>
              <a:t> https://www.kaggle.com/rtatman/glove-global-vectors-for-word-representation</a:t>
            </a:r>
            <a:endParaRPr lang="en-IN" sz="1600" dirty="0"/>
          </a:p>
        </p:txBody>
      </p:sp>
    </p:spTree>
    <p:extLst>
      <p:ext uri="{BB962C8B-B14F-4D97-AF65-F5344CB8AC3E}">
        <p14:creationId xmlns:p14="http://schemas.microsoft.com/office/powerpoint/2010/main" val="2824319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t>Output </a:t>
            </a:r>
            <a:endParaRPr lang="en-IN" sz="4400" b="1" dirty="0"/>
          </a:p>
        </p:txBody>
      </p:sp>
      <p:sp>
        <p:nvSpPr>
          <p:cNvPr id="3" name="Content Placeholder 2"/>
          <p:cNvSpPr>
            <a:spLocks noGrp="1"/>
          </p:cNvSpPr>
          <p:nvPr>
            <p:ph idx="1"/>
          </p:nvPr>
        </p:nvSpPr>
        <p:spPr/>
        <p:txBody>
          <a:bodyPr/>
          <a:lstStyle/>
          <a:p>
            <a:pPr marL="0" indent="0">
              <a:buNone/>
            </a:pPr>
            <a:r>
              <a:rPr lang="en-IN" dirty="0" smtClean="0"/>
              <a:t>funny </a:t>
            </a:r>
            <a:r>
              <a:rPr lang="en-IN" dirty="0"/>
              <a:t>lol </a:t>
            </a: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'am', 'hungry'] [4]</a:t>
            </a:r>
            <a:r>
              <a:rPr lang="en-IN" dirty="0" smtClean="0"/>
              <a:t>                    </a:t>
            </a:r>
            <a:endParaRPr lang="en-IN" dirty="0"/>
          </a:p>
        </p:txBody>
      </p:sp>
      <p:sp>
        <p:nvSpPr>
          <p:cNvPr id="4" name="Rectangle 1"/>
          <p:cNvSpPr>
            <a:spLocks noChangeArrowheads="1"/>
          </p:cNvSpPr>
          <p:nvPr/>
        </p:nvSpPr>
        <p:spPr bwMode="auto">
          <a:xfrm>
            <a:off x="0" y="151656"/>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3194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3996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sz="3000" b="1" dirty="0">
                <a:latin typeface="Times New Roman" panose="02020603050405020304" pitchFamily="18" charset="0"/>
                <a:cs typeface="Times New Roman" panose="02020603050405020304" pitchFamily="18" charset="0"/>
              </a:rPr>
              <a:t>Conclusion</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6849" y="2180498"/>
            <a:ext cx="10608815" cy="3678303"/>
          </a:xfrm>
        </p:spPr>
        <p:txBody>
          <a:bodyPr>
            <a:normAutofit/>
          </a:bodyPr>
          <a:lstStyle/>
          <a:p>
            <a:r>
              <a:rPr lang="en-US" sz="1600" dirty="0">
                <a:latin typeface="Times New Roman" panose="02020603050405020304" pitchFamily="18" charset="0"/>
                <a:cs typeface="Times New Roman" panose="02020603050405020304" pitchFamily="18" charset="0"/>
              </a:rPr>
              <a:t>The human brain processes images 60,000 times faster than it processes </a:t>
            </a:r>
            <a:r>
              <a:rPr lang="en-US" sz="1600" b="1" dirty="0">
                <a:latin typeface="Times New Roman" panose="02020603050405020304" pitchFamily="18" charset="0"/>
                <a:cs typeface="Times New Roman" panose="02020603050405020304" pitchFamily="18" charset="0"/>
              </a:rPr>
              <a:t>text</a:t>
            </a:r>
            <a:r>
              <a:rPr lang="en-US" sz="1600" dirty="0">
                <a:latin typeface="Times New Roman" panose="02020603050405020304" pitchFamily="18" charset="0"/>
                <a:cs typeface="Times New Roman" panose="02020603050405020304" pitchFamily="18" charset="0"/>
              </a:rPr>
              <a:t>. Including an </a:t>
            </a:r>
            <a:r>
              <a:rPr lang="en-US" sz="1600" b="1" dirty="0">
                <a:latin typeface="Times New Roman" panose="02020603050405020304" pitchFamily="18" charset="0"/>
                <a:cs typeface="Times New Roman" panose="02020603050405020304" pitchFamily="18" charset="0"/>
              </a:rPr>
              <a:t>emoji</a:t>
            </a:r>
            <a:r>
              <a:rPr lang="en-US" sz="1600" dirty="0">
                <a:latin typeface="Times New Roman" panose="02020603050405020304" pitchFamily="18" charset="0"/>
                <a:cs typeface="Times New Roman" panose="02020603050405020304" pitchFamily="18" charset="0"/>
              </a:rPr>
              <a:t> with the message can help the reader </a:t>
            </a:r>
            <a:r>
              <a:rPr lang="en-US" sz="1600" b="1" dirty="0">
                <a:latin typeface="Times New Roman" panose="02020603050405020304" pitchFamily="18" charset="0"/>
                <a:cs typeface="Times New Roman" panose="02020603050405020304" pitchFamily="18" charset="0"/>
              </a:rPr>
              <a:t>better</a:t>
            </a:r>
            <a:r>
              <a:rPr lang="en-US" sz="1600" dirty="0">
                <a:latin typeface="Times New Roman" panose="02020603050405020304" pitchFamily="18" charset="0"/>
                <a:cs typeface="Times New Roman" panose="02020603050405020304" pitchFamily="18" charset="0"/>
              </a:rPr>
              <a:t> understand what he/she is trying to say and avoid any confusion that might be had.</a:t>
            </a:r>
          </a:p>
          <a:p>
            <a:r>
              <a:rPr lang="en-US" sz="1600" dirty="0">
                <a:latin typeface="Times New Roman" panose="02020603050405020304" pitchFamily="18" charset="0"/>
                <a:cs typeface="Times New Roman" panose="02020603050405020304" pitchFamily="18" charset="0"/>
              </a:rPr>
              <a:t>The word to emoji model converts each and every word to an emoji if it crosses a certain threshold (cosine similarity). Each word is then compared to this map and the emoji with the highest cosine similarity is printed.</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Number of emojis = 3415</a:t>
            </a:r>
            <a:endParaRPr lang="en-US" sz="1600" dirty="0"/>
          </a:p>
        </p:txBody>
      </p:sp>
    </p:spTree>
    <p:extLst>
      <p:ext uri="{BB962C8B-B14F-4D97-AF65-F5344CB8AC3E}">
        <p14:creationId xmlns:p14="http://schemas.microsoft.com/office/powerpoint/2010/main" val="694551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IN" b="1" dirty="0">
                <a:latin typeface="Times New Roman" panose="02020603050405020304" pitchFamily="18" charset="0"/>
                <a:cs typeface="Times New Roman" panose="02020603050405020304" pitchFamily="18" charset="0"/>
              </a:rPr>
              <a:t>Selected References</a:t>
            </a:r>
          </a:p>
        </p:txBody>
      </p:sp>
      <p:sp>
        <p:nvSpPr>
          <p:cNvPr id="3" name="Content Placeholder 2"/>
          <p:cNvSpPr>
            <a:spLocks noGrp="1"/>
          </p:cNvSpPr>
          <p:nvPr>
            <p:ph idx="1"/>
          </p:nvPr>
        </p:nvSpPr>
        <p:spPr>
          <a:xfrm>
            <a:off x="838201" y="2121764"/>
            <a:ext cx="10498584" cy="2885243"/>
          </a:xfrm>
        </p:spPr>
        <p:txBody>
          <a:bodyPr>
            <a:normAutofit/>
          </a:bodyPr>
          <a:lstStyle/>
          <a:p>
            <a:r>
              <a:rPr lang="en-IN" sz="1600" dirty="0">
                <a:solidFill>
                  <a:schemeClr val="accent1"/>
                </a:solidFill>
                <a:hlinkClick r:id="rId2">
                  <a:extLst>
                    <a:ext uri="{A12FA001-AC4F-418D-AE19-62706E023703}">
                      <ahyp:hlinkClr xmlns:ahyp="http://schemas.microsoft.com/office/drawing/2018/hyperlinkcolor" xmlns="" val="tx"/>
                    </a:ext>
                  </a:extLst>
                </a:hlinkClick>
              </a:rPr>
              <a:t>Emoji Report 2016</a:t>
            </a:r>
            <a:endParaRPr lang="en-IN" sz="1600" dirty="0">
              <a:solidFill>
                <a:schemeClr val="accent1"/>
              </a:solidFill>
            </a:endParaRPr>
          </a:p>
          <a:p>
            <a:r>
              <a:rPr lang="en-IN" sz="1600" dirty="0">
                <a:solidFill>
                  <a:schemeClr val="accent1"/>
                </a:solidFill>
                <a:hlinkClick r:id="rId3">
                  <a:extLst>
                    <a:ext uri="{A12FA001-AC4F-418D-AE19-62706E023703}">
                      <ahyp:hlinkClr xmlns:ahyp="http://schemas.microsoft.com/office/drawing/2018/hyperlinkcolor" xmlns="" val="tx"/>
                    </a:ext>
                  </a:extLst>
                </a:hlinkClick>
              </a:rPr>
              <a:t>https://emojipedia.org/stats/</a:t>
            </a:r>
            <a:endParaRPr lang="en-IN" sz="1600" dirty="0">
              <a:solidFill>
                <a:schemeClr val="accent1"/>
              </a:solidFill>
            </a:endParaRPr>
          </a:p>
          <a:p>
            <a:r>
              <a:rPr lang="en-IN" sz="1600" dirty="0">
                <a:solidFill>
                  <a:schemeClr val="accent1"/>
                </a:solidFill>
                <a:hlinkClick r:id="rId4">
                  <a:extLst>
                    <a:ext uri="{A12FA001-AC4F-418D-AE19-62706E023703}">
                      <ahyp:hlinkClr xmlns:ahyp="http://schemas.microsoft.com/office/drawing/2018/hyperlinkcolor" xmlns="" val="tx"/>
                    </a:ext>
                  </a:extLst>
                </a:hlinkClick>
              </a:rPr>
              <a:t>http://blog.emojics.com/emojis-increase-user-engagement/</a:t>
            </a:r>
            <a:endParaRPr lang="en-IN" sz="1600" dirty="0">
              <a:solidFill>
                <a:schemeClr val="accent1"/>
              </a:solidFill>
            </a:endParaRPr>
          </a:p>
          <a:p>
            <a:r>
              <a:rPr lang="en-IN" sz="1600" dirty="0">
                <a:solidFill>
                  <a:schemeClr val="accent1"/>
                </a:solidFill>
                <a:hlinkClick r:id="rId5">
                  <a:extLst>
                    <a:ext uri="{A12FA001-AC4F-418D-AE19-62706E023703}">
                      <ahyp:hlinkClr xmlns:ahyp="http://schemas.microsoft.com/office/drawing/2018/hyperlinkcolor" xmlns="" val="tx"/>
                    </a:ext>
                  </a:extLst>
                </a:hlinkClick>
              </a:rPr>
              <a:t>https://www.zipwhip.com/blog/heres-how-each-generation-prefers-to-text-with-your-business/</a:t>
            </a:r>
            <a:endParaRPr lang="en-IN" sz="1600" dirty="0">
              <a:solidFill>
                <a:schemeClr val="accent1"/>
              </a:solidFill>
            </a:endParaRPr>
          </a:p>
          <a:p>
            <a:r>
              <a:rPr lang="en-IN" sz="1600" dirty="0">
                <a:solidFill>
                  <a:schemeClr val="accent1"/>
                </a:solidFill>
                <a:hlinkClick r:id="rId4"/>
              </a:rPr>
              <a:t>http://blog.emojics.com/emojis-increase-user-engagement/</a:t>
            </a:r>
            <a:endParaRPr lang="en-IN" sz="1600" dirty="0">
              <a:solidFill>
                <a:schemeClr val="accent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652AD7-5DD7-4127-8726-8F09B781295C}"/>
              </a:ext>
            </a:extLst>
          </p:cNvPr>
          <p:cNvSpPr>
            <a:spLocks noGrp="1"/>
          </p:cNvSpPr>
          <p:nvPr>
            <p:ph type="title"/>
          </p:nvPr>
        </p:nvSpPr>
        <p:spPr/>
        <p:txBody>
          <a:bodyPr>
            <a:normAutofit fontScale="90000"/>
          </a:bodyPr>
          <a:lstStyle/>
          <a:p>
            <a:r>
              <a:rPr lang="en-US" sz="6600" dirty="0" smtClean="0"/>
              <a:t>.</a:t>
            </a:r>
            <a:endParaRPr lang="en-IN" sz="6600" dirty="0"/>
          </a:p>
        </p:txBody>
      </p:sp>
      <p:sp>
        <p:nvSpPr>
          <p:cNvPr id="3" name="Content Placeholder 2"/>
          <p:cNvSpPr>
            <a:spLocks noGrp="1"/>
          </p:cNvSpPr>
          <p:nvPr>
            <p:ph idx="1"/>
          </p:nvPr>
        </p:nvSpPr>
        <p:spPr/>
        <p:txBody>
          <a:bodyPr>
            <a:normAutofit/>
          </a:bodyPr>
          <a:lstStyle/>
          <a:p>
            <a:pPr marL="0" indent="0">
              <a:buNone/>
            </a:pPr>
            <a:r>
              <a:rPr lang="en-US" sz="5000" dirty="0"/>
              <a:t>THANK YOU !!!</a:t>
            </a:r>
            <a:endParaRPr lang="en-IN" sz="5000" dirty="0"/>
          </a:p>
        </p:txBody>
      </p:sp>
    </p:spTree>
    <p:extLst>
      <p:ext uri="{BB962C8B-B14F-4D97-AF65-F5344CB8AC3E}">
        <p14:creationId xmlns:p14="http://schemas.microsoft.com/office/powerpoint/2010/main" val="3867682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56327"/>
            <a:ext cx="10972800" cy="582613"/>
          </a:xfrm>
        </p:spPr>
        <p:txBody>
          <a:bodyPr>
            <a:normAutofit/>
          </a:bodyPr>
          <a:lstStyle/>
          <a:p>
            <a:pPr algn="ctr"/>
            <a:r>
              <a:rPr lang="en-IN" sz="3000" b="1" dirty="0">
                <a:latin typeface="Times New Roman" panose="02020603050405020304" pitchFamily="18" charset="0"/>
                <a:cs typeface="Times New Roman" panose="02020603050405020304" pitchFamily="18" charset="0"/>
              </a:rPr>
              <a:t>Introduction</a:t>
            </a:r>
          </a:p>
        </p:txBody>
      </p:sp>
      <p:sp>
        <p:nvSpPr>
          <p:cNvPr id="4" name="Content Placeholder 3"/>
          <p:cNvSpPr>
            <a:spLocks noGrp="1"/>
          </p:cNvSpPr>
          <p:nvPr>
            <p:ph idx="1"/>
          </p:nvPr>
        </p:nvSpPr>
        <p:spPr>
          <a:xfrm>
            <a:off x="609601" y="2000374"/>
            <a:ext cx="10201911" cy="4560225"/>
          </a:xfrm>
        </p:spPr>
        <p:txBody>
          <a:bodyPr>
            <a:noAutofit/>
          </a:bodyPr>
          <a:lstStyle/>
          <a:p>
            <a:pPr>
              <a:lnSpc>
                <a:spcPct val="170000"/>
              </a:lnSpc>
              <a:buClr>
                <a:schemeClr val="accent2">
                  <a:lumMod val="75000"/>
                </a:schemeClr>
              </a:buClr>
              <a:buSzPct val="120000"/>
              <a:buFont typeface="Wingdings" panose="05000000000000000000" pitchFamily="2" charset="2"/>
              <a:buChar char="§"/>
            </a:pPr>
            <a:r>
              <a:rPr lang="en-US" sz="1600" dirty="0">
                <a:sym typeface="+mn-ea"/>
              </a:rPr>
              <a:t>Emoji's have become a new language and Standard for online communication</a:t>
            </a:r>
          </a:p>
          <a:p>
            <a:pPr>
              <a:lnSpc>
                <a:spcPct val="170000"/>
              </a:lnSpc>
              <a:buClr>
                <a:schemeClr val="accent2">
                  <a:lumMod val="75000"/>
                </a:schemeClr>
              </a:buClr>
              <a:buSzPct val="120000"/>
              <a:buFont typeface="Wingdings" panose="05000000000000000000" pitchFamily="2" charset="2"/>
              <a:buChar char="§"/>
            </a:pPr>
            <a:r>
              <a:rPr lang="en-US" sz="1600" dirty="0">
                <a:sym typeface="+mn-ea"/>
              </a:rPr>
              <a:t>It can be more effective to add emoji to text messages to show more emotional and sentimental feelings.</a:t>
            </a:r>
            <a:endParaRPr lang="en-US" sz="1600" dirty="0"/>
          </a:p>
          <a:p>
            <a:pPr>
              <a:lnSpc>
                <a:spcPct val="170000"/>
              </a:lnSpc>
              <a:buClr>
                <a:schemeClr val="accent2">
                  <a:lumMod val="75000"/>
                </a:schemeClr>
              </a:buClr>
              <a:buSzPct val="120000"/>
              <a:buFont typeface="Wingdings" panose="05000000000000000000" pitchFamily="2" charset="2"/>
              <a:buChar char="§"/>
            </a:pPr>
            <a:r>
              <a:rPr lang="en-US" sz="1600" dirty="0">
                <a:sym typeface="+mn-ea"/>
              </a:rPr>
              <a:t>The keyboard can predict emoji's but only base on certain keywords </a:t>
            </a:r>
          </a:p>
          <a:p>
            <a:pPr>
              <a:lnSpc>
                <a:spcPct val="170000"/>
              </a:lnSpc>
              <a:buClr>
                <a:schemeClr val="accent2">
                  <a:lumMod val="75000"/>
                </a:schemeClr>
              </a:buClr>
              <a:buSzPct val="120000"/>
              <a:buFont typeface="Wingdings" panose="05000000000000000000" pitchFamily="2" charset="2"/>
              <a:buChar char="§"/>
            </a:pPr>
            <a:r>
              <a:rPr lang="en-US" sz="1600" dirty="0">
                <a:sym typeface="+mn-ea"/>
              </a:rPr>
              <a:t>Tags are associated with emoji's. </a:t>
            </a:r>
          </a:p>
          <a:p>
            <a:pPr>
              <a:lnSpc>
                <a:spcPct val="170000"/>
              </a:lnSpc>
              <a:buClr>
                <a:schemeClr val="accent2">
                  <a:lumMod val="75000"/>
                </a:schemeClr>
              </a:buClr>
              <a:buSzPct val="120000"/>
              <a:buFont typeface="Wingdings" panose="05000000000000000000" pitchFamily="2" charset="2"/>
              <a:buChar char="§"/>
            </a:pPr>
            <a:r>
              <a:rPr lang="en-US" sz="1600" dirty="0"/>
              <a:t>A prediction system can be integrated with the keyboard which predicts emoji.</a:t>
            </a:r>
          </a:p>
          <a:p>
            <a:pPr>
              <a:lnSpc>
                <a:spcPct val="170000"/>
              </a:lnSpc>
              <a:buClr>
                <a:schemeClr val="accent2">
                  <a:lumMod val="75000"/>
                </a:schemeClr>
              </a:buClr>
              <a:buSzPct val="120000"/>
              <a:buFont typeface="Wingdings" panose="05000000000000000000" pitchFamily="2" charset="2"/>
              <a:buChar char="§"/>
            </a:pPr>
            <a:r>
              <a:rPr lang="en-US" sz="1600" dirty="0"/>
              <a:t>After typing a sentence, the user has to manually select an emoji </a:t>
            </a:r>
          </a:p>
          <a:p>
            <a:pPr>
              <a:lnSpc>
                <a:spcPct val="170000"/>
              </a:lnSpc>
              <a:buClr>
                <a:schemeClr val="accent2">
                  <a:lumMod val="75000"/>
                </a:schemeClr>
              </a:buClr>
              <a:buSzPct val="120000"/>
              <a:buFont typeface="Wingdings" panose="05000000000000000000" pitchFamily="2" charset="2"/>
              <a:buChar char="§"/>
            </a:pPr>
            <a:r>
              <a:rPr lang="en-US" sz="1600" dirty="0"/>
              <a:t>This also reduces time and the use of available emoticons.</a:t>
            </a:r>
          </a:p>
          <a:p>
            <a:pPr>
              <a:lnSpc>
                <a:spcPct val="170000"/>
              </a:lnSpc>
              <a:buClr>
                <a:schemeClr val="accent2">
                  <a:lumMod val="75000"/>
                </a:schemeClr>
              </a:buClr>
              <a:buSzPct val="120000"/>
              <a:buFont typeface="Wingdings" panose="05000000000000000000" pitchFamily="2" charset="2"/>
              <a:buChar char="§"/>
            </a:pPr>
            <a:r>
              <a:rPr lang="en-US" sz="1600" dirty="0"/>
              <a:t>There will be automatic emoji prediction which will reduce time and efforts for searching emoji.</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0689" y="874151"/>
            <a:ext cx="791524" cy="79152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012" y="847527"/>
            <a:ext cx="978409" cy="844773"/>
          </a:xfrm>
          <a:prstGeom prst="rect">
            <a:avLst/>
          </a:prstGeom>
        </p:spPr>
      </p:pic>
      <p:sp>
        <p:nvSpPr>
          <p:cNvPr id="7" name="Right Arrow 6"/>
          <p:cNvSpPr/>
          <p:nvPr/>
        </p:nvSpPr>
        <p:spPr bwMode="auto">
          <a:xfrm>
            <a:off x="9245421" y="1144417"/>
            <a:ext cx="1125268" cy="273993"/>
          </a:xfrm>
          <a:prstGeom prst="rightArrow">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87741">
            <a:off x="7057733" y="5560161"/>
            <a:ext cx="952500" cy="428625"/>
          </a:xfrm>
          <a:prstGeom prst="rect">
            <a:avLst/>
          </a:prstGeom>
        </p:spPr>
      </p:pic>
      <p:sp>
        <p:nvSpPr>
          <p:cNvPr id="9" name="Right Arrow 8"/>
          <p:cNvSpPr/>
          <p:nvPr/>
        </p:nvSpPr>
        <p:spPr bwMode="auto">
          <a:xfrm>
            <a:off x="8033609" y="5531182"/>
            <a:ext cx="672861" cy="447453"/>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7906" y="5478683"/>
            <a:ext cx="1238250" cy="5524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91" y="710722"/>
            <a:ext cx="10990648" cy="649103"/>
          </a:xfrm>
        </p:spPr>
        <p:txBody>
          <a:bodyPr anchor="ctr">
            <a:noAutofit/>
          </a:bodyPr>
          <a:lstStyle/>
          <a:p>
            <a:pPr algn="ctr"/>
            <a:r>
              <a:rPr lang="en-IN" sz="3000" b="1" dirty="0">
                <a:latin typeface="Times New Roman" panose="02020603050405020304" pitchFamily="18" charset="0"/>
                <a:cs typeface="Times New Roman" panose="02020603050405020304" pitchFamily="18" charset="0"/>
              </a:rPr>
              <a:t>Literature Survey</a:t>
            </a:r>
            <a:endParaRPr lang="en-IN" sz="3000" dirty="0">
              <a:latin typeface="Georgia" panose="02040502050405020303" pitchFamily="18" charset="0"/>
            </a:endParaRPr>
          </a:p>
        </p:txBody>
      </p:sp>
      <p:graphicFrame>
        <p:nvGraphicFramePr>
          <p:cNvPr id="3" name="Table 4"/>
          <p:cNvGraphicFramePr>
            <a:graphicFrameLocks noGrp="1"/>
          </p:cNvGraphicFramePr>
          <p:nvPr>
            <p:extLst>
              <p:ext uri="{D42A27DB-BD31-4B8C-83A1-F6EECF244321}">
                <p14:modId xmlns:p14="http://schemas.microsoft.com/office/powerpoint/2010/main" val="2219971768"/>
              </p:ext>
            </p:extLst>
          </p:nvPr>
        </p:nvGraphicFramePr>
        <p:xfrm>
          <a:off x="523689" y="1854702"/>
          <a:ext cx="10990650" cy="3108960"/>
        </p:xfrm>
        <a:graphic>
          <a:graphicData uri="http://schemas.openxmlformats.org/drawingml/2006/table">
            <a:tbl>
              <a:tblPr firstRow="1" bandRow="1">
                <a:tableStyleId>{5940675A-B579-460E-94D1-54222C63F5DA}</a:tableStyleId>
              </a:tblPr>
              <a:tblGrid>
                <a:gridCol w="743097">
                  <a:extLst>
                    <a:ext uri="{9D8B030D-6E8A-4147-A177-3AD203B41FA5}">
                      <a16:colId xmlns="" xmlns:a16="http://schemas.microsoft.com/office/drawing/2014/main" val="20000"/>
                    </a:ext>
                  </a:extLst>
                </a:gridCol>
                <a:gridCol w="1690547">
                  <a:extLst>
                    <a:ext uri="{9D8B030D-6E8A-4147-A177-3AD203B41FA5}">
                      <a16:colId xmlns="" xmlns:a16="http://schemas.microsoft.com/office/drawing/2014/main" val="20001"/>
                    </a:ext>
                  </a:extLst>
                </a:gridCol>
                <a:gridCol w="1339459">
                  <a:extLst>
                    <a:ext uri="{9D8B030D-6E8A-4147-A177-3AD203B41FA5}">
                      <a16:colId xmlns="" xmlns:a16="http://schemas.microsoft.com/office/drawing/2014/main" val="20002"/>
                    </a:ext>
                  </a:extLst>
                </a:gridCol>
                <a:gridCol w="1402672">
                  <a:extLst>
                    <a:ext uri="{9D8B030D-6E8A-4147-A177-3AD203B41FA5}">
                      <a16:colId xmlns="" xmlns:a16="http://schemas.microsoft.com/office/drawing/2014/main" val="20003"/>
                    </a:ext>
                  </a:extLst>
                </a:gridCol>
                <a:gridCol w="1562471">
                  <a:extLst>
                    <a:ext uri="{9D8B030D-6E8A-4147-A177-3AD203B41FA5}">
                      <a16:colId xmlns="" xmlns:a16="http://schemas.microsoft.com/office/drawing/2014/main" val="20004"/>
                    </a:ext>
                  </a:extLst>
                </a:gridCol>
                <a:gridCol w="4252404">
                  <a:extLst>
                    <a:ext uri="{9D8B030D-6E8A-4147-A177-3AD203B41FA5}">
                      <a16:colId xmlns="" xmlns:a16="http://schemas.microsoft.com/office/drawing/2014/main" val="20005"/>
                    </a:ext>
                  </a:extLst>
                </a:gridCol>
              </a:tblGrid>
              <a:tr h="511173">
                <a:tc>
                  <a:txBody>
                    <a:bodyPr/>
                    <a:lstStyle/>
                    <a:p>
                      <a:pPr algn="ctr"/>
                      <a:r>
                        <a:rPr lang="en-IN" sz="1600" b="1" dirty="0"/>
                        <a:t>Sr.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AUTHOR NAME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TITLE OF PAPER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VOLUME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PUBLISHER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FINDINGS</a:t>
                      </a:r>
                    </a:p>
                  </a:txBody>
                  <a:tcPr anchor="ctr"/>
                </a:tc>
                <a:extLst>
                  <a:ext uri="{0D108BD9-81ED-4DB2-BD59-A6C34878D82A}">
                    <a16:rowId xmlns="" xmlns:a16="http://schemas.microsoft.com/office/drawing/2014/main" val="10000"/>
                  </a:ext>
                </a:extLst>
              </a:tr>
              <a:tr h="2233019">
                <a:tc>
                  <a:txBody>
                    <a:bodyPr/>
                    <a:lstStyle/>
                    <a:p>
                      <a:pPr algn="ctr"/>
                      <a:r>
                        <a:rPr lang="en-US" sz="1600" dirty="0" smtClean="0"/>
                        <a:t>01</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sz="1600" dirty="0"/>
                        <a:t>Rahman Mahte Ranjith Nair Vysakh Nair</a:t>
                      </a:r>
                    </a:p>
                    <a:p>
                      <a:pPr algn="l"/>
                      <a:r>
                        <a:rPr lang="en-US" sz="1600" dirty="0"/>
                        <a:t>Athira Pillai</a:t>
                      </a:r>
                    </a:p>
                    <a:p>
                      <a:pPr algn="l"/>
                      <a:r>
                        <a:rPr lang="en-US" sz="1600" dirty="0"/>
                        <a:t>Prof. Manasi Kulkarni</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sz="1600" dirty="0"/>
                        <a:t>Emoticon Suggestion with Word Prediction using NLP</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Volume:</a:t>
                      </a:r>
                    </a:p>
                    <a:p>
                      <a:pPr algn="ctr"/>
                      <a:r>
                        <a:rPr lang="en-US" sz="1600" dirty="0"/>
                        <a:t>07</a:t>
                      </a:r>
                    </a:p>
                    <a:p>
                      <a:pPr algn="ctr"/>
                      <a:endParaRPr lang="en-US" sz="1600" dirty="0"/>
                    </a:p>
                    <a:p>
                      <a:pPr algn="ctr"/>
                      <a:r>
                        <a:rPr lang="en-US" sz="1600" dirty="0"/>
                        <a:t>Issue: </a:t>
                      </a:r>
                    </a:p>
                    <a:p>
                      <a:pPr algn="ctr"/>
                      <a:r>
                        <a:rPr lang="en-US" sz="1600" dirty="0"/>
                        <a:t>5|May</a:t>
                      </a:r>
                      <a:r>
                        <a:rPr lang="en-US" sz="1600" dirty="0">
                          <a:sym typeface="+mn-ea"/>
                        </a:rPr>
                        <a:t>|</a:t>
                      </a:r>
                      <a:r>
                        <a:rPr lang="en-US" sz="1600" dirty="0"/>
                        <a:t>20</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endParaRPr lang="en-US" sz="1600" dirty="0"/>
                    </a:p>
                    <a:p>
                      <a:pPr algn="ctr"/>
                      <a:r>
                        <a:rPr lang="en-US" sz="1600" dirty="0"/>
                        <a:t>IRJET</a:t>
                      </a:r>
                    </a:p>
                    <a:p>
                      <a:pPr algn="l"/>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285750" indent="-285750" algn="l">
                        <a:buFont typeface="Arial" panose="020B0604020202020204" pitchFamily="34" charset="0"/>
                        <a:buChar char="•"/>
                      </a:pPr>
                      <a:r>
                        <a:rPr lang="en-US" sz="1600" b="1" dirty="0"/>
                        <a:t>This system contain two systems</a:t>
                      </a:r>
                    </a:p>
                    <a:p>
                      <a:pPr marL="400050" indent="-400050" algn="l">
                        <a:buFont typeface="+mj-lt"/>
                        <a:buAutoNum type="romanLcPeriod"/>
                      </a:pPr>
                      <a:r>
                        <a:rPr lang="en-US" sz="1600" dirty="0"/>
                        <a:t>Word prediction </a:t>
                      </a:r>
                    </a:p>
                    <a:p>
                      <a:pPr marL="400050" indent="-400050" algn="l">
                        <a:buFont typeface="+mj-lt"/>
                        <a:buAutoNum type="romanLcPeriod"/>
                      </a:pPr>
                      <a:r>
                        <a:rPr lang="en-US" sz="1600" dirty="0"/>
                        <a:t>Emoticon prediction </a:t>
                      </a:r>
                    </a:p>
                    <a:p>
                      <a:pPr marL="285750" indent="-285750" algn="l">
                        <a:buFont typeface="Arial" panose="020B0604020202020204" pitchFamily="34" charset="0"/>
                        <a:buChar char="•"/>
                      </a:pPr>
                      <a:r>
                        <a:rPr lang="en-US" sz="1600" b="1" dirty="0"/>
                        <a:t>Word prediction model :</a:t>
                      </a:r>
                    </a:p>
                    <a:p>
                      <a:pPr marL="0" indent="0" algn="l">
                        <a:buFont typeface="Arial" panose="020B0604020202020204" pitchFamily="34" charset="0"/>
                        <a:buNone/>
                      </a:pPr>
                      <a:r>
                        <a:rPr lang="en-US" sz="1600" dirty="0"/>
                        <a:t>It uses brown corpus. Implementing bigram and trigram word prediction is achieved.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t>Emoticon prediction</a:t>
                      </a:r>
                      <a:r>
                        <a:rPr lang="en-US" sz="1600" b="1" baseline="0" dirty="0"/>
                        <a:t> : </a:t>
                      </a:r>
                      <a:endParaRPr lang="en-US" sz="1600" b="1" dirty="0"/>
                    </a:p>
                    <a:p>
                      <a:pPr marL="0" indent="0" algn="l">
                        <a:buFont typeface="Arial" panose="020B0604020202020204" pitchFamily="34" charset="0"/>
                        <a:buNone/>
                      </a:pPr>
                      <a:r>
                        <a:rPr lang="en-US" sz="1600" dirty="0"/>
                        <a:t> This data is fed to the second part i.e emoticon suggestion which uses ‘GloVe Vector’ and cosine similarity.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91" y="710722"/>
            <a:ext cx="10990648" cy="649103"/>
          </a:xfrm>
        </p:spPr>
        <p:txBody>
          <a:bodyPr anchor="ctr">
            <a:noAutofit/>
          </a:bodyPr>
          <a:lstStyle/>
          <a:p>
            <a:pPr algn="ctr"/>
            <a:r>
              <a:rPr lang="en-IN" sz="3000" b="1" dirty="0">
                <a:latin typeface="Times New Roman" panose="02020603050405020304" pitchFamily="18" charset="0"/>
                <a:cs typeface="Times New Roman" panose="02020603050405020304" pitchFamily="18" charset="0"/>
              </a:rPr>
              <a:t>Literature Survey</a:t>
            </a:r>
            <a:endParaRPr lang="en-IN" sz="3000" dirty="0">
              <a:latin typeface="Georgia" panose="02040502050405020303" pitchFamily="18" charset="0"/>
            </a:endParaRPr>
          </a:p>
        </p:txBody>
      </p:sp>
      <p:graphicFrame>
        <p:nvGraphicFramePr>
          <p:cNvPr id="3" name="Table 4"/>
          <p:cNvGraphicFramePr>
            <a:graphicFrameLocks noGrp="1"/>
          </p:cNvGraphicFramePr>
          <p:nvPr>
            <p:extLst>
              <p:ext uri="{D42A27DB-BD31-4B8C-83A1-F6EECF244321}">
                <p14:modId xmlns:p14="http://schemas.microsoft.com/office/powerpoint/2010/main" val="805848455"/>
              </p:ext>
            </p:extLst>
          </p:nvPr>
        </p:nvGraphicFramePr>
        <p:xfrm>
          <a:off x="523689" y="1854702"/>
          <a:ext cx="10782370" cy="3572063"/>
        </p:xfrm>
        <a:graphic>
          <a:graphicData uri="http://schemas.openxmlformats.org/drawingml/2006/table">
            <a:tbl>
              <a:tblPr firstRow="1" bandRow="1">
                <a:tableStyleId>{5940675A-B579-460E-94D1-54222C63F5DA}</a:tableStyleId>
              </a:tblPr>
              <a:tblGrid>
                <a:gridCol w="743097">
                  <a:extLst>
                    <a:ext uri="{9D8B030D-6E8A-4147-A177-3AD203B41FA5}">
                      <a16:colId xmlns="" xmlns:a16="http://schemas.microsoft.com/office/drawing/2014/main" val="20000"/>
                    </a:ext>
                  </a:extLst>
                </a:gridCol>
                <a:gridCol w="1690547">
                  <a:extLst>
                    <a:ext uri="{9D8B030D-6E8A-4147-A177-3AD203B41FA5}">
                      <a16:colId xmlns="" xmlns:a16="http://schemas.microsoft.com/office/drawing/2014/main" val="20001"/>
                    </a:ext>
                  </a:extLst>
                </a:gridCol>
                <a:gridCol w="1339459">
                  <a:extLst>
                    <a:ext uri="{9D8B030D-6E8A-4147-A177-3AD203B41FA5}">
                      <a16:colId xmlns="" xmlns:a16="http://schemas.microsoft.com/office/drawing/2014/main" val="20002"/>
                    </a:ext>
                  </a:extLst>
                </a:gridCol>
                <a:gridCol w="1402672">
                  <a:extLst>
                    <a:ext uri="{9D8B030D-6E8A-4147-A177-3AD203B41FA5}">
                      <a16:colId xmlns="" xmlns:a16="http://schemas.microsoft.com/office/drawing/2014/main" val="20003"/>
                    </a:ext>
                  </a:extLst>
                </a:gridCol>
                <a:gridCol w="5606595">
                  <a:extLst>
                    <a:ext uri="{9D8B030D-6E8A-4147-A177-3AD203B41FA5}">
                      <a16:colId xmlns="" xmlns:a16="http://schemas.microsoft.com/office/drawing/2014/main" val="20004"/>
                    </a:ext>
                  </a:extLst>
                </a:gridCol>
              </a:tblGrid>
              <a:tr h="1286063">
                <a:tc>
                  <a:txBody>
                    <a:bodyPr/>
                    <a:lstStyle/>
                    <a:p>
                      <a:pPr algn="ctr"/>
                      <a:r>
                        <a:rPr lang="en-IN" sz="1600" b="1" dirty="0"/>
                        <a:t>Sr.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AUTHOR NAME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smtClean="0"/>
                        <a:t>Publish date</a:t>
                      </a:r>
                      <a:endParaRPr lang="en-IN" sz="16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smtClean="0"/>
                        <a:t>Book </a:t>
                      </a:r>
                      <a:endParaRPr lang="en-IN" sz="16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PUBLISHER</a:t>
                      </a:r>
                    </a:p>
                  </a:txBody>
                  <a:tcPr anchor="ctr"/>
                </a:tc>
                <a:extLst>
                  <a:ext uri="{0D108BD9-81ED-4DB2-BD59-A6C34878D82A}">
                    <a16:rowId xmlns="" xmlns:a16="http://schemas.microsoft.com/office/drawing/2014/main" val="10000"/>
                  </a:ext>
                </a:extLst>
              </a:tr>
              <a:tr h="2233019">
                <a:tc>
                  <a:txBody>
                    <a:bodyPr/>
                    <a:lstStyle/>
                    <a:p>
                      <a:pPr algn="ctr"/>
                      <a:r>
                        <a:rPr lang="en-US" sz="1600" dirty="0" smtClean="0"/>
                        <a:t>02</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sz="1200" kern="1200" dirty="0" err="1" smtClean="0">
                          <a:solidFill>
                            <a:schemeClr val="tx1"/>
                          </a:solidFill>
                          <a:effectLst/>
                          <a:latin typeface="+mn-lt"/>
                          <a:ea typeface="+mn-ea"/>
                          <a:cs typeface="+mn-cs"/>
                        </a:rPr>
                        <a:t>Toshiki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Tomihira</a:t>
                      </a:r>
                      <a:r>
                        <a:rPr lang="en-US" sz="1200" kern="1200" dirty="0" smtClean="0">
                          <a:solidFill>
                            <a:schemeClr val="tx1"/>
                          </a:solidFill>
                          <a:effectLst/>
                          <a:latin typeface="+mn-lt"/>
                          <a:ea typeface="+mn-ea"/>
                          <a:cs typeface="+mn-cs"/>
                        </a:rPr>
                        <a:t>, Atsushi Otsuka, Akihiro Yamashita, </a:t>
                      </a:r>
                      <a:r>
                        <a:rPr lang="en-US" sz="1200" kern="1200" dirty="0" err="1" smtClean="0">
                          <a:solidFill>
                            <a:schemeClr val="tx1"/>
                          </a:solidFill>
                          <a:effectLst/>
                          <a:latin typeface="+mn-lt"/>
                          <a:ea typeface="+mn-ea"/>
                          <a:cs typeface="+mn-cs"/>
                        </a:rPr>
                        <a:t>Tetsuji</a:t>
                      </a:r>
                      <a:r>
                        <a:rPr lang="en-US" sz="1200" kern="1200" dirty="0" smtClean="0">
                          <a:solidFill>
                            <a:schemeClr val="tx1"/>
                          </a:solidFill>
                          <a:effectLst/>
                          <a:latin typeface="+mn-lt"/>
                          <a:ea typeface="+mn-ea"/>
                          <a:cs typeface="+mn-cs"/>
                        </a:rPr>
                        <a:t> Satoh</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l"/>
                      <a:r>
                        <a:rPr lang="en-US" sz="1200" kern="1200" dirty="0" smtClean="0">
                          <a:solidFill>
                            <a:schemeClr val="tx1"/>
                          </a:solidFill>
                          <a:effectLst/>
                          <a:latin typeface="+mn-lt"/>
                          <a:ea typeface="+mn-ea"/>
                          <a:cs typeface="+mn-cs"/>
                        </a:rPr>
                        <a:t>2018/11/19</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proceedings of the 20th international conference on information integration and web-based applications &amp; services</a:t>
                      </a:r>
                    </a:p>
                    <a:p>
                      <a:pPr algn="ctr"/>
                      <a:endParaRPr lang="en-US" sz="12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In recent years, Unicode has been standardized; and with the penetration of SNSs, the use of </a:t>
                      </a:r>
                      <a:r>
                        <a:rPr lang="en-IN" sz="1200" kern="1200" dirty="0" err="1" smtClean="0">
                          <a:solidFill>
                            <a:schemeClr val="tx1"/>
                          </a:solidFill>
                          <a:effectLst/>
                          <a:latin typeface="+mn-lt"/>
                          <a:ea typeface="+mn-ea"/>
                          <a:cs typeface="+mn-cs"/>
                        </a:rPr>
                        <a:t>emojis</a:t>
                      </a:r>
                      <a:r>
                        <a:rPr lang="en-IN" sz="1200" kern="1200" dirty="0" smtClean="0">
                          <a:solidFill>
                            <a:schemeClr val="tx1"/>
                          </a:solidFill>
                          <a:effectLst/>
                          <a:latin typeface="+mn-lt"/>
                          <a:ea typeface="+mn-ea"/>
                          <a:cs typeface="+mn-cs"/>
                        </a:rPr>
                        <a:t> has become common. </a:t>
                      </a:r>
                      <a:r>
                        <a:rPr lang="en-IN" sz="1200" kern="1200" dirty="0" err="1" smtClean="0">
                          <a:solidFill>
                            <a:schemeClr val="tx1"/>
                          </a:solidFill>
                          <a:effectLst/>
                          <a:latin typeface="+mn-lt"/>
                          <a:ea typeface="+mn-ea"/>
                          <a:cs typeface="+mn-cs"/>
                        </a:rPr>
                        <a:t>Emojis</a:t>
                      </a:r>
                      <a:r>
                        <a:rPr lang="en-IN" sz="1200" kern="1200" dirty="0" smtClean="0">
                          <a:solidFill>
                            <a:schemeClr val="tx1"/>
                          </a:solidFill>
                          <a:effectLst/>
                          <a:latin typeface="+mn-lt"/>
                          <a:ea typeface="+mn-ea"/>
                          <a:cs typeface="+mn-cs"/>
                        </a:rPr>
                        <a:t>, as they are also known, are most </a:t>
                      </a:r>
                      <a:r>
                        <a:rPr lang="en-IN" sz="1200" kern="1200" dirty="0" err="1" smtClean="0">
                          <a:solidFill>
                            <a:schemeClr val="tx1"/>
                          </a:solidFill>
                          <a:effectLst/>
                          <a:latin typeface="+mn-lt"/>
                          <a:ea typeface="+mn-ea"/>
                          <a:cs typeface="+mn-cs"/>
                        </a:rPr>
                        <a:t>efective</a:t>
                      </a:r>
                      <a:r>
                        <a:rPr lang="en-IN" sz="1200" kern="1200" dirty="0" smtClean="0">
                          <a:solidFill>
                            <a:schemeClr val="tx1"/>
                          </a:solidFill>
                          <a:effectLst/>
                          <a:latin typeface="+mn-lt"/>
                          <a:ea typeface="+mn-ea"/>
                          <a:cs typeface="+mn-cs"/>
                        </a:rPr>
                        <a:t> in expressing emotions in sentences. Sentiment analysis in natural language processing so far has involved learning by manual </a:t>
                      </a:r>
                      <a:r>
                        <a:rPr lang="en-IN" sz="1200" kern="1200" dirty="0" err="1" smtClean="0">
                          <a:solidFill>
                            <a:schemeClr val="tx1"/>
                          </a:solidFill>
                          <a:effectLst/>
                          <a:latin typeface="+mn-lt"/>
                          <a:ea typeface="+mn-ea"/>
                          <a:cs typeface="+mn-cs"/>
                        </a:rPr>
                        <a:t>labeling</a:t>
                      </a:r>
                      <a:r>
                        <a:rPr lang="en-IN" sz="1200" kern="1200" dirty="0" smtClean="0">
                          <a:solidFill>
                            <a:schemeClr val="tx1"/>
                          </a:solidFill>
                          <a:effectLst/>
                          <a:latin typeface="+mn-lt"/>
                          <a:ea typeface="+mn-ea"/>
                          <a:cs typeface="+mn-cs"/>
                        </a:rPr>
                        <a:t> of sentences. By using suitable </a:t>
                      </a:r>
                      <a:r>
                        <a:rPr lang="en-IN" sz="1200" kern="1200" dirty="0" err="1" smtClean="0">
                          <a:solidFill>
                            <a:schemeClr val="tx1"/>
                          </a:solidFill>
                          <a:effectLst/>
                          <a:latin typeface="+mn-lt"/>
                          <a:ea typeface="+mn-ea"/>
                          <a:cs typeface="+mn-cs"/>
                        </a:rPr>
                        <a:t>emojis</a:t>
                      </a:r>
                      <a:r>
                        <a:rPr lang="en-IN" sz="1200" kern="1200" dirty="0" smtClean="0">
                          <a:solidFill>
                            <a:schemeClr val="tx1"/>
                          </a:solidFill>
                          <a:effectLst/>
                          <a:latin typeface="+mn-lt"/>
                          <a:ea typeface="+mn-ea"/>
                          <a:cs typeface="+mn-cs"/>
                        </a:rPr>
                        <a:t> estimated from sentences, people might express their emotions more clearly and laconically. In this paper, we propose a new model that learns from sentences using </a:t>
                      </a:r>
                      <a:r>
                        <a:rPr lang="en-IN" sz="1200" kern="1200" dirty="0" err="1" smtClean="0">
                          <a:solidFill>
                            <a:schemeClr val="tx1"/>
                          </a:solidFill>
                          <a:effectLst/>
                          <a:latin typeface="+mn-lt"/>
                          <a:ea typeface="+mn-ea"/>
                          <a:cs typeface="+mn-cs"/>
                        </a:rPr>
                        <a:t>emojis</a:t>
                      </a:r>
                      <a:r>
                        <a:rPr lang="en-IN" sz="1200" kern="1200" dirty="0" smtClean="0">
                          <a:solidFill>
                            <a:schemeClr val="tx1"/>
                          </a:solidFill>
                          <a:effectLst/>
                          <a:latin typeface="+mn-lt"/>
                          <a:ea typeface="+mn-ea"/>
                          <a:cs typeface="+mn-cs"/>
                        </a:rPr>
                        <a:t> as labels, collecting Japanese tweets from Twitter as the corpus. We verify and compare multiple models based on </a:t>
                      </a:r>
                      <a:r>
                        <a:rPr lang="en-IN" sz="1200" kern="1200" dirty="0" err="1" smtClean="0">
                          <a:solidFill>
                            <a:schemeClr val="tx1"/>
                          </a:solidFill>
                          <a:effectLst/>
                          <a:latin typeface="+mn-lt"/>
                          <a:ea typeface="+mn-ea"/>
                          <a:cs typeface="+mn-cs"/>
                        </a:rPr>
                        <a:t>EncoderDecoder</a:t>
                      </a:r>
                      <a:r>
                        <a:rPr lang="en-IN" sz="1200" kern="1200" dirty="0" smtClean="0">
                          <a:solidFill>
                            <a:schemeClr val="tx1"/>
                          </a:solidFill>
                          <a:effectLst/>
                          <a:latin typeface="+mn-lt"/>
                          <a:ea typeface="+mn-ea"/>
                          <a:cs typeface="+mn-cs"/>
                        </a:rPr>
                        <a:t> Model of Recurrent Neural Network (RNN) and Convolutional Neural Network (CNN). Our sophisticated experiments demonstrate that </a:t>
                      </a:r>
                      <a:r>
                        <a:rPr lang="en-IN" sz="1200" kern="1200" dirty="0" err="1" smtClean="0">
                          <a:solidFill>
                            <a:schemeClr val="tx1"/>
                          </a:solidFill>
                          <a:effectLst/>
                          <a:latin typeface="+mn-lt"/>
                          <a:ea typeface="+mn-ea"/>
                          <a:cs typeface="+mn-cs"/>
                        </a:rPr>
                        <a:t>emojis</a:t>
                      </a:r>
                      <a:r>
                        <a:rPr lang="en-IN" sz="1200" kern="1200" dirty="0" smtClean="0">
                          <a:solidFill>
                            <a:schemeClr val="tx1"/>
                          </a:solidFill>
                          <a:effectLst/>
                          <a:latin typeface="+mn-lt"/>
                          <a:ea typeface="+mn-ea"/>
                          <a:cs typeface="+mn-cs"/>
                        </a:rPr>
                        <a:t> are </a:t>
                      </a:r>
                      <a:r>
                        <a:rPr lang="en-IN" sz="1200" kern="1200" dirty="0" err="1" smtClean="0">
                          <a:solidFill>
                            <a:schemeClr val="tx1"/>
                          </a:solidFill>
                          <a:effectLst/>
                          <a:latin typeface="+mn-lt"/>
                          <a:ea typeface="+mn-ea"/>
                          <a:cs typeface="+mn-cs"/>
                        </a:rPr>
                        <a:t>efective</a:t>
                      </a:r>
                      <a:r>
                        <a:rPr lang="en-IN" sz="1200" kern="1200" dirty="0" smtClean="0">
                          <a:solidFill>
                            <a:schemeClr val="tx1"/>
                          </a:solidFill>
                          <a:effectLst/>
                          <a:latin typeface="+mn-lt"/>
                          <a:ea typeface="+mn-ea"/>
                          <a:cs typeface="+mn-cs"/>
                        </a:rPr>
                        <a:t> in expressing tweet emotion</a:t>
                      </a:r>
                    </a:p>
                    <a:p>
                      <a:pPr algn="l"/>
                      <a:endParaRPr lang="en-US" sz="1200" dirty="0"/>
                    </a:p>
                    <a:p>
                      <a:pPr algn="l"/>
                      <a:endParaRPr 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61164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91" y="710722"/>
            <a:ext cx="10990648" cy="649103"/>
          </a:xfrm>
        </p:spPr>
        <p:txBody>
          <a:bodyPr anchor="ctr">
            <a:noAutofit/>
          </a:bodyPr>
          <a:lstStyle/>
          <a:p>
            <a:pPr algn="ctr"/>
            <a:r>
              <a:rPr lang="en-IN" sz="3000" b="1" dirty="0">
                <a:latin typeface="Times New Roman" panose="02020603050405020304" pitchFamily="18" charset="0"/>
                <a:cs typeface="Times New Roman" panose="02020603050405020304" pitchFamily="18" charset="0"/>
              </a:rPr>
              <a:t>Literature Survey</a:t>
            </a:r>
            <a:endParaRPr lang="en-IN" sz="3000" dirty="0">
              <a:latin typeface="Georgia" panose="02040502050405020303" pitchFamily="18" charset="0"/>
            </a:endParaRPr>
          </a:p>
        </p:txBody>
      </p:sp>
      <p:graphicFrame>
        <p:nvGraphicFramePr>
          <p:cNvPr id="3" name="Table 4"/>
          <p:cNvGraphicFramePr>
            <a:graphicFrameLocks noGrp="1"/>
          </p:cNvGraphicFramePr>
          <p:nvPr>
            <p:extLst>
              <p:ext uri="{D42A27DB-BD31-4B8C-83A1-F6EECF244321}">
                <p14:modId xmlns:p14="http://schemas.microsoft.com/office/powerpoint/2010/main" val="3714845596"/>
              </p:ext>
            </p:extLst>
          </p:nvPr>
        </p:nvGraphicFramePr>
        <p:xfrm>
          <a:off x="523689" y="1854702"/>
          <a:ext cx="9379698" cy="4120703"/>
        </p:xfrm>
        <a:graphic>
          <a:graphicData uri="http://schemas.openxmlformats.org/drawingml/2006/table">
            <a:tbl>
              <a:tblPr firstRow="1" bandRow="1">
                <a:tableStyleId>{5940675A-B579-460E-94D1-54222C63F5DA}</a:tableStyleId>
              </a:tblPr>
              <a:tblGrid>
                <a:gridCol w="743097">
                  <a:extLst>
                    <a:ext uri="{9D8B030D-6E8A-4147-A177-3AD203B41FA5}">
                      <a16:colId xmlns="" xmlns:a16="http://schemas.microsoft.com/office/drawing/2014/main" val="20000"/>
                    </a:ext>
                  </a:extLst>
                </a:gridCol>
                <a:gridCol w="1690547">
                  <a:extLst>
                    <a:ext uri="{9D8B030D-6E8A-4147-A177-3AD203B41FA5}">
                      <a16:colId xmlns="" xmlns:a16="http://schemas.microsoft.com/office/drawing/2014/main" val="20001"/>
                    </a:ext>
                  </a:extLst>
                </a:gridCol>
                <a:gridCol w="1339459">
                  <a:extLst>
                    <a:ext uri="{9D8B030D-6E8A-4147-A177-3AD203B41FA5}">
                      <a16:colId xmlns="" xmlns:a16="http://schemas.microsoft.com/office/drawing/2014/main" val="20002"/>
                    </a:ext>
                  </a:extLst>
                </a:gridCol>
                <a:gridCol w="5606595">
                  <a:extLst>
                    <a:ext uri="{9D8B030D-6E8A-4147-A177-3AD203B41FA5}">
                      <a16:colId xmlns="" xmlns:a16="http://schemas.microsoft.com/office/drawing/2014/main" val="20004"/>
                    </a:ext>
                  </a:extLst>
                </a:gridCol>
              </a:tblGrid>
              <a:tr h="1286063">
                <a:tc>
                  <a:txBody>
                    <a:bodyPr/>
                    <a:lstStyle/>
                    <a:p>
                      <a:pPr algn="ctr"/>
                      <a:r>
                        <a:rPr lang="en-IN" sz="1600" b="1" dirty="0"/>
                        <a:t>Sr.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AUTHOR NAME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smtClean="0"/>
                        <a:t>Publish date</a:t>
                      </a:r>
                      <a:endParaRPr lang="en-IN" sz="16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smtClean="0"/>
                        <a:t>Description </a:t>
                      </a:r>
                      <a:endParaRPr lang="en-IN" sz="1600" b="1" dirty="0"/>
                    </a:p>
                  </a:txBody>
                  <a:tcPr anchor="ctr"/>
                </a:tc>
                <a:extLst>
                  <a:ext uri="{0D108BD9-81ED-4DB2-BD59-A6C34878D82A}">
                    <a16:rowId xmlns="" xmlns:a16="http://schemas.microsoft.com/office/drawing/2014/main" val="10000"/>
                  </a:ext>
                </a:extLst>
              </a:tr>
              <a:tr h="2233019">
                <a:tc>
                  <a:txBody>
                    <a:bodyPr/>
                    <a:lstStyle/>
                    <a:p>
                      <a:pPr algn="ctr"/>
                      <a:r>
                        <a:rPr lang="en-US" sz="1600" dirty="0" smtClean="0"/>
                        <a:t>03</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sz="1200" kern="1200" dirty="0" smtClean="0">
                          <a:solidFill>
                            <a:schemeClr val="tx1"/>
                          </a:solidFill>
                          <a:effectLst/>
                          <a:latin typeface="+mn-lt"/>
                          <a:ea typeface="+mn-ea"/>
                          <a:cs typeface="+mn-cs"/>
                        </a:rPr>
                        <a:t>Rahman </a:t>
                      </a:r>
                      <a:r>
                        <a:rPr lang="en-US" sz="1200" kern="1200" dirty="0" err="1" smtClean="0">
                          <a:solidFill>
                            <a:schemeClr val="tx1"/>
                          </a:solidFill>
                          <a:effectLst/>
                          <a:latin typeface="+mn-lt"/>
                          <a:ea typeface="+mn-ea"/>
                          <a:cs typeface="+mn-cs"/>
                        </a:rPr>
                        <a:t>Mahte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Ranjith</a:t>
                      </a:r>
                      <a:r>
                        <a:rPr lang="en-US" sz="1200" kern="1200" dirty="0" smtClean="0">
                          <a:solidFill>
                            <a:schemeClr val="tx1"/>
                          </a:solidFill>
                          <a:effectLst/>
                          <a:latin typeface="+mn-lt"/>
                          <a:ea typeface="+mn-ea"/>
                          <a:cs typeface="+mn-cs"/>
                        </a:rPr>
                        <a:t> Nair, </a:t>
                      </a:r>
                      <a:r>
                        <a:rPr lang="en-US" sz="1200" kern="1200" dirty="0" err="1" smtClean="0">
                          <a:solidFill>
                            <a:schemeClr val="tx1"/>
                          </a:solidFill>
                          <a:effectLst/>
                          <a:latin typeface="+mn-lt"/>
                          <a:ea typeface="+mn-ea"/>
                          <a:cs typeface="+mn-cs"/>
                        </a:rPr>
                        <a:t>Vysakh</a:t>
                      </a:r>
                      <a:r>
                        <a:rPr lang="en-US" sz="1200" kern="1200" dirty="0" smtClean="0">
                          <a:solidFill>
                            <a:schemeClr val="tx1"/>
                          </a:solidFill>
                          <a:effectLst/>
                          <a:latin typeface="+mn-lt"/>
                          <a:ea typeface="+mn-ea"/>
                          <a:cs typeface="+mn-cs"/>
                        </a:rPr>
                        <a:t> Nair, </a:t>
                      </a:r>
                      <a:r>
                        <a:rPr lang="en-US" sz="1200" kern="1200" dirty="0" err="1" smtClean="0">
                          <a:solidFill>
                            <a:schemeClr val="tx1"/>
                          </a:solidFill>
                          <a:effectLst/>
                          <a:latin typeface="+mn-lt"/>
                          <a:ea typeface="+mn-ea"/>
                          <a:cs typeface="+mn-cs"/>
                        </a:rPr>
                        <a:t>Athira</a:t>
                      </a:r>
                      <a:r>
                        <a:rPr lang="en-US" sz="1200" kern="1200" dirty="0" smtClean="0">
                          <a:solidFill>
                            <a:schemeClr val="tx1"/>
                          </a:solidFill>
                          <a:effectLst/>
                          <a:latin typeface="+mn-lt"/>
                          <a:ea typeface="+mn-ea"/>
                          <a:cs typeface="+mn-cs"/>
                        </a:rPr>
                        <a:t> Pillai, </a:t>
                      </a:r>
                      <a:r>
                        <a:rPr lang="en-US" sz="1200" kern="1200" dirty="0" err="1" smtClean="0">
                          <a:solidFill>
                            <a:schemeClr val="tx1"/>
                          </a:solidFill>
                          <a:effectLst/>
                          <a:latin typeface="+mn-lt"/>
                          <a:ea typeface="+mn-ea"/>
                          <a:cs typeface="+mn-cs"/>
                        </a:rPr>
                        <a:t>Manasi</a:t>
                      </a:r>
                      <a:r>
                        <a:rPr lang="en-US" sz="1200" kern="1200" dirty="0" smtClean="0">
                          <a:solidFill>
                            <a:schemeClr val="tx1"/>
                          </a:solidFill>
                          <a:effectLst/>
                          <a:latin typeface="+mn-lt"/>
                          <a:ea typeface="+mn-ea"/>
                          <a:cs typeface="+mn-cs"/>
                        </a:rPr>
                        <a:t> Kulkarni </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2020</a:t>
                      </a:r>
                    </a:p>
                    <a:p>
                      <a:pPr algn="l"/>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IN" sz="1200" kern="1200" dirty="0" err="1" smtClean="0">
                          <a:solidFill>
                            <a:schemeClr val="tx1"/>
                          </a:solidFill>
                          <a:effectLst/>
                          <a:latin typeface="+mn-lt"/>
                          <a:ea typeface="+mn-ea"/>
                          <a:cs typeface="+mn-cs"/>
                        </a:rPr>
                        <a:t>Emojis</a:t>
                      </a:r>
                      <a:r>
                        <a:rPr lang="en-IN" sz="1200" kern="1200" dirty="0" smtClean="0">
                          <a:solidFill>
                            <a:schemeClr val="tx1"/>
                          </a:solidFill>
                          <a:effectLst/>
                          <a:latin typeface="+mn-lt"/>
                          <a:ea typeface="+mn-ea"/>
                          <a:cs typeface="+mn-cs"/>
                        </a:rPr>
                        <a:t> are a very important part of communication in today’s world. It is used to express emotions during a conversation. Building a system which can suggest emoticons based on the text provided can be very useful. It can be used to express emotions efficiently and easily. While dealing with the semantics of the sentence it can be used to predict the emotion in the sentence and </a:t>
                      </a:r>
                      <a:r>
                        <a:rPr lang="en-IN" sz="1200" kern="1200" dirty="0" err="1" smtClean="0">
                          <a:solidFill>
                            <a:schemeClr val="tx1"/>
                          </a:solidFill>
                          <a:effectLst/>
                          <a:latin typeface="+mn-lt"/>
                          <a:ea typeface="+mn-ea"/>
                          <a:cs typeface="+mn-cs"/>
                        </a:rPr>
                        <a:t>emojis</a:t>
                      </a:r>
                      <a:r>
                        <a:rPr lang="en-IN" sz="1200" kern="1200" dirty="0" smtClean="0">
                          <a:solidFill>
                            <a:schemeClr val="tx1"/>
                          </a:solidFill>
                          <a:effectLst/>
                          <a:latin typeface="+mn-lt"/>
                          <a:ea typeface="+mn-ea"/>
                          <a:cs typeface="+mn-cs"/>
                        </a:rPr>
                        <a:t> can be predicted accordingly. Typing each and every word to complete a sentence is also a very time consuming task with the help of word prediction models this task can be made much easier. So in our project combining two models </a:t>
                      </a:r>
                      <a:r>
                        <a:rPr lang="en-IN" sz="1200" kern="1200" dirty="0" err="1" smtClean="0">
                          <a:solidFill>
                            <a:schemeClr val="tx1"/>
                          </a:solidFill>
                          <a:effectLst/>
                          <a:latin typeface="+mn-lt"/>
                          <a:ea typeface="+mn-ea"/>
                          <a:cs typeface="+mn-cs"/>
                        </a:rPr>
                        <a:t>ie</a:t>
                      </a:r>
                      <a:r>
                        <a:rPr lang="en-IN" sz="1200" kern="1200" dirty="0" smtClean="0">
                          <a:solidFill>
                            <a:schemeClr val="tx1"/>
                          </a:solidFill>
                          <a:effectLst/>
                          <a:latin typeface="+mn-lt"/>
                          <a:ea typeface="+mn-ea"/>
                          <a:cs typeface="+mn-cs"/>
                        </a:rPr>
                        <a:t> Word prediction and emoji suggestion will improve textual communication. Emoticons add life to sentences and word prediction helps in framing correct sentences. It makes sentences more understandable and appealing. A system which can help in quoting the correct emoji into a sentence easily can be very useful in today’s world.</a:t>
                      </a:r>
                    </a:p>
                    <a:p>
                      <a:r>
                        <a:rPr lang="en-IN" sz="1200" kern="1200" dirty="0" smtClean="0">
                          <a:solidFill>
                            <a:schemeClr val="tx1"/>
                          </a:solidFill>
                          <a:effectLst/>
                          <a:latin typeface="+mn-lt"/>
                          <a:ea typeface="+mn-ea"/>
                          <a:cs typeface="+mn-cs"/>
                        </a:rPr>
                        <a:t> </a:t>
                      </a:r>
                    </a:p>
                    <a:p>
                      <a:pPr algn="l"/>
                      <a:endParaRPr lang="en-US" sz="1200" dirty="0"/>
                    </a:p>
                    <a:p>
                      <a:pPr algn="l"/>
                      <a:endParaRPr 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088037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91" y="710722"/>
            <a:ext cx="10990648" cy="649103"/>
          </a:xfrm>
        </p:spPr>
        <p:txBody>
          <a:bodyPr anchor="ctr">
            <a:noAutofit/>
          </a:bodyPr>
          <a:lstStyle/>
          <a:p>
            <a:pPr algn="ctr"/>
            <a:r>
              <a:rPr lang="en-IN" sz="3000" b="1" dirty="0">
                <a:latin typeface="Times New Roman" panose="02020603050405020304" pitchFamily="18" charset="0"/>
                <a:cs typeface="Times New Roman" panose="02020603050405020304" pitchFamily="18" charset="0"/>
              </a:rPr>
              <a:t>Literature Survey</a:t>
            </a:r>
            <a:endParaRPr lang="en-IN" sz="3000" dirty="0">
              <a:latin typeface="Georgia" panose="02040502050405020303" pitchFamily="18" charset="0"/>
            </a:endParaRPr>
          </a:p>
        </p:txBody>
      </p:sp>
      <p:graphicFrame>
        <p:nvGraphicFramePr>
          <p:cNvPr id="3" name="Table 4"/>
          <p:cNvGraphicFramePr>
            <a:graphicFrameLocks noGrp="1"/>
          </p:cNvGraphicFramePr>
          <p:nvPr>
            <p:extLst>
              <p:ext uri="{D42A27DB-BD31-4B8C-83A1-F6EECF244321}">
                <p14:modId xmlns:p14="http://schemas.microsoft.com/office/powerpoint/2010/main" val="1269170481"/>
              </p:ext>
            </p:extLst>
          </p:nvPr>
        </p:nvGraphicFramePr>
        <p:xfrm>
          <a:off x="600677" y="2204325"/>
          <a:ext cx="10990650" cy="2354855"/>
        </p:xfrm>
        <a:graphic>
          <a:graphicData uri="http://schemas.openxmlformats.org/drawingml/2006/table">
            <a:tbl>
              <a:tblPr firstRow="1" bandRow="1">
                <a:tableStyleId>{5940675A-B579-460E-94D1-54222C63F5DA}</a:tableStyleId>
              </a:tblPr>
              <a:tblGrid>
                <a:gridCol w="743097">
                  <a:extLst>
                    <a:ext uri="{9D8B030D-6E8A-4147-A177-3AD203B41FA5}">
                      <a16:colId xmlns="" xmlns:a16="http://schemas.microsoft.com/office/drawing/2014/main" val="20000"/>
                    </a:ext>
                  </a:extLst>
                </a:gridCol>
                <a:gridCol w="1690547">
                  <a:extLst>
                    <a:ext uri="{9D8B030D-6E8A-4147-A177-3AD203B41FA5}">
                      <a16:colId xmlns="" xmlns:a16="http://schemas.microsoft.com/office/drawing/2014/main" val="20001"/>
                    </a:ext>
                  </a:extLst>
                </a:gridCol>
                <a:gridCol w="1339459">
                  <a:extLst>
                    <a:ext uri="{9D8B030D-6E8A-4147-A177-3AD203B41FA5}">
                      <a16:colId xmlns="" xmlns:a16="http://schemas.microsoft.com/office/drawing/2014/main" val="20002"/>
                    </a:ext>
                  </a:extLst>
                </a:gridCol>
                <a:gridCol w="1402672">
                  <a:extLst>
                    <a:ext uri="{9D8B030D-6E8A-4147-A177-3AD203B41FA5}">
                      <a16:colId xmlns="" xmlns:a16="http://schemas.microsoft.com/office/drawing/2014/main" val="20003"/>
                    </a:ext>
                  </a:extLst>
                </a:gridCol>
                <a:gridCol w="1562471">
                  <a:extLst>
                    <a:ext uri="{9D8B030D-6E8A-4147-A177-3AD203B41FA5}">
                      <a16:colId xmlns="" xmlns:a16="http://schemas.microsoft.com/office/drawing/2014/main" val="20004"/>
                    </a:ext>
                  </a:extLst>
                </a:gridCol>
                <a:gridCol w="4252404">
                  <a:extLst>
                    <a:ext uri="{9D8B030D-6E8A-4147-A177-3AD203B41FA5}">
                      <a16:colId xmlns="" xmlns:a16="http://schemas.microsoft.com/office/drawing/2014/main" val="20005"/>
                    </a:ext>
                  </a:extLst>
                </a:gridCol>
              </a:tblGrid>
              <a:tr h="841025">
                <a:tc>
                  <a:txBody>
                    <a:bodyPr/>
                    <a:lstStyle/>
                    <a:p>
                      <a:pPr algn="ctr"/>
                      <a:r>
                        <a:rPr lang="en-IN" sz="1600" b="1" dirty="0">
                          <a:latin typeface="+mj-lt"/>
                        </a:rPr>
                        <a:t>Sr.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latin typeface="+mj-lt"/>
                        </a:rPr>
                        <a:t>AUTHOR NAME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latin typeface="+mj-lt"/>
                        </a:rPr>
                        <a:t>TITLE OF PAPER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latin typeface="+mj-lt"/>
                        </a:rPr>
                        <a:t>VOLUME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latin typeface="+mj-lt"/>
                        </a:rPr>
                        <a:t>PUBLISHER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latin typeface="+mj-lt"/>
                        </a:rPr>
                        <a:t>FINDINGS</a:t>
                      </a:r>
                    </a:p>
                  </a:txBody>
                  <a:tcPr anchor="ctr"/>
                </a:tc>
                <a:extLst>
                  <a:ext uri="{0D108BD9-81ED-4DB2-BD59-A6C34878D82A}">
                    <a16:rowId xmlns="" xmlns:a16="http://schemas.microsoft.com/office/drawing/2014/main" val="10000"/>
                  </a:ext>
                </a:extLst>
              </a:tr>
              <a:tr h="1513830">
                <a:tc>
                  <a:txBody>
                    <a:bodyPr/>
                    <a:lstStyle/>
                    <a:p>
                      <a:pPr algn="ctr"/>
                      <a:r>
                        <a:rPr lang="en-US" sz="1600" dirty="0" smtClean="0">
                          <a:latin typeface="+mj-lt"/>
                        </a:rPr>
                        <a:t>04</a:t>
                      </a:r>
                      <a:endParaRPr lang="en-US" sz="1600" dirty="0">
                        <a:latin typeface="+mj-lt"/>
                        <a:cs typeface="Times New Roman" panose="02020603050405020304" pitchFamily="18" charset="0"/>
                      </a:endParaRPr>
                    </a:p>
                  </a:txBody>
                  <a:tcPr anchor="ctr"/>
                </a:tc>
                <a:tc>
                  <a:txBody>
                    <a:bodyPr/>
                    <a:lstStyle/>
                    <a:p>
                      <a:pPr algn="l"/>
                      <a:r>
                        <a:rPr lang="en-US" sz="1600" dirty="0" smtClean="0">
                          <a:latin typeface="+mj-lt"/>
                          <a:cs typeface="Times New Roman" panose="02020603050405020304" pitchFamily="18" charset="0"/>
                        </a:rPr>
                        <a:t>Phillip </a:t>
                      </a:r>
                      <a:r>
                        <a:rPr lang="en-US" sz="1600" dirty="0" err="1" smtClean="0">
                          <a:latin typeface="+mj-lt"/>
                          <a:cs typeface="Times New Roman" panose="02020603050405020304" pitchFamily="18" charset="0"/>
                        </a:rPr>
                        <a:t>Wicke</a:t>
                      </a:r>
                      <a:endParaRPr lang="en-US" sz="1600" dirty="0" smtClean="0">
                        <a:latin typeface="+mj-lt"/>
                        <a:cs typeface="Times New Roman" panose="02020603050405020304" pitchFamily="18" charset="0"/>
                      </a:endParaRPr>
                    </a:p>
                    <a:p>
                      <a:pPr algn="l"/>
                      <a:r>
                        <a:rPr lang="en-US" sz="1600" dirty="0" smtClean="0">
                          <a:latin typeface="+mj-lt"/>
                          <a:cs typeface="Times New Roman" panose="02020603050405020304" pitchFamily="18" charset="0"/>
                        </a:rPr>
                        <a:t>Joao</a:t>
                      </a:r>
                      <a:r>
                        <a:rPr lang="en-US" sz="1600" baseline="0" dirty="0" smtClean="0">
                          <a:latin typeface="+mj-lt"/>
                          <a:cs typeface="Times New Roman" panose="02020603050405020304" pitchFamily="18" charset="0"/>
                        </a:rPr>
                        <a:t> Miguel </a:t>
                      </a:r>
                      <a:r>
                        <a:rPr lang="en-US" sz="1600" baseline="0" dirty="0" err="1" smtClean="0">
                          <a:latin typeface="+mj-lt"/>
                          <a:cs typeface="Times New Roman" panose="02020603050405020304" pitchFamily="18" charset="0"/>
                        </a:rPr>
                        <a:t>cunha</a:t>
                      </a:r>
                      <a:endParaRPr lang="en-US" sz="1600" dirty="0">
                        <a:latin typeface="+mj-lt"/>
                        <a:cs typeface="Times New Roman" panose="02020603050405020304" pitchFamily="18" charset="0"/>
                      </a:endParaRPr>
                    </a:p>
                  </a:txBody>
                  <a:tcPr anchor="ctr"/>
                </a:tc>
                <a:tc>
                  <a:txBody>
                    <a:bodyPr/>
                    <a:lstStyle/>
                    <a:p>
                      <a:pPr algn="l"/>
                      <a:r>
                        <a:rPr lang="en-US" sz="1600" dirty="0" smtClean="0">
                          <a:latin typeface="+mj-lt"/>
                          <a:cs typeface="Times New Roman" panose="02020603050405020304" pitchFamily="18" charset="0"/>
                        </a:rPr>
                        <a:t>An approach to</a:t>
                      </a:r>
                      <a:r>
                        <a:rPr lang="en-US" sz="1600" baseline="0" dirty="0" smtClean="0">
                          <a:latin typeface="+mj-lt"/>
                          <a:cs typeface="Times New Roman" panose="02020603050405020304" pitchFamily="18" charset="0"/>
                        </a:rPr>
                        <a:t> text to emoji translation</a:t>
                      </a:r>
                      <a:endParaRPr lang="en-US" sz="1600" dirty="0">
                        <a:latin typeface="+mj-lt"/>
                        <a:cs typeface="Times New Roman" panose="02020603050405020304" pitchFamily="18" charset="0"/>
                      </a:endParaRPr>
                    </a:p>
                  </a:txBody>
                  <a:tcPr anchor="ctr"/>
                </a:tc>
                <a:tc>
                  <a:txBody>
                    <a:bodyPr/>
                    <a:lstStyle/>
                    <a:p>
                      <a:pPr algn="ctr"/>
                      <a:r>
                        <a:rPr lang="en-US" sz="1600" dirty="0" smtClean="0">
                          <a:latin typeface="+mj-lt"/>
                          <a:cs typeface="Times New Roman" panose="02020603050405020304" pitchFamily="18" charset="0"/>
                        </a:rPr>
                        <a:t>Conference paper-September</a:t>
                      </a:r>
                      <a:r>
                        <a:rPr lang="en-US" sz="1600" baseline="0" dirty="0" smtClean="0">
                          <a:latin typeface="+mj-lt"/>
                          <a:cs typeface="Times New Roman" panose="02020603050405020304" pitchFamily="18" charset="0"/>
                        </a:rPr>
                        <a:t> 2020</a:t>
                      </a:r>
                      <a:endParaRPr lang="en-US" sz="1600" dirty="0">
                        <a:latin typeface="+mj-lt"/>
                        <a:cs typeface="Times New Roman" panose="02020603050405020304" pitchFamily="18" charset="0"/>
                      </a:endParaRPr>
                    </a:p>
                  </a:txBody>
                  <a:tcPr anchor="ctr"/>
                </a:tc>
                <a:tc>
                  <a:txBody>
                    <a:bodyPr/>
                    <a:lstStyle/>
                    <a:p>
                      <a:pPr algn="l"/>
                      <a:r>
                        <a:rPr lang="en-US" sz="1600" dirty="0" err="1" smtClean="0">
                          <a:latin typeface="+mj-lt"/>
                        </a:rPr>
                        <a:t>ResearchGate</a:t>
                      </a:r>
                      <a:endParaRPr lang="en-US" sz="1600" dirty="0">
                        <a:latin typeface="+mj-lt"/>
                      </a:endParaRPr>
                    </a:p>
                    <a:p>
                      <a:pPr algn="l"/>
                      <a:endParaRPr lang="en-US" sz="1600" dirty="0">
                        <a:latin typeface="+mj-lt"/>
                        <a:cs typeface="Times New Roman" panose="02020603050405020304" pitchFamily="18" charset="0"/>
                      </a:endParaRPr>
                    </a:p>
                  </a:txBody>
                  <a:tcPr anchor="ctr"/>
                </a:tc>
                <a:tc>
                  <a:txBody>
                    <a:bodyPr/>
                    <a:lstStyle/>
                    <a:p>
                      <a:pPr marL="285750" indent="-285750" algn="l">
                        <a:buFont typeface="Arial" panose="020B0604020202020204" pitchFamily="34" charset="0"/>
                        <a:buChar char="•"/>
                      </a:pPr>
                      <a:r>
                        <a:rPr lang="en-US" sz="1600" dirty="0" smtClean="0">
                          <a:latin typeface="+mj-lt"/>
                          <a:cs typeface="Times New Roman" panose="02020603050405020304" pitchFamily="18" charset="0"/>
                        </a:rPr>
                        <a:t>How the text is converted to emoji using </a:t>
                      </a:r>
                      <a:r>
                        <a:rPr lang="en-US" sz="1600" dirty="0" err="1" smtClean="0">
                          <a:latin typeface="+mj-lt"/>
                          <a:cs typeface="Times New Roman" panose="02020603050405020304" pitchFamily="18" charset="0"/>
                        </a:rPr>
                        <a:t>inforest</a:t>
                      </a:r>
                      <a:r>
                        <a:rPr lang="en-US" sz="1600" dirty="0" smtClean="0">
                          <a:latin typeface="+mj-lt"/>
                          <a:cs typeface="Times New Roman" panose="02020603050405020304" pitchFamily="18" charset="0"/>
                        </a:rPr>
                        <a:t> system</a:t>
                      </a:r>
                      <a:endParaRPr lang="en-US" sz="1600" dirty="0">
                        <a:latin typeface="+mj-lt"/>
                        <a:cs typeface="Times New Roman" panose="02020603050405020304" pitchFamily="18" charset="0"/>
                      </a:endParaRPr>
                    </a:p>
                  </a:txBody>
                  <a:tcPr anchor="ctr"/>
                </a:tc>
                <a:extLst>
                  <a:ext uri="{0D108BD9-81ED-4DB2-BD59-A6C34878D82A}">
                    <a16:rowId xmlns=""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25420257"/>
              </p:ext>
            </p:extLst>
          </p:nvPr>
        </p:nvGraphicFramePr>
        <p:xfrm>
          <a:off x="600677" y="4584589"/>
          <a:ext cx="10990650" cy="1824161"/>
        </p:xfrm>
        <a:graphic>
          <a:graphicData uri="http://schemas.openxmlformats.org/drawingml/2006/table">
            <a:tbl>
              <a:tblPr firstRow="1" bandRow="1">
                <a:tableStyleId>{5C22544A-7EE6-4342-B048-85BDC9FD1C3A}</a:tableStyleId>
              </a:tblPr>
              <a:tblGrid>
                <a:gridCol w="735142">
                  <a:extLst>
                    <a:ext uri="{9D8B030D-6E8A-4147-A177-3AD203B41FA5}">
                      <a16:colId xmlns="" xmlns:a16="http://schemas.microsoft.com/office/drawing/2014/main" val="20000"/>
                    </a:ext>
                  </a:extLst>
                </a:gridCol>
                <a:gridCol w="1701579">
                  <a:extLst>
                    <a:ext uri="{9D8B030D-6E8A-4147-A177-3AD203B41FA5}">
                      <a16:colId xmlns="" xmlns:a16="http://schemas.microsoft.com/office/drawing/2014/main" val="20001"/>
                    </a:ext>
                  </a:extLst>
                </a:gridCol>
                <a:gridCol w="1343771">
                  <a:extLst>
                    <a:ext uri="{9D8B030D-6E8A-4147-A177-3AD203B41FA5}">
                      <a16:colId xmlns="" xmlns:a16="http://schemas.microsoft.com/office/drawing/2014/main" val="20002"/>
                    </a:ext>
                  </a:extLst>
                </a:gridCol>
                <a:gridCol w="1391478">
                  <a:extLst>
                    <a:ext uri="{9D8B030D-6E8A-4147-A177-3AD203B41FA5}">
                      <a16:colId xmlns="" xmlns:a16="http://schemas.microsoft.com/office/drawing/2014/main" val="20003"/>
                    </a:ext>
                  </a:extLst>
                </a:gridCol>
                <a:gridCol w="1566407">
                  <a:extLst>
                    <a:ext uri="{9D8B030D-6E8A-4147-A177-3AD203B41FA5}">
                      <a16:colId xmlns="" xmlns:a16="http://schemas.microsoft.com/office/drawing/2014/main" val="20004"/>
                    </a:ext>
                  </a:extLst>
                </a:gridCol>
                <a:gridCol w="4252273">
                  <a:extLst>
                    <a:ext uri="{9D8B030D-6E8A-4147-A177-3AD203B41FA5}">
                      <a16:colId xmlns="" xmlns:a16="http://schemas.microsoft.com/office/drawing/2014/main" val="20005"/>
                    </a:ext>
                  </a:extLst>
                </a:gridCol>
              </a:tblGrid>
              <a:tr h="1824161">
                <a:tc>
                  <a:txBody>
                    <a:bodyPr/>
                    <a:lstStyle/>
                    <a:p>
                      <a:r>
                        <a:rPr lang="en-US" sz="1600" b="0" baseline="0" dirty="0" smtClean="0">
                          <a:solidFill>
                            <a:schemeClr val="tx1"/>
                          </a:solidFill>
                        </a:rPr>
                        <a:t>   05</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Nikhil</a:t>
                      </a:r>
                      <a:r>
                        <a:rPr lang="en-US" sz="1600" b="0" baseline="0" dirty="0" smtClean="0">
                          <a:solidFill>
                            <a:schemeClr val="tx1"/>
                          </a:solidFill>
                        </a:rPr>
                        <a:t> </a:t>
                      </a:r>
                      <a:r>
                        <a:rPr lang="en-US" sz="1600" b="0" baseline="0" dirty="0" err="1" smtClean="0">
                          <a:solidFill>
                            <a:schemeClr val="tx1"/>
                          </a:solidFill>
                        </a:rPr>
                        <a:t>Bija</a:t>
                      </a:r>
                      <a:r>
                        <a:rPr lang="en-US" sz="1600" b="0" baseline="0" dirty="0" smtClean="0">
                          <a:solidFill>
                            <a:schemeClr val="tx1"/>
                          </a:solidFill>
                        </a:rPr>
                        <a:t>. Mountain </a:t>
                      </a:r>
                      <a:r>
                        <a:rPr lang="en-US" sz="1600" b="0" baseline="0" dirty="0" err="1" smtClean="0">
                          <a:solidFill>
                            <a:schemeClr val="tx1"/>
                          </a:solidFill>
                        </a:rPr>
                        <a:t>View,CS</a:t>
                      </a:r>
                      <a:r>
                        <a:rPr lang="en-US" sz="1600" b="0" baseline="0" dirty="0" smtClean="0">
                          <a:solidFill>
                            <a:schemeClr val="tx1"/>
                          </a:solidFill>
                        </a:rPr>
                        <a:t>(US);</a:t>
                      </a:r>
                    </a:p>
                    <a:p>
                      <a:r>
                        <a:rPr lang="en-US" sz="1600" b="0" baseline="0" dirty="0" err="1" smtClean="0">
                          <a:solidFill>
                            <a:schemeClr val="tx1"/>
                          </a:solidFill>
                        </a:rPr>
                        <a:t>Satheeshkumar</a:t>
                      </a:r>
                      <a:r>
                        <a:rPr lang="en-US" sz="1600" b="0" baseline="0" dirty="0" smtClean="0">
                          <a:solidFill>
                            <a:schemeClr val="tx1"/>
                          </a:solidFill>
                        </a:rPr>
                        <a:t> </a:t>
                      </a:r>
                      <a:r>
                        <a:rPr lang="en-US" sz="1600" b="0" baseline="0" dirty="0" err="1" smtClean="0">
                          <a:solidFill>
                            <a:schemeClr val="tx1"/>
                          </a:solidFill>
                        </a:rPr>
                        <a:t>karuppussamy</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System and methods for suggestion emoji</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Jun. 29,2017</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dirty="0" smtClean="0">
                          <a:solidFill>
                            <a:schemeClr val="tx1"/>
                          </a:solidFill>
                        </a:rPr>
                        <a:t>Patent application publication</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600" b="0" dirty="0" smtClean="0">
                          <a:solidFill>
                            <a:schemeClr val="tx1"/>
                          </a:solidFill>
                        </a:rPr>
                        <a:t>The</a:t>
                      </a:r>
                      <a:r>
                        <a:rPr lang="en-US" sz="1600" b="0" baseline="0" dirty="0" smtClean="0">
                          <a:solidFill>
                            <a:schemeClr val="tx1"/>
                          </a:solidFill>
                        </a:rPr>
                        <a:t> present disclosure relates to language direction and, in particular system and methods for suggestion for suggesting emoji.</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492221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92633"/>
            <a:ext cx="10058400" cy="649103"/>
          </a:xfrm>
        </p:spPr>
        <p:txBody>
          <a:bodyPr anchor="ctr">
            <a:noAutofit/>
          </a:bodyPr>
          <a:lstStyle/>
          <a:p>
            <a:pPr algn="ctr"/>
            <a:r>
              <a:rPr lang="en-IN" sz="3000" b="1" dirty="0">
                <a:latin typeface="Times New Roman" panose="02020603050405020304" pitchFamily="18" charset="0"/>
                <a:cs typeface="Times New Roman" panose="02020603050405020304" pitchFamily="18" charset="0"/>
              </a:rPr>
              <a:t>Literature Survey</a:t>
            </a:r>
            <a:endParaRPr lang="en-IN" sz="3000" b="1" dirty="0">
              <a:latin typeface="Georgia" panose="02040502050405020303" pitchFamily="18" charset="0"/>
            </a:endParaRPr>
          </a:p>
        </p:txBody>
      </p:sp>
      <p:graphicFrame>
        <p:nvGraphicFramePr>
          <p:cNvPr id="3" name="Table 4"/>
          <p:cNvGraphicFramePr>
            <a:graphicFrameLocks noGrp="1"/>
          </p:cNvGraphicFramePr>
          <p:nvPr>
            <p:extLst>
              <p:ext uri="{D42A27DB-BD31-4B8C-83A1-F6EECF244321}">
                <p14:modId xmlns:p14="http://schemas.microsoft.com/office/powerpoint/2010/main" val="910861792"/>
              </p:ext>
            </p:extLst>
          </p:nvPr>
        </p:nvGraphicFramePr>
        <p:xfrm>
          <a:off x="692459" y="2086252"/>
          <a:ext cx="10830762" cy="3534619"/>
        </p:xfrm>
        <a:graphic>
          <a:graphicData uri="http://schemas.openxmlformats.org/drawingml/2006/table">
            <a:tbl>
              <a:tblPr firstRow="1" bandRow="1">
                <a:tableStyleId>{5940675A-B579-460E-94D1-54222C63F5DA}</a:tableStyleId>
              </a:tblPr>
              <a:tblGrid>
                <a:gridCol w="683581">
                  <a:extLst>
                    <a:ext uri="{9D8B030D-6E8A-4147-A177-3AD203B41FA5}">
                      <a16:colId xmlns="" xmlns:a16="http://schemas.microsoft.com/office/drawing/2014/main" val="20000"/>
                    </a:ext>
                  </a:extLst>
                </a:gridCol>
                <a:gridCol w="1393795">
                  <a:extLst>
                    <a:ext uri="{9D8B030D-6E8A-4147-A177-3AD203B41FA5}">
                      <a16:colId xmlns="" xmlns:a16="http://schemas.microsoft.com/office/drawing/2014/main" val="20001"/>
                    </a:ext>
                  </a:extLst>
                </a:gridCol>
                <a:gridCol w="1322773">
                  <a:extLst>
                    <a:ext uri="{9D8B030D-6E8A-4147-A177-3AD203B41FA5}">
                      <a16:colId xmlns="" xmlns:a16="http://schemas.microsoft.com/office/drawing/2014/main" val="20002"/>
                    </a:ext>
                  </a:extLst>
                </a:gridCol>
                <a:gridCol w="1242875">
                  <a:extLst>
                    <a:ext uri="{9D8B030D-6E8A-4147-A177-3AD203B41FA5}">
                      <a16:colId xmlns="" xmlns:a16="http://schemas.microsoft.com/office/drawing/2014/main" val="20003"/>
                    </a:ext>
                  </a:extLst>
                </a:gridCol>
                <a:gridCol w="1589103">
                  <a:extLst>
                    <a:ext uri="{9D8B030D-6E8A-4147-A177-3AD203B41FA5}">
                      <a16:colId xmlns="" xmlns:a16="http://schemas.microsoft.com/office/drawing/2014/main" val="20004"/>
                    </a:ext>
                  </a:extLst>
                </a:gridCol>
                <a:gridCol w="4598635">
                  <a:extLst>
                    <a:ext uri="{9D8B030D-6E8A-4147-A177-3AD203B41FA5}">
                      <a16:colId xmlns="" xmlns:a16="http://schemas.microsoft.com/office/drawing/2014/main" val="20005"/>
                    </a:ext>
                  </a:extLst>
                </a:gridCol>
              </a:tblGrid>
              <a:tr h="647375">
                <a:tc>
                  <a:txBody>
                    <a:bodyPr/>
                    <a:lstStyle/>
                    <a:p>
                      <a:pPr algn="ctr"/>
                      <a:r>
                        <a:rPr lang="en-IN" sz="1600" b="1" dirty="0"/>
                        <a:t>Sr.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AUTHOR NAME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TITLE OF PAPER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VOLUME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PUBLISHER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1" dirty="0"/>
                        <a:t>FINDINGS</a:t>
                      </a:r>
                    </a:p>
                  </a:txBody>
                  <a:tcPr anchor="ctr"/>
                </a:tc>
                <a:extLst>
                  <a:ext uri="{0D108BD9-81ED-4DB2-BD59-A6C34878D82A}">
                    <a16:rowId xmlns="" xmlns:a16="http://schemas.microsoft.com/office/drawing/2014/main" val="10000"/>
                  </a:ext>
                </a:extLst>
              </a:tr>
              <a:tr h="2887244">
                <a:tc>
                  <a:txBody>
                    <a:bodyPr/>
                    <a:lstStyle/>
                    <a:p>
                      <a:pPr algn="ctr"/>
                      <a:r>
                        <a:rPr lang="en-US" sz="1600" dirty="0" smtClean="0"/>
                        <a:t>06</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Dineshika Dulanjalee Wijerathna</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RNN based Emoticon Suggestion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t>Volume:</a:t>
                      </a:r>
                    </a:p>
                    <a:p>
                      <a:pPr algn="ctr"/>
                      <a:r>
                        <a:rPr lang="en-US" sz="1600" dirty="0" smtClean="0"/>
                        <a:t>09</a:t>
                      </a:r>
                    </a:p>
                    <a:p>
                      <a:pPr algn="ctr"/>
                      <a:endParaRPr lang="en-US" sz="1600" dirty="0" smtClean="0"/>
                    </a:p>
                    <a:p>
                      <a:pPr algn="ctr"/>
                      <a:r>
                        <a:rPr lang="en-US" sz="1600" dirty="0" smtClean="0"/>
                        <a:t>Issue: </a:t>
                      </a:r>
                    </a:p>
                    <a:p>
                      <a:pPr algn="ctr"/>
                      <a:r>
                        <a:rPr lang="en-US" sz="1600" dirty="0" smtClean="0"/>
                        <a:t>4|June</a:t>
                      </a:r>
                      <a:r>
                        <a:rPr lang="en-US" sz="1600" dirty="0" smtClean="0">
                          <a:sym typeface="+mn-ea"/>
                        </a:rPr>
                        <a:t>|17</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600" dirty="0" err="1" smtClean="0"/>
                        <a:t>ResearchGate</a:t>
                      </a:r>
                      <a:endParaRPr lang="en-US" sz="1600" dirty="0" smtClean="0"/>
                    </a:p>
                    <a:p>
                      <a:endParaRPr lang="en-US" sz="1600" dirty="0"/>
                    </a:p>
                    <a:p>
                      <a:endParaRPr lang="en-US" sz="1600" dirty="0"/>
                    </a:p>
                    <a:p>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342900" indent="-342900">
                        <a:buFont typeface="Arial" panose="020B0604020202020204" pitchFamily="34" charset="0"/>
                        <a:buChar char="•"/>
                      </a:pPr>
                      <a:r>
                        <a:rPr lang="en-US" sz="1600" dirty="0"/>
                        <a:t>RNN are used for the prediction of emoticons.</a:t>
                      </a:r>
                    </a:p>
                    <a:p>
                      <a:pPr marL="342900" indent="-342900">
                        <a:buFont typeface="Arial" panose="020B0604020202020204" pitchFamily="34" charset="0"/>
                        <a:buChar char="•"/>
                      </a:pPr>
                      <a:r>
                        <a:rPr lang="en-US" sz="1600" dirty="0"/>
                        <a:t>First layer, the hidden layer </a:t>
                      </a:r>
                      <a:r>
                        <a:rPr lang="en-US" sz="1600" dirty="0" smtClean="0"/>
                        <a:t>and the </a:t>
                      </a:r>
                      <a:r>
                        <a:rPr lang="en-US" sz="1600" dirty="0"/>
                        <a:t>last layer. </a:t>
                      </a:r>
                      <a:endParaRPr lang="en-US" sz="1600" dirty="0" smtClean="0"/>
                    </a:p>
                    <a:p>
                      <a:pPr marL="342900" indent="-342900">
                        <a:buFont typeface="Arial" panose="020B0604020202020204" pitchFamily="34" charset="0"/>
                        <a:buChar char="•"/>
                      </a:pPr>
                      <a:r>
                        <a:rPr lang="en-US" sz="1600" dirty="0" smtClean="0"/>
                        <a:t>Sequence will recorded </a:t>
                      </a:r>
                      <a:r>
                        <a:rPr lang="en-US" sz="1600" dirty="0"/>
                        <a:t>and thus one of the neurons in the first layer would hold the </a:t>
                      </a:r>
                      <a:r>
                        <a:rPr lang="en-US" sz="1600" dirty="0" smtClean="0"/>
                        <a:t>value. </a:t>
                      </a:r>
                    </a:p>
                    <a:p>
                      <a:pPr marL="342900" indent="-342900">
                        <a:buFont typeface="Arial" panose="020B0604020202020204" pitchFamily="34" charset="0"/>
                        <a:buChar char="•"/>
                      </a:pPr>
                      <a:r>
                        <a:rPr lang="en-US" sz="1600" dirty="0" smtClean="0"/>
                        <a:t>No. </a:t>
                      </a:r>
                      <a:r>
                        <a:rPr lang="en-US" sz="1600" dirty="0"/>
                        <a:t>of times the emoticon is used </a:t>
                      </a:r>
                      <a:r>
                        <a:rPr lang="en-US" sz="1600" dirty="0" smtClean="0"/>
                        <a:t>in</a:t>
                      </a:r>
                      <a:r>
                        <a:rPr lang="en-US" sz="1600" baseline="0" dirty="0" smtClean="0"/>
                        <a:t> </a:t>
                      </a:r>
                      <a:r>
                        <a:rPr lang="en-US" sz="1600" dirty="0" smtClean="0"/>
                        <a:t>particular </a:t>
                      </a:r>
                      <a:r>
                        <a:rPr lang="en-US" sz="1600" dirty="0"/>
                        <a:t>sequence, </a:t>
                      </a:r>
                      <a:r>
                        <a:rPr lang="en-US" sz="1600" dirty="0" smtClean="0"/>
                        <a:t>weightage </a:t>
                      </a:r>
                      <a:r>
                        <a:rPr lang="en-US" sz="1600" dirty="0"/>
                        <a:t>of that neuron </a:t>
                      </a:r>
                      <a:r>
                        <a:rPr lang="en-US" sz="1600" dirty="0" smtClean="0"/>
                        <a:t>increase</a:t>
                      </a:r>
                      <a:r>
                        <a:rPr lang="en-US" sz="1600" dirty="0"/>
                        <a:t>. </a:t>
                      </a:r>
                    </a:p>
                    <a:p>
                      <a:pPr marL="342900" indent="-342900">
                        <a:buFont typeface="Arial" panose="020B0604020202020204" pitchFamily="34" charset="0"/>
                        <a:buChar char="•"/>
                      </a:pPr>
                      <a:r>
                        <a:rPr lang="en-US" sz="1600" dirty="0"/>
                        <a:t>Many such neurons would be holding different values </a:t>
                      </a:r>
                      <a:r>
                        <a:rPr lang="en-US" sz="1600" dirty="0" smtClean="0"/>
                        <a:t>or different sequences </a:t>
                      </a:r>
                    </a:p>
                    <a:p>
                      <a:pPr marL="342900" indent="-342900">
                        <a:buFont typeface="Arial" panose="020B0604020202020204" pitchFamily="34" charset="0"/>
                        <a:buChar char="•"/>
                      </a:pPr>
                      <a:r>
                        <a:rPr lang="en-US" sz="1600" dirty="0" smtClean="0"/>
                        <a:t>When </a:t>
                      </a:r>
                      <a:r>
                        <a:rPr lang="en-US" sz="1600" dirty="0"/>
                        <a:t>the user types a sentence, its sequence would be used to predict the emoticon.</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t="15270" b="5413"/>
          <a:stretch/>
        </p:blipFill>
        <p:spPr bwMode="auto">
          <a:xfrm>
            <a:off x="555928" y="751397"/>
            <a:ext cx="5137206" cy="5450619"/>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3"/>
          <a:srcRect l="15257" t="8661" r="33846" b="4957"/>
          <a:stretch/>
        </p:blipFill>
        <p:spPr bwMode="auto">
          <a:xfrm>
            <a:off x="6009861" y="751397"/>
            <a:ext cx="5547360" cy="55301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73948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han">
      <a:majorFont>
        <a:latin typeface="Times New Roman"/>
        <a:ea typeface=""/>
        <a:cs typeface=""/>
      </a:majorFont>
      <a:minorFont>
        <a:latin typeface="Times New Roman"/>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313</TotalTime>
  <Words>1218</Words>
  <PresentationFormat>Widescreen</PresentationFormat>
  <Paragraphs>212</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SimSun</vt:lpstr>
      <vt:lpstr>Arial</vt:lpstr>
      <vt:lpstr>Calibri</vt:lpstr>
      <vt:lpstr>Courier New</vt:lpstr>
      <vt:lpstr>Georgia</vt:lpstr>
      <vt:lpstr>Times New Roman</vt:lpstr>
      <vt:lpstr>Wingdings</vt:lpstr>
      <vt:lpstr>Wingdings 2</vt:lpstr>
      <vt:lpstr>Dividend</vt:lpstr>
      <vt:lpstr>GUIDE PROF. RANJANA BADRE </vt:lpstr>
      <vt:lpstr>Index</vt:lpstr>
      <vt:lpstr>Introduction</vt:lpstr>
      <vt:lpstr>Literature Survey</vt:lpstr>
      <vt:lpstr>Literature Survey</vt:lpstr>
      <vt:lpstr>Literature Survey</vt:lpstr>
      <vt:lpstr>Literature Survey</vt:lpstr>
      <vt:lpstr>Literature Survey</vt:lpstr>
      <vt:lpstr>PowerPoint Presentation</vt:lpstr>
      <vt:lpstr>PowerPoint Presentation</vt:lpstr>
      <vt:lpstr>Problem statement</vt:lpstr>
      <vt:lpstr>Objectives</vt:lpstr>
      <vt:lpstr>Functionalities </vt:lpstr>
      <vt:lpstr>Proposed Block System</vt:lpstr>
      <vt:lpstr>Proposed Block System</vt:lpstr>
      <vt:lpstr>Architecture </vt:lpstr>
      <vt:lpstr> Implementation</vt:lpstr>
      <vt:lpstr>Methodology</vt:lpstr>
      <vt:lpstr>LSTM cell</vt:lpstr>
      <vt:lpstr>LSTM cell Architecture:</vt:lpstr>
      <vt:lpstr>Mathematical expression:</vt:lpstr>
      <vt:lpstr>Database set:</vt:lpstr>
      <vt:lpstr>Output </vt:lpstr>
      <vt:lpstr>Conclusion</vt:lpstr>
      <vt:lpstr>Selected References</vt:lpstr>
      <vt:lpst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2019-11-12T13:11:00Z</dcterms:created>
  <dcterms:modified xsi:type="dcterms:W3CDTF">2021-05-27T16:26:21Z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